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0">
                  <c:v>23509</c:v>
                </c:pt>
                <c:pt idx="1">
                  <c:v>23508</c:v>
                </c:pt>
                <c:pt idx="2">
                  <c:v>23509</c:v>
                </c:pt>
                <c:pt idx="3">
                  <c:v>23514</c:v>
                </c:pt>
                <c:pt idx="4">
                  <c:v>23521</c:v>
                </c:pt>
                <c:pt idx="5">
                  <c:v>23524</c:v>
                </c:pt>
              </c:numCache>
            </c:numRef>
          </c:val>
          <c:smooth val="0"/>
          <c:extLst>
            <c:ext xmlns:c16="http://schemas.microsoft.com/office/drawing/2014/chart" uri="{C3380CC4-5D6E-409C-BE32-E72D297353CC}">
              <c16:uniqueId val="{00000000-877C-4E32-BC35-1118027BC145}"/>
            </c:ext>
          </c:extLst>
        </c:ser>
        <c:dLbls>
          <c:showLegendKey val="0"/>
          <c:showVal val="0"/>
          <c:showCatName val="0"/>
          <c:showSerName val="0"/>
          <c:showPercent val="0"/>
          <c:showBubbleSize val="0"/>
        </c:dLbls>
        <c:smooth val="0"/>
        <c:axId val="309098600"/>
        <c:axId val="309095976"/>
      </c:lineChart>
      <c:dateAx>
        <c:axId val="30909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95976"/>
        <c:crosses val="autoZero"/>
        <c:auto val="1"/>
        <c:lblOffset val="100"/>
        <c:baseTimeUnit val="days"/>
      </c:dateAx>
      <c:valAx>
        <c:axId val="30909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9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1">
                  <c:v>-1</c:v>
                </c:pt>
                <c:pt idx="2">
                  <c:v>1</c:v>
                </c:pt>
                <c:pt idx="3">
                  <c:v>5</c:v>
                </c:pt>
                <c:pt idx="4">
                  <c:v>7</c:v>
                </c:pt>
                <c:pt idx="5">
                  <c:v>3</c:v>
                </c:pt>
              </c:numCache>
            </c:numRef>
          </c:val>
          <c:smooth val="0"/>
          <c:extLst>
            <c:ext xmlns:c16="http://schemas.microsoft.com/office/drawing/2014/chart" uri="{C3380CC4-5D6E-409C-BE32-E72D297353CC}">
              <c16:uniqueId val="{00000000-9978-4E24-BABF-186A7B9B4A67}"/>
            </c:ext>
          </c:extLst>
        </c:ser>
        <c:dLbls>
          <c:showLegendKey val="0"/>
          <c:showVal val="0"/>
          <c:showCatName val="0"/>
          <c:showSerName val="0"/>
          <c:showPercent val="0"/>
          <c:showBubbleSize val="0"/>
        </c:dLbls>
        <c:smooth val="0"/>
        <c:axId val="309096632"/>
        <c:axId val="309093352"/>
      </c:lineChart>
      <c:dateAx>
        <c:axId val="309096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93352"/>
        <c:crosses val="autoZero"/>
        <c:auto val="1"/>
        <c:lblOffset val="100"/>
        <c:baseTimeUnit val="days"/>
      </c:dateAx>
      <c:valAx>
        <c:axId val="30909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9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mdr_garten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0">
                  <c:v>15392</c:v>
                </c:pt>
                <c:pt idx="1">
                  <c:v>15401</c:v>
                </c:pt>
                <c:pt idx="2">
                  <c:v>15412</c:v>
                </c:pt>
                <c:pt idx="3">
                  <c:v>15418</c:v>
                </c:pt>
                <c:pt idx="4">
                  <c:v>15437</c:v>
                </c:pt>
                <c:pt idx="5">
                  <c:v>15448</c:v>
                </c:pt>
              </c:numCache>
            </c:numRef>
          </c:val>
          <c:smooth val="0"/>
          <c:extLst>
            <c:ext xmlns:c16="http://schemas.microsoft.com/office/drawing/2014/chart" uri="{C3380CC4-5D6E-409C-BE32-E72D297353CC}">
              <c16:uniqueId val="{00000000-14FF-4EBF-88DF-3A003EDF80AA}"/>
            </c:ext>
          </c:extLst>
        </c:ser>
        <c:dLbls>
          <c:showLegendKey val="0"/>
          <c:showVal val="0"/>
          <c:showCatName val="0"/>
          <c:showSerName val="0"/>
          <c:showPercent val="0"/>
          <c:showBubbleSize val="0"/>
        </c:dLbls>
        <c:smooth val="0"/>
        <c:axId val="310983168"/>
        <c:axId val="310982184"/>
      </c:lineChart>
      <c:dateAx>
        <c:axId val="31098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82184"/>
        <c:crosses val="autoZero"/>
        <c:auto val="1"/>
        <c:lblOffset val="100"/>
        <c:baseTimeUnit val="days"/>
      </c:dateAx>
      <c:valAx>
        <c:axId val="31098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8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mdr_garten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1">
                  <c:v>9</c:v>
                </c:pt>
                <c:pt idx="2">
                  <c:v>11</c:v>
                </c:pt>
                <c:pt idx="3">
                  <c:v>6</c:v>
                </c:pt>
                <c:pt idx="4">
                  <c:v>19</c:v>
                </c:pt>
                <c:pt idx="5">
                  <c:v>11</c:v>
                </c:pt>
              </c:numCache>
            </c:numRef>
          </c:val>
          <c:smooth val="0"/>
          <c:extLst>
            <c:ext xmlns:c16="http://schemas.microsoft.com/office/drawing/2014/chart" uri="{C3380CC4-5D6E-409C-BE32-E72D297353CC}">
              <c16:uniqueId val="{00000000-1015-41E5-90E3-2BF298882BCC}"/>
            </c:ext>
          </c:extLst>
        </c:ser>
        <c:dLbls>
          <c:showLegendKey val="0"/>
          <c:showVal val="0"/>
          <c:showCatName val="0"/>
          <c:showSerName val="0"/>
          <c:showPercent val="0"/>
          <c:showBubbleSize val="0"/>
        </c:dLbls>
        <c:smooth val="0"/>
        <c:axId val="310977592"/>
        <c:axId val="310982512"/>
      </c:lineChart>
      <c:dateAx>
        <c:axId val="310977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82512"/>
        <c:crosses val="autoZero"/>
        <c:auto val="1"/>
        <c:lblOffset val="100"/>
        <c:baseTimeUnit val="days"/>
      </c:dateAx>
      <c:valAx>
        <c:axId val="31098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7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0">
                  <c:v>2</c:v>
                </c:pt>
                <c:pt idx="1">
                  <c:v>2</c:v>
                </c:pt>
                <c:pt idx="2">
                  <c:v>2</c:v>
                </c:pt>
                <c:pt idx="3">
                  <c:v>2</c:v>
                </c:pt>
                <c:pt idx="4">
                  <c:v>2</c:v>
                </c:pt>
                <c:pt idx="5">
                  <c:v>1</c:v>
                </c:pt>
              </c:numCache>
            </c:numRef>
          </c:val>
          <c:smooth val="0"/>
          <c:extLst>
            <c:ext xmlns:c16="http://schemas.microsoft.com/office/drawing/2014/chart" uri="{C3380CC4-5D6E-409C-BE32-E72D297353CC}">
              <c16:uniqueId val="{00000000-F159-47FF-81A7-622564F2A844}"/>
            </c:ext>
          </c:extLst>
        </c:ser>
        <c:dLbls>
          <c:showLegendKey val="0"/>
          <c:showVal val="0"/>
          <c:showCatName val="0"/>
          <c:showSerName val="0"/>
          <c:showPercent val="0"/>
          <c:showBubbleSize val="0"/>
        </c:dLbls>
        <c:smooth val="0"/>
        <c:axId val="409294344"/>
        <c:axId val="409293360"/>
      </c:lineChart>
      <c:dateAx>
        <c:axId val="40929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93360"/>
        <c:crosses val="autoZero"/>
        <c:auto val="1"/>
        <c:lblOffset val="100"/>
        <c:baseTimeUnit val="days"/>
      </c:dateAx>
      <c:valAx>
        <c:axId val="40929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9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0">
                  <c:v>1</c:v>
                </c:pt>
                <c:pt idx="1">
                  <c:v>1</c:v>
                </c:pt>
                <c:pt idx="2">
                  <c:v>2</c:v>
                </c:pt>
                <c:pt idx="3">
                  <c:v>2</c:v>
                </c:pt>
                <c:pt idx="4">
                  <c:v>0</c:v>
                </c:pt>
                <c:pt idx="5">
                  <c:v>0</c:v>
                </c:pt>
              </c:numCache>
            </c:numRef>
          </c:val>
          <c:smooth val="0"/>
          <c:extLst>
            <c:ext xmlns:c16="http://schemas.microsoft.com/office/drawing/2014/chart" uri="{C3380CC4-5D6E-409C-BE32-E72D297353CC}">
              <c16:uniqueId val="{00000000-1E3B-4E69-9C6B-D554EE6E7E1A}"/>
            </c:ext>
          </c:extLst>
        </c:ser>
        <c:dLbls>
          <c:showLegendKey val="0"/>
          <c:showVal val="0"/>
          <c:showCatName val="0"/>
          <c:showSerName val="0"/>
          <c:showPercent val="0"/>
          <c:showBubbleSize val="0"/>
        </c:dLbls>
        <c:smooth val="0"/>
        <c:axId val="409295984"/>
        <c:axId val="409297952"/>
      </c:lineChart>
      <c:dateAx>
        <c:axId val="40929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97952"/>
        <c:crosses val="autoZero"/>
        <c:auto val="1"/>
        <c:lblOffset val="100"/>
        <c:baseTimeUnit val="days"/>
      </c:dateAx>
      <c:valAx>
        <c:axId val="40929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9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mdr_garten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0">
                  <c:v>2</c:v>
                </c:pt>
                <c:pt idx="1">
                  <c:v>2</c:v>
                </c:pt>
                <c:pt idx="2">
                  <c:v>1</c:v>
                </c:pt>
                <c:pt idx="3">
                  <c:v>1</c:v>
                </c:pt>
                <c:pt idx="4">
                  <c:v>1</c:v>
                </c:pt>
                <c:pt idx="5">
                  <c:v>0</c:v>
                </c:pt>
              </c:numCache>
            </c:numRef>
          </c:val>
          <c:smooth val="0"/>
          <c:extLst>
            <c:ext xmlns:c16="http://schemas.microsoft.com/office/drawing/2014/chart" uri="{C3380CC4-5D6E-409C-BE32-E72D297353CC}">
              <c16:uniqueId val="{00000000-FA68-43A0-B5CB-AA28E61394D9}"/>
            </c:ext>
          </c:extLst>
        </c:ser>
        <c:dLbls>
          <c:showLegendKey val="0"/>
          <c:showVal val="0"/>
          <c:showCatName val="0"/>
          <c:showSerName val="0"/>
          <c:showPercent val="0"/>
          <c:showBubbleSize val="0"/>
        </c:dLbls>
        <c:smooth val="0"/>
        <c:axId val="413913368"/>
        <c:axId val="413915336"/>
      </c:lineChart>
      <c:dateAx>
        <c:axId val="41391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15336"/>
        <c:crosses val="autoZero"/>
        <c:auto val="1"/>
        <c:lblOffset val="100"/>
        <c:baseTimeUnit val="days"/>
      </c:dateAx>
      <c:valAx>
        <c:axId val="41391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1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mdr_garten</c:v>
                </c:pt>
              </c:strCache>
            </c:strRef>
          </c:tx>
          <c:spPr>
            <a:ln w="28575" cap="rnd">
              <a:solidFill>
                <a:schemeClr val="accent1"/>
              </a:solidFill>
              <a:round/>
            </a:ln>
            <a:effectLst/>
          </c:spPr>
          <c:marker>
            <c:symbol val="none"/>
          </c:marker>
          <c:cat>
            <c:numRef>
              <c:f>Sheet1!$A$2:$A$7</c:f>
              <c:numCache>
                <c:formatCode>m/d/yyyy</c:formatCode>
                <c:ptCount val="6"/>
                <c:pt idx="0">
                  <c:v>43796</c:v>
                </c:pt>
                <c:pt idx="1">
                  <c:v>43797</c:v>
                </c:pt>
                <c:pt idx="2">
                  <c:v>43798</c:v>
                </c:pt>
                <c:pt idx="3">
                  <c:v>43799</c:v>
                </c:pt>
                <c:pt idx="4">
                  <c:v>43800</c:v>
                </c:pt>
                <c:pt idx="5">
                  <c:v>43801</c:v>
                </c:pt>
              </c:numCache>
            </c:numRef>
          </c:cat>
          <c:val>
            <c:numRef>
              <c:f>Sheet1!$B$2:$B$7</c:f>
              <c:numCache>
                <c:formatCode>General</c:formatCode>
                <c:ptCount val="6"/>
                <c:pt idx="0">
                  <c:v>0</c:v>
                </c:pt>
                <c:pt idx="1">
                  <c:v>1.6984999999999999</c:v>
                </c:pt>
                <c:pt idx="2">
                  <c:v>1.7396</c:v>
                </c:pt>
                <c:pt idx="3">
                  <c:v>1.7775000000000001</c:v>
                </c:pt>
                <c:pt idx="4">
                  <c:v>1.8733</c:v>
                </c:pt>
                <c:pt idx="5">
                  <c:v>0</c:v>
                </c:pt>
              </c:numCache>
            </c:numRef>
          </c:val>
          <c:smooth val="0"/>
          <c:extLst>
            <c:ext xmlns:c16="http://schemas.microsoft.com/office/drawing/2014/chart" uri="{C3380CC4-5D6E-409C-BE32-E72D297353CC}">
              <c16:uniqueId val="{00000000-E3D1-4462-A922-7F67371AB9DE}"/>
            </c:ext>
          </c:extLst>
        </c:ser>
        <c:dLbls>
          <c:showLegendKey val="0"/>
          <c:showVal val="0"/>
          <c:showCatName val="0"/>
          <c:showSerName val="0"/>
          <c:showPercent val="0"/>
          <c:showBubbleSize val="0"/>
        </c:dLbls>
        <c:smooth val="0"/>
        <c:axId val="413905824"/>
        <c:axId val="413909760"/>
      </c:lineChart>
      <c:dateAx>
        <c:axId val="41390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09760"/>
        <c:crosses val="autoZero"/>
        <c:auto val="1"/>
        <c:lblOffset val="100"/>
        <c:baseTimeUnit val="days"/>
      </c:dateAx>
      <c:valAx>
        <c:axId val="41390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0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mdr_garten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c:v>
                </c:pt>
                <c:pt idx="2">
                  <c:v>2.3184176394293101</c:v>
                </c:pt>
                <c:pt idx="3">
                  <c:v>1.6958495460441001</c:v>
                </c:pt>
                <c:pt idx="4">
                  <c:v>1.73800259403372</c:v>
                </c:pt>
                <c:pt idx="5">
                  <c:v>1.7769130998703</c:v>
                </c:pt>
                <c:pt idx="6">
                  <c:v>1.87418936446174</c:v>
                </c:pt>
              </c:numCache>
            </c:numRef>
          </c:val>
          <c:extLst>
            <c:ext xmlns:c16="http://schemas.microsoft.com/office/drawing/2014/chart" uri="{C3380CC4-5D6E-409C-BE32-E72D297353CC}">
              <c16:uniqueId val="{00000000-D506-4906-B11A-38E0C2F89B32}"/>
            </c:ext>
          </c:extLst>
        </c:ser>
        <c:dLbls>
          <c:showLegendKey val="0"/>
          <c:showVal val="0"/>
          <c:showCatName val="0"/>
          <c:showSerName val="0"/>
          <c:showPercent val="0"/>
          <c:showBubbleSize val="0"/>
        </c:dLbls>
        <c:gapWidth val="219"/>
        <c:overlap val="-27"/>
        <c:axId val="308552216"/>
        <c:axId val="308543688"/>
      </c:barChart>
      <c:catAx>
        <c:axId val="30855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43688"/>
        <c:crosses val="autoZero"/>
        <c:auto val="1"/>
        <c:lblAlgn val="ctr"/>
        <c:lblOffset val="100"/>
        <c:noMultiLvlLbl val="0"/>
      </c:catAx>
      <c:valAx>
        <c:axId val="30854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5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mdr_garten</c:v>
                </c:pt>
              </c:strCache>
            </c:strRef>
          </c:cat>
          <c:val>
            <c:numRef>
              <c:f>Sheet1!$B$2</c:f>
              <c:numCache>
                <c:formatCode>General</c:formatCode>
                <c:ptCount val="1"/>
                <c:pt idx="0">
                  <c:v>2069</c:v>
                </c:pt>
              </c:numCache>
            </c:numRef>
          </c:val>
          <c:extLst>
            <c:ext xmlns:c16="http://schemas.microsoft.com/office/drawing/2014/chart" uri="{C3380CC4-5D6E-409C-BE32-E72D297353CC}">
              <c16:uniqueId val="{00000000-E01D-4209-9B0D-CCE2EF0B8459}"/>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mdr_garten</c:v>
                </c:pt>
              </c:strCache>
            </c:strRef>
          </c:cat>
          <c:val>
            <c:numRef>
              <c:f>Sheet1!$C$2</c:f>
              <c:numCache>
                <c:formatCode>General</c:formatCode>
                <c:ptCount val="1"/>
                <c:pt idx="0">
                  <c:v>0</c:v>
                </c:pt>
              </c:numCache>
            </c:numRef>
          </c:val>
          <c:extLst>
            <c:ext xmlns:c16="http://schemas.microsoft.com/office/drawing/2014/chart" uri="{C3380CC4-5D6E-409C-BE32-E72D297353CC}">
              <c16:uniqueId val="{00000001-E01D-4209-9B0D-CCE2EF0B8459}"/>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mdr_garten</c:v>
                </c:pt>
              </c:strCache>
            </c:strRef>
          </c:cat>
          <c:val>
            <c:numRef>
              <c:f>Sheet1!$D$2</c:f>
              <c:numCache>
                <c:formatCode>General</c:formatCode>
                <c:ptCount val="1"/>
                <c:pt idx="0">
                  <c:v>0</c:v>
                </c:pt>
              </c:numCache>
            </c:numRef>
          </c:val>
          <c:extLst>
            <c:ext xmlns:c16="http://schemas.microsoft.com/office/drawing/2014/chart" uri="{C3380CC4-5D6E-409C-BE32-E72D297353CC}">
              <c16:uniqueId val="{00000002-E01D-4209-9B0D-CCE2EF0B8459}"/>
            </c:ext>
          </c:extLst>
        </c:ser>
        <c:dLbls>
          <c:showLegendKey val="0"/>
          <c:showVal val="0"/>
          <c:showCatName val="0"/>
          <c:showSerName val="0"/>
          <c:showPercent val="0"/>
          <c:showBubbleSize val="0"/>
        </c:dLbls>
        <c:gapWidth val="150"/>
        <c:overlap val="100"/>
        <c:axId val="308548280"/>
        <c:axId val="308549264"/>
      </c:barChart>
      <c:catAx>
        <c:axId val="30854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49264"/>
        <c:crosses val="autoZero"/>
        <c:auto val="1"/>
        <c:lblAlgn val="ctr"/>
        <c:lblOffset val="100"/>
        <c:noMultiLvlLbl val="0"/>
      </c:catAx>
      <c:valAx>
        <c:axId val="308549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4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548D3-9C45-4694-A3F9-34369B8C59AE}"/>
              </a:ext>
            </a:extLst>
          </p:cNvPr>
          <p:cNvSpPr>
            <a:spLocks noGrp="1"/>
          </p:cNvSpPr>
          <p:nvPr>
            <p:ph type="ctrTitle"/>
          </p:nvPr>
        </p:nvSpPr>
        <p:spPr/>
        <p:txBody>
          <a:bodyPr/>
          <a:lstStyle/>
          <a:p>
            <a:r>
              <a:rPr lang="en-US"/>
              <a:t>Facebook | Instagram</a:t>
            </a:r>
          </a:p>
        </p:txBody>
      </p:sp>
      <p:sp>
        <p:nvSpPr>
          <p:cNvPr id="3" name="Subtitle 2">
            <a:extLst>
              <a:ext uri="{FF2B5EF4-FFF2-40B4-BE49-F238E27FC236}">
                <a16:creationId xmlns:a16="http://schemas.microsoft.com/office/drawing/2014/main" id="{2A560EBC-D80F-4F3B-A946-4703EEED0318}"/>
              </a:ext>
            </a:extLst>
          </p:cNvPr>
          <p:cNvSpPr>
            <a:spLocks noGrp="1"/>
          </p:cNvSpPr>
          <p:nvPr>
            <p:ph type="subTitle" idx="1"/>
          </p:nvPr>
        </p:nvSpPr>
        <p:spPr/>
        <p:txBody>
          <a:bodyPr/>
          <a:lstStyle/>
          <a:p>
            <a:r>
              <a:rPr lang="en-US"/>
              <a:t>MDR</a:t>
            </a:r>
          </a:p>
        </p:txBody>
      </p:sp>
    </p:spTree>
    <p:extLst>
      <p:ext uri="{BB962C8B-B14F-4D97-AF65-F5344CB8AC3E}">
        <p14:creationId xmlns:p14="http://schemas.microsoft.com/office/powerpoint/2010/main" val="83226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C2729-D031-4493-956E-CFAF71B0EEF9}"/>
              </a:ext>
            </a:extLst>
          </p:cNvPr>
          <p:cNvSpPr>
            <a:spLocks noGrp="1"/>
          </p:cNvSpPr>
          <p:nvPr>
            <p:ph type="title"/>
          </p:nvPr>
        </p:nvSpPr>
        <p:spPr/>
        <p:txBody>
          <a:bodyPr/>
          <a:lstStyle/>
          <a:p>
            <a:r>
              <a:rPr lang="en-US"/>
              <a:t>Facebook Fans Table | MDR Garten</a:t>
            </a:r>
          </a:p>
        </p:txBody>
      </p:sp>
      <p:graphicFrame>
        <p:nvGraphicFramePr>
          <p:cNvPr id="5" name="Table Placeholder 4">
            <a:extLst>
              <a:ext uri="{FF2B5EF4-FFF2-40B4-BE49-F238E27FC236}">
                <a16:creationId xmlns:a16="http://schemas.microsoft.com/office/drawing/2014/main" id="{90E70874-39D2-4618-BBAF-33061724BE6A}"/>
              </a:ext>
            </a:extLst>
          </p:cNvPr>
          <p:cNvGraphicFramePr>
            <a:graphicFrameLocks noGrp="1"/>
          </p:cNvGraphicFramePr>
          <p:nvPr>
            <p:ph type="tbl" sz="quarter" idx="13"/>
            <p:extLst>
              <p:ext uri="{D42A27DB-BD31-4B8C-83A1-F6EECF244321}">
                <p14:modId xmlns:p14="http://schemas.microsoft.com/office/powerpoint/2010/main" val="293278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4735436"/>
                    </a:ext>
                  </a:extLst>
                </a:gridCol>
                <a:gridCol w="1234440">
                  <a:extLst>
                    <a:ext uri="{9D8B030D-6E8A-4147-A177-3AD203B41FA5}">
                      <a16:colId xmlns:a16="http://schemas.microsoft.com/office/drawing/2014/main" val="1575744737"/>
                    </a:ext>
                  </a:extLst>
                </a:gridCol>
                <a:gridCol w="822960">
                  <a:extLst>
                    <a:ext uri="{9D8B030D-6E8A-4147-A177-3AD203B41FA5}">
                      <a16:colId xmlns:a16="http://schemas.microsoft.com/office/drawing/2014/main" val="3713542898"/>
                    </a:ext>
                  </a:extLst>
                </a:gridCol>
                <a:gridCol w="822960">
                  <a:extLst>
                    <a:ext uri="{9D8B030D-6E8A-4147-A177-3AD203B41FA5}">
                      <a16:colId xmlns:a16="http://schemas.microsoft.com/office/drawing/2014/main" val="720269982"/>
                    </a:ext>
                  </a:extLst>
                </a:gridCol>
                <a:gridCol w="822960">
                  <a:extLst>
                    <a:ext uri="{9D8B030D-6E8A-4147-A177-3AD203B41FA5}">
                      <a16:colId xmlns:a16="http://schemas.microsoft.com/office/drawing/2014/main" val="219909520"/>
                    </a:ext>
                  </a:extLst>
                </a:gridCol>
                <a:gridCol w="822960">
                  <a:extLst>
                    <a:ext uri="{9D8B030D-6E8A-4147-A177-3AD203B41FA5}">
                      <a16:colId xmlns:a16="http://schemas.microsoft.com/office/drawing/2014/main" val="3516693531"/>
                    </a:ext>
                  </a:extLst>
                </a:gridCol>
                <a:gridCol w="822960">
                  <a:extLst>
                    <a:ext uri="{9D8B030D-6E8A-4147-A177-3AD203B41FA5}">
                      <a16:colId xmlns:a16="http://schemas.microsoft.com/office/drawing/2014/main" val="3889921834"/>
                    </a:ext>
                  </a:extLst>
                </a:gridCol>
                <a:gridCol w="822960">
                  <a:extLst>
                    <a:ext uri="{9D8B030D-6E8A-4147-A177-3AD203B41FA5}">
                      <a16:colId xmlns:a16="http://schemas.microsoft.com/office/drawing/2014/main" val="6958773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07459565"/>
                  </a:ext>
                </a:extLst>
              </a:tr>
              <a:tr h="370840">
                <a:tc>
                  <a:txBody>
                    <a:bodyPr/>
                    <a:lstStyle/>
                    <a:p>
                      <a:r>
                        <a:rPr lang="en-US" sz="1000"/>
                        <a:t>MDR Garten</a:t>
                      </a:r>
                    </a:p>
                  </a:txBody>
                  <a:tcPr/>
                </a:tc>
                <a:tc>
                  <a:txBody>
                    <a:bodyPr/>
                    <a:lstStyle/>
                    <a:p>
                      <a:r>
                        <a:rPr lang="en-US" sz="1000"/>
                        <a:t>23524</a:t>
                      </a:r>
                    </a:p>
                  </a:txBody>
                  <a:tcPr/>
                </a:tc>
                <a:tc>
                  <a:txBody>
                    <a:bodyPr/>
                    <a:lstStyle/>
                    <a:p>
                      <a:r>
                        <a:rPr lang="en-US" sz="1000"/>
                        <a:t>15</a:t>
                      </a:r>
                    </a:p>
                  </a:txBody>
                  <a:tcPr/>
                </a:tc>
                <a:tc>
                  <a:txBody>
                    <a:bodyPr/>
                    <a:lstStyle/>
                    <a:p>
                      <a:r>
                        <a:rPr lang="en-US" sz="1000"/>
                        <a:t>0.1 %</a:t>
                      </a:r>
                    </a:p>
                  </a:txBody>
                  <a:tcPr/>
                </a:tc>
                <a:tc>
                  <a:txBody>
                    <a:bodyPr/>
                    <a:lstStyle/>
                    <a:p>
                      <a:r>
                        <a:rPr lang="en-US" sz="1000"/>
                        <a:t>15</a:t>
                      </a:r>
                    </a:p>
                  </a:txBody>
                  <a:tcPr/>
                </a:tc>
                <a:tc>
                  <a:txBody>
                    <a:bodyPr/>
                    <a:lstStyle/>
                    <a:p>
                      <a:r>
                        <a:rPr lang="en-US" sz="1000"/>
                        <a:t>0.1 %</a:t>
                      </a:r>
                    </a:p>
                  </a:txBody>
                  <a:tcPr/>
                </a:tc>
                <a:tc>
                  <a:txBody>
                    <a:bodyPr/>
                    <a:lstStyle/>
                    <a:p>
                      <a:r>
                        <a:rPr lang="en-US" sz="1000"/>
                        <a:t>15</a:t>
                      </a:r>
                    </a:p>
                  </a:txBody>
                  <a:tcPr/>
                </a:tc>
                <a:tc>
                  <a:txBody>
                    <a:bodyPr/>
                    <a:lstStyle/>
                    <a:p>
                      <a:r>
                        <a:rPr lang="en-US" sz="1000"/>
                        <a:t>0.1 %</a:t>
                      </a:r>
                    </a:p>
                  </a:txBody>
                  <a:tcPr/>
                </a:tc>
                <a:extLst>
                  <a:ext uri="{0D108BD9-81ED-4DB2-BD59-A6C34878D82A}">
                    <a16:rowId xmlns:a16="http://schemas.microsoft.com/office/drawing/2014/main" val="2058026631"/>
                  </a:ext>
                </a:extLst>
              </a:tr>
            </a:tbl>
          </a:graphicData>
        </a:graphic>
      </p:graphicFrame>
      <p:sp>
        <p:nvSpPr>
          <p:cNvPr id="4" name="Text Placeholder 3">
            <a:extLst>
              <a:ext uri="{FF2B5EF4-FFF2-40B4-BE49-F238E27FC236}">
                <a16:creationId xmlns:a16="http://schemas.microsoft.com/office/drawing/2014/main" id="{E4E8176B-CBB5-4AEE-8808-B0D7CFAEB711}"/>
              </a:ext>
            </a:extLst>
          </p:cNvPr>
          <p:cNvSpPr>
            <a:spLocks noGrp="1"/>
          </p:cNvSpPr>
          <p:nvPr>
            <p:ph type="body" sz="quarter" idx="14"/>
          </p:nvPr>
        </p:nvSpPr>
        <p:spPr/>
        <p:txBody>
          <a:bodyPr/>
          <a:lstStyle/>
          <a:p>
            <a:r>
              <a:rPr lang="en-US"/>
              <a:t>11/02/2019 - 12/02/2019</a:t>
            </a:r>
          </a:p>
        </p:txBody>
      </p:sp>
    </p:spTree>
    <p:extLst>
      <p:ext uri="{BB962C8B-B14F-4D97-AF65-F5344CB8AC3E}">
        <p14:creationId xmlns:p14="http://schemas.microsoft.com/office/powerpoint/2010/main" val="272551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FC42-B9B1-49CB-BDAF-A6EEEF1A9BE0}"/>
              </a:ext>
            </a:extLst>
          </p:cNvPr>
          <p:cNvSpPr>
            <a:spLocks noGrp="1"/>
          </p:cNvSpPr>
          <p:nvPr>
            <p:ph type="title"/>
          </p:nvPr>
        </p:nvSpPr>
        <p:spPr/>
        <p:txBody>
          <a:bodyPr/>
          <a:lstStyle/>
          <a:p>
            <a:r>
              <a:rPr lang="en-US"/>
              <a:t>Facebook Fans Total | MDR Garten</a:t>
            </a:r>
          </a:p>
        </p:txBody>
      </p:sp>
      <p:graphicFrame>
        <p:nvGraphicFramePr>
          <p:cNvPr id="6" name="Chart Placeholder 5">
            <a:extLst>
              <a:ext uri="{FF2B5EF4-FFF2-40B4-BE49-F238E27FC236}">
                <a16:creationId xmlns:a16="http://schemas.microsoft.com/office/drawing/2014/main" id="{46DB72A7-D50D-402B-866D-97451ED605F8}"/>
              </a:ext>
            </a:extLst>
          </p:cNvPr>
          <p:cNvGraphicFramePr>
            <a:graphicFrameLocks noGrp="1"/>
          </p:cNvGraphicFramePr>
          <p:nvPr>
            <p:ph type="chart" sz="quarter" idx="13"/>
            <p:extLst>
              <p:ext uri="{D42A27DB-BD31-4B8C-83A1-F6EECF244321}">
                <p14:modId xmlns:p14="http://schemas.microsoft.com/office/powerpoint/2010/main" val="2053262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53B1AC-FB27-4ADE-9621-3385A9C76E2D}"/>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351AB675-59CF-4CB4-B0E2-EBA3132D7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5818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8DEB1-4985-44F5-84C3-5A1387E921B7}"/>
              </a:ext>
            </a:extLst>
          </p:cNvPr>
          <p:cNvSpPr>
            <a:spLocks noGrp="1"/>
          </p:cNvSpPr>
          <p:nvPr>
            <p:ph type="title"/>
          </p:nvPr>
        </p:nvSpPr>
        <p:spPr/>
        <p:txBody>
          <a:bodyPr/>
          <a:lstStyle/>
          <a:p>
            <a:r>
              <a:rPr lang="en-US"/>
              <a:t>Facebook Fans Change | MDR Garten</a:t>
            </a:r>
          </a:p>
        </p:txBody>
      </p:sp>
      <p:graphicFrame>
        <p:nvGraphicFramePr>
          <p:cNvPr id="6" name="Chart Placeholder 5">
            <a:extLst>
              <a:ext uri="{FF2B5EF4-FFF2-40B4-BE49-F238E27FC236}">
                <a16:creationId xmlns:a16="http://schemas.microsoft.com/office/drawing/2014/main" id="{A24D9DF9-E7A2-42B1-9EA6-4F35283D2801}"/>
              </a:ext>
            </a:extLst>
          </p:cNvPr>
          <p:cNvGraphicFramePr>
            <a:graphicFrameLocks noGrp="1"/>
          </p:cNvGraphicFramePr>
          <p:nvPr>
            <p:ph type="chart" sz="quarter" idx="13"/>
            <p:extLst>
              <p:ext uri="{D42A27DB-BD31-4B8C-83A1-F6EECF244321}">
                <p14:modId xmlns:p14="http://schemas.microsoft.com/office/powerpoint/2010/main" val="3769546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C56F0-4F64-4D11-A570-D6C28A1271EF}"/>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E814C82D-BF1C-4A34-BBA6-69AD525B0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914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00861-A4A2-4420-AECF-45942871871E}"/>
              </a:ext>
            </a:extLst>
          </p:cNvPr>
          <p:cNvSpPr>
            <a:spLocks noGrp="1"/>
          </p:cNvSpPr>
          <p:nvPr>
            <p:ph type="title"/>
          </p:nvPr>
        </p:nvSpPr>
        <p:spPr/>
        <p:txBody>
          <a:bodyPr/>
          <a:lstStyle/>
          <a:p>
            <a:r>
              <a:rPr lang="en-US"/>
              <a:t>Instagram Followers Table | MDR Garten</a:t>
            </a:r>
          </a:p>
        </p:txBody>
      </p:sp>
      <p:graphicFrame>
        <p:nvGraphicFramePr>
          <p:cNvPr id="5" name="Table Placeholder 4">
            <a:extLst>
              <a:ext uri="{FF2B5EF4-FFF2-40B4-BE49-F238E27FC236}">
                <a16:creationId xmlns:a16="http://schemas.microsoft.com/office/drawing/2014/main" id="{0401D7E7-CC8C-4C00-A353-51D85F8546E3}"/>
              </a:ext>
            </a:extLst>
          </p:cNvPr>
          <p:cNvGraphicFramePr>
            <a:graphicFrameLocks noGrp="1"/>
          </p:cNvGraphicFramePr>
          <p:nvPr>
            <p:ph type="tbl" sz="quarter" idx="13"/>
            <p:extLst>
              <p:ext uri="{D42A27DB-BD31-4B8C-83A1-F6EECF244321}">
                <p14:modId xmlns:p14="http://schemas.microsoft.com/office/powerpoint/2010/main" val="276524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3536998"/>
                    </a:ext>
                  </a:extLst>
                </a:gridCol>
                <a:gridCol w="1234440">
                  <a:extLst>
                    <a:ext uri="{9D8B030D-6E8A-4147-A177-3AD203B41FA5}">
                      <a16:colId xmlns:a16="http://schemas.microsoft.com/office/drawing/2014/main" val="1769048035"/>
                    </a:ext>
                  </a:extLst>
                </a:gridCol>
                <a:gridCol w="822960">
                  <a:extLst>
                    <a:ext uri="{9D8B030D-6E8A-4147-A177-3AD203B41FA5}">
                      <a16:colId xmlns:a16="http://schemas.microsoft.com/office/drawing/2014/main" val="1751412357"/>
                    </a:ext>
                  </a:extLst>
                </a:gridCol>
                <a:gridCol w="822960">
                  <a:extLst>
                    <a:ext uri="{9D8B030D-6E8A-4147-A177-3AD203B41FA5}">
                      <a16:colId xmlns:a16="http://schemas.microsoft.com/office/drawing/2014/main" val="1461939662"/>
                    </a:ext>
                  </a:extLst>
                </a:gridCol>
                <a:gridCol w="822960">
                  <a:extLst>
                    <a:ext uri="{9D8B030D-6E8A-4147-A177-3AD203B41FA5}">
                      <a16:colId xmlns:a16="http://schemas.microsoft.com/office/drawing/2014/main" val="2341274986"/>
                    </a:ext>
                  </a:extLst>
                </a:gridCol>
                <a:gridCol w="822960">
                  <a:extLst>
                    <a:ext uri="{9D8B030D-6E8A-4147-A177-3AD203B41FA5}">
                      <a16:colId xmlns:a16="http://schemas.microsoft.com/office/drawing/2014/main" val="1689408211"/>
                    </a:ext>
                  </a:extLst>
                </a:gridCol>
                <a:gridCol w="822960">
                  <a:extLst>
                    <a:ext uri="{9D8B030D-6E8A-4147-A177-3AD203B41FA5}">
                      <a16:colId xmlns:a16="http://schemas.microsoft.com/office/drawing/2014/main" val="305933202"/>
                    </a:ext>
                  </a:extLst>
                </a:gridCol>
                <a:gridCol w="822960">
                  <a:extLst>
                    <a:ext uri="{9D8B030D-6E8A-4147-A177-3AD203B41FA5}">
                      <a16:colId xmlns:a16="http://schemas.microsoft.com/office/drawing/2014/main" val="40195613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216382595"/>
                  </a:ext>
                </a:extLst>
              </a:tr>
              <a:tr h="370840">
                <a:tc>
                  <a:txBody>
                    <a:bodyPr/>
                    <a:lstStyle/>
                    <a:p>
                      <a:r>
                        <a:rPr lang="en-US" sz="1000"/>
                        <a:t>mdr_garten</a:t>
                      </a:r>
                    </a:p>
                  </a:txBody>
                  <a:tcPr/>
                </a:tc>
                <a:tc>
                  <a:txBody>
                    <a:bodyPr/>
                    <a:lstStyle/>
                    <a:p>
                      <a:r>
                        <a:rPr lang="en-US" sz="1000"/>
                        <a:t>15448</a:t>
                      </a:r>
                    </a:p>
                  </a:txBody>
                  <a:tcPr/>
                </a:tc>
                <a:tc>
                  <a:txBody>
                    <a:bodyPr/>
                    <a:lstStyle/>
                    <a:p>
                      <a:r>
                        <a:rPr lang="en-US" sz="1000"/>
                        <a:t>36</a:t>
                      </a:r>
                    </a:p>
                  </a:txBody>
                  <a:tcPr/>
                </a:tc>
                <a:tc>
                  <a:txBody>
                    <a:bodyPr/>
                    <a:lstStyle/>
                    <a:p>
                      <a:r>
                        <a:rPr lang="en-US" sz="1000"/>
                        <a:t>0.2 %</a:t>
                      </a:r>
                    </a:p>
                  </a:txBody>
                  <a:tcPr/>
                </a:tc>
                <a:tc>
                  <a:txBody>
                    <a:bodyPr/>
                    <a:lstStyle/>
                    <a:p>
                      <a:r>
                        <a:rPr lang="en-US" sz="1000"/>
                        <a:t>56</a:t>
                      </a:r>
                    </a:p>
                  </a:txBody>
                  <a:tcPr/>
                </a:tc>
                <a:tc>
                  <a:txBody>
                    <a:bodyPr/>
                    <a:lstStyle/>
                    <a:p>
                      <a:r>
                        <a:rPr lang="en-US" sz="1000"/>
                        <a:t>0.4 %</a:t>
                      </a:r>
                    </a:p>
                  </a:txBody>
                  <a:tcPr/>
                </a:tc>
                <a:tc>
                  <a:txBody>
                    <a:bodyPr/>
                    <a:lstStyle/>
                    <a:p>
                      <a:r>
                        <a:rPr lang="en-US" sz="1000"/>
                        <a:t>56</a:t>
                      </a:r>
                    </a:p>
                  </a:txBody>
                  <a:tcPr/>
                </a:tc>
                <a:tc>
                  <a:txBody>
                    <a:bodyPr/>
                    <a:lstStyle/>
                    <a:p>
                      <a:r>
                        <a:rPr lang="en-US" sz="1000"/>
                        <a:t>0.4 %</a:t>
                      </a:r>
                    </a:p>
                  </a:txBody>
                  <a:tcPr/>
                </a:tc>
                <a:extLst>
                  <a:ext uri="{0D108BD9-81ED-4DB2-BD59-A6C34878D82A}">
                    <a16:rowId xmlns:a16="http://schemas.microsoft.com/office/drawing/2014/main" val="827010658"/>
                  </a:ext>
                </a:extLst>
              </a:tr>
            </a:tbl>
          </a:graphicData>
        </a:graphic>
      </p:graphicFrame>
      <p:sp>
        <p:nvSpPr>
          <p:cNvPr id="4" name="Text Placeholder 3">
            <a:extLst>
              <a:ext uri="{FF2B5EF4-FFF2-40B4-BE49-F238E27FC236}">
                <a16:creationId xmlns:a16="http://schemas.microsoft.com/office/drawing/2014/main" id="{C6EFAB65-2914-46E4-83A4-31F059D921A7}"/>
              </a:ext>
            </a:extLst>
          </p:cNvPr>
          <p:cNvSpPr>
            <a:spLocks noGrp="1"/>
          </p:cNvSpPr>
          <p:nvPr>
            <p:ph type="body" sz="quarter" idx="14"/>
          </p:nvPr>
        </p:nvSpPr>
        <p:spPr/>
        <p:txBody>
          <a:bodyPr/>
          <a:lstStyle/>
          <a:p>
            <a:r>
              <a:rPr lang="en-US"/>
              <a:t>11/02/2019 - 12/02/2019</a:t>
            </a:r>
          </a:p>
        </p:txBody>
      </p:sp>
    </p:spTree>
    <p:extLst>
      <p:ext uri="{BB962C8B-B14F-4D97-AF65-F5344CB8AC3E}">
        <p14:creationId xmlns:p14="http://schemas.microsoft.com/office/powerpoint/2010/main" val="1421234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226E2-AA4F-4CBD-93AA-54FF8BDD71D1}"/>
              </a:ext>
            </a:extLst>
          </p:cNvPr>
          <p:cNvSpPr>
            <a:spLocks noGrp="1"/>
          </p:cNvSpPr>
          <p:nvPr>
            <p:ph type="title"/>
          </p:nvPr>
        </p:nvSpPr>
        <p:spPr/>
        <p:txBody>
          <a:bodyPr/>
          <a:lstStyle/>
          <a:p>
            <a:r>
              <a:rPr lang="en-US"/>
              <a:t>Instagram Followers Total | MDR Garten</a:t>
            </a:r>
          </a:p>
        </p:txBody>
      </p:sp>
      <p:graphicFrame>
        <p:nvGraphicFramePr>
          <p:cNvPr id="6" name="Chart Placeholder 5">
            <a:extLst>
              <a:ext uri="{FF2B5EF4-FFF2-40B4-BE49-F238E27FC236}">
                <a16:creationId xmlns:a16="http://schemas.microsoft.com/office/drawing/2014/main" id="{48BD25B0-CD79-485C-B6DB-4FE8ED32C6A7}"/>
              </a:ext>
            </a:extLst>
          </p:cNvPr>
          <p:cNvGraphicFramePr>
            <a:graphicFrameLocks noGrp="1"/>
          </p:cNvGraphicFramePr>
          <p:nvPr>
            <p:ph type="chart" sz="quarter" idx="13"/>
            <p:extLst>
              <p:ext uri="{D42A27DB-BD31-4B8C-83A1-F6EECF244321}">
                <p14:modId xmlns:p14="http://schemas.microsoft.com/office/powerpoint/2010/main" val="3272221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618CC8-992B-4379-B040-E7D16E34A93D}"/>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0D12C678-F507-4A20-A5EF-F4815F97AD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1471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776B-0821-4885-89BB-597958573E78}"/>
              </a:ext>
            </a:extLst>
          </p:cNvPr>
          <p:cNvSpPr>
            <a:spLocks noGrp="1"/>
          </p:cNvSpPr>
          <p:nvPr>
            <p:ph type="title"/>
          </p:nvPr>
        </p:nvSpPr>
        <p:spPr/>
        <p:txBody>
          <a:bodyPr/>
          <a:lstStyle/>
          <a:p>
            <a:r>
              <a:rPr lang="en-US"/>
              <a:t>Instagram Followers Change | MDR Garten</a:t>
            </a:r>
          </a:p>
        </p:txBody>
      </p:sp>
      <p:graphicFrame>
        <p:nvGraphicFramePr>
          <p:cNvPr id="6" name="Chart Placeholder 5">
            <a:extLst>
              <a:ext uri="{FF2B5EF4-FFF2-40B4-BE49-F238E27FC236}">
                <a16:creationId xmlns:a16="http://schemas.microsoft.com/office/drawing/2014/main" id="{867DF55E-71EF-4D1A-AC32-8796CD4DEEEB}"/>
              </a:ext>
            </a:extLst>
          </p:cNvPr>
          <p:cNvGraphicFramePr>
            <a:graphicFrameLocks noGrp="1"/>
          </p:cNvGraphicFramePr>
          <p:nvPr>
            <p:ph type="chart" sz="quarter" idx="13"/>
            <p:extLst>
              <p:ext uri="{D42A27DB-BD31-4B8C-83A1-F6EECF244321}">
                <p14:modId xmlns:p14="http://schemas.microsoft.com/office/powerpoint/2010/main" val="3363408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E04704-1C36-4ED6-AC87-1FFFC365092E}"/>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ED3AB482-4B7D-44B1-AA05-480D45ABB1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8081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7FE0-2045-46D3-9162-5CB8BCAE67EF}"/>
              </a:ext>
            </a:extLst>
          </p:cNvPr>
          <p:cNvSpPr>
            <a:spLocks noGrp="1"/>
          </p:cNvSpPr>
          <p:nvPr>
            <p:ph type="title"/>
          </p:nvPr>
        </p:nvSpPr>
        <p:spPr/>
        <p:txBody>
          <a:bodyPr/>
          <a:lstStyle/>
          <a:p>
            <a:r>
              <a:rPr lang="en-US"/>
              <a:t>Facebook Own Posts Table | MDR Garten - 1 of 12</a:t>
            </a:r>
          </a:p>
        </p:txBody>
      </p:sp>
      <p:graphicFrame>
        <p:nvGraphicFramePr>
          <p:cNvPr id="5" name="Table Placeholder 4">
            <a:extLst>
              <a:ext uri="{FF2B5EF4-FFF2-40B4-BE49-F238E27FC236}">
                <a16:creationId xmlns:a16="http://schemas.microsoft.com/office/drawing/2014/main" id="{824F36C8-017C-4E99-9B86-250FC0CC5EFB}"/>
              </a:ext>
            </a:extLst>
          </p:cNvPr>
          <p:cNvGraphicFramePr>
            <a:graphicFrameLocks noGrp="1"/>
          </p:cNvGraphicFramePr>
          <p:nvPr>
            <p:ph type="tbl" sz="quarter" idx="13"/>
            <p:extLst>
              <p:ext uri="{D42A27DB-BD31-4B8C-83A1-F6EECF244321}">
                <p14:modId xmlns:p14="http://schemas.microsoft.com/office/powerpoint/2010/main" val="369625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9793044"/>
                    </a:ext>
                  </a:extLst>
                </a:gridCol>
                <a:gridCol w="905256">
                  <a:extLst>
                    <a:ext uri="{9D8B030D-6E8A-4147-A177-3AD203B41FA5}">
                      <a16:colId xmlns:a16="http://schemas.microsoft.com/office/drawing/2014/main" val="2577753475"/>
                    </a:ext>
                  </a:extLst>
                </a:gridCol>
                <a:gridCol w="658368">
                  <a:extLst>
                    <a:ext uri="{9D8B030D-6E8A-4147-A177-3AD203B41FA5}">
                      <a16:colId xmlns:a16="http://schemas.microsoft.com/office/drawing/2014/main" val="3576607340"/>
                    </a:ext>
                  </a:extLst>
                </a:gridCol>
                <a:gridCol w="329184">
                  <a:extLst>
                    <a:ext uri="{9D8B030D-6E8A-4147-A177-3AD203B41FA5}">
                      <a16:colId xmlns:a16="http://schemas.microsoft.com/office/drawing/2014/main" val="2015340466"/>
                    </a:ext>
                  </a:extLst>
                </a:gridCol>
                <a:gridCol w="329184">
                  <a:extLst>
                    <a:ext uri="{9D8B030D-6E8A-4147-A177-3AD203B41FA5}">
                      <a16:colId xmlns:a16="http://schemas.microsoft.com/office/drawing/2014/main" val="4192499803"/>
                    </a:ext>
                  </a:extLst>
                </a:gridCol>
                <a:gridCol w="329184">
                  <a:extLst>
                    <a:ext uri="{9D8B030D-6E8A-4147-A177-3AD203B41FA5}">
                      <a16:colId xmlns:a16="http://schemas.microsoft.com/office/drawing/2014/main" val="1352472989"/>
                    </a:ext>
                  </a:extLst>
                </a:gridCol>
                <a:gridCol w="329184">
                  <a:extLst>
                    <a:ext uri="{9D8B030D-6E8A-4147-A177-3AD203B41FA5}">
                      <a16:colId xmlns:a16="http://schemas.microsoft.com/office/drawing/2014/main" val="1416022652"/>
                    </a:ext>
                  </a:extLst>
                </a:gridCol>
                <a:gridCol w="329184">
                  <a:extLst>
                    <a:ext uri="{9D8B030D-6E8A-4147-A177-3AD203B41FA5}">
                      <a16:colId xmlns:a16="http://schemas.microsoft.com/office/drawing/2014/main" val="1798404632"/>
                    </a:ext>
                  </a:extLst>
                </a:gridCol>
                <a:gridCol w="329184">
                  <a:extLst>
                    <a:ext uri="{9D8B030D-6E8A-4147-A177-3AD203B41FA5}">
                      <a16:colId xmlns:a16="http://schemas.microsoft.com/office/drawing/2014/main" val="1071495853"/>
                    </a:ext>
                  </a:extLst>
                </a:gridCol>
                <a:gridCol w="329184">
                  <a:extLst>
                    <a:ext uri="{9D8B030D-6E8A-4147-A177-3AD203B41FA5}">
                      <a16:colId xmlns:a16="http://schemas.microsoft.com/office/drawing/2014/main" val="1267009801"/>
                    </a:ext>
                  </a:extLst>
                </a:gridCol>
                <a:gridCol w="329184">
                  <a:extLst>
                    <a:ext uri="{9D8B030D-6E8A-4147-A177-3AD203B41FA5}">
                      <a16:colId xmlns:a16="http://schemas.microsoft.com/office/drawing/2014/main" val="81900026"/>
                    </a:ext>
                  </a:extLst>
                </a:gridCol>
                <a:gridCol w="329184">
                  <a:extLst>
                    <a:ext uri="{9D8B030D-6E8A-4147-A177-3AD203B41FA5}">
                      <a16:colId xmlns:a16="http://schemas.microsoft.com/office/drawing/2014/main" val="3997067994"/>
                    </a:ext>
                  </a:extLst>
                </a:gridCol>
                <a:gridCol w="329184">
                  <a:extLst>
                    <a:ext uri="{9D8B030D-6E8A-4147-A177-3AD203B41FA5}">
                      <a16:colId xmlns:a16="http://schemas.microsoft.com/office/drawing/2014/main" val="985937749"/>
                    </a:ext>
                  </a:extLst>
                </a:gridCol>
                <a:gridCol w="329184">
                  <a:extLst>
                    <a:ext uri="{9D8B030D-6E8A-4147-A177-3AD203B41FA5}">
                      <a16:colId xmlns:a16="http://schemas.microsoft.com/office/drawing/2014/main" val="1328820934"/>
                    </a:ext>
                  </a:extLst>
                </a:gridCol>
                <a:gridCol w="329184">
                  <a:extLst>
                    <a:ext uri="{9D8B030D-6E8A-4147-A177-3AD203B41FA5}">
                      <a16:colId xmlns:a16="http://schemas.microsoft.com/office/drawing/2014/main" val="2433519388"/>
                    </a:ext>
                  </a:extLst>
                </a:gridCol>
                <a:gridCol w="329184">
                  <a:extLst>
                    <a:ext uri="{9D8B030D-6E8A-4147-A177-3AD203B41FA5}">
                      <a16:colId xmlns:a16="http://schemas.microsoft.com/office/drawing/2014/main" val="3922710868"/>
                    </a:ext>
                  </a:extLst>
                </a:gridCol>
                <a:gridCol w="329184">
                  <a:extLst>
                    <a:ext uri="{9D8B030D-6E8A-4147-A177-3AD203B41FA5}">
                      <a16:colId xmlns:a16="http://schemas.microsoft.com/office/drawing/2014/main" val="1390519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11177033"/>
                  </a:ext>
                </a:extLst>
              </a:tr>
            </a:tbl>
          </a:graphicData>
        </a:graphic>
      </p:graphicFrame>
      <p:sp>
        <p:nvSpPr>
          <p:cNvPr id="4" name="Text Placeholder 3">
            <a:extLst>
              <a:ext uri="{FF2B5EF4-FFF2-40B4-BE49-F238E27FC236}">
                <a16:creationId xmlns:a16="http://schemas.microsoft.com/office/drawing/2014/main" id="{7EAC628E-8AF2-43CD-8B6C-C8A747282CAF}"/>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1857487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FBBA-4986-4D19-B1DF-9E6B8A6E8D52}"/>
              </a:ext>
            </a:extLst>
          </p:cNvPr>
          <p:cNvSpPr>
            <a:spLocks noGrp="1"/>
          </p:cNvSpPr>
          <p:nvPr>
            <p:ph type="title"/>
          </p:nvPr>
        </p:nvSpPr>
        <p:spPr/>
        <p:txBody>
          <a:bodyPr/>
          <a:lstStyle/>
          <a:p>
            <a:r>
              <a:rPr lang="en-US"/>
              <a:t>Facebook Own Posts Table | MDR Garten - 2 of 12</a:t>
            </a:r>
          </a:p>
        </p:txBody>
      </p:sp>
      <p:graphicFrame>
        <p:nvGraphicFramePr>
          <p:cNvPr id="5" name="Table Placeholder 4">
            <a:extLst>
              <a:ext uri="{FF2B5EF4-FFF2-40B4-BE49-F238E27FC236}">
                <a16:creationId xmlns:a16="http://schemas.microsoft.com/office/drawing/2014/main" id="{01863D3D-85D8-4624-A23C-5F5C41712E2A}"/>
              </a:ext>
            </a:extLst>
          </p:cNvPr>
          <p:cNvGraphicFramePr>
            <a:graphicFrameLocks noGrp="1"/>
          </p:cNvGraphicFramePr>
          <p:nvPr>
            <p:ph type="tbl" sz="quarter" idx="13"/>
            <p:extLst>
              <p:ext uri="{D42A27DB-BD31-4B8C-83A1-F6EECF244321}">
                <p14:modId xmlns:p14="http://schemas.microsoft.com/office/powerpoint/2010/main" val="276632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1015738"/>
                    </a:ext>
                  </a:extLst>
                </a:gridCol>
                <a:gridCol w="905256">
                  <a:extLst>
                    <a:ext uri="{9D8B030D-6E8A-4147-A177-3AD203B41FA5}">
                      <a16:colId xmlns:a16="http://schemas.microsoft.com/office/drawing/2014/main" val="2273052654"/>
                    </a:ext>
                  </a:extLst>
                </a:gridCol>
                <a:gridCol w="658368">
                  <a:extLst>
                    <a:ext uri="{9D8B030D-6E8A-4147-A177-3AD203B41FA5}">
                      <a16:colId xmlns:a16="http://schemas.microsoft.com/office/drawing/2014/main" val="2782909165"/>
                    </a:ext>
                  </a:extLst>
                </a:gridCol>
                <a:gridCol w="329184">
                  <a:extLst>
                    <a:ext uri="{9D8B030D-6E8A-4147-A177-3AD203B41FA5}">
                      <a16:colId xmlns:a16="http://schemas.microsoft.com/office/drawing/2014/main" val="1414102072"/>
                    </a:ext>
                  </a:extLst>
                </a:gridCol>
                <a:gridCol w="329184">
                  <a:extLst>
                    <a:ext uri="{9D8B030D-6E8A-4147-A177-3AD203B41FA5}">
                      <a16:colId xmlns:a16="http://schemas.microsoft.com/office/drawing/2014/main" val="1595973131"/>
                    </a:ext>
                  </a:extLst>
                </a:gridCol>
                <a:gridCol w="329184">
                  <a:extLst>
                    <a:ext uri="{9D8B030D-6E8A-4147-A177-3AD203B41FA5}">
                      <a16:colId xmlns:a16="http://schemas.microsoft.com/office/drawing/2014/main" val="285341884"/>
                    </a:ext>
                  </a:extLst>
                </a:gridCol>
                <a:gridCol w="329184">
                  <a:extLst>
                    <a:ext uri="{9D8B030D-6E8A-4147-A177-3AD203B41FA5}">
                      <a16:colId xmlns:a16="http://schemas.microsoft.com/office/drawing/2014/main" val="142557973"/>
                    </a:ext>
                  </a:extLst>
                </a:gridCol>
                <a:gridCol w="329184">
                  <a:extLst>
                    <a:ext uri="{9D8B030D-6E8A-4147-A177-3AD203B41FA5}">
                      <a16:colId xmlns:a16="http://schemas.microsoft.com/office/drawing/2014/main" val="1473340699"/>
                    </a:ext>
                  </a:extLst>
                </a:gridCol>
                <a:gridCol w="329184">
                  <a:extLst>
                    <a:ext uri="{9D8B030D-6E8A-4147-A177-3AD203B41FA5}">
                      <a16:colId xmlns:a16="http://schemas.microsoft.com/office/drawing/2014/main" val="3188313103"/>
                    </a:ext>
                  </a:extLst>
                </a:gridCol>
                <a:gridCol w="329184">
                  <a:extLst>
                    <a:ext uri="{9D8B030D-6E8A-4147-A177-3AD203B41FA5}">
                      <a16:colId xmlns:a16="http://schemas.microsoft.com/office/drawing/2014/main" val="2279352348"/>
                    </a:ext>
                  </a:extLst>
                </a:gridCol>
                <a:gridCol w="329184">
                  <a:extLst>
                    <a:ext uri="{9D8B030D-6E8A-4147-A177-3AD203B41FA5}">
                      <a16:colId xmlns:a16="http://schemas.microsoft.com/office/drawing/2014/main" val="315686553"/>
                    </a:ext>
                  </a:extLst>
                </a:gridCol>
                <a:gridCol w="329184">
                  <a:extLst>
                    <a:ext uri="{9D8B030D-6E8A-4147-A177-3AD203B41FA5}">
                      <a16:colId xmlns:a16="http://schemas.microsoft.com/office/drawing/2014/main" val="593528138"/>
                    </a:ext>
                  </a:extLst>
                </a:gridCol>
                <a:gridCol w="329184">
                  <a:extLst>
                    <a:ext uri="{9D8B030D-6E8A-4147-A177-3AD203B41FA5}">
                      <a16:colId xmlns:a16="http://schemas.microsoft.com/office/drawing/2014/main" val="3535703195"/>
                    </a:ext>
                  </a:extLst>
                </a:gridCol>
                <a:gridCol w="329184">
                  <a:extLst>
                    <a:ext uri="{9D8B030D-6E8A-4147-A177-3AD203B41FA5}">
                      <a16:colId xmlns:a16="http://schemas.microsoft.com/office/drawing/2014/main" val="2025735564"/>
                    </a:ext>
                  </a:extLst>
                </a:gridCol>
                <a:gridCol w="329184">
                  <a:extLst>
                    <a:ext uri="{9D8B030D-6E8A-4147-A177-3AD203B41FA5}">
                      <a16:colId xmlns:a16="http://schemas.microsoft.com/office/drawing/2014/main" val="2450799942"/>
                    </a:ext>
                  </a:extLst>
                </a:gridCol>
                <a:gridCol w="329184">
                  <a:extLst>
                    <a:ext uri="{9D8B030D-6E8A-4147-A177-3AD203B41FA5}">
                      <a16:colId xmlns:a16="http://schemas.microsoft.com/office/drawing/2014/main" val="4085931343"/>
                    </a:ext>
                  </a:extLst>
                </a:gridCol>
                <a:gridCol w="329184">
                  <a:extLst>
                    <a:ext uri="{9D8B030D-6E8A-4147-A177-3AD203B41FA5}">
                      <a16:colId xmlns:a16="http://schemas.microsoft.com/office/drawing/2014/main" val="282045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5214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- 2019-12-02 07:07:23</a:t>
                      </a:r>
                      <a:r>
                        <a:rPr kumimoji="0" lang="de-DE" sz="1000" b="0" i="0" u="none" strike="noStrike" kern="1200" cap="none" spc="0" normalizeH="0" baseline="0" noProof="0">
                          <a:ln>
                            <a:noFill/>
                          </a:ln>
                          <a:solidFill>
                            <a:prstClr val="black"/>
                          </a:solidFill>
                          <a:effectLst/>
                          <a:uLnTx/>
                          <a:uFillTx/>
                          <a:latin typeface="+mn-lt"/>
                          <a:ea typeface="+mn-ea"/>
                          <a:cs typeface="+mn-cs"/>
                        </a:rPr>
                        <a:t>
 Es wundert uns nicht, dass dieser Strauch so schöne Namen hat. "Liebesperlenstrauch" oder "Purpur-Schönfrucht" wird er genannt. Bis in den September hinein ist er unscheinbar, doch dann sorgt er mit seinen Früchten für Furore im Garten. Wir wünschen eine schöne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https://scontent.xx.fbcdn.net/v/t1.0-0/p180x540/78617859_2223879394572177_789024258650013696_o.jpg?_nc_cat=109&amp;_nc_ohc=AmDS-sXbfIgAQmHP4OJORIeG5RUXPvwu1fYHgfBzi6W0k9H2BeKVKiOYg&amp;_nc_ht=scontent.xx&amp;oh=6f562a7f3a42b6be0e100a1009c64534&amp;oe=5E41EB3F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9880649"/>
                  </a:ext>
                </a:extLst>
              </a:tr>
            </a:tbl>
          </a:graphicData>
        </a:graphic>
      </p:graphicFrame>
      <p:sp>
        <p:nvSpPr>
          <p:cNvPr id="4" name="Text Placeholder 3">
            <a:extLst>
              <a:ext uri="{FF2B5EF4-FFF2-40B4-BE49-F238E27FC236}">
                <a16:creationId xmlns:a16="http://schemas.microsoft.com/office/drawing/2014/main" id="{74BD09AF-BC36-4E6B-A580-03B836348104}"/>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2227414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2D16-5511-40B0-9709-72674D7E9AF8}"/>
              </a:ext>
            </a:extLst>
          </p:cNvPr>
          <p:cNvSpPr>
            <a:spLocks noGrp="1"/>
          </p:cNvSpPr>
          <p:nvPr>
            <p:ph type="title"/>
          </p:nvPr>
        </p:nvSpPr>
        <p:spPr/>
        <p:txBody>
          <a:bodyPr/>
          <a:lstStyle/>
          <a:p>
            <a:r>
              <a:rPr lang="en-US"/>
              <a:t>Facebook Own Posts Table | MDR Garten - 3 of 12</a:t>
            </a:r>
          </a:p>
        </p:txBody>
      </p:sp>
      <p:graphicFrame>
        <p:nvGraphicFramePr>
          <p:cNvPr id="5" name="Table Placeholder 4">
            <a:extLst>
              <a:ext uri="{FF2B5EF4-FFF2-40B4-BE49-F238E27FC236}">
                <a16:creationId xmlns:a16="http://schemas.microsoft.com/office/drawing/2014/main" id="{8F5E04C0-BA20-43B3-BBB8-2F29C7BC4401}"/>
              </a:ext>
            </a:extLst>
          </p:cNvPr>
          <p:cNvGraphicFramePr>
            <a:graphicFrameLocks noGrp="1"/>
          </p:cNvGraphicFramePr>
          <p:nvPr>
            <p:ph type="tbl" sz="quarter" idx="13"/>
            <p:extLst>
              <p:ext uri="{D42A27DB-BD31-4B8C-83A1-F6EECF244321}">
                <p14:modId xmlns:p14="http://schemas.microsoft.com/office/powerpoint/2010/main" val="3091288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73528846"/>
                    </a:ext>
                  </a:extLst>
                </a:gridCol>
                <a:gridCol w="905256">
                  <a:extLst>
                    <a:ext uri="{9D8B030D-6E8A-4147-A177-3AD203B41FA5}">
                      <a16:colId xmlns:a16="http://schemas.microsoft.com/office/drawing/2014/main" val="853942168"/>
                    </a:ext>
                  </a:extLst>
                </a:gridCol>
                <a:gridCol w="658368">
                  <a:extLst>
                    <a:ext uri="{9D8B030D-6E8A-4147-A177-3AD203B41FA5}">
                      <a16:colId xmlns:a16="http://schemas.microsoft.com/office/drawing/2014/main" val="1999827993"/>
                    </a:ext>
                  </a:extLst>
                </a:gridCol>
                <a:gridCol w="329184">
                  <a:extLst>
                    <a:ext uri="{9D8B030D-6E8A-4147-A177-3AD203B41FA5}">
                      <a16:colId xmlns:a16="http://schemas.microsoft.com/office/drawing/2014/main" val="412618470"/>
                    </a:ext>
                  </a:extLst>
                </a:gridCol>
                <a:gridCol w="329184">
                  <a:extLst>
                    <a:ext uri="{9D8B030D-6E8A-4147-A177-3AD203B41FA5}">
                      <a16:colId xmlns:a16="http://schemas.microsoft.com/office/drawing/2014/main" val="3073838375"/>
                    </a:ext>
                  </a:extLst>
                </a:gridCol>
                <a:gridCol w="329184">
                  <a:extLst>
                    <a:ext uri="{9D8B030D-6E8A-4147-A177-3AD203B41FA5}">
                      <a16:colId xmlns:a16="http://schemas.microsoft.com/office/drawing/2014/main" val="387958375"/>
                    </a:ext>
                  </a:extLst>
                </a:gridCol>
                <a:gridCol w="329184">
                  <a:extLst>
                    <a:ext uri="{9D8B030D-6E8A-4147-A177-3AD203B41FA5}">
                      <a16:colId xmlns:a16="http://schemas.microsoft.com/office/drawing/2014/main" val="4089341394"/>
                    </a:ext>
                  </a:extLst>
                </a:gridCol>
                <a:gridCol w="329184">
                  <a:extLst>
                    <a:ext uri="{9D8B030D-6E8A-4147-A177-3AD203B41FA5}">
                      <a16:colId xmlns:a16="http://schemas.microsoft.com/office/drawing/2014/main" val="3295247278"/>
                    </a:ext>
                  </a:extLst>
                </a:gridCol>
                <a:gridCol w="329184">
                  <a:extLst>
                    <a:ext uri="{9D8B030D-6E8A-4147-A177-3AD203B41FA5}">
                      <a16:colId xmlns:a16="http://schemas.microsoft.com/office/drawing/2014/main" val="113253609"/>
                    </a:ext>
                  </a:extLst>
                </a:gridCol>
                <a:gridCol w="329184">
                  <a:extLst>
                    <a:ext uri="{9D8B030D-6E8A-4147-A177-3AD203B41FA5}">
                      <a16:colId xmlns:a16="http://schemas.microsoft.com/office/drawing/2014/main" val="1598443091"/>
                    </a:ext>
                  </a:extLst>
                </a:gridCol>
                <a:gridCol w="329184">
                  <a:extLst>
                    <a:ext uri="{9D8B030D-6E8A-4147-A177-3AD203B41FA5}">
                      <a16:colId xmlns:a16="http://schemas.microsoft.com/office/drawing/2014/main" val="2730701631"/>
                    </a:ext>
                  </a:extLst>
                </a:gridCol>
                <a:gridCol w="329184">
                  <a:extLst>
                    <a:ext uri="{9D8B030D-6E8A-4147-A177-3AD203B41FA5}">
                      <a16:colId xmlns:a16="http://schemas.microsoft.com/office/drawing/2014/main" val="3652834872"/>
                    </a:ext>
                  </a:extLst>
                </a:gridCol>
                <a:gridCol w="329184">
                  <a:extLst>
                    <a:ext uri="{9D8B030D-6E8A-4147-A177-3AD203B41FA5}">
                      <a16:colId xmlns:a16="http://schemas.microsoft.com/office/drawing/2014/main" val="3901587765"/>
                    </a:ext>
                  </a:extLst>
                </a:gridCol>
                <a:gridCol w="329184">
                  <a:extLst>
                    <a:ext uri="{9D8B030D-6E8A-4147-A177-3AD203B41FA5}">
                      <a16:colId xmlns:a16="http://schemas.microsoft.com/office/drawing/2014/main" val="2156391804"/>
                    </a:ext>
                  </a:extLst>
                </a:gridCol>
                <a:gridCol w="329184">
                  <a:extLst>
                    <a:ext uri="{9D8B030D-6E8A-4147-A177-3AD203B41FA5}">
                      <a16:colId xmlns:a16="http://schemas.microsoft.com/office/drawing/2014/main" val="614066415"/>
                    </a:ext>
                  </a:extLst>
                </a:gridCol>
                <a:gridCol w="329184">
                  <a:extLst>
                    <a:ext uri="{9D8B030D-6E8A-4147-A177-3AD203B41FA5}">
                      <a16:colId xmlns:a16="http://schemas.microsoft.com/office/drawing/2014/main" val="3231547973"/>
                    </a:ext>
                  </a:extLst>
                </a:gridCol>
                <a:gridCol w="329184">
                  <a:extLst>
                    <a:ext uri="{9D8B030D-6E8A-4147-A177-3AD203B41FA5}">
                      <a16:colId xmlns:a16="http://schemas.microsoft.com/office/drawing/2014/main" val="62124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6050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- 2019-12-01 11:21:00</a:t>
                      </a:r>
                      <a:r>
                        <a:rPr kumimoji="0" lang="de-DE" sz="1000" b="0" i="0" u="none" strike="noStrike" kern="1200" cap="none" spc="0" normalizeH="0" baseline="0" noProof="0">
                          <a:ln>
                            <a:noFill/>
                          </a:ln>
                          <a:solidFill>
                            <a:prstClr val="black"/>
                          </a:solidFill>
                          <a:effectLst/>
                          <a:uLnTx/>
                          <a:uFillTx/>
                          <a:latin typeface="+mn-lt"/>
                          <a:ea typeface="+mn-ea"/>
                          <a:cs typeface="+mn-cs"/>
                        </a:rPr>
                        <a:t>
 Bei Großmutter dauerte es ewig, bis das Quittenbrot endlich fertig war. Zugegeben - es schmeckte unvergleichlich köstlich. Heute geht das aber "etwas" schneller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https://scontent.xx.fbcdn.net/v/t1.0-9/s720x720/76751621_2223845961242187_2185567578280165376_o.jpg?_nc_cat=107&amp;_nc_ohc=W_Dota5uuL4AQm4gjhCbTb9k0Ks2xa4EdqpAdL-33R_hhg5cVGN3s8SbA&amp;_nc_ht=scontent.xx&amp;oh=11c2f4d1702ab3dec2b8fe8132861047&amp;oe=5E8C313F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11647860"/>
                  </a:ext>
                </a:extLst>
              </a:tr>
            </a:tbl>
          </a:graphicData>
        </a:graphic>
      </p:graphicFrame>
      <p:sp>
        <p:nvSpPr>
          <p:cNvPr id="4" name="Text Placeholder 3">
            <a:extLst>
              <a:ext uri="{FF2B5EF4-FFF2-40B4-BE49-F238E27FC236}">
                <a16:creationId xmlns:a16="http://schemas.microsoft.com/office/drawing/2014/main" id="{BC5D6888-AC16-456B-BB2C-A1162C856F88}"/>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4147078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021C-6FA0-401F-B8EA-880A6FF56CDD}"/>
              </a:ext>
            </a:extLst>
          </p:cNvPr>
          <p:cNvSpPr>
            <a:spLocks noGrp="1"/>
          </p:cNvSpPr>
          <p:nvPr>
            <p:ph type="title"/>
          </p:nvPr>
        </p:nvSpPr>
        <p:spPr/>
        <p:txBody>
          <a:bodyPr/>
          <a:lstStyle/>
          <a:p>
            <a:r>
              <a:rPr lang="en-US"/>
              <a:t>Facebook Own Posts Table | MDR Garten - 4 of 12</a:t>
            </a:r>
          </a:p>
        </p:txBody>
      </p:sp>
      <p:graphicFrame>
        <p:nvGraphicFramePr>
          <p:cNvPr id="5" name="Table Placeholder 4">
            <a:extLst>
              <a:ext uri="{FF2B5EF4-FFF2-40B4-BE49-F238E27FC236}">
                <a16:creationId xmlns:a16="http://schemas.microsoft.com/office/drawing/2014/main" id="{F218A201-52C1-4993-B67F-2989A4D763D9}"/>
              </a:ext>
            </a:extLst>
          </p:cNvPr>
          <p:cNvGraphicFramePr>
            <a:graphicFrameLocks noGrp="1"/>
          </p:cNvGraphicFramePr>
          <p:nvPr>
            <p:ph type="tbl" sz="quarter" idx="13"/>
            <p:extLst>
              <p:ext uri="{D42A27DB-BD31-4B8C-83A1-F6EECF244321}">
                <p14:modId xmlns:p14="http://schemas.microsoft.com/office/powerpoint/2010/main" val="1545774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09232953"/>
                    </a:ext>
                  </a:extLst>
                </a:gridCol>
                <a:gridCol w="905256">
                  <a:extLst>
                    <a:ext uri="{9D8B030D-6E8A-4147-A177-3AD203B41FA5}">
                      <a16:colId xmlns:a16="http://schemas.microsoft.com/office/drawing/2014/main" val="1137520353"/>
                    </a:ext>
                  </a:extLst>
                </a:gridCol>
                <a:gridCol w="658368">
                  <a:extLst>
                    <a:ext uri="{9D8B030D-6E8A-4147-A177-3AD203B41FA5}">
                      <a16:colId xmlns:a16="http://schemas.microsoft.com/office/drawing/2014/main" val="523457156"/>
                    </a:ext>
                  </a:extLst>
                </a:gridCol>
                <a:gridCol w="329184">
                  <a:extLst>
                    <a:ext uri="{9D8B030D-6E8A-4147-A177-3AD203B41FA5}">
                      <a16:colId xmlns:a16="http://schemas.microsoft.com/office/drawing/2014/main" val="1779378484"/>
                    </a:ext>
                  </a:extLst>
                </a:gridCol>
                <a:gridCol w="329184">
                  <a:extLst>
                    <a:ext uri="{9D8B030D-6E8A-4147-A177-3AD203B41FA5}">
                      <a16:colId xmlns:a16="http://schemas.microsoft.com/office/drawing/2014/main" val="1048679674"/>
                    </a:ext>
                  </a:extLst>
                </a:gridCol>
                <a:gridCol w="329184">
                  <a:extLst>
                    <a:ext uri="{9D8B030D-6E8A-4147-A177-3AD203B41FA5}">
                      <a16:colId xmlns:a16="http://schemas.microsoft.com/office/drawing/2014/main" val="1494623048"/>
                    </a:ext>
                  </a:extLst>
                </a:gridCol>
                <a:gridCol w="329184">
                  <a:extLst>
                    <a:ext uri="{9D8B030D-6E8A-4147-A177-3AD203B41FA5}">
                      <a16:colId xmlns:a16="http://schemas.microsoft.com/office/drawing/2014/main" val="1702836341"/>
                    </a:ext>
                  </a:extLst>
                </a:gridCol>
                <a:gridCol w="329184">
                  <a:extLst>
                    <a:ext uri="{9D8B030D-6E8A-4147-A177-3AD203B41FA5}">
                      <a16:colId xmlns:a16="http://schemas.microsoft.com/office/drawing/2014/main" val="699367419"/>
                    </a:ext>
                  </a:extLst>
                </a:gridCol>
                <a:gridCol w="329184">
                  <a:extLst>
                    <a:ext uri="{9D8B030D-6E8A-4147-A177-3AD203B41FA5}">
                      <a16:colId xmlns:a16="http://schemas.microsoft.com/office/drawing/2014/main" val="2328677065"/>
                    </a:ext>
                  </a:extLst>
                </a:gridCol>
                <a:gridCol w="329184">
                  <a:extLst>
                    <a:ext uri="{9D8B030D-6E8A-4147-A177-3AD203B41FA5}">
                      <a16:colId xmlns:a16="http://schemas.microsoft.com/office/drawing/2014/main" val="2530158417"/>
                    </a:ext>
                  </a:extLst>
                </a:gridCol>
                <a:gridCol w="329184">
                  <a:extLst>
                    <a:ext uri="{9D8B030D-6E8A-4147-A177-3AD203B41FA5}">
                      <a16:colId xmlns:a16="http://schemas.microsoft.com/office/drawing/2014/main" val="1101904764"/>
                    </a:ext>
                  </a:extLst>
                </a:gridCol>
                <a:gridCol w="329184">
                  <a:extLst>
                    <a:ext uri="{9D8B030D-6E8A-4147-A177-3AD203B41FA5}">
                      <a16:colId xmlns:a16="http://schemas.microsoft.com/office/drawing/2014/main" val="2076919088"/>
                    </a:ext>
                  </a:extLst>
                </a:gridCol>
                <a:gridCol w="329184">
                  <a:extLst>
                    <a:ext uri="{9D8B030D-6E8A-4147-A177-3AD203B41FA5}">
                      <a16:colId xmlns:a16="http://schemas.microsoft.com/office/drawing/2014/main" val="3743155081"/>
                    </a:ext>
                  </a:extLst>
                </a:gridCol>
                <a:gridCol w="329184">
                  <a:extLst>
                    <a:ext uri="{9D8B030D-6E8A-4147-A177-3AD203B41FA5}">
                      <a16:colId xmlns:a16="http://schemas.microsoft.com/office/drawing/2014/main" val="595529053"/>
                    </a:ext>
                  </a:extLst>
                </a:gridCol>
                <a:gridCol w="329184">
                  <a:extLst>
                    <a:ext uri="{9D8B030D-6E8A-4147-A177-3AD203B41FA5}">
                      <a16:colId xmlns:a16="http://schemas.microsoft.com/office/drawing/2014/main" val="3029912815"/>
                    </a:ext>
                  </a:extLst>
                </a:gridCol>
                <a:gridCol w="329184">
                  <a:extLst>
                    <a:ext uri="{9D8B030D-6E8A-4147-A177-3AD203B41FA5}">
                      <a16:colId xmlns:a16="http://schemas.microsoft.com/office/drawing/2014/main" val="3618982670"/>
                    </a:ext>
                  </a:extLst>
                </a:gridCol>
                <a:gridCol w="329184">
                  <a:extLst>
                    <a:ext uri="{9D8B030D-6E8A-4147-A177-3AD203B41FA5}">
                      <a16:colId xmlns:a16="http://schemas.microsoft.com/office/drawing/2014/main" val="50544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3671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- 2019-12-01 06:30:21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https://scontent.xx.fbcdn.net/v/t1.0-9/s720x720/78399930_2227460887547361_450929647199191040_o.jpg?_nc_cat=111&amp;_nc_ohc=kVsb87SRiwkAQmrLiriTC_aMvJVpaPqllh6yv2NJcmKtlXBqC64N4_aww&amp;_nc_ht=scontent.xx&amp;oh=3c4355f0c063971ed3da194cae761f3d&amp;oe=5E8CDC4C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0861353"/>
                  </a:ext>
                </a:extLst>
              </a:tr>
            </a:tbl>
          </a:graphicData>
        </a:graphic>
      </p:graphicFrame>
      <p:sp>
        <p:nvSpPr>
          <p:cNvPr id="4" name="Text Placeholder 3">
            <a:extLst>
              <a:ext uri="{FF2B5EF4-FFF2-40B4-BE49-F238E27FC236}">
                <a16:creationId xmlns:a16="http://schemas.microsoft.com/office/drawing/2014/main" id="{8298266D-BA07-47BA-9200-6C5D7522CD8E}"/>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849895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58ABC-4991-4128-846F-D6DBB26959C6}"/>
              </a:ext>
            </a:extLst>
          </p:cNvPr>
          <p:cNvSpPr>
            <a:spLocks noGrp="1"/>
          </p:cNvSpPr>
          <p:nvPr>
            <p:ph type="title"/>
          </p:nvPr>
        </p:nvSpPr>
        <p:spPr/>
        <p:txBody>
          <a:bodyPr/>
          <a:lstStyle/>
          <a:p>
            <a:r>
              <a:rPr lang="en-US"/>
              <a:t>Facebook Own Posts Table | MDR Garten - 5 of 12</a:t>
            </a:r>
          </a:p>
        </p:txBody>
      </p:sp>
      <p:graphicFrame>
        <p:nvGraphicFramePr>
          <p:cNvPr id="5" name="Table Placeholder 4">
            <a:extLst>
              <a:ext uri="{FF2B5EF4-FFF2-40B4-BE49-F238E27FC236}">
                <a16:creationId xmlns:a16="http://schemas.microsoft.com/office/drawing/2014/main" id="{F7E86C59-0AD0-405D-B3F3-4F6F9B4D84C9}"/>
              </a:ext>
            </a:extLst>
          </p:cNvPr>
          <p:cNvGraphicFramePr>
            <a:graphicFrameLocks noGrp="1"/>
          </p:cNvGraphicFramePr>
          <p:nvPr>
            <p:ph type="tbl" sz="quarter" idx="13"/>
            <p:extLst>
              <p:ext uri="{D42A27DB-BD31-4B8C-83A1-F6EECF244321}">
                <p14:modId xmlns:p14="http://schemas.microsoft.com/office/powerpoint/2010/main" val="129387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26378909"/>
                    </a:ext>
                  </a:extLst>
                </a:gridCol>
                <a:gridCol w="905256">
                  <a:extLst>
                    <a:ext uri="{9D8B030D-6E8A-4147-A177-3AD203B41FA5}">
                      <a16:colId xmlns:a16="http://schemas.microsoft.com/office/drawing/2014/main" val="3521918463"/>
                    </a:ext>
                  </a:extLst>
                </a:gridCol>
                <a:gridCol w="658368">
                  <a:extLst>
                    <a:ext uri="{9D8B030D-6E8A-4147-A177-3AD203B41FA5}">
                      <a16:colId xmlns:a16="http://schemas.microsoft.com/office/drawing/2014/main" val="3180225218"/>
                    </a:ext>
                  </a:extLst>
                </a:gridCol>
                <a:gridCol w="329184">
                  <a:extLst>
                    <a:ext uri="{9D8B030D-6E8A-4147-A177-3AD203B41FA5}">
                      <a16:colId xmlns:a16="http://schemas.microsoft.com/office/drawing/2014/main" val="3381402070"/>
                    </a:ext>
                  </a:extLst>
                </a:gridCol>
                <a:gridCol w="329184">
                  <a:extLst>
                    <a:ext uri="{9D8B030D-6E8A-4147-A177-3AD203B41FA5}">
                      <a16:colId xmlns:a16="http://schemas.microsoft.com/office/drawing/2014/main" val="3139030789"/>
                    </a:ext>
                  </a:extLst>
                </a:gridCol>
                <a:gridCol w="329184">
                  <a:extLst>
                    <a:ext uri="{9D8B030D-6E8A-4147-A177-3AD203B41FA5}">
                      <a16:colId xmlns:a16="http://schemas.microsoft.com/office/drawing/2014/main" val="3234022410"/>
                    </a:ext>
                  </a:extLst>
                </a:gridCol>
                <a:gridCol w="329184">
                  <a:extLst>
                    <a:ext uri="{9D8B030D-6E8A-4147-A177-3AD203B41FA5}">
                      <a16:colId xmlns:a16="http://schemas.microsoft.com/office/drawing/2014/main" val="870589885"/>
                    </a:ext>
                  </a:extLst>
                </a:gridCol>
                <a:gridCol w="329184">
                  <a:extLst>
                    <a:ext uri="{9D8B030D-6E8A-4147-A177-3AD203B41FA5}">
                      <a16:colId xmlns:a16="http://schemas.microsoft.com/office/drawing/2014/main" val="38395758"/>
                    </a:ext>
                  </a:extLst>
                </a:gridCol>
                <a:gridCol w="329184">
                  <a:extLst>
                    <a:ext uri="{9D8B030D-6E8A-4147-A177-3AD203B41FA5}">
                      <a16:colId xmlns:a16="http://schemas.microsoft.com/office/drawing/2014/main" val="1858206707"/>
                    </a:ext>
                  </a:extLst>
                </a:gridCol>
                <a:gridCol w="329184">
                  <a:extLst>
                    <a:ext uri="{9D8B030D-6E8A-4147-A177-3AD203B41FA5}">
                      <a16:colId xmlns:a16="http://schemas.microsoft.com/office/drawing/2014/main" val="2126607145"/>
                    </a:ext>
                  </a:extLst>
                </a:gridCol>
                <a:gridCol w="329184">
                  <a:extLst>
                    <a:ext uri="{9D8B030D-6E8A-4147-A177-3AD203B41FA5}">
                      <a16:colId xmlns:a16="http://schemas.microsoft.com/office/drawing/2014/main" val="2535693998"/>
                    </a:ext>
                  </a:extLst>
                </a:gridCol>
                <a:gridCol w="329184">
                  <a:extLst>
                    <a:ext uri="{9D8B030D-6E8A-4147-A177-3AD203B41FA5}">
                      <a16:colId xmlns:a16="http://schemas.microsoft.com/office/drawing/2014/main" val="470881162"/>
                    </a:ext>
                  </a:extLst>
                </a:gridCol>
                <a:gridCol w="329184">
                  <a:extLst>
                    <a:ext uri="{9D8B030D-6E8A-4147-A177-3AD203B41FA5}">
                      <a16:colId xmlns:a16="http://schemas.microsoft.com/office/drawing/2014/main" val="2266372058"/>
                    </a:ext>
                  </a:extLst>
                </a:gridCol>
                <a:gridCol w="329184">
                  <a:extLst>
                    <a:ext uri="{9D8B030D-6E8A-4147-A177-3AD203B41FA5}">
                      <a16:colId xmlns:a16="http://schemas.microsoft.com/office/drawing/2014/main" val="3755121775"/>
                    </a:ext>
                  </a:extLst>
                </a:gridCol>
                <a:gridCol w="329184">
                  <a:extLst>
                    <a:ext uri="{9D8B030D-6E8A-4147-A177-3AD203B41FA5}">
                      <a16:colId xmlns:a16="http://schemas.microsoft.com/office/drawing/2014/main" val="70932134"/>
                    </a:ext>
                  </a:extLst>
                </a:gridCol>
                <a:gridCol w="329184">
                  <a:extLst>
                    <a:ext uri="{9D8B030D-6E8A-4147-A177-3AD203B41FA5}">
                      <a16:colId xmlns:a16="http://schemas.microsoft.com/office/drawing/2014/main" val="244005915"/>
                    </a:ext>
                  </a:extLst>
                </a:gridCol>
                <a:gridCol w="329184">
                  <a:extLst>
                    <a:ext uri="{9D8B030D-6E8A-4147-A177-3AD203B41FA5}">
                      <a16:colId xmlns:a16="http://schemas.microsoft.com/office/drawing/2014/main" val="133163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8345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- 2019-11-30 10:59:00</a:t>
                      </a:r>
                      <a:r>
                        <a:rPr kumimoji="0" lang="de-DE" sz="1000" b="0" i="0" u="none" strike="noStrike" kern="1200" cap="none" spc="0" normalizeH="0" baseline="0" noProof="0">
                          <a:ln>
                            <a:noFill/>
                          </a:ln>
                          <a:solidFill>
                            <a:prstClr val="black"/>
                          </a:solidFill>
                          <a:effectLst/>
                          <a:uLnTx/>
                          <a:uFillTx/>
                          <a:latin typeface="+mn-lt"/>
                          <a:ea typeface="+mn-ea"/>
                          <a:cs typeface="+mn-cs"/>
                        </a:rPr>
                        <a:t>
 Wenn der Garten ruht, sind die handwerker gefragt. Wie wäre es denn mit einer Bank unter einem Baum? Mit etwas Geschick können Sie solch eine Bank selber bauen. So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https://scontent.xx.fbcdn.net/v/t15.5256-10/s720x720/73427371_447535162620976_5857728362541219840_n.jpg?_nc_cat=111&amp;_nc_ohc=cTb8qZXjetoAQlL9NjYdbZSefGRA-Jl-c_aVh4oY83yRMfCGTxTQWeIbQ&amp;_nc_ht=scontent.xx&amp;oh=19c560b762fe6687ae089656ab92179c&amp;oe=5E3E51B0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9780646"/>
                  </a:ext>
                </a:extLst>
              </a:tr>
            </a:tbl>
          </a:graphicData>
        </a:graphic>
      </p:graphicFrame>
      <p:sp>
        <p:nvSpPr>
          <p:cNvPr id="4" name="Text Placeholder 3">
            <a:extLst>
              <a:ext uri="{FF2B5EF4-FFF2-40B4-BE49-F238E27FC236}">
                <a16:creationId xmlns:a16="http://schemas.microsoft.com/office/drawing/2014/main" id="{FBF9F5E1-903F-425E-9300-441E1BC34FCE}"/>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1306731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7FDF-0715-4BDF-8D89-DB4953B94B7A}"/>
              </a:ext>
            </a:extLst>
          </p:cNvPr>
          <p:cNvSpPr>
            <a:spLocks noGrp="1"/>
          </p:cNvSpPr>
          <p:nvPr>
            <p:ph type="title"/>
          </p:nvPr>
        </p:nvSpPr>
        <p:spPr/>
        <p:txBody>
          <a:bodyPr/>
          <a:lstStyle/>
          <a:p>
            <a:r>
              <a:rPr lang="en-US"/>
              <a:t>Facebook Own Posts Table | MDR Garten - 6 of 12</a:t>
            </a:r>
          </a:p>
        </p:txBody>
      </p:sp>
      <p:graphicFrame>
        <p:nvGraphicFramePr>
          <p:cNvPr id="5" name="Table Placeholder 4">
            <a:extLst>
              <a:ext uri="{FF2B5EF4-FFF2-40B4-BE49-F238E27FC236}">
                <a16:creationId xmlns:a16="http://schemas.microsoft.com/office/drawing/2014/main" id="{8371690D-4D92-4A78-A036-3F4157626772}"/>
              </a:ext>
            </a:extLst>
          </p:cNvPr>
          <p:cNvGraphicFramePr>
            <a:graphicFrameLocks noGrp="1"/>
          </p:cNvGraphicFramePr>
          <p:nvPr>
            <p:ph type="tbl" sz="quarter" idx="13"/>
            <p:extLst>
              <p:ext uri="{D42A27DB-BD31-4B8C-83A1-F6EECF244321}">
                <p14:modId xmlns:p14="http://schemas.microsoft.com/office/powerpoint/2010/main" val="1874146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9322204"/>
                    </a:ext>
                  </a:extLst>
                </a:gridCol>
                <a:gridCol w="905256">
                  <a:extLst>
                    <a:ext uri="{9D8B030D-6E8A-4147-A177-3AD203B41FA5}">
                      <a16:colId xmlns:a16="http://schemas.microsoft.com/office/drawing/2014/main" val="2630656412"/>
                    </a:ext>
                  </a:extLst>
                </a:gridCol>
                <a:gridCol w="658368">
                  <a:extLst>
                    <a:ext uri="{9D8B030D-6E8A-4147-A177-3AD203B41FA5}">
                      <a16:colId xmlns:a16="http://schemas.microsoft.com/office/drawing/2014/main" val="3488513139"/>
                    </a:ext>
                  </a:extLst>
                </a:gridCol>
                <a:gridCol w="329184">
                  <a:extLst>
                    <a:ext uri="{9D8B030D-6E8A-4147-A177-3AD203B41FA5}">
                      <a16:colId xmlns:a16="http://schemas.microsoft.com/office/drawing/2014/main" val="2707855173"/>
                    </a:ext>
                  </a:extLst>
                </a:gridCol>
                <a:gridCol w="329184">
                  <a:extLst>
                    <a:ext uri="{9D8B030D-6E8A-4147-A177-3AD203B41FA5}">
                      <a16:colId xmlns:a16="http://schemas.microsoft.com/office/drawing/2014/main" val="2474663152"/>
                    </a:ext>
                  </a:extLst>
                </a:gridCol>
                <a:gridCol w="329184">
                  <a:extLst>
                    <a:ext uri="{9D8B030D-6E8A-4147-A177-3AD203B41FA5}">
                      <a16:colId xmlns:a16="http://schemas.microsoft.com/office/drawing/2014/main" val="2179286111"/>
                    </a:ext>
                  </a:extLst>
                </a:gridCol>
                <a:gridCol w="329184">
                  <a:extLst>
                    <a:ext uri="{9D8B030D-6E8A-4147-A177-3AD203B41FA5}">
                      <a16:colId xmlns:a16="http://schemas.microsoft.com/office/drawing/2014/main" val="2214121857"/>
                    </a:ext>
                  </a:extLst>
                </a:gridCol>
                <a:gridCol w="329184">
                  <a:extLst>
                    <a:ext uri="{9D8B030D-6E8A-4147-A177-3AD203B41FA5}">
                      <a16:colId xmlns:a16="http://schemas.microsoft.com/office/drawing/2014/main" val="3372538822"/>
                    </a:ext>
                  </a:extLst>
                </a:gridCol>
                <a:gridCol w="329184">
                  <a:extLst>
                    <a:ext uri="{9D8B030D-6E8A-4147-A177-3AD203B41FA5}">
                      <a16:colId xmlns:a16="http://schemas.microsoft.com/office/drawing/2014/main" val="3457006737"/>
                    </a:ext>
                  </a:extLst>
                </a:gridCol>
                <a:gridCol w="329184">
                  <a:extLst>
                    <a:ext uri="{9D8B030D-6E8A-4147-A177-3AD203B41FA5}">
                      <a16:colId xmlns:a16="http://schemas.microsoft.com/office/drawing/2014/main" val="3603147647"/>
                    </a:ext>
                  </a:extLst>
                </a:gridCol>
                <a:gridCol w="329184">
                  <a:extLst>
                    <a:ext uri="{9D8B030D-6E8A-4147-A177-3AD203B41FA5}">
                      <a16:colId xmlns:a16="http://schemas.microsoft.com/office/drawing/2014/main" val="1229896123"/>
                    </a:ext>
                  </a:extLst>
                </a:gridCol>
                <a:gridCol w="329184">
                  <a:extLst>
                    <a:ext uri="{9D8B030D-6E8A-4147-A177-3AD203B41FA5}">
                      <a16:colId xmlns:a16="http://schemas.microsoft.com/office/drawing/2014/main" val="4055693342"/>
                    </a:ext>
                  </a:extLst>
                </a:gridCol>
                <a:gridCol w="329184">
                  <a:extLst>
                    <a:ext uri="{9D8B030D-6E8A-4147-A177-3AD203B41FA5}">
                      <a16:colId xmlns:a16="http://schemas.microsoft.com/office/drawing/2014/main" val="2073112450"/>
                    </a:ext>
                  </a:extLst>
                </a:gridCol>
                <a:gridCol w="329184">
                  <a:extLst>
                    <a:ext uri="{9D8B030D-6E8A-4147-A177-3AD203B41FA5}">
                      <a16:colId xmlns:a16="http://schemas.microsoft.com/office/drawing/2014/main" val="1884786758"/>
                    </a:ext>
                  </a:extLst>
                </a:gridCol>
                <a:gridCol w="329184">
                  <a:extLst>
                    <a:ext uri="{9D8B030D-6E8A-4147-A177-3AD203B41FA5}">
                      <a16:colId xmlns:a16="http://schemas.microsoft.com/office/drawing/2014/main" val="1873790234"/>
                    </a:ext>
                  </a:extLst>
                </a:gridCol>
                <a:gridCol w="329184">
                  <a:extLst>
                    <a:ext uri="{9D8B030D-6E8A-4147-A177-3AD203B41FA5}">
                      <a16:colId xmlns:a16="http://schemas.microsoft.com/office/drawing/2014/main" val="218011102"/>
                    </a:ext>
                  </a:extLst>
                </a:gridCol>
                <a:gridCol w="329184">
                  <a:extLst>
                    <a:ext uri="{9D8B030D-6E8A-4147-A177-3AD203B41FA5}">
                      <a16:colId xmlns:a16="http://schemas.microsoft.com/office/drawing/2014/main" val="205802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1294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- 2019-11-30 08:17:00</a:t>
                      </a:r>
                      <a:r>
                        <a:rPr kumimoji="0" lang="de-DE" sz="1000" b="0" i="0" u="none" strike="noStrike" kern="1200" cap="none" spc="0" normalizeH="0" baseline="0" noProof="0">
                          <a:ln>
                            <a:noFill/>
                          </a:ln>
                          <a:solidFill>
                            <a:prstClr val="black"/>
                          </a:solidFill>
                          <a:effectLst/>
                          <a:uLnTx/>
                          <a:uFillTx/>
                          <a:latin typeface="+mn-lt"/>
                          <a:ea typeface="+mn-ea"/>
                          <a:cs typeface="+mn-cs"/>
                        </a:rPr>
                        <a:t>
 Es passiert immer wieder. Äste brechen ab, ganze Bäume werden bei Unwetter entwurzelt. Aber wer haftet, wenn etwas passiert? Wie können Gartenbesitzer vorbeugen? mdr.de/s/baumfaellen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https://scontent.xx.fbcdn.net/v/t15.5256-10/s720x720/70915486_3101150383234630_8688295476291698688_n.jpg?_nc_cat=108&amp;_nc_ohc=sRiPIhhc6QcAQnlRbujoSlT3xYVUfkGHf5cdRKDOc1C87X3cgkWCP2hiw&amp;_nc_ht=scontent.xx&amp;oh=598ac240cbf65e6dd51768bb1d54e2a9&amp;oe=5E7CA31F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8917205"/>
                  </a:ext>
                </a:extLst>
              </a:tr>
            </a:tbl>
          </a:graphicData>
        </a:graphic>
      </p:graphicFrame>
      <p:sp>
        <p:nvSpPr>
          <p:cNvPr id="4" name="Text Placeholder 3">
            <a:extLst>
              <a:ext uri="{FF2B5EF4-FFF2-40B4-BE49-F238E27FC236}">
                <a16:creationId xmlns:a16="http://schemas.microsoft.com/office/drawing/2014/main" id="{47843C9B-3706-46E3-A845-3C2B6012807E}"/>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378654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7BF80-83DE-4BA4-9220-62EDFA287AAF}"/>
              </a:ext>
            </a:extLst>
          </p:cNvPr>
          <p:cNvSpPr>
            <a:spLocks noGrp="1"/>
          </p:cNvSpPr>
          <p:nvPr>
            <p:ph type="title"/>
          </p:nvPr>
        </p:nvSpPr>
        <p:spPr/>
        <p:txBody>
          <a:bodyPr/>
          <a:lstStyle/>
          <a:p>
            <a:r>
              <a:rPr lang="en-US"/>
              <a:t>Facebook Own Posts Table | MDR Garten - 7 of 12</a:t>
            </a:r>
          </a:p>
        </p:txBody>
      </p:sp>
      <p:graphicFrame>
        <p:nvGraphicFramePr>
          <p:cNvPr id="5" name="Table Placeholder 4">
            <a:extLst>
              <a:ext uri="{FF2B5EF4-FFF2-40B4-BE49-F238E27FC236}">
                <a16:creationId xmlns:a16="http://schemas.microsoft.com/office/drawing/2014/main" id="{802DD43D-E829-4EC7-A89F-639F948D7E3F}"/>
              </a:ext>
            </a:extLst>
          </p:cNvPr>
          <p:cNvGraphicFramePr>
            <a:graphicFrameLocks noGrp="1"/>
          </p:cNvGraphicFramePr>
          <p:nvPr>
            <p:ph type="tbl" sz="quarter" idx="13"/>
            <p:extLst>
              <p:ext uri="{D42A27DB-BD31-4B8C-83A1-F6EECF244321}">
                <p14:modId xmlns:p14="http://schemas.microsoft.com/office/powerpoint/2010/main" val="3014660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65103247"/>
                    </a:ext>
                  </a:extLst>
                </a:gridCol>
                <a:gridCol w="905256">
                  <a:extLst>
                    <a:ext uri="{9D8B030D-6E8A-4147-A177-3AD203B41FA5}">
                      <a16:colId xmlns:a16="http://schemas.microsoft.com/office/drawing/2014/main" val="1481221020"/>
                    </a:ext>
                  </a:extLst>
                </a:gridCol>
                <a:gridCol w="658368">
                  <a:extLst>
                    <a:ext uri="{9D8B030D-6E8A-4147-A177-3AD203B41FA5}">
                      <a16:colId xmlns:a16="http://schemas.microsoft.com/office/drawing/2014/main" val="3950570413"/>
                    </a:ext>
                  </a:extLst>
                </a:gridCol>
                <a:gridCol w="329184">
                  <a:extLst>
                    <a:ext uri="{9D8B030D-6E8A-4147-A177-3AD203B41FA5}">
                      <a16:colId xmlns:a16="http://schemas.microsoft.com/office/drawing/2014/main" val="1523122893"/>
                    </a:ext>
                  </a:extLst>
                </a:gridCol>
                <a:gridCol w="329184">
                  <a:extLst>
                    <a:ext uri="{9D8B030D-6E8A-4147-A177-3AD203B41FA5}">
                      <a16:colId xmlns:a16="http://schemas.microsoft.com/office/drawing/2014/main" val="3984319804"/>
                    </a:ext>
                  </a:extLst>
                </a:gridCol>
                <a:gridCol w="329184">
                  <a:extLst>
                    <a:ext uri="{9D8B030D-6E8A-4147-A177-3AD203B41FA5}">
                      <a16:colId xmlns:a16="http://schemas.microsoft.com/office/drawing/2014/main" val="2887916500"/>
                    </a:ext>
                  </a:extLst>
                </a:gridCol>
                <a:gridCol w="329184">
                  <a:extLst>
                    <a:ext uri="{9D8B030D-6E8A-4147-A177-3AD203B41FA5}">
                      <a16:colId xmlns:a16="http://schemas.microsoft.com/office/drawing/2014/main" val="3554439187"/>
                    </a:ext>
                  </a:extLst>
                </a:gridCol>
                <a:gridCol w="329184">
                  <a:extLst>
                    <a:ext uri="{9D8B030D-6E8A-4147-A177-3AD203B41FA5}">
                      <a16:colId xmlns:a16="http://schemas.microsoft.com/office/drawing/2014/main" val="1352538028"/>
                    </a:ext>
                  </a:extLst>
                </a:gridCol>
                <a:gridCol w="329184">
                  <a:extLst>
                    <a:ext uri="{9D8B030D-6E8A-4147-A177-3AD203B41FA5}">
                      <a16:colId xmlns:a16="http://schemas.microsoft.com/office/drawing/2014/main" val="2296756366"/>
                    </a:ext>
                  </a:extLst>
                </a:gridCol>
                <a:gridCol w="329184">
                  <a:extLst>
                    <a:ext uri="{9D8B030D-6E8A-4147-A177-3AD203B41FA5}">
                      <a16:colId xmlns:a16="http://schemas.microsoft.com/office/drawing/2014/main" val="1202417519"/>
                    </a:ext>
                  </a:extLst>
                </a:gridCol>
                <a:gridCol w="329184">
                  <a:extLst>
                    <a:ext uri="{9D8B030D-6E8A-4147-A177-3AD203B41FA5}">
                      <a16:colId xmlns:a16="http://schemas.microsoft.com/office/drawing/2014/main" val="2600823566"/>
                    </a:ext>
                  </a:extLst>
                </a:gridCol>
                <a:gridCol w="329184">
                  <a:extLst>
                    <a:ext uri="{9D8B030D-6E8A-4147-A177-3AD203B41FA5}">
                      <a16:colId xmlns:a16="http://schemas.microsoft.com/office/drawing/2014/main" val="3164957214"/>
                    </a:ext>
                  </a:extLst>
                </a:gridCol>
                <a:gridCol w="329184">
                  <a:extLst>
                    <a:ext uri="{9D8B030D-6E8A-4147-A177-3AD203B41FA5}">
                      <a16:colId xmlns:a16="http://schemas.microsoft.com/office/drawing/2014/main" val="1763477192"/>
                    </a:ext>
                  </a:extLst>
                </a:gridCol>
                <a:gridCol w="329184">
                  <a:extLst>
                    <a:ext uri="{9D8B030D-6E8A-4147-A177-3AD203B41FA5}">
                      <a16:colId xmlns:a16="http://schemas.microsoft.com/office/drawing/2014/main" val="2969569325"/>
                    </a:ext>
                  </a:extLst>
                </a:gridCol>
                <a:gridCol w="329184">
                  <a:extLst>
                    <a:ext uri="{9D8B030D-6E8A-4147-A177-3AD203B41FA5}">
                      <a16:colId xmlns:a16="http://schemas.microsoft.com/office/drawing/2014/main" val="1045377023"/>
                    </a:ext>
                  </a:extLst>
                </a:gridCol>
                <a:gridCol w="329184">
                  <a:extLst>
                    <a:ext uri="{9D8B030D-6E8A-4147-A177-3AD203B41FA5}">
                      <a16:colId xmlns:a16="http://schemas.microsoft.com/office/drawing/2014/main" val="1304595931"/>
                    </a:ext>
                  </a:extLst>
                </a:gridCol>
                <a:gridCol w="329184">
                  <a:extLst>
                    <a:ext uri="{9D8B030D-6E8A-4147-A177-3AD203B41FA5}">
                      <a16:colId xmlns:a16="http://schemas.microsoft.com/office/drawing/2014/main" val="2804248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6668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- 2019-11-29 10:32:41</a:t>
                      </a:r>
                      <a:r>
                        <a:rPr kumimoji="0" lang="de-DE" sz="1000" b="0" i="0" u="none" strike="noStrike" kern="1200" cap="none" spc="0" normalizeH="0" baseline="0" noProof="0">
                          <a:ln>
                            <a:noFill/>
                          </a:ln>
                          <a:solidFill>
                            <a:prstClr val="black"/>
                          </a:solidFill>
                          <a:effectLst/>
                          <a:uLnTx/>
                          <a:uFillTx/>
                          <a:latin typeface="+mn-lt"/>
                          <a:ea typeface="+mn-ea"/>
                          <a:cs typeface="+mn-cs"/>
                        </a:rPr>
                        <a:t>
 Sie wollen sich die Adventszeit mit Plätzchen 🍪 versüßen? Dann haben wir hier ein Rezept für Sie: Adventsplätzchen mit Lavendel oder Minze. 😋  ➡️ mdr.de/s/plaetzchen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https://scontent.xx.fbcdn.net/v/t15.5256-10/s720x720/47589589_266543840702756_1094399027555860480_n.jpg?_nc_cat=103&amp;_nc_ohc=SOe_ZjdLmccAQm3LLISkGC2ZXIt03PTDrrbISCpIrYrBZ3Y1GFXM58ofA&amp;_nc_ht=scontent.xx&amp;oh=c24edd511ba18b954e397f64d696a6b9&amp;oe=5E456AB3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12/01/2019 08:06:56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6024186"/>
                  </a:ext>
                </a:extLst>
              </a:tr>
            </a:tbl>
          </a:graphicData>
        </a:graphic>
      </p:graphicFrame>
      <p:sp>
        <p:nvSpPr>
          <p:cNvPr id="4" name="Text Placeholder 3">
            <a:extLst>
              <a:ext uri="{FF2B5EF4-FFF2-40B4-BE49-F238E27FC236}">
                <a16:creationId xmlns:a16="http://schemas.microsoft.com/office/drawing/2014/main" id="{CBE125DB-EAB9-403C-94D8-C30AC84A6B71}"/>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944277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DBA0-4305-4D01-9A55-5A3D2AF8901F}"/>
              </a:ext>
            </a:extLst>
          </p:cNvPr>
          <p:cNvSpPr>
            <a:spLocks noGrp="1"/>
          </p:cNvSpPr>
          <p:nvPr>
            <p:ph type="title"/>
          </p:nvPr>
        </p:nvSpPr>
        <p:spPr/>
        <p:txBody>
          <a:bodyPr/>
          <a:lstStyle/>
          <a:p>
            <a:r>
              <a:rPr lang="en-US"/>
              <a:t>Facebook Own Posts Table | MDR Garten - 8 of 12</a:t>
            </a:r>
          </a:p>
        </p:txBody>
      </p:sp>
      <p:graphicFrame>
        <p:nvGraphicFramePr>
          <p:cNvPr id="5" name="Table Placeholder 4">
            <a:extLst>
              <a:ext uri="{FF2B5EF4-FFF2-40B4-BE49-F238E27FC236}">
                <a16:creationId xmlns:a16="http://schemas.microsoft.com/office/drawing/2014/main" id="{B0586D08-44EF-4B66-B959-1D43FA4C95D8}"/>
              </a:ext>
            </a:extLst>
          </p:cNvPr>
          <p:cNvGraphicFramePr>
            <a:graphicFrameLocks noGrp="1"/>
          </p:cNvGraphicFramePr>
          <p:nvPr>
            <p:ph type="tbl" sz="quarter" idx="13"/>
            <p:extLst>
              <p:ext uri="{D42A27DB-BD31-4B8C-83A1-F6EECF244321}">
                <p14:modId xmlns:p14="http://schemas.microsoft.com/office/powerpoint/2010/main" val="4137843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83903150"/>
                    </a:ext>
                  </a:extLst>
                </a:gridCol>
                <a:gridCol w="905256">
                  <a:extLst>
                    <a:ext uri="{9D8B030D-6E8A-4147-A177-3AD203B41FA5}">
                      <a16:colId xmlns:a16="http://schemas.microsoft.com/office/drawing/2014/main" val="3255594237"/>
                    </a:ext>
                  </a:extLst>
                </a:gridCol>
                <a:gridCol w="658368">
                  <a:extLst>
                    <a:ext uri="{9D8B030D-6E8A-4147-A177-3AD203B41FA5}">
                      <a16:colId xmlns:a16="http://schemas.microsoft.com/office/drawing/2014/main" val="2667344433"/>
                    </a:ext>
                  </a:extLst>
                </a:gridCol>
                <a:gridCol w="329184">
                  <a:extLst>
                    <a:ext uri="{9D8B030D-6E8A-4147-A177-3AD203B41FA5}">
                      <a16:colId xmlns:a16="http://schemas.microsoft.com/office/drawing/2014/main" val="2045933898"/>
                    </a:ext>
                  </a:extLst>
                </a:gridCol>
                <a:gridCol w="329184">
                  <a:extLst>
                    <a:ext uri="{9D8B030D-6E8A-4147-A177-3AD203B41FA5}">
                      <a16:colId xmlns:a16="http://schemas.microsoft.com/office/drawing/2014/main" val="781261658"/>
                    </a:ext>
                  </a:extLst>
                </a:gridCol>
                <a:gridCol w="329184">
                  <a:extLst>
                    <a:ext uri="{9D8B030D-6E8A-4147-A177-3AD203B41FA5}">
                      <a16:colId xmlns:a16="http://schemas.microsoft.com/office/drawing/2014/main" val="4221176981"/>
                    </a:ext>
                  </a:extLst>
                </a:gridCol>
                <a:gridCol w="329184">
                  <a:extLst>
                    <a:ext uri="{9D8B030D-6E8A-4147-A177-3AD203B41FA5}">
                      <a16:colId xmlns:a16="http://schemas.microsoft.com/office/drawing/2014/main" val="455005530"/>
                    </a:ext>
                  </a:extLst>
                </a:gridCol>
                <a:gridCol w="329184">
                  <a:extLst>
                    <a:ext uri="{9D8B030D-6E8A-4147-A177-3AD203B41FA5}">
                      <a16:colId xmlns:a16="http://schemas.microsoft.com/office/drawing/2014/main" val="955907609"/>
                    </a:ext>
                  </a:extLst>
                </a:gridCol>
                <a:gridCol w="329184">
                  <a:extLst>
                    <a:ext uri="{9D8B030D-6E8A-4147-A177-3AD203B41FA5}">
                      <a16:colId xmlns:a16="http://schemas.microsoft.com/office/drawing/2014/main" val="934497557"/>
                    </a:ext>
                  </a:extLst>
                </a:gridCol>
                <a:gridCol w="329184">
                  <a:extLst>
                    <a:ext uri="{9D8B030D-6E8A-4147-A177-3AD203B41FA5}">
                      <a16:colId xmlns:a16="http://schemas.microsoft.com/office/drawing/2014/main" val="3557836760"/>
                    </a:ext>
                  </a:extLst>
                </a:gridCol>
                <a:gridCol w="329184">
                  <a:extLst>
                    <a:ext uri="{9D8B030D-6E8A-4147-A177-3AD203B41FA5}">
                      <a16:colId xmlns:a16="http://schemas.microsoft.com/office/drawing/2014/main" val="1455243420"/>
                    </a:ext>
                  </a:extLst>
                </a:gridCol>
                <a:gridCol w="329184">
                  <a:extLst>
                    <a:ext uri="{9D8B030D-6E8A-4147-A177-3AD203B41FA5}">
                      <a16:colId xmlns:a16="http://schemas.microsoft.com/office/drawing/2014/main" val="3174781332"/>
                    </a:ext>
                  </a:extLst>
                </a:gridCol>
                <a:gridCol w="329184">
                  <a:extLst>
                    <a:ext uri="{9D8B030D-6E8A-4147-A177-3AD203B41FA5}">
                      <a16:colId xmlns:a16="http://schemas.microsoft.com/office/drawing/2014/main" val="2546541697"/>
                    </a:ext>
                  </a:extLst>
                </a:gridCol>
                <a:gridCol w="329184">
                  <a:extLst>
                    <a:ext uri="{9D8B030D-6E8A-4147-A177-3AD203B41FA5}">
                      <a16:colId xmlns:a16="http://schemas.microsoft.com/office/drawing/2014/main" val="1944002312"/>
                    </a:ext>
                  </a:extLst>
                </a:gridCol>
                <a:gridCol w="329184">
                  <a:extLst>
                    <a:ext uri="{9D8B030D-6E8A-4147-A177-3AD203B41FA5}">
                      <a16:colId xmlns:a16="http://schemas.microsoft.com/office/drawing/2014/main" val="1606032234"/>
                    </a:ext>
                  </a:extLst>
                </a:gridCol>
                <a:gridCol w="329184">
                  <a:extLst>
                    <a:ext uri="{9D8B030D-6E8A-4147-A177-3AD203B41FA5}">
                      <a16:colId xmlns:a16="http://schemas.microsoft.com/office/drawing/2014/main" val="1617852040"/>
                    </a:ext>
                  </a:extLst>
                </a:gridCol>
                <a:gridCol w="329184">
                  <a:extLst>
                    <a:ext uri="{9D8B030D-6E8A-4147-A177-3AD203B41FA5}">
                      <a16:colId xmlns:a16="http://schemas.microsoft.com/office/drawing/2014/main" val="418689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0455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- 2019-11-29 07:23:00</a:t>
                      </a:r>
                      <a:r>
                        <a:rPr kumimoji="0" lang="de-DE" sz="1000" b="0" i="0" u="none" strike="noStrike" kern="1200" cap="none" spc="0" normalizeH="0" baseline="0" noProof="0">
                          <a:ln>
                            <a:noFill/>
                          </a:ln>
                          <a:solidFill>
                            <a:prstClr val="black"/>
                          </a:solidFill>
                          <a:effectLst/>
                          <a:uLnTx/>
                          <a:uFillTx/>
                          <a:latin typeface="+mn-lt"/>
                          <a:ea typeface="+mn-ea"/>
                          <a:cs typeface="+mn-cs"/>
                        </a:rPr>
                        <a:t>
 Nebelschwaden wabern übers Land. Zeit für Gemütlichkeit und ein gutes Buch: "Wo die wilden Nützlinge wohnen" ist ein passendes Buch für alle, die den Garten nicht nur für sich selbst schätzen. Hier stellen wir den Ratgeber für einen tierfreundlichen Garten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https://scontent.xx.fbcdn.net/v/t15.5256-10/s720x720/70928838_1243458509187970_3690031520409452544_n.jpg?_nc_cat=110&amp;_nc_ohc=kyyRFkJv6McAQkhiQKRb0Hg3Ll93zwYTvsU9GaOUSOpvwDK0IKFUYIzng&amp;_nc_ht=scontent.xx&amp;oh=5b83d16663a2e9042ab13075b26efd10&amp;oe=5E8B524E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12/01/2019 08:06:56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3917064"/>
                  </a:ext>
                </a:extLst>
              </a:tr>
            </a:tbl>
          </a:graphicData>
        </a:graphic>
      </p:graphicFrame>
      <p:sp>
        <p:nvSpPr>
          <p:cNvPr id="4" name="Text Placeholder 3">
            <a:extLst>
              <a:ext uri="{FF2B5EF4-FFF2-40B4-BE49-F238E27FC236}">
                <a16:creationId xmlns:a16="http://schemas.microsoft.com/office/drawing/2014/main" id="{228EC246-F2E6-43AC-99BB-3383E893311B}"/>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438338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5145-2ED2-4632-BEB5-F16292D140C8}"/>
              </a:ext>
            </a:extLst>
          </p:cNvPr>
          <p:cNvSpPr>
            <a:spLocks noGrp="1"/>
          </p:cNvSpPr>
          <p:nvPr>
            <p:ph type="title"/>
          </p:nvPr>
        </p:nvSpPr>
        <p:spPr/>
        <p:txBody>
          <a:bodyPr/>
          <a:lstStyle/>
          <a:p>
            <a:r>
              <a:rPr lang="en-US"/>
              <a:t>Facebook Own Posts Table | MDR Garten - 9 of 12</a:t>
            </a:r>
          </a:p>
        </p:txBody>
      </p:sp>
      <p:graphicFrame>
        <p:nvGraphicFramePr>
          <p:cNvPr id="5" name="Table Placeholder 4">
            <a:extLst>
              <a:ext uri="{FF2B5EF4-FFF2-40B4-BE49-F238E27FC236}">
                <a16:creationId xmlns:a16="http://schemas.microsoft.com/office/drawing/2014/main" id="{F675F92A-F5AA-4348-A476-EF903FA8ADDB}"/>
              </a:ext>
            </a:extLst>
          </p:cNvPr>
          <p:cNvGraphicFramePr>
            <a:graphicFrameLocks noGrp="1"/>
          </p:cNvGraphicFramePr>
          <p:nvPr>
            <p:ph type="tbl" sz="quarter" idx="13"/>
            <p:extLst>
              <p:ext uri="{D42A27DB-BD31-4B8C-83A1-F6EECF244321}">
                <p14:modId xmlns:p14="http://schemas.microsoft.com/office/powerpoint/2010/main" val="123466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186463845"/>
                    </a:ext>
                  </a:extLst>
                </a:gridCol>
                <a:gridCol w="905256">
                  <a:extLst>
                    <a:ext uri="{9D8B030D-6E8A-4147-A177-3AD203B41FA5}">
                      <a16:colId xmlns:a16="http://schemas.microsoft.com/office/drawing/2014/main" val="2928280076"/>
                    </a:ext>
                  </a:extLst>
                </a:gridCol>
                <a:gridCol w="658368">
                  <a:extLst>
                    <a:ext uri="{9D8B030D-6E8A-4147-A177-3AD203B41FA5}">
                      <a16:colId xmlns:a16="http://schemas.microsoft.com/office/drawing/2014/main" val="4003443231"/>
                    </a:ext>
                  </a:extLst>
                </a:gridCol>
                <a:gridCol w="329184">
                  <a:extLst>
                    <a:ext uri="{9D8B030D-6E8A-4147-A177-3AD203B41FA5}">
                      <a16:colId xmlns:a16="http://schemas.microsoft.com/office/drawing/2014/main" val="2425539587"/>
                    </a:ext>
                  </a:extLst>
                </a:gridCol>
                <a:gridCol w="329184">
                  <a:extLst>
                    <a:ext uri="{9D8B030D-6E8A-4147-A177-3AD203B41FA5}">
                      <a16:colId xmlns:a16="http://schemas.microsoft.com/office/drawing/2014/main" val="3611005044"/>
                    </a:ext>
                  </a:extLst>
                </a:gridCol>
                <a:gridCol w="329184">
                  <a:extLst>
                    <a:ext uri="{9D8B030D-6E8A-4147-A177-3AD203B41FA5}">
                      <a16:colId xmlns:a16="http://schemas.microsoft.com/office/drawing/2014/main" val="3585905557"/>
                    </a:ext>
                  </a:extLst>
                </a:gridCol>
                <a:gridCol w="329184">
                  <a:extLst>
                    <a:ext uri="{9D8B030D-6E8A-4147-A177-3AD203B41FA5}">
                      <a16:colId xmlns:a16="http://schemas.microsoft.com/office/drawing/2014/main" val="1479176509"/>
                    </a:ext>
                  </a:extLst>
                </a:gridCol>
                <a:gridCol w="329184">
                  <a:extLst>
                    <a:ext uri="{9D8B030D-6E8A-4147-A177-3AD203B41FA5}">
                      <a16:colId xmlns:a16="http://schemas.microsoft.com/office/drawing/2014/main" val="616288180"/>
                    </a:ext>
                  </a:extLst>
                </a:gridCol>
                <a:gridCol w="329184">
                  <a:extLst>
                    <a:ext uri="{9D8B030D-6E8A-4147-A177-3AD203B41FA5}">
                      <a16:colId xmlns:a16="http://schemas.microsoft.com/office/drawing/2014/main" val="2327285535"/>
                    </a:ext>
                  </a:extLst>
                </a:gridCol>
                <a:gridCol w="329184">
                  <a:extLst>
                    <a:ext uri="{9D8B030D-6E8A-4147-A177-3AD203B41FA5}">
                      <a16:colId xmlns:a16="http://schemas.microsoft.com/office/drawing/2014/main" val="3682047539"/>
                    </a:ext>
                  </a:extLst>
                </a:gridCol>
                <a:gridCol w="329184">
                  <a:extLst>
                    <a:ext uri="{9D8B030D-6E8A-4147-A177-3AD203B41FA5}">
                      <a16:colId xmlns:a16="http://schemas.microsoft.com/office/drawing/2014/main" val="2828419255"/>
                    </a:ext>
                  </a:extLst>
                </a:gridCol>
                <a:gridCol w="329184">
                  <a:extLst>
                    <a:ext uri="{9D8B030D-6E8A-4147-A177-3AD203B41FA5}">
                      <a16:colId xmlns:a16="http://schemas.microsoft.com/office/drawing/2014/main" val="339312241"/>
                    </a:ext>
                  </a:extLst>
                </a:gridCol>
                <a:gridCol w="329184">
                  <a:extLst>
                    <a:ext uri="{9D8B030D-6E8A-4147-A177-3AD203B41FA5}">
                      <a16:colId xmlns:a16="http://schemas.microsoft.com/office/drawing/2014/main" val="2998206616"/>
                    </a:ext>
                  </a:extLst>
                </a:gridCol>
                <a:gridCol w="329184">
                  <a:extLst>
                    <a:ext uri="{9D8B030D-6E8A-4147-A177-3AD203B41FA5}">
                      <a16:colId xmlns:a16="http://schemas.microsoft.com/office/drawing/2014/main" val="2162826137"/>
                    </a:ext>
                  </a:extLst>
                </a:gridCol>
                <a:gridCol w="329184">
                  <a:extLst>
                    <a:ext uri="{9D8B030D-6E8A-4147-A177-3AD203B41FA5}">
                      <a16:colId xmlns:a16="http://schemas.microsoft.com/office/drawing/2014/main" val="26269809"/>
                    </a:ext>
                  </a:extLst>
                </a:gridCol>
                <a:gridCol w="329184">
                  <a:extLst>
                    <a:ext uri="{9D8B030D-6E8A-4147-A177-3AD203B41FA5}">
                      <a16:colId xmlns:a16="http://schemas.microsoft.com/office/drawing/2014/main" val="1298067475"/>
                    </a:ext>
                  </a:extLst>
                </a:gridCol>
                <a:gridCol w="329184">
                  <a:extLst>
                    <a:ext uri="{9D8B030D-6E8A-4147-A177-3AD203B41FA5}">
                      <a16:colId xmlns:a16="http://schemas.microsoft.com/office/drawing/2014/main" val="208235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3147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- 2019-11-28 10:16:00</a:t>
                      </a:r>
                      <a:r>
                        <a:rPr kumimoji="0" lang="de-DE" sz="1000" b="0" i="0" u="none" strike="noStrike" kern="1200" cap="none" spc="0" normalizeH="0" baseline="0" noProof="0">
                          <a:ln>
                            <a:noFill/>
                          </a:ln>
                          <a:solidFill>
                            <a:prstClr val="black"/>
                          </a:solidFill>
                          <a:effectLst/>
                          <a:uLnTx/>
                          <a:uFillTx/>
                          <a:latin typeface="+mn-lt"/>
                          <a:ea typeface="+mn-ea"/>
                          <a:cs typeface="+mn-cs"/>
                        </a:rPr>
                        <a:t>
 Hauseigentümer sind für die Sicherheit auf dem Gehweg vor dem Haus verantwortlich. Schnee ❄️ oder matschige Blätter müssen entfernt werden. Aber wie ist das in der Kleingartenanlage? 🏡 mdr.de/s/streupflicht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https://scontent.xx.fbcdn.net/v/t15.5256-10/s720x720/70882215_2421973874683832_2198789647985803264_n.jpg?_nc_cat=100&amp;_nc_ohc=NsgnqrGJEbYAQlq1JNbajun8HzZfYOzWnkUEE4MxMbu6bOsXlU09SS5gQ&amp;_nc_ht=scontent.xx&amp;oh=0102662822185efe5f5190079592a34e&amp;oe=5E7197F9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12/01/2019 08:06:56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47588290"/>
                  </a:ext>
                </a:extLst>
              </a:tr>
            </a:tbl>
          </a:graphicData>
        </a:graphic>
      </p:graphicFrame>
      <p:sp>
        <p:nvSpPr>
          <p:cNvPr id="4" name="Text Placeholder 3">
            <a:extLst>
              <a:ext uri="{FF2B5EF4-FFF2-40B4-BE49-F238E27FC236}">
                <a16:creationId xmlns:a16="http://schemas.microsoft.com/office/drawing/2014/main" id="{AA6845C2-70F6-47CC-911E-0C54756B4800}"/>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1487598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69F54-8220-4F59-9CB4-584BFB1DA7D1}"/>
              </a:ext>
            </a:extLst>
          </p:cNvPr>
          <p:cNvSpPr>
            <a:spLocks noGrp="1"/>
          </p:cNvSpPr>
          <p:nvPr>
            <p:ph type="title"/>
          </p:nvPr>
        </p:nvSpPr>
        <p:spPr/>
        <p:txBody>
          <a:bodyPr/>
          <a:lstStyle/>
          <a:p>
            <a:r>
              <a:rPr lang="en-US"/>
              <a:t>Facebook Own Posts Table | MDR Garten - 10 of 12</a:t>
            </a:r>
          </a:p>
        </p:txBody>
      </p:sp>
      <p:graphicFrame>
        <p:nvGraphicFramePr>
          <p:cNvPr id="5" name="Table Placeholder 4">
            <a:extLst>
              <a:ext uri="{FF2B5EF4-FFF2-40B4-BE49-F238E27FC236}">
                <a16:creationId xmlns:a16="http://schemas.microsoft.com/office/drawing/2014/main" id="{A01FFB91-CBFE-4CD5-A3BF-E7D61F601801}"/>
              </a:ext>
            </a:extLst>
          </p:cNvPr>
          <p:cNvGraphicFramePr>
            <a:graphicFrameLocks noGrp="1"/>
          </p:cNvGraphicFramePr>
          <p:nvPr>
            <p:ph type="tbl" sz="quarter" idx="13"/>
            <p:extLst>
              <p:ext uri="{D42A27DB-BD31-4B8C-83A1-F6EECF244321}">
                <p14:modId xmlns:p14="http://schemas.microsoft.com/office/powerpoint/2010/main" val="306666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041320695"/>
                    </a:ext>
                  </a:extLst>
                </a:gridCol>
                <a:gridCol w="905256">
                  <a:extLst>
                    <a:ext uri="{9D8B030D-6E8A-4147-A177-3AD203B41FA5}">
                      <a16:colId xmlns:a16="http://schemas.microsoft.com/office/drawing/2014/main" val="1906737505"/>
                    </a:ext>
                  </a:extLst>
                </a:gridCol>
                <a:gridCol w="658368">
                  <a:extLst>
                    <a:ext uri="{9D8B030D-6E8A-4147-A177-3AD203B41FA5}">
                      <a16:colId xmlns:a16="http://schemas.microsoft.com/office/drawing/2014/main" val="2244461864"/>
                    </a:ext>
                  </a:extLst>
                </a:gridCol>
                <a:gridCol w="329184">
                  <a:extLst>
                    <a:ext uri="{9D8B030D-6E8A-4147-A177-3AD203B41FA5}">
                      <a16:colId xmlns:a16="http://schemas.microsoft.com/office/drawing/2014/main" val="3430934000"/>
                    </a:ext>
                  </a:extLst>
                </a:gridCol>
                <a:gridCol w="329184">
                  <a:extLst>
                    <a:ext uri="{9D8B030D-6E8A-4147-A177-3AD203B41FA5}">
                      <a16:colId xmlns:a16="http://schemas.microsoft.com/office/drawing/2014/main" val="4051697774"/>
                    </a:ext>
                  </a:extLst>
                </a:gridCol>
                <a:gridCol w="329184">
                  <a:extLst>
                    <a:ext uri="{9D8B030D-6E8A-4147-A177-3AD203B41FA5}">
                      <a16:colId xmlns:a16="http://schemas.microsoft.com/office/drawing/2014/main" val="2013879730"/>
                    </a:ext>
                  </a:extLst>
                </a:gridCol>
                <a:gridCol w="329184">
                  <a:extLst>
                    <a:ext uri="{9D8B030D-6E8A-4147-A177-3AD203B41FA5}">
                      <a16:colId xmlns:a16="http://schemas.microsoft.com/office/drawing/2014/main" val="3442963559"/>
                    </a:ext>
                  </a:extLst>
                </a:gridCol>
                <a:gridCol w="329184">
                  <a:extLst>
                    <a:ext uri="{9D8B030D-6E8A-4147-A177-3AD203B41FA5}">
                      <a16:colId xmlns:a16="http://schemas.microsoft.com/office/drawing/2014/main" val="3813553117"/>
                    </a:ext>
                  </a:extLst>
                </a:gridCol>
                <a:gridCol w="329184">
                  <a:extLst>
                    <a:ext uri="{9D8B030D-6E8A-4147-A177-3AD203B41FA5}">
                      <a16:colId xmlns:a16="http://schemas.microsoft.com/office/drawing/2014/main" val="1450088505"/>
                    </a:ext>
                  </a:extLst>
                </a:gridCol>
                <a:gridCol w="329184">
                  <a:extLst>
                    <a:ext uri="{9D8B030D-6E8A-4147-A177-3AD203B41FA5}">
                      <a16:colId xmlns:a16="http://schemas.microsoft.com/office/drawing/2014/main" val="2025914044"/>
                    </a:ext>
                  </a:extLst>
                </a:gridCol>
                <a:gridCol w="329184">
                  <a:extLst>
                    <a:ext uri="{9D8B030D-6E8A-4147-A177-3AD203B41FA5}">
                      <a16:colId xmlns:a16="http://schemas.microsoft.com/office/drawing/2014/main" val="959899481"/>
                    </a:ext>
                  </a:extLst>
                </a:gridCol>
                <a:gridCol w="329184">
                  <a:extLst>
                    <a:ext uri="{9D8B030D-6E8A-4147-A177-3AD203B41FA5}">
                      <a16:colId xmlns:a16="http://schemas.microsoft.com/office/drawing/2014/main" val="2367550199"/>
                    </a:ext>
                  </a:extLst>
                </a:gridCol>
                <a:gridCol w="329184">
                  <a:extLst>
                    <a:ext uri="{9D8B030D-6E8A-4147-A177-3AD203B41FA5}">
                      <a16:colId xmlns:a16="http://schemas.microsoft.com/office/drawing/2014/main" val="3137089078"/>
                    </a:ext>
                  </a:extLst>
                </a:gridCol>
                <a:gridCol w="329184">
                  <a:extLst>
                    <a:ext uri="{9D8B030D-6E8A-4147-A177-3AD203B41FA5}">
                      <a16:colId xmlns:a16="http://schemas.microsoft.com/office/drawing/2014/main" val="134351414"/>
                    </a:ext>
                  </a:extLst>
                </a:gridCol>
                <a:gridCol w="329184">
                  <a:extLst>
                    <a:ext uri="{9D8B030D-6E8A-4147-A177-3AD203B41FA5}">
                      <a16:colId xmlns:a16="http://schemas.microsoft.com/office/drawing/2014/main" val="1282783780"/>
                    </a:ext>
                  </a:extLst>
                </a:gridCol>
                <a:gridCol w="329184">
                  <a:extLst>
                    <a:ext uri="{9D8B030D-6E8A-4147-A177-3AD203B41FA5}">
                      <a16:colId xmlns:a16="http://schemas.microsoft.com/office/drawing/2014/main" val="2301331176"/>
                    </a:ext>
                  </a:extLst>
                </a:gridCol>
                <a:gridCol w="329184">
                  <a:extLst>
                    <a:ext uri="{9D8B030D-6E8A-4147-A177-3AD203B41FA5}">
                      <a16:colId xmlns:a16="http://schemas.microsoft.com/office/drawing/2014/main" val="187275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1417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- 2019-11-28 07:57:58</a:t>
                      </a:r>
                      <a:r>
                        <a:rPr kumimoji="0" lang="de-DE" sz="1000" b="0" i="0" u="none" strike="noStrike" kern="1200" cap="none" spc="0" normalizeH="0" baseline="0" noProof="0">
                          <a:ln>
                            <a:noFill/>
                          </a:ln>
                          <a:solidFill>
                            <a:prstClr val="black"/>
                          </a:solidFill>
                          <a:effectLst/>
                          <a:uLnTx/>
                          <a:uFillTx/>
                          <a:latin typeface="+mn-lt"/>
                          <a:ea typeface="+mn-ea"/>
                          <a:cs typeface="+mn-cs"/>
                        </a:rPr>
                        <a:t>
 Wie überwintere ich Beeren im Kübel? Wie packe ich meinen Kübel für den Winter ein? Welches Material eignet sich dafür? Muss ich Beeren im Winter gießen? Müssen Beeren vor dem Winter zurückgeschnitten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https://external.xx.fbcdn.net/safe_image.php?d=AQCh71bFr_2bx-R0&amp;w=540&amp;h=540&amp;url=https%3A%2F%2Fcdn.mdr.de%2Fmdr-garten%2Fpflegen%2Fbeeren-obst-winter-138_v-variantBig16x9_wm-true_zc-ecbbafc6.jpg%3Fversion%3D46372&amp;cfs=1&amp;_nc_hash=AQCX_n2dFg9q_QzV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0853135"/>
                  </a:ext>
                </a:extLst>
              </a:tr>
            </a:tbl>
          </a:graphicData>
        </a:graphic>
      </p:graphicFrame>
      <p:sp>
        <p:nvSpPr>
          <p:cNvPr id="4" name="Text Placeholder 3">
            <a:extLst>
              <a:ext uri="{FF2B5EF4-FFF2-40B4-BE49-F238E27FC236}">
                <a16:creationId xmlns:a16="http://schemas.microsoft.com/office/drawing/2014/main" id="{93440CDB-8DE4-4C6C-87BB-8FA46820FFC1}"/>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221280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570C-221D-4154-A53E-E9CEB4815EF1}"/>
              </a:ext>
            </a:extLst>
          </p:cNvPr>
          <p:cNvSpPr>
            <a:spLocks noGrp="1"/>
          </p:cNvSpPr>
          <p:nvPr>
            <p:ph type="title"/>
          </p:nvPr>
        </p:nvSpPr>
        <p:spPr/>
        <p:txBody>
          <a:bodyPr/>
          <a:lstStyle/>
          <a:p>
            <a:r>
              <a:rPr lang="en-US"/>
              <a:t>Facebook Own Posts Table | MDR Garten - 11 of 12</a:t>
            </a:r>
          </a:p>
        </p:txBody>
      </p:sp>
      <p:graphicFrame>
        <p:nvGraphicFramePr>
          <p:cNvPr id="5" name="Table Placeholder 4">
            <a:extLst>
              <a:ext uri="{FF2B5EF4-FFF2-40B4-BE49-F238E27FC236}">
                <a16:creationId xmlns:a16="http://schemas.microsoft.com/office/drawing/2014/main" id="{A49B13F3-E5F7-45E4-90BB-3EB4C4ED64A7}"/>
              </a:ext>
            </a:extLst>
          </p:cNvPr>
          <p:cNvGraphicFramePr>
            <a:graphicFrameLocks noGrp="1"/>
          </p:cNvGraphicFramePr>
          <p:nvPr>
            <p:ph type="tbl" sz="quarter" idx="13"/>
            <p:extLst>
              <p:ext uri="{D42A27DB-BD31-4B8C-83A1-F6EECF244321}">
                <p14:modId xmlns:p14="http://schemas.microsoft.com/office/powerpoint/2010/main" val="1551498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828991353"/>
                    </a:ext>
                  </a:extLst>
                </a:gridCol>
                <a:gridCol w="905256">
                  <a:extLst>
                    <a:ext uri="{9D8B030D-6E8A-4147-A177-3AD203B41FA5}">
                      <a16:colId xmlns:a16="http://schemas.microsoft.com/office/drawing/2014/main" val="1681483075"/>
                    </a:ext>
                  </a:extLst>
                </a:gridCol>
                <a:gridCol w="658368">
                  <a:extLst>
                    <a:ext uri="{9D8B030D-6E8A-4147-A177-3AD203B41FA5}">
                      <a16:colId xmlns:a16="http://schemas.microsoft.com/office/drawing/2014/main" val="1890894905"/>
                    </a:ext>
                  </a:extLst>
                </a:gridCol>
                <a:gridCol w="329184">
                  <a:extLst>
                    <a:ext uri="{9D8B030D-6E8A-4147-A177-3AD203B41FA5}">
                      <a16:colId xmlns:a16="http://schemas.microsoft.com/office/drawing/2014/main" val="4054149619"/>
                    </a:ext>
                  </a:extLst>
                </a:gridCol>
                <a:gridCol w="329184">
                  <a:extLst>
                    <a:ext uri="{9D8B030D-6E8A-4147-A177-3AD203B41FA5}">
                      <a16:colId xmlns:a16="http://schemas.microsoft.com/office/drawing/2014/main" val="3280843136"/>
                    </a:ext>
                  </a:extLst>
                </a:gridCol>
                <a:gridCol w="329184">
                  <a:extLst>
                    <a:ext uri="{9D8B030D-6E8A-4147-A177-3AD203B41FA5}">
                      <a16:colId xmlns:a16="http://schemas.microsoft.com/office/drawing/2014/main" val="2083281520"/>
                    </a:ext>
                  </a:extLst>
                </a:gridCol>
                <a:gridCol w="329184">
                  <a:extLst>
                    <a:ext uri="{9D8B030D-6E8A-4147-A177-3AD203B41FA5}">
                      <a16:colId xmlns:a16="http://schemas.microsoft.com/office/drawing/2014/main" val="3918508612"/>
                    </a:ext>
                  </a:extLst>
                </a:gridCol>
                <a:gridCol w="329184">
                  <a:extLst>
                    <a:ext uri="{9D8B030D-6E8A-4147-A177-3AD203B41FA5}">
                      <a16:colId xmlns:a16="http://schemas.microsoft.com/office/drawing/2014/main" val="2746146574"/>
                    </a:ext>
                  </a:extLst>
                </a:gridCol>
                <a:gridCol w="329184">
                  <a:extLst>
                    <a:ext uri="{9D8B030D-6E8A-4147-A177-3AD203B41FA5}">
                      <a16:colId xmlns:a16="http://schemas.microsoft.com/office/drawing/2014/main" val="959449861"/>
                    </a:ext>
                  </a:extLst>
                </a:gridCol>
                <a:gridCol w="329184">
                  <a:extLst>
                    <a:ext uri="{9D8B030D-6E8A-4147-A177-3AD203B41FA5}">
                      <a16:colId xmlns:a16="http://schemas.microsoft.com/office/drawing/2014/main" val="464294269"/>
                    </a:ext>
                  </a:extLst>
                </a:gridCol>
                <a:gridCol w="329184">
                  <a:extLst>
                    <a:ext uri="{9D8B030D-6E8A-4147-A177-3AD203B41FA5}">
                      <a16:colId xmlns:a16="http://schemas.microsoft.com/office/drawing/2014/main" val="3651542355"/>
                    </a:ext>
                  </a:extLst>
                </a:gridCol>
                <a:gridCol w="329184">
                  <a:extLst>
                    <a:ext uri="{9D8B030D-6E8A-4147-A177-3AD203B41FA5}">
                      <a16:colId xmlns:a16="http://schemas.microsoft.com/office/drawing/2014/main" val="775298951"/>
                    </a:ext>
                  </a:extLst>
                </a:gridCol>
                <a:gridCol w="329184">
                  <a:extLst>
                    <a:ext uri="{9D8B030D-6E8A-4147-A177-3AD203B41FA5}">
                      <a16:colId xmlns:a16="http://schemas.microsoft.com/office/drawing/2014/main" val="1875543938"/>
                    </a:ext>
                  </a:extLst>
                </a:gridCol>
                <a:gridCol w="329184">
                  <a:extLst>
                    <a:ext uri="{9D8B030D-6E8A-4147-A177-3AD203B41FA5}">
                      <a16:colId xmlns:a16="http://schemas.microsoft.com/office/drawing/2014/main" val="2595237191"/>
                    </a:ext>
                  </a:extLst>
                </a:gridCol>
                <a:gridCol w="329184">
                  <a:extLst>
                    <a:ext uri="{9D8B030D-6E8A-4147-A177-3AD203B41FA5}">
                      <a16:colId xmlns:a16="http://schemas.microsoft.com/office/drawing/2014/main" val="1868332842"/>
                    </a:ext>
                  </a:extLst>
                </a:gridCol>
                <a:gridCol w="329184">
                  <a:extLst>
                    <a:ext uri="{9D8B030D-6E8A-4147-A177-3AD203B41FA5}">
                      <a16:colId xmlns:a16="http://schemas.microsoft.com/office/drawing/2014/main" val="2990724818"/>
                    </a:ext>
                  </a:extLst>
                </a:gridCol>
                <a:gridCol w="329184">
                  <a:extLst>
                    <a:ext uri="{9D8B030D-6E8A-4147-A177-3AD203B41FA5}">
                      <a16:colId xmlns:a16="http://schemas.microsoft.com/office/drawing/2014/main" val="3044150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0689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Garten - 2019-11-27 11:07:00</a:t>
                      </a:r>
                      <a:r>
                        <a:rPr kumimoji="0" lang="de-DE" sz="1000" b="0" i="0" u="none" strike="noStrike" kern="1200" cap="none" spc="0" normalizeH="0" baseline="0" noProof="0">
                          <a:ln>
                            <a:noFill/>
                          </a:ln>
                          <a:solidFill>
                            <a:prstClr val="black"/>
                          </a:solidFill>
                          <a:effectLst/>
                          <a:uLnTx/>
                          <a:uFillTx/>
                          <a:latin typeface="+mn-lt"/>
                          <a:ea typeface="+mn-ea"/>
                          <a:cs typeface="+mn-cs"/>
                        </a:rPr>
                        <a:t>
 Hängende Zimmerpflanzen bringen den Dschungel aufs heimische Fensterbrett. Aber welche Arten sehen besonders dekorativ aus? Wie werden sie gepflegt?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https://scontent.xx.fbcdn.net/v/t15.5256-10/s720x720/72282318_1168109310045358_8662118432306626560_n.jpg?_nc_cat=109&amp;_nc_ohc=TtJioaBNlZgAQmJF801QyNzVrjMP0sIhk6rrYgBfwIc26OLjiumo-C6XQ&amp;_nc_ht=scontent.xx&amp;oh=55641cc6880083d104e769363bde0426&amp;oe=5E3E3B8F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4707745"/>
                  </a:ext>
                </a:extLst>
              </a:tr>
            </a:tbl>
          </a:graphicData>
        </a:graphic>
      </p:graphicFrame>
      <p:sp>
        <p:nvSpPr>
          <p:cNvPr id="4" name="Text Placeholder 3">
            <a:extLst>
              <a:ext uri="{FF2B5EF4-FFF2-40B4-BE49-F238E27FC236}">
                <a16:creationId xmlns:a16="http://schemas.microsoft.com/office/drawing/2014/main" id="{19274EB3-D51A-4DC0-A78F-E6EDF9F78C5B}"/>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2035207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5C75C-669A-473F-B58C-8803C729DB6C}"/>
              </a:ext>
            </a:extLst>
          </p:cNvPr>
          <p:cNvSpPr>
            <a:spLocks noGrp="1"/>
          </p:cNvSpPr>
          <p:nvPr>
            <p:ph type="title"/>
          </p:nvPr>
        </p:nvSpPr>
        <p:spPr/>
        <p:txBody>
          <a:bodyPr/>
          <a:lstStyle/>
          <a:p>
            <a:r>
              <a:rPr lang="en-US"/>
              <a:t>Facebook Own Posts Table | MDR Garten - 12 of 12</a:t>
            </a:r>
          </a:p>
        </p:txBody>
      </p:sp>
      <p:graphicFrame>
        <p:nvGraphicFramePr>
          <p:cNvPr id="5" name="Table Placeholder 4">
            <a:extLst>
              <a:ext uri="{FF2B5EF4-FFF2-40B4-BE49-F238E27FC236}">
                <a16:creationId xmlns:a16="http://schemas.microsoft.com/office/drawing/2014/main" id="{55FACABC-E09E-4452-9C8F-49F2E9CEE46D}"/>
              </a:ext>
            </a:extLst>
          </p:cNvPr>
          <p:cNvGraphicFramePr>
            <a:graphicFrameLocks noGrp="1"/>
          </p:cNvGraphicFramePr>
          <p:nvPr>
            <p:ph type="tbl" sz="quarter" idx="13"/>
            <p:extLst>
              <p:ext uri="{D42A27DB-BD31-4B8C-83A1-F6EECF244321}">
                <p14:modId xmlns:p14="http://schemas.microsoft.com/office/powerpoint/2010/main" val="115083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79563462"/>
                    </a:ext>
                  </a:extLst>
                </a:gridCol>
                <a:gridCol w="905256">
                  <a:extLst>
                    <a:ext uri="{9D8B030D-6E8A-4147-A177-3AD203B41FA5}">
                      <a16:colId xmlns:a16="http://schemas.microsoft.com/office/drawing/2014/main" val="1832096613"/>
                    </a:ext>
                  </a:extLst>
                </a:gridCol>
                <a:gridCol w="658368">
                  <a:extLst>
                    <a:ext uri="{9D8B030D-6E8A-4147-A177-3AD203B41FA5}">
                      <a16:colId xmlns:a16="http://schemas.microsoft.com/office/drawing/2014/main" val="372589605"/>
                    </a:ext>
                  </a:extLst>
                </a:gridCol>
                <a:gridCol w="329184">
                  <a:extLst>
                    <a:ext uri="{9D8B030D-6E8A-4147-A177-3AD203B41FA5}">
                      <a16:colId xmlns:a16="http://schemas.microsoft.com/office/drawing/2014/main" val="4221761946"/>
                    </a:ext>
                  </a:extLst>
                </a:gridCol>
                <a:gridCol w="329184">
                  <a:extLst>
                    <a:ext uri="{9D8B030D-6E8A-4147-A177-3AD203B41FA5}">
                      <a16:colId xmlns:a16="http://schemas.microsoft.com/office/drawing/2014/main" val="1346617598"/>
                    </a:ext>
                  </a:extLst>
                </a:gridCol>
                <a:gridCol w="329184">
                  <a:extLst>
                    <a:ext uri="{9D8B030D-6E8A-4147-A177-3AD203B41FA5}">
                      <a16:colId xmlns:a16="http://schemas.microsoft.com/office/drawing/2014/main" val="2750418994"/>
                    </a:ext>
                  </a:extLst>
                </a:gridCol>
                <a:gridCol w="329184">
                  <a:extLst>
                    <a:ext uri="{9D8B030D-6E8A-4147-A177-3AD203B41FA5}">
                      <a16:colId xmlns:a16="http://schemas.microsoft.com/office/drawing/2014/main" val="4029724496"/>
                    </a:ext>
                  </a:extLst>
                </a:gridCol>
                <a:gridCol w="329184">
                  <a:extLst>
                    <a:ext uri="{9D8B030D-6E8A-4147-A177-3AD203B41FA5}">
                      <a16:colId xmlns:a16="http://schemas.microsoft.com/office/drawing/2014/main" val="632116455"/>
                    </a:ext>
                  </a:extLst>
                </a:gridCol>
                <a:gridCol w="329184">
                  <a:extLst>
                    <a:ext uri="{9D8B030D-6E8A-4147-A177-3AD203B41FA5}">
                      <a16:colId xmlns:a16="http://schemas.microsoft.com/office/drawing/2014/main" val="3433103822"/>
                    </a:ext>
                  </a:extLst>
                </a:gridCol>
                <a:gridCol w="329184">
                  <a:extLst>
                    <a:ext uri="{9D8B030D-6E8A-4147-A177-3AD203B41FA5}">
                      <a16:colId xmlns:a16="http://schemas.microsoft.com/office/drawing/2014/main" val="2195749297"/>
                    </a:ext>
                  </a:extLst>
                </a:gridCol>
                <a:gridCol w="329184">
                  <a:extLst>
                    <a:ext uri="{9D8B030D-6E8A-4147-A177-3AD203B41FA5}">
                      <a16:colId xmlns:a16="http://schemas.microsoft.com/office/drawing/2014/main" val="1714558255"/>
                    </a:ext>
                  </a:extLst>
                </a:gridCol>
                <a:gridCol w="329184">
                  <a:extLst>
                    <a:ext uri="{9D8B030D-6E8A-4147-A177-3AD203B41FA5}">
                      <a16:colId xmlns:a16="http://schemas.microsoft.com/office/drawing/2014/main" val="502152521"/>
                    </a:ext>
                  </a:extLst>
                </a:gridCol>
                <a:gridCol w="329184">
                  <a:extLst>
                    <a:ext uri="{9D8B030D-6E8A-4147-A177-3AD203B41FA5}">
                      <a16:colId xmlns:a16="http://schemas.microsoft.com/office/drawing/2014/main" val="3381945300"/>
                    </a:ext>
                  </a:extLst>
                </a:gridCol>
                <a:gridCol w="329184">
                  <a:extLst>
                    <a:ext uri="{9D8B030D-6E8A-4147-A177-3AD203B41FA5}">
                      <a16:colId xmlns:a16="http://schemas.microsoft.com/office/drawing/2014/main" val="2365517488"/>
                    </a:ext>
                  </a:extLst>
                </a:gridCol>
                <a:gridCol w="329184">
                  <a:extLst>
                    <a:ext uri="{9D8B030D-6E8A-4147-A177-3AD203B41FA5}">
                      <a16:colId xmlns:a16="http://schemas.microsoft.com/office/drawing/2014/main" val="4009614682"/>
                    </a:ext>
                  </a:extLst>
                </a:gridCol>
                <a:gridCol w="329184">
                  <a:extLst>
                    <a:ext uri="{9D8B030D-6E8A-4147-A177-3AD203B41FA5}">
                      <a16:colId xmlns:a16="http://schemas.microsoft.com/office/drawing/2014/main" val="4017062415"/>
                    </a:ext>
                  </a:extLst>
                </a:gridCol>
                <a:gridCol w="329184">
                  <a:extLst>
                    <a:ext uri="{9D8B030D-6E8A-4147-A177-3AD203B41FA5}">
                      <a16:colId xmlns:a16="http://schemas.microsoft.com/office/drawing/2014/main" val="1446180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5238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 Garten - 2019-11-27 07:33:00</a:t>
                      </a:r>
                      <a:r>
                        <a:rPr kumimoji="0" lang="en-US" sz="1000" b="0" i="0" u="none" strike="noStrike" kern="1200" cap="none" spc="0" normalizeH="0" baseline="0" noProof="0">
                          <a:ln>
                            <a:noFill/>
                          </a:ln>
                          <a:solidFill>
                            <a:prstClr val="black"/>
                          </a:solidFill>
                          <a:effectLst/>
                          <a:uLnTx/>
                          <a:uFillTx/>
                          <a:latin typeface="+mn-lt"/>
                          <a:ea typeface="+mn-ea"/>
                          <a:cs typeface="+mn-cs"/>
                        </a:rPr>
                        <a:t>
 Quitten können lange gelagert und zu Köstlichkeiten verarbeitet werden. Hier unsere Lieblingsrezepte: Quittenbrot, Quittengelee, Quittensenf und Quittenmarmelade à la Weihnachten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https://external.xx.fbcdn.net/safe_image.php?d=AQBURHYMqDX6Dq12&amp;w=540&amp;h=540&amp;url=https%3A%2F%2Fwww.mdr.de%2Fmdr-garten%2Fgarten-352_v-variantBig16x9_wm-true_zc-ecbbafc6.jpg%3Fversion%3D10934&amp;cfs=1&amp;_nc_hash=AQBRg2-fkrSAVERa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9129724"/>
                  </a:ext>
                </a:extLst>
              </a:tr>
            </a:tbl>
          </a:graphicData>
        </a:graphic>
      </p:graphicFrame>
      <p:sp>
        <p:nvSpPr>
          <p:cNvPr id="4" name="Text Placeholder 3">
            <a:extLst>
              <a:ext uri="{FF2B5EF4-FFF2-40B4-BE49-F238E27FC236}">
                <a16:creationId xmlns:a16="http://schemas.microsoft.com/office/drawing/2014/main" id="{EB1B36AC-448A-4833-BA70-6F83162644CA}"/>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1391368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A3013-A498-453F-B3E2-57BD044BFF3A}"/>
              </a:ext>
            </a:extLst>
          </p:cNvPr>
          <p:cNvSpPr>
            <a:spLocks noGrp="1"/>
          </p:cNvSpPr>
          <p:nvPr>
            <p:ph type="title"/>
          </p:nvPr>
        </p:nvSpPr>
        <p:spPr/>
        <p:txBody>
          <a:bodyPr/>
          <a:lstStyle/>
          <a:p>
            <a:r>
              <a:rPr lang="en-US"/>
              <a:t>Facebook Own Posts | MDR Garten</a:t>
            </a:r>
          </a:p>
        </p:txBody>
      </p:sp>
      <p:graphicFrame>
        <p:nvGraphicFramePr>
          <p:cNvPr id="6" name="Chart Placeholder 5">
            <a:extLst>
              <a:ext uri="{FF2B5EF4-FFF2-40B4-BE49-F238E27FC236}">
                <a16:creationId xmlns:a16="http://schemas.microsoft.com/office/drawing/2014/main" id="{753FB4F5-A4B4-4F5C-9434-664FCAD8247E}"/>
              </a:ext>
            </a:extLst>
          </p:cNvPr>
          <p:cNvGraphicFramePr>
            <a:graphicFrameLocks noGrp="1"/>
          </p:cNvGraphicFramePr>
          <p:nvPr>
            <p:ph type="chart" sz="quarter" idx="13"/>
            <p:extLst>
              <p:ext uri="{D42A27DB-BD31-4B8C-83A1-F6EECF244321}">
                <p14:modId xmlns:p14="http://schemas.microsoft.com/office/powerpoint/2010/main" val="906300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BA599-68AF-4F7B-8EB9-2AAD79F7000A}"/>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E7E04DDB-7B80-4CF7-8D99-7D227A76BF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8893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D4CAF-065E-44E9-80D5-D8A4E7FB4754}"/>
              </a:ext>
            </a:extLst>
          </p:cNvPr>
          <p:cNvSpPr>
            <a:spLocks noGrp="1"/>
          </p:cNvSpPr>
          <p:nvPr>
            <p:ph type="title"/>
          </p:nvPr>
        </p:nvSpPr>
        <p:spPr/>
        <p:txBody>
          <a:bodyPr/>
          <a:lstStyle/>
          <a:p>
            <a:r>
              <a:rPr lang="en-US"/>
              <a:t>Facebook Own Video Posts | MDR Garten</a:t>
            </a:r>
          </a:p>
        </p:txBody>
      </p:sp>
      <p:graphicFrame>
        <p:nvGraphicFramePr>
          <p:cNvPr id="6" name="Chart Placeholder 5">
            <a:extLst>
              <a:ext uri="{FF2B5EF4-FFF2-40B4-BE49-F238E27FC236}">
                <a16:creationId xmlns:a16="http://schemas.microsoft.com/office/drawing/2014/main" id="{C2B8BD59-2E84-4F29-A427-8BAD705BFDE9}"/>
              </a:ext>
            </a:extLst>
          </p:cNvPr>
          <p:cNvGraphicFramePr>
            <a:graphicFrameLocks noGrp="1"/>
          </p:cNvGraphicFramePr>
          <p:nvPr>
            <p:ph type="chart" sz="quarter" idx="13"/>
            <p:extLst>
              <p:ext uri="{D42A27DB-BD31-4B8C-83A1-F6EECF244321}">
                <p14:modId xmlns:p14="http://schemas.microsoft.com/office/powerpoint/2010/main" val="3229264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32B85B-0236-4A01-9E1B-CBDBE5A80B6F}"/>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67ED2D2B-7221-4DF3-A81D-FD91B5AAEB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336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A8D01-1A81-4FD6-8559-1A5CE39E3E7F}"/>
              </a:ext>
            </a:extLst>
          </p:cNvPr>
          <p:cNvSpPr>
            <a:spLocks noGrp="1"/>
          </p:cNvSpPr>
          <p:nvPr>
            <p:ph type="title"/>
          </p:nvPr>
        </p:nvSpPr>
        <p:spPr/>
        <p:txBody>
          <a:bodyPr/>
          <a:lstStyle/>
          <a:p>
            <a:r>
              <a:rPr lang="en-US"/>
              <a:t>Instagram Posts Table | MDR Garten - 1 of 8</a:t>
            </a:r>
          </a:p>
        </p:txBody>
      </p:sp>
      <p:graphicFrame>
        <p:nvGraphicFramePr>
          <p:cNvPr id="5" name="Table Placeholder 4">
            <a:extLst>
              <a:ext uri="{FF2B5EF4-FFF2-40B4-BE49-F238E27FC236}">
                <a16:creationId xmlns:a16="http://schemas.microsoft.com/office/drawing/2014/main" id="{FAE5F194-3A56-4D31-982B-A51BC1D76F68}"/>
              </a:ext>
            </a:extLst>
          </p:cNvPr>
          <p:cNvGraphicFramePr>
            <a:graphicFrameLocks noGrp="1"/>
          </p:cNvGraphicFramePr>
          <p:nvPr>
            <p:ph type="tbl" sz="quarter" idx="13"/>
            <p:extLst>
              <p:ext uri="{D42A27DB-BD31-4B8C-83A1-F6EECF244321}">
                <p14:modId xmlns:p14="http://schemas.microsoft.com/office/powerpoint/2010/main" val="101734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12959457"/>
                    </a:ext>
                  </a:extLst>
                </a:gridCol>
                <a:gridCol w="1810512">
                  <a:extLst>
                    <a:ext uri="{9D8B030D-6E8A-4147-A177-3AD203B41FA5}">
                      <a16:colId xmlns:a16="http://schemas.microsoft.com/office/drawing/2014/main" val="451160616"/>
                    </a:ext>
                  </a:extLst>
                </a:gridCol>
                <a:gridCol w="822960">
                  <a:extLst>
                    <a:ext uri="{9D8B030D-6E8A-4147-A177-3AD203B41FA5}">
                      <a16:colId xmlns:a16="http://schemas.microsoft.com/office/drawing/2014/main" val="3334127263"/>
                    </a:ext>
                  </a:extLst>
                </a:gridCol>
                <a:gridCol w="822960">
                  <a:extLst>
                    <a:ext uri="{9D8B030D-6E8A-4147-A177-3AD203B41FA5}">
                      <a16:colId xmlns:a16="http://schemas.microsoft.com/office/drawing/2014/main" val="1605245494"/>
                    </a:ext>
                  </a:extLst>
                </a:gridCol>
                <a:gridCol w="822960">
                  <a:extLst>
                    <a:ext uri="{9D8B030D-6E8A-4147-A177-3AD203B41FA5}">
                      <a16:colId xmlns:a16="http://schemas.microsoft.com/office/drawing/2014/main" val="3386317024"/>
                    </a:ext>
                  </a:extLst>
                </a:gridCol>
                <a:gridCol w="822960">
                  <a:extLst>
                    <a:ext uri="{9D8B030D-6E8A-4147-A177-3AD203B41FA5}">
                      <a16:colId xmlns:a16="http://schemas.microsoft.com/office/drawing/2014/main" val="1208102698"/>
                    </a:ext>
                  </a:extLst>
                </a:gridCol>
                <a:gridCol w="822960">
                  <a:extLst>
                    <a:ext uri="{9D8B030D-6E8A-4147-A177-3AD203B41FA5}">
                      <a16:colId xmlns:a16="http://schemas.microsoft.com/office/drawing/2014/main" val="346617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7522665"/>
                  </a:ext>
                </a:extLst>
              </a:tr>
            </a:tbl>
          </a:graphicData>
        </a:graphic>
      </p:graphicFrame>
      <p:sp>
        <p:nvSpPr>
          <p:cNvPr id="4" name="Text Placeholder 3">
            <a:extLst>
              <a:ext uri="{FF2B5EF4-FFF2-40B4-BE49-F238E27FC236}">
                <a16:creationId xmlns:a16="http://schemas.microsoft.com/office/drawing/2014/main" id="{27C6E478-C298-4D7A-928B-61866C5DBED5}"/>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935998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779AC-A2A7-40DB-AD1D-A1FFECF43B37}"/>
              </a:ext>
            </a:extLst>
          </p:cNvPr>
          <p:cNvSpPr>
            <a:spLocks noGrp="1"/>
          </p:cNvSpPr>
          <p:nvPr>
            <p:ph type="title"/>
          </p:nvPr>
        </p:nvSpPr>
        <p:spPr/>
        <p:txBody>
          <a:bodyPr/>
          <a:lstStyle/>
          <a:p>
            <a:r>
              <a:rPr lang="en-US"/>
              <a:t>Instagram Posts Table | MDR Garten - 2 of 8</a:t>
            </a:r>
          </a:p>
        </p:txBody>
      </p:sp>
      <p:graphicFrame>
        <p:nvGraphicFramePr>
          <p:cNvPr id="5" name="Table Placeholder 4">
            <a:extLst>
              <a:ext uri="{FF2B5EF4-FFF2-40B4-BE49-F238E27FC236}">
                <a16:creationId xmlns:a16="http://schemas.microsoft.com/office/drawing/2014/main" id="{878F2ACF-8335-4A4A-B2FE-3CD7A0116BDE}"/>
              </a:ext>
            </a:extLst>
          </p:cNvPr>
          <p:cNvGraphicFramePr>
            <a:graphicFrameLocks noGrp="1"/>
          </p:cNvGraphicFramePr>
          <p:nvPr>
            <p:ph type="tbl" sz="quarter" idx="13"/>
            <p:extLst>
              <p:ext uri="{D42A27DB-BD31-4B8C-83A1-F6EECF244321}">
                <p14:modId xmlns:p14="http://schemas.microsoft.com/office/powerpoint/2010/main" val="12777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0805039"/>
                    </a:ext>
                  </a:extLst>
                </a:gridCol>
                <a:gridCol w="1810512">
                  <a:extLst>
                    <a:ext uri="{9D8B030D-6E8A-4147-A177-3AD203B41FA5}">
                      <a16:colId xmlns:a16="http://schemas.microsoft.com/office/drawing/2014/main" val="3744481164"/>
                    </a:ext>
                  </a:extLst>
                </a:gridCol>
                <a:gridCol w="822960">
                  <a:extLst>
                    <a:ext uri="{9D8B030D-6E8A-4147-A177-3AD203B41FA5}">
                      <a16:colId xmlns:a16="http://schemas.microsoft.com/office/drawing/2014/main" val="3100427411"/>
                    </a:ext>
                  </a:extLst>
                </a:gridCol>
                <a:gridCol w="822960">
                  <a:extLst>
                    <a:ext uri="{9D8B030D-6E8A-4147-A177-3AD203B41FA5}">
                      <a16:colId xmlns:a16="http://schemas.microsoft.com/office/drawing/2014/main" val="1334621562"/>
                    </a:ext>
                  </a:extLst>
                </a:gridCol>
                <a:gridCol w="822960">
                  <a:extLst>
                    <a:ext uri="{9D8B030D-6E8A-4147-A177-3AD203B41FA5}">
                      <a16:colId xmlns:a16="http://schemas.microsoft.com/office/drawing/2014/main" val="213944109"/>
                    </a:ext>
                  </a:extLst>
                </a:gridCol>
                <a:gridCol w="822960">
                  <a:extLst>
                    <a:ext uri="{9D8B030D-6E8A-4147-A177-3AD203B41FA5}">
                      <a16:colId xmlns:a16="http://schemas.microsoft.com/office/drawing/2014/main" val="1689735343"/>
                    </a:ext>
                  </a:extLst>
                </a:gridCol>
                <a:gridCol w="822960">
                  <a:extLst>
                    <a:ext uri="{9D8B030D-6E8A-4147-A177-3AD203B41FA5}">
                      <a16:colId xmlns:a16="http://schemas.microsoft.com/office/drawing/2014/main" val="3983603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5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mdr_garten - 2019-12-01 10:48:04</a:t>
                      </a:r>
                      <a:r>
                        <a:rPr kumimoji="0" lang="en-US" sz="1000" b="0" i="0" u="none" strike="noStrike" kern="1200" cap="none" spc="0" normalizeH="0" baseline="0" noProof="0">
                          <a:ln>
                            <a:noFill/>
                          </a:ln>
                          <a:solidFill>
                            <a:prstClr val="black"/>
                          </a:solidFill>
                          <a:effectLst/>
                          <a:uLnTx/>
                          <a:uFillTx/>
                          <a:latin typeface="+mn-lt"/>
                          <a:ea typeface="+mn-ea"/>
                          <a:cs typeface="+mn-cs"/>
                        </a:rPr>
                        <a:t>
 Noch kein Adventsgesteck? Last-Minute Idee: Vier kleine Töpfe oder Vasen, vielleicht sogar eine Kuchenform, werden mit Steckmasse, Sand oder Steinen gefüllt. Dazu etwas Tannengrün, Fichten- oder Kiefernzweige, Kräuter und was Haus oder Garten sonst noch so her geben... Vier passende Kerzen dazu, und schon steht einem 1. Advent bei Kerzenschein nichts im Wege 🕯 Wir wünschen Ihnen einen schönen Adventssonntag!
.
.
.
#ersteradvent #1.advent #advent #einlichtleinbrennt #lastminute #adventgesteck #adventskerze #weichnachtsdeko #christmas #christmasdecor #xmas #handmade #deko #geschenk #winter #weihnachtszeit #diy #selbstgemacht #adventszeit #kerzen #kerze #christmastime #weihnachtenkannkommen  #weihnachtenkommtschnelleralsmandenkt #upcyclling #weihnachtennaht #kräuter #dezember #tannen #mdrgarten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https://www.instagram.com/p/B5huoCHqI0j/media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2413360"/>
                  </a:ext>
                </a:extLst>
              </a:tr>
            </a:tbl>
          </a:graphicData>
        </a:graphic>
      </p:graphicFrame>
      <p:sp>
        <p:nvSpPr>
          <p:cNvPr id="4" name="Text Placeholder 3">
            <a:extLst>
              <a:ext uri="{FF2B5EF4-FFF2-40B4-BE49-F238E27FC236}">
                <a16:creationId xmlns:a16="http://schemas.microsoft.com/office/drawing/2014/main" id="{2D547AC4-48FD-4C85-924C-2C1FB2D96818}"/>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813581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BDA1-C66A-4B0A-AC97-1F8E82287C9B}"/>
              </a:ext>
            </a:extLst>
          </p:cNvPr>
          <p:cNvSpPr>
            <a:spLocks noGrp="1"/>
          </p:cNvSpPr>
          <p:nvPr>
            <p:ph type="title"/>
          </p:nvPr>
        </p:nvSpPr>
        <p:spPr/>
        <p:txBody>
          <a:bodyPr/>
          <a:lstStyle/>
          <a:p>
            <a:r>
              <a:rPr lang="en-US"/>
              <a:t>Instagram Posts Table | MDR Garten - 3 of 8</a:t>
            </a:r>
          </a:p>
        </p:txBody>
      </p:sp>
      <p:graphicFrame>
        <p:nvGraphicFramePr>
          <p:cNvPr id="5" name="Table Placeholder 4">
            <a:extLst>
              <a:ext uri="{FF2B5EF4-FFF2-40B4-BE49-F238E27FC236}">
                <a16:creationId xmlns:a16="http://schemas.microsoft.com/office/drawing/2014/main" id="{E89B00B3-49A1-4878-93F7-567AB88C7856}"/>
              </a:ext>
            </a:extLst>
          </p:cNvPr>
          <p:cNvGraphicFramePr>
            <a:graphicFrameLocks noGrp="1"/>
          </p:cNvGraphicFramePr>
          <p:nvPr>
            <p:ph type="tbl" sz="quarter" idx="13"/>
            <p:extLst>
              <p:ext uri="{D42A27DB-BD31-4B8C-83A1-F6EECF244321}">
                <p14:modId xmlns:p14="http://schemas.microsoft.com/office/powerpoint/2010/main" val="257581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31336791"/>
                    </a:ext>
                  </a:extLst>
                </a:gridCol>
                <a:gridCol w="1810512">
                  <a:extLst>
                    <a:ext uri="{9D8B030D-6E8A-4147-A177-3AD203B41FA5}">
                      <a16:colId xmlns:a16="http://schemas.microsoft.com/office/drawing/2014/main" val="4008377981"/>
                    </a:ext>
                  </a:extLst>
                </a:gridCol>
                <a:gridCol w="822960">
                  <a:extLst>
                    <a:ext uri="{9D8B030D-6E8A-4147-A177-3AD203B41FA5}">
                      <a16:colId xmlns:a16="http://schemas.microsoft.com/office/drawing/2014/main" val="171099939"/>
                    </a:ext>
                  </a:extLst>
                </a:gridCol>
                <a:gridCol w="822960">
                  <a:extLst>
                    <a:ext uri="{9D8B030D-6E8A-4147-A177-3AD203B41FA5}">
                      <a16:colId xmlns:a16="http://schemas.microsoft.com/office/drawing/2014/main" val="1938947600"/>
                    </a:ext>
                  </a:extLst>
                </a:gridCol>
                <a:gridCol w="822960">
                  <a:extLst>
                    <a:ext uri="{9D8B030D-6E8A-4147-A177-3AD203B41FA5}">
                      <a16:colId xmlns:a16="http://schemas.microsoft.com/office/drawing/2014/main" val="2868613919"/>
                    </a:ext>
                  </a:extLst>
                </a:gridCol>
                <a:gridCol w="822960">
                  <a:extLst>
                    <a:ext uri="{9D8B030D-6E8A-4147-A177-3AD203B41FA5}">
                      <a16:colId xmlns:a16="http://schemas.microsoft.com/office/drawing/2014/main" val="2392903924"/>
                    </a:ext>
                  </a:extLst>
                </a:gridCol>
                <a:gridCol w="822960">
                  <a:extLst>
                    <a:ext uri="{9D8B030D-6E8A-4147-A177-3AD203B41FA5}">
                      <a16:colId xmlns:a16="http://schemas.microsoft.com/office/drawing/2014/main" val="121130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938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mdr_garten - 2019-11-30 12:48:03</a:t>
                      </a:r>
                      <a:r>
                        <a:rPr kumimoji="0" lang="de-DE" sz="1000" b="0" i="0" u="none" strike="noStrike" kern="1200" cap="none" spc="0" normalizeH="0" baseline="0" noProof="0">
                          <a:ln>
                            <a:noFill/>
                          </a:ln>
                          <a:solidFill>
                            <a:prstClr val="black"/>
                          </a:solidFill>
                          <a:effectLst/>
                          <a:uLnTx/>
                          <a:uFillTx/>
                          <a:latin typeface="+mn-lt"/>
                          <a:ea typeface="+mn-ea"/>
                          <a:cs typeface="+mn-cs"/>
                        </a:rPr>
                        <a:t>
 Schöne Ideen für den Winterschutz von Kübelpflanzen: Verwenden Sie einfach Naturmaterialien wie Moos, Zapfen oder Baumrinde, um den Kübel von außen gut zu schützen. Auch in einen Strohkorb kann eine Pflanze gestellt werden. Laub eignet sich hervorragend zum Auspolstern.  #winter #winterschutz #pflanzen #november #garten #garden #gardening #gärtnern #gartentraum #gartenliebe #meinschönergarten #gartendeko #naturgarten #herbst #gartenarbeit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https://www.instagram.com/p/B5fXj99KISd/media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5449247"/>
                  </a:ext>
                </a:extLst>
              </a:tr>
            </a:tbl>
          </a:graphicData>
        </a:graphic>
      </p:graphicFrame>
      <p:sp>
        <p:nvSpPr>
          <p:cNvPr id="4" name="Text Placeholder 3">
            <a:extLst>
              <a:ext uri="{FF2B5EF4-FFF2-40B4-BE49-F238E27FC236}">
                <a16:creationId xmlns:a16="http://schemas.microsoft.com/office/drawing/2014/main" id="{4D3F392A-5411-414E-AE0C-EDD4A3612A59}"/>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1079116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57AFF-B029-40AB-96AD-B65F11E1DBB6}"/>
              </a:ext>
            </a:extLst>
          </p:cNvPr>
          <p:cNvSpPr>
            <a:spLocks noGrp="1"/>
          </p:cNvSpPr>
          <p:nvPr>
            <p:ph type="title"/>
          </p:nvPr>
        </p:nvSpPr>
        <p:spPr/>
        <p:txBody>
          <a:bodyPr/>
          <a:lstStyle/>
          <a:p>
            <a:r>
              <a:rPr lang="en-US"/>
              <a:t>Instagram Posts Table | MDR Garten - 4 of 8</a:t>
            </a:r>
          </a:p>
        </p:txBody>
      </p:sp>
      <p:graphicFrame>
        <p:nvGraphicFramePr>
          <p:cNvPr id="5" name="Table Placeholder 4">
            <a:extLst>
              <a:ext uri="{FF2B5EF4-FFF2-40B4-BE49-F238E27FC236}">
                <a16:creationId xmlns:a16="http://schemas.microsoft.com/office/drawing/2014/main" id="{37A58A4B-898C-4902-919D-A0EB6FC09FBF}"/>
              </a:ext>
            </a:extLst>
          </p:cNvPr>
          <p:cNvGraphicFramePr>
            <a:graphicFrameLocks noGrp="1"/>
          </p:cNvGraphicFramePr>
          <p:nvPr>
            <p:ph type="tbl" sz="quarter" idx="13"/>
            <p:extLst>
              <p:ext uri="{D42A27DB-BD31-4B8C-83A1-F6EECF244321}">
                <p14:modId xmlns:p14="http://schemas.microsoft.com/office/powerpoint/2010/main" val="406467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02062202"/>
                    </a:ext>
                  </a:extLst>
                </a:gridCol>
                <a:gridCol w="1810512">
                  <a:extLst>
                    <a:ext uri="{9D8B030D-6E8A-4147-A177-3AD203B41FA5}">
                      <a16:colId xmlns:a16="http://schemas.microsoft.com/office/drawing/2014/main" val="704841421"/>
                    </a:ext>
                  </a:extLst>
                </a:gridCol>
                <a:gridCol w="822960">
                  <a:extLst>
                    <a:ext uri="{9D8B030D-6E8A-4147-A177-3AD203B41FA5}">
                      <a16:colId xmlns:a16="http://schemas.microsoft.com/office/drawing/2014/main" val="4065966006"/>
                    </a:ext>
                  </a:extLst>
                </a:gridCol>
                <a:gridCol w="822960">
                  <a:extLst>
                    <a:ext uri="{9D8B030D-6E8A-4147-A177-3AD203B41FA5}">
                      <a16:colId xmlns:a16="http://schemas.microsoft.com/office/drawing/2014/main" val="748525302"/>
                    </a:ext>
                  </a:extLst>
                </a:gridCol>
                <a:gridCol w="822960">
                  <a:extLst>
                    <a:ext uri="{9D8B030D-6E8A-4147-A177-3AD203B41FA5}">
                      <a16:colId xmlns:a16="http://schemas.microsoft.com/office/drawing/2014/main" val="2507202743"/>
                    </a:ext>
                  </a:extLst>
                </a:gridCol>
                <a:gridCol w="822960">
                  <a:extLst>
                    <a:ext uri="{9D8B030D-6E8A-4147-A177-3AD203B41FA5}">
                      <a16:colId xmlns:a16="http://schemas.microsoft.com/office/drawing/2014/main" val="657861788"/>
                    </a:ext>
                  </a:extLst>
                </a:gridCol>
                <a:gridCol w="822960">
                  <a:extLst>
                    <a:ext uri="{9D8B030D-6E8A-4147-A177-3AD203B41FA5}">
                      <a16:colId xmlns:a16="http://schemas.microsoft.com/office/drawing/2014/main" val="323388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80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mdr_garten - 2019-11-29 08:10:13</a:t>
                      </a:r>
                      <a:r>
                        <a:rPr kumimoji="0" lang="en-US" sz="1000" b="0" i="0" u="none" strike="noStrike" kern="1200" cap="none" spc="0" normalizeH="0" baseline="0" noProof="0">
                          <a:ln>
                            <a:noFill/>
                          </a:ln>
                          <a:solidFill>
                            <a:prstClr val="black"/>
                          </a:solidFill>
                          <a:effectLst/>
                          <a:uLnTx/>
                          <a:uFillTx/>
                          <a:latin typeface="+mn-lt"/>
                          <a:ea typeface="+mn-ea"/>
                          <a:cs typeface="+mn-cs"/>
                        </a:rPr>
                        <a:t>
 Die Wachsblume (Hoya linearis) blüht weiß, mag einen sonnigen Fensterplatz und benötigt nur wenig Wasser. Eine ideale Hängepflanze für die Ampel, wenn zu wenig Platz auf der Fensterbank ist. 
#pflanzenliebe #girlswithplants #houseplantclub #botanicals #crazyplantlady #plantmom #indoorplants #advertisement #ad #botanicalwomen #womenloveplants #urbanjunglebloggers #indoorjungle #houseplantplantclub #womenloveplants #zimmerpflanzen #wachsblume #hoya #porzellanblume #hoyacarnose #hoyamathilde #hoyaplant #bloominghoya #ihavethisthingwithplants #porzellanblume #wachsblume #hoya #zimmerpflanze #hängepflanze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https://www.instagram.com/p/B5cS-L7KsgG/media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9503026"/>
                  </a:ext>
                </a:extLst>
              </a:tr>
            </a:tbl>
          </a:graphicData>
        </a:graphic>
      </p:graphicFrame>
      <p:sp>
        <p:nvSpPr>
          <p:cNvPr id="4" name="Text Placeholder 3">
            <a:extLst>
              <a:ext uri="{FF2B5EF4-FFF2-40B4-BE49-F238E27FC236}">
                <a16:creationId xmlns:a16="http://schemas.microsoft.com/office/drawing/2014/main" id="{93F767E6-4D25-4B6B-A31A-AABDB1A8EA80}"/>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1840604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94CC-87CA-4173-963A-9C9AF1F516C0}"/>
              </a:ext>
            </a:extLst>
          </p:cNvPr>
          <p:cNvSpPr>
            <a:spLocks noGrp="1"/>
          </p:cNvSpPr>
          <p:nvPr>
            <p:ph type="title"/>
          </p:nvPr>
        </p:nvSpPr>
        <p:spPr/>
        <p:txBody>
          <a:bodyPr/>
          <a:lstStyle/>
          <a:p>
            <a:r>
              <a:rPr lang="en-US"/>
              <a:t>Instagram Posts Table | MDR Garten - 5 of 8</a:t>
            </a:r>
          </a:p>
        </p:txBody>
      </p:sp>
      <p:graphicFrame>
        <p:nvGraphicFramePr>
          <p:cNvPr id="5" name="Table Placeholder 4">
            <a:extLst>
              <a:ext uri="{FF2B5EF4-FFF2-40B4-BE49-F238E27FC236}">
                <a16:creationId xmlns:a16="http://schemas.microsoft.com/office/drawing/2014/main" id="{E5D8411E-A623-46CD-ADA0-AA968ADC089F}"/>
              </a:ext>
            </a:extLst>
          </p:cNvPr>
          <p:cNvGraphicFramePr>
            <a:graphicFrameLocks noGrp="1"/>
          </p:cNvGraphicFramePr>
          <p:nvPr>
            <p:ph type="tbl" sz="quarter" idx="13"/>
            <p:extLst>
              <p:ext uri="{D42A27DB-BD31-4B8C-83A1-F6EECF244321}">
                <p14:modId xmlns:p14="http://schemas.microsoft.com/office/powerpoint/2010/main" val="3319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80648927"/>
                    </a:ext>
                  </a:extLst>
                </a:gridCol>
                <a:gridCol w="1810512">
                  <a:extLst>
                    <a:ext uri="{9D8B030D-6E8A-4147-A177-3AD203B41FA5}">
                      <a16:colId xmlns:a16="http://schemas.microsoft.com/office/drawing/2014/main" val="968039033"/>
                    </a:ext>
                  </a:extLst>
                </a:gridCol>
                <a:gridCol w="822960">
                  <a:extLst>
                    <a:ext uri="{9D8B030D-6E8A-4147-A177-3AD203B41FA5}">
                      <a16:colId xmlns:a16="http://schemas.microsoft.com/office/drawing/2014/main" val="1214254008"/>
                    </a:ext>
                  </a:extLst>
                </a:gridCol>
                <a:gridCol w="822960">
                  <a:extLst>
                    <a:ext uri="{9D8B030D-6E8A-4147-A177-3AD203B41FA5}">
                      <a16:colId xmlns:a16="http://schemas.microsoft.com/office/drawing/2014/main" val="3546469496"/>
                    </a:ext>
                  </a:extLst>
                </a:gridCol>
                <a:gridCol w="822960">
                  <a:extLst>
                    <a:ext uri="{9D8B030D-6E8A-4147-A177-3AD203B41FA5}">
                      <a16:colId xmlns:a16="http://schemas.microsoft.com/office/drawing/2014/main" val="2710586621"/>
                    </a:ext>
                  </a:extLst>
                </a:gridCol>
                <a:gridCol w="822960">
                  <a:extLst>
                    <a:ext uri="{9D8B030D-6E8A-4147-A177-3AD203B41FA5}">
                      <a16:colId xmlns:a16="http://schemas.microsoft.com/office/drawing/2014/main" val="4246117041"/>
                    </a:ext>
                  </a:extLst>
                </a:gridCol>
                <a:gridCol w="822960">
                  <a:extLst>
                    <a:ext uri="{9D8B030D-6E8A-4147-A177-3AD203B41FA5}">
                      <a16:colId xmlns:a16="http://schemas.microsoft.com/office/drawing/2014/main" val="298305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499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mdr_garten - 2019-11-28 11:24:03</a:t>
                      </a:r>
                      <a:r>
                        <a:rPr kumimoji="0" lang="de-DE" sz="1000" b="0" i="0" u="none" strike="noStrike" kern="1200" cap="none" spc="0" normalizeH="0" baseline="0" noProof="0">
                          <a:ln>
                            <a:noFill/>
                          </a:ln>
                          <a:solidFill>
                            <a:prstClr val="black"/>
                          </a:solidFill>
                          <a:effectLst/>
                          <a:uLnTx/>
                          <a:uFillTx/>
                          <a:latin typeface="+mn-lt"/>
                          <a:ea typeface="+mn-ea"/>
                          <a:cs typeface="+mn-cs"/>
                        </a:rPr>
                        <a:t>
 Gesundes Gemüse und Gartenzierde: Der Mangold hält sich auch im November noch gut im Garten. Grün- und weißstieliger Stielmangold widersteht auch leichtem Frost. Mangold wächst auf fast allen Böden. Ein lockerer, nährstoffreicher Boden und Sonne gefällt den Pflanzen.
.
.
.
#Gemüsegarten #Wintergemüse #Krautstiel #Selbstversorger #Garten #Gartenliebe #Growyourfood #growyourownveg #growyourown #Gemüsebeet #November #MDRGarten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https://www.instagram.com/p/B5aEW-Wq0o4/media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8244583"/>
                  </a:ext>
                </a:extLst>
              </a:tr>
            </a:tbl>
          </a:graphicData>
        </a:graphic>
      </p:graphicFrame>
      <p:sp>
        <p:nvSpPr>
          <p:cNvPr id="4" name="Text Placeholder 3">
            <a:extLst>
              <a:ext uri="{FF2B5EF4-FFF2-40B4-BE49-F238E27FC236}">
                <a16:creationId xmlns:a16="http://schemas.microsoft.com/office/drawing/2014/main" id="{2A4DB793-129F-4FE4-8D04-B3B03FD6543D}"/>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777496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657C0-BABC-4BB0-929D-3E5A480F7E15}"/>
              </a:ext>
            </a:extLst>
          </p:cNvPr>
          <p:cNvSpPr>
            <a:spLocks noGrp="1"/>
          </p:cNvSpPr>
          <p:nvPr>
            <p:ph type="title"/>
          </p:nvPr>
        </p:nvSpPr>
        <p:spPr/>
        <p:txBody>
          <a:bodyPr/>
          <a:lstStyle/>
          <a:p>
            <a:r>
              <a:rPr lang="en-US"/>
              <a:t>Instagram Posts Table | MDR Garten - 6 of 8</a:t>
            </a:r>
          </a:p>
        </p:txBody>
      </p:sp>
      <p:graphicFrame>
        <p:nvGraphicFramePr>
          <p:cNvPr id="5" name="Table Placeholder 4">
            <a:extLst>
              <a:ext uri="{FF2B5EF4-FFF2-40B4-BE49-F238E27FC236}">
                <a16:creationId xmlns:a16="http://schemas.microsoft.com/office/drawing/2014/main" id="{B3C07DF1-0EC1-4816-876A-35585F589475}"/>
              </a:ext>
            </a:extLst>
          </p:cNvPr>
          <p:cNvGraphicFramePr>
            <a:graphicFrameLocks noGrp="1"/>
          </p:cNvGraphicFramePr>
          <p:nvPr>
            <p:ph type="tbl" sz="quarter" idx="13"/>
            <p:extLst>
              <p:ext uri="{D42A27DB-BD31-4B8C-83A1-F6EECF244321}">
                <p14:modId xmlns:p14="http://schemas.microsoft.com/office/powerpoint/2010/main" val="109660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75006309"/>
                    </a:ext>
                  </a:extLst>
                </a:gridCol>
                <a:gridCol w="1810512">
                  <a:extLst>
                    <a:ext uri="{9D8B030D-6E8A-4147-A177-3AD203B41FA5}">
                      <a16:colId xmlns:a16="http://schemas.microsoft.com/office/drawing/2014/main" val="338569363"/>
                    </a:ext>
                  </a:extLst>
                </a:gridCol>
                <a:gridCol w="822960">
                  <a:extLst>
                    <a:ext uri="{9D8B030D-6E8A-4147-A177-3AD203B41FA5}">
                      <a16:colId xmlns:a16="http://schemas.microsoft.com/office/drawing/2014/main" val="484541517"/>
                    </a:ext>
                  </a:extLst>
                </a:gridCol>
                <a:gridCol w="822960">
                  <a:extLst>
                    <a:ext uri="{9D8B030D-6E8A-4147-A177-3AD203B41FA5}">
                      <a16:colId xmlns:a16="http://schemas.microsoft.com/office/drawing/2014/main" val="4028655559"/>
                    </a:ext>
                  </a:extLst>
                </a:gridCol>
                <a:gridCol w="822960">
                  <a:extLst>
                    <a:ext uri="{9D8B030D-6E8A-4147-A177-3AD203B41FA5}">
                      <a16:colId xmlns:a16="http://schemas.microsoft.com/office/drawing/2014/main" val="2294905334"/>
                    </a:ext>
                  </a:extLst>
                </a:gridCol>
                <a:gridCol w="822960">
                  <a:extLst>
                    <a:ext uri="{9D8B030D-6E8A-4147-A177-3AD203B41FA5}">
                      <a16:colId xmlns:a16="http://schemas.microsoft.com/office/drawing/2014/main" val="1168433141"/>
                    </a:ext>
                  </a:extLst>
                </a:gridCol>
                <a:gridCol w="822960">
                  <a:extLst>
                    <a:ext uri="{9D8B030D-6E8A-4147-A177-3AD203B41FA5}">
                      <a16:colId xmlns:a16="http://schemas.microsoft.com/office/drawing/2014/main" val="1707803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1651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mdr_garten - 2019-11-28 11:11:04</a:t>
                      </a:r>
                      <a:r>
                        <a:rPr kumimoji="0" lang="en-US" sz="1000" b="0" i="0" u="none" strike="noStrike" kern="1200" cap="none" spc="0" normalizeH="0" baseline="0" noProof="0">
                          <a:ln>
                            <a:noFill/>
                          </a:ln>
                          <a:solidFill>
                            <a:prstClr val="black"/>
                          </a:solidFill>
                          <a:effectLst/>
                          <a:uLnTx/>
                          <a:uFillTx/>
                          <a:latin typeface="+mn-lt"/>
                          <a:ea typeface="+mn-ea"/>
                          <a:cs typeface="+mn-cs"/>
                        </a:rPr>
                        <a:t>
 Feurige Blüten: Kalanchoe, ein Dickblattgewächs, blüht mit der richtigen Pflege jedes Jahr aufs Neue. Im Gegensatz zu anderen Sorten kann bei 'Dorothy' nach dem Verblühen die komplette Blütenrispe entfernt werden. Das klassische Flammende Käthchen blüht hingegen länger, wenn die Rspen nach dem Abblühen nicht abgeschnitten, sondern nur einzelne verblühte Blüten abgezupft werden.
.
.
#kalanchoe #sukkulenten #dickblattgewächs #kalanchoedorothy #zimmerpflanze #zimmerpflanzen #blütenimwinter #blumenimwinter #blume #blüte #blüten #blütenzauber #flower #blumenliebe #blumenfotografie #garten #garden #gärtnern #meingarten #mygarden #gartenleben #gartenliebe  #blickindengarten #mdrgarten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https://www.instagram.com/p/B5aC357qnyA/media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9428464"/>
                  </a:ext>
                </a:extLst>
              </a:tr>
            </a:tbl>
          </a:graphicData>
        </a:graphic>
      </p:graphicFrame>
      <p:sp>
        <p:nvSpPr>
          <p:cNvPr id="4" name="Text Placeholder 3">
            <a:extLst>
              <a:ext uri="{FF2B5EF4-FFF2-40B4-BE49-F238E27FC236}">
                <a16:creationId xmlns:a16="http://schemas.microsoft.com/office/drawing/2014/main" id="{11344910-32CF-411B-880C-1FFC5B935001}"/>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07654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2D7C5-A14C-49E7-9808-023A1C5D5AE0}"/>
              </a:ext>
            </a:extLst>
          </p:cNvPr>
          <p:cNvSpPr>
            <a:spLocks noGrp="1"/>
          </p:cNvSpPr>
          <p:nvPr>
            <p:ph type="title"/>
          </p:nvPr>
        </p:nvSpPr>
        <p:spPr/>
        <p:txBody>
          <a:bodyPr/>
          <a:lstStyle/>
          <a:p>
            <a:r>
              <a:rPr lang="en-US"/>
              <a:t>Instagram Posts Table | MDR Garten - 7 of 8</a:t>
            </a:r>
          </a:p>
        </p:txBody>
      </p:sp>
      <p:graphicFrame>
        <p:nvGraphicFramePr>
          <p:cNvPr id="5" name="Table Placeholder 4">
            <a:extLst>
              <a:ext uri="{FF2B5EF4-FFF2-40B4-BE49-F238E27FC236}">
                <a16:creationId xmlns:a16="http://schemas.microsoft.com/office/drawing/2014/main" id="{DD9671D1-1CEE-41E7-88AF-2C5E754517F9}"/>
              </a:ext>
            </a:extLst>
          </p:cNvPr>
          <p:cNvGraphicFramePr>
            <a:graphicFrameLocks noGrp="1"/>
          </p:cNvGraphicFramePr>
          <p:nvPr>
            <p:ph type="tbl" sz="quarter" idx="13"/>
            <p:extLst>
              <p:ext uri="{D42A27DB-BD31-4B8C-83A1-F6EECF244321}">
                <p14:modId xmlns:p14="http://schemas.microsoft.com/office/powerpoint/2010/main" val="261309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92845111"/>
                    </a:ext>
                  </a:extLst>
                </a:gridCol>
                <a:gridCol w="1810512">
                  <a:extLst>
                    <a:ext uri="{9D8B030D-6E8A-4147-A177-3AD203B41FA5}">
                      <a16:colId xmlns:a16="http://schemas.microsoft.com/office/drawing/2014/main" val="2656758415"/>
                    </a:ext>
                  </a:extLst>
                </a:gridCol>
                <a:gridCol w="822960">
                  <a:extLst>
                    <a:ext uri="{9D8B030D-6E8A-4147-A177-3AD203B41FA5}">
                      <a16:colId xmlns:a16="http://schemas.microsoft.com/office/drawing/2014/main" val="2183959776"/>
                    </a:ext>
                  </a:extLst>
                </a:gridCol>
                <a:gridCol w="822960">
                  <a:extLst>
                    <a:ext uri="{9D8B030D-6E8A-4147-A177-3AD203B41FA5}">
                      <a16:colId xmlns:a16="http://schemas.microsoft.com/office/drawing/2014/main" val="2002110664"/>
                    </a:ext>
                  </a:extLst>
                </a:gridCol>
                <a:gridCol w="822960">
                  <a:extLst>
                    <a:ext uri="{9D8B030D-6E8A-4147-A177-3AD203B41FA5}">
                      <a16:colId xmlns:a16="http://schemas.microsoft.com/office/drawing/2014/main" val="3611778122"/>
                    </a:ext>
                  </a:extLst>
                </a:gridCol>
                <a:gridCol w="822960">
                  <a:extLst>
                    <a:ext uri="{9D8B030D-6E8A-4147-A177-3AD203B41FA5}">
                      <a16:colId xmlns:a16="http://schemas.microsoft.com/office/drawing/2014/main" val="1207125563"/>
                    </a:ext>
                  </a:extLst>
                </a:gridCol>
                <a:gridCol w="822960">
                  <a:extLst>
                    <a:ext uri="{9D8B030D-6E8A-4147-A177-3AD203B41FA5}">
                      <a16:colId xmlns:a16="http://schemas.microsoft.com/office/drawing/2014/main" val="934959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87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mdr_garten - 2019-11-27 11:49:03</a:t>
                      </a:r>
                      <a:r>
                        <a:rPr kumimoji="0" lang="de-DE" sz="1000" b="0" i="0" u="none" strike="noStrike" kern="1200" cap="none" spc="0" normalizeH="0" baseline="0" noProof="0">
                          <a:ln>
                            <a:noFill/>
                          </a:ln>
                          <a:solidFill>
                            <a:prstClr val="black"/>
                          </a:solidFill>
                          <a:effectLst/>
                          <a:uLnTx/>
                          <a:uFillTx/>
                          <a:latin typeface="+mn-lt"/>
                          <a:ea typeface="+mn-ea"/>
                          <a:cs typeface="+mn-cs"/>
                        </a:rPr>
                        <a:t>
 So zart und voller Blüten: Im grauen November freuen wir uns über das hellrosa blühende #Alpenveilchen 'Veranda'. Es mag einen hellen, aber kühlen Platz. Selbst draußen kann die Freiland-Sorte stehen, so lange die Temperaturen nicht weit unter 0 Grad sinken. Haben Sie auch Alpenveilchen zu Hause?
#Cyclamen #Blütenzauber #Weihnachtspflanzen #Adventspflanzen #Zimmerpflanzen #Pflanzenliebe #Garten #Hauseingang #Winterblüher #Winterblumen #Winter #Gartentipp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https://www.instagram.com/p/B5XibNDq0MN/media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8292295"/>
                  </a:ext>
                </a:extLst>
              </a:tr>
            </a:tbl>
          </a:graphicData>
        </a:graphic>
      </p:graphicFrame>
      <p:sp>
        <p:nvSpPr>
          <p:cNvPr id="4" name="Text Placeholder 3">
            <a:extLst>
              <a:ext uri="{FF2B5EF4-FFF2-40B4-BE49-F238E27FC236}">
                <a16:creationId xmlns:a16="http://schemas.microsoft.com/office/drawing/2014/main" id="{077B6B18-AA71-4894-B779-D97A7539C5C6}"/>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135992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27C4-1690-4686-B57F-5F54BE5D1C12}"/>
              </a:ext>
            </a:extLst>
          </p:cNvPr>
          <p:cNvSpPr>
            <a:spLocks noGrp="1"/>
          </p:cNvSpPr>
          <p:nvPr>
            <p:ph type="title"/>
          </p:nvPr>
        </p:nvSpPr>
        <p:spPr/>
        <p:txBody>
          <a:bodyPr/>
          <a:lstStyle/>
          <a:p>
            <a:r>
              <a:rPr lang="en-US"/>
              <a:t>Instagram Posts Table | MDR Garten - 8 of 8</a:t>
            </a:r>
          </a:p>
        </p:txBody>
      </p:sp>
      <p:graphicFrame>
        <p:nvGraphicFramePr>
          <p:cNvPr id="5" name="Table Placeholder 4">
            <a:extLst>
              <a:ext uri="{FF2B5EF4-FFF2-40B4-BE49-F238E27FC236}">
                <a16:creationId xmlns:a16="http://schemas.microsoft.com/office/drawing/2014/main" id="{26DD4361-FFDE-4F74-A0BA-EBA8AA2AD49B}"/>
              </a:ext>
            </a:extLst>
          </p:cNvPr>
          <p:cNvGraphicFramePr>
            <a:graphicFrameLocks noGrp="1"/>
          </p:cNvGraphicFramePr>
          <p:nvPr>
            <p:ph type="tbl" sz="quarter" idx="13"/>
            <p:extLst>
              <p:ext uri="{D42A27DB-BD31-4B8C-83A1-F6EECF244321}">
                <p14:modId xmlns:p14="http://schemas.microsoft.com/office/powerpoint/2010/main" val="2089311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0813953"/>
                    </a:ext>
                  </a:extLst>
                </a:gridCol>
                <a:gridCol w="1810512">
                  <a:extLst>
                    <a:ext uri="{9D8B030D-6E8A-4147-A177-3AD203B41FA5}">
                      <a16:colId xmlns:a16="http://schemas.microsoft.com/office/drawing/2014/main" val="3177743000"/>
                    </a:ext>
                  </a:extLst>
                </a:gridCol>
                <a:gridCol w="822960">
                  <a:extLst>
                    <a:ext uri="{9D8B030D-6E8A-4147-A177-3AD203B41FA5}">
                      <a16:colId xmlns:a16="http://schemas.microsoft.com/office/drawing/2014/main" val="3091438447"/>
                    </a:ext>
                  </a:extLst>
                </a:gridCol>
                <a:gridCol w="822960">
                  <a:extLst>
                    <a:ext uri="{9D8B030D-6E8A-4147-A177-3AD203B41FA5}">
                      <a16:colId xmlns:a16="http://schemas.microsoft.com/office/drawing/2014/main" val="81841350"/>
                    </a:ext>
                  </a:extLst>
                </a:gridCol>
                <a:gridCol w="822960">
                  <a:extLst>
                    <a:ext uri="{9D8B030D-6E8A-4147-A177-3AD203B41FA5}">
                      <a16:colId xmlns:a16="http://schemas.microsoft.com/office/drawing/2014/main" val="1847151242"/>
                    </a:ext>
                  </a:extLst>
                </a:gridCol>
                <a:gridCol w="822960">
                  <a:extLst>
                    <a:ext uri="{9D8B030D-6E8A-4147-A177-3AD203B41FA5}">
                      <a16:colId xmlns:a16="http://schemas.microsoft.com/office/drawing/2014/main" val="2473449244"/>
                    </a:ext>
                  </a:extLst>
                </a:gridCol>
                <a:gridCol w="822960">
                  <a:extLst>
                    <a:ext uri="{9D8B030D-6E8A-4147-A177-3AD203B41FA5}">
                      <a16:colId xmlns:a16="http://schemas.microsoft.com/office/drawing/2014/main" val="336649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393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mdr_garten - 2019-11-27 08:08:12</a:t>
                      </a:r>
                      <a:r>
                        <a:rPr kumimoji="0" lang="de-DE" sz="1000" b="0" i="0" u="none" strike="noStrike" kern="1200" cap="none" spc="0" normalizeH="0" baseline="0" noProof="0">
                          <a:ln>
                            <a:noFill/>
                          </a:ln>
                          <a:solidFill>
                            <a:prstClr val="black"/>
                          </a:solidFill>
                          <a:effectLst/>
                          <a:uLnTx/>
                          <a:uFillTx/>
                          <a:latin typeface="+mn-lt"/>
                          <a:ea typeface="+mn-ea"/>
                          <a:cs typeface="+mn-cs"/>
                        </a:rPr>
                        <a:t>
 Steht noch eine alte Kiste im Schuppen? Haben Sie einen Wäschekorb ausrangiert? Große Gefäße eignen sich, um verschiedene Kübelpflanzen gut über den Winter zu bringen. Als Dämmschicht werden Hohlräume mit Stroh oder Laub gestopft.
#winter #winterschutz #pflanzen #november #garten #garden #gardening #gärtnern #gartentraum #gartenliebe #meinschönergarten #gartendeko #naturgarten #herbst #gartenarbeit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https://www.instagram.com/p/B5XJJpEKB0j/media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3147227"/>
                  </a:ext>
                </a:extLst>
              </a:tr>
            </a:tbl>
          </a:graphicData>
        </a:graphic>
      </p:graphicFrame>
      <p:sp>
        <p:nvSpPr>
          <p:cNvPr id="4" name="Text Placeholder 3">
            <a:extLst>
              <a:ext uri="{FF2B5EF4-FFF2-40B4-BE49-F238E27FC236}">
                <a16:creationId xmlns:a16="http://schemas.microsoft.com/office/drawing/2014/main" id="{DC9A6387-99EE-4C48-A4D1-76A41854B5A6}"/>
              </a:ext>
            </a:extLst>
          </p:cNvPr>
          <p:cNvSpPr>
            <a:spLocks noGrp="1"/>
          </p:cNvSpPr>
          <p:nvPr>
            <p:ph type="body" sz="quarter" idx="14"/>
          </p:nvPr>
        </p:nvSpPr>
        <p:spPr/>
        <p:txBody>
          <a:bodyPr/>
          <a:lstStyle/>
          <a:p>
            <a:r>
              <a:rPr lang="en-US"/>
              <a:t>11/27/2019 - 12/02/2019</a:t>
            </a:r>
          </a:p>
        </p:txBody>
      </p:sp>
    </p:spTree>
    <p:extLst>
      <p:ext uri="{BB962C8B-B14F-4D97-AF65-F5344CB8AC3E}">
        <p14:creationId xmlns:p14="http://schemas.microsoft.com/office/powerpoint/2010/main" val="3695526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CEEB-F98B-4656-A06C-9E3E0BB400CE}"/>
              </a:ext>
            </a:extLst>
          </p:cNvPr>
          <p:cNvSpPr>
            <a:spLocks noGrp="1"/>
          </p:cNvSpPr>
          <p:nvPr>
            <p:ph type="title"/>
          </p:nvPr>
        </p:nvSpPr>
        <p:spPr/>
        <p:txBody>
          <a:bodyPr/>
          <a:lstStyle/>
          <a:p>
            <a:r>
              <a:rPr lang="en-US"/>
              <a:t>Instagram Posts | MDR Garten</a:t>
            </a:r>
          </a:p>
        </p:txBody>
      </p:sp>
      <p:graphicFrame>
        <p:nvGraphicFramePr>
          <p:cNvPr id="6" name="Chart Placeholder 5">
            <a:extLst>
              <a:ext uri="{FF2B5EF4-FFF2-40B4-BE49-F238E27FC236}">
                <a16:creationId xmlns:a16="http://schemas.microsoft.com/office/drawing/2014/main" id="{BD74D353-F90B-4569-AC8E-FDD25738FB80}"/>
              </a:ext>
            </a:extLst>
          </p:cNvPr>
          <p:cNvGraphicFramePr>
            <a:graphicFrameLocks noGrp="1"/>
          </p:cNvGraphicFramePr>
          <p:nvPr>
            <p:ph type="chart" sz="quarter" idx="13"/>
            <p:extLst>
              <p:ext uri="{D42A27DB-BD31-4B8C-83A1-F6EECF244321}">
                <p14:modId xmlns:p14="http://schemas.microsoft.com/office/powerpoint/2010/main" val="2112508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B65B1-B920-4434-976F-71A5D9AFF4CD}"/>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FA6B3E51-9071-4CD9-BA1F-318D79961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138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A9244-1492-438A-8FE6-25356A5895E3}"/>
              </a:ext>
            </a:extLst>
          </p:cNvPr>
          <p:cNvSpPr>
            <a:spLocks noGrp="1"/>
          </p:cNvSpPr>
          <p:nvPr>
            <p:ph type="title"/>
          </p:nvPr>
        </p:nvSpPr>
        <p:spPr/>
        <p:txBody>
          <a:bodyPr/>
          <a:lstStyle/>
          <a:p>
            <a:r>
              <a:rPr lang="en-US"/>
              <a:t>Instagram Interaction Rate | MDR Garten</a:t>
            </a:r>
          </a:p>
        </p:txBody>
      </p:sp>
      <p:graphicFrame>
        <p:nvGraphicFramePr>
          <p:cNvPr id="6" name="Chart Placeholder 5">
            <a:extLst>
              <a:ext uri="{FF2B5EF4-FFF2-40B4-BE49-F238E27FC236}">
                <a16:creationId xmlns:a16="http://schemas.microsoft.com/office/drawing/2014/main" id="{9629CB9D-7DB5-4777-B2C6-9C2D4D88A22C}"/>
              </a:ext>
            </a:extLst>
          </p:cNvPr>
          <p:cNvGraphicFramePr>
            <a:graphicFrameLocks noGrp="1"/>
          </p:cNvGraphicFramePr>
          <p:nvPr>
            <p:ph type="chart" sz="quarter" idx="13"/>
            <p:extLst>
              <p:ext uri="{D42A27DB-BD31-4B8C-83A1-F6EECF244321}">
                <p14:modId xmlns:p14="http://schemas.microsoft.com/office/powerpoint/2010/main" val="4279386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AE6227-CCDE-482B-8C39-D970DCF6A708}"/>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753E1874-86FF-440F-BBAE-C0D519FE57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299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F10A-A4E9-46C4-B448-40C8AEED7692}"/>
              </a:ext>
            </a:extLst>
          </p:cNvPr>
          <p:cNvSpPr>
            <a:spLocks noGrp="1"/>
          </p:cNvSpPr>
          <p:nvPr>
            <p:ph type="title"/>
          </p:nvPr>
        </p:nvSpPr>
        <p:spPr/>
        <p:txBody>
          <a:bodyPr/>
          <a:lstStyle/>
          <a:p>
            <a:r>
              <a:rPr lang="en-US"/>
              <a:t>Instagram Interaction Rate By Weekday | MDR Garten</a:t>
            </a:r>
          </a:p>
        </p:txBody>
      </p:sp>
      <p:graphicFrame>
        <p:nvGraphicFramePr>
          <p:cNvPr id="6" name="Chart Placeholder 5">
            <a:extLst>
              <a:ext uri="{FF2B5EF4-FFF2-40B4-BE49-F238E27FC236}">
                <a16:creationId xmlns:a16="http://schemas.microsoft.com/office/drawing/2014/main" id="{D6B7A2B7-77B2-42BA-A880-0FB38FCF2A88}"/>
              </a:ext>
            </a:extLst>
          </p:cNvPr>
          <p:cNvGraphicFramePr>
            <a:graphicFrameLocks noGrp="1"/>
          </p:cNvGraphicFramePr>
          <p:nvPr>
            <p:ph type="chart" sz="quarter" idx="13"/>
            <p:extLst>
              <p:ext uri="{D42A27DB-BD31-4B8C-83A1-F6EECF244321}">
                <p14:modId xmlns:p14="http://schemas.microsoft.com/office/powerpoint/2010/main" val="1869968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87F8B0-3F93-4400-85D8-92DE06393CFA}"/>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1B3951D7-9D65-4887-BF4D-02A192D6A6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185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B930-6F4D-415C-BE92-F4FC1450556E}"/>
              </a:ext>
            </a:extLst>
          </p:cNvPr>
          <p:cNvSpPr>
            <a:spLocks noGrp="1"/>
          </p:cNvSpPr>
          <p:nvPr>
            <p:ph type="title"/>
          </p:nvPr>
        </p:nvSpPr>
        <p:spPr/>
        <p:txBody>
          <a:bodyPr/>
          <a:lstStyle/>
          <a:p>
            <a:r>
              <a:rPr lang="en-US"/>
              <a:t>Instagram Interactions by Post Type | MDR Garten</a:t>
            </a:r>
          </a:p>
        </p:txBody>
      </p:sp>
      <p:graphicFrame>
        <p:nvGraphicFramePr>
          <p:cNvPr id="6" name="Chart Placeholder 5">
            <a:extLst>
              <a:ext uri="{FF2B5EF4-FFF2-40B4-BE49-F238E27FC236}">
                <a16:creationId xmlns:a16="http://schemas.microsoft.com/office/drawing/2014/main" id="{CB21C9B6-E4C7-46C8-B61F-C71CA0B86EDD}"/>
              </a:ext>
            </a:extLst>
          </p:cNvPr>
          <p:cNvGraphicFramePr>
            <a:graphicFrameLocks noGrp="1"/>
          </p:cNvGraphicFramePr>
          <p:nvPr>
            <p:ph type="chart" sz="quarter" idx="13"/>
            <p:extLst>
              <p:ext uri="{D42A27DB-BD31-4B8C-83A1-F6EECF244321}">
                <p14:modId xmlns:p14="http://schemas.microsoft.com/office/powerpoint/2010/main" val="1350509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37DE66-3E29-486B-9E12-E3A4F310D9FF}"/>
              </a:ext>
            </a:extLst>
          </p:cNvPr>
          <p:cNvSpPr>
            <a:spLocks noGrp="1"/>
          </p:cNvSpPr>
          <p:nvPr>
            <p:ph type="body" sz="quarter" idx="14"/>
          </p:nvPr>
        </p:nvSpPr>
        <p:spPr/>
        <p:txBody>
          <a:bodyPr/>
          <a:lstStyle/>
          <a:p>
            <a:r>
              <a:rPr lang="en-US"/>
              <a:t>11/27/2019 - 12/02/2019</a:t>
            </a:r>
          </a:p>
        </p:txBody>
      </p:sp>
      <p:sp>
        <p:nvSpPr>
          <p:cNvPr id="5" name="Footer Placeholder 4">
            <a:extLst>
              <a:ext uri="{FF2B5EF4-FFF2-40B4-BE49-F238E27FC236}">
                <a16:creationId xmlns:a16="http://schemas.microsoft.com/office/drawing/2014/main" id="{A53E2F44-F5B8-47E0-9B3F-CE93849DA9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3453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1794</Words>
  <Application>Microsoft Office PowerPoint</Application>
  <PresentationFormat>On-screen Show (4:3)</PresentationFormat>
  <Paragraphs>604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Facebook | Instagram</vt:lpstr>
      <vt:lpstr>Facebook Fans Table | MDR Garten</vt:lpstr>
      <vt:lpstr>Facebook Fans Total | MDR Garten</vt:lpstr>
      <vt:lpstr>Facebook Fans Change | MDR Garten</vt:lpstr>
      <vt:lpstr>Instagram Followers Table | MDR Garten</vt:lpstr>
      <vt:lpstr>Instagram Followers Total | MDR Garten</vt:lpstr>
      <vt:lpstr>Instagram Followers Change | MDR Garten</vt:lpstr>
      <vt:lpstr>Facebook Own Posts Table | MDR Garten - 1 of 12</vt:lpstr>
      <vt:lpstr>Facebook Own Posts Table | MDR Garten - 2 of 12</vt:lpstr>
      <vt:lpstr>Facebook Own Posts Table | MDR Garten - 3 of 12</vt:lpstr>
      <vt:lpstr>Facebook Own Posts Table | MDR Garten - 4 of 12</vt:lpstr>
      <vt:lpstr>Facebook Own Posts Table | MDR Garten - 5 of 12</vt:lpstr>
      <vt:lpstr>Facebook Own Posts Table | MDR Garten - 6 of 12</vt:lpstr>
      <vt:lpstr>Facebook Own Posts Table | MDR Garten - 7 of 12</vt:lpstr>
      <vt:lpstr>Facebook Own Posts Table | MDR Garten - 8 of 12</vt:lpstr>
      <vt:lpstr>Facebook Own Posts Table | MDR Garten - 9 of 12</vt:lpstr>
      <vt:lpstr>Facebook Own Posts Table | MDR Garten - 10 of 12</vt:lpstr>
      <vt:lpstr>Facebook Own Posts Table | MDR Garten - 11 of 12</vt:lpstr>
      <vt:lpstr>Facebook Own Posts Table | MDR Garten - 12 of 12</vt:lpstr>
      <vt:lpstr>Facebook Own Posts | MDR Garten</vt:lpstr>
      <vt:lpstr>Facebook Own Video Posts | MDR Garten</vt:lpstr>
      <vt:lpstr>Instagram Posts Table | MDR Garten - 1 of 8</vt:lpstr>
      <vt:lpstr>Instagram Posts Table | MDR Garten - 2 of 8</vt:lpstr>
      <vt:lpstr>Instagram Posts Table | MDR Garten - 3 of 8</vt:lpstr>
      <vt:lpstr>Instagram Posts Table | MDR Garten - 4 of 8</vt:lpstr>
      <vt:lpstr>Instagram Posts Table | MDR Garten - 5 of 8</vt:lpstr>
      <vt:lpstr>Instagram Posts Table | MDR Garten - 6 of 8</vt:lpstr>
      <vt:lpstr>Instagram Posts Table | MDR Garten - 7 of 8</vt:lpstr>
      <vt:lpstr>Instagram Posts Table | MDR Garten - 8 of 8</vt:lpstr>
      <vt:lpstr>Instagram Posts | MDR Garten</vt:lpstr>
      <vt:lpstr>Instagram Interaction Rate | MDR Garten</vt:lpstr>
      <vt:lpstr>Instagram Interaction Rate By Weekday | MDR Garten</vt:lpstr>
      <vt:lpstr>Instagram Interactions by Post Type | MDR Garten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Instagram</dc:title>
  <dc:creator>Frederik Peiniger</dc:creator>
  <cp:lastModifiedBy>Frederik Peiniger</cp:lastModifiedBy>
  <cp:revision>1</cp:revision>
  <dcterms:created xsi:type="dcterms:W3CDTF">2019-12-02T14:19:22Z</dcterms:created>
  <dcterms:modified xsi:type="dcterms:W3CDTF">2019-12-02T14:20:08Z</dcterms:modified>
</cp:coreProperties>
</file>