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 Mitteldeutscher Rundfunk Hauptkanal MDR</c:v>
                </c:pt>
              </c:strCache>
            </c:strRef>
          </c:tx>
          <c:spPr>
            <a:ln w="28575" cap="rnd">
              <a:solidFill>
                <a:schemeClr val="accent1"/>
              </a:solidFill>
              <a:round/>
            </a:ln>
            <a:effectLst/>
          </c:spPr>
          <c:marker>
            <c:symbol val="none"/>
          </c:marker>
          <c:cat>
            <c:numRef>
              <c:f>Sheet1!$A$2:$A$16</c:f>
              <c:numCache>
                <c:formatCode>m/d/yyyy</c:formatCode>
                <c:ptCount val="15"/>
                <c:pt idx="0">
                  <c:v>43783</c:v>
                </c:pt>
                <c:pt idx="1">
                  <c:v>43784</c:v>
                </c:pt>
                <c:pt idx="2">
                  <c:v>43785</c:v>
                </c:pt>
                <c:pt idx="3">
                  <c:v>43786</c:v>
                </c:pt>
                <c:pt idx="4">
                  <c:v>43787</c:v>
                </c:pt>
                <c:pt idx="5">
                  <c:v>43788</c:v>
                </c:pt>
                <c:pt idx="6">
                  <c:v>43789</c:v>
                </c:pt>
                <c:pt idx="7">
                  <c:v>43790</c:v>
                </c:pt>
                <c:pt idx="8">
                  <c:v>43791</c:v>
                </c:pt>
                <c:pt idx="9">
                  <c:v>43792</c:v>
                </c:pt>
                <c:pt idx="10">
                  <c:v>43793</c:v>
                </c:pt>
                <c:pt idx="11">
                  <c:v>43794</c:v>
                </c:pt>
                <c:pt idx="12">
                  <c:v>43795</c:v>
                </c:pt>
                <c:pt idx="13">
                  <c:v>43796</c:v>
                </c:pt>
                <c:pt idx="14">
                  <c:v>43797</c:v>
                </c:pt>
              </c:numCache>
            </c:numRef>
          </c:cat>
          <c:val>
            <c:numRef>
              <c:f>Sheet1!$B$2:$B$16</c:f>
              <c:numCache>
                <c:formatCode>General</c:formatCode>
                <c:ptCount val="15"/>
                <c:pt idx="0">
                  <c:v>162108</c:v>
                </c:pt>
                <c:pt idx="1">
                  <c:v>162188</c:v>
                </c:pt>
                <c:pt idx="2">
                  <c:v>162239</c:v>
                </c:pt>
                <c:pt idx="3">
                  <c:v>162332</c:v>
                </c:pt>
                <c:pt idx="4">
                  <c:v>162429</c:v>
                </c:pt>
                <c:pt idx="5">
                  <c:v>162506</c:v>
                </c:pt>
                <c:pt idx="6">
                  <c:v>162577</c:v>
                </c:pt>
                <c:pt idx="7">
                  <c:v>162655</c:v>
                </c:pt>
                <c:pt idx="8">
                  <c:v>162727</c:v>
                </c:pt>
                <c:pt idx="9">
                  <c:v>162844</c:v>
                </c:pt>
                <c:pt idx="10">
                  <c:v>162965</c:v>
                </c:pt>
                <c:pt idx="11">
                  <c:v>163057</c:v>
                </c:pt>
                <c:pt idx="12">
                  <c:v>163144</c:v>
                </c:pt>
                <c:pt idx="13">
                  <c:v>163215</c:v>
                </c:pt>
                <c:pt idx="14">
                  <c:v>163266</c:v>
                </c:pt>
              </c:numCache>
            </c:numRef>
          </c:val>
          <c:smooth val="0"/>
          <c:extLst>
            <c:ext xmlns:c16="http://schemas.microsoft.com/office/drawing/2014/chart" uri="{C3380CC4-5D6E-409C-BE32-E72D297353CC}">
              <c16:uniqueId val="{00000000-5763-41C2-A685-68807F989534}"/>
            </c:ext>
          </c:extLst>
        </c:ser>
        <c:dLbls>
          <c:showLegendKey val="0"/>
          <c:showVal val="0"/>
          <c:showCatName val="0"/>
          <c:showSerName val="0"/>
          <c:showPercent val="0"/>
          <c:showBubbleSize val="0"/>
        </c:dLbls>
        <c:smooth val="0"/>
        <c:axId val="313815592"/>
        <c:axId val="313814280"/>
      </c:lineChart>
      <c:dateAx>
        <c:axId val="3138155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14280"/>
        <c:crosses val="autoZero"/>
        <c:auto val="1"/>
        <c:lblOffset val="100"/>
        <c:baseTimeUnit val="days"/>
      </c:dateAx>
      <c:valAx>
        <c:axId val="31381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15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MDR - Mitteldeutscher Rundfunk Hauptkanal MDR</c:v>
                </c:pt>
              </c:strCache>
            </c:strRef>
          </c:tx>
          <c:spPr>
            <a:solidFill>
              <a:schemeClr val="accent1"/>
            </a:solidFill>
            <a:ln>
              <a:noFill/>
            </a:ln>
            <a:effectLst/>
          </c:spPr>
          <c:invertIfNegative val="0"/>
          <c:cat>
            <c:numRef>
              <c:f>Sheet1!$A$2:$A$16</c:f>
              <c:numCache>
                <c:formatCode>m/d/yyyy</c:formatCode>
                <c:ptCount val="15"/>
                <c:pt idx="0">
                  <c:v>43783</c:v>
                </c:pt>
                <c:pt idx="1">
                  <c:v>43784</c:v>
                </c:pt>
                <c:pt idx="2">
                  <c:v>43785</c:v>
                </c:pt>
                <c:pt idx="3">
                  <c:v>43786</c:v>
                </c:pt>
                <c:pt idx="4">
                  <c:v>43787</c:v>
                </c:pt>
                <c:pt idx="5">
                  <c:v>43788</c:v>
                </c:pt>
                <c:pt idx="6">
                  <c:v>43789</c:v>
                </c:pt>
                <c:pt idx="7">
                  <c:v>43790</c:v>
                </c:pt>
                <c:pt idx="8">
                  <c:v>43791</c:v>
                </c:pt>
                <c:pt idx="9">
                  <c:v>43792</c:v>
                </c:pt>
                <c:pt idx="10">
                  <c:v>43793</c:v>
                </c:pt>
                <c:pt idx="11">
                  <c:v>43794</c:v>
                </c:pt>
                <c:pt idx="12">
                  <c:v>43795</c:v>
                </c:pt>
                <c:pt idx="13">
                  <c:v>43796</c:v>
                </c:pt>
                <c:pt idx="14">
                  <c:v>43797</c:v>
                </c:pt>
              </c:numCache>
            </c:numRef>
          </c:cat>
          <c:val>
            <c:numRef>
              <c:f>Sheet1!$B$2:$B$16</c:f>
              <c:numCache>
                <c:formatCode>General</c:formatCode>
                <c:ptCount val="15"/>
                <c:pt idx="0">
                  <c:v>67</c:v>
                </c:pt>
                <c:pt idx="1">
                  <c:v>80</c:v>
                </c:pt>
                <c:pt idx="2">
                  <c:v>51</c:v>
                </c:pt>
                <c:pt idx="3">
                  <c:v>93</c:v>
                </c:pt>
                <c:pt idx="4">
                  <c:v>97</c:v>
                </c:pt>
                <c:pt idx="5">
                  <c:v>77</c:v>
                </c:pt>
                <c:pt idx="6">
                  <c:v>71</c:v>
                </c:pt>
                <c:pt idx="7">
                  <c:v>78</c:v>
                </c:pt>
                <c:pt idx="8">
                  <c:v>72</c:v>
                </c:pt>
                <c:pt idx="9">
                  <c:v>117</c:v>
                </c:pt>
                <c:pt idx="10">
                  <c:v>121</c:v>
                </c:pt>
                <c:pt idx="11">
                  <c:v>92</c:v>
                </c:pt>
                <c:pt idx="12">
                  <c:v>87</c:v>
                </c:pt>
                <c:pt idx="13">
                  <c:v>71</c:v>
                </c:pt>
                <c:pt idx="14">
                  <c:v>51</c:v>
                </c:pt>
              </c:numCache>
            </c:numRef>
          </c:val>
          <c:extLst>
            <c:ext xmlns:c16="http://schemas.microsoft.com/office/drawing/2014/chart" uri="{C3380CC4-5D6E-409C-BE32-E72D297353CC}">
              <c16:uniqueId val="{00000000-5DBB-4FC9-B6F8-D810B0A9F2E1}"/>
            </c:ext>
          </c:extLst>
        </c:ser>
        <c:dLbls>
          <c:showLegendKey val="0"/>
          <c:showVal val="0"/>
          <c:showCatName val="0"/>
          <c:showSerName val="0"/>
          <c:showPercent val="0"/>
          <c:showBubbleSize val="0"/>
        </c:dLbls>
        <c:gapWidth val="219"/>
        <c:overlap val="-27"/>
        <c:axId val="313820840"/>
        <c:axId val="313813624"/>
      </c:barChart>
      <c:dateAx>
        <c:axId val="313820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13624"/>
        <c:crosses val="autoZero"/>
        <c:auto val="1"/>
        <c:lblOffset val="100"/>
        <c:baseTimeUnit val="days"/>
      </c:dateAx>
      <c:valAx>
        <c:axId val="31381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82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 Mitteldeutscher Rundfunk Hauptkanal MDR</c:v>
                </c:pt>
              </c:strCache>
            </c:strRef>
          </c:tx>
          <c:spPr>
            <a:ln w="28575" cap="rnd">
              <a:solidFill>
                <a:schemeClr val="accent1"/>
              </a:solidFill>
              <a:round/>
            </a:ln>
            <a:effectLst/>
          </c:spPr>
          <c:marker>
            <c:symbol val="none"/>
          </c:marker>
          <c:cat>
            <c:numRef>
              <c:f>Sheet1!$A$2:$A$16</c:f>
              <c:numCache>
                <c:formatCode>m/d/yyyy</c:formatCode>
                <c:ptCount val="15"/>
                <c:pt idx="0">
                  <c:v>43783</c:v>
                </c:pt>
                <c:pt idx="1">
                  <c:v>43784</c:v>
                </c:pt>
                <c:pt idx="2">
                  <c:v>43785</c:v>
                </c:pt>
                <c:pt idx="3">
                  <c:v>43786</c:v>
                </c:pt>
                <c:pt idx="4">
                  <c:v>43787</c:v>
                </c:pt>
                <c:pt idx="5">
                  <c:v>43788</c:v>
                </c:pt>
                <c:pt idx="6">
                  <c:v>43789</c:v>
                </c:pt>
                <c:pt idx="7">
                  <c:v>43790</c:v>
                </c:pt>
                <c:pt idx="8">
                  <c:v>43791</c:v>
                </c:pt>
                <c:pt idx="9">
                  <c:v>43792</c:v>
                </c:pt>
                <c:pt idx="10">
                  <c:v>43793</c:v>
                </c:pt>
                <c:pt idx="11">
                  <c:v>43794</c:v>
                </c:pt>
                <c:pt idx="12">
                  <c:v>43795</c:v>
                </c:pt>
                <c:pt idx="13">
                  <c:v>43796</c:v>
                </c:pt>
                <c:pt idx="14">
                  <c:v>43797</c:v>
                </c:pt>
              </c:numCache>
            </c:numRef>
          </c:cat>
          <c:val>
            <c:numRef>
              <c:f>Sheet1!$B$2:$B$16</c:f>
              <c:numCache>
                <c:formatCode>General</c:formatCode>
                <c:ptCount val="15"/>
                <c:pt idx="0">
                  <c:v>8</c:v>
                </c:pt>
                <c:pt idx="1">
                  <c:v>9</c:v>
                </c:pt>
                <c:pt idx="2">
                  <c:v>9</c:v>
                </c:pt>
                <c:pt idx="3">
                  <c:v>9</c:v>
                </c:pt>
                <c:pt idx="4">
                  <c:v>9</c:v>
                </c:pt>
                <c:pt idx="5">
                  <c:v>9</c:v>
                </c:pt>
                <c:pt idx="6">
                  <c:v>9</c:v>
                </c:pt>
                <c:pt idx="7">
                  <c:v>9</c:v>
                </c:pt>
                <c:pt idx="8">
                  <c:v>9</c:v>
                </c:pt>
                <c:pt idx="9">
                  <c:v>9</c:v>
                </c:pt>
                <c:pt idx="10">
                  <c:v>9</c:v>
                </c:pt>
                <c:pt idx="11">
                  <c:v>9</c:v>
                </c:pt>
                <c:pt idx="12">
                  <c:v>10</c:v>
                </c:pt>
                <c:pt idx="13">
                  <c:v>9</c:v>
                </c:pt>
                <c:pt idx="14">
                  <c:v>9</c:v>
                </c:pt>
              </c:numCache>
            </c:numRef>
          </c:val>
          <c:smooth val="0"/>
          <c:extLst>
            <c:ext xmlns:c16="http://schemas.microsoft.com/office/drawing/2014/chart" uri="{C3380CC4-5D6E-409C-BE32-E72D297353CC}">
              <c16:uniqueId val="{00000000-1D78-4AE6-9F94-AAF1BBB33E44}"/>
            </c:ext>
          </c:extLst>
        </c:ser>
        <c:dLbls>
          <c:showLegendKey val="0"/>
          <c:showVal val="0"/>
          <c:showCatName val="0"/>
          <c:showSerName val="0"/>
          <c:showPercent val="0"/>
          <c:showBubbleSize val="0"/>
        </c:dLbls>
        <c:smooth val="0"/>
        <c:axId val="450859608"/>
        <c:axId val="450861904"/>
      </c:lineChart>
      <c:dateAx>
        <c:axId val="450859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61904"/>
        <c:crosses val="autoZero"/>
        <c:auto val="1"/>
        <c:lblOffset val="100"/>
        <c:baseTimeUnit val="days"/>
      </c:dateAx>
      <c:valAx>
        <c:axId val="45086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59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 Mitteldeutscher Rundfunk Hauptkanal MDR</c:v>
                </c:pt>
              </c:strCache>
            </c:strRef>
          </c:tx>
          <c:spPr>
            <a:ln w="28575" cap="rnd">
              <a:solidFill>
                <a:schemeClr val="accent1"/>
              </a:solidFill>
              <a:round/>
            </a:ln>
            <a:effectLst/>
          </c:spPr>
          <c:marker>
            <c:symbol val="none"/>
          </c:marker>
          <c:cat>
            <c:numRef>
              <c:f>Sheet1!$A$2:$A$16</c:f>
              <c:numCache>
                <c:formatCode>m/d/yyyy</c:formatCode>
                <c:ptCount val="15"/>
                <c:pt idx="0">
                  <c:v>43783</c:v>
                </c:pt>
                <c:pt idx="1">
                  <c:v>43784</c:v>
                </c:pt>
                <c:pt idx="2">
                  <c:v>43785</c:v>
                </c:pt>
                <c:pt idx="3">
                  <c:v>43786</c:v>
                </c:pt>
                <c:pt idx="4">
                  <c:v>43787</c:v>
                </c:pt>
                <c:pt idx="5">
                  <c:v>43788</c:v>
                </c:pt>
                <c:pt idx="6">
                  <c:v>43789</c:v>
                </c:pt>
                <c:pt idx="7">
                  <c:v>43790</c:v>
                </c:pt>
                <c:pt idx="8">
                  <c:v>43791</c:v>
                </c:pt>
                <c:pt idx="9">
                  <c:v>43792</c:v>
                </c:pt>
                <c:pt idx="10">
                  <c:v>43793</c:v>
                </c:pt>
                <c:pt idx="11">
                  <c:v>43794</c:v>
                </c:pt>
                <c:pt idx="12">
                  <c:v>43795</c:v>
                </c:pt>
                <c:pt idx="13">
                  <c:v>43796</c:v>
                </c:pt>
                <c:pt idx="14">
                  <c:v>43797</c:v>
                </c:pt>
              </c:numCache>
            </c:numRef>
          </c:cat>
          <c:val>
            <c:numRef>
              <c:f>Sheet1!$B$2:$B$16</c:f>
              <c:numCache>
                <c:formatCode>General</c:formatCode>
                <c:ptCount val="15"/>
                <c:pt idx="0">
                  <c:v>0</c:v>
                </c:pt>
                <c:pt idx="1">
                  <c:v>4</c:v>
                </c:pt>
                <c:pt idx="2">
                  <c:v>4</c:v>
                </c:pt>
                <c:pt idx="3">
                  <c:v>3</c:v>
                </c:pt>
                <c:pt idx="4">
                  <c:v>2</c:v>
                </c:pt>
                <c:pt idx="5">
                  <c:v>4</c:v>
                </c:pt>
                <c:pt idx="6">
                  <c:v>2</c:v>
                </c:pt>
                <c:pt idx="7">
                  <c:v>4</c:v>
                </c:pt>
                <c:pt idx="8">
                  <c:v>2</c:v>
                </c:pt>
                <c:pt idx="9">
                  <c:v>4</c:v>
                </c:pt>
                <c:pt idx="10">
                  <c:v>2</c:v>
                </c:pt>
                <c:pt idx="11">
                  <c:v>1</c:v>
                </c:pt>
                <c:pt idx="12">
                  <c:v>2</c:v>
                </c:pt>
                <c:pt idx="13">
                  <c:v>2</c:v>
                </c:pt>
                <c:pt idx="14">
                  <c:v>2</c:v>
                </c:pt>
              </c:numCache>
            </c:numRef>
          </c:val>
          <c:smooth val="0"/>
          <c:extLst>
            <c:ext xmlns:c16="http://schemas.microsoft.com/office/drawing/2014/chart" uri="{C3380CC4-5D6E-409C-BE32-E72D297353CC}">
              <c16:uniqueId val="{00000000-D109-4DBE-8902-1B5752A28F5C}"/>
            </c:ext>
          </c:extLst>
        </c:ser>
        <c:dLbls>
          <c:showLegendKey val="0"/>
          <c:showVal val="0"/>
          <c:showCatName val="0"/>
          <c:showSerName val="0"/>
          <c:showPercent val="0"/>
          <c:showBubbleSize val="0"/>
        </c:dLbls>
        <c:smooth val="0"/>
        <c:axId val="450868464"/>
        <c:axId val="450868792"/>
      </c:lineChart>
      <c:dateAx>
        <c:axId val="450868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68792"/>
        <c:crosses val="autoZero"/>
        <c:auto val="1"/>
        <c:lblOffset val="100"/>
        <c:baseTimeUnit val="days"/>
      </c:dateAx>
      <c:valAx>
        <c:axId val="45086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86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MDR - Mitteldeutscher Rundfunk Hauptkanal MDR</c:v>
                </c:pt>
              </c:strCache>
            </c:strRef>
          </c:cat>
          <c:val>
            <c:numRef>
              <c:f>Sheet1!$B$2</c:f>
              <c:numCache>
                <c:formatCode>General</c:formatCode>
                <c:ptCount val="1"/>
                <c:pt idx="0">
                  <c:v>70773</c:v>
                </c:pt>
              </c:numCache>
            </c:numRef>
          </c:val>
          <c:extLst>
            <c:ext xmlns:c16="http://schemas.microsoft.com/office/drawing/2014/chart" uri="{C3380CC4-5D6E-409C-BE32-E72D297353CC}">
              <c16:uniqueId val="{00000000-F321-4C05-B3B9-285DE525396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MDR - Mitteldeutscher Rundfunk Hauptkanal MDR</c:v>
                </c:pt>
              </c:strCache>
            </c:strRef>
          </c:cat>
          <c:val>
            <c:numRef>
              <c:f>Sheet1!$C$2</c:f>
              <c:numCache>
                <c:formatCode>General</c:formatCode>
                <c:ptCount val="1"/>
                <c:pt idx="0">
                  <c:v>11980</c:v>
                </c:pt>
              </c:numCache>
            </c:numRef>
          </c:val>
          <c:extLst>
            <c:ext xmlns:c16="http://schemas.microsoft.com/office/drawing/2014/chart" uri="{C3380CC4-5D6E-409C-BE32-E72D297353CC}">
              <c16:uniqueId val="{00000001-F321-4C05-B3B9-285DE525396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MDR - Mitteldeutscher Rundfunk Hauptkanal MDR</c:v>
                </c:pt>
              </c:strCache>
            </c:strRef>
          </c:cat>
          <c:val>
            <c:numRef>
              <c:f>Sheet1!$D$2</c:f>
              <c:numCache>
                <c:formatCode>General</c:formatCode>
                <c:ptCount val="1"/>
                <c:pt idx="0">
                  <c:v>916</c:v>
                </c:pt>
              </c:numCache>
            </c:numRef>
          </c:val>
          <c:extLst>
            <c:ext xmlns:c16="http://schemas.microsoft.com/office/drawing/2014/chart" uri="{C3380CC4-5D6E-409C-BE32-E72D297353CC}">
              <c16:uniqueId val="{00000002-F321-4C05-B3B9-285DE525396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MDR - Mitteldeutscher Rundfunk Hauptkanal MDR</c:v>
                </c:pt>
              </c:strCache>
            </c:strRef>
          </c:cat>
          <c:val>
            <c:numRef>
              <c:f>Sheet1!$E$2</c:f>
              <c:numCache>
                <c:formatCode>General</c:formatCode>
                <c:ptCount val="1"/>
                <c:pt idx="0">
                  <c:v>1710</c:v>
                </c:pt>
              </c:numCache>
            </c:numRef>
          </c:val>
          <c:extLst>
            <c:ext xmlns:c16="http://schemas.microsoft.com/office/drawing/2014/chart" uri="{C3380CC4-5D6E-409C-BE32-E72D297353CC}">
              <c16:uniqueId val="{00000003-F321-4C05-B3B9-285DE525396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MDR - Mitteldeutscher Rundfunk Hauptkanal MDR</c:v>
                </c:pt>
              </c:strCache>
            </c:strRef>
          </c:cat>
          <c:val>
            <c:numRef>
              <c:f>Sheet1!$F$2</c:f>
              <c:numCache>
                <c:formatCode>General</c:formatCode>
                <c:ptCount val="1"/>
                <c:pt idx="0">
                  <c:v>11373</c:v>
                </c:pt>
              </c:numCache>
            </c:numRef>
          </c:val>
          <c:extLst>
            <c:ext xmlns:c16="http://schemas.microsoft.com/office/drawing/2014/chart" uri="{C3380CC4-5D6E-409C-BE32-E72D297353CC}">
              <c16:uniqueId val="{00000004-F321-4C05-B3B9-285DE525396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MDR - Mitteldeutscher Rundfunk Hauptkanal MDR</c:v>
                </c:pt>
              </c:strCache>
            </c:strRef>
          </c:cat>
          <c:val>
            <c:numRef>
              <c:f>Sheet1!$G$2</c:f>
              <c:numCache>
                <c:formatCode>General</c:formatCode>
                <c:ptCount val="1"/>
                <c:pt idx="0">
                  <c:v>2432</c:v>
                </c:pt>
              </c:numCache>
            </c:numRef>
          </c:val>
          <c:extLst>
            <c:ext xmlns:c16="http://schemas.microsoft.com/office/drawing/2014/chart" uri="{C3380CC4-5D6E-409C-BE32-E72D297353CC}">
              <c16:uniqueId val="{00000005-F321-4C05-B3B9-285DE525396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MDR - Mitteldeutscher Rundfunk Hauptkanal MDR</c:v>
                </c:pt>
              </c:strCache>
            </c:strRef>
          </c:cat>
          <c:val>
            <c:numRef>
              <c:f>Sheet1!$H$2</c:f>
              <c:numCache>
                <c:formatCode>General</c:formatCode>
                <c:ptCount val="1"/>
                <c:pt idx="0">
                  <c:v>12159</c:v>
                </c:pt>
              </c:numCache>
            </c:numRef>
          </c:val>
          <c:extLst>
            <c:ext xmlns:c16="http://schemas.microsoft.com/office/drawing/2014/chart" uri="{C3380CC4-5D6E-409C-BE32-E72D297353CC}">
              <c16:uniqueId val="{00000006-F321-4C05-B3B9-285DE525396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MDR - Mitteldeutscher Rundfunk Hauptkanal MDR</c:v>
                </c:pt>
              </c:strCache>
            </c:strRef>
          </c:cat>
          <c:val>
            <c:numRef>
              <c:f>Sheet1!$I$2</c:f>
              <c:numCache>
                <c:formatCode>General</c:formatCode>
                <c:ptCount val="1"/>
                <c:pt idx="0">
                  <c:v>18903</c:v>
                </c:pt>
              </c:numCache>
            </c:numRef>
          </c:val>
          <c:extLst>
            <c:ext xmlns:c16="http://schemas.microsoft.com/office/drawing/2014/chart" uri="{C3380CC4-5D6E-409C-BE32-E72D297353CC}">
              <c16:uniqueId val="{00000007-F321-4C05-B3B9-285DE5253962}"/>
            </c:ext>
          </c:extLst>
        </c:ser>
        <c:dLbls>
          <c:showLegendKey val="0"/>
          <c:showVal val="0"/>
          <c:showCatName val="0"/>
          <c:showSerName val="0"/>
          <c:showPercent val="0"/>
          <c:showBubbleSize val="0"/>
        </c:dLbls>
        <c:gapWidth val="150"/>
        <c:overlap val="100"/>
        <c:axId val="465369040"/>
        <c:axId val="465362808"/>
      </c:barChart>
      <c:catAx>
        <c:axId val="46536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62808"/>
        <c:crosses val="autoZero"/>
        <c:auto val="1"/>
        <c:lblAlgn val="ctr"/>
        <c:lblOffset val="100"/>
        <c:noMultiLvlLbl val="0"/>
      </c:catAx>
      <c:valAx>
        <c:axId val="4653628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69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MDR - Mitteldeutscher Rundfunk Hauptkanal MDR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95</c:v>
                </c:pt>
                <c:pt idx="1">
                  <c:v>82</c:v>
                </c:pt>
                <c:pt idx="2">
                  <c:v>71</c:v>
                </c:pt>
                <c:pt idx="3">
                  <c:v>65</c:v>
                </c:pt>
                <c:pt idx="4">
                  <c:v>76</c:v>
                </c:pt>
                <c:pt idx="5">
                  <c:v>84</c:v>
                </c:pt>
                <c:pt idx="6">
                  <c:v>107</c:v>
                </c:pt>
              </c:numCache>
            </c:numRef>
          </c:val>
          <c:extLst>
            <c:ext xmlns:c16="http://schemas.microsoft.com/office/drawing/2014/chart" uri="{C3380CC4-5D6E-409C-BE32-E72D297353CC}">
              <c16:uniqueId val="{00000000-4ADA-45BA-823D-72144607E0C9}"/>
            </c:ext>
          </c:extLst>
        </c:ser>
        <c:dLbls>
          <c:showLegendKey val="0"/>
          <c:showVal val="0"/>
          <c:showCatName val="0"/>
          <c:showSerName val="0"/>
          <c:showPercent val="0"/>
          <c:showBubbleSize val="0"/>
        </c:dLbls>
        <c:gapWidth val="219"/>
        <c:overlap val="-27"/>
        <c:axId val="465360840"/>
        <c:axId val="465368712"/>
      </c:barChart>
      <c:catAx>
        <c:axId val="465360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68712"/>
        <c:crosses val="autoZero"/>
        <c:auto val="1"/>
        <c:lblAlgn val="ctr"/>
        <c:lblOffset val="100"/>
        <c:noMultiLvlLbl val="0"/>
      </c:catAx>
      <c:valAx>
        <c:axId val="465368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60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MDR - Mitteldeutscher Rundfunk Hauptkanal MDR</c:v>
                </c:pt>
              </c:strCache>
            </c:strRef>
          </c:tx>
          <c:spPr>
            <a:solidFill>
              <a:schemeClr val="accent1"/>
            </a:solidFill>
            <a:ln>
              <a:noFill/>
            </a:ln>
            <a:effectLst/>
          </c:spPr>
          <c:invertIfNegative val="0"/>
          <c:cat>
            <c:strRef>
              <c:f>Sheet1!$A$2:$A$6</c:f>
              <c:strCache>
                <c:ptCount val="5"/>
                <c:pt idx="0">
                  <c:v>Album</c:v>
                </c:pt>
                <c:pt idx="1">
                  <c:v>Link</c:v>
                </c:pt>
                <c:pt idx="2">
                  <c:v>Photo</c:v>
                </c:pt>
                <c:pt idx="3">
                  <c:v>Status</c:v>
                </c:pt>
                <c:pt idx="4">
                  <c:v>Video</c:v>
                </c:pt>
              </c:strCache>
            </c:strRef>
          </c:cat>
          <c:val>
            <c:numRef>
              <c:f>Sheet1!$B$2:$B$6</c:f>
              <c:numCache>
                <c:formatCode>General</c:formatCode>
                <c:ptCount val="5"/>
                <c:pt idx="0">
                  <c:v>157</c:v>
                </c:pt>
                <c:pt idx="1">
                  <c:v>330</c:v>
                </c:pt>
                <c:pt idx="2">
                  <c:v>641</c:v>
                </c:pt>
                <c:pt idx="3">
                  <c:v>46</c:v>
                </c:pt>
                <c:pt idx="4">
                  <c:v>2089</c:v>
                </c:pt>
              </c:numCache>
            </c:numRef>
          </c:val>
          <c:extLst>
            <c:ext xmlns:c16="http://schemas.microsoft.com/office/drawing/2014/chart" uri="{C3380CC4-5D6E-409C-BE32-E72D297353CC}">
              <c16:uniqueId val="{00000000-015E-42F0-8483-6659AA522F90}"/>
            </c:ext>
          </c:extLst>
        </c:ser>
        <c:dLbls>
          <c:showLegendKey val="0"/>
          <c:showVal val="0"/>
          <c:showCatName val="0"/>
          <c:showSerName val="0"/>
          <c:showPercent val="0"/>
          <c:showBubbleSize val="0"/>
        </c:dLbls>
        <c:gapWidth val="219"/>
        <c:overlap val="-27"/>
        <c:axId val="465326728"/>
        <c:axId val="465317872"/>
      </c:barChart>
      <c:catAx>
        <c:axId val="465326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17872"/>
        <c:crosses val="autoZero"/>
        <c:auto val="1"/>
        <c:lblAlgn val="ctr"/>
        <c:lblOffset val="100"/>
        <c:noMultiLvlLbl val="0"/>
      </c:catAx>
      <c:valAx>
        <c:axId val="46531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6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MDR - Mitteldeutscher Rundfunk Hauptkanal MDR</c:v>
                </c:pt>
              </c:strCache>
            </c:strRef>
          </c:tx>
          <c:spPr>
            <a:ln w="28575" cap="rnd">
              <a:solidFill>
                <a:schemeClr val="accent1"/>
              </a:solidFill>
              <a:round/>
            </a:ln>
            <a:effectLst/>
          </c:spPr>
          <c:marker>
            <c:symbol val="none"/>
          </c:marker>
          <c:cat>
            <c:numRef>
              <c:f>Sheet1!$A$2:$A$16</c:f>
              <c:numCache>
                <c:formatCode>m/d/yyyy</c:formatCode>
                <c:ptCount val="15"/>
                <c:pt idx="0">
                  <c:v>43783</c:v>
                </c:pt>
                <c:pt idx="1">
                  <c:v>43784</c:v>
                </c:pt>
                <c:pt idx="2">
                  <c:v>43785</c:v>
                </c:pt>
                <c:pt idx="3">
                  <c:v>43786</c:v>
                </c:pt>
                <c:pt idx="4">
                  <c:v>43787</c:v>
                </c:pt>
                <c:pt idx="5">
                  <c:v>43788</c:v>
                </c:pt>
                <c:pt idx="6">
                  <c:v>43789</c:v>
                </c:pt>
                <c:pt idx="7">
                  <c:v>43790</c:v>
                </c:pt>
                <c:pt idx="8">
                  <c:v>43791</c:v>
                </c:pt>
                <c:pt idx="9">
                  <c:v>43792</c:v>
                </c:pt>
                <c:pt idx="10">
                  <c:v>43793</c:v>
                </c:pt>
                <c:pt idx="11">
                  <c:v>43794</c:v>
                </c:pt>
                <c:pt idx="12">
                  <c:v>43795</c:v>
                </c:pt>
                <c:pt idx="13">
                  <c:v>43796</c:v>
                </c:pt>
                <c:pt idx="14">
                  <c:v>43797</c:v>
                </c:pt>
              </c:numCache>
            </c:numRef>
          </c:cat>
          <c:val>
            <c:numRef>
              <c:f>Sheet1!$B$2:$B$16</c:f>
              <c:numCache>
                <c:formatCode>General</c:formatCode>
                <c:ptCount val="15"/>
                <c:pt idx="0">
                  <c:v>67</c:v>
                </c:pt>
                <c:pt idx="1">
                  <c:v>80</c:v>
                </c:pt>
                <c:pt idx="2">
                  <c:v>51</c:v>
                </c:pt>
                <c:pt idx="3">
                  <c:v>93</c:v>
                </c:pt>
                <c:pt idx="4">
                  <c:v>97</c:v>
                </c:pt>
                <c:pt idx="5">
                  <c:v>77</c:v>
                </c:pt>
                <c:pt idx="6">
                  <c:v>71</c:v>
                </c:pt>
                <c:pt idx="7">
                  <c:v>78</c:v>
                </c:pt>
                <c:pt idx="8">
                  <c:v>72</c:v>
                </c:pt>
                <c:pt idx="9">
                  <c:v>117</c:v>
                </c:pt>
                <c:pt idx="10">
                  <c:v>121</c:v>
                </c:pt>
                <c:pt idx="11">
                  <c:v>92</c:v>
                </c:pt>
                <c:pt idx="12">
                  <c:v>87</c:v>
                </c:pt>
                <c:pt idx="13">
                  <c:v>71</c:v>
                </c:pt>
                <c:pt idx="14">
                  <c:v>51</c:v>
                </c:pt>
              </c:numCache>
            </c:numRef>
          </c:val>
          <c:smooth val="0"/>
          <c:extLst>
            <c:ext xmlns:c16="http://schemas.microsoft.com/office/drawing/2014/chart" uri="{C3380CC4-5D6E-409C-BE32-E72D297353CC}">
              <c16:uniqueId val="{00000000-C6D6-4A47-8A31-755188E342A6}"/>
            </c:ext>
          </c:extLst>
        </c:ser>
        <c:dLbls>
          <c:showLegendKey val="0"/>
          <c:showVal val="0"/>
          <c:showCatName val="0"/>
          <c:showSerName val="0"/>
          <c:showPercent val="0"/>
          <c:showBubbleSize val="0"/>
        </c:dLbls>
        <c:smooth val="0"/>
        <c:axId val="465330664"/>
        <c:axId val="465328368"/>
      </c:lineChart>
      <c:dateAx>
        <c:axId val="465330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28368"/>
        <c:crosses val="autoZero"/>
        <c:auto val="1"/>
        <c:lblOffset val="100"/>
        <c:baseTimeUnit val="days"/>
      </c:dateAx>
      <c:valAx>
        <c:axId val="46532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533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394C0-1857-48D8-AE89-5E0C3E0D2E8D}"/>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9CD3341-7412-43C6-B1AA-7A2315815582}"/>
              </a:ext>
            </a:extLst>
          </p:cNvPr>
          <p:cNvSpPr>
            <a:spLocks noGrp="1"/>
          </p:cNvSpPr>
          <p:nvPr>
            <p:ph type="subTitle" idx="1"/>
          </p:nvPr>
        </p:nvSpPr>
        <p:spPr/>
        <p:txBody>
          <a:bodyPr/>
          <a:lstStyle/>
          <a:p>
            <a:r>
              <a:rPr lang="en-US"/>
              <a:t>MDR</a:t>
            </a:r>
          </a:p>
        </p:txBody>
      </p:sp>
    </p:spTree>
    <p:extLst>
      <p:ext uri="{BB962C8B-B14F-4D97-AF65-F5344CB8AC3E}">
        <p14:creationId xmlns:p14="http://schemas.microsoft.com/office/powerpoint/2010/main" val="22078298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4ABFB-87F8-44F0-A8FE-39F6178AA631}"/>
              </a:ext>
            </a:extLst>
          </p:cNvPr>
          <p:cNvSpPr>
            <a:spLocks noGrp="1"/>
          </p:cNvSpPr>
          <p:nvPr>
            <p:ph type="title"/>
          </p:nvPr>
        </p:nvSpPr>
        <p:spPr/>
        <p:txBody>
          <a:bodyPr/>
          <a:lstStyle/>
          <a:p>
            <a:r>
              <a:rPr lang="en-US"/>
              <a:t>Facebook Fans Table | MDR - Mitteldeutscher Rundfunk Hauptkanal MDR</a:t>
            </a:r>
          </a:p>
        </p:txBody>
      </p:sp>
      <p:graphicFrame>
        <p:nvGraphicFramePr>
          <p:cNvPr id="5" name="Table Placeholder 4">
            <a:extLst>
              <a:ext uri="{FF2B5EF4-FFF2-40B4-BE49-F238E27FC236}">
                <a16:creationId xmlns:a16="http://schemas.microsoft.com/office/drawing/2014/main" id="{BED5D86A-D155-4418-8F46-0B887D3A8614}"/>
              </a:ext>
            </a:extLst>
          </p:cNvPr>
          <p:cNvGraphicFramePr>
            <a:graphicFrameLocks noGrp="1"/>
          </p:cNvGraphicFramePr>
          <p:nvPr>
            <p:ph type="tbl" sz="quarter" idx="13"/>
            <p:extLst>
              <p:ext uri="{D42A27DB-BD31-4B8C-83A1-F6EECF244321}">
                <p14:modId xmlns:p14="http://schemas.microsoft.com/office/powerpoint/2010/main" val="958202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66550024"/>
                    </a:ext>
                  </a:extLst>
                </a:gridCol>
                <a:gridCol w="1234440">
                  <a:extLst>
                    <a:ext uri="{9D8B030D-6E8A-4147-A177-3AD203B41FA5}">
                      <a16:colId xmlns:a16="http://schemas.microsoft.com/office/drawing/2014/main" val="1900159576"/>
                    </a:ext>
                  </a:extLst>
                </a:gridCol>
                <a:gridCol w="822960">
                  <a:extLst>
                    <a:ext uri="{9D8B030D-6E8A-4147-A177-3AD203B41FA5}">
                      <a16:colId xmlns:a16="http://schemas.microsoft.com/office/drawing/2014/main" val="4038401833"/>
                    </a:ext>
                  </a:extLst>
                </a:gridCol>
                <a:gridCol w="822960">
                  <a:extLst>
                    <a:ext uri="{9D8B030D-6E8A-4147-A177-3AD203B41FA5}">
                      <a16:colId xmlns:a16="http://schemas.microsoft.com/office/drawing/2014/main" val="799745329"/>
                    </a:ext>
                  </a:extLst>
                </a:gridCol>
                <a:gridCol w="822960">
                  <a:extLst>
                    <a:ext uri="{9D8B030D-6E8A-4147-A177-3AD203B41FA5}">
                      <a16:colId xmlns:a16="http://schemas.microsoft.com/office/drawing/2014/main" val="3452803204"/>
                    </a:ext>
                  </a:extLst>
                </a:gridCol>
                <a:gridCol w="822960">
                  <a:extLst>
                    <a:ext uri="{9D8B030D-6E8A-4147-A177-3AD203B41FA5}">
                      <a16:colId xmlns:a16="http://schemas.microsoft.com/office/drawing/2014/main" val="3695226875"/>
                    </a:ext>
                  </a:extLst>
                </a:gridCol>
                <a:gridCol w="822960">
                  <a:extLst>
                    <a:ext uri="{9D8B030D-6E8A-4147-A177-3AD203B41FA5}">
                      <a16:colId xmlns:a16="http://schemas.microsoft.com/office/drawing/2014/main" val="12447500"/>
                    </a:ext>
                  </a:extLst>
                </a:gridCol>
                <a:gridCol w="822960">
                  <a:extLst>
                    <a:ext uri="{9D8B030D-6E8A-4147-A177-3AD203B41FA5}">
                      <a16:colId xmlns:a16="http://schemas.microsoft.com/office/drawing/2014/main" val="31262593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466054724"/>
                  </a:ext>
                </a:extLst>
              </a:tr>
              <a:tr h="370840">
                <a:tc>
                  <a:txBody>
                    <a:bodyPr/>
                    <a:lstStyle/>
                    <a:p>
                      <a:r>
                        <a:rPr lang="de-DE" sz="1000"/>
                        <a:t>MDR - Mitteldeutscher Rundfunk Hauptkanal MDR</a:t>
                      </a:r>
                      <a:endParaRPr lang="en-US" sz="1000"/>
                    </a:p>
                  </a:txBody>
                  <a:tcPr/>
                </a:tc>
                <a:tc>
                  <a:txBody>
                    <a:bodyPr/>
                    <a:lstStyle/>
                    <a:p>
                      <a:r>
                        <a:rPr lang="en-US" sz="1000"/>
                        <a:t>163266</a:t>
                      </a:r>
                    </a:p>
                  </a:txBody>
                  <a:tcPr/>
                </a:tc>
                <a:tc>
                  <a:txBody>
                    <a:bodyPr/>
                    <a:lstStyle/>
                    <a:p>
                      <a:r>
                        <a:rPr lang="en-US" sz="1000"/>
                        <a:t>209</a:t>
                      </a:r>
                    </a:p>
                  </a:txBody>
                  <a:tcPr/>
                </a:tc>
                <a:tc>
                  <a:txBody>
                    <a:bodyPr/>
                    <a:lstStyle/>
                    <a:p>
                      <a:r>
                        <a:rPr lang="en-US" sz="1000"/>
                        <a:t>0.1 %</a:t>
                      </a:r>
                    </a:p>
                  </a:txBody>
                  <a:tcPr/>
                </a:tc>
                <a:tc>
                  <a:txBody>
                    <a:bodyPr/>
                    <a:lstStyle/>
                    <a:p>
                      <a:r>
                        <a:rPr lang="en-US" sz="1000"/>
                        <a:t>611</a:t>
                      </a:r>
                    </a:p>
                  </a:txBody>
                  <a:tcPr/>
                </a:tc>
                <a:tc>
                  <a:txBody>
                    <a:bodyPr/>
                    <a:lstStyle/>
                    <a:p>
                      <a:r>
                        <a:rPr lang="en-US" sz="1000"/>
                        <a:t>0.4 %</a:t>
                      </a:r>
                    </a:p>
                  </a:txBody>
                  <a:tcPr/>
                </a:tc>
                <a:tc>
                  <a:txBody>
                    <a:bodyPr/>
                    <a:lstStyle/>
                    <a:p>
                      <a:r>
                        <a:rPr lang="en-US" sz="1000"/>
                        <a:t>2023</a:t>
                      </a:r>
                    </a:p>
                  </a:txBody>
                  <a:tcPr/>
                </a:tc>
                <a:tc>
                  <a:txBody>
                    <a:bodyPr/>
                    <a:lstStyle/>
                    <a:p>
                      <a:r>
                        <a:rPr lang="en-US" sz="1000"/>
                        <a:t>1.3 %</a:t>
                      </a:r>
                    </a:p>
                  </a:txBody>
                  <a:tcPr/>
                </a:tc>
                <a:extLst>
                  <a:ext uri="{0D108BD9-81ED-4DB2-BD59-A6C34878D82A}">
                    <a16:rowId xmlns:a16="http://schemas.microsoft.com/office/drawing/2014/main" val="172302038"/>
                  </a:ext>
                </a:extLst>
              </a:tr>
            </a:tbl>
          </a:graphicData>
        </a:graphic>
      </p:graphicFrame>
      <p:sp>
        <p:nvSpPr>
          <p:cNvPr id="4" name="Text Placeholder 3">
            <a:extLst>
              <a:ext uri="{FF2B5EF4-FFF2-40B4-BE49-F238E27FC236}">
                <a16:creationId xmlns:a16="http://schemas.microsoft.com/office/drawing/2014/main" id="{6FEB012C-52B1-4D55-B45F-7AC203545AFE}"/>
              </a:ext>
            </a:extLst>
          </p:cNvPr>
          <p:cNvSpPr>
            <a:spLocks noGrp="1"/>
          </p:cNvSpPr>
          <p:nvPr>
            <p:ph type="body" sz="quarter" idx="14"/>
          </p:nvPr>
        </p:nvSpPr>
        <p:spPr/>
        <p:txBody>
          <a:bodyPr/>
          <a:lstStyle/>
          <a:p>
            <a:r>
              <a:rPr lang="en-US"/>
              <a:t>10/29/2019 - 11/28/2019</a:t>
            </a:r>
          </a:p>
        </p:txBody>
      </p:sp>
    </p:spTree>
    <p:extLst>
      <p:ext uri="{BB962C8B-B14F-4D97-AF65-F5344CB8AC3E}">
        <p14:creationId xmlns:p14="http://schemas.microsoft.com/office/powerpoint/2010/main" val="1009516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366E0-6A32-4E15-A13D-748E3DFC5A81}"/>
              </a:ext>
            </a:extLst>
          </p:cNvPr>
          <p:cNvSpPr>
            <a:spLocks noGrp="1"/>
          </p:cNvSpPr>
          <p:nvPr>
            <p:ph type="title"/>
          </p:nvPr>
        </p:nvSpPr>
        <p:spPr/>
        <p:txBody>
          <a:bodyPr/>
          <a:lstStyle/>
          <a:p>
            <a:r>
              <a:rPr lang="en-US"/>
              <a:t>Facebook Fans Total | MDR - Mitteldeutscher Rundfunk Hauptkanal MDR</a:t>
            </a:r>
          </a:p>
        </p:txBody>
      </p:sp>
      <p:graphicFrame>
        <p:nvGraphicFramePr>
          <p:cNvPr id="6" name="Chart Placeholder 5">
            <a:extLst>
              <a:ext uri="{FF2B5EF4-FFF2-40B4-BE49-F238E27FC236}">
                <a16:creationId xmlns:a16="http://schemas.microsoft.com/office/drawing/2014/main" id="{FBEBB07A-1AE5-44F5-A904-478E47BA2262}"/>
              </a:ext>
            </a:extLst>
          </p:cNvPr>
          <p:cNvGraphicFramePr>
            <a:graphicFrameLocks noGrp="1"/>
          </p:cNvGraphicFramePr>
          <p:nvPr>
            <p:ph type="chart" sz="quarter" idx="13"/>
            <p:extLst>
              <p:ext uri="{D42A27DB-BD31-4B8C-83A1-F6EECF244321}">
                <p14:modId xmlns:p14="http://schemas.microsoft.com/office/powerpoint/2010/main" val="35800005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96C4DE-254F-4068-B196-58062BF5E7F7}"/>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43FB9246-B159-4357-A2D0-BB3C5F9774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943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3F90-B157-4649-9CED-B3EEBB1D59A7}"/>
              </a:ext>
            </a:extLst>
          </p:cNvPr>
          <p:cNvSpPr>
            <a:spLocks noGrp="1"/>
          </p:cNvSpPr>
          <p:nvPr>
            <p:ph type="title"/>
          </p:nvPr>
        </p:nvSpPr>
        <p:spPr/>
        <p:txBody>
          <a:bodyPr/>
          <a:lstStyle/>
          <a:p>
            <a:r>
              <a:rPr lang="de-DE"/>
              <a:t>Facebook Fans Change | MDR - Mitteldeutscher Rundfunk Hauptkanal MDR</a:t>
            </a:r>
            <a:endParaRPr lang="en-US"/>
          </a:p>
        </p:txBody>
      </p:sp>
      <p:graphicFrame>
        <p:nvGraphicFramePr>
          <p:cNvPr id="6" name="Chart Placeholder 5">
            <a:extLst>
              <a:ext uri="{FF2B5EF4-FFF2-40B4-BE49-F238E27FC236}">
                <a16:creationId xmlns:a16="http://schemas.microsoft.com/office/drawing/2014/main" id="{23918589-E825-45BE-860F-6F157434358F}"/>
              </a:ext>
            </a:extLst>
          </p:cNvPr>
          <p:cNvGraphicFramePr>
            <a:graphicFrameLocks noGrp="1"/>
          </p:cNvGraphicFramePr>
          <p:nvPr>
            <p:ph type="chart" sz="quarter" idx="13"/>
            <p:extLst>
              <p:ext uri="{D42A27DB-BD31-4B8C-83A1-F6EECF244321}">
                <p14:modId xmlns:p14="http://schemas.microsoft.com/office/powerpoint/2010/main" val="35231178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5BC5E9-439F-46DA-8613-F87A2EFDC5E6}"/>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CC8A74A7-458D-4572-92DE-01694A553F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2797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43FEEA-CB2E-455C-803F-5D8DC514C2D0}"/>
              </a:ext>
            </a:extLst>
          </p:cNvPr>
          <p:cNvSpPr>
            <a:spLocks noGrp="1"/>
          </p:cNvSpPr>
          <p:nvPr>
            <p:ph type="title"/>
          </p:nvPr>
        </p:nvSpPr>
        <p:spPr/>
        <p:txBody>
          <a:bodyPr/>
          <a:lstStyle/>
          <a:p>
            <a:r>
              <a:rPr lang="en-US"/>
              <a:t>Facebook Own Posts Table | MDR - Mitteldeutscher Rundfunk Hauptkanal MDR - 1 of 26</a:t>
            </a:r>
          </a:p>
        </p:txBody>
      </p:sp>
      <p:graphicFrame>
        <p:nvGraphicFramePr>
          <p:cNvPr id="5" name="Table Placeholder 4">
            <a:extLst>
              <a:ext uri="{FF2B5EF4-FFF2-40B4-BE49-F238E27FC236}">
                <a16:creationId xmlns:a16="http://schemas.microsoft.com/office/drawing/2014/main" id="{8B3247A2-9402-4EA9-9974-58ECA1037A9A}"/>
              </a:ext>
            </a:extLst>
          </p:cNvPr>
          <p:cNvGraphicFramePr>
            <a:graphicFrameLocks noGrp="1"/>
          </p:cNvGraphicFramePr>
          <p:nvPr>
            <p:ph type="tbl" sz="quarter" idx="13"/>
            <p:extLst>
              <p:ext uri="{D42A27DB-BD31-4B8C-83A1-F6EECF244321}">
                <p14:modId xmlns:p14="http://schemas.microsoft.com/office/powerpoint/2010/main" val="342196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34026563"/>
                    </a:ext>
                  </a:extLst>
                </a:gridCol>
                <a:gridCol w="905256">
                  <a:extLst>
                    <a:ext uri="{9D8B030D-6E8A-4147-A177-3AD203B41FA5}">
                      <a16:colId xmlns:a16="http://schemas.microsoft.com/office/drawing/2014/main" val="2042795336"/>
                    </a:ext>
                  </a:extLst>
                </a:gridCol>
                <a:gridCol w="658368">
                  <a:extLst>
                    <a:ext uri="{9D8B030D-6E8A-4147-A177-3AD203B41FA5}">
                      <a16:colId xmlns:a16="http://schemas.microsoft.com/office/drawing/2014/main" val="1649950387"/>
                    </a:ext>
                  </a:extLst>
                </a:gridCol>
                <a:gridCol w="329184">
                  <a:extLst>
                    <a:ext uri="{9D8B030D-6E8A-4147-A177-3AD203B41FA5}">
                      <a16:colId xmlns:a16="http://schemas.microsoft.com/office/drawing/2014/main" val="1159482334"/>
                    </a:ext>
                  </a:extLst>
                </a:gridCol>
                <a:gridCol w="329184">
                  <a:extLst>
                    <a:ext uri="{9D8B030D-6E8A-4147-A177-3AD203B41FA5}">
                      <a16:colId xmlns:a16="http://schemas.microsoft.com/office/drawing/2014/main" val="3863957943"/>
                    </a:ext>
                  </a:extLst>
                </a:gridCol>
                <a:gridCol w="329184">
                  <a:extLst>
                    <a:ext uri="{9D8B030D-6E8A-4147-A177-3AD203B41FA5}">
                      <a16:colId xmlns:a16="http://schemas.microsoft.com/office/drawing/2014/main" val="3051509459"/>
                    </a:ext>
                  </a:extLst>
                </a:gridCol>
                <a:gridCol w="329184">
                  <a:extLst>
                    <a:ext uri="{9D8B030D-6E8A-4147-A177-3AD203B41FA5}">
                      <a16:colId xmlns:a16="http://schemas.microsoft.com/office/drawing/2014/main" val="2811980420"/>
                    </a:ext>
                  </a:extLst>
                </a:gridCol>
                <a:gridCol w="329184">
                  <a:extLst>
                    <a:ext uri="{9D8B030D-6E8A-4147-A177-3AD203B41FA5}">
                      <a16:colId xmlns:a16="http://schemas.microsoft.com/office/drawing/2014/main" val="2964060422"/>
                    </a:ext>
                  </a:extLst>
                </a:gridCol>
                <a:gridCol w="329184">
                  <a:extLst>
                    <a:ext uri="{9D8B030D-6E8A-4147-A177-3AD203B41FA5}">
                      <a16:colId xmlns:a16="http://schemas.microsoft.com/office/drawing/2014/main" val="3148721906"/>
                    </a:ext>
                  </a:extLst>
                </a:gridCol>
                <a:gridCol w="329184">
                  <a:extLst>
                    <a:ext uri="{9D8B030D-6E8A-4147-A177-3AD203B41FA5}">
                      <a16:colId xmlns:a16="http://schemas.microsoft.com/office/drawing/2014/main" val="681541460"/>
                    </a:ext>
                  </a:extLst>
                </a:gridCol>
                <a:gridCol w="329184">
                  <a:extLst>
                    <a:ext uri="{9D8B030D-6E8A-4147-A177-3AD203B41FA5}">
                      <a16:colId xmlns:a16="http://schemas.microsoft.com/office/drawing/2014/main" val="2522358894"/>
                    </a:ext>
                  </a:extLst>
                </a:gridCol>
                <a:gridCol w="329184">
                  <a:extLst>
                    <a:ext uri="{9D8B030D-6E8A-4147-A177-3AD203B41FA5}">
                      <a16:colId xmlns:a16="http://schemas.microsoft.com/office/drawing/2014/main" val="2078714862"/>
                    </a:ext>
                  </a:extLst>
                </a:gridCol>
                <a:gridCol w="329184">
                  <a:extLst>
                    <a:ext uri="{9D8B030D-6E8A-4147-A177-3AD203B41FA5}">
                      <a16:colId xmlns:a16="http://schemas.microsoft.com/office/drawing/2014/main" val="1474929426"/>
                    </a:ext>
                  </a:extLst>
                </a:gridCol>
                <a:gridCol w="329184">
                  <a:extLst>
                    <a:ext uri="{9D8B030D-6E8A-4147-A177-3AD203B41FA5}">
                      <a16:colId xmlns:a16="http://schemas.microsoft.com/office/drawing/2014/main" val="96950046"/>
                    </a:ext>
                  </a:extLst>
                </a:gridCol>
                <a:gridCol w="329184">
                  <a:extLst>
                    <a:ext uri="{9D8B030D-6E8A-4147-A177-3AD203B41FA5}">
                      <a16:colId xmlns:a16="http://schemas.microsoft.com/office/drawing/2014/main" val="4035008050"/>
                    </a:ext>
                  </a:extLst>
                </a:gridCol>
                <a:gridCol w="329184">
                  <a:extLst>
                    <a:ext uri="{9D8B030D-6E8A-4147-A177-3AD203B41FA5}">
                      <a16:colId xmlns:a16="http://schemas.microsoft.com/office/drawing/2014/main" val="834036020"/>
                    </a:ext>
                  </a:extLst>
                </a:gridCol>
                <a:gridCol w="329184">
                  <a:extLst>
                    <a:ext uri="{9D8B030D-6E8A-4147-A177-3AD203B41FA5}">
                      <a16:colId xmlns:a16="http://schemas.microsoft.com/office/drawing/2014/main" val="737491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22645292"/>
                  </a:ext>
                </a:extLst>
              </a:tr>
            </a:tbl>
          </a:graphicData>
        </a:graphic>
      </p:graphicFrame>
      <p:sp>
        <p:nvSpPr>
          <p:cNvPr id="4" name="Text Placeholder 3">
            <a:extLst>
              <a:ext uri="{FF2B5EF4-FFF2-40B4-BE49-F238E27FC236}">
                <a16:creationId xmlns:a16="http://schemas.microsoft.com/office/drawing/2014/main" id="{02100EA0-C586-4138-ACE1-55056815EC53}"/>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5145531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786C0-844A-407C-BFE5-71A0C066BE43}"/>
              </a:ext>
            </a:extLst>
          </p:cNvPr>
          <p:cNvSpPr>
            <a:spLocks noGrp="1"/>
          </p:cNvSpPr>
          <p:nvPr>
            <p:ph type="title"/>
          </p:nvPr>
        </p:nvSpPr>
        <p:spPr/>
        <p:txBody>
          <a:bodyPr/>
          <a:lstStyle/>
          <a:p>
            <a:r>
              <a:rPr lang="en-US"/>
              <a:t>Facebook Own Posts Table | MDR - Mitteldeutscher Rundfunk Hauptkanal MDR - 2 of 26</a:t>
            </a:r>
          </a:p>
        </p:txBody>
      </p:sp>
      <p:graphicFrame>
        <p:nvGraphicFramePr>
          <p:cNvPr id="5" name="Table Placeholder 4">
            <a:extLst>
              <a:ext uri="{FF2B5EF4-FFF2-40B4-BE49-F238E27FC236}">
                <a16:creationId xmlns:a16="http://schemas.microsoft.com/office/drawing/2014/main" id="{7BC24316-B44F-4E28-805C-B4AEAF1F69A7}"/>
              </a:ext>
            </a:extLst>
          </p:cNvPr>
          <p:cNvGraphicFramePr>
            <a:graphicFrameLocks noGrp="1"/>
          </p:cNvGraphicFramePr>
          <p:nvPr>
            <p:ph type="tbl" sz="quarter" idx="13"/>
            <p:extLst>
              <p:ext uri="{D42A27DB-BD31-4B8C-83A1-F6EECF244321}">
                <p14:modId xmlns:p14="http://schemas.microsoft.com/office/powerpoint/2010/main" val="25384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781884279"/>
                    </a:ext>
                  </a:extLst>
                </a:gridCol>
                <a:gridCol w="905256">
                  <a:extLst>
                    <a:ext uri="{9D8B030D-6E8A-4147-A177-3AD203B41FA5}">
                      <a16:colId xmlns:a16="http://schemas.microsoft.com/office/drawing/2014/main" val="552544840"/>
                    </a:ext>
                  </a:extLst>
                </a:gridCol>
                <a:gridCol w="658368">
                  <a:extLst>
                    <a:ext uri="{9D8B030D-6E8A-4147-A177-3AD203B41FA5}">
                      <a16:colId xmlns:a16="http://schemas.microsoft.com/office/drawing/2014/main" val="2207858556"/>
                    </a:ext>
                  </a:extLst>
                </a:gridCol>
                <a:gridCol w="329184">
                  <a:extLst>
                    <a:ext uri="{9D8B030D-6E8A-4147-A177-3AD203B41FA5}">
                      <a16:colId xmlns:a16="http://schemas.microsoft.com/office/drawing/2014/main" val="648664600"/>
                    </a:ext>
                  </a:extLst>
                </a:gridCol>
                <a:gridCol w="329184">
                  <a:extLst>
                    <a:ext uri="{9D8B030D-6E8A-4147-A177-3AD203B41FA5}">
                      <a16:colId xmlns:a16="http://schemas.microsoft.com/office/drawing/2014/main" val="2718529260"/>
                    </a:ext>
                  </a:extLst>
                </a:gridCol>
                <a:gridCol w="329184">
                  <a:extLst>
                    <a:ext uri="{9D8B030D-6E8A-4147-A177-3AD203B41FA5}">
                      <a16:colId xmlns:a16="http://schemas.microsoft.com/office/drawing/2014/main" val="2785884148"/>
                    </a:ext>
                  </a:extLst>
                </a:gridCol>
                <a:gridCol w="329184">
                  <a:extLst>
                    <a:ext uri="{9D8B030D-6E8A-4147-A177-3AD203B41FA5}">
                      <a16:colId xmlns:a16="http://schemas.microsoft.com/office/drawing/2014/main" val="4003718048"/>
                    </a:ext>
                  </a:extLst>
                </a:gridCol>
                <a:gridCol w="329184">
                  <a:extLst>
                    <a:ext uri="{9D8B030D-6E8A-4147-A177-3AD203B41FA5}">
                      <a16:colId xmlns:a16="http://schemas.microsoft.com/office/drawing/2014/main" val="1304176380"/>
                    </a:ext>
                  </a:extLst>
                </a:gridCol>
                <a:gridCol w="329184">
                  <a:extLst>
                    <a:ext uri="{9D8B030D-6E8A-4147-A177-3AD203B41FA5}">
                      <a16:colId xmlns:a16="http://schemas.microsoft.com/office/drawing/2014/main" val="3592808758"/>
                    </a:ext>
                  </a:extLst>
                </a:gridCol>
                <a:gridCol w="329184">
                  <a:extLst>
                    <a:ext uri="{9D8B030D-6E8A-4147-A177-3AD203B41FA5}">
                      <a16:colId xmlns:a16="http://schemas.microsoft.com/office/drawing/2014/main" val="877969493"/>
                    </a:ext>
                  </a:extLst>
                </a:gridCol>
                <a:gridCol w="329184">
                  <a:extLst>
                    <a:ext uri="{9D8B030D-6E8A-4147-A177-3AD203B41FA5}">
                      <a16:colId xmlns:a16="http://schemas.microsoft.com/office/drawing/2014/main" val="693492147"/>
                    </a:ext>
                  </a:extLst>
                </a:gridCol>
                <a:gridCol w="329184">
                  <a:extLst>
                    <a:ext uri="{9D8B030D-6E8A-4147-A177-3AD203B41FA5}">
                      <a16:colId xmlns:a16="http://schemas.microsoft.com/office/drawing/2014/main" val="1843217774"/>
                    </a:ext>
                  </a:extLst>
                </a:gridCol>
                <a:gridCol w="329184">
                  <a:extLst>
                    <a:ext uri="{9D8B030D-6E8A-4147-A177-3AD203B41FA5}">
                      <a16:colId xmlns:a16="http://schemas.microsoft.com/office/drawing/2014/main" val="1304710137"/>
                    </a:ext>
                  </a:extLst>
                </a:gridCol>
                <a:gridCol w="329184">
                  <a:extLst>
                    <a:ext uri="{9D8B030D-6E8A-4147-A177-3AD203B41FA5}">
                      <a16:colId xmlns:a16="http://schemas.microsoft.com/office/drawing/2014/main" val="3385917357"/>
                    </a:ext>
                  </a:extLst>
                </a:gridCol>
                <a:gridCol w="329184">
                  <a:extLst>
                    <a:ext uri="{9D8B030D-6E8A-4147-A177-3AD203B41FA5}">
                      <a16:colId xmlns:a16="http://schemas.microsoft.com/office/drawing/2014/main" val="1164542201"/>
                    </a:ext>
                  </a:extLst>
                </a:gridCol>
                <a:gridCol w="329184">
                  <a:extLst>
                    <a:ext uri="{9D8B030D-6E8A-4147-A177-3AD203B41FA5}">
                      <a16:colId xmlns:a16="http://schemas.microsoft.com/office/drawing/2014/main" val="2586408369"/>
                    </a:ext>
                  </a:extLst>
                </a:gridCol>
                <a:gridCol w="329184">
                  <a:extLst>
                    <a:ext uri="{9D8B030D-6E8A-4147-A177-3AD203B41FA5}">
                      <a16:colId xmlns:a16="http://schemas.microsoft.com/office/drawing/2014/main" val="258937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76071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- 2019-11-22 18:05:30</a:t>
                      </a:r>
                      <a:r>
                        <a:rPr kumimoji="0" lang="de-DE" sz="1000" b="0" i="0" u="none" strike="noStrike" kern="1200" cap="none" spc="0" normalizeH="0" baseline="0" noProof="0">
                          <a:ln>
                            <a:noFill/>
                          </a:ln>
                          <a:solidFill>
                            <a:prstClr val="black"/>
                          </a:solidFill>
                          <a:effectLst/>
                          <a:uLnTx/>
                          <a:uFillTx/>
                          <a:latin typeface="+mn-lt"/>
                          <a:ea typeface="+mn-ea"/>
                          <a:cs typeface="+mn-cs"/>
                        </a:rPr>
                        <a:t>
 Eine Autofahrerin rettete einen Koalabären in letzter Minute vor den Flammen des australischen Buschfeuers. In der Tierklinik gab es nun ein Wiedersehen zwischen dem verletzten Tier und seiner Retterin.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https://scontent.xx.fbcdn.net/v/t15.5256-10/75413049_726095374564675_9075611048609841152_n.jpg?_nc_cat=107&amp;_nc_ohc=EMarF4Rf3y8AQl4LRtBm7-2DzKJgWVrH0SLrzvYLA4Hvw8vlM90z8zFDg&amp;_nc_ht=scontent.xx&amp;oh=0228b8af25a65fab0608db991b48e80a&amp;oe=5E8CC84C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6679094"/>
                  </a:ext>
                </a:extLst>
              </a:tr>
            </a:tbl>
          </a:graphicData>
        </a:graphic>
      </p:graphicFrame>
      <p:sp>
        <p:nvSpPr>
          <p:cNvPr id="4" name="Text Placeholder 3">
            <a:extLst>
              <a:ext uri="{FF2B5EF4-FFF2-40B4-BE49-F238E27FC236}">
                <a16:creationId xmlns:a16="http://schemas.microsoft.com/office/drawing/2014/main" id="{BE3A5D54-A21C-490B-B23B-9024DA6C159E}"/>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529705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08907-1737-48D8-8FF4-E1193A7FBCAC}"/>
              </a:ext>
            </a:extLst>
          </p:cNvPr>
          <p:cNvSpPr>
            <a:spLocks noGrp="1"/>
          </p:cNvSpPr>
          <p:nvPr>
            <p:ph type="title"/>
          </p:nvPr>
        </p:nvSpPr>
        <p:spPr/>
        <p:txBody>
          <a:bodyPr/>
          <a:lstStyle/>
          <a:p>
            <a:r>
              <a:rPr lang="en-US"/>
              <a:t>Facebook Own Posts Table | MDR - Mitteldeutscher Rundfunk Hauptkanal MDR - 3 of 26</a:t>
            </a:r>
          </a:p>
        </p:txBody>
      </p:sp>
      <p:graphicFrame>
        <p:nvGraphicFramePr>
          <p:cNvPr id="5" name="Table Placeholder 4">
            <a:extLst>
              <a:ext uri="{FF2B5EF4-FFF2-40B4-BE49-F238E27FC236}">
                <a16:creationId xmlns:a16="http://schemas.microsoft.com/office/drawing/2014/main" id="{8B163838-BB47-47CD-AB37-D1DBCF7872DD}"/>
              </a:ext>
            </a:extLst>
          </p:cNvPr>
          <p:cNvGraphicFramePr>
            <a:graphicFrameLocks noGrp="1"/>
          </p:cNvGraphicFramePr>
          <p:nvPr>
            <p:ph type="tbl" sz="quarter" idx="13"/>
            <p:extLst>
              <p:ext uri="{D42A27DB-BD31-4B8C-83A1-F6EECF244321}">
                <p14:modId xmlns:p14="http://schemas.microsoft.com/office/powerpoint/2010/main" val="208544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700795333"/>
                    </a:ext>
                  </a:extLst>
                </a:gridCol>
                <a:gridCol w="905256">
                  <a:extLst>
                    <a:ext uri="{9D8B030D-6E8A-4147-A177-3AD203B41FA5}">
                      <a16:colId xmlns:a16="http://schemas.microsoft.com/office/drawing/2014/main" val="1242687426"/>
                    </a:ext>
                  </a:extLst>
                </a:gridCol>
                <a:gridCol w="658368">
                  <a:extLst>
                    <a:ext uri="{9D8B030D-6E8A-4147-A177-3AD203B41FA5}">
                      <a16:colId xmlns:a16="http://schemas.microsoft.com/office/drawing/2014/main" val="525834280"/>
                    </a:ext>
                  </a:extLst>
                </a:gridCol>
                <a:gridCol w="329184">
                  <a:extLst>
                    <a:ext uri="{9D8B030D-6E8A-4147-A177-3AD203B41FA5}">
                      <a16:colId xmlns:a16="http://schemas.microsoft.com/office/drawing/2014/main" val="2561043071"/>
                    </a:ext>
                  </a:extLst>
                </a:gridCol>
                <a:gridCol w="329184">
                  <a:extLst>
                    <a:ext uri="{9D8B030D-6E8A-4147-A177-3AD203B41FA5}">
                      <a16:colId xmlns:a16="http://schemas.microsoft.com/office/drawing/2014/main" val="1754098706"/>
                    </a:ext>
                  </a:extLst>
                </a:gridCol>
                <a:gridCol w="329184">
                  <a:extLst>
                    <a:ext uri="{9D8B030D-6E8A-4147-A177-3AD203B41FA5}">
                      <a16:colId xmlns:a16="http://schemas.microsoft.com/office/drawing/2014/main" val="2578776237"/>
                    </a:ext>
                  </a:extLst>
                </a:gridCol>
                <a:gridCol w="329184">
                  <a:extLst>
                    <a:ext uri="{9D8B030D-6E8A-4147-A177-3AD203B41FA5}">
                      <a16:colId xmlns:a16="http://schemas.microsoft.com/office/drawing/2014/main" val="4273038689"/>
                    </a:ext>
                  </a:extLst>
                </a:gridCol>
                <a:gridCol w="329184">
                  <a:extLst>
                    <a:ext uri="{9D8B030D-6E8A-4147-A177-3AD203B41FA5}">
                      <a16:colId xmlns:a16="http://schemas.microsoft.com/office/drawing/2014/main" val="321920014"/>
                    </a:ext>
                  </a:extLst>
                </a:gridCol>
                <a:gridCol w="329184">
                  <a:extLst>
                    <a:ext uri="{9D8B030D-6E8A-4147-A177-3AD203B41FA5}">
                      <a16:colId xmlns:a16="http://schemas.microsoft.com/office/drawing/2014/main" val="2115988808"/>
                    </a:ext>
                  </a:extLst>
                </a:gridCol>
                <a:gridCol w="329184">
                  <a:extLst>
                    <a:ext uri="{9D8B030D-6E8A-4147-A177-3AD203B41FA5}">
                      <a16:colId xmlns:a16="http://schemas.microsoft.com/office/drawing/2014/main" val="1660701963"/>
                    </a:ext>
                  </a:extLst>
                </a:gridCol>
                <a:gridCol w="329184">
                  <a:extLst>
                    <a:ext uri="{9D8B030D-6E8A-4147-A177-3AD203B41FA5}">
                      <a16:colId xmlns:a16="http://schemas.microsoft.com/office/drawing/2014/main" val="3073002069"/>
                    </a:ext>
                  </a:extLst>
                </a:gridCol>
                <a:gridCol w="329184">
                  <a:extLst>
                    <a:ext uri="{9D8B030D-6E8A-4147-A177-3AD203B41FA5}">
                      <a16:colId xmlns:a16="http://schemas.microsoft.com/office/drawing/2014/main" val="346968651"/>
                    </a:ext>
                  </a:extLst>
                </a:gridCol>
                <a:gridCol w="329184">
                  <a:extLst>
                    <a:ext uri="{9D8B030D-6E8A-4147-A177-3AD203B41FA5}">
                      <a16:colId xmlns:a16="http://schemas.microsoft.com/office/drawing/2014/main" val="77470317"/>
                    </a:ext>
                  </a:extLst>
                </a:gridCol>
                <a:gridCol w="329184">
                  <a:extLst>
                    <a:ext uri="{9D8B030D-6E8A-4147-A177-3AD203B41FA5}">
                      <a16:colId xmlns:a16="http://schemas.microsoft.com/office/drawing/2014/main" val="1375935498"/>
                    </a:ext>
                  </a:extLst>
                </a:gridCol>
                <a:gridCol w="329184">
                  <a:extLst>
                    <a:ext uri="{9D8B030D-6E8A-4147-A177-3AD203B41FA5}">
                      <a16:colId xmlns:a16="http://schemas.microsoft.com/office/drawing/2014/main" val="127405939"/>
                    </a:ext>
                  </a:extLst>
                </a:gridCol>
                <a:gridCol w="329184">
                  <a:extLst>
                    <a:ext uri="{9D8B030D-6E8A-4147-A177-3AD203B41FA5}">
                      <a16:colId xmlns:a16="http://schemas.microsoft.com/office/drawing/2014/main" val="1099965339"/>
                    </a:ext>
                  </a:extLst>
                </a:gridCol>
                <a:gridCol w="329184">
                  <a:extLst>
                    <a:ext uri="{9D8B030D-6E8A-4147-A177-3AD203B41FA5}">
                      <a16:colId xmlns:a16="http://schemas.microsoft.com/office/drawing/2014/main" val="187654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40543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- 2019-11-18 19:33:39</a:t>
                      </a:r>
                      <a:r>
                        <a:rPr kumimoji="0" lang="de-DE" sz="1000" b="0" i="0" u="none" strike="noStrike" kern="1200" cap="none" spc="0" normalizeH="0" baseline="0" noProof="0">
                          <a:ln>
                            <a:noFill/>
                          </a:ln>
                          <a:solidFill>
                            <a:prstClr val="black"/>
                          </a:solidFill>
                          <a:effectLst/>
                          <a:uLnTx/>
                          <a:uFillTx/>
                          <a:latin typeface="+mn-lt"/>
                          <a:ea typeface="+mn-ea"/>
                          <a:cs typeface="+mn-cs"/>
                        </a:rPr>
                        <a:t>
 Vor 60 Jahren war "Unser Sandmännchen" erstmals im DDR-Fernsehen zu sehen. Aber auch im "Westfernsehen" flimmerte ein Sandmann über die Mattscheibe. Welcher von ihnen war der erste?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https://scontent.xx.fbcdn.net/v/t15.5256-10/p720x720/72628184_2560549494165125_2462166354065620992_n.jpg?_nc_cat=106&amp;_nc_ohc=DkBNChCJlq4AQnarlnVBvu4cTbW9TOlOUwR_VSOqJk5TAja9_qJfJJldg&amp;_nc_ht=scontent.xx&amp;oh=14203cd7bf15d64e0ad8dfef3c37c6a9&amp;oe=5E7B3113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5258581"/>
                  </a:ext>
                </a:extLst>
              </a:tr>
            </a:tbl>
          </a:graphicData>
        </a:graphic>
      </p:graphicFrame>
      <p:sp>
        <p:nvSpPr>
          <p:cNvPr id="4" name="Text Placeholder 3">
            <a:extLst>
              <a:ext uri="{FF2B5EF4-FFF2-40B4-BE49-F238E27FC236}">
                <a16:creationId xmlns:a16="http://schemas.microsoft.com/office/drawing/2014/main" id="{74B95F70-2FCA-4E9E-BA96-B89D046CDE4E}"/>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5482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B104-493E-4182-8B64-4EC083E9C4AE}"/>
              </a:ext>
            </a:extLst>
          </p:cNvPr>
          <p:cNvSpPr>
            <a:spLocks noGrp="1"/>
          </p:cNvSpPr>
          <p:nvPr>
            <p:ph type="title"/>
          </p:nvPr>
        </p:nvSpPr>
        <p:spPr/>
        <p:txBody>
          <a:bodyPr/>
          <a:lstStyle/>
          <a:p>
            <a:r>
              <a:rPr lang="en-US"/>
              <a:t>Facebook Own Posts Table | MDR - Mitteldeutscher Rundfunk Hauptkanal MDR - 4 of 26</a:t>
            </a:r>
          </a:p>
        </p:txBody>
      </p:sp>
      <p:graphicFrame>
        <p:nvGraphicFramePr>
          <p:cNvPr id="5" name="Table Placeholder 4">
            <a:extLst>
              <a:ext uri="{FF2B5EF4-FFF2-40B4-BE49-F238E27FC236}">
                <a16:creationId xmlns:a16="http://schemas.microsoft.com/office/drawing/2014/main" id="{442E755F-3C25-42DE-B0C8-9FEA1859D3E2}"/>
              </a:ext>
            </a:extLst>
          </p:cNvPr>
          <p:cNvGraphicFramePr>
            <a:graphicFrameLocks noGrp="1"/>
          </p:cNvGraphicFramePr>
          <p:nvPr>
            <p:ph type="tbl" sz="quarter" idx="13"/>
            <p:extLst>
              <p:ext uri="{D42A27DB-BD31-4B8C-83A1-F6EECF244321}">
                <p14:modId xmlns:p14="http://schemas.microsoft.com/office/powerpoint/2010/main" val="2596167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175881035"/>
                    </a:ext>
                  </a:extLst>
                </a:gridCol>
                <a:gridCol w="905256">
                  <a:extLst>
                    <a:ext uri="{9D8B030D-6E8A-4147-A177-3AD203B41FA5}">
                      <a16:colId xmlns:a16="http://schemas.microsoft.com/office/drawing/2014/main" val="472900966"/>
                    </a:ext>
                  </a:extLst>
                </a:gridCol>
                <a:gridCol w="658368">
                  <a:extLst>
                    <a:ext uri="{9D8B030D-6E8A-4147-A177-3AD203B41FA5}">
                      <a16:colId xmlns:a16="http://schemas.microsoft.com/office/drawing/2014/main" val="1703561380"/>
                    </a:ext>
                  </a:extLst>
                </a:gridCol>
                <a:gridCol w="329184">
                  <a:extLst>
                    <a:ext uri="{9D8B030D-6E8A-4147-A177-3AD203B41FA5}">
                      <a16:colId xmlns:a16="http://schemas.microsoft.com/office/drawing/2014/main" val="2780729251"/>
                    </a:ext>
                  </a:extLst>
                </a:gridCol>
                <a:gridCol w="329184">
                  <a:extLst>
                    <a:ext uri="{9D8B030D-6E8A-4147-A177-3AD203B41FA5}">
                      <a16:colId xmlns:a16="http://schemas.microsoft.com/office/drawing/2014/main" val="4289912949"/>
                    </a:ext>
                  </a:extLst>
                </a:gridCol>
                <a:gridCol w="329184">
                  <a:extLst>
                    <a:ext uri="{9D8B030D-6E8A-4147-A177-3AD203B41FA5}">
                      <a16:colId xmlns:a16="http://schemas.microsoft.com/office/drawing/2014/main" val="840053625"/>
                    </a:ext>
                  </a:extLst>
                </a:gridCol>
                <a:gridCol w="329184">
                  <a:extLst>
                    <a:ext uri="{9D8B030D-6E8A-4147-A177-3AD203B41FA5}">
                      <a16:colId xmlns:a16="http://schemas.microsoft.com/office/drawing/2014/main" val="763065258"/>
                    </a:ext>
                  </a:extLst>
                </a:gridCol>
                <a:gridCol w="329184">
                  <a:extLst>
                    <a:ext uri="{9D8B030D-6E8A-4147-A177-3AD203B41FA5}">
                      <a16:colId xmlns:a16="http://schemas.microsoft.com/office/drawing/2014/main" val="3150891461"/>
                    </a:ext>
                  </a:extLst>
                </a:gridCol>
                <a:gridCol w="329184">
                  <a:extLst>
                    <a:ext uri="{9D8B030D-6E8A-4147-A177-3AD203B41FA5}">
                      <a16:colId xmlns:a16="http://schemas.microsoft.com/office/drawing/2014/main" val="389734622"/>
                    </a:ext>
                  </a:extLst>
                </a:gridCol>
                <a:gridCol w="329184">
                  <a:extLst>
                    <a:ext uri="{9D8B030D-6E8A-4147-A177-3AD203B41FA5}">
                      <a16:colId xmlns:a16="http://schemas.microsoft.com/office/drawing/2014/main" val="2604707982"/>
                    </a:ext>
                  </a:extLst>
                </a:gridCol>
                <a:gridCol w="329184">
                  <a:extLst>
                    <a:ext uri="{9D8B030D-6E8A-4147-A177-3AD203B41FA5}">
                      <a16:colId xmlns:a16="http://schemas.microsoft.com/office/drawing/2014/main" val="2547690328"/>
                    </a:ext>
                  </a:extLst>
                </a:gridCol>
                <a:gridCol w="329184">
                  <a:extLst>
                    <a:ext uri="{9D8B030D-6E8A-4147-A177-3AD203B41FA5}">
                      <a16:colId xmlns:a16="http://schemas.microsoft.com/office/drawing/2014/main" val="1448971041"/>
                    </a:ext>
                  </a:extLst>
                </a:gridCol>
                <a:gridCol w="329184">
                  <a:extLst>
                    <a:ext uri="{9D8B030D-6E8A-4147-A177-3AD203B41FA5}">
                      <a16:colId xmlns:a16="http://schemas.microsoft.com/office/drawing/2014/main" val="2353424278"/>
                    </a:ext>
                  </a:extLst>
                </a:gridCol>
                <a:gridCol w="329184">
                  <a:extLst>
                    <a:ext uri="{9D8B030D-6E8A-4147-A177-3AD203B41FA5}">
                      <a16:colId xmlns:a16="http://schemas.microsoft.com/office/drawing/2014/main" val="3341637144"/>
                    </a:ext>
                  </a:extLst>
                </a:gridCol>
                <a:gridCol w="329184">
                  <a:extLst>
                    <a:ext uri="{9D8B030D-6E8A-4147-A177-3AD203B41FA5}">
                      <a16:colId xmlns:a16="http://schemas.microsoft.com/office/drawing/2014/main" val="4243901035"/>
                    </a:ext>
                  </a:extLst>
                </a:gridCol>
                <a:gridCol w="329184">
                  <a:extLst>
                    <a:ext uri="{9D8B030D-6E8A-4147-A177-3AD203B41FA5}">
                      <a16:colId xmlns:a16="http://schemas.microsoft.com/office/drawing/2014/main" val="3791878737"/>
                    </a:ext>
                  </a:extLst>
                </a:gridCol>
                <a:gridCol w="329184">
                  <a:extLst>
                    <a:ext uri="{9D8B030D-6E8A-4147-A177-3AD203B41FA5}">
                      <a16:colId xmlns:a16="http://schemas.microsoft.com/office/drawing/2014/main" val="344102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7684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15:47:17</a:t>
                      </a:r>
                      <a:r>
                        <a:rPr kumimoji="0" lang="de-DE" sz="1000" b="0" i="0" u="none" strike="noStrike" kern="1200" cap="none" spc="0" normalizeH="0" baseline="0" noProof="0">
                          <a:ln>
                            <a:noFill/>
                          </a:ln>
                          <a:solidFill>
                            <a:prstClr val="black"/>
                          </a:solidFill>
                          <a:effectLst/>
                          <a:uLnTx/>
                          <a:uFillTx/>
                          <a:latin typeface="+mn-lt"/>
                          <a:ea typeface="+mn-ea"/>
                          <a:cs typeface="+mn-cs"/>
                        </a:rPr>
                        <a:t>
 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https://scontent.xx.fbcdn.net/v/t15.5256-10/s720x720/71751724_429042101110196_30492906296967168_n.jpg?_nc_cat=1&amp;_nc_ohc=zK1s6LZfJ-wAQkMWn2eO41Tto79RScc5V-ETMAYO35z_Zw1Ptr5HNoPaw&amp;_nc_ht=scontent.xx&amp;oh=55ec2c0610b299f8a9dc432fe6670100&amp;oe=5E8CE513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15215107"/>
                  </a:ext>
                </a:extLst>
              </a:tr>
            </a:tbl>
          </a:graphicData>
        </a:graphic>
      </p:graphicFrame>
      <p:sp>
        <p:nvSpPr>
          <p:cNvPr id="4" name="Text Placeholder 3">
            <a:extLst>
              <a:ext uri="{FF2B5EF4-FFF2-40B4-BE49-F238E27FC236}">
                <a16:creationId xmlns:a16="http://schemas.microsoft.com/office/drawing/2014/main" id="{13723CC3-FAFF-413D-A972-8DA77E5A5EB2}"/>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5890467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304ACB-6B97-4651-9FB6-8042BE6721A3}"/>
              </a:ext>
            </a:extLst>
          </p:cNvPr>
          <p:cNvSpPr>
            <a:spLocks noGrp="1"/>
          </p:cNvSpPr>
          <p:nvPr>
            <p:ph type="title"/>
          </p:nvPr>
        </p:nvSpPr>
        <p:spPr/>
        <p:txBody>
          <a:bodyPr/>
          <a:lstStyle/>
          <a:p>
            <a:r>
              <a:rPr lang="en-US"/>
              <a:t>Facebook Own Posts Table | MDR - Mitteldeutscher Rundfunk Hauptkanal MDR - 5 of 26</a:t>
            </a:r>
          </a:p>
        </p:txBody>
      </p:sp>
      <p:graphicFrame>
        <p:nvGraphicFramePr>
          <p:cNvPr id="5" name="Table Placeholder 4">
            <a:extLst>
              <a:ext uri="{FF2B5EF4-FFF2-40B4-BE49-F238E27FC236}">
                <a16:creationId xmlns:a16="http://schemas.microsoft.com/office/drawing/2014/main" id="{610AF41C-D6B1-462A-BDC1-DB5A3CA8C2F9}"/>
              </a:ext>
            </a:extLst>
          </p:cNvPr>
          <p:cNvGraphicFramePr>
            <a:graphicFrameLocks noGrp="1"/>
          </p:cNvGraphicFramePr>
          <p:nvPr>
            <p:ph type="tbl" sz="quarter" idx="13"/>
            <p:extLst>
              <p:ext uri="{D42A27DB-BD31-4B8C-83A1-F6EECF244321}">
                <p14:modId xmlns:p14="http://schemas.microsoft.com/office/powerpoint/2010/main" val="4029368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251046952"/>
                    </a:ext>
                  </a:extLst>
                </a:gridCol>
                <a:gridCol w="905256">
                  <a:extLst>
                    <a:ext uri="{9D8B030D-6E8A-4147-A177-3AD203B41FA5}">
                      <a16:colId xmlns:a16="http://schemas.microsoft.com/office/drawing/2014/main" val="3992087895"/>
                    </a:ext>
                  </a:extLst>
                </a:gridCol>
                <a:gridCol w="658368">
                  <a:extLst>
                    <a:ext uri="{9D8B030D-6E8A-4147-A177-3AD203B41FA5}">
                      <a16:colId xmlns:a16="http://schemas.microsoft.com/office/drawing/2014/main" val="2646436835"/>
                    </a:ext>
                  </a:extLst>
                </a:gridCol>
                <a:gridCol w="329184">
                  <a:extLst>
                    <a:ext uri="{9D8B030D-6E8A-4147-A177-3AD203B41FA5}">
                      <a16:colId xmlns:a16="http://schemas.microsoft.com/office/drawing/2014/main" val="1956155619"/>
                    </a:ext>
                  </a:extLst>
                </a:gridCol>
                <a:gridCol w="329184">
                  <a:extLst>
                    <a:ext uri="{9D8B030D-6E8A-4147-A177-3AD203B41FA5}">
                      <a16:colId xmlns:a16="http://schemas.microsoft.com/office/drawing/2014/main" val="1844560435"/>
                    </a:ext>
                  </a:extLst>
                </a:gridCol>
                <a:gridCol w="329184">
                  <a:extLst>
                    <a:ext uri="{9D8B030D-6E8A-4147-A177-3AD203B41FA5}">
                      <a16:colId xmlns:a16="http://schemas.microsoft.com/office/drawing/2014/main" val="2496567822"/>
                    </a:ext>
                  </a:extLst>
                </a:gridCol>
                <a:gridCol w="329184">
                  <a:extLst>
                    <a:ext uri="{9D8B030D-6E8A-4147-A177-3AD203B41FA5}">
                      <a16:colId xmlns:a16="http://schemas.microsoft.com/office/drawing/2014/main" val="167348780"/>
                    </a:ext>
                  </a:extLst>
                </a:gridCol>
                <a:gridCol w="329184">
                  <a:extLst>
                    <a:ext uri="{9D8B030D-6E8A-4147-A177-3AD203B41FA5}">
                      <a16:colId xmlns:a16="http://schemas.microsoft.com/office/drawing/2014/main" val="1940298076"/>
                    </a:ext>
                  </a:extLst>
                </a:gridCol>
                <a:gridCol w="329184">
                  <a:extLst>
                    <a:ext uri="{9D8B030D-6E8A-4147-A177-3AD203B41FA5}">
                      <a16:colId xmlns:a16="http://schemas.microsoft.com/office/drawing/2014/main" val="3606687175"/>
                    </a:ext>
                  </a:extLst>
                </a:gridCol>
                <a:gridCol w="329184">
                  <a:extLst>
                    <a:ext uri="{9D8B030D-6E8A-4147-A177-3AD203B41FA5}">
                      <a16:colId xmlns:a16="http://schemas.microsoft.com/office/drawing/2014/main" val="2876538104"/>
                    </a:ext>
                  </a:extLst>
                </a:gridCol>
                <a:gridCol w="329184">
                  <a:extLst>
                    <a:ext uri="{9D8B030D-6E8A-4147-A177-3AD203B41FA5}">
                      <a16:colId xmlns:a16="http://schemas.microsoft.com/office/drawing/2014/main" val="741296427"/>
                    </a:ext>
                  </a:extLst>
                </a:gridCol>
                <a:gridCol w="329184">
                  <a:extLst>
                    <a:ext uri="{9D8B030D-6E8A-4147-A177-3AD203B41FA5}">
                      <a16:colId xmlns:a16="http://schemas.microsoft.com/office/drawing/2014/main" val="2788327258"/>
                    </a:ext>
                  </a:extLst>
                </a:gridCol>
                <a:gridCol w="329184">
                  <a:extLst>
                    <a:ext uri="{9D8B030D-6E8A-4147-A177-3AD203B41FA5}">
                      <a16:colId xmlns:a16="http://schemas.microsoft.com/office/drawing/2014/main" val="4140605225"/>
                    </a:ext>
                  </a:extLst>
                </a:gridCol>
                <a:gridCol w="329184">
                  <a:extLst>
                    <a:ext uri="{9D8B030D-6E8A-4147-A177-3AD203B41FA5}">
                      <a16:colId xmlns:a16="http://schemas.microsoft.com/office/drawing/2014/main" val="1413413282"/>
                    </a:ext>
                  </a:extLst>
                </a:gridCol>
                <a:gridCol w="329184">
                  <a:extLst>
                    <a:ext uri="{9D8B030D-6E8A-4147-A177-3AD203B41FA5}">
                      <a16:colId xmlns:a16="http://schemas.microsoft.com/office/drawing/2014/main" val="3249075866"/>
                    </a:ext>
                  </a:extLst>
                </a:gridCol>
                <a:gridCol w="329184">
                  <a:extLst>
                    <a:ext uri="{9D8B030D-6E8A-4147-A177-3AD203B41FA5}">
                      <a16:colId xmlns:a16="http://schemas.microsoft.com/office/drawing/2014/main" val="892966481"/>
                    </a:ext>
                  </a:extLst>
                </a:gridCol>
                <a:gridCol w="329184">
                  <a:extLst>
                    <a:ext uri="{9D8B030D-6E8A-4147-A177-3AD203B41FA5}">
                      <a16:colId xmlns:a16="http://schemas.microsoft.com/office/drawing/2014/main" val="2749024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53457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07:07:14</a:t>
                      </a:r>
                      <a:r>
                        <a:rPr kumimoji="0" lang="de-DE" sz="1000" b="0" i="0" u="none" strike="noStrike" kern="1200" cap="none" spc="0" normalizeH="0" baseline="0" noProof="0">
                          <a:ln>
                            <a:noFill/>
                          </a:ln>
                          <a:solidFill>
                            <a:prstClr val="black"/>
                          </a:solidFill>
                          <a:effectLst/>
                          <a:uLnTx/>
                          <a:uFillTx/>
                          <a:latin typeface="+mn-lt"/>
                          <a:ea typeface="+mn-ea"/>
                          <a:cs typeface="+mn-cs"/>
                        </a:rPr>
                        <a:t>
 So müde und so süß! Die kleinen Panda-Bären im Berliner Zoo sind fast drei Monate alt und entwickeln sich prächtig. Sehen Sie morgens auch so niedlich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https://scontent.xx.fbcdn.net/v/t15.5256-10/p720x720/69066808_795138094265892_1141074326947102720_n.jpg?_nc_cat=1&amp;_nc_ohc=f1EK8FiqRTAAQnXul4Co9FbBj70hhraD_kFXe41HcurBz2-vDV5XagJPw&amp;_nc_ht=scontent.xx&amp;oh=e8d781bad57e21d9fa596df522cfcd78&amp;oe=5E3F1FF7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0109773"/>
                  </a:ext>
                </a:extLst>
              </a:tr>
            </a:tbl>
          </a:graphicData>
        </a:graphic>
      </p:graphicFrame>
      <p:sp>
        <p:nvSpPr>
          <p:cNvPr id="4" name="Text Placeholder 3">
            <a:extLst>
              <a:ext uri="{FF2B5EF4-FFF2-40B4-BE49-F238E27FC236}">
                <a16:creationId xmlns:a16="http://schemas.microsoft.com/office/drawing/2014/main" id="{ED568705-3B7F-4560-B987-80EFEA486749}"/>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454759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47896-9563-454A-911B-7E1C2CAFE845}"/>
              </a:ext>
            </a:extLst>
          </p:cNvPr>
          <p:cNvSpPr>
            <a:spLocks noGrp="1"/>
          </p:cNvSpPr>
          <p:nvPr>
            <p:ph type="title"/>
          </p:nvPr>
        </p:nvSpPr>
        <p:spPr/>
        <p:txBody>
          <a:bodyPr/>
          <a:lstStyle/>
          <a:p>
            <a:r>
              <a:rPr lang="en-US"/>
              <a:t>Facebook Own Posts Table | MDR - Mitteldeutscher Rundfunk Hauptkanal MDR - 6 of 26</a:t>
            </a:r>
          </a:p>
        </p:txBody>
      </p:sp>
      <p:graphicFrame>
        <p:nvGraphicFramePr>
          <p:cNvPr id="5" name="Table Placeholder 4">
            <a:extLst>
              <a:ext uri="{FF2B5EF4-FFF2-40B4-BE49-F238E27FC236}">
                <a16:creationId xmlns:a16="http://schemas.microsoft.com/office/drawing/2014/main" id="{6E373235-2ED9-40EA-9857-F1B2652065E5}"/>
              </a:ext>
            </a:extLst>
          </p:cNvPr>
          <p:cNvGraphicFramePr>
            <a:graphicFrameLocks noGrp="1"/>
          </p:cNvGraphicFramePr>
          <p:nvPr>
            <p:ph type="tbl" sz="quarter" idx="13"/>
            <p:extLst>
              <p:ext uri="{D42A27DB-BD31-4B8C-83A1-F6EECF244321}">
                <p14:modId xmlns:p14="http://schemas.microsoft.com/office/powerpoint/2010/main" val="3001729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986785482"/>
                    </a:ext>
                  </a:extLst>
                </a:gridCol>
                <a:gridCol w="905256">
                  <a:extLst>
                    <a:ext uri="{9D8B030D-6E8A-4147-A177-3AD203B41FA5}">
                      <a16:colId xmlns:a16="http://schemas.microsoft.com/office/drawing/2014/main" val="3226327995"/>
                    </a:ext>
                  </a:extLst>
                </a:gridCol>
                <a:gridCol w="658368">
                  <a:extLst>
                    <a:ext uri="{9D8B030D-6E8A-4147-A177-3AD203B41FA5}">
                      <a16:colId xmlns:a16="http://schemas.microsoft.com/office/drawing/2014/main" val="2905125955"/>
                    </a:ext>
                  </a:extLst>
                </a:gridCol>
                <a:gridCol w="329184">
                  <a:extLst>
                    <a:ext uri="{9D8B030D-6E8A-4147-A177-3AD203B41FA5}">
                      <a16:colId xmlns:a16="http://schemas.microsoft.com/office/drawing/2014/main" val="565492184"/>
                    </a:ext>
                  </a:extLst>
                </a:gridCol>
                <a:gridCol w="329184">
                  <a:extLst>
                    <a:ext uri="{9D8B030D-6E8A-4147-A177-3AD203B41FA5}">
                      <a16:colId xmlns:a16="http://schemas.microsoft.com/office/drawing/2014/main" val="3851471114"/>
                    </a:ext>
                  </a:extLst>
                </a:gridCol>
                <a:gridCol w="329184">
                  <a:extLst>
                    <a:ext uri="{9D8B030D-6E8A-4147-A177-3AD203B41FA5}">
                      <a16:colId xmlns:a16="http://schemas.microsoft.com/office/drawing/2014/main" val="373516806"/>
                    </a:ext>
                  </a:extLst>
                </a:gridCol>
                <a:gridCol w="329184">
                  <a:extLst>
                    <a:ext uri="{9D8B030D-6E8A-4147-A177-3AD203B41FA5}">
                      <a16:colId xmlns:a16="http://schemas.microsoft.com/office/drawing/2014/main" val="1051864118"/>
                    </a:ext>
                  </a:extLst>
                </a:gridCol>
                <a:gridCol w="329184">
                  <a:extLst>
                    <a:ext uri="{9D8B030D-6E8A-4147-A177-3AD203B41FA5}">
                      <a16:colId xmlns:a16="http://schemas.microsoft.com/office/drawing/2014/main" val="1777474667"/>
                    </a:ext>
                  </a:extLst>
                </a:gridCol>
                <a:gridCol w="329184">
                  <a:extLst>
                    <a:ext uri="{9D8B030D-6E8A-4147-A177-3AD203B41FA5}">
                      <a16:colId xmlns:a16="http://schemas.microsoft.com/office/drawing/2014/main" val="1116813384"/>
                    </a:ext>
                  </a:extLst>
                </a:gridCol>
                <a:gridCol w="329184">
                  <a:extLst>
                    <a:ext uri="{9D8B030D-6E8A-4147-A177-3AD203B41FA5}">
                      <a16:colId xmlns:a16="http://schemas.microsoft.com/office/drawing/2014/main" val="2363553149"/>
                    </a:ext>
                  </a:extLst>
                </a:gridCol>
                <a:gridCol w="329184">
                  <a:extLst>
                    <a:ext uri="{9D8B030D-6E8A-4147-A177-3AD203B41FA5}">
                      <a16:colId xmlns:a16="http://schemas.microsoft.com/office/drawing/2014/main" val="3071509041"/>
                    </a:ext>
                  </a:extLst>
                </a:gridCol>
                <a:gridCol w="329184">
                  <a:extLst>
                    <a:ext uri="{9D8B030D-6E8A-4147-A177-3AD203B41FA5}">
                      <a16:colId xmlns:a16="http://schemas.microsoft.com/office/drawing/2014/main" val="163549783"/>
                    </a:ext>
                  </a:extLst>
                </a:gridCol>
                <a:gridCol w="329184">
                  <a:extLst>
                    <a:ext uri="{9D8B030D-6E8A-4147-A177-3AD203B41FA5}">
                      <a16:colId xmlns:a16="http://schemas.microsoft.com/office/drawing/2014/main" val="3368486114"/>
                    </a:ext>
                  </a:extLst>
                </a:gridCol>
                <a:gridCol w="329184">
                  <a:extLst>
                    <a:ext uri="{9D8B030D-6E8A-4147-A177-3AD203B41FA5}">
                      <a16:colId xmlns:a16="http://schemas.microsoft.com/office/drawing/2014/main" val="1523493886"/>
                    </a:ext>
                  </a:extLst>
                </a:gridCol>
                <a:gridCol w="329184">
                  <a:extLst>
                    <a:ext uri="{9D8B030D-6E8A-4147-A177-3AD203B41FA5}">
                      <a16:colId xmlns:a16="http://schemas.microsoft.com/office/drawing/2014/main" val="3645886502"/>
                    </a:ext>
                  </a:extLst>
                </a:gridCol>
                <a:gridCol w="329184">
                  <a:extLst>
                    <a:ext uri="{9D8B030D-6E8A-4147-A177-3AD203B41FA5}">
                      <a16:colId xmlns:a16="http://schemas.microsoft.com/office/drawing/2014/main" val="2946254672"/>
                    </a:ext>
                  </a:extLst>
                </a:gridCol>
                <a:gridCol w="329184">
                  <a:extLst>
                    <a:ext uri="{9D8B030D-6E8A-4147-A177-3AD203B41FA5}">
                      <a16:colId xmlns:a16="http://schemas.microsoft.com/office/drawing/2014/main" val="3371405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2285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- 2019-11-23 06:59:34</a:t>
                      </a:r>
                      <a:r>
                        <a:rPr kumimoji="0" lang="de-DE" sz="1000" b="0" i="0" u="none" strike="noStrike" kern="1200" cap="none" spc="0" normalizeH="0" baseline="0" noProof="0">
                          <a:ln>
                            <a:noFill/>
                          </a:ln>
                          <a:solidFill>
                            <a:prstClr val="black"/>
                          </a:solidFill>
                          <a:effectLst/>
                          <a:uLnTx/>
                          <a:uFillTx/>
                          <a:latin typeface="+mn-lt"/>
                          <a:ea typeface="+mn-ea"/>
                          <a:cs typeface="+mn-cs"/>
                        </a:rPr>
                        <a:t>
 Mit Bildern des quirligen Erdmännchen-Nachwuchses begrüßen wir Sie und wünschen einen schönen Start ins Wochenende.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https://scontent.xx.fbcdn.net/v/t15.5256-10/s720x720/72486926_510723409656362_7958297502946426880_n.jpg?_nc_cat=109&amp;_nc_ohc=BRLfH7VX-xoAQlhOciQ9kIAk7eFc7BFQE-V8I5sb9w525PeARaFXbkBPQ&amp;_nc_ht=scontent.xx&amp;oh=9e806282a428c172e32feacbcfedfe65&amp;oe=5E75F439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56376717"/>
                  </a:ext>
                </a:extLst>
              </a:tr>
            </a:tbl>
          </a:graphicData>
        </a:graphic>
      </p:graphicFrame>
      <p:sp>
        <p:nvSpPr>
          <p:cNvPr id="4" name="Text Placeholder 3">
            <a:extLst>
              <a:ext uri="{FF2B5EF4-FFF2-40B4-BE49-F238E27FC236}">
                <a16:creationId xmlns:a16="http://schemas.microsoft.com/office/drawing/2014/main" id="{E2C8EDAE-3926-441B-B373-847D988A00F0}"/>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0930393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DD27C-7C8C-40B7-97BB-601DCCC4997B}"/>
              </a:ext>
            </a:extLst>
          </p:cNvPr>
          <p:cNvSpPr>
            <a:spLocks noGrp="1"/>
          </p:cNvSpPr>
          <p:nvPr>
            <p:ph type="title"/>
          </p:nvPr>
        </p:nvSpPr>
        <p:spPr/>
        <p:txBody>
          <a:bodyPr/>
          <a:lstStyle/>
          <a:p>
            <a:r>
              <a:rPr lang="en-US"/>
              <a:t>Facebook Own Posts Table | MDR - Mitteldeutscher Rundfunk Hauptkanal MDR - 7 of 26</a:t>
            </a:r>
          </a:p>
        </p:txBody>
      </p:sp>
      <p:graphicFrame>
        <p:nvGraphicFramePr>
          <p:cNvPr id="5" name="Table Placeholder 4">
            <a:extLst>
              <a:ext uri="{FF2B5EF4-FFF2-40B4-BE49-F238E27FC236}">
                <a16:creationId xmlns:a16="http://schemas.microsoft.com/office/drawing/2014/main" id="{F729DCB5-E3F5-452A-9FAD-66B9E538765C}"/>
              </a:ext>
            </a:extLst>
          </p:cNvPr>
          <p:cNvGraphicFramePr>
            <a:graphicFrameLocks noGrp="1"/>
          </p:cNvGraphicFramePr>
          <p:nvPr>
            <p:ph type="tbl" sz="quarter" idx="13"/>
            <p:extLst>
              <p:ext uri="{D42A27DB-BD31-4B8C-83A1-F6EECF244321}">
                <p14:modId xmlns:p14="http://schemas.microsoft.com/office/powerpoint/2010/main" val="3215833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760129631"/>
                    </a:ext>
                  </a:extLst>
                </a:gridCol>
                <a:gridCol w="905256">
                  <a:extLst>
                    <a:ext uri="{9D8B030D-6E8A-4147-A177-3AD203B41FA5}">
                      <a16:colId xmlns:a16="http://schemas.microsoft.com/office/drawing/2014/main" val="127160070"/>
                    </a:ext>
                  </a:extLst>
                </a:gridCol>
                <a:gridCol w="658368">
                  <a:extLst>
                    <a:ext uri="{9D8B030D-6E8A-4147-A177-3AD203B41FA5}">
                      <a16:colId xmlns:a16="http://schemas.microsoft.com/office/drawing/2014/main" val="3625514337"/>
                    </a:ext>
                  </a:extLst>
                </a:gridCol>
                <a:gridCol w="329184">
                  <a:extLst>
                    <a:ext uri="{9D8B030D-6E8A-4147-A177-3AD203B41FA5}">
                      <a16:colId xmlns:a16="http://schemas.microsoft.com/office/drawing/2014/main" val="2625674995"/>
                    </a:ext>
                  </a:extLst>
                </a:gridCol>
                <a:gridCol w="329184">
                  <a:extLst>
                    <a:ext uri="{9D8B030D-6E8A-4147-A177-3AD203B41FA5}">
                      <a16:colId xmlns:a16="http://schemas.microsoft.com/office/drawing/2014/main" val="1509499944"/>
                    </a:ext>
                  </a:extLst>
                </a:gridCol>
                <a:gridCol w="329184">
                  <a:extLst>
                    <a:ext uri="{9D8B030D-6E8A-4147-A177-3AD203B41FA5}">
                      <a16:colId xmlns:a16="http://schemas.microsoft.com/office/drawing/2014/main" val="41974340"/>
                    </a:ext>
                  </a:extLst>
                </a:gridCol>
                <a:gridCol w="329184">
                  <a:extLst>
                    <a:ext uri="{9D8B030D-6E8A-4147-A177-3AD203B41FA5}">
                      <a16:colId xmlns:a16="http://schemas.microsoft.com/office/drawing/2014/main" val="412356096"/>
                    </a:ext>
                  </a:extLst>
                </a:gridCol>
                <a:gridCol w="329184">
                  <a:extLst>
                    <a:ext uri="{9D8B030D-6E8A-4147-A177-3AD203B41FA5}">
                      <a16:colId xmlns:a16="http://schemas.microsoft.com/office/drawing/2014/main" val="398864859"/>
                    </a:ext>
                  </a:extLst>
                </a:gridCol>
                <a:gridCol w="329184">
                  <a:extLst>
                    <a:ext uri="{9D8B030D-6E8A-4147-A177-3AD203B41FA5}">
                      <a16:colId xmlns:a16="http://schemas.microsoft.com/office/drawing/2014/main" val="285989585"/>
                    </a:ext>
                  </a:extLst>
                </a:gridCol>
                <a:gridCol w="329184">
                  <a:extLst>
                    <a:ext uri="{9D8B030D-6E8A-4147-A177-3AD203B41FA5}">
                      <a16:colId xmlns:a16="http://schemas.microsoft.com/office/drawing/2014/main" val="1853098625"/>
                    </a:ext>
                  </a:extLst>
                </a:gridCol>
                <a:gridCol w="329184">
                  <a:extLst>
                    <a:ext uri="{9D8B030D-6E8A-4147-A177-3AD203B41FA5}">
                      <a16:colId xmlns:a16="http://schemas.microsoft.com/office/drawing/2014/main" val="2551318863"/>
                    </a:ext>
                  </a:extLst>
                </a:gridCol>
                <a:gridCol w="329184">
                  <a:extLst>
                    <a:ext uri="{9D8B030D-6E8A-4147-A177-3AD203B41FA5}">
                      <a16:colId xmlns:a16="http://schemas.microsoft.com/office/drawing/2014/main" val="2725966256"/>
                    </a:ext>
                  </a:extLst>
                </a:gridCol>
                <a:gridCol w="329184">
                  <a:extLst>
                    <a:ext uri="{9D8B030D-6E8A-4147-A177-3AD203B41FA5}">
                      <a16:colId xmlns:a16="http://schemas.microsoft.com/office/drawing/2014/main" val="2174113801"/>
                    </a:ext>
                  </a:extLst>
                </a:gridCol>
                <a:gridCol w="329184">
                  <a:extLst>
                    <a:ext uri="{9D8B030D-6E8A-4147-A177-3AD203B41FA5}">
                      <a16:colId xmlns:a16="http://schemas.microsoft.com/office/drawing/2014/main" val="4092059930"/>
                    </a:ext>
                  </a:extLst>
                </a:gridCol>
                <a:gridCol w="329184">
                  <a:extLst>
                    <a:ext uri="{9D8B030D-6E8A-4147-A177-3AD203B41FA5}">
                      <a16:colId xmlns:a16="http://schemas.microsoft.com/office/drawing/2014/main" val="1983610663"/>
                    </a:ext>
                  </a:extLst>
                </a:gridCol>
                <a:gridCol w="329184">
                  <a:extLst>
                    <a:ext uri="{9D8B030D-6E8A-4147-A177-3AD203B41FA5}">
                      <a16:colId xmlns:a16="http://schemas.microsoft.com/office/drawing/2014/main" val="3809306748"/>
                    </a:ext>
                  </a:extLst>
                </a:gridCol>
                <a:gridCol w="329184">
                  <a:extLst>
                    <a:ext uri="{9D8B030D-6E8A-4147-A177-3AD203B41FA5}">
                      <a16:colId xmlns:a16="http://schemas.microsoft.com/office/drawing/2014/main" val="3164949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181308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16:49:00</a:t>
                      </a:r>
                      <a:r>
                        <a:rPr kumimoji="0" lang="de-DE" sz="1000" b="0" i="0" u="none" strike="noStrike" kern="1200" cap="none" spc="0" normalizeH="0" baseline="0" noProof="0">
                          <a:ln>
                            <a:noFill/>
                          </a:ln>
                          <a:solidFill>
                            <a:prstClr val="black"/>
                          </a:solidFill>
                          <a:effectLst/>
                          <a:uLnTx/>
                          <a:uFillTx/>
                          <a:latin typeface="+mn-lt"/>
                          <a:ea typeface="+mn-ea"/>
                          <a:cs typeface="+mn-cs"/>
                        </a:rPr>
                        <a:t>
 Koala Lewis musste eingeschläfert werden. Das Koala Krankenhaus hat mitgeteilt, dass die Brandverletzungen, die er sich bei den Buschfeuern in Australien zugezogen hat, schlimmer geworden sind. Eine mutige Anwohnerin hatte den Koala aus dem Feuer gerettet.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https://scontent.xx.fbcdn.net/v/t1.0-9/p720x720/78576994_10157909367218184_7350509362265194496_o.png?_nc_cat=108&amp;_nc_ohc=GPIY6rwY3sEAQm6gsxfCUvaqSUKzvxjKEGIdWguvZBDJEOgCzj9oX2Ryw&amp;_nc_ht=scontent.xx&amp;oh=d93117f18a081408254c8f2b21d6fdca&amp;oe=5E426083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2846707"/>
                  </a:ext>
                </a:extLst>
              </a:tr>
            </a:tbl>
          </a:graphicData>
        </a:graphic>
      </p:graphicFrame>
      <p:sp>
        <p:nvSpPr>
          <p:cNvPr id="4" name="Text Placeholder 3">
            <a:extLst>
              <a:ext uri="{FF2B5EF4-FFF2-40B4-BE49-F238E27FC236}">
                <a16:creationId xmlns:a16="http://schemas.microsoft.com/office/drawing/2014/main" id="{0AD7D0B3-C070-48AA-A092-935F1C6CDF7B}"/>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98617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ADFEF-1887-4595-8116-685F41820D15}"/>
              </a:ext>
            </a:extLst>
          </p:cNvPr>
          <p:cNvSpPr>
            <a:spLocks noGrp="1"/>
          </p:cNvSpPr>
          <p:nvPr>
            <p:ph type="title"/>
          </p:nvPr>
        </p:nvSpPr>
        <p:spPr/>
        <p:txBody>
          <a:bodyPr/>
          <a:lstStyle/>
          <a:p>
            <a:r>
              <a:rPr lang="en-US"/>
              <a:t>Facebook Own Posts Table | MDR - Mitteldeutscher Rundfunk Hauptkanal MDR - 8 of 26</a:t>
            </a:r>
          </a:p>
        </p:txBody>
      </p:sp>
      <p:graphicFrame>
        <p:nvGraphicFramePr>
          <p:cNvPr id="5" name="Table Placeholder 4">
            <a:extLst>
              <a:ext uri="{FF2B5EF4-FFF2-40B4-BE49-F238E27FC236}">
                <a16:creationId xmlns:a16="http://schemas.microsoft.com/office/drawing/2014/main" id="{5D17119B-B716-4264-B809-2D723EA5163E}"/>
              </a:ext>
            </a:extLst>
          </p:cNvPr>
          <p:cNvGraphicFramePr>
            <a:graphicFrameLocks noGrp="1"/>
          </p:cNvGraphicFramePr>
          <p:nvPr>
            <p:ph type="tbl" sz="quarter" idx="13"/>
            <p:extLst>
              <p:ext uri="{D42A27DB-BD31-4B8C-83A1-F6EECF244321}">
                <p14:modId xmlns:p14="http://schemas.microsoft.com/office/powerpoint/2010/main" val="208787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098713586"/>
                    </a:ext>
                  </a:extLst>
                </a:gridCol>
                <a:gridCol w="905256">
                  <a:extLst>
                    <a:ext uri="{9D8B030D-6E8A-4147-A177-3AD203B41FA5}">
                      <a16:colId xmlns:a16="http://schemas.microsoft.com/office/drawing/2014/main" val="3576682858"/>
                    </a:ext>
                  </a:extLst>
                </a:gridCol>
                <a:gridCol w="658368">
                  <a:extLst>
                    <a:ext uri="{9D8B030D-6E8A-4147-A177-3AD203B41FA5}">
                      <a16:colId xmlns:a16="http://schemas.microsoft.com/office/drawing/2014/main" val="3393158696"/>
                    </a:ext>
                  </a:extLst>
                </a:gridCol>
                <a:gridCol w="329184">
                  <a:extLst>
                    <a:ext uri="{9D8B030D-6E8A-4147-A177-3AD203B41FA5}">
                      <a16:colId xmlns:a16="http://schemas.microsoft.com/office/drawing/2014/main" val="2120163090"/>
                    </a:ext>
                  </a:extLst>
                </a:gridCol>
                <a:gridCol w="329184">
                  <a:extLst>
                    <a:ext uri="{9D8B030D-6E8A-4147-A177-3AD203B41FA5}">
                      <a16:colId xmlns:a16="http://schemas.microsoft.com/office/drawing/2014/main" val="4168877924"/>
                    </a:ext>
                  </a:extLst>
                </a:gridCol>
                <a:gridCol w="329184">
                  <a:extLst>
                    <a:ext uri="{9D8B030D-6E8A-4147-A177-3AD203B41FA5}">
                      <a16:colId xmlns:a16="http://schemas.microsoft.com/office/drawing/2014/main" val="169148041"/>
                    </a:ext>
                  </a:extLst>
                </a:gridCol>
                <a:gridCol w="329184">
                  <a:extLst>
                    <a:ext uri="{9D8B030D-6E8A-4147-A177-3AD203B41FA5}">
                      <a16:colId xmlns:a16="http://schemas.microsoft.com/office/drawing/2014/main" val="938703704"/>
                    </a:ext>
                  </a:extLst>
                </a:gridCol>
                <a:gridCol w="329184">
                  <a:extLst>
                    <a:ext uri="{9D8B030D-6E8A-4147-A177-3AD203B41FA5}">
                      <a16:colId xmlns:a16="http://schemas.microsoft.com/office/drawing/2014/main" val="3436919780"/>
                    </a:ext>
                  </a:extLst>
                </a:gridCol>
                <a:gridCol w="329184">
                  <a:extLst>
                    <a:ext uri="{9D8B030D-6E8A-4147-A177-3AD203B41FA5}">
                      <a16:colId xmlns:a16="http://schemas.microsoft.com/office/drawing/2014/main" val="829506811"/>
                    </a:ext>
                  </a:extLst>
                </a:gridCol>
                <a:gridCol w="329184">
                  <a:extLst>
                    <a:ext uri="{9D8B030D-6E8A-4147-A177-3AD203B41FA5}">
                      <a16:colId xmlns:a16="http://schemas.microsoft.com/office/drawing/2014/main" val="2127125485"/>
                    </a:ext>
                  </a:extLst>
                </a:gridCol>
                <a:gridCol w="329184">
                  <a:extLst>
                    <a:ext uri="{9D8B030D-6E8A-4147-A177-3AD203B41FA5}">
                      <a16:colId xmlns:a16="http://schemas.microsoft.com/office/drawing/2014/main" val="20957445"/>
                    </a:ext>
                  </a:extLst>
                </a:gridCol>
                <a:gridCol w="329184">
                  <a:extLst>
                    <a:ext uri="{9D8B030D-6E8A-4147-A177-3AD203B41FA5}">
                      <a16:colId xmlns:a16="http://schemas.microsoft.com/office/drawing/2014/main" val="699485837"/>
                    </a:ext>
                  </a:extLst>
                </a:gridCol>
                <a:gridCol w="329184">
                  <a:extLst>
                    <a:ext uri="{9D8B030D-6E8A-4147-A177-3AD203B41FA5}">
                      <a16:colId xmlns:a16="http://schemas.microsoft.com/office/drawing/2014/main" val="4183994864"/>
                    </a:ext>
                  </a:extLst>
                </a:gridCol>
                <a:gridCol w="329184">
                  <a:extLst>
                    <a:ext uri="{9D8B030D-6E8A-4147-A177-3AD203B41FA5}">
                      <a16:colId xmlns:a16="http://schemas.microsoft.com/office/drawing/2014/main" val="2766299084"/>
                    </a:ext>
                  </a:extLst>
                </a:gridCol>
                <a:gridCol w="329184">
                  <a:extLst>
                    <a:ext uri="{9D8B030D-6E8A-4147-A177-3AD203B41FA5}">
                      <a16:colId xmlns:a16="http://schemas.microsoft.com/office/drawing/2014/main" val="2137342574"/>
                    </a:ext>
                  </a:extLst>
                </a:gridCol>
                <a:gridCol w="329184">
                  <a:extLst>
                    <a:ext uri="{9D8B030D-6E8A-4147-A177-3AD203B41FA5}">
                      <a16:colId xmlns:a16="http://schemas.microsoft.com/office/drawing/2014/main" val="1203596687"/>
                    </a:ext>
                  </a:extLst>
                </a:gridCol>
                <a:gridCol w="329184">
                  <a:extLst>
                    <a:ext uri="{9D8B030D-6E8A-4147-A177-3AD203B41FA5}">
                      <a16:colId xmlns:a16="http://schemas.microsoft.com/office/drawing/2014/main" val="2025094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57310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- 2019-11-16 19:22:04</a:t>
                      </a:r>
                      <a:r>
                        <a:rPr kumimoji="0" lang="de-DE" sz="1000" b="0" i="0" u="none" strike="noStrike" kern="1200" cap="none" spc="0" normalizeH="0" baseline="0" noProof="0">
                          <a:ln>
                            <a:noFill/>
                          </a:ln>
                          <a:solidFill>
                            <a:prstClr val="black"/>
                          </a:solidFill>
                          <a:effectLst/>
                          <a:uLnTx/>
                          <a:uFillTx/>
                          <a:latin typeface="+mn-lt"/>
                          <a:ea typeface="+mn-ea"/>
                          <a:cs typeface="+mn-cs"/>
                        </a:rPr>
                        <a:t>
 Der Stern Recorder R 160 bot das perfekte musikalische Programm. Schließlich erlaubte er es auch, selber Kassetten aufzunehmen und abzuspielen. #madeingdr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https://scontent.xx.fbcdn.net/v/t15.5256-10/p720x720/71189203_416512472352664_2493150973988438016_n.jpg?_nc_cat=100&amp;_nc_ohc=0MsGWBDs_1cAQlG5c07hrMqhfcpd7LtNPTkVsiNqkJn-WK2jMtbV_YJXg&amp;_nc_ht=scontent.xx&amp;oh=c3d73f9f135495ad47746c3b709125ce&amp;oe=5E8A25F8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36092952"/>
                  </a:ext>
                </a:extLst>
              </a:tr>
            </a:tbl>
          </a:graphicData>
        </a:graphic>
      </p:graphicFrame>
      <p:sp>
        <p:nvSpPr>
          <p:cNvPr id="4" name="Text Placeholder 3">
            <a:extLst>
              <a:ext uri="{FF2B5EF4-FFF2-40B4-BE49-F238E27FC236}">
                <a16:creationId xmlns:a16="http://schemas.microsoft.com/office/drawing/2014/main" id="{33475BC4-DFC0-4334-AA75-81283AA8A0D3}"/>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781045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C0281-385C-4ECC-8932-049EEFDFF2CC}"/>
              </a:ext>
            </a:extLst>
          </p:cNvPr>
          <p:cNvSpPr>
            <a:spLocks noGrp="1"/>
          </p:cNvSpPr>
          <p:nvPr>
            <p:ph type="title"/>
          </p:nvPr>
        </p:nvSpPr>
        <p:spPr/>
        <p:txBody>
          <a:bodyPr/>
          <a:lstStyle/>
          <a:p>
            <a:r>
              <a:rPr lang="en-US"/>
              <a:t>Facebook Own Posts Table | MDR - Mitteldeutscher Rundfunk Hauptkanal MDR - 9 of 26</a:t>
            </a:r>
          </a:p>
        </p:txBody>
      </p:sp>
      <p:graphicFrame>
        <p:nvGraphicFramePr>
          <p:cNvPr id="5" name="Table Placeholder 4">
            <a:extLst>
              <a:ext uri="{FF2B5EF4-FFF2-40B4-BE49-F238E27FC236}">
                <a16:creationId xmlns:a16="http://schemas.microsoft.com/office/drawing/2014/main" id="{A74DDBAC-68F6-455D-82ED-F00CD22EA45E}"/>
              </a:ext>
            </a:extLst>
          </p:cNvPr>
          <p:cNvGraphicFramePr>
            <a:graphicFrameLocks noGrp="1"/>
          </p:cNvGraphicFramePr>
          <p:nvPr>
            <p:ph type="tbl" sz="quarter" idx="13"/>
            <p:extLst>
              <p:ext uri="{D42A27DB-BD31-4B8C-83A1-F6EECF244321}">
                <p14:modId xmlns:p14="http://schemas.microsoft.com/office/powerpoint/2010/main" val="64186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946624191"/>
                    </a:ext>
                  </a:extLst>
                </a:gridCol>
                <a:gridCol w="905256">
                  <a:extLst>
                    <a:ext uri="{9D8B030D-6E8A-4147-A177-3AD203B41FA5}">
                      <a16:colId xmlns:a16="http://schemas.microsoft.com/office/drawing/2014/main" val="4193567158"/>
                    </a:ext>
                  </a:extLst>
                </a:gridCol>
                <a:gridCol w="658368">
                  <a:extLst>
                    <a:ext uri="{9D8B030D-6E8A-4147-A177-3AD203B41FA5}">
                      <a16:colId xmlns:a16="http://schemas.microsoft.com/office/drawing/2014/main" val="2315803171"/>
                    </a:ext>
                  </a:extLst>
                </a:gridCol>
                <a:gridCol w="329184">
                  <a:extLst>
                    <a:ext uri="{9D8B030D-6E8A-4147-A177-3AD203B41FA5}">
                      <a16:colId xmlns:a16="http://schemas.microsoft.com/office/drawing/2014/main" val="1734244528"/>
                    </a:ext>
                  </a:extLst>
                </a:gridCol>
                <a:gridCol w="329184">
                  <a:extLst>
                    <a:ext uri="{9D8B030D-6E8A-4147-A177-3AD203B41FA5}">
                      <a16:colId xmlns:a16="http://schemas.microsoft.com/office/drawing/2014/main" val="2889571610"/>
                    </a:ext>
                  </a:extLst>
                </a:gridCol>
                <a:gridCol w="329184">
                  <a:extLst>
                    <a:ext uri="{9D8B030D-6E8A-4147-A177-3AD203B41FA5}">
                      <a16:colId xmlns:a16="http://schemas.microsoft.com/office/drawing/2014/main" val="3284754786"/>
                    </a:ext>
                  </a:extLst>
                </a:gridCol>
                <a:gridCol w="329184">
                  <a:extLst>
                    <a:ext uri="{9D8B030D-6E8A-4147-A177-3AD203B41FA5}">
                      <a16:colId xmlns:a16="http://schemas.microsoft.com/office/drawing/2014/main" val="3306166797"/>
                    </a:ext>
                  </a:extLst>
                </a:gridCol>
                <a:gridCol w="329184">
                  <a:extLst>
                    <a:ext uri="{9D8B030D-6E8A-4147-A177-3AD203B41FA5}">
                      <a16:colId xmlns:a16="http://schemas.microsoft.com/office/drawing/2014/main" val="1874010589"/>
                    </a:ext>
                  </a:extLst>
                </a:gridCol>
                <a:gridCol w="329184">
                  <a:extLst>
                    <a:ext uri="{9D8B030D-6E8A-4147-A177-3AD203B41FA5}">
                      <a16:colId xmlns:a16="http://schemas.microsoft.com/office/drawing/2014/main" val="2944749144"/>
                    </a:ext>
                  </a:extLst>
                </a:gridCol>
                <a:gridCol w="329184">
                  <a:extLst>
                    <a:ext uri="{9D8B030D-6E8A-4147-A177-3AD203B41FA5}">
                      <a16:colId xmlns:a16="http://schemas.microsoft.com/office/drawing/2014/main" val="219538233"/>
                    </a:ext>
                  </a:extLst>
                </a:gridCol>
                <a:gridCol w="329184">
                  <a:extLst>
                    <a:ext uri="{9D8B030D-6E8A-4147-A177-3AD203B41FA5}">
                      <a16:colId xmlns:a16="http://schemas.microsoft.com/office/drawing/2014/main" val="3526313163"/>
                    </a:ext>
                  </a:extLst>
                </a:gridCol>
                <a:gridCol w="329184">
                  <a:extLst>
                    <a:ext uri="{9D8B030D-6E8A-4147-A177-3AD203B41FA5}">
                      <a16:colId xmlns:a16="http://schemas.microsoft.com/office/drawing/2014/main" val="3877862379"/>
                    </a:ext>
                  </a:extLst>
                </a:gridCol>
                <a:gridCol w="329184">
                  <a:extLst>
                    <a:ext uri="{9D8B030D-6E8A-4147-A177-3AD203B41FA5}">
                      <a16:colId xmlns:a16="http://schemas.microsoft.com/office/drawing/2014/main" val="1305132847"/>
                    </a:ext>
                  </a:extLst>
                </a:gridCol>
                <a:gridCol w="329184">
                  <a:extLst>
                    <a:ext uri="{9D8B030D-6E8A-4147-A177-3AD203B41FA5}">
                      <a16:colId xmlns:a16="http://schemas.microsoft.com/office/drawing/2014/main" val="2029842585"/>
                    </a:ext>
                  </a:extLst>
                </a:gridCol>
                <a:gridCol w="329184">
                  <a:extLst>
                    <a:ext uri="{9D8B030D-6E8A-4147-A177-3AD203B41FA5}">
                      <a16:colId xmlns:a16="http://schemas.microsoft.com/office/drawing/2014/main" val="3310361738"/>
                    </a:ext>
                  </a:extLst>
                </a:gridCol>
                <a:gridCol w="329184">
                  <a:extLst>
                    <a:ext uri="{9D8B030D-6E8A-4147-A177-3AD203B41FA5}">
                      <a16:colId xmlns:a16="http://schemas.microsoft.com/office/drawing/2014/main" val="3161458608"/>
                    </a:ext>
                  </a:extLst>
                </a:gridCol>
                <a:gridCol w="329184">
                  <a:extLst>
                    <a:ext uri="{9D8B030D-6E8A-4147-A177-3AD203B41FA5}">
                      <a16:colId xmlns:a16="http://schemas.microsoft.com/office/drawing/2014/main" val="259626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41346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- 2019-11-20 09:06:41</a:t>
                      </a:r>
                      <a:r>
                        <a:rPr kumimoji="0" lang="de-DE" sz="1000" b="0" i="0" u="none" strike="noStrike" kern="1200" cap="none" spc="0" normalizeH="0" baseline="0" noProof="0">
                          <a:ln>
                            <a:noFill/>
                          </a:ln>
                          <a:solidFill>
                            <a:prstClr val="black"/>
                          </a:solidFill>
                          <a:effectLst/>
                          <a:uLnTx/>
                          <a:uFillTx/>
                          <a:latin typeface="+mn-lt"/>
                          <a:ea typeface="+mn-ea"/>
                          <a:cs typeface="+mn-cs"/>
                        </a:rPr>
                        <a:t>
 Die AKA Electric war in der DDR - wie in der Werbung behauptet - in jedem Haus zu Hause! Die Schlagwerkmühle konnte dabei viel mehr als nur Kaffee mahlen. ☕☕ #madeingdr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https://scontent.xx.fbcdn.net/v/t15.5256-10/p720x720/70986176_413961549270785_1791283842431057920_n.jpg?_nc_cat=105&amp;_nc_ohc=_pEndrWso3IAQm-ohNAb3Yf_Ih6PZJwfesypOSVyixxNFPiB9kBKIETqA&amp;_nc_ht=scontent.xx&amp;oh=c7fb36e87447efbf5e3b373556cc3372&amp;oe=5E4139E2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1785490"/>
                  </a:ext>
                </a:extLst>
              </a:tr>
            </a:tbl>
          </a:graphicData>
        </a:graphic>
      </p:graphicFrame>
      <p:sp>
        <p:nvSpPr>
          <p:cNvPr id="4" name="Text Placeholder 3">
            <a:extLst>
              <a:ext uri="{FF2B5EF4-FFF2-40B4-BE49-F238E27FC236}">
                <a16:creationId xmlns:a16="http://schemas.microsoft.com/office/drawing/2014/main" id="{7A34BFDB-8567-441F-B7CE-CA6EE9016542}"/>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3716700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451A1-94AE-4974-BAA0-BE66CBE675C1}"/>
              </a:ext>
            </a:extLst>
          </p:cNvPr>
          <p:cNvSpPr>
            <a:spLocks noGrp="1"/>
          </p:cNvSpPr>
          <p:nvPr>
            <p:ph type="title"/>
          </p:nvPr>
        </p:nvSpPr>
        <p:spPr/>
        <p:txBody>
          <a:bodyPr/>
          <a:lstStyle/>
          <a:p>
            <a:r>
              <a:rPr lang="en-US"/>
              <a:t>Facebook Own Posts Table | MDR - Mitteldeutscher Rundfunk Hauptkanal MDR - 10 of 26</a:t>
            </a:r>
          </a:p>
        </p:txBody>
      </p:sp>
      <p:graphicFrame>
        <p:nvGraphicFramePr>
          <p:cNvPr id="5" name="Table Placeholder 4">
            <a:extLst>
              <a:ext uri="{FF2B5EF4-FFF2-40B4-BE49-F238E27FC236}">
                <a16:creationId xmlns:a16="http://schemas.microsoft.com/office/drawing/2014/main" id="{AC7E2B59-AC52-4327-84A9-641D3DE0E8B5}"/>
              </a:ext>
            </a:extLst>
          </p:cNvPr>
          <p:cNvGraphicFramePr>
            <a:graphicFrameLocks noGrp="1"/>
          </p:cNvGraphicFramePr>
          <p:nvPr>
            <p:ph type="tbl" sz="quarter" idx="13"/>
            <p:extLst>
              <p:ext uri="{D42A27DB-BD31-4B8C-83A1-F6EECF244321}">
                <p14:modId xmlns:p14="http://schemas.microsoft.com/office/powerpoint/2010/main" val="769624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684961439"/>
                    </a:ext>
                  </a:extLst>
                </a:gridCol>
                <a:gridCol w="905256">
                  <a:extLst>
                    <a:ext uri="{9D8B030D-6E8A-4147-A177-3AD203B41FA5}">
                      <a16:colId xmlns:a16="http://schemas.microsoft.com/office/drawing/2014/main" val="1359530802"/>
                    </a:ext>
                  </a:extLst>
                </a:gridCol>
                <a:gridCol w="658368">
                  <a:extLst>
                    <a:ext uri="{9D8B030D-6E8A-4147-A177-3AD203B41FA5}">
                      <a16:colId xmlns:a16="http://schemas.microsoft.com/office/drawing/2014/main" val="3347526204"/>
                    </a:ext>
                  </a:extLst>
                </a:gridCol>
                <a:gridCol w="329184">
                  <a:extLst>
                    <a:ext uri="{9D8B030D-6E8A-4147-A177-3AD203B41FA5}">
                      <a16:colId xmlns:a16="http://schemas.microsoft.com/office/drawing/2014/main" val="543576060"/>
                    </a:ext>
                  </a:extLst>
                </a:gridCol>
                <a:gridCol w="329184">
                  <a:extLst>
                    <a:ext uri="{9D8B030D-6E8A-4147-A177-3AD203B41FA5}">
                      <a16:colId xmlns:a16="http://schemas.microsoft.com/office/drawing/2014/main" val="421490919"/>
                    </a:ext>
                  </a:extLst>
                </a:gridCol>
                <a:gridCol w="329184">
                  <a:extLst>
                    <a:ext uri="{9D8B030D-6E8A-4147-A177-3AD203B41FA5}">
                      <a16:colId xmlns:a16="http://schemas.microsoft.com/office/drawing/2014/main" val="1217129813"/>
                    </a:ext>
                  </a:extLst>
                </a:gridCol>
                <a:gridCol w="329184">
                  <a:extLst>
                    <a:ext uri="{9D8B030D-6E8A-4147-A177-3AD203B41FA5}">
                      <a16:colId xmlns:a16="http://schemas.microsoft.com/office/drawing/2014/main" val="2069819762"/>
                    </a:ext>
                  </a:extLst>
                </a:gridCol>
                <a:gridCol w="329184">
                  <a:extLst>
                    <a:ext uri="{9D8B030D-6E8A-4147-A177-3AD203B41FA5}">
                      <a16:colId xmlns:a16="http://schemas.microsoft.com/office/drawing/2014/main" val="1782609198"/>
                    </a:ext>
                  </a:extLst>
                </a:gridCol>
                <a:gridCol w="329184">
                  <a:extLst>
                    <a:ext uri="{9D8B030D-6E8A-4147-A177-3AD203B41FA5}">
                      <a16:colId xmlns:a16="http://schemas.microsoft.com/office/drawing/2014/main" val="3593776187"/>
                    </a:ext>
                  </a:extLst>
                </a:gridCol>
                <a:gridCol w="329184">
                  <a:extLst>
                    <a:ext uri="{9D8B030D-6E8A-4147-A177-3AD203B41FA5}">
                      <a16:colId xmlns:a16="http://schemas.microsoft.com/office/drawing/2014/main" val="3360681990"/>
                    </a:ext>
                  </a:extLst>
                </a:gridCol>
                <a:gridCol w="329184">
                  <a:extLst>
                    <a:ext uri="{9D8B030D-6E8A-4147-A177-3AD203B41FA5}">
                      <a16:colId xmlns:a16="http://schemas.microsoft.com/office/drawing/2014/main" val="2065163990"/>
                    </a:ext>
                  </a:extLst>
                </a:gridCol>
                <a:gridCol w="329184">
                  <a:extLst>
                    <a:ext uri="{9D8B030D-6E8A-4147-A177-3AD203B41FA5}">
                      <a16:colId xmlns:a16="http://schemas.microsoft.com/office/drawing/2014/main" val="1949565799"/>
                    </a:ext>
                  </a:extLst>
                </a:gridCol>
                <a:gridCol w="329184">
                  <a:extLst>
                    <a:ext uri="{9D8B030D-6E8A-4147-A177-3AD203B41FA5}">
                      <a16:colId xmlns:a16="http://schemas.microsoft.com/office/drawing/2014/main" val="2009239184"/>
                    </a:ext>
                  </a:extLst>
                </a:gridCol>
                <a:gridCol w="329184">
                  <a:extLst>
                    <a:ext uri="{9D8B030D-6E8A-4147-A177-3AD203B41FA5}">
                      <a16:colId xmlns:a16="http://schemas.microsoft.com/office/drawing/2014/main" val="3936186560"/>
                    </a:ext>
                  </a:extLst>
                </a:gridCol>
                <a:gridCol w="329184">
                  <a:extLst>
                    <a:ext uri="{9D8B030D-6E8A-4147-A177-3AD203B41FA5}">
                      <a16:colId xmlns:a16="http://schemas.microsoft.com/office/drawing/2014/main" val="979730101"/>
                    </a:ext>
                  </a:extLst>
                </a:gridCol>
                <a:gridCol w="329184">
                  <a:extLst>
                    <a:ext uri="{9D8B030D-6E8A-4147-A177-3AD203B41FA5}">
                      <a16:colId xmlns:a16="http://schemas.microsoft.com/office/drawing/2014/main" val="3264277904"/>
                    </a:ext>
                  </a:extLst>
                </a:gridCol>
                <a:gridCol w="329184">
                  <a:extLst>
                    <a:ext uri="{9D8B030D-6E8A-4147-A177-3AD203B41FA5}">
                      <a16:colId xmlns:a16="http://schemas.microsoft.com/office/drawing/2014/main" val="3418034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5760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- 2019-11-17 16:34:31</a:t>
                      </a:r>
                      <a:r>
                        <a:rPr kumimoji="0" lang="de-DE" sz="1000" b="0" i="0" u="none" strike="noStrike" kern="1200" cap="none" spc="0" normalizeH="0" baseline="0" noProof="0">
                          <a:ln>
                            <a:noFill/>
                          </a:ln>
                          <a:solidFill>
                            <a:prstClr val="black"/>
                          </a:solidFill>
                          <a:effectLst/>
                          <a:uLnTx/>
                          <a:uFillTx/>
                          <a:latin typeface="+mn-lt"/>
                          <a:ea typeface="+mn-ea"/>
                          <a:cs typeface="+mn-cs"/>
                        </a:rPr>
                        <a:t>
 Da erwacht das kleine Kind im erwachsenen Mann: Ein Raum voller Modellwagen aus der DDR. 😍 Hatten Sie als Kind auch ein Modellauto zu Hause?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https://scontent.xx.fbcdn.net/v/t15.5256-10/s720x720/73423738_745012955979460_9001690095895445504_n.jpg?_nc_cat=100&amp;_nc_ohc=S7_zrSfL0e0AQl4y9B2VLtczzsKr595zq3vKkHAWkKhlbVhm1xnTZA9Vg&amp;_nc_ht=scontent.xx&amp;oh=a8d208b62647ce7ebb18fbec99d2078c&amp;oe=5E8976F8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547097213"/>
                  </a:ext>
                </a:extLst>
              </a:tr>
            </a:tbl>
          </a:graphicData>
        </a:graphic>
      </p:graphicFrame>
      <p:sp>
        <p:nvSpPr>
          <p:cNvPr id="4" name="Text Placeholder 3">
            <a:extLst>
              <a:ext uri="{FF2B5EF4-FFF2-40B4-BE49-F238E27FC236}">
                <a16:creationId xmlns:a16="http://schemas.microsoft.com/office/drawing/2014/main" id="{FEC8B578-C40C-4551-A746-C77958F2E1E0}"/>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4071305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9E708-734F-42A7-BD35-12A282B71887}"/>
              </a:ext>
            </a:extLst>
          </p:cNvPr>
          <p:cNvSpPr>
            <a:spLocks noGrp="1"/>
          </p:cNvSpPr>
          <p:nvPr>
            <p:ph type="title"/>
          </p:nvPr>
        </p:nvSpPr>
        <p:spPr/>
        <p:txBody>
          <a:bodyPr/>
          <a:lstStyle/>
          <a:p>
            <a:r>
              <a:rPr lang="en-US"/>
              <a:t>Facebook Own Posts Table | MDR - Mitteldeutscher Rundfunk Hauptkanal MDR - 11 of 26</a:t>
            </a:r>
          </a:p>
        </p:txBody>
      </p:sp>
      <p:graphicFrame>
        <p:nvGraphicFramePr>
          <p:cNvPr id="5" name="Table Placeholder 4">
            <a:extLst>
              <a:ext uri="{FF2B5EF4-FFF2-40B4-BE49-F238E27FC236}">
                <a16:creationId xmlns:a16="http://schemas.microsoft.com/office/drawing/2014/main" id="{4D54C0D4-518F-4338-B272-7E5A5A73B4A2}"/>
              </a:ext>
            </a:extLst>
          </p:cNvPr>
          <p:cNvGraphicFramePr>
            <a:graphicFrameLocks noGrp="1"/>
          </p:cNvGraphicFramePr>
          <p:nvPr>
            <p:ph type="tbl" sz="quarter" idx="13"/>
            <p:extLst>
              <p:ext uri="{D42A27DB-BD31-4B8C-83A1-F6EECF244321}">
                <p14:modId xmlns:p14="http://schemas.microsoft.com/office/powerpoint/2010/main" val="2849339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4218062977"/>
                    </a:ext>
                  </a:extLst>
                </a:gridCol>
                <a:gridCol w="905256">
                  <a:extLst>
                    <a:ext uri="{9D8B030D-6E8A-4147-A177-3AD203B41FA5}">
                      <a16:colId xmlns:a16="http://schemas.microsoft.com/office/drawing/2014/main" val="2986346062"/>
                    </a:ext>
                  </a:extLst>
                </a:gridCol>
                <a:gridCol w="658368">
                  <a:extLst>
                    <a:ext uri="{9D8B030D-6E8A-4147-A177-3AD203B41FA5}">
                      <a16:colId xmlns:a16="http://schemas.microsoft.com/office/drawing/2014/main" val="1634941354"/>
                    </a:ext>
                  </a:extLst>
                </a:gridCol>
                <a:gridCol w="329184">
                  <a:extLst>
                    <a:ext uri="{9D8B030D-6E8A-4147-A177-3AD203B41FA5}">
                      <a16:colId xmlns:a16="http://schemas.microsoft.com/office/drawing/2014/main" val="1391022690"/>
                    </a:ext>
                  </a:extLst>
                </a:gridCol>
                <a:gridCol w="329184">
                  <a:extLst>
                    <a:ext uri="{9D8B030D-6E8A-4147-A177-3AD203B41FA5}">
                      <a16:colId xmlns:a16="http://schemas.microsoft.com/office/drawing/2014/main" val="840625747"/>
                    </a:ext>
                  </a:extLst>
                </a:gridCol>
                <a:gridCol w="329184">
                  <a:extLst>
                    <a:ext uri="{9D8B030D-6E8A-4147-A177-3AD203B41FA5}">
                      <a16:colId xmlns:a16="http://schemas.microsoft.com/office/drawing/2014/main" val="521201405"/>
                    </a:ext>
                  </a:extLst>
                </a:gridCol>
                <a:gridCol w="329184">
                  <a:extLst>
                    <a:ext uri="{9D8B030D-6E8A-4147-A177-3AD203B41FA5}">
                      <a16:colId xmlns:a16="http://schemas.microsoft.com/office/drawing/2014/main" val="850981897"/>
                    </a:ext>
                  </a:extLst>
                </a:gridCol>
                <a:gridCol w="329184">
                  <a:extLst>
                    <a:ext uri="{9D8B030D-6E8A-4147-A177-3AD203B41FA5}">
                      <a16:colId xmlns:a16="http://schemas.microsoft.com/office/drawing/2014/main" val="235802278"/>
                    </a:ext>
                  </a:extLst>
                </a:gridCol>
                <a:gridCol w="329184">
                  <a:extLst>
                    <a:ext uri="{9D8B030D-6E8A-4147-A177-3AD203B41FA5}">
                      <a16:colId xmlns:a16="http://schemas.microsoft.com/office/drawing/2014/main" val="1522670018"/>
                    </a:ext>
                  </a:extLst>
                </a:gridCol>
                <a:gridCol w="329184">
                  <a:extLst>
                    <a:ext uri="{9D8B030D-6E8A-4147-A177-3AD203B41FA5}">
                      <a16:colId xmlns:a16="http://schemas.microsoft.com/office/drawing/2014/main" val="3223714455"/>
                    </a:ext>
                  </a:extLst>
                </a:gridCol>
                <a:gridCol w="329184">
                  <a:extLst>
                    <a:ext uri="{9D8B030D-6E8A-4147-A177-3AD203B41FA5}">
                      <a16:colId xmlns:a16="http://schemas.microsoft.com/office/drawing/2014/main" val="3743490688"/>
                    </a:ext>
                  </a:extLst>
                </a:gridCol>
                <a:gridCol w="329184">
                  <a:extLst>
                    <a:ext uri="{9D8B030D-6E8A-4147-A177-3AD203B41FA5}">
                      <a16:colId xmlns:a16="http://schemas.microsoft.com/office/drawing/2014/main" val="2182177341"/>
                    </a:ext>
                  </a:extLst>
                </a:gridCol>
                <a:gridCol w="329184">
                  <a:extLst>
                    <a:ext uri="{9D8B030D-6E8A-4147-A177-3AD203B41FA5}">
                      <a16:colId xmlns:a16="http://schemas.microsoft.com/office/drawing/2014/main" val="2623306712"/>
                    </a:ext>
                  </a:extLst>
                </a:gridCol>
                <a:gridCol w="329184">
                  <a:extLst>
                    <a:ext uri="{9D8B030D-6E8A-4147-A177-3AD203B41FA5}">
                      <a16:colId xmlns:a16="http://schemas.microsoft.com/office/drawing/2014/main" val="3977152994"/>
                    </a:ext>
                  </a:extLst>
                </a:gridCol>
                <a:gridCol w="329184">
                  <a:extLst>
                    <a:ext uri="{9D8B030D-6E8A-4147-A177-3AD203B41FA5}">
                      <a16:colId xmlns:a16="http://schemas.microsoft.com/office/drawing/2014/main" val="2162279733"/>
                    </a:ext>
                  </a:extLst>
                </a:gridCol>
                <a:gridCol w="329184">
                  <a:extLst>
                    <a:ext uri="{9D8B030D-6E8A-4147-A177-3AD203B41FA5}">
                      <a16:colId xmlns:a16="http://schemas.microsoft.com/office/drawing/2014/main" val="3963070065"/>
                    </a:ext>
                  </a:extLst>
                </a:gridCol>
                <a:gridCol w="329184">
                  <a:extLst>
                    <a:ext uri="{9D8B030D-6E8A-4147-A177-3AD203B41FA5}">
                      <a16:colId xmlns:a16="http://schemas.microsoft.com/office/drawing/2014/main" val="1123591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824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- 2019-11-20 11:14:52</a:t>
                      </a:r>
                      <a:r>
                        <a:rPr kumimoji="0" lang="de-DE" sz="1000" b="0" i="0" u="none" strike="noStrike" kern="1200" cap="none" spc="0" normalizeH="0" baseline="0" noProof="0">
                          <a:ln>
                            <a:noFill/>
                          </a:ln>
                          <a:solidFill>
                            <a:prstClr val="black"/>
                          </a:solidFill>
                          <a:effectLst/>
                          <a:uLnTx/>
                          <a:uFillTx/>
                          <a:latin typeface="+mn-lt"/>
                          <a:ea typeface="+mn-ea"/>
                          <a:cs typeface="+mn-cs"/>
                        </a:rPr>
                        <a:t>
 Immer mehr Rentner zahlen immer mehr Einkommensteuer. Die seit 2005 erhobene Rentensteuer betraf 2015 etwa 5,8 Millionen Senioren - fast doppelt so viele wie im Jahr 2005. Der Fiskus bekommt zudem immer größere Beträge.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https://scontent.xx.fbcdn.net/v/t1.0-9/p720x720/75587522_10157888606758184_438973385960062976_o.png?_nc_cat=100&amp;_nc_ohc=DMln4ogTG3kAQkknGcS_BtlNUzUsVfcgs2ctndj9E5HTl9inPIPtwfV-A&amp;_nc_ht=scontent.xx&amp;oh=0c83c41055aa0d57b706e8eda8155281&amp;oe=5E45B31B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5203164"/>
                  </a:ext>
                </a:extLst>
              </a:tr>
            </a:tbl>
          </a:graphicData>
        </a:graphic>
      </p:graphicFrame>
      <p:sp>
        <p:nvSpPr>
          <p:cNvPr id="4" name="Text Placeholder 3">
            <a:extLst>
              <a:ext uri="{FF2B5EF4-FFF2-40B4-BE49-F238E27FC236}">
                <a16:creationId xmlns:a16="http://schemas.microsoft.com/office/drawing/2014/main" id="{819C38DD-D5C9-4249-8F3A-90695426E926}"/>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9798975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7CAA-6991-4724-BD0D-F97D6DE30B98}"/>
              </a:ext>
            </a:extLst>
          </p:cNvPr>
          <p:cNvSpPr>
            <a:spLocks noGrp="1"/>
          </p:cNvSpPr>
          <p:nvPr>
            <p:ph type="title"/>
          </p:nvPr>
        </p:nvSpPr>
        <p:spPr/>
        <p:txBody>
          <a:bodyPr/>
          <a:lstStyle/>
          <a:p>
            <a:r>
              <a:rPr lang="en-US"/>
              <a:t>Facebook Own Posts Table | MDR - Mitteldeutscher Rundfunk Hauptkanal MDR - 12 of 26</a:t>
            </a:r>
          </a:p>
        </p:txBody>
      </p:sp>
      <p:graphicFrame>
        <p:nvGraphicFramePr>
          <p:cNvPr id="5" name="Table Placeholder 4">
            <a:extLst>
              <a:ext uri="{FF2B5EF4-FFF2-40B4-BE49-F238E27FC236}">
                <a16:creationId xmlns:a16="http://schemas.microsoft.com/office/drawing/2014/main" id="{DFD532EA-661C-4B4F-91D5-E74866DE65FA}"/>
              </a:ext>
            </a:extLst>
          </p:cNvPr>
          <p:cNvGraphicFramePr>
            <a:graphicFrameLocks noGrp="1"/>
          </p:cNvGraphicFramePr>
          <p:nvPr>
            <p:ph type="tbl" sz="quarter" idx="13"/>
            <p:extLst>
              <p:ext uri="{D42A27DB-BD31-4B8C-83A1-F6EECF244321}">
                <p14:modId xmlns:p14="http://schemas.microsoft.com/office/powerpoint/2010/main" val="71660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72517618"/>
                    </a:ext>
                  </a:extLst>
                </a:gridCol>
                <a:gridCol w="905256">
                  <a:extLst>
                    <a:ext uri="{9D8B030D-6E8A-4147-A177-3AD203B41FA5}">
                      <a16:colId xmlns:a16="http://schemas.microsoft.com/office/drawing/2014/main" val="914229304"/>
                    </a:ext>
                  </a:extLst>
                </a:gridCol>
                <a:gridCol w="658368">
                  <a:extLst>
                    <a:ext uri="{9D8B030D-6E8A-4147-A177-3AD203B41FA5}">
                      <a16:colId xmlns:a16="http://schemas.microsoft.com/office/drawing/2014/main" val="359909559"/>
                    </a:ext>
                  </a:extLst>
                </a:gridCol>
                <a:gridCol w="329184">
                  <a:extLst>
                    <a:ext uri="{9D8B030D-6E8A-4147-A177-3AD203B41FA5}">
                      <a16:colId xmlns:a16="http://schemas.microsoft.com/office/drawing/2014/main" val="2844087612"/>
                    </a:ext>
                  </a:extLst>
                </a:gridCol>
                <a:gridCol w="329184">
                  <a:extLst>
                    <a:ext uri="{9D8B030D-6E8A-4147-A177-3AD203B41FA5}">
                      <a16:colId xmlns:a16="http://schemas.microsoft.com/office/drawing/2014/main" val="3207545638"/>
                    </a:ext>
                  </a:extLst>
                </a:gridCol>
                <a:gridCol w="329184">
                  <a:extLst>
                    <a:ext uri="{9D8B030D-6E8A-4147-A177-3AD203B41FA5}">
                      <a16:colId xmlns:a16="http://schemas.microsoft.com/office/drawing/2014/main" val="4284571426"/>
                    </a:ext>
                  </a:extLst>
                </a:gridCol>
                <a:gridCol w="329184">
                  <a:extLst>
                    <a:ext uri="{9D8B030D-6E8A-4147-A177-3AD203B41FA5}">
                      <a16:colId xmlns:a16="http://schemas.microsoft.com/office/drawing/2014/main" val="131625616"/>
                    </a:ext>
                  </a:extLst>
                </a:gridCol>
                <a:gridCol w="329184">
                  <a:extLst>
                    <a:ext uri="{9D8B030D-6E8A-4147-A177-3AD203B41FA5}">
                      <a16:colId xmlns:a16="http://schemas.microsoft.com/office/drawing/2014/main" val="566506845"/>
                    </a:ext>
                  </a:extLst>
                </a:gridCol>
                <a:gridCol w="329184">
                  <a:extLst>
                    <a:ext uri="{9D8B030D-6E8A-4147-A177-3AD203B41FA5}">
                      <a16:colId xmlns:a16="http://schemas.microsoft.com/office/drawing/2014/main" val="3264506982"/>
                    </a:ext>
                  </a:extLst>
                </a:gridCol>
                <a:gridCol w="329184">
                  <a:extLst>
                    <a:ext uri="{9D8B030D-6E8A-4147-A177-3AD203B41FA5}">
                      <a16:colId xmlns:a16="http://schemas.microsoft.com/office/drawing/2014/main" val="2623357166"/>
                    </a:ext>
                  </a:extLst>
                </a:gridCol>
                <a:gridCol w="329184">
                  <a:extLst>
                    <a:ext uri="{9D8B030D-6E8A-4147-A177-3AD203B41FA5}">
                      <a16:colId xmlns:a16="http://schemas.microsoft.com/office/drawing/2014/main" val="877775076"/>
                    </a:ext>
                  </a:extLst>
                </a:gridCol>
                <a:gridCol w="329184">
                  <a:extLst>
                    <a:ext uri="{9D8B030D-6E8A-4147-A177-3AD203B41FA5}">
                      <a16:colId xmlns:a16="http://schemas.microsoft.com/office/drawing/2014/main" val="825486175"/>
                    </a:ext>
                  </a:extLst>
                </a:gridCol>
                <a:gridCol w="329184">
                  <a:extLst>
                    <a:ext uri="{9D8B030D-6E8A-4147-A177-3AD203B41FA5}">
                      <a16:colId xmlns:a16="http://schemas.microsoft.com/office/drawing/2014/main" val="2352313618"/>
                    </a:ext>
                  </a:extLst>
                </a:gridCol>
                <a:gridCol w="329184">
                  <a:extLst>
                    <a:ext uri="{9D8B030D-6E8A-4147-A177-3AD203B41FA5}">
                      <a16:colId xmlns:a16="http://schemas.microsoft.com/office/drawing/2014/main" val="1663221320"/>
                    </a:ext>
                  </a:extLst>
                </a:gridCol>
                <a:gridCol w="329184">
                  <a:extLst>
                    <a:ext uri="{9D8B030D-6E8A-4147-A177-3AD203B41FA5}">
                      <a16:colId xmlns:a16="http://schemas.microsoft.com/office/drawing/2014/main" val="458330064"/>
                    </a:ext>
                  </a:extLst>
                </a:gridCol>
                <a:gridCol w="329184">
                  <a:extLst>
                    <a:ext uri="{9D8B030D-6E8A-4147-A177-3AD203B41FA5}">
                      <a16:colId xmlns:a16="http://schemas.microsoft.com/office/drawing/2014/main" val="311529857"/>
                    </a:ext>
                  </a:extLst>
                </a:gridCol>
                <a:gridCol w="329184">
                  <a:extLst>
                    <a:ext uri="{9D8B030D-6E8A-4147-A177-3AD203B41FA5}">
                      <a16:colId xmlns:a16="http://schemas.microsoft.com/office/drawing/2014/main" val="15480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67817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- 2019-11-25 13:02:46</a:t>
                      </a:r>
                      <a:r>
                        <a:rPr kumimoji="0" lang="de-DE" sz="1000" b="0" i="0" u="none" strike="noStrike" kern="1200" cap="none" spc="0" normalizeH="0" baseline="0" noProof="0">
                          <a:ln>
                            <a:noFill/>
                          </a:ln>
                          <a:solidFill>
                            <a:prstClr val="black"/>
                          </a:solidFill>
                          <a:effectLst/>
                          <a:uLnTx/>
                          <a:uFillTx/>
                          <a:latin typeface="+mn-lt"/>
                          <a:ea typeface="+mn-ea"/>
                          <a:cs typeface="+mn-cs"/>
                        </a:rPr>
                        <a:t>
 Schnatterinchen, Pittiplatsch, Herr Fuchs, Meister Nadelöhr, Brummel oder Plumps: In der Welt des Sandmännchens gab es viele Figuren. Welche war ihre liebste? www.mdr.de/s/sandmannddr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https://scontent.xx.fbcdn.net/v/t1.0-9/p720x720/77411442_10157903130748184_1029857098004955136_o.jpg?_nc_cat=105&amp;_nc_ohc=708DcaVccjEAQmr1J5Ea5mSuavVYnTAR5xG0RTDAgJPh_gLwKhU82_9Wg&amp;_nc_ht=scontent.xx&amp;oh=31763f924c5a0408c51469b89f0028c5&amp;oe=5E472591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13802351"/>
                  </a:ext>
                </a:extLst>
              </a:tr>
            </a:tbl>
          </a:graphicData>
        </a:graphic>
      </p:graphicFrame>
      <p:sp>
        <p:nvSpPr>
          <p:cNvPr id="4" name="Text Placeholder 3">
            <a:extLst>
              <a:ext uri="{FF2B5EF4-FFF2-40B4-BE49-F238E27FC236}">
                <a16:creationId xmlns:a16="http://schemas.microsoft.com/office/drawing/2014/main" id="{B0AB7204-8B82-4910-9F39-6C7133862806}"/>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49607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6C338-A34F-41A2-8E6F-ACC442F25503}"/>
              </a:ext>
            </a:extLst>
          </p:cNvPr>
          <p:cNvSpPr>
            <a:spLocks noGrp="1"/>
          </p:cNvSpPr>
          <p:nvPr>
            <p:ph type="title"/>
          </p:nvPr>
        </p:nvSpPr>
        <p:spPr/>
        <p:txBody>
          <a:bodyPr/>
          <a:lstStyle/>
          <a:p>
            <a:r>
              <a:rPr lang="en-US"/>
              <a:t>Facebook Own Posts Table | MDR - Mitteldeutscher Rundfunk Hauptkanal MDR - 13 of 26</a:t>
            </a:r>
          </a:p>
        </p:txBody>
      </p:sp>
      <p:graphicFrame>
        <p:nvGraphicFramePr>
          <p:cNvPr id="5" name="Table Placeholder 4">
            <a:extLst>
              <a:ext uri="{FF2B5EF4-FFF2-40B4-BE49-F238E27FC236}">
                <a16:creationId xmlns:a16="http://schemas.microsoft.com/office/drawing/2014/main" id="{48B59E72-5A4E-4381-A8D0-35A1301DC1A9}"/>
              </a:ext>
            </a:extLst>
          </p:cNvPr>
          <p:cNvGraphicFramePr>
            <a:graphicFrameLocks noGrp="1"/>
          </p:cNvGraphicFramePr>
          <p:nvPr>
            <p:ph type="tbl" sz="quarter" idx="13"/>
            <p:extLst>
              <p:ext uri="{D42A27DB-BD31-4B8C-83A1-F6EECF244321}">
                <p14:modId xmlns:p14="http://schemas.microsoft.com/office/powerpoint/2010/main" val="283343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578381050"/>
                    </a:ext>
                  </a:extLst>
                </a:gridCol>
                <a:gridCol w="905256">
                  <a:extLst>
                    <a:ext uri="{9D8B030D-6E8A-4147-A177-3AD203B41FA5}">
                      <a16:colId xmlns:a16="http://schemas.microsoft.com/office/drawing/2014/main" val="4003560381"/>
                    </a:ext>
                  </a:extLst>
                </a:gridCol>
                <a:gridCol w="658368">
                  <a:extLst>
                    <a:ext uri="{9D8B030D-6E8A-4147-A177-3AD203B41FA5}">
                      <a16:colId xmlns:a16="http://schemas.microsoft.com/office/drawing/2014/main" val="3788872547"/>
                    </a:ext>
                  </a:extLst>
                </a:gridCol>
                <a:gridCol w="329184">
                  <a:extLst>
                    <a:ext uri="{9D8B030D-6E8A-4147-A177-3AD203B41FA5}">
                      <a16:colId xmlns:a16="http://schemas.microsoft.com/office/drawing/2014/main" val="4117724053"/>
                    </a:ext>
                  </a:extLst>
                </a:gridCol>
                <a:gridCol w="329184">
                  <a:extLst>
                    <a:ext uri="{9D8B030D-6E8A-4147-A177-3AD203B41FA5}">
                      <a16:colId xmlns:a16="http://schemas.microsoft.com/office/drawing/2014/main" val="2070582187"/>
                    </a:ext>
                  </a:extLst>
                </a:gridCol>
                <a:gridCol w="329184">
                  <a:extLst>
                    <a:ext uri="{9D8B030D-6E8A-4147-A177-3AD203B41FA5}">
                      <a16:colId xmlns:a16="http://schemas.microsoft.com/office/drawing/2014/main" val="2356864611"/>
                    </a:ext>
                  </a:extLst>
                </a:gridCol>
                <a:gridCol w="329184">
                  <a:extLst>
                    <a:ext uri="{9D8B030D-6E8A-4147-A177-3AD203B41FA5}">
                      <a16:colId xmlns:a16="http://schemas.microsoft.com/office/drawing/2014/main" val="3205997053"/>
                    </a:ext>
                  </a:extLst>
                </a:gridCol>
                <a:gridCol w="329184">
                  <a:extLst>
                    <a:ext uri="{9D8B030D-6E8A-4147-A177-3AD203B41FA5}">
                      <a16:colId xmlns:a16="http://schemas.microsoft.com/office/drawing/2014/main" val="1865155359"/>
                    </a:ext>
                  </a:extLst>
                </a:gridCol>
                <a:gridCol w="329184">
                  <a:extLst>
                    <a:ext uri="{9D8B030D-6E8A-4147-A177-3AD203B41FA5}">
                      <a16:colId xmlns:a16="http://schemas.microsoft.com/office/drawing/2014/main" val="3046271687"/>
                    </a:ext>
                  </a:extLst>
                </a:gridCol>
                <a:gridCol w="329184">
                  <a:extLst>
                    <a:ext uri="{9D8B030D-6E8A-4147-A177-3AD203B41FA5}">
                      <a16:colId xmlns:a16="http://schemas.microsoft.com/office/drawing/2014/main" val="822624217"/>
                    </a:ext>
                  </a:extLst>
                </a:gridCol>
                <a:gridCol w="329184">
                  <a:extLst>
                    <a:ext uri="{9D8B030D-6E8A-4147-A177-3AD203B41FA5}">
                      <a16:colId xmlns:a16="http://schemas.microsoft.com/office/drawing/2014/main" val="2767948994"/>
                    </a:ext>
                  </a:extLst>
                </a:gridCol>
                <a:gridCol w="329184">
                  <a:extLst>
                    <a:ext uri="{9D8B030D-6E8A-4147-A177-3AD203B41FA5}">
                      <a16:colId xmlns:a16="http://schemas.microsoft.com/office/drawing/2014/main" val="3163946746"/>
                    </a:ext>
                  </a:extLst>
                </a:gridCol>
                <a:gridCol w="329184">
                  <a:extLst>
                    <a:ext uri="{9D8B030D-6E8A-4147-A177-3AD203B41FA5}">
                      <a16:colId xmlns:a16="http://schemas.microsoft.com/office/drawing/2014/main" val="533596590"/>
                    </a:ext>
                  </a:extLst>
                </a:gridCol>
                <a:gridCol w="329184">
                  <a:extLst>
                    <a:ext uri="{9D8B030D-6E8A-4147-A177-3AD203B41FA5}">
                      <a16:colId xmlns:a16="http://schemas.microsoft.com/office/drawing/2014/main" val="2252541070"/>
                    </a:ext>
                  </a:extLst>
                </a:gridCol>
                <a:gridCol w="329184">
                  <a:extLst>
                    <a:ext uri="{9D8B030D-6E8A-4147-A177-3AD203B41FA5}">
                      <a16:colId xmlns:a16="http://schemas.microsoft.com/office/drawing/2014/main" val="2506985423"/>
                    </a:ext>
                  </a:extLst>
                </a:gridCol>
                <a:gridCol w="329184">
                  <a:extLst>
                    <a:ext uri="{9D8B030D-6E8A-4147-A177-3AD203B41FA5}">
                      <a16:colId xmlns:a16="http://schemas.microsoft.com/office/drawing/2014/main" val="2075667272"/>
                    </a:ext>
                  </a:extLst>
                </a:gridCol>
                <a:gridCol w="329184">
                  <a:extLst>
                    <a:ext uri="{9D8B030D-6E8A-4147-A177-3AD203B41FA5}">
                      <a16:colId xmlns:a16="http://schemas.microsoft.com/office/drawing/2014/main" val="1528364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23634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- 2019-11-21 11:05:16</a:t>
                      </a:r>
                      <a:r>
                        <a:rPr kumimoji="0" lang="de-DE" sz="1000" b="0" i="0" u="none" strike="noStrike" kern="1200" cap="none" spc="0" normalizeH="0" baseline="0" noProof="0">
                          <a:ln>
                            <a:noFill/>
                          </a:ln>
                          <a:solidFill>
                            <a:prstClr val="black"/>
                          </a:solidFill>
                          <a:effectLst/>
                          <a:uLnTx/>
                          <a:uFillTx/>
                          <a:latin typeface="+mn-lt"/>
                          <a:ea typeface="+mn-ea"/>
                          <a:cs typeface="+mn-cs"/>
                        </a:rPr>
                        <a:t>
 Die verheerenden Buschfeuer im Osten Australiens sind eine Hölle auf Erden für viele Tiere. Einer mutigen Autofahrerin verdankt dieser Koala sein 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https://scontent.xx.fbcdn.net/v/t15.5256-10/s720x720/75240950_836120993484121_6100274537364979712_n.jpg?_nc_cat=105&amp;_nc_ohc=rR6H44ZiTogAQkpWUqla8JC_QQqK4eE2BU8v7IsVBQNnf5ln5rtYHQKnA&amp;_nc_ht=scontent.xx&amp;oh=35b5741a615dc1236be35e099d305dce&amp;oe=5E829011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02814342"/>
                  </a:ext>
                </a:extLst>
              </a:tr>
            </a:tbl>
          </a:graphicData>
        </a:graphic>
      </p:graphicFrame>
      <p:sp>
        <p:nvSpPr>
          <p:cNvPr id="4" name="Text Placeholder 3">
            <a:extLst>
              <a:ext uri="{FF2B5EF4-FFF2-40B4-BE49-F238E27FC236}">
                <a16:creationId xmlns:a16="http://schemas.microsoft.com/office/drawing/2014/main" id="{332E126F-B6BA-4D06-BCC0-58ADB6073039}"/>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5648022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42029-701A-482E-B63F-454227024549}"/>
              </a:ext>
            </a:extLst>
          </p:cNvPr>
          <p:cNvSpPr>
            <a:spLocks noGrp="1"/>
          </p:cNvSpPr>
          <p:nvPr>
            <p:ph type="title"/>
          </p:nvPr>
        </p:nvSpPr>
        <p:spPr/>
        <p:txBody>
          <a:bodyPr/>
          <a:lstStyle/>
          <a:p>
            <a:r>
              <a:rPr lang="en-US"/>
              <a:t>Facebook Own Posts Table | MDR - Mitteldeutscher Rundfunk Hauptkanal MDR - 14 of 26</a:t>
            </a:r>
          </a:p>
        </p:txBody>
      </p:sp>
      <p:graphicFrame>
        <p:nvGraphicFramePr>
          <p:cNvPr id="5" name="Table Placeholder 4">
            <a:extLst>
              <a:ext uri="{FF2B5EF4-FFF2-40B4-BE49-F238E27FC236}">
                <a16:creationId xmlns:a16="http://schemas.microsoft.com/office/drawing/2014/main" id="{68C67790-BA9A-4249-A770-F19D7C882E9A}"/>
              </a:ext>
            </a:extLst>
          </p:cNvPr>
          <p:cNvGraphicFramePr>
            <a:graphicFrameLocks noGrp="1"/>
          </p:cNvGraphicFramePr>
          <p:nvPr>
            <p:ph type="tbl" sz="quarter" idx="13"/>
            <p:extLst>
              <p:ext uri="{D42A27DB-BD31-4B8C-83A1-F6EECF244321}">
                <p14:modId xmlns:p14="http://schemas.microsoft.com/office/powerpoint/2010/main" val="3686149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622017672"/>
                    </a:ext>
                  </a:extLst>
                </a:gridCol>
                <a:gridCol w="905256">
                  <a:extLst>
                    <a:ext uri="{9D8B030D-6E8A-4147-A177-3AD203B41FA5}">
                      <a16:colId xmlns:a16="http://schemas.microsoft.com/office/drawing/2014/main" val="1218882067"/>
                    </a:ext>
                  </a:extLst>
                </a:gridCol>
                <a:gridCol w="658368">
                  <a:extLst>
                    <a:ext uri="{9D8B030D-6E8A-4147-A177-3AD203B41FA5}">
                      <a16:colId xmlns:a16="http://schemas.microsoft.com/office/drawing/2014/main" val="1494568135"/>
                    </a:ext>
                  </a:extLst>
                </a:gridCol>
                <a:gridCol w="329184">
                  <a:extLst>
                    <a:ext uri="{9D8B030D-6E8A-4147-A177-3AD203B41FA5}">
                      <a16:colId xmlns:a16="http://schemas.microsoft.com/office/drawing/2014/main" val="3942625634"/>
                    </a:ext>
                  </a:extLst>
                </a:gridCol>
                <a:gridCol w="329184">
                  <a:extLst>
                    <a:ext uri="{9D8B030D-6E8A-4147-A177-3AD203B41FA5}">
                      <a16:colId xmlns:a16="http://schemas.microsoft.com/office/drawing/2014/main" val="2615980366"/>
                    </a:ext>
                  </a:extLst>
                </a:gridCol>
                <a:gridCol w="329184">
                  <a:extLst>
                    <a:ext uri="{9D8B030D-6E8A-4147-A177-3AD203B41FA5}">
                      <a16:colId xmlns:a16="http://schemas.microsoft.com/office/drawing/2014/main" val="3623912106"/>
                    </a:ext>
                  </a:extLst>
                </a:gridCol>
                <a:gridCol w="329184">
                  <a:extLst>
                    <a:ext uri="{9D8B030D-6E8A-4147-A177-3AD203B41FA5}">
                      <a16:colId xmlns:a16="http://schemas.microsoft.com/office/drawing/2014/main" val="557711249"/>
                    </a:ext>
                  </a:extLst>
                </a:gridCol>
                <a:gridCol w="329184">
                  <a:extLst>
                    <a:ext uri="{9D8B030D-6E8A-4147-A177-3AD203B41FA5}">
                      <a16:colId xmlns:a16="http://schemas.microsoft.com/office/drawing/2014/main" val="2287254991"/>
                    </a:ext>
                  </a:extLst>
                </a:gridCol>
                <a:gridCol w="329184">
                  <a:extLst>
                    <a:ext uri="{9D8B030D-6E8A-4147-A177-3AD203B41FA5}">
                      <a16:colId xmlns:a16="http://schemas.microsoft.com/office/drawing/2014/main" val="2024542287"/>
                    </a:ext>
                  </a:extLst>
                </a:gridCol>
                <a:gridCol w="329184">
                  <a:extLst>
                    <a:ext uri="{9D8B030D-6E8A-4147-A177-3AD203B41FA5}">
                      <a16:colId xmlns:a16="http://schemas.microsoft.com/office/drawing/2014/main" val="3477282949"/>
                    </a:ext>
                  </a:extLst>
                </a:gridCol>
                <a:gridCol w="329184">
                  <a:extLst>
                    <a:ext uri="{9D8B030D-6E8A-4147-A177-3AD203B41FA5}">
                      <a16:colId xmlns:a16="http://schemas.microsoft.com/office/drawing/2014/main" val="3023362753"/>
                    </a:ext>
                  </a:extLst>
                </a:gridCol>
                <a:gridCol w="329184">
                  <a:extLst>
                    <a:ext uri="{9D8B030D-6E8A-4147-A177-3AD203B41FA5}">
                      <a16:colId xmlns:a16="http://schemas.microsoft.com/office/drawing/2014/main" val="2327379188"/>
                    </a:ext>
                  </a:extLst>
                </a:gridCol>
                <a:gridCol w="329184">
                  <a:extLst>
                    <a:ext uri="{9D8B030D-6E8A-4147-A177-3AD203B41FA5}">
                      <a16:colId xmlns:a16="http://schemas.microsoft.com/office/drawing/2014/main" val="2519914376"/>
                    </a:ext>
                  </a:extLst>
                </a:gridCol>
                <a:gridCol w="329184">
                  <a:extLst>
                    <a:ext uri="{9D8B030D-6E8A-4147-A177-3AD203B41FA5}">
                      <a16:colId xmlns:a16="http://schemas.microsoft.com/office/drawing/2014/main" val="2445393602"/>
                    </a:ext>
                  </a:extLst>
                </a:gridCol>
                <a:gridCol w="329184">
                  <a:extLst>
                    <a:ext uri="{9D8B030D-6E8A-4147-A177-3AD203B41FA5}">
                      <a16:colId xmlns:a16="http://schemas.microsoft.com/office/drawing/2014/main" val="2166519587"/>
                    </a:ext>
                  </a:extLst>
                </a:gridCol>
                <a:gridCol w="329184">
                  <a:extLst>
                    <a:ext uri="{9D8B030D-6E8A-4147-A177-3AD203B41FA5}">
                      <a16:colId xmlns:a16="http://schemas.microsoft.com/office/drawing/2014/main" val="1373920419"/>
                    </a:ext>
                  </a:extLst>
                </a:gridCol>
                <a:gridCol w="329184">
                  <a:extLst>
                    <a:ext uri="{9D8B030D-6E8A-4147-A177-3AD203B41FA5}">
                      <a16:colId xmlns:a16="http://schemas.microsoft.com/office/drawing/2014/main" val="1599425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90648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- 2019-11-15 18:00:29</a:t>
                      </a:r>
                      <a:r>
                        <a:rPr kumimoji="0" lang="de-DE" sz="1000" b="0" i="0" u="none" strike="noStrike" kern="1200" cap="none" spc="0" normalizeH="0" baseline="0" noProof="0">
                          <a:ln>
                            <a:noFill/>
                          </a:ln>
                          <a:solidFill>
                            <a:prstClr val="black"/>
                          </a:solidFill>
                          <a:effectLst/>
                          <a:uLnTx/>
                          <a:uFillTx/>
                          <a:latin typeface="+mn-lt"/>
                          <a:ea typeface="+mn-ea"/>
                          <a:cs typeface="+mn-cs"/>
                        </a:rPr>
                        <a:t>
 Eltern verlieren beim Fußballspiel ihrer Kinder schnell die Fassung. Um fairen Sport zu garantieren, hat ein Verein  seinen Spieler-Eltern jetzt Regeln aufgebrummt. Wir finden das nachahmenswert!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https://scontent.xx.fbcdn.net/v/t1.0-9/s720x720/76680292_10157871635073184_6709239731013550080_o.png?_nc_cat=101&amp;_nc_ohc=CdnApYff1eYAQkywtM0gvE7b7tCqcldxlLPLr1sby5pmW6L_C1E5HUeIw&amp;_nc_ht=scontent.xx&amp;oh=d359f2cbec4ed6108f166f54af7a6416&amp;oe=5E8391A7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21813645"/>
                  </a:ext>
                </a:extLst>
              </a:tr>
            </a:tbl>
          </a:graphicData>
        </a:graphic>
      </p:graphicFrame>
      <p:sp>
        <p:nvSpPr>
          <p:cNvPr id="4" name="Text Placeholder 3">
            <a:extLst>
              <a:ext uri="{FF2B5EF4-FFF2-40B4-BE49-F238E27FC236}">
                <a16:creationId xmlns:a16="http://schemas.microsoft.com/office/drawing/2014/main" id="{47BEB9BE-7FFA-4D79-9C88-22A771A15EAD}"/>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6250506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DE226-1415-499D-8E9E-F7375C41DC42}"/>
              </a:ext>
            </a:extLst>
          </p:cNvPr>
          <p:cNvSpPr>
            <a:spLocks noGrp="1"/>
          </p:cNvSpPr>
          <p:nvPr>
            <p:ph type="title"/>
          </p:nvPr>
        </p:nvSpPr>
        <p:spPr/>
        <p:txBody>
          <a:bodyPr/>
          <a:lstStyle/>
          <a:p>
            <a:r>
              <a:rPr lang="en-US"/>
              <a:t>Facebook Own Posts Table | MDR - Mitteldeutscher Rundfunk Hauptkanal MDR - 15 of 26</a:t>
            </a:r>
          </a:p>
        </p:txBody>
      </p:sp>
      <p:graphicFrame>
        <p:nvGraphicFramePr>
          <p:cNvPr id="5" name="Table Placeholder 4">
            <a:extLst>
              <a:ext uri="{FF2B5EF4-FFF2-40B4-BE49-F238E27FC236}">
                <a16:creationId xmlns:a16="http://schemas.microsoft.com/office/drawing/2014/main" id="{E5175070-9D23-4273-84C5-61C82C0CC727}"/>
              </a:ext>
            </a:extLst>
          </p:cNvPr>
          <p:cNvGraphicFramePr>
            <a:graphicFrameLocks noGrp="1"/>
          </p:cNvGraphicFramePr>
          <p:nvPr>
            <p:ph type="tbl" sz="quarter" idx="13"/>
            <p:extLst>
              <p:ext uri="{D42A27DB-BD31-4B8C-83A1-F6EECF244321}">
                <p14:modId xmlns:p14="http://schemas.microsoft.com/office/powerpoint/2010/main" val="507427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920534594"/>
                    </a:ext>
                  </a:extLst>
                </a:gridCol>
                <a:gridCol w="905256">
                  <a:extLst>
                    <a:ext uri="{9D8B030D-6E8A-4147-A177-3AD203B41FA5}">
                      <a16:colId xmlns:a16="http://schemas.microsoft.com/office/drawing/2014/main" val="3155078918"/>
                    </a:ext>
                  </a:extLst>
                </a:gridCol>
                <a:gridCol w="658368">
                  <a:extLst>
                    <a:ext uri="{9D8B030D-6E8A-4147-A177-3AD203B41FA5}">
                      <a16:colId xmlns:a16="http://schemas.microsoft.com/office/drawing/2014/main" val="2201194301"/>
                    </a:ext>
                  </a:extLst>
                </a:gridCol>
                <a:gridCol w="329184">
                  <a:extLst>
                    <a:ext uri="{9D8B030D-6E8A-4147-A177-3AD203B41FA5}">
                      <a16:colId xmlns:a16="http://schemas.microsoft.com/office/drawing/2014/main" val="1538306225"/>
                    </a:ext>
                  </a:extLst>
                </a:gridCol>
                <a:gridCol w="329184">
                  <a:extLst>
                    <a:ext uri="{9D8B030D-6E8A-4147-A177-3AD203B41FA5}">
                      <a16:colId xmlns:a16="http://schemas.microsoft.com/office/drawing/2014/main" val="3499215973"/>
                    </a:ext>
                  </a:extLst>
                </a:gridCol>
                <a:gridCol w="329184">
                  <a:extLst>
                    <a:ext uri="{9D8B030D-6E8A-4147-A177-3AD203B41FA5}">
                      <a16:colId xmlns:a16="http://schemas.microsoft.com/office/drawing/2014/main" val="1369503872"/>
                    </a:ext>
                  </a:extLst>
                </a:gridCol>
                <a:gridCol w="329184">
                  <a:extLst>
                    <a:ext uri="{9D8B030D-6E8A-4147-A177-3AD203B41FA5}">
                      <a16:colId xmlns:a16="http://schemas.microsoft.com/office/drawing/2014/main" val="2411570673"/>
                    </a:ext>
                  </a:extLst>
                </a:gridCol>
                <a:gridCol w="329184">
                  <a:extLst>
                    <a:ext uri="{9D8B030D-6E8A-4147-A177-3AD203B41FA5}">
                      <a16:colId xmlns:a16="http://schemas.microsoft.com/office/drawing/2014/main" val="1766648489"/>
                    </a:ext>
                  </a:extLst>
                </a:gridCol>
                <a:gridCol w="329184">
                  <a:extLst>
                    <a:ext uri="{9D8B030D-6E8A-4147-A177-3AD203B41FA5}">
                      <a16:colId xmlns:a16="http://schemas.microsoft.com/office/drawing/2014/main" val="3485743587"/>
                    </a:ext>
                  </a:extLst>
                </a:gridCol>
                <a:gridCol w="329184">
                  <a:extLst>
                    <a:ext uri="{9D8B030D-6E8A-4147-A177-3AD203B41FA5}">
                      <a16:colId xmlns:a16="http://schemas.microsoft.com/office/drawing/2014/main" val="59227677"/>
                    </a:ext>
                  </a:extLst>
                </a:gridCol>
                <a:gridCol w="329184">
                  <a:extLst>
                    <a:ext uri="{9D8B030D-6E8A-4147-A177-3AD203B41FA5}">
                      <a16:colId xmlns:a16="http://schemas.microsoft.com/office/drawing/2014/main" val="2779653806"/>
                    </a:ext>
                  </a:extLst>
                </a:gridCol>
                <a:gridCol w="329184">
                  <a:extLst>
                    <a:ext uri="{9D8B030D-6E8A-4147-A177-3AD203B41FA5}">
                      <a16:colId xmlns:a16="http://schemas.microsoft.com/office/drawing/2014/main" val="4293236894"/>
                    </a:ext>
                  </a:extLst>
                </a:gridCol>
                <a:gridCol w="329184">
                  <a:extLst>
                    <a:ext uri="{9D8B030D-6E8A-4147-A177-3AD203B41FA5}">
                      <a16:colId xmlns:a16="http://schemas.microsoft.com/office/drawing/2014/main" val="3232100286"/>
                    </a:ext>
                  </a:extLst>
                </a:gridCol>
                <a:gridCol w="329184">
                  <a:extLst>
                    <a:ext uri="{9D8B030D-6E8A-4147-A177-3AD203B41FA5}">
                      <a16:colId xmlns:a16="http://schemas.microsoft.com/office/drawing/2014/main" val="1954131872"/>
                    </a:ext>
                  </a:extLst>
                </a:gridCol>
                <a:gridCol w="329184">
                  <a:extLst>
                    <a:ext uri="{9D8B030D-6E8A-4147-A177-3AD203B41FA5}">
                      <a16:colId xmlns:a16="http://schemas.microsoft.com/office/drawing/2014/main" val="3610843931"/>
                    </a:ext>
                  </a:extLst>
                </a:gridCol>
                <a:gridCol w="329184">
                  <a:extLst>
                    <a:ext uri="{9D8B030D-6E8A-4147-A177-3AD203B41FA5}">
                      <a16:colId xmlns:a16="http://schemas.microsoft.com/office/drawing/2014/main" val="4042252771"/>
                    </a:ext>
                  </a:extLst>
                </a:gridCol>
                <a:gridCol w="329184">
                  <a:extLst>
                    <a:ext uri="{9D8B030D-6E8A-4147-A177-3AD203B41FA5}">
                      <a16:colId xmlns:a16="http://schemas.microsoft.com/office/drawing/2014/main" val="3674945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17035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- 2019-11-27 21:01:32</a:t>
                      </a:r>
                      <a:r>
                        <a:rPr kumimoji="0" lang="de-DE" sz="1000" b="0" i="0" u="none" strike="noStrike" kern="1200" cap="none" spc="0" normalizeH="0" baseline="0" noProof="0">
                          <a:ln>
                            <a:noFill/>
                          </a:ln>
                          <a:solidFill>
                            <a:prstClr val="black"/>
                          </a:solidFill>
                          <a:effectLst/>
                          <a:uLnTx/>
                          <a:uFillTx/>
                          <a:latin typeface="+mn-lt"/>
                          <a:ea typeface="+mn-ea"/>
                          <a:cs typeface="+mn-cs"/>
                        </a:rPr>
                        <a:t>
 Mit diesen wundervollen Bildern aus Magdeburg wünschen wir Ihnen eine gute Nacht.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https://scontent.xx.fbcdn.net/v/t15.5256-10/p720x720/72891664_2971921532838466_1486249574237470720_n.jpg?_nc_cat=1&amp;_nc_ohc=8KFstBB91csAQkxa8Fd6R9qc5mikKxhcWzmFMB-P0cIu8e6m15SgyvLCQ&amp;_nc_ht=scontent.xx&amp;oh=494862f4b1bb432d99b2f78cb93f00af&amp;oe=5E806419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21006715"/>
                  </a:ext>
                </a:extLst>
              </a:tr>
            </a:tbl>
          </a:graphicData>
        </a:graphic>
      </p:graphicFrame>
      <p:sp>
        <p:nvSpPr>
          <p:cNvPr id="4" name="Text Placeholder 3">
            <a:extLst>
              <a:ext uri="{FF2B5EF4-FFF2-40B4-BE49-F238E27FC236}">
                <a16:creationId xmlns:a16="http://schemas.microsoft.com/office/drawing/2014/main" id="{17B512AF-3948-4F44-B1D9-D135271B2E4A}"/>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40353095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99853C-6436-4E7A-8D77-37DCD7EB7B45}"/>
              </a:ext>
            </a:extLst>
          </p:cNvPr>
          <p:cNvSpPr>
            <a:spLocks noGrp="1"/>
          </p:cNvSpPr>
          <p:nvPr>
            <p:ph type="title"/>
          </p:nvPr>
        </p:nvSpPr>
        <p:spPr/>
        <p:txBody>
          <a:bodyPr/>
          <a:lstStyle/>
          <a:p>
            <a:r>
              <a:rPr lang="en-US"/>
              <a:t>Facebook Own Posts Table | MDR - Mitteldeutscher Rundfunk Hauptkanal MDR - 16 of 26</a:t>
            </a:r>
          </a:p>
        </p:txBody>
      </p:sp>
      <p:graphicFrame>
        <p:nvGraphicFramePr>
          <p:cNvPr id="5" name="Table Placeholder 4">
            <a:extLst>
              <a:ext uri="{FF2B5EF4-FFF2-40B4-BE49-F238E27FC236}">
                <a16:creationId xmlns:a16="http://schemas.microsoft.com/office/drawing/2014/main" id="{5F9AE09E-F93C-43B5-BBF3-1AB33D30393D}"/>
              </a:ext>
            </a:extLst>
          </p:cNvPr>
          <p:cNvGraphicFramePr>
            <a:graphicFrameLocks noGrp="1"/>
          </p:cNvGraphicFramePr>
          <p:nvPr>
            <p:ph type="tbl" sz="quarter" idx="13"/>
            <p:extLst>
              <p:ext uri="{D42A27DB-BD31-4B8C-83A1-F6EECF244321}">
                <p14:modId xmlns:p14="http://schemas.microsoft.com/office/powerpoint/2010/main" val="1221094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32041603"/>
                    </a:ext>
                  </a:extLst>
                </a:gridCol>
                <a:gridCol w="905256">
                  <a:extLst>
                    <a:ext uri="{9D8B030D-6E8A-4147-A177-3AD203B41FA5}">
                      <a16:colId xmlns:a16="http://schemas.microsoft.com/office/drawing/2014/main" val="2258343628"/>
                    </a:ext>
                  </a:extLst>
                </a:gridCol>
                <a:gridCol w="658368">
                  <a:extLst>
                    <a:ext uri="{9D8B030D-6E8A-4147-A177-3AD203B41FA5}">
                      <a16:colId xmlns:a16="http://schemas.microsoft.com/office/drawing/2014/main" val="2220657982"/>
                    </a:ext>
                  </a:extLst>
                </a:gridCol>
                <a:gridCol w="329184">
                  <a:extLst>
                    <a:ext uri="{9D8B030D-6E8A-4147-A177-3AD203B41FA5}">
                      <a16:colId xmlns:a16="http://schemas.microsoft.com/office/drawing/2014/main" val="4221934788"/>
                    </a:ext>
                  </a:extLst>
                </a:gridCol>
                <a:gridCol w="329184">
                  <a:extLst>
                    <a:ext uri="{9D8B030D-6E8A-4147-A177-3AD203B41FA5}">
                      <a16:colId xmlns:a16="http://schemas.microsoft.com/office/drawing/2014/main" val="2994499385"/>
                    </a:ext>
                  </a:extLst>
                </a:gridCol>
                <a:gridCol w="329184">
                  <a:extLst>
                    <a:ext uri="{9D8B030D-6E8A-4147-A177-3AD203B41FA5}">
                      <a16:colId xmlns:a16="http://schemas.microsoft.com/office/drawing/2014/main" val="3043309953"/>
                    </a:ext>
                  </a:extLst>
                </a:gridCol>
                <a:gridCol w="329184">
                  <a:extLst>
                    <a:ext uri="{9D8B030D-6E8A-4147-A177-3AD203B41FA5}">
                      <a16:colId xmlns:a16="http://schemas.microsoft.com/office/drawing/2014/main" val="3384392424"/>
                    </a:ext>
                  </a:extLst>
                </a:gridCol>
                <a:gridCol w="329184">
                  <a:extLst>
                    <a:ext uri="{9D8B030D-6E8A-4147-A177-3AD203B41FA5}">
                      <a16:colId xmlns:a16="http://schemas.microsoft.com/office/drawing/2014/main" val="2742322501"/>
                    </a:ext>
                  </a:extLst>
                </a:gridCol>
                <a:gridCol w="329184">
                  <a:extLst>
                    <a:ext uri="{9D8B030D-6E8A-4147-A177-3AD203B41FA5}">
                      <a16:colId xmlns:a16="http://schemas.microsoft.com/office/drawing/2014/main" val="2955394012"/>
                    </a:ext>
                  </a:extLst>
                </a:gridCol>
                <a:gridCol w="329184">
                  <a:extLst>
                    <a:ext uri="{9D8B030D-6E8A-4147-A177-3AD203B41FA5}">
                      <a16:colId xmlns:a16="http://schemas.microsoft.com/office/drawing/2014/main" val="2260388604"/>
                    </a:ext>
                  </a:extLst>
                </a:gridCol>
                <a:gridCol w="329184">
                  <a:extLst>
                    <a:ext uri="{9D8B030D-6E8A-4147-A177-3AD203B41FA5}">
                      <a16:colId xmlns:a16="http://schemas.microsoft.com/office/drawing/2014/main" val="2328193263"/>
                    </a:ext>
                  </a:extLst>
                </a:gridCol>
                <a:gridCol w="329184">
                  <a:extLst>
                    <a:ext uri="{9D8B030D-6E8A-4147-A177-3AD203B41FA5}">
                      <a16:colId xmlns:a16="http://schemas.microsoft.com/office/drawing/2014/main" val="3681070758"/>
                    </a:ext>
                  </a:extLst>
                </a:gridCol>
                <a:gridCol w="329184">
                  <a:extLst>
                    <a:ext uri="{9D8B030D-6E8A-4147-A177-3AD203B41FA5}">
                      <a16:colId xmlns:a16="http://schemas.microsoft.com/office/drawing/2014/main" val="2715103492"/>
                    </a:ext>
                  </a:extLst>
                </a:gridCol>
                <a:gridCol w="329184">
                  <a:extLst>
                    <a:ext uri="{9D8B030D-6E8A-4147-A177-3AD203B41FA5}">
                      <a16:colId xmlns:a16="http://schemas.microsoft.com/office/drawing/2014/main" val="1980236432"/>
                    </a:ext>
                  </a:extLst>
                </a:gridCol>
                <a:gridCol w="329184">
                  <a:extLst>
                    <a:ext uri="{9D8B030D-6E8A-4147-A177-3AD203B41FA5}">
                      <a16:colId xmlns:a16="http://schemas.microsoft.com/office/drawing/2014/main" val="153764369"/>
                    </a:ext>
                  </a:extLst>
                </a:gridCol>
                <a:gridCol w="329184">
                  <a:extLst>
                    <a:ext uri="{9D8B030D-6E8A-4147-A177-3AD203B41FA5}">
                      <a16:colId xmlns:a16="http://schemas.microsoft.com/office/drawing/2014/main" val="1662110629"/>
                    </a:ext>
                  </a:extLst>
                </a:gridCol>
                <a:gridCol w="329184">
                  <a:extLst>
                    <a:ext uri="{9D8B030D-6E8A-4147-A177-3AD203B41FA5}">
                      <a16:colId xmlns:a16="http://schemas.microsoft.com/office/drawing/2014/main" val="438290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5697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- 2019-11-25 07:01:00</a:t>
                      </a:r>
                      <a:r>
                        <a:rPr kumimoji="0" lang="de-DE" sz="1000" b="0" i="0" u="none" strike="noStrike" kern="1200" cap="none" spc="0" normalizeH="0" baseline="0" noProof="0">
                          <a:ln>
                            <a:noFill/>
                          </a:ln>
                          <a:solidFill>
                            <a:prstClr val="black"/>
                          </a:solidFill>
                          <a:effectLst/>
                          <a:uLnTx/>
                          <a:uFillTx/>
                          <a:latin typeface="+mn-lt"/>
                          <a:ea typeface="+mn-ea"/>
                          <a:cs typeface="+mn-cs"/>
                        </a:rPr>
                        <a:t>
 Mit diesen Worten: Guten Morgen. Lassen Sie sich Zeit!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https://scontent.xx.fbcdn.net/v/t1.0-9/p720x720/76686462_10157902424458184_4557830246681804800_o.png?_nc_cat=108&amp;_nc_ohc=hy79UAK3Ad8AQkPIhfh2rp_3qoQGNl1wSskGLTQV11QHjYFsXF7Ix9n9w&amp;_nc_ht=scontent.xx&amp;oh=2f4bf652b5ba32dc82881e24664a3bcc&amp;oe=5E7652CD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54706672"/>
                  </a:ext>
                </a:extLst>
              </a:tr>
            </a:tbl>
          </a:graphicData>
        </a:graphic>
      </p:graphicFrame>
      <p:sp>
        <p:nvSpPr>
          <p:cNvPr id="4" name="Text Placeholder 3">
            <a:extLst>
              <a:ext uri="{FF2B5EF4-FFF2-40B4-BE49-F238E27FC236}">
                <a16:creationId xmlns:a16="http://schemas.microsoft.com/office/drawing/2014/main" id="{52AEC489-3975-43E6-94A0-E307A1D126BB}"/>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5344011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D0750-BB60-4EE9-ABA6-8B6E439996F6}"/>
              </a:ext>
            </a:extLst>
          </p:cNvPr>
          <p:cNvSpPr>
            <a:spLocks noGrp="1"/>
          </p:cNvSpPr>
          <p:nvPr>
            <p:ph type="title"/>
          </p:nvPr>
        </p:nvSpPr>
        <p:spPr/>
        <p:txBody>
          <a:bodyPr/>
          <a:lstStyle/>
          <a:p>
            <a:r>
              <a:rPr lang="en-US"/>
              <a:t>Facebook Own Posts Table | MDR - Mitteldeutscher Rundfunk Hauptkanal MDR - 17 of 26</a:t>
            </a:r>
          </a:p>
        </p:txBody>
      </p:sp>
      <p:graphicFrame>
        <p:nvGraphicFramePr>
          <p:cNvPr id="5" name="Table Placeholder 4">
            <a:extLst>
              <a:ext uri="{FF2B5EF4-FFF2-40B4-BE49-F238E27FC236}">
                <a16:creationId xmlns:a16="http://schemas.microsoft.com/office/drawing/2014/main" id="{7DE98DF1-AF72-4287-A26D-AF6C7CC35974}"/>
              </a:ext>
            </a:extLst>
          </p:cNvPr>
          <p:cNvGraphicFramePr>
            <a:graphicFrameLocks noGrp="1"/>
          </p:cNvGraphicFramePr>
          <p:nvPr>
            <p:ph type="tbl" sz="quarter" idx="13"/>
            <p:extLst>
              <p:ext uri="{D42A27DB-BD31-4B8C-83A1-F6EECF244321}">
                <p14:modId xmlns:p14="http://schemas.microsoft.com/office/powerpoint/2010/main" val="3213162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65349993"/>
                    </a:ext>
                  </a:extLst>
                </a:gridCol>
                <a:gridCol w="905256">
                  <a:extLst>
                    <a:ext uri="{9D8B030D-6E8A-4147-A177-3AD203B41FA5}">
                      <a16:colId xmlns:a16="http://schemas.microsoft.com/office/drawing/2014/main" val="3653416054"/>
                    </a:ext>
                  </a:extLst>
                </a:gridCol>
                <a:gridCol w="658368">
                  <a:extLst>
                    <a:ext uri="{9D8B030D-6E8A-4147-A177-3AD203B41FA5}">
                      <a16:colId xmlns:a16="http://schemas.microsoft.com/office/drawing/2014/main" val="3241557842"/>
                    </a:ext>
                  </a:extLst>
                </a:gridCol>
                <a:gridCol w="329184">
                  <a:extLst>
                    <a:ext uri="{9D8B030D-6E8A-4147-A177-3AD203B41FA5}">
                      <a16:colId xmlns:a16="http://schemas.microsoft.com/office/drawing/2014/main" val="2798845683"/>
                    </a:ext>
                  </a:extLst>
                </a:gridCol>
                <a:gridCol w="329184">
                  <a:extLst>
                    <a:ext uri="{9D8B030D-6E8A-4147-A177-3AD203B41FA5}">
                      <a16:colId xmlns:a16="http://schemas.microsoft.com/office/drawing/2014/main" val="2832040366"/>
                    </a:ext>
                  </a:extLst>
                </a:gridCol>
                <a:gridCol w="329184">
                  <a:extLst>
                    <a:ext uri="{9D8B030D-6E8A-4147-A177-3AD203B41FA5}">
                      <a16:colId xmlns:a16="http://schemas.microsoft.com/office/drawing/2014/main" val="1406708270"/>
                    </a:ext>
                  </a:extLst>
                </a:gridCol>
                <a:gridCol w="329184">
                  <a:extLst>
                    <a:ext uri="{9D8B030D-6E8A-4147-A177-3AD203B41FA5}">
                      <a16:colId xmlns:a16="http://schemas.microsoft.com/office/drawing/2014/main" val="886618785"/>
                    </a:ext>
                  </a:extLst>
                </a:gridCol>
                <a:gridCol w="329184">
                  <a:extLst>
                    <a:ext uri="{9D8B030D-6E8A-4147-A177-3AD203B41FA5}">
                      <a16:colId xmlns:a16="http://schemas.microsoft.com/office/drawing/2014/main" val="565438930"/>
                    </a:ext>
                  </a:extLst>
                </a:gridCol>
                <a:gridCol w="329184">
                  <a:extLst>
                    <a:ext uri="{9D8B030D-6E8A-4147-A177-3AD203B41FA5}">
                      <a16:colId xmlns:a16="http://schemas.microsoft.com/office/drawing/2014/main" val="2305957199"/>
                    </a:ext>
                  </a:extLst>
                </a:gridCol>
                <a:gridCol w="329184">
                  <a:extLst>
                    <a:ext uri="{9D8B030D-6E8A-4147-A177-3AD203B41FA5}">
                      <a16:colId xmlns:a16="http://schemas.microsoft.com/office/drawing/2014/main" val="1051990828"/>
                    </a:ext>
                  </a:extLst>
                </a:gridCol>
                <a:gridCol w="329184">
                  <a:extLst>
                    <a:ext uri="{9D8B030D-6E8A-4147-A177-3AD203B41FA5}">
                      <a16:colId xmlns:a16="http://schemas.microsoft.com/office/drawing/2014/main" val="2534948193"/>
                    </a:ext>
                  </a:extLst>
                </a:gridCol>
                <a:gridCol w="329184">
                  <a:extLst>
                    <a:ext uri="{9D8B030D-6E8A-4147-A177-3AD203B41FA5}">
                      <a16:colId xmlns:a16="http://schemas.microsoft.com/office/drawing/2014/main" val="2438786020"/>
                    </a:ext>
                  </a:extLst>
                </a:gridCol>
                <a:gridCol w="329184">
                  <a:extLst>
                    <a:ext uri="{9D8B030D-6E8A-4147-A177-3AD203B41FA5}">
                      <a16:colId xmlns:a16="http://schemas.microsoft.com/office/drawing/2014/main" val="2799825767"/>
                    </a:ext>
                  </a:extLst>
                </a:gridCol>
                <a:gridCol w="329184">
                  <a:extLst>
                    <a:ext uri="{9D8B030D-6E8A-4147-A177-3AD203B41FA5}">
                      <a16:colId xmlns:a16="http://schemas.microsoft.com/office/drawing/2014/main" val="4277564434"/>
                    </a:ext>
                  </a:extLst>
                </a:gridCol>
                <a:gridCol w="329184">
                  <a:extLst>
                    <a:ext uri="{9D8B030D-6E8A-4147-A177-3AD203B41FA5}">
                      <a16:colId xmlns:a16="http://schemas.microsoft.com/office/drawing/2014/main" val="2436778592"/>
                    </a:ext>
                  </a:extLst>
                </a:gridCol>
                <a:gridCol w="329184">
                  <a:extLst>
                    <a:ext uri="{9D8B030D-6E8A-4147-A177-3AD203B41FA5}">
                      <a16:colId xmlns:a16="http://schemas.microsoft.com/office/drawing/2014/main" val="2849531320"/>
                    </a:ext>
                  </a:extLst>
                </a:gridCol>
                <a:gridCol w="329184">
                  <a:extLst>
                    <a:ext uri="{9D8B030D-6E8A-4147-A177-3AD203B41FA5}">
                      <a16:colId xmlns:a16="http://schemas.microsoft.com/office/drawing/2014/main" val="2414974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24689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- 2019-11-23 13:04:00</a:t>
                      </a:r>
                      <a:r>
                        <a:rPr kumimoji="0" lang="de-DE" sz="1000" b="0" i="0" u="none" strike="noStrike" kern="1200" cap="none" spc="0" normalizeH="0" baseline="0" noProof="0">
                          <a:ln>
                            <a:noFill/>
                          </a:ln>
                          <a:solidFill>
                            <a:prstClr val="black"/>
                          </a:solidFill>
                          <a:effectLst/>
                          <a:uLnTx/>
                          <a:uFillTx/>
                          <a:latin typeface="+mn-lt"/>
                          <a:ea typeface="+mn-ea"/>
                          <a:cs typeface="+mn-cs"/>
                        </a:rPr>
                        <a:t>
 Traktoren-Sternfahrt zu Demo in Berlin: Ab Sonntag müssen sich Verkehrsteilnehmer bundesweit auf Verkehrsbehinderungen einstellen. Die A4, A9 und A71 sind u.a. betroffen. Am Dienstag wollen am Brandenburger Tor die Bauern gegen das geplante Agrarpaket protestieren.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https://scontent.xx.fbcdn.net/v/t1.0-9/p720x720/76706871_10157898968568184_6277662145593212928_o.jpg?_nc_cat=101&amp;_nc_ohc=RFdj_n3LKdMAQlChdh8yr4KkmO5-RdC0385kLo9oI0X-vfvBFZV9xi_pg&amp;_nc_ht=scontent.xx&amp;oh=bdc2fb5757f412cd34ca8ac7def61703&amp;oe=5E405769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11/28/2019 01:08:51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75686437"/>
                  </a:ext>
                </a:extLst>
              </a:tr>
            </a:tbl>
          </a:graphicData>
        </a:graphic>
      </p:graphicFrame>
      <p:sp>
        <p:nvSpPr>
          <p:cNvPr id="4" name="Text Placeholder 3">
            <a:extLst>
              <a:ext uri="{FF2B5EF4-FFF2-40B4-BE49-F238E27FC236}">
                <a16:creationId xmlns:a16="http://schemas.microsoft.com/office/drawing/2014/main" id="{3CE22BAC-3A08-45DF-95D8-F27951DC4A7C}"/>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9928342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EB24F-1C9F-44DB-BCC9-9C738DF0E03D}"/>
              </a:ext>
            </a:extLst>
          </p:cNvPr>
          <p:cNvSpPr>
            <a:spLocks noGrp="1"/>
          </p:cNvSpPr>
          <p:nvPr>
            <p:ph type="title"/>
          </p:nvPr>
        </p:nvSpPr>
        <p:spPr/>
        <p:txBody>
          <a:bodyPr/>
          <a:lstStyle/>
          <a:p>
            <a:r>
              <a:rPr lang="en-US"/>
              <a:t>Facebook Own Posts Table | MDR - Mitteldeutscher Rundfunk Hauptkanal MDR - 18 of 26</a:t>
            </a:r>
          </a:p>
        </p:txBody>
      </p:sp>
      <p:graphicFrame>
        <p:nvGraphicFramePr>
          <p:cNvPr id="5" name="Table Placeholder 4">
            <a:extLst>
              <a:ext uri="{FF2B5EF4-FFF2-40B4-BE49-F238E27FC236}">
                <a16:creationId xmlns:a16="http://schemas.microsoft.com/office/drawing/2014/main" id="{6E649BEA-41EC-4110-8C1A-2C55DF974579}"/>
              </a:ext>
            </a:extLst>
          </p:cNvPr>
          <p:cNvGraphicFramePr>
            <a:graphicFrameLocks noGrp="1"/>
          </p:cNvGraphicFramePr>
          <p:nvPr>
            <p:ph type="tbl" sz="quarter" idx="13"/>
            <p:extLst>
              <p:ext uri="{D42A27DB-BD31-4B8C-83A1-F6EECF244321}">
                <p14:modId xmlns:p14="http://schemas.microsoft.com/office/powerpoint/2010/main" val="37908442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191908028"/>
                    </a:ext>
                  </a:extLst>
                </a:gridCol>
                <a:gridCol w="905256">
                  <a:extLst>
                    <a:ext uri="{9D8B030D-6E8A-4147-A177-3AD203B41FA5}">
                      <a16:colId xmlns:a16="http://schemas.microsoft.com/office/drawing/2014/main" val="1576807715"/>
                    </a:ext>
                  </a:extLst>
                </a:gridCol>
                <a:gridCol w="658368">
                  <a:extLst>
                    <a:ext uri="{9D8B030D-6E8A-4147-A177-3AD203B41FA5}">
                      <a16:colId xmlns:a16="http://schemas.microsoft.com/office/drawing/2014/main" val="666288697"/>
                    </a:ext>
                  </a:extLst>
                </a:gridCol>
                <a:gridCol w="329184">
                  <a:extLst>
                    <a:ext uri="{9D8B030D-6E8A-4147-A177-3AD203B41FA5}">
                      <a16:colId xmlns:a16="http://schemas.microsoft.com/office/drawing/2014/main" val="2905565669"/>
                    </a:ext>
                  </a:extLst>
                </a:gridCol>
                <a:gridCol w="329184">
                  <a:extLst>
                    <a:ext uri="{9D8B030D-6E8A-4147-A177-3AD203B41FA5}">
                      <a16:colId xmlns:a16="http://schemas.microsoft.com/office/drawing/2014/main" val="1234394859"/>
                    </a:ext>
                  </a:extLst>
                </a:gridCol>
                <a:gridCol w="329184">
                  <a:extLst>
                    <a:ext uri="{9D8B030D-6E8A-4147-A177-3AD203B41FA5}">
                      <a16:colId xmlns:a16="http://schemas.microsoft.com/office/drawing/2014/main" val="1795939368"/>
                    </a:ext>
                  </a:extLst>
                </a:gridCol>
                <a:gridCol w="329184">
                  <a:extLst>
                    <a:ext uri="{9D8B030D-6E8A-4147-A177-3AD203B41FA5}">
                      <a16:colId xmlns:a16="http://schemas.microsoft.com/office/drawing/2014/main" val="2712211143"/>
                    </a:ext>
                  </a:extLst>
                </a:gridCol>
                <a:gridCol w="329184">
                  <a:extLst>
                    <a:ext uri="{9D8B030D-6E8A-4147-A177-3AD203B41FA5}">
                      <a16:colId xmlns:a16="http://schemas.microsoft.com/office/drawing/2014/main" val="3599250053"/>
                    </a:ext>
                  </a:extLst>
                </a:gridCol>
                <a:gridCol w="329184">
                  <a:extLst>
                    <a:ext uri="{9D8B030D-6E8A-4147-A177-3AD203B41FA5}">
                      <a16:colId xmlns:a16="http://schemas.microsoft.com/office/drawing/2014/main" val="2166879536"/>
                    </a:ext>
                  </a:extLst>
                </a:gridCol>
                <a:gridCol w="329184">
                  <a:extLst>
                    <a:ext uri="{9D8B030D-6E8A-4147-A177-3AD203B41FA5}">
                      <a16:colId xmlns:a16="http://schemas.microsoft.com/office/drawing/2014/main" val="3829299048"/>
                    </a:ext>
                  </a:extLst>
                </a:gridCol>
                <a:gridCol w="329184">
                  <a:extLst>
                    <a:ext uri="{9D8B030D-6E8A-4147-A177-3AD203B41FA5}">
                      <a16:colId xmlns:a16="http://schemas.microsoft.com/office/drawing/2014/main" val="1068293448"/>
                    </a:ext>
                  </a:extLst>
                </a:gridCol>
                <a:gridCol w="329184">
                  <a:extLst>
                    <a:ext uri="{9D8B030D-6E8A-4147-A177-3AD203B41FA5}">
                      <a16:colId xmlns:a16="http://schemas.microsoft.com/office/drawing/2014/main" val="100623953"/>
                    </a:ext>
                  </a:extLst>
                </a:gridCol>
                <a:gridCol w="329184">
                  <a:extLst>
                    <a:ext uri="{9D8B030D-6E8A-4147-A177-3AD203B41FA5}">
                      <a16:colId xmlns:a16="http://schemas.microsoft.com/office/drawing/2014/main" val="195811634"/>
                    </a:ext>
                  </a:extLst>
                </a:gridCol>
                <a:gridCol w="329184">
                  <a:extLst>
                    <a:ext uri="{9D8B030D-6E8A-4147-A177-3AD203B41FA5}">
                      <a16:colId xmlns:a16="http://schemas.microsoft.com/office/drawing/2014/main" val="3965763473"/>
                    </a:ext>
                  </a:extLst>
                </a:gridCol>
                <a:gridCol w="329184">
                  <a:extLst>
                    <a:ext uri="{9D8B030D-6E8A-4147-A177-3AD203B41FA5}">
                      <a16:colId xmlns:a16="http://schemas.microsoft.com/office/drawing/2014/main" val="321247648"/>
                    </a:ext>
                  </a:extLst>
                </a:gridCol>
                <a:gridCol w="329184">
                  <a:extLst>
                    <a:ext uri="{9D8B030D-6E8A-4147-A177-3AD203B41FA5}">
                      <a16:colId xmlns:a16="http://schemas.microsoft.com/office/drawing/2014/main" val="1480824351"/>
                    </a:ext>
                  </a:extLst>
                </a:gridCol>
                <a:gridCol w="329184">
                  <a:extLst>
                    <a:ext uri="{9D8B030D-6E8A-4147-A177-3AD203B41FA5}">
                      <a16:colId xmlns:a16="http://schemas.microsoft.com/office/drawing/2014/main" val="205269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78702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14:05:00</a:t>
                      </a:r>
                      <a:r>
                        <a:rPr kumimoji="0" lang="de-DE" sz="1000" b="0" i="0" u="none" strike="noStrike" kern="1200" cap="none" spc="0" normalizeH="0" baseline="0" noProof="0">
                          <a:ln>
                            <a:noFill/>
                          </a:ln>
                          <a:solidFill>
                            <a:prstClr val="black"/>
                          </a:solidFill>
                          <a:effectLst/>
                          <a:uLnTx/>
                          <a:uFillTx/>
                          <a:latin typeface="+mn-lt"/>
                          <a:ea typeface="+mn-ea"/>
                          <a:cs typeface="+mn-cs"/>
                        </a:rPr>
                        <a:t>
 Der Zoo Leipzig trauert um die Elefantendame Thura. Ihre „Freundin“ Saida war dabei, als sie gestorben ist, und konnte sich von ihr verabschieden.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https://scontent.xx.fbcdn.net/v/t1.0-9/p720x720/78128275_10157909298798184_6993776095988285440_o.png?_nc_cat=107&amp;_nc_ohc=zIjQpBe3A4YAQl1I7W-AOrD9FYyPekV_QAnPmAP0Sw2ZuW6un9Cu8QIEw&amp;_nc_ht=scontent.xx&amp;oh=2b5f4518b5af33a895f13d474c388417&amp;oe=5E7B7FF7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4855051"/>
                  </a:ext>
                </a:extLst>
              </a:tr>
            </a:tbl>
          </a:graphicData>
        </a:graphic>
      </p:graphicFrame>
      <p:sp>
        <p:nvSpPr>
          <p:cNvPr id="4" name="Text Placeholder 3">
            <a:extLst>
              <a:ext uri="{FF2B5EF4-FFF2-40B4-BE49-F238E27FC236}">
                <a16:creationId xmlns:a16="http://schemas.microsoft.com/office/drawing/2014/main" id="{D643801B-4226-4F03-BE30-B63E3B864B22}"/>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47779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6A89A-C343-4DE2-8FF2-590C836F3D3E}"/>
              </a:ext>
            </a:extLst>
          </p:cNvPr>
          <p:cNvSpPr>
            <a:spLocks noGrp="1"/>
          </p:cNvSpPr>
          <p:nvPr>
            <p:ph type="title"/>
          </p:nvPr>
        </p:nvSpPr>
        <p:spPr/>
        <p:txBody>
          <a:bodyPr/>
          <a:lstStyle/>
          <a:p>
            <a:r>
              <a:rPr lang="en-US"/>
              <a:t>Facebook Own Posts Table | MDR - Mitteldeutscher Rundfunk Hauptkanal MDR - 19 of 26</a:t>
            </a:r>
          </a:p>
        </p:txBody>
      </p:sp>
      <p:graphicFrame>
        <p:nvGraphicFramePr>
          <p:cNvPr id="5" name="Table Placeholder 4">
            <a:extLst>
              <a:ext uri="{FF2B5EF4-FFF2-40B4-BE49-F238E27FC236}">
                <a16:creationId xmlns:a16="http://schemas.microsoft.com/office/drawing/2014/main" id="{126B2D8D-FC01-4B80-BF2E-6E5366AC5561}"/>
              </a:ext>
            </a:extLst>
          </p:cNvPr>
          <p:cNvGraphicFramePr>
            <a:graphicFrameLocks noGrp="1"/>
          </p:cNvGraphicFramePr>
          <p:nvPr>
            <p:ph type="tbl" sz="quarter" idx="13"/>
            <p:extLst>
              <p:ext uri="{D42A27DB-BD31-4B8C-83A1-F6EECF244321}">
                <p14:modId xmlns:p14="http://schemas.microsoft.com/office/powerpoint/2010/main" val="4191720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474985215"/>
                    </a:ext>
                  </a:extLst>
                </a:gridCol>
                <a:gridCol w="905256">
                  <a:extLst>
                    <a:ext uri="{9D8B030D-6E8A-4147-A177-3AD203B41FA5}">
                      <a16:colId xmlns:a16="http://schemas.microsoft.com/office/drawing/2014/main" val="971987770"/>
                    </a:ext>
                  </a:extLst>
                </a:gridCol>
                <a:gridCol w="658368">
                  <a:extLst>
                    <a:ext uri="{9D8B030D-6E8A-4147-A177-3AD203B41FA5}">
                      <a16:colId xmlns:a16="http://schemas.microsoft.com/office/drawing/2014/main" val="181371658"/>
                    </a:ext>
                  </a:extLst>
                </a:gridCol>
                <a:gridCol w="329184">
                  <a:extLst>
                    <a:ext uri="{9D8B030D-6E8A-4147-A177-3AD203B41FA5}">
                      <a16:colId xmlns:a16="http://schemas.microsoft.com/office/drawing/2014/main" val="3553299798"/>
                    </a:ext>
                  </a:extLst>
                </a:gridCol>
                <a:gridCol w="329184">
                  <a:extLst>
                    <a:ext uri="{9D8B030D-6E8A-4147-A177-3AD203B41FA5}">
                      <a16:colId xmlns:a16="http://schemas.microsoft.com/office/drawing/2014/main" val="921070522"/>
                    </a:ext>
                  </a:extLst>
                </a:gridCol>
                <a:gridCol w="329184">
                  <a:extLst>
                    <a:ext uri="{9D8B030D-6E8A-4147-A177-3AD203B41FA5}">
                      <a16:colId xmlns:a16="http://schemas.microsoft.com/office/drawing/2014/main" val="194553534"/>
                    </a:ext>
                  </a:extLst>
                </a:gridCol>
                <a:gridCol w="329184">
                  <a:extLst>
                    <a:ext uri="{9D8B030D-6E8A-4147-A177-3AD203B41FA5}">
                      <a16:colId xmlns:a16="http://schemas.microsoft.com/office/drawing/2014/main" val="1200568366"/>
                    </a:ext>
                  </a:extLst>
                </a:gridCol>
                <a:gridCol w="329184">
                  <a:extLst>
                    <a:ext uri="{9D8B030D-6E8A-4147-A177-3AD203B41FA5}">
                      <a16:colId xmlns:a16="http://schemas.microsoft.com/office/drawing/2014/main" val="3714676414"/>
                    </a:ext>
                  </a:extLst>
                </a:gridCol>
                <a:gridCol w="329184">
                  <a:extLst>
                    <a:ext uri="{9D8B030D-6E8A-4147-A177-3AD203B41FA5}">
                      <a16:colId xmlns:a16="http://schemas.microsoft.com/office/drawing/2014/main" val="370250178"/>
                    </a:ext>
                  </a:extLst>
                </a:gridCol>
                <a:gridCol w="329184">
                  <a:extLst>
                    <a:ext uri="{9D8B030D-6E8A-4147-A177-3AD203B41FA5}">
                      <a16:colId xmlns:a16="http://schemas.microsoft.com/office/drawing/2014/main" val="2347870627"/>
                    </a:ext>
                  </a:extLst>
                </a:gridCol>
                <a:gridCol w="329184">
                  <a:extLst>
                    <a:ext uri="{9D8B030D-6E8A-4147-A177-3AD203B41FA5}">
                      <a16:colId xmlns:a16="http://schemas.microsoft.com/office/drawing/2014/main" val="3632938328"/>
                    </a:ext>
                  </a:extLst>
                </a:gridCol>
                <a:gridCol w="329184">
                  <a:extLst>
                    <a:ext uri="{9D8B030D-6E8A-4147-A177-3AD203B41FA5}">
                      <a16:colId xmlns:a16="http://schemas.microsoft.com/office/drawing/2014/main" val="3014821113"/>
                    </a:ext>
                  </a:extLst>
                </a:gridCol>
                <a:gridCol w="329184">
                  <a:extLst>
                    <a:ext uri="{9D8B030D-6E8A-4147-A177-3AD203B41FA5}">
                      <a16:colId xmlns:a16="http://schemas.microsoft.com/office/drawing/2014/main" val="3960089455"/>
                    </a:ext>
                  </a:extLst>
                </a:gridCol>
                <a:gridCol w="329184">
                  <a:extLst>
                    <a:ext uri="{9D8B030D-6E8A-4147-A177-3AD203B41FA5}">
                      <a16:colId xmlns:a16="http://schemas.microsoft.com/office/drawing/2014/main" val="2273570583"/>
                    </a:ext>
                  </a:extLst>
                </a:gridCol>
                <a:gridCol w="329184">
                  <a:extLst>
                    <a:ext uri="{9D8B030D-6E8A-4147-A177-3AD203B41FA5}">
                      <a16:colId xmlns:a16="http://schemas.microsoft.com/office/drawing/2014/main" val="4245920913"/>
                    </a:ext>
                  </a:extLst>
                </a:gridCol>
                <a:gridCol w="329184">
                  <a:extLst>
                    <a:ext uri="{9D8B030D-6E8A-4147-A177-3AD203B41FA5}">
                      <a16:colId xmlns:a16="http://schemas.microsoft.com/office/drawing/2014/main" val="3561599949"/>
                    </a:ext>
                  </a:extLst>
                </a:gridCol>
                <a:gridCol w="329184">
                  <a:extLst>
                    <a:ext uri="{9D8B030D-6E8A-4147-A177-3AD203B41FA5}">
                      <a16:colId xmlns:a16="http://schemas.microsoft.com/office/drawing/2014/main" val="1295781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59768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- 2019-11-21 14:55:00</a:t>
                      </a:r>
                      <a:r>
                        <a:rPr kumimoji="0" lang="de-DE" sz="1000" b="0" i="0" u="none" strike="noStrike" kern="1200" cap="none" spc="0" normalizeH="0" baseline="0" noProof="0">
                          <a:ln>
                            <a:noFill/>
                          </a:ln>
                          <a:solidFill>
                            <a:prstClr val="black"/>
                          </a:solidFill>
                          <a:effectLst/>
                          <a:uLnTx/>
                          <a:uFillTx/>
                          <a:latin typeface="+mn-lt"/>
                          <a:ea typeface="+mn-ea"/>
                          <a:cs typeface="+mn-cs"/>
                        </a:rPr>
                        <a:t>
 Die wallende Lockenmähne trägt sie nicht mehr, ihre sympathische Art hat sie behalten:  Inka Bause feiert Geburtstag. Mehr zu der beliebten Schlagersängerin und Moderatorin bei  Meine Schlagerwelt.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https://scontent.xx.fbcdn.net/v/t1.0-9/s720x720/74573699_10157892569358184_299392884484866048_o.jpg?_nc_cat=104&amp;_nc_ohc=bBnKW4BxPQEAQn87S1Q70fpcC8QcqcDBZJiBFSOUqAoW27dApdOUH74Mw&amp;_nc_ht=scontent.xx&amp;oh=a4fe47094018628bf61530297ec223c3&amp;oe=5E74C908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682204"/>
                  </a:ext>
                </a:extLst>
              </a:tr>
            </a:tbl>
          </a:graphicData>
        </a:graphic>
      </p:graphicFrame>
      <p:sp>
        <p:nvSpPr>
          <p:cNvPr id="4" name="Text Placeholder 3">
            <a:extLst>
              <a:ext uri="{FF2B5EF4-FFF2-40B4-BE49-F238E27FC236}">
                <a16:creationId xmlns:a16="http://schemas.microsoft.com/office/drawing/2014/main" id="{3B8323EE-9DD7-4521-924E-F6E27A64C5B1}"/>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017854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3419C-30E3-4EF5-B1F8-CC6617B128C1}"/>
              </a:ext>
            </a:extLst>
          </p:cNvPr>
          <p:cNvSpPr>
            <a:spLocks noGrp="1"/>
          </p:cNvSpPr>
          <p:nvPr>
            <p:ph type="title"/>
          </p:nvPr>
        </p:nvSpPr>
        <p:spPr/>
        <p:txBody>
          <a:bodyPr/>
          <a:lstStyle/>
          <a:p>
            <a:r>
              <a:rPr lang="en-US"/>
              <a:t>Facebook Own Posts Table | MDR - Mitteldeutscher Rundfunk Hauptkanal MDR - 20 of 26</a:t>
            </a:r>
          </a:p>
        </p:txBody>
      </p:sp>
      <p:graphicFrame>
        <p:nvGraphicFramePr>
          <p:cNvPr id="5" name="Table Placeholder 4">
            <a:extLst>
              <a:ext uri="{FF2B5EF4-FFF2-40B4-BE49-F238E27FC236}">
                <a16:creationId xmlns:a16="http://schemas.microsoft.com/office/drawing/2014/main" id="{8C2C049E-B3D9-48E4-898C-D68ED1919CE2}"/>
              </a:ext>
            </a:extLst>
          </p:cNvPr>
          <p:cNvGraphicFramePr>
            <a:graphicFrameLocks noGrp="1"/>
          </p:cNvGraphicFramePr>
          <p:nvPr>
            <p:ph type="tbl" sz="quarter" idx="13"/>
            <p:extLst>
              <p:ext uri="{D42A27DB-BD31-4B8C-83A1-F6EECF244321}">
                <p14:modId xmlns:p14="http://schemas.microsoft.com/office/powerpoint/2010/main" val="279241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1306113486"/>
                    </a:ext>
                  </a:extLst>
                </a:gridCol>
                <a:gridCol w="905256">
                  <a:extLst>
                    <a:ext uri="{9D8B030D-6E8A-4147-A177-3AD203B41FA5}">
                      <a16:colId xmlns:a16="http://schemas.microsoft.com/office/drawing/2014/main" val="2999454731"/>
                    </a:ext>
                  </a:extLst>
                </a:gridCol>
                <a:gridCol w="658368">
                  <a:extLst>
                    <a:ext uri="{9D8B030D-6E8A-4147-A177-3AD203B41FA5}">
                      <a16:colId xmlns:a16="http://schemas.microsoft.com/office/drawing/2014/main" val="1267945353"/>
                    </a:ext>
                  </a:extLst>
                </a:gridCol>
                <a:gridCol w="329184">
                  <a:extLst>
                    <a:ext uri="{9D8B030D-6E8A-4147-A177-3AD203B41FA5}">
                      <a16:colId xmlns:a16="http://schemas.microsoft.com/office/drawing/2014/main" val="155037173"/>
                    </a:ext>
                  </a:extLst>
                </a:gridCol>
                <a:gridCol w="329184">
                  <a:extLst>
                    <a:ext uri="{9D8B030D-6E8A-4147-A177-3AD203B41FA5}">
                      <a16:colId xmlns:a16="http://schemas.microsoft.com/office/drawing/2014/main" val="3693383023"/>
                    </a:ext>
                  </a:extLst>
                </a:gridCol>
                <a:gridCol w="329184">
                  <a:extLst>
                    <a:ext uri="{9D8B030D-6E8A-4147-A177-3AD203B41FA5}">
                      <a16:colId xmlns:a16="http://schemas.microsoft.com/office/drawing/2014/main" val="1291833939"/>
                    </a:ext>
                  </a:extLst>
                </a:gridCol>
                <a:gridCol w="329184">
                  <a:extLst>
                    <a:ext uri="{9D8B030D-6E8A-4147-A177-3AD203B41FA5}">
                      <a16:colId xmlns:a16="http://schemas.microsoft.com/office/drawing/2014/main" val="2316367405"/>
                    </a:ext>
                  </a:extLst>
                </a:gridCol>
                <a:gridCol w="329184">
                  <a:extLst>
                    <a:ext uri="{9D8B030D-6E8A-4147-A177-3AD203B41FA5}">
                      <a16:colId xmlns:a16="http://schemas.microsoft.com/office/drawing/2014/main" val="2423673060"/>
                    </a:ext>
                  </a:extLst>
                </a:gridCol>
                <a:gridCol w="329184">
                  <a:extLst>
                    <a:ext uri="{9D8B030D-6E8A-4147-A177-3AD203B41FA5}">
                      <a16:colId xmlns:a16="http://schemas.microsoft.com/office/drawing/2014/main" val="3322955916"/>
                    </a:ext>
                  </a:extLst>
                </a:gridCol>
                <a:gridCol w="329184">
                  <a:extLst>
                    <a:ext uri="{9D8B030D-6E8A-4147-A177-3AD203B41FA5}">
                      <a16:colId xmlns:a16="http://schemas.microsoft.com/office/drawing/2014/main" val="2436854811"/>
                    </a:ext>
                  </a:extLst>
                </a:gridCol>
                <a:gridCol w="329184">
                  <a:extLst>
                    <a:ext uri="{9D8B030D-6E8A-4147-A177-3AD203B41FA5}">
                      <a16:colId xmlns:a16="http://schemas.microsoft.com/office/drawing/2014/main" val="3294755436"/>
                    </a:ext>
                  </a:extLst>
                </a:gridCol>
                <a:gridCol w="329184">
                  <a:extLst>
                    <a:ext uri="{9D8B030D-6E8A-4147-A177-3AD203B41FA5}">
                      <a16:colId xmlns:a16="http://schemas.microsoft.com/office/drawing/2014/main" val="2987509195"/>
                    </a:ext>
                  </a:extLst>
                </a:gridCol>
                <a:gridCol w="329184">
                  <a:extLst>
                    <a:ext uri="{9D8B030D-6E8A-4147-A177-3AD203B41FA5}">
                      <a16:colId xmlns:a16="http://schemas.microsoft.com/office/drawing/2014/main" val="1869391908"/>
                    </a:ext>
                  </a:extLst>
                </a:gridCol>
                <a:gridCol w="329184">
                  <a:extLst>
                    <a:ext uri="{9D8B030D-6E8A-4147-A177-3AD203B41FA5}">
                      <a16:colId xmlns:a16="http://schemas.microsoft.com/office/drawing/2014/main" val="2736361265"/>
                    </a:ext>
                  </a:extLst>
                </a:gridCol>
                <a:gridCol w="329184">
                  <a:extLst>
                    <a:ext uri="{9D8B030D-6E8A-4147-A177-3AD203B41FA5}">
                      <a16:colId xmlns:a16="http://schemas.microsoft.com/office/drawing/2014/main" val="921618315"/>
                    </a:ext>
                  </a:extLst>
                </a:gridCol>
                <a:gridCol w="329184">
                  <a:extLst>
                    <a:ext uri="{9D8B030D-6E8A-4147-A177-3AD203B41FA5}">
                      <a16:colId xmlns:a16="http://schemas.microsoft.com/office/drawing/2014/main" val="2961887093"/>
                    </a:ext>
                  </a:extLst>
                </a:gridCol>
                <a:gridCol w="329184">
                  <a:extLst>
                    <a:ext uri="{9D8B030D-6E8A-4147-A177-3AD203B41FA5}">
                      <a16:colId xmlns:a16="http://schemas.microsoft.com/office/drawing/2014/main" val="1955508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688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- 2019-11-14 07:01:53</a:t>
                      </a:r>
                      <a:r>
                        <a:rPr kumimoji="0" lang="de-DE" sz="1000" b="0" i="0" u="none" strike="noStrike" kern="1200" cap="none" spc="0" normalizeH="0" baseline="0" noProof="0">
                          <a:ln>
                            <a:noFill/>
                          </a:ln>
                          <a:solidFill>
                            <a:prstClr val="black"/>
                          </a:solidFill>
                          <a:effectLst/>
                          <a:uLnTx/>
                          <a:uFillTx/>
                          <a:latin typeface="+mn-lt"/>
                          <a:ea typeface="+mn-ea"/>
                          <a:cs typeface="+mn-cs"/>
                        </a:rPr>
                        <a:t>
 Rolf Hoppe ist vor einem Jahr von uns gegangen. Aus diesem Anlass möchten wir daran erinnern, was für ein großartiger Schauspieler er war.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https://scontent.xx.fbcdn.net/v/t1.0-9/p720x720/76933918_10157865446813184_7772218848006111232_o.jpg?_nc_cat=101&amp;_nc_ohc=efYIoIY63KgAQkg8RDDjwR1E-tF61SVqcv4aRIpy-gnel8V8QeYa_JQAw&amp;_nc_ht=scontent.xx&amp;oh=ec3d43834e4b9ac1b225de411cf5bcfe&amp;oe=5E85E541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70989991"/>
                  </a:ext>
                </a:extLst>
              </a:tr>
            </a:tbl>
          </a:graphicData>
        </a:graphic>
      </p:graphicFrame>
      <p:sp>
        <p:nvSpPr>
          <p:cNvPr id="4" name="Text Placeholder 3">
            <a:extLst>
              <a:ext uri="{FF2B5EF4-FFF2-40B4-BE49-F238E27FC236}">
                <a16:creationId xmlns:a16="http://schemas.microsoft.com/office/drawing/2014/main" id="{F1AA9885-2FF7-4676-A511-9DE4025DE2D4}"/>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631181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A4551-3282-46BF-8479-65A9C1891750}"/>
              </a:ext>
            </a:extLst>
          </p:cNvPr>
          <p:cNvSpPr>
            <a:spLocks noGrp="1"/>
          </p:cNvSpPr>
          <p:nvPr>
            <p:ph type="title"/>
          </p:nvPr>
        </p:nvSpPr>
        <p:spPr/>
        <p:txBody>
          <a:bodyPr/>
          <a:lstStyle/>
          <a:p>
            <a:r>
              <a:rPr lang="en-US"/>
              <a:t>Facebook Own Posts Table | MDR - Mitteldeutscher Rundfunk Hauptkanal MDR - 21 of 26</a:t>
            </a:r>
          </a:p>
        </p:txBody>
      </p:sp>
      <p:graphicFrame>
        <p:nvGraphicFramePr>
          <p:cNvPr id="5" name="Table Placeholder 4">
            <a:extLst>
              <a:ext uri="{FF2B5EF4-FFF2-40B4-BE49-F238E27FC236}">
                <a16:creationId xmlns:a16="http://schemas.microsoft.com/office/drawing/2014/main" id="{276F1830-F2C7-4075-94AF-3FE7B6DC59B9}"/>
              </a:ext>
            </a:extLst>
          </p:cNvPr>
          <p:cNvGraphicFramePr>
            <a:graphicFrameLocks noGrp="1"/>
          </p:cNvGraphicFramePr>
          <p:nvPr>
            <p:ph type="tbl" sz="quarter" idx="13"/>
            <p:extLst>
              <p:ext uri="{D42A27DB-BD31-4B8C-83A1-F6EECF244321}">
                <p14:modId xmlns:p14="http://schemas.microsoft.com/office/powerpoint/2010/main" val="2058746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790963129"/>
                    </a:ext>
                  </a:extLst>
                </a:gridCol>
                <a:gridCol w="905256">
                  <a:extLst>
                    <a:ext uri="{9D8B030D-6E8A-4147-A177-3AD203B41FA5}">
                      <a16:colId xmlns:a16="http://schemas.microsoft.com/office/drawing/2014/main" val="3331517152"/>
                    </a:ext>
                  </a:extLst>
                </a:gridCol>
                <a:gridCol w="658368">
                  <a:extLst>
                    <a:ext uri="{9D8B030D-6E8A-4147-A177-3AD203B41FA5}">
                      <a16:colId xmlns:a16="http://schemas.microsoft.com/office/drawing/2014/main" val="551275522"/>
                    </a:ext>
                  </a:extLst>
                </a:gridCol>
                <a:gridCol w="329184">
                  <a:extLst>
                    <a:ext uri="{9D8B030D-6E8A-4147-A177-3AD203B41FA5}">
                      <a16:colId xmlns:a16="http://schemas.microsoft.com/office/drawing/2014/main" val="2650816603"/>
                    </a:ext>
                  </a:extLst>
                </a:gridCol>
                <a:gridCol w="329184">
                  <a:extLst>
                    <a:ext uri="{9D8B030D-6E8A-4147-A177-3AD203B41FA5}">
                      <a16:colId xmlns:a16="http://schemas.microsoft.com/office/drawing/2014/main" val="238014505"/>
                    </a:ext>
                  </a:extLst>
                </a:gridCol>
                <a:gridCol w="329184">
                  <a:extLst>
                    <a:ext uri="{9D8B030D-6E8A-4147-A177-3AD203B41FA5}">
                      <a16:colId xmlns:a16="http://schemas.microsoft.com/office/drawing/2014/main" val="2406774900"/>
                    </a:ext>
                  </a:extLst>
                </a:gridCol>
                <a:gridCol w="329184">
                  <a:extLst>
                    <a:ext uri="{9D8B030D-6E8A-4147-A177-3AD203B41FA5}">
                      <a16:colId xmlns:a16="http://schemas.microsoft.com/office/drawing/2014/main" val="2257765774"/>
                    </a:ext>
                  </a:extLst>
                </a:gridCol>
                <a:gridCol w="329184">
                  <a:extLst>
                    <a:ext uri="{9D8B030D-6E8A-4147-A177-3AD203B41FA5}">
                      <a16:colId xmlns:a16="http://schemas.microsoft.com/office/drawing/2014/main" val="731305086"/>
                    </a:ext>
                  </a:extLst>
                </a:gridCol>
                <a:gridCol w="329184">
                  <a:extLst>
                    <a:ext uri="{9D8B030D-6E8A-4147-A177-3AD203B41FA5}">
                      <a16:colId xmlns:a16="http://schemas.microsoft.com/office/drawing/2014/main" val="3727286278"/>
                    </a:ext>
                  </a:extLst>
                </a:gridCol>
                <a:gridCol w="329184">
                  <a:extLst>
                    <a:ext uri="{9D8B030D-6E8A-4147-A177-3AD203B41FA5}">
                      <a16:colId xmlns:a16="http://schemas.microsoft.com/office/drawing/2014/main" val="1231555714"/>
                    </a:ext>
                  </a:extLst>
                </a:gridCol>
                <a:gridCol w="329184">
                  <a:extLst>
                    <a:ext uri="{9D8B030D-6E8A-4147-A177-3AD203B41FA5}">
                      <a16:colId xmlns:a16="http://schemas.microsoft.com/office/drawing/2014/main" val="2009292903"/>
                    </a:ext>
                  </a:extLst>
                </a:gridCol>
                <a:gridCol w="329184">
                  <a:extLst>
                    <a:ext uri="{9D8B030D-6E8A-4147-A177-3AD203B41FA5}">
                      <a16:colId xmlns:a16="http://schemas.microsoft.com/office/drawing/2014/main" val="1134422803"/>
                    </a:ext>
                  </a:extLst>
                </a:gridCol>
                <a:gridCol w="329184">
                  <a:extLst>
                    <a:ext uri="{9D8B030D-6E8A-4147-A177-3AD203B41FA5}">
                      <a16:colId xmlns:a16="http://schemas.microsoft.com/office/drawing/2014/main" val="1525846952"/>
                    </a:ext>
                  </a:extLst>
                </a:gridCol>
                <a:gridCol w="329184">
                  <a:extLst>
                    <a:ext uri="{9D8B030D-6E8A-4147-A177-3AD203B41FA5}">
                      <a16:colId xmlns:a16="http://schemas.microsoft.com/office/drawing/2014/main" val="976930520"/>
                    </a:ext>
                  </a:extLst>
                </a:gridCol>
                <a:gridCol w="329184">
                  <a:extLst>
                    <a:ext uri="{9D8B030D-6E8A-4147-A177-3AD203B41FA5}">
                      <a16:colId xmlns:a16="http://schemas.microsoft.com/office/drawing/2014/main" val="1945909934"/>
                    </a:ext>
                  </a:extLst>
                </a:gridCol>
                <a:gridCol w="329184">
                  <a:extLst>
                    <a:ext uri="{9D8B030D-6E8A-4147-A177-3AD203B41FA5}">
                      <a16:colId xmlns:a16="http://schemas.microsoft.com/office/drawing/2014/main" val="290843454"/>
                    </a:ext>
                  </a:extLst>
                </a:gridCol>
                <a:gridCol w="329184">
                  <a:extLst>
                    <a:ext uri="{9D8B030D-6E8A-4147-A177-3AD203B41FA5}">
                      <a16:colId xmlns:a16="http://schemas.microsoft.com/office/drawing/2014/main" val="3820913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59404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13:03:15</a:t>
                      </a:r>
                      <a:r>
                        <a:rPr kumimoji="0" lang="de-DE" sz="1000" b="0" i="0" u="none" strike="noStrike" kern="1200" cap="none" spc="0" normalizeH="0" baseline="0" noProof="0">
                          <a:ln>
                            <a:noFill/>
                          </a:ln>
                          <a:solidFill>
                            <a:prstClr val="black"/>
                          </a:solidFill>
                          <a:effectLst/>
                          <a:uLnTx/>
                          <a:uFillTx/>
                          <a:latin typeface="+mn-lt"/>
                          <a:ea typeface="+mn-ea"/>
                          <a:cs typeface="+mn-cs"/>
                        </a:rPr>
                        <a:t>
 Nach dem Einbruch ins Dresdner Grüne Gewölbe wird intensiv nach den gestohlenen Kunstschätzen gesucht. Hinweise zu den Schmuckstücken nimmt die Polizei entgegen. https://www.mdr.de/s/schmuckstuecke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https://scontent.xx.fbcdn.net/v/t1.0-9/s720x720/76688973_10157909105178184_5600602977065762816_o.jpg?_nc_cat=109&amp;_nc_ohc=RHJXLepynLMAQlVLjKP_AMwIBstHPiVLQY9OP1PtQ1eyiSb8KCUsCiVig&amp;_nc_ht=scontent.xx&amp;oh=07abe72879b87f911c310c51e822f355&amp;oe=5E405DBA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04425673"/>
                  </a:ext>
                </a:extLst>
              </a:tr>
            </a:tbl>
          </a:graphicData>
        </a:graphic>
      </p:graphicFrame>
      <p:sp>
        <p:nvSpPr>
          <p:cNvPr id="4" name="Text Placeholder 3">
            <a:extLst>
              <a:ext uri="{FF2B5EF4-FFF2-40B4-BE49-F238E27FC236}">
                <a16:creationId xmlns:a16="http://schemas.microsoft.com/office/drawing/2014/main" id="{BE427407-BA08-40BA-BF2C-D565EC51AACF}"/>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457882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2D96C-7352-482F-9010-0F5A7F66E8CD}"/>
              </a:ext>
            </a:extLst>
          </p:cNvPr>
          <p:cNvSpPr>
            <a:spLocks noGrp="1"/>
          </p:cNvSpPr>
          <p:nvPr>
            <p:ph type="title"/>
          </p:nvPr>
        </p:nvSpPr>
        <p:spPr/>
        <p:txBody>
          <a:bodyPr/>
          <a:lstStyle/>
          <a:p>
            <a:r>
              <a:rPr lang="en-US"/>
              <a:t>Facebook Own Posts Table | MDR - Mitteldeutscher Rundfunk Hauptkanal MDR - 22 of 26</a:t>
            </a:r>
          </a:p>
        </p:txBody>
      </p:sp>
      <p:graphicFrame>
        <p:nvGraphicFramePr>
          <p:cNvPr id="5" name="Table Placeholder 4">
            <a:extLst>
              <a:ext uri="{FF2B5EF4-FFF2-40B4-BE49-F238E27FC236}">
                <a16:creationId xmlns:a16="http://schemas.microsoft.com/office/drawing/2014/main" id="{C6FAB36A-10FA-4C83-92B9-228949F5054F}"/>
              </a:ext>
            </a:extLst>
          </p:cNvPr>
          <p:cNvGraphicFramePr>
            <a:graphicFrameLocks noGrp="1"/>
          </p:cNvGraphicFramePr>
          <p:nvPr>
            <p:ph type="tbl" sz="quarter" idx="13"/>
            <p:extLst>
              <p:ext uri="{D42A27DB-BD31-4B8C-83A1-F6EECF244321}">
                <p14:modId xmlns:p14="http://schemas.microsoft.com/office/powerpoint/2010/main" val="2786492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3518090114"/>
                    </a:ext>
                  </a:extLst>
                </a:gridCol>
                <a:gridCol w="905256">
                  <a:extLst>
                    <a:ext uri="{9D8B030D-6E8A-4147-A177-3AD203B41FA5}">
                      <a16:colId xmlns:a16="http://schemas.microsoft.com/office/drawing/2014/main" val="423969219"/>
                    </a:ext>
                  </a:extLst>
                </a:gridCol>
                <a:gridCol w="658368">
                  <a:extLst>
                    <a:ext uri="{9D8B030D-6E8A-4147-A177-3AD203B41FA5}">
                      <a16:colId xmlns:a16="http://schemas.microsoft.com/office/drawing/2014/main" val="361128369"/>
                    </a:ext>
                  </a:extLst>
                </a:gridCol>
                <a:gridCol w="329184">
                  <a:extLst>
                    <a:ext uri="{9D8B030D-6E8A-4147-A177-3AD203B41FA5}">
                      <a16:colId xmlns:a16="http://schemas.microsoft.com/office/drawing/2014/main" val="350163677"/>
                    </a:ext>
                  </a:extLst>
                </a:gridCol>
                <a:gridCol w="329184">
                  <a:extLst>
                    <a:ext uri="{9D8B030D-6E8A-4147-A177-3AD203B41FA5}">
                      <a16:colId xmlns:a16="http://schemas.microsoft.com/office/drawing/2014/main" val="3593796464"/>
                    </a:ext>
                  </a:extLst>
                </a:gridCol>
                <a:gridCol w="329184">
                  <a:extLst>
                    <a:ext uri="{9D8B030D-6E8A-4147-A177-3AD203B41FA5}">
                      <a16:colId xmlns:a16="http://schemas.microsoft.com/office/drawing/2014/main" val="9913862"/>
                    </a:ext>
                  </a:extLst>
                </a:gridCol>
                <a:gridCol w="329184">
                  <a:extLst>
                    <a:ext uri="{9D8B030D-6E8A-4147-A177-3AD203B41FA5}">
                      <a16:colId xmlns:a16="http://schemas.microsoft.com/office/drawing/2014/main" val="901191227"/>
                    </a:ext>
                  </a:extLst>
                </a:gridCol>
                <a:gridCol w="329184">
                  <a:extLst>
                    <a:ext uri="{9D8B030D-6E8A-4147-A177-3AD203B41FA5}">
                      <a16:colId xmlns:a16="http://schemas.microsoft.com/office/drawing/2014/main" val="3544046207"/>
                    </a:ext>
                  </a:extLst>
                </a:gridCol>
                <a:gridCol w="329184">
                  <a:extLst>
                    <a:ext uri="{9D8B030D-6E8A-4147-A177-3AD203B41FA5}">
                      <a16:colId xmlns:a16="http://schemas.microsoft.com/office/drawing/2014/main" val="2899514853"/>
                    </a:ext>
                  </a:extLst>
                </a:gridCol>
                <a:gridCol w="329184">
                  <a:extLst>
                    <a:ext uri="{9D8B030D-6E8A-4147-A177-3AD203B41FA5}">
                      <a16:colId xmlns:a16="http://schemas.microsoft.com/office/drawing/2014/main" val="2332903317"/>
                    </a:ext>
                  </a:extLst>
                </a:gridCol>
                <a:gridCol w="329184">
                  <a:extLst>
                    <a:ext uri="{9D8B030D-6E8A-4147-A177-3AD203B41FA5}">
                      <a16:colId xmlns:a16="http://schemas.microsoft.com/office/drawing/2014/main" val="618196547"/>
                    </a:ext>
                  </a:extLst>
                </a:gridCol>
                <a:gridCol w="329184">
                  <a:extLst>
                    <a:ext uri="{9D8B030D-6E8A-4147-A177-3AD203B41FA5}">
                      <a16:colId xmlns:a16="http://schemas.microsoft.com/office/drawing/2014/main" val="356229674"/>
                    </a:ext>
                  </a:extLst>
                </a:gridCol>
                <a:gridCol w="329184">
                  <a:extLst>
                    <a:ext uri="{9D8B030D-6E8A-4147-A177-3AD203B41FA5}">
                      <a16:colId xmlns:a16="http://schemas.microsoft.com/office/drawing/2014/main" val="1265421461"/>
                    </a:ext>
                  </a:extLst>
                </a:gridCol>
                <a:gridCol w="329184">
                  <a:extLst>
                    <a:ext uri="{9D8B030D-6E8A-4147-A177-3AD203B41FA5}">
                      <a16:colId xmlns:a16="http://schemas.microsoft.com/office/drawing/2014/main" val="1349357676"/>
                    </a:ext>
                  </a:extLst>
                </a:gridCol>
                <a:gridCol w="329184">
                  <a:extLst>
                    <a:ext uri="{9D8B030D-6E8A-4147-A177-3AD203B41FA5}">
                      <a16:colId xmlns:a16="http://schemas.microsoft.com/office/drawing/2014/main" val="533087839"/>
                    </a:ext>
                  </a:extLst>
                </a:gridCol>
                <a:gridCol w="329184">
                  <a:extLst>
                    <a:ext uri="{9D8B030D-6E8A-4147-A177-3AD203B41FA5}">
                      <a16:colId xmlns:a16="http://schemas.microsoft.com/office/drawing/2014/main" val="2586820115"/>
                    </a:ext>
                  </a:extLst>
                </a:gridCol>
                <a:gridCol w="329184">
                  <a:extLst>
                    <a:ext uri="{9D8B030D-6E8A-4147-A177-3AD203B41FA5}">
                      <a16:colId xmlns:a16="http://schemas.microsoft.com/office/drawing/2014/main" val="395531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914163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- 2019-11-15 21:05:16</a:t>
                      </a:r>
                      <a:r>
                        <a:rPr kumimoji="0" lang="de-DE" sz="1000" b="0" i="0" u="none" strike="noStrike" kern="1200" cap="none" spc="0" normalizeH="0" baseline="0" noProof="0">
                          <a:ln>
                            <a:noFill/>
                          </a:ln>
                          <a:solidFill>
                            <a:prstClr val="black"/>
                          </a:solidFill>
                          <a:effectLst/>
                          <a:uLnTx/>
                          <a:uFillTx/>
                          <a:latin typeface="+mn-lt"/>
                          <a:ea typeface="+mn-ea"/>
                          <a:cs typeface="+mn-cs"/>
                        </a:rPr>
                        <a:t>
 🛀 Es wird Zeit für eine herrliches Bad und danach geht es ab ins Bett. 🛌Gute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https://scontent.xx.fbcdn.net/v/t15.5256-10/14299469_1150294885059090_1268254599_n.jpg?_nc_cat=102&amp;_nc_ohc=K5gXh9P2scwAQnxPjPTAf8JVHGr39t66R7X_xV5JUabI1Yqkes0MpQ0CQ&amp;_nc_ht=scontent.xx&amp;oh=4f8b450c0e31782ddb60224fbdc2e659&amp;oe=5E478E30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43794068"/>
                  </a:ext>
                </a:extLst>
              </a:tr>
            </a:tbl>
          </a:graphicData>
        </a:graphic>
      </p:graphicFrame>
      <p:sp>
        <p:nvSpPr>
          <p:cNvPr id="4" name="Text Placeholder 3">
            <a:extLst>
              <a:ext uri="{FF2B5EF4-FFF2-40B4-BE49-F238E27FC236}">
                <a16:creationId xmlns:a16="http://schemas.microsoft.com/office/drawing/2014/main" id="{64603693-CF88-4996-AEFB-5B7F94799C51}"/>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0625119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E5A5-1E4B-4EFE-866B-1777FBE8F1FA}"/>
              </a:ext>
            </a:extLst>
          </p:cNvPr>
          <p:cNvSpPr>
            <a:spLocks noGrp="1"/>
          </p:cNvSpPr>
          <p:nvPr>
            <p:ph type="title"/>
          </p:nvPr>
        </p:nvSpPr>
        <p:spPr/>
        <p:txBody>
          <a:bodyPr/>
          <a:lstStyle/>
          <a:p>
            <a:r>
              <a:rPr lang="en-US"/>
              <a:t>Facebook Own Posts Table | MDR - Mitteldeutscher Rundfunk Hauptkanal MDR - 23 of 26</a:t>
            </a:r>
          </a:p>
        </p:txBody>
      </p:sp>
      <p:graphicFrame>
        <p:nvGraphicFramePr>
          <p:cNvPr id="5" name="Table Placeholder 4">
            <a:extLst>
              <a:ext uri="{FF2B5EF4-FFF2-40B4-BE49-F238E27FC236}">
                <a16:creationId xmlns:a16="http://schemas.microsoft.com/office/drawing/2014/main" id="{783DC019-7D33-457E-B715-6E3A2F176BA6}"/>
              </a:ext>
            </a:extLst>
          </p:cNvPr>
          <p:cNvGraphicFramePr>
            <a:graphicFrameLocks noGrp="1"/>
          </p:cNvGraphicFramePr>
          <p:nvPr>
            <p:ph type="tbl" sz="quarter" idx="13"/>
            <p:extLst>
              <p:ext uri="{D42A27DB-BD31-4B8C-83A1-F6EECF244321}">
                <p14:modId xmlns:p14="http://schemas.microsoft.com/office/powerpoint/2010/main" val="24802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537377999"/>
                    </a:ext>
                  </a:extLst>
                </a:gridCol>
                <a:gridCol w="905256">
                  <a:extLst>
                    <a:ext uri="{9D8B030D-6E8A-4147-A177-3AD203B41FA5}">
                      <a16:colId xmlns:a16="http://schemas.microsoft.com/office/drawing/2014/main" val="372798378"/>
                    </a:ext>
                  </a:extLst>
                </a:gridCol>
                <a:gridCol w="658368">
                  <a:extLst>
                    <a:ext uri="{9D8B030D-6E8A-4147-A177-3AD203B41FA5}">
                      <a16:colId xmlns:a16="http://schemas.microsoft.com/office/drawing/2014/main" val="3702829710"/>
                    </a:ext>
                  </a:extLst>
                </a:gridCol>
                <a:gridCol w="329184">
                  <a:extLst>
                    <a:ext uri="{9D8B030D-6E8A-4147-A177-3AD203B41FA5}">
                      <a16:colId xmlns:a16="http://schemas.microsoft.com/office/drawing/2014/main" val="1996657990"/>
                    </a:ext>
                  </a:extLst>
                </a:gridCol>
                <a:gridCol w="329184">
                  <a:extLst>
                    <a:ext uri="{9D8B030D-6E8A-4147-A177-3AD203B41FA5}">
                      <a16:colId xmlns:a16="http://schemas.microsoft.com/office/drawing/2014/main" val="3306398254"/>
                    </a:ext>
                  </a:extLst>
                </a:gridCol>
                <a:gridCol w="329184">
                  <a:extLst>
                    <a:ext uri="{9D8B030D-6E8A-4147-A177-3AD203B41FA5}">
                      <a16:colId xmlns:a16="http://schemas.microsoft.com/office/drawing/2014/main" val="3403567250"/>
                    </a:ext>
                  </a:extLst>
                </a:gridCol>
                <a:gridCol w="329184">
                  <a:extLst>
                    <a:ext uri="{9D8B030D-6E8A-4147-A177-3AD203B41FA5}">
                      <a16:colId xmlns:a16="http://schemas.microsoft.com/office/drawing/2014/main" val="2109989203"/>
                    </a:ext>
                  </a:extLst>
                </a:gridCol>
                <a:gridCol w="329184">
                  <a:extLst>
                    <a:ext uri="{9D8B030D-6E8A-4147-A177-3AD203B41FA5}">
                      <a16:colId xmlns:a16="http://schemas.microsoft.com/office/drawing/2014/main" val="3200691337"/>
                    </a:ext>
                  </a:extLst>
                </a:gridCol>
                <a:gridCol w="329184">
                  <a:extLst>
                    <a:ext uri="{9D8B030D-6E8A-4147-A177-3AD203B41FA5}">
                      <a16:colId xmlns:a16="http://schemas.microsoft.com/office/drawing/2014/main" val="4130805054"/>
                    </a:ext>
                  </a:extLst>
                </a:gridCol>
                <a:gridCol w="329184">
                  <a:extLst>
                    <a:ext uri="{9D8B030D-6E8A-4147-A177-3AD203B41FA5}">
                      <a16:colId xmlns:a16="http://schemas.microsoft.com/office/drawing/2014/main" val="1179856056"/>
                    </a:ext>
                  </a:extLst>
                </a:gridCol>
                <a:gridCol w="329184">
                  <a:extLst>
                    <a:ext uri="{9D8B030D-6E8A-4147-A177-3AD203B41FA5}">
                      <a16:colId xmlns:a16="http://schemas.microsoft.com/office/drawing/2014/main" val="2445435405"/>
                    </a:ext>
                  </a:extLst>
                </a:gridCol>
                <a:gridCol w="329184">
                  <a:extLst>
                    <a:ext uri="{9D8B030D-6E8A-4147-A177-3AD203B41FA5}">
                      <a16:colId xmlns:a16="http://schemas.microsoft.com/office/drawing/2014/main" val="3929040417"/>
                    </a:ext>
                  </a:extLst>
                </a:gridCol>
                <a:gridCol w="329184">
                  <a:extLst>
                    <a:ext uri="{9D8B030D-6E8A-4147-A177-3AD203B41FA5}">
                      <a16:colId xmlns:a16="http://schemas.microsoft.com/office/drawing/2014/main" val="2870216290"/>
                    </a:ext>
                  </a:extLst>
                </a:gridCol>
                <a:gridCol w="329184">
                  <a:extLst>
                    <a:ext uri="{9D8B030D-6E8A-4147-A177-3AD203B41FA5}">
                      <a16:colId xmlns:a16="http://schemas.microsoft.com/office/drawing/2014/main" val="1250564972"/>
                    </a:ext>
                  </a:extLst>
                </a:gridCol>
                <a:gridCol w="329184">
                  <a:extLst>
                    <a:ext uri="{9D8B030D-6E8A-4147-A177-3AD203B41FA5}">
                      <a16:colId xmlns:a16="http://schemas.microsoft.com/office/drawing/2014/main" val="3093551114"/>
                    </a:ext>
                  </a:extLst>
                </a:gridCol>
                <a:gridCol w="329184">
                  <a:extLst>
                    <a:ext uri="{9D8B030D-6E8A-4147-A177-3AD203B41FA5}">
                      <a16:colId xmlns:a16="http://schemas.microsoft.com/office/drawing/2014/main" val="2038820677"/>
                    </a:ext>
                  </a:extLst>
                </a:gridCol>
                <a:gridCol w="329184">
                  <a:extLst>
                    <a:ext uri="{9D8B030D-6E8A-4147-A177-3AD203B41FA5}">
                      <a16:colId xmlns:a16="http://schemas.microsoft.com/office/drawing/2014/main" val="4094797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824709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- 2019-11-25 09:07:48</a:t>
                      </a:r>
                      <a:r>
                        <a:rPr kumimoji="0" lang="de-DE" sz="1000" b="0" i="0" u="none" strike="noStrike" kern="1200" cap="none" spc="0" normalizeH="0" baseline="0" noProof="0">
                          <a:ln>
                            <a:noFill/>
                          </a:ln>
                          <a:solidFill>
                            <a:prstClr val="black"/>
                          </a:solidFill>
                          <a:effectLst/>
                          <a:uLnTx/>
                          <a:uFillTx/>
                          <a:latin typeface="+mn-lt"/>
                          <a:ea typeface="+mn-ea"/>
                          <a:cs typeface="+mn-cs"/>
                        </a:rPr>
                        <a:t>
 +++ UPDATE +++ Aus dem Grünen Gewölbe in Dresden sind eine Diamant-, eine Rubin- und eine Saphir-Garnitur gestohlen worden. Laut Museum ist der kulturelle Wert um vielfach höher als der Materialwert der kaum verkäuflichen Stücke. Die Polizei hat eine Großfahndung eingeleitet. https://www.mdr.de/s/schatzkammer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https://scontent.xx.fbcdn.net/v/t1.0-9/p720x720/78658783_10157905816928184_2024849485452017664_o.jpg?_nc_cat=102&amp;_nc_ohc=F4mHDJyBSLAAQkdM4safqhMUv0pZTwTfsawULhXN6j6aX92uOMkC-29AA&amp;_nc_ht=scontent.xx&amp;oh=5c86500c833a713fc8847852fae4f631&amp;oe=5E3F240F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28220691"/>
                  </a:ext>
                </a:extLst>
              </a:tr>
            </a:tbl>
          </a:graphicData>
        </a:graphic>
      </p:graphicFrame>
      <p:sp>
        <p:nvSpPr>
          <p:cNvPr id="4" name="Text Placeholder 3">
            <a:extLst>
              <a:ext uri="{FF2B5EF4-FFF2-40B4-BE49-F238E27FC236}">
                <a16:creationId xmlns:a16="http://schemas.microsoft.com/office/drawing/2014/main" id="{BE909D24-2591-4090-959D-ED0A3B951744}"/>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41016744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41894-5E88-4B1C-84A7-A0D1A51D5AF3}"/>
              </a:ext>
            </a:extLst>
          </p:cNvPr>
          <p:cNvSpPr>
            <a:spLocks noGrp="1"/>
          </p:cNvSpPr>
          <p:nvPr>
            <p:ph type="title"/>
          </p:nvPr>
        </p:nvSpPr>
        <p:spPr/>
        <p:txBody>
          <a:bodyPr/>
          <a:lstStyle/>
          <a:p>
            <a:r>
              <a:rPr lang="en-US"/>
              <a:t>Facebook Own Posts Table | MDR - Mitteldeutscher Rundfunk Hauptkanal MDR - 24 of 26</a:t>
            </a:r>
          </a:p>
        </p:txBody>
      </p:sp>
      <p:graphicFrame>
        <p:nvGraphicFramePr>
          <p:cNvPr id="5" name="Table Placeholder 4">
            <a:extLst>
              <a:ext uri="{FF2B5EF4-FFF2-40B4-BE49-F238E27FC236}">
                <a16:creationId xmlns:a16="http://schemas.microsoft.com/office/drawing/2014/main" id="{4B5944D4-0CF3-4A4E-B7D1-018492A810CE}"/>
              </a:ext>
            </a:extLst>
          </p:cNvPr>
          <p:cNvGraphicFramePr>
            <a:graphicFrameLocks noGrp="1"/>
          </p:cNvGraphicFramePr>
          <p:nvPr>
            <p:ph type="tbl" sz="quarter" idx="13"/>
            <p:extLst>
              <p:ext uri="{D42A27DB-BD31-4B8C-83A1-F6EECF244321}">
                <p14:modId xmlns:p14="http://schemas.microsoft.com/office/powerpoint/2010/main" val="283350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33910057"/>
                    </a:ext>
                  </a:extLst>
                </a:gridCol>
                <a:gridCol w="905256">
                  <a:extLst>
                    <a:ext uri="{9D8B030D-6E8A-4147-A177-3AD203B41FA5}">
                      <a16:colId xmlns:a16="http://schemas.microsoft.com/office/drawing/2014/main" val="1710078458"/>
                    </a:ext>
                  </a:extLst>
                </a:gridCol>
                <a:gridCol w="658368">
                  <a:extLst>
                    <a:ext uri="{9D8B030D-6E8A-4147-A177-3AD203B41FA5}">
                      <a16:colId xmlns:a16="http://schemas.microsoft.com/office/drawing/2014/main" val="772619131"/>
                    </a:ext>
                  </a:extLst>
                </a:gridCol>
                <a:gridCol w="329184">
                  <a:extLst>
                    <a:ext uri="{9D8B030D-6E8A-4147-A177-3AD203B41FA5}">
                      <a16:colId xmlns:a16="http://schemas.microsoft.com/office/drawing/2014/main" val="3064423171"/>
                    </a:ext>
                  </a:extLst>
                </a:gridCol>
                <a:gridCol w="329184">
                  <a:extLst>
                    <a:ext uri="{9D8B030D-6E8A-4147-A177-3AD203B41FA5}">
                      <a16:colId xmlns:a16="http://schemas.microsoft.com/office/drawing/2014/main" val="3898545797"/>
                    </a:ext>
                  </a:extLst>
                </a:gridCol>
                <a:gridCol w="329184">
                  <a:extLst>
                    <a:ext uri="{9D8B030D-6E8A-4147-A177-3AD203B41FA5}">
                      <a16:colId xmlns:a16="http://schemas.microsoft.com/office/drawing/2014/main" val="3278047014"/>
                    </a:ext>
                  </a:extLst>
                </a:gridCol>
                <a:gridCol w="329184">
                  <a:extLst>
                    <a:ext uri="{9D8B030D-6E8A-4147-A177-3AD203B41FA5}">
                      <a16:colId xmlns:a16="http://schemas.microsoft.com/office/drawing/2014/main" val="1895005076"/>
                    </a:ext>
                  </a:extLst>
                </a:gridCol>
                <a:gridCol w="329184">
                  <a:extLst>
                    <a:ext uri="{9D8B030D-6E8A-4147-A177-3AD203B41FA5}">
                      <a16:colId xmlns:a16="http://schemas.microsoft.com/office/drawing/2014/main" val="317985501"/>
                    </a:ext>
                  </a:extLst>
                </a:gridCol>
                <a:gridCol w="329184">
                  <a:extLst>
                    <a:ext uri="{9D8B030D-6E8A-4147-A177-3AD203B41FA5}">
                      <a16:colId xmlns:a16="http://schemas.microsoft.com/office/drawing/2014/main" val="64616580"/>
                    </a:ext>
                  </a:extLst>
                </a:gridCol>
                <a:gridCol w="329184">
                  <a:extLst>
                    <a:ext uri="{9D8B030D-6E8A-4147-A177-3AD203B41FA5}">
                      <a16:colId xmlns:a16="http://schemas.microsoft.com/office/drawing/2014/main" val="335542519"/>
                    </a:ext>
                  </a:extLst>
                </a:gridCol>
                <a:gridCol w="329184">
                  <a:extLst>
                    <a:ext uri="{9D8B030D-6E8A-4147-A177-3AD203B41FA5}">
                      <a16:colId xmlns:a16="http://schemas.microsoft.com/office/drawing/2014/main" val="2061032622"/>
                    </a:ext>
                  </a:extLst>
                </a:gridCol>
                <a:gridCol w="329184">
                  <a:extLst>
                    <a:ext uri="{9D8B030D-6E8A-4147-A177-3AD203B41FA5}">
                      <a16:colId xmlns:a16="http://schemas.microsoft.com/office/drawing/2014/main" val="2796953371"/>
                    </a:ext>
                  </a:extLst>
                </a:gridCol>
                <a:gridCol w="329184">
                  <a:extLst>
                    <a:ext uri="{9D8B030D-6E8A-4147-A177-3AD203B41FA5}">
                      <a16:colId xmlns:a16="http://schemas.microsoft.com/office/drawing/2014/main" val="227256892"/>
                    </a:ext>
                  </a:extLst>
                </a:gridCol>
                <a:gridCol w="329184">
                  <a:extLst>
                    <a:ext uri="{9D8B030D-6E8A-4147-A177-3AD203B41FA5}">
                      <a16:colId xmlns:a16="http://schemas.microsoft.com/office/drawing/2014/main" val="661289486"/>
                    </a:ext>
                  </a:extLst>
                </a:gridCol>
                <a:gridCol w="329184">
                  <a:extLst>
                    <a:ext uri="{9D8B030D-6E8A-4147-A177-3AD203B41FA5}">
                      <a16:colId xmlns:a16="http://schemas.microsoft.com/office/drawing/2014/main" val="698731642"/>
                    </a:ext>
                  </a:extLst>
                </a:gridCol>
                <a:gridCol w="329184">
                  <a:extLst>
                    <a:ext uri="{9D8B030D-6E8A-4147-A177-3AD203B41FA5}">
                      <a16:colId xmlns:a16="http://schemas.microsoft.com/office/drawing/2014/main" val="413152375"/>
                    </a:ext>
                  </a:extLst>
                </a:gridCol>
                <a:gridCol w="329184">
                  <a:extLst>
                    <a:ext uri="{9D8B030D-6E8A-4147-A177-3AD203B41FA5}">
                      <a16:colId xmlns:a16="http://schemas.microsoft.com/office/drawing/2014/main" val="2348749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2596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- 2019-11-22 09:10:00</a:t>
                      </a:r>
                      <a:r>
                        <a:rPr kumimoji="0" lang="de-DE" sz="1000" b="0" i="0" u="none" strike="noStrike" kern="1200" cap="none" spc="0" normalizeH="0" baseline="0" noProof="0">
                          <a:ln>
                            <a:noFill/>
                          </a:ln>
                          <a:solidFill>
                            <a:prstClr val="black"/>
                          </a:solidFill>
                          <a:effectLst/>
                          <a:uLnTx/>
                          <a:uFillTx/>
                          <a:latin typeface="+mn-lt"/>
                          <a:ea typeface="+mn-ea"/>
                          <a:cs typeface="+mn-cs"/>
                        </a:rPr>
                        <a:t>
 "Sandmann, lieber Sandmann, es ist noch nicht soweit..." Wir wünschen dem kleinen Fabelwesen alles Gute zum 60. Geburtstag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https://scontent.xx.fbcdn.net/v/t1.0-9/p720x720/72706309_10157878925148184_4705249166551416832_o.png?_nc_cat=109&amp;_nc_ohc=156H7oGxzRQAQklKMY53ep8WQQnknWsuSaBJRUL-IRKTZcel7HZt70hHQ&amp;_nc_ht=scontent.xx&amp;oh=f240903efeead3a01de90e1a971f5e62&amp;oe=5E863786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15003591"/>
                  </a:ext>
                </a:extLst>
              </a:tr>
            </a:tbl>
          </a:graphicData>
        </a:graphic>
      </p:graphicFrame>
      <p:sp>
        <p:nvSpPr>
          <p:cNvPr id="4" name="Text Placeholder 3">
            <a:extLst>
              <a:ext uri="{FF2B5EF4-FFF2-40B4-BE49-F238E27FC236}">
                <a16:creationId xmlns:a16="http://schemas.microsoft.com/office/drawing/2014/main" id="{F2D74A36-853F-496D-BA58-72F4F71AFFF0}"/>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9766193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0375D-C090-4091-B4B9-873CF09B353C}"/>
              </a:ext>
            </a:extLst>
          </p:cNvPr>
          <p:cNvSpPr>
            <a:spLocks noGrp="1"/>
          </p:cNvSpPr>
          <p:nvPr>
            <p:ph type="title"/>
          </p:nvPr>
        </p:nvSpPr>
        <p:spPr/>
        <p:txBody>
          <a:bodyPr/>
          <a:lstStyle/>
          <a:p>
            <a:r>
              <a:rPr lang="en-US"/>
              <a:t>Facebook Own Posts Table | MDR - Mitteldeutscher Rundfunk Hauptkanal MDR - 25 of 26</a:t>
            </a:r>
          </a:p>
        </p:txBody>
      </p:sp>
      <p:graphicFrame>
        <p:nvGraphicFramePr>
          <p:cNvPr id="5" name="Table Placeholder 4">
            <a:extLst>
              <a:ext uri="{FF2B5EF4-FFF2-40B4-BE49-F238E27FC236}">
                <a16:creationId xmlns:a16="http://schemas.microsoft.com/office/drawing/2014/main" id="{36987F36-9068-44F9-96E4-128A95F7E49F}"/>
              </a:ext>
            </a:extLst>
          </p:cNvPr>
          <p:cNvGraphicFramePr>
            <a:graphicFrameLocks noGrp="1"/>
          </p:cNvGraphicFramePr>
          <p:nvPr>
            <p:ph type="tbl" sz="quarter" idx="13"/>
            <p:extLst>
              <p:ext uri="{D42A27DB-BD31-4B8C-83A1-F6EECF244321}">
                <p14:modId xmlns:p14="http://schemas.microsoft.com/office/powerpoint/2010/main" val="1913130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883078090"/>
                    </a:ext>
                  </a:extLst>
                </a:gridCol>
                <a:gridCol w="905256">
                  <a:extLst>
                    <a:ext uri="{9D8B030D-6E8A-4147-A177-3AD203B41FA5}">
                      <a16:colId xmlns:a16="http://schemas.microsoft.com/office/drawing/2014/main" val="3825251563"/>
                    </a:ext>
                  </a:extLst>
                </a:gridCol>
                <a:gridCol w="658368">
                  <a:extLst>
                    <a:ext uri="{9D8B030D-6E8A-4147-A177-3AD203B41FA5}">
                      <a16:colId xmlns:a16="http://schemas.microsoft.com/office/drawing/2014/main" val="504057280"/>
                    </a:ext>
                  </a:extLst>
                </a:gridCol>
                <a:gridCol w="329184">
                  <a:extLst>
                    <a:ext uri="{9D8B030D-6E8A-4147-A177-3AD203B41FA5}">
                      <a16:colId xmlns:a16="http://schemas.microsoft.com/office/drawing/2014/main" val="1931516571"/>
                    </a:ext>
                  </a:extLst>
                </a:gridCol>
                <a:gridCol w="329184">
                  <a:extLst>
                    <a:ext uri="{9D8B030D-6E8A-4147-A177-3AD203B41FA5}">
                      <a16:colId xmlns:a16="http://schemas.microsoft.com/office/drawing/2014/main" val="2886880641"/>
                    </a:ext>
                  </a:extLst>
                </a:gridCol>
                <a:gridCol w="329184">
                  <a:extLst>
                    <a:ext uri="{9D8B030D-6E8A-4147-A177-3AD203B41FA5}">
                      <a16:colId xmlns:a16="http://schemas.microsoft.com/office/drawing/2014/main" val="663572594"/>
                    </a:ext>
                  </a:extLst>
                </a:gridCol>
                <a:gridCol w="329184">
                  <a:extLst>
                    <a:ext uri="{9D8B030D-6E8A-4147-A177-3AD203B41FA5}">
                      <a16:colId xmlns:a16="http://schemas.microsoft.com/office/drawing/2014/main" val="526570128"/>
                    </a:ext>
                  </a:extLst>
                </a:gridCol>
                <a:gridCol w="329184">
                  <a:extLst>
                    <a:ext uri="{9D8B030D-6E8A-4147-A177-3AD203B41FA5}">
                      <a16:colId xmlns:a16="http://schemas.microsoft.com/office/drawing/2014/main" val="2880399122"/>
                    </a:ext>
                  </a:extLst>
                </a:gridCol>
                <a:gridCol w="329184">
                  <a:extLst>
                    <a:ext uri="{9D8B030D-6E8A-4147-A177-3AD203B41FA5}">
                      <a16:colId xmlns:a16="http://schemas.microsoft.com/office/drawing/2014/main" val="3755934997"/>
                    </a:ext>
                  </a:extLst>
                </a:gridCol>
                <a:gridCol w="329184">
                  <a:extLst>
                    <a:ext uri="{9D8B030D-6E8A-4147-A177-3AD203B41FA5}">
                      <a16:colId xmlns:a16="http://schemas.microsoft.com/office/drawing/2014/main" val="816314469"/>
                    </a:ext>
                  </a:extLst>
                </a:gridCol>
                <a:gridCol w="329184">
                  <a:extLst>
                    <a:ext uri="{9D8B030D-6E8A-4147-A177-3AD203B41FA5}">
                      <a16:colId xmlns:a16="http://schemas.microsoft.com/office/drawing/2014/main" val="1032135272"/>
                    </a:ext>
                  </a:extLst>
                </a:gridCol>
                <a:gridCol w="329184">
                  <a:extLst>
                    <a:ext uri="{9D8B030D-6E8A-4147-A177-3AD203B41FA5}">
                      <a16:colId xmlns:a16="http://schemas.microsoft.com/office/drawing/2014/main" val="184871234"/>
                    </a:ext>
                  </a:extLst>
                </a:gridCol>
                <a:gridCol w="329184">
                  <a:extLst>
                    <a:ext uri="{9D8B030D-6E8A-4147-A177-3AD203B41FA5}">
                      <a16:colId xmlns:a16="http://schemas.microsoft.com/office/drawing/2014/main" val="3828976172"/>
                    </a:ext>
                  </a:extLst>
                </a:gridCol>
                <a:gridCol w="329184">
                  <a:extLst>
                    <a:ext uri="{9D8B030D-6E8A-4147-A177-3AD203B41FA5}">
                      <a16:colId xmlns:a16="http://schemas.microsoft.com/office/drawing/2014/main" val="692380115"/>
                    </a:ext>
                  </a:extLst>
                </a:gridCol>
                <a:gridCol w="329184">
                  <a:extLst>
                    <a:ext uri="{9D8B030D-6E8A-4147-A177-3AD203B41FA5}">
                      <a16:colId xmlns:a16="http://schemas.microsoft.com/office/drawing/2014/main" val="2046802747"/>
                    </a:ext>
                  </a:extLst>
                </a:gridCol>
                <a:gridCol w="329184">
                  <a:extLst>
                    <a:ext uri="{9D8B030D-6E8A-4147-A177-3AD203B41FA5}">
                      <a16:colId xmlns:a16="http://schemas.microsoft.com/office/drawing/2014/main" val="3291413145"/>
                    </a:ext>
                  </a:extLst>
                </a:gridCol>
                <a:gridCol w="329184">
                  <a:extLst>
                    <a:ext uri="{9D8B030D-6E8A-4147-A177-3AD203B41FA5}">
                      <a16:colId xmlns:a16="http://schemas.microsoft.com/office/drawing/2014/main" val="31973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623175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- 2019-11-26 11:03:00</a:t>
                      </a:r>
                      <a:r>
                        <a:rPr kumimoji="0" lang="de-DE" sz="1000" b="0" i="0" u="none" strike="noStrike" kern="1200" cap="none" spc="0" normalizeH="0" baseline="0" noProof="0">
                          <a:ln>
                            <a:noFill/>
                          </a:ln>
                          <a:solidFill>
                            <a:prstClr val="black"/>
                          </a:solidFill>
                          <a:effectLst/>
                          <a:uLnTx/>
                          <a:uFillTx/>
                          <a:latin typeface="+mn-lt"/>
                          <a:ea typeface="+mn-ea"/>
                          <a:cs typeface="+mn-cs"/>
                        </a:rPr>
                        <a:t>
 Harry Windisch schraubt mit 86 Jahren noch immer an Simsons. In seiner eigenen Werkstatt repariert er die Mopeds aus DDR-Herstellung und wird von Liebhabern für seine Expertise geschätzt.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https://external.xx.fbcdn.net/safe_image.php?d=AQAs0hs7QQTwreKY&amp;w=720&amp;h=720&amp;url=https%3A%2F%2Fposts-swat-io.s3.eu-central-1.amazonaws.com%2F42f459d4beda133f9ac9de6b039f3267bd4b3463.png&amp;cfs=1&amp;_nc_hash=AQDFP8XpNp71d8GD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07080466"/>
                  </a:ext>
                </a:extLst>
              </a:tr>
            </a:tbl>
          </a:graphicData>
        </a:graphic>
      </p:graphicFrame>
      <p:sp>
        <p:nvSpPr>
          <p:cNvPr id="4" name="Text Placeholder 3">
            <a:extLst>
              <a:ext uri="{FF2B5EF4-FFF2-40B4-BE49-F238E27FC236}">
                <a16:creationId xmlns:a16="http://schemas.microsoft.com/office/drawing/2014/main" id="{84E81F32-8255-4937-968F-ED10EA653054}"/>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1134280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E6B13-9683-4C2E-BE87-27FFB884E82A}"/>
              </a:ext>
            </a:extLst>
          </p:cNvPr>
          <p:cNvSpPr>
            <a:spLocks noGrp="1"/>
          </p:cNvSpPr>
          <p:nvPr>
            <p:ph type="title"/>
          </p:nvPr>
        </p:nvSpPr>
        <p:spPr/>
        <p:txBody>
          <a:bodyPr/>
          <a:lstStyle/>
          <a:p>
            <a:r>
              <a:rPr lang="en-US"/>
              <a:t>Facebook Own Posts Table | MDR - Mitteldeutscher Rundfunk Hauptkanal MDR - 26 of 26</a:t>
            </a:r>
          </a:p>
        </p:txBody>
      </p:sp>
      <p:graphicFrame>
        <p:nvGraphicFramePr>
          <p:cNvPr id="5" name="Table Placeholder 4">
            <a:extLst>
              <a:ext uri="{FF2B5EF4-FFF2-40B4-BE49-F238E27FC236}">
                <a16:creationId xmlns:a16="http://schemas.microsoft.com/office/drawing/2014/main" id="{89969F69-7A86-4450-8DFE-573F4CD9F064}"/>
              </a:ext>
            </a:extLst>
          </p:cNvPr>
          <p:cNvGraphicFramePr>
            <a:graphicFrameLocks noGrp="1"/>
          </p:cNvGraphicFramePr>
          <p:nvPr>
            <p:ph type="tbl" sz="quarter" idx="13"/>
            <p:extLst>
              <p:ext uri="{D42A27DB-BD31-4B8C-83A1-F6EECF244321}">
                <p14:modId xmlns:p14="http://schemas.microsoft.com/office/powerpoint/2010/main" val="2650538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9">
                  <a:extLst>
                    <a:ext uri="{9D8B030D-6E8A-4147-A177-3AD203B41FA5}">
                      <a16:colId xmlns:a16="http://schemas.microsoft.com/office/drawing/2014/main" val="2176127124"/>
                    </a:ext>
                  </a:extLst>
                </a:gridCol>
                <a:gridCol w="905256">
                  <a:extLst>
                    <a:ext uri="{9D8B030D-6E8A-4147-A177-3AD203B41FA5}">
                      <a16:colId xmlns:a16="http://schemas.microsoft.com/office/drawing/2014/main" val="358834118"/>
                    </a:ext>
                  </a:extLst>
                </a:gridCol>
                <a:gridCol w="658368">
                  <a:extLst>
                    <a:ext uri="{9D8B030D-6E8A-4147-A177-3AD203B41FA5}">
                      <a16:colId xmlns:a16="http://schemas.microsoft.com/office/drawing/2014/main" val="217908930"/>
                    </a:ext>
                  </a:extLst>
                </a:gridCol>
                <a:gridCol w="329184">
                  <a:extLst>
                    <a:ext uri="{9D8B030D-6E8A-4147-A177-3AD203B41FA5}">
                      <a16:colId xmlns:a16="http://schemas.microsoft.com/office/drawing/2014/main" val="857016334"/>
                    </a:ext>
                  </a:extLst>
                </a:gridCol>
                <a:gridCol w="329184">
                  <a:extLst>
                    <a:ext uri="{9D8B030D-6E8A-4147-A177-3AD203B41FA5}">
                      <a16:colId xmlns:a16="http://schemas.microsoft.com/office/drawing/2014/main" val="2851392176"/>
                    </a:ext>
                  </a:extLst>
                </a:gridCol>
                <a:gridCol w="329184">
                  <a:extLst>
                    <a:ext uri="{9D8B030D-6E8A-4147-A177-3AD203B41FA5}">
                      <a16:colId xmlns:a16="http://schemas.microsoft.com/office/drawing/2014/main" val="838548804"/>
                    </a:ext>
                  </a:extLst>
                </a:gridCol>
                <a:gridCol w="329184">
                  <a:extLst>
                    <a:ext uri="{9D8B030D-6E8A-4147-A177-3AD203B41FA5}">
                      <a16:colId xmlns:a16="http://schemas.microsoft.com/office/drawing/2014/main" val="1272952670"/>
                    </a:ext>
                  </a:extLst>
                </a:gridCol>
                <a:gridCol w="329184">
                  <a:extLst>
                    <a:ext uri="{9D8B030D-6E8A-4147-A177-3AD203B41FA5}">
                      <a16:colId xmlns:a16="http://schemas.microsoft.com/office/drawing/2014/main" val="2637957610"/>
                    </a:ext>
                  </a:extLst>
                </a:gridCol>
                <a:gridCol w="329184">
                  <a:extLst>
                    <a:ext uri="{9D8B030D-6E8A-4147-A177-3AD203B41FA5}">
                      <a16:colId xmlns:a16="http://schemas.microsoft.com/office/drawing/2014/main" val="3395272812"/>
                    </a:ext>
                  </a:extLst>
                </a:gridCol>
                <a:gridCol w="329184">
                  <a:extLst>
                    <a:ext uri="{9D8B030D-6E8A-4147-A177-3AD203B41FA5}">
                      <a16:colId xmlns:a16="http://schemas.microsoft.com/office/drawing/2014/main" val="127846191"/>
                    </a:ext>
                  </a:extLst>
                </a:gridCol>
                <a:gridCol w="329184">
                  <a:extLst>
                    <a:ext uri="{9D8B030D-6E8A-4147-A177-3AD203B41FA5}">
                      <a16:colId xmlns:a16="http://schemas.microsoft.com/office/drawing/2014/main" val="929621618"/>
                    </a:ext>
                  </a:extLst>
                </a:gridCol>
                <a:gridCol w="329184">
                  <a:extLst>
                    <a:ext uri="{9D8B030D-6E8A-4147-A177-3AD203B41FA5}">
                      <a16:colId xmlns:a16="http://schemas.microsoft.com/office/drawing/2014/main" val="1468228197"/>
                    </a:ext>
                  </a:extLst>
                </a:gridCol>
                <a:gridCol w="329184">
                  <a:extLst>
                    <a:ext uri="{9D8B030D-6E8A-4147-A177-3AD203B41FA5}">
                      <a16:colId xmlns:a16="http://schemas.microsoft.com/office/drawing/2014/main" val="1450901979"/>
                    </a:ext>
                  </a:extLst>
                </a:gridCol>
                <a:gridCol w="329184">
                  <a:extLst>
                    <a:ext uri="{9D8B030D-6E8A-4147-A177-3AD203B41FA5}">
                      <a16:colId xmlns:a16="http://schemas.microsoft.com/office/drawing/2014/main" val="2513730068"/>
                    </a:ext>
                  </a:extLst>
                </a:gridCol>
                <a:gridCol w="329184">
                  <a:extLst>
                    <a:ext uri="{9D8B030D-6E8A-4147-A177-3AD203B41FA5}">
                      <a16:colId xmlns:a16="http://schemas.microsoft.com/office/drawing/2014/main" val="2970419927"/>
                    </a:ext>
                  </a:extLst>
                </a:gridCol>
                <a:gridCol w="329184">
                  <a:extLst>
                    <a:ext uri="{9D8B030D-6E8A-4147-A177-3AD203B41FA5}">
                      <a16:colId xmlns:a16="http://schemas.microsoft.com/office/drawing/2014/main" val="2592485798"/>
                    </a:ext>
                  </a:extLst>
                </a:gridCol>
                <a:gridCol w="329184">
                  <a:extLst>
                    <a:ext uri="{9D8B030D-6E8A-4147-A177-3AD203B41FA5}">
                      <a16:colId xmlns:a16="http://schemas.microsoft.com/office/drawing/2014/main" val="3442245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74142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 - 2019-11-24 21:02:00</a:t>
                      </a:r>
                      <a:r>
                        <a:rPr kumimoji="0" lang="de-DE" sz="1000" b="0" i="0" u="none" strike="noStrike" kern="1200" cap="none" spc="0" normalizeH="0" baseline="0" noProof="0">
                          <a:ln>
                            <a:noFill/>
                          </a:ln>
                          <a:solidFill>
                            <a:prstClr val="black"/>
                          </a:solidFill>
                          <a:effectLst/>
                          <a:uLnTx/>
                          <a:uFillTx/>
                          <a:latin typeface="+mn-lt"/>
                          <a:ea typeface="+mn-ea"/>
                          <a:cs typeface="+mn-cs"/>
                        </a:rPr>
                        <a:t>
 Mit dem Sandmann verabschieden wir uns für heute. Herr Fuchs ist dabei Brennholz zu stapeln. Frau Elster bietet an, den Rest aufzustapeln, wenn er Tee kocht. Doch der Plan geht leider nicht ganz auf. Gute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https://external.xx.fbcdn.net/safe_image.php?d=AQCjY8SNBmVp01jb&amp;w=720&amp;h=720&amp;url=https%3A%2F%2Fposts-swat-io.s3.eu-central-1.amazonaws.com%2F8ecc69a5f26223cfbc366feec01f83db911c68d5.png&amp;cfs=1&amp;_nc_hash=AQAnkTwaE3wKJXFY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68688607"/>
                  </a:ext>
                </a:extLst>
              </a:tr>
            </a:tbl>
          </a:graphicData>
        </a:graphic>
      </p:graphicFrame>
      <p:sp>
        <p:nvSpPr>
          <p:cNvPr id="4" name="Text Placeholder 3">
            <a:extLst>
              <a:ext uri="{FF2B5EF4-FFF2-40B4-BE49-F238E27FC236}">
                <a16:creationId xmlns:a16="http://schemas.microsoft.com/office/drawing/2014/main" id="{4244F271-5486-4C02-941E-E2CF7D951D59}"/>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700818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B3237-F1E7-49C5-A9AE-C5BD69E4FF7C}"/>
              </a:ext>
            </a:extLst>
          </p:cNvPr>
          <p:cNvSpPr>
            <a:spLocks noGrp="1"/>
          </p:cNvSpPr>
          <p:nvPr>
            <p:ph type="title"/>
          </p:nvPr>
        </p:nvSpPr>
        <p:spPr/>
        <p:txBody>
          <a:bodyPr/>
          <a:lstStyle/>
          <a:p>
            <a:r>
              <a:rPr lang="de-DE"/>
              <a:t>Facebook Own Posts | MDR - Mitteldeutscher Rundfunk Hauptkanal MDR</a:t>
            </a:r>
            <a:endParaRPr lang="en-US"/>
          </a:p>
        </p:txBody>
      </p:sp>
      <p:graphicFrame>
        <p:nvGraphicFramePr>
          <p:cNvPr id="6" name="Chart Placeholder 5">
            <a:extLst>
              <a:ext uri="{FF2B5EF4-FFF2-40B4-BE49-F238E27FC236}">
                <a16:creationId xmlns:a16="http://schemas.microsoft.com/office/drawing/2014/main" id="{8E48FFB0-9829-4A5E-8787-BEDEF0FC558B}"/>
              </a:ext>
            </a:extLst>
          </p:cNvPr>
          <p:cNvGraphicFramePr>
            <a:graphicFrameLocks noGrp="1"/>
          </p:cNvGraphicFramePr>
          <p:nvPr>
            <p:ph type="chart" sz="quarter" idx="13"/>
            <p:extLst>
              <p:ext uri="{D42A27DB-BD31-4B8C-83A1-F6EECF244321}">
                <p14:modId xmlns:p14="http://schemas.microsoft.com/office/powerpoint/2010/main" val="3104734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460C4D-AB22-4FF4-941E-525450F66A5A}"/>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5AE847BA-2D48-4122-8261-DCD0A9BCA5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167363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A4DB7-D924-44BB-9BE8-7CA74943A7A6}"/>
              </a:ext>
            </a:extLst>
          </p:cNvPr>
          <p:cNvSpPr>
            <a:spLocks noGrp="1"/>
          </p:cNvSpPr>
          <p:nvPr>
            <p:ph type="title"/>
          </p:nvPr>
        </p:nvSpPr>
        <p:spPr/>
        <p:txBody>
          <a:bodyPr/>
          <a:lstStyle/>
          <a:p>
            <a:r>
              <a:rPr lang="en-US"/>
              <a:t>Facebook Own Video Posts | MDR - Mitteldeutscher Rundfunk Hauptkanal MDR</a:t>
            </a:r>
          </a:p>
        </p:txBody>
      </p:sp>
      <p:graphicFrame>
        <p:nvGraphicFramePr>
          <p:cNvPr id="6" name="Chart Placeholder 5">
            <a:extLst>
              <a:ext uri="{FF2B5EF4-FFF2-40B4-BE49-F238E27FC236}">
                <a16:creationId xmlns:a16="http://schemas.microsoft.com/office/drawing/2014/main" id="{9C789C3C-B9F5-4D59-B0BF-F3F856059B60}"/>
              </a:ext>
            </a:extLst>
          </p:cNvPr>
          <p:cNvGraphicFramePr>
            <a:graphicFrameLocks noGrp="1"/>
          </p:cNvGraphicFramePr>
          <p:nvPr>
            <p:ph type="chart" sz="quarter" idx="13"/>
            <p:extLst>
              <p:ext uri="{D42A27DB-BD31-4B8C-83A1-F6EECF244321}">
                <p14:modId xmlns:p14="http://schemas.microsoft.com/office/powerpoint/2010/main" val="2825430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9CEC0A-69A3-4ECB-AA7E-D384CC6FA937}"/>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92698D1C-67CE-404E-B69A-D8A1A26D3A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83948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0BCADB-D1B3-4DCE-A913-F12B879C7FAB}"/>
              </a:ext>
            </a:extLst>
          </p:cNvPr>
          <p:cNvSpPr>
            <a:spLocks noGrp="1"/>
          </p:cNvSpPr>
          <p:nvPr>
            <p:ph type="title"/>
          </p:nvPr>
        </p:nvSpPr>
        <p:spPr/>
        <p:txBody>
          <a:bodyPr/>
          <a:lstStyle/>
          <a:p>
            <a:r>
              <a:rPr lang="en-US"/>
              <a:t>Facebook Interactions Distribution | MDR - Mitteldeutscher Rundfunk Hauptkanal MDR</a:t>
            </a:r>
          </a:p>
        </p:txBody>
      </p:sp>
      <p:graphicFrame>
        <p:nvGraphicFramePr>
          <p:cNvPr id="6" name="Chart Placeholder 5">
            <a:extLst>
              <a:ext uri="{FF2B5EF4-FFF2-40B4-BE49-F238E27FC236}">
                <a16:creationId xmlns:a16="http://schemas.microsoft.com/office/drawing/2014/main" id="{74B7CFA9-B627-4B63-B456-DF45F1B21610}"/>
              </a:ext>
            </a:extLst>
          </p:cNvPr>
          <p:cNvGraphicFramePr>
            <a:graphicFrameLocks noGrp="1"/>
          </p:cNvGraphicFramePr>
          <p:nvPr>
            <p:ph type="chart" sz="quarter" idx="13"/>
            <p:extLst>
              <p:ext uri="{D42A27DB-BD31-4B8C-83A1-F6EECF244321}">
                <p14:modId xmlns:p14="http://schemas.microsoft.com/office/powerpoint/2010/main" val="958683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70D020-FE52-405C-81A8-7387227DDF47}"/>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6C53B0C9-0B6C-4D57-81E7-C1ADA6E7E8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0209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81CC5-9851-413C-88ED-2344184B3A1E}"/>
              </a:ext>
            </a:extLst>
          </p:cNvPr>
          <p:cNvSpPr>
            <a:spLocks noGrp="1"/>
          </p:cNvSpPr>
          <p:nvPr>
            <p:ph type="title"/>
          </p:nvPr>
        </p:nvSpPr>
        <p:spPr/>
        <p:txBody>
          <a:bodyPr/>
          <a:lstStyle/>
          <a:p>
            <a:r>
              <a:rPr lang="en-US"/>
              <a:t>Facebook Fans Change Per Weekday | MDR - Mitteldeutscher Rundfunk Hauptkanal MDR</a:t>
            </a:r>
          </a:p>
        </p:txBody>
      </p:sp>
      <p:graphicFrame>
        <p:nvGraphicFramePr>
          <p:cNvPr id="6" name="Chart Placeholder 5">
            <a:extLst>
              <a:ext uri="{FF2B5EF4-FFF2-40B4-BE49-F238E27FC236}">
                <a16:creationId xmlns:a16="http://schemas.microsoft.com/office/drawing/2014/main" id="{7927FACB-5B2A-4EDE-B4E1-1D2AC6258CAE}"/>
              </a:ext>
            </a:extLst>
          </p:cNvPr>
          <p:cNvGraphicFramePr>
            <a:graphicFrameLocks noGrp="1"/>
          </p:cNvGraphicFramePr>
          <p:nvPr>
            <p:ph type="chart" sz="quarter" idx="13"/>
            <p:extLst>
              <p:ext uri="{D42A27DB-BD31-4B8C-83A1-F6EECF244321}">
                <p14:modId xmlns:p14="http://schemas.microsoft.com/office/powerpoint/2010/main" val="1129202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34492F-9B2B-451F-AFCB-8C552A94564F}"/>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C5DC667A-6FDA-4FEA-8682-81E4EF7B4C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59392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24D16-E69E-4D56-B6D0-0CF7A94C18FD}"/>
              </a:ext>
            </a:extLst>
          </p:cNvPr>
          <p:cNvSpPr>
            <a:spLocks noGrp="1"/>
          </p:cNvSpPr>
          <p:nvPr>
            <p:ph type="title"/>
          </p:nvPr>
        </p:nvSpPr>
        <p:spPr/>
        <p:txBody>
          <a:bodyPr/>
          <a:lstStyle/>
          <a:p>
            <a:r>
              <a:rPr lang="en-US"/>
              <a:t>Facebook Comments Table | MDR - Mitteldeutscher Rundfunk Hauptkanal MDR - 1 of 6</a:t>
            </a:r>
          </a:p>
        </p:txBody>
      </p:sp>
      <p:graphicFrame>
        <p:nvGraphicFramePr>
          <p:cNvPr id="5" name="Table Placeholder 4">
            <a:extLst>
              <a:ext uri="{FF2B5EF4-FFF2-40B4-BE49-F238E27FC236}">
                <a16:creationId xmlns:a16="http://schemas.microsoft.com/office/drawing/2014/main" id="{BEF29EEF-B8E6-469E-80D7-5704EC496CC3}"/>
              </a:ext>
            </a:extLst>
          </p:cNvPr>
          <p:cNvGraphicFramePr>
            <a:graphicFrameLocks noGrp="1"/>
          </p:cNvGraphicFramePr>
          <p:nvPr>
            <p:ph type="tbl" sz="quarter" idx="13"/>
            <p:extLst>
              <p:ext uri="{D42A27DB-BD31-4B8C-83A1-F6EECF244321}">
                <p14:modId xmlns:p14="http://schemas.microsoft.com/office/powerpoint/2010/main" val="962650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5155532"/>
                    </a:ext>
                  </a:extLst>
                </a:gridCol>
                <a:gridCol w="822960">
                  <a:extLst>
                    <a:ext uri="{9D8B030D-6E8A-4147-A177-3AD203B41FA5}">
                      <a16:colId xmlns:a16="http://schemas.microsoft.com/office/drawing/2014/main" val="2234764645"/>
                    </a:ext>
                  </a:extLst>
                </a:gridCol>
                <a:gridCol w="4114800">
                  <a:extLst>
                    <a:ext uri="{9D8B030D-6E8A-4147-A177-3AD203B41FA5}">
                      <a16:colId xmlns:a16="http://schemas.microsoft.com/office/drawing/2014/main" val="1375965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214549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- 2019-11-29 00:48:01</a:t>
                      </a:r>
                      <a:r>
                        <a:rPr kumimoji="0" lang="de-DE" sz="1000" b="0" i="0" u="none" strike="noStrike" kern="1200" cap="none" spc="0" normalizeH="0" baseline="0" noProof="0">
                          <a:ln>
                            <a:noFill/>
                          </a:ln>
                          <a:solidFill>
                            <a:prstClr val="black"/>
                          </a:solidFill>
                          <a:effectLst/>
                          <a:uLnTx/>
                          <a:uFillTx/>
                          <a:latin typeface="+mn-lt"/>
                          <a:ea typeface="+mn-ea"/>
                          <a:cs typeface="+mn-cs"/>
                        </a:rPr>
                        <a:t>
 Warum die in Ostdeutschland eher die Fragen nicht beantworten können, weil es Polen sind, die DDR liegt und lag schon immer in Mitteldeutschland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Ostdeutschland fallen mehr Menschen durch die theoretische Führerscheinprüfung als in Westdeutschland. Warum das so ist, weiß aber keiner. Wir haben zehn Fragen aus der Theorieprüfung herausgepickt. Kennen Sie noch die richtigen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9622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- 2019-11-29 00:44:17</a:t>
                      </a:r>
                      <a:r>
                        <a:rPr kumimoji="0" lang="de-DE" sz="1000" b="0" i="0" u="none" strike="noStrike" kern="1200" cap="none" spc="0" normalizeH="0" baseline="0" noProof="0">
                          <a:ln>
                            <a:noFill/>
                          </a:ln>
                          <a:solidFill>
                            <a:prstClr val="black"/>
                          </a:solidFill>
                          <a:effectLst/>
                          <a:uLnTx/>
                          <a:uFillTx/>
                          <a:latin typeface="+mn-lt"/>
                          <a:ea typeface="+mn-ea"/>
                          <a:cs typeface="+mn-cs"/>
                        </a:rPr>
                        <a:t>
 Sven Ulrich Börge kommt mit... Der war es mit dem Dynamit Harry unter der Augustusbrücke und in der Tiefgarage...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Mächtig gewaltig: Egon und seine Kumpanen planen mal wieder den großen Coup. Ob es diesmal klappt? Die Olsenbande garantiert auf jeden Fall einige Lacher. Viel Spaß beim 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50324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- 2019-11-29 00:41:17</a:t>
                      </a:r>
                      <a:r>
                        <a:rPr kumimoji="0" lang="de-DE" sz="1000" b="0" i="0" u="none" strike="noStrike" kern="1200" cap="none" spc="0" normalizeH="0" baseline="0" noProof="0">
                          <a:ln>
                            <a:noFill/>
                          </a:ln>
                          <a:solidFill>
                            <a:prstClr val="black"/>
                          </a:solidFill>
                          <a:effectLst/>
                          <a:uLnTx/>
                          <a:uFillTx/>
                          <a:latin typeface="+mn-lt"/>
                          <a:ea typeface="+mn-ea"/>
                          <a:cs typeface="+mn-cs"/>
                        </a:rPr>
                        <a:t>
 Walter Müller sehr schade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1051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- 2019-11-29 00:20:18</a:t>
                      </a:r>
                      <a:r>
                        <a:rPr kumimoji="0" lang="de-DE" sz="1000" b="0" i="0" u="none" strike="noStrike" kern="1200" cap="none" spc="0" normalizeH="0" baseline="0" noProof="0">
                          <a:ln>
                            <a:noFill/>
                          </a:ln>
                          <a:solidFill>
                            <a:prstClr val="black"/>
                          </a:solidFill>
                          <a:effectLst/>
                          <a:uLnTx/>
                          <a:uFillTx/>
                          <a:latin typeface="+mn-lt"/>
                          <a:ea typeface="+mn-ea"/>
                          <a:cs typeface="+mn-cs"/>
                        </a:rPr>
                        <a:t>
 Sie durften alle nicht fehlen, sehr schön.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Pittiplatsch, Schnatterinchen und Moppi sind ab sofort in neuen Abenteuern zu sehen. Zum 60. Geburtstag des Sandmanns werden die neuen Folgen erstmals ausgestrahlt.  Wie hat Ihnen die neue Folge gefallen?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3762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- 2019-11-29 00:18:58</a:t>
                      </a:r>
                      <a:r>
                        <a:rPr kumimoji="0" lang="de-DE" sz="1000" b="0" i="0" u="none" strike="noStrike" kern="1200" cap="none" spc="0" normalizeH="0" baseline="0" noProof="0">
                          <a:ln>
                            <a:noFill/>
                          </a:ln>
                          <a:solidFill>
                            <a:prstClr val="black"/>
                          </a:solidFill>
                          <a:effectLst/>
                          <a:uLnTx/>
                          <a:uFillTx/>
                          <a:latin typeface="+mn-lt"/>
                          <a:ea typeface="+mn-ea"/>
                          <a:cs typeface="+mn-cs"/>
                        </a:rPr>
                        <a:t>
 Wenn das ganze Volk mal aufsteht und gen Berlin marschiert dann wirds  schön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19575794"/>
                  </a:ext>
                </a:extLst>
              </a:tr>
            </a:tbl>
          </a:graphicData>
        </a:graphic>
      </p:graphicFrame>
      <p:sp>
        <p:nvSpPr>
          <p:cNvPr id="4" name="Text Placeholder 3">
            <a:extLst>
              <a:ext uri="{FF2B5EF4-FFF2-40B4-BE49-F238E27FC236}">
                <a16:creationId xmlns:a16="http://schemas.microsoft.com/office/drawing/2014/main" id="{7353B012-87C5-41E2-A86C-A9FB4B5D09E6}"/>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15226597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866201-3D71-4341-80A3-6C5ECCCE39B2}"/>
              </a:ext>
            </a:extLst>
          </p:cNvPr>
          <p:cNvSpPr>
            <a:spLocks noGrp="1"/>
          </p:cNvSpPr>
          <p:nvPr>
            <p:ph type="title"/>
          </p:nvPr>
        </p:nvSpPr>
        <p:spPr/>
        <p:txBody>
          <a:bodyPr/>
          <a:lstStyle/>
          <a:p>
            <a:r>
              <a:rPr lang="en-US"/>
              <a:t>Facebook Comments Table | MDR - Mitteldeutscher Rundfunk Hauptkanal MDR - 2 of 6</a:t>
            </a:r>
          </a:p>
        </p:txBody>
      </p:sp>
      <p:graphicFrame>
        <p:nvGraphicFramePr>
          <p:cNvPr id="5" name="Table Placeholder 4">
            <a:extLst>
              <a:ext uri="{FF2B5EF4-FFF2-40B4-BE49-F238E27FC236}">
                <a16:creationId xmlns:a16="http://schemas.microsoft.com/office/drawing/2014/main" id="{76F4398B-8656-4E38-BF72-3B29EDD4253F}"/>
              </a:ext>
            </a:extLst>
          </p:cNvPr>
          <p:cNvGraphicFramePr>
            <a:graphicFrameLocks noGrp="1"/>
          </p:cNvGraphicFramePr>
          <p:nvPr>
            <p:ph type="tbl" sz="quarter" idx="13"/>
            <p:extLst>
              <p:ext uri="{D42A27DB-BD31-4B8C-83A1-F6EECF244321}">
                <p14:modId xmlns:p14="http://schemas.microsoft.com/office/powerpoint/2010/main" val="3007447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48420911"/>
                    </a:ext>
                  </a:extLst>
                </a:gridCol>
                <a:gridCol w="822960">
                  <a:extLst>
                    <a:ext uri="{9D8B030D-6E8A-4147-A177-3AD203B41FA5}">
                      <a16:colId xmlns:a16="http://schemas.microsoft.com/office/drawing/2014/main" val="4034551587"/>
                    </a:ext>
                  </a:extLst>
                </a:gridCol>
                <a:gridCol w="4114800">
                  <a:extLst>
                    <a:ext uri="{9D8B030D-6E8A-4147-A177-3AD203B41FA5}">
                      <a16:colId xmlns:a16="http://schemas.microsoft.com/office/drawing/2014/main" val="40665159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390352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23:57:17</a:t>
                      </a:r>
                      <a:r>
                        <a:rPr kumimoji="0" lang="de-DE" sz="1000" b="0" i="0" u="none" strike="noStrike" kern="1200" cap="none" spc="0" normalizeH="0" baseline="0" noProof="0">
                          <a:ln>
                            <a:noFill/>
                          </a:ln>
                          <a:solidFill>
                            <a:prstClr val="black"/>
                          </a:solidFill>
                          <a:effectLst/>
                          <a:uLnTx/>
                          <a:uFillTx/>
                          <a:latin typeface="+mn-lt"/>
                          <a:ea typeface="+mn-ea"/>
                          <a:cs typeface="+mn-cs"/>
                        </a:rPr>
                        <a:t>
 Die die ein böses  Smiley gemacht haben sind bestimmt so blöde Greta Anhänger man wenn man das sieht Fleisch fressen wollen aber Welle machen wenn der Bauer mal demonstriert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6457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23:54:07</a:t>
                      </a:r>
                      <a:r>
                        <a:rPr kumimoji="0" lang="de-DE" sz="1000" b="0" i="0" u="none" strike="noStrike" kern="1200" cap="none" spc="0" normalizeH="0" baseline="0" noProof="0">
                          <a:ln>
                            <a:noFill/>
                          </a:ln>
                          <a:solidFill>
                            <a:prstClr val="black"/>
                          </a:solidFill>
                          <a:effectLst/>
                          <a:uLnTx/>
                          <a:uFillTx/>
                          <a:latin typeface="+mn-lt"/>
                          <a:ea typeface="+mn-ea"/>
                          <a:cs typeface="+mn-cs"/>
                        </a:rPr>
                        <a:t>
 Warum stellt ihr keinen Link dazu 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Haben Sie schon das Musikvideo zum Duett von Robbie Williams und Helene Fischer "Santa Baby" gesehen? 😍🎁🎅🎄🤶 Wir wünschen Ihnen eine Gute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86475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- 2019-11-28 23:53:44</a:t>
                      </a:r>
                      <a:r>
                        <a:rPr kumimoji="0" lang="en-US" sz="1000" b="0" i="0" u="none" strike="noStrike" kern="1200" cap="none" spc="0" normalizeH="0" baseline="0" noProof="0">
                          <a:ln>
                            <a:noFill/>
                          </a:ln>
                          <a:solidFill>
                            <a:prstClr val="black"/>
                          </a:solidFill>
                          <a:effectLst/>
                          <a:uLnTx/>
                          <a:uFillTx/>
                          <a:latin typeface="+mn-lt"/>
                          <a:ea typeface="+mn-ea"/>
                          <a:cs typeface="+mn-cs"/>
                        </a:rPr>
                        <a:t>
 Jessi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Eine Autofahrerin rettete einen Koalabären in letzter Minute vor den Flammen des australischen Buschfeuers. In der Tierklinik gab es nun ein Wiedersehen zwischen dem verletzten Tier und seiner Retterin.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87244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23:42:46</a:t>
                      </a:r>
                      <a:r>
                        <a:rPr kumimoji="0" lang="de-DE" sz="1000" b="0" i="0" u="none" strike="noStrike" kern="1200" cap="none" spc="0" normalizeH="0" baseline="0" noProof="0">
                          <a:ln>
                            <a:noFill/>
                          </a:ln>
                          <a:solidFill>
                            <a:prstClr val="black"/>
                          </a:solidFill>
                          <a:effectLst/>
                          <a:uLnTx/>
                          <a:uFillTx/>
                          <a:latin typeface="+mn-lt"/>
                          <a:ea typeface="+mn-ea"/>
                          <a:cs typeface="+mn-cs"/>
                        </a:rPr>
                        <a:t>
 Sven Hofmann das meiste essen was du bekommst billig Import ware aus dem Ausland, da unsere Produkte gewinnbringend ins Ausland verkauft werden. Gylphosat bestimmt nicht der Bauer, er wird dazu gezwungen es nutzen, das ist der Unterschied.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064713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23:30:32</a:t>
                      </a:r>
                      <a:r>
                        <a:rPr kumimoji="0" lang="de-DE" sz="1000" b="0" i="0" u="none" strike="noStrike" kern="1200" cap="none" spc="0" normalizeH="0" baseline="0" noProof="0">
                          <a:ln>
                            <a:noFill/>
                          </a:ln>
                          <a:solidFill>
                            <a:prstClr val="black"/>
                          </a:solidFill>
                          <a:effectLst/>
                          <a:uLnTx/>
                          <a:uFillTx/>
                          <a:latin typeface="+mn-lt"/>
                          <a:ea typeface="+mn-ea"/>
                          <a:cs typeface="+mn-cs"/>
                        </a:rPr>
                        <a:t>
 Laura Schaab du bist ja ohne mich 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So müde und so süß! Die kleinen Panda-Bären im Berliner Zoo sind fast drei Monate alt und entwickeln sich prächtig. Sehen Sie morgens auch so niedlich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89769992"/>
                  </a:ext>
                </a:extLst>
              </a:tr>
            </a:tbl>
          </a:graphicData>
        </a:graphic>
      </p:graphicFrame>
      <p:sp>
        <p:nvSpPr>
          <p:cNvPr id="4" name="Text Placeholder 3">
            <a:extLst>
              <a:ext uri="{FF2B5EF4-FFF2-40B4-BE49-F238E27FC236}">
                <a16:creationId xmlns:a16="http://schemas.microsoft.com/office/drawing/2014/main" id="{655177CB-83C9-45E4-94F4-A333AC24208A}"/>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98861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CE8E2-8332-4DE4-BB6B-B0041B328B64}"/>
              </a:ext>
            </a:extLst>
          </p:cNvPr>
          <p:cNvSpPr>
            <a:spLocks noGrp="1"/>
          </p:cNvSpPr>
          <p:nvPr>
            <p:ph type="title"/>
          </p:nvPr>
        </p:nvSpPr>
        <p:spPr/>
        <p:txBody>
          <a:bodyPr/>
          <a:lstStyle/>
          <a:p>
            <a:r>
              <a:rPr lang="en-US"/>
              <a:t>Facebook Comments Table | MDR - Mitteldeutscher Rundfunk Hauptkanal MDR - 3 of 6</a:t>
            </a:r>
          </a:p>
        </p:txBody>
      </p:sp>
      <p:graphicFrame>
        <p:nvGraphicFramePr>
          <p:cNvPr id="5" name="Table Placeholder 4">
            <a:extLst>
              <a:ext uri="{FF2B5EF4-FFF2-40B4-BE49-F238E27FC236}">
                <a16:creationId xmlns:a16="http://schemas.microsoft.com/office/drawing/2014/main" id="{936272CA-B3A1-4DF5-9781-278D954CB1F4}"/>
              </a:ext>
            </a:extLst>
          </p:cNvPr>
          <p:cNvGraphicFramePr>
            <a:graphicFrameLocks noGrp="1"/>
          </p:cNvGraphicFramePr>
          <p:nvPr>
            <p:ph type="tbl" sz="quarter" idx="13"/>
            <p:extLst>
              <p:ext uri="{D42A27DB-BD31-4B8C-83A1-F6EECF244321}">
                <p14:modId xmlns:p14="http://schemas.microsoft.com/office/powerpoint/2010/main" val="1057070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28137520"/>
                    </a:ext>
                  </a:extLst>
                </a:gridCol>
                <a:gridCol w="822960">
                  <a:extLst>
                    <a:ext uri="{9D8B030D-6E8A-4147-A177-3AD203B41FA5}">
                      <a16:colId xmlns:a16="http://schemas.microsoft.com/office/drawing/2014/main" val="4104550034"/>
                    </a:ext>
                  </a:extLst>
                </a:gridCol>
                <a:gridCol w="4114800">
                  <a:extLst>
                    <a:ext uri="{9D8B030D-6E8A-4147-A177-3AD203B41FA5}">
                      <a16:colId xmlns:a16="http://schemas.microsoft.com/office/drawing/2014/main" val="2618318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20498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23:20:37</a:t>
                      </a:r>
                      <a:r>
                        <a:rPr kumimoji="0" lang="de-DE" sz="1000" b="0" i="0" u="none" strike="noStrike" kern="1200" cap="none" spc="0" normalizeH="0" baseline="0" noProof="0">
                          <a:ln>
                            <a:noFill/>
                          </a:ln>
                          <a:solidFill>
                            <a:prstClr val="black"/>
                          </a:solidFill>
                          <a:effectLst/>
                          <a:uLnTx/>
                          <a:uFillTx/>
                          <a:latin typeface="+mn-lt"/>
                          <a:ea typeface="+mn-ea"/>
                          <a:cs typeface="+mn-cs"/>
                        </a:rPr>
                        <a:t>
 O-Ton OB: "...das ist eine Gemengelage, die kann ich...verwaltungsrechtlich gar nicht ganz durchschauen...ich kann nur sagen, dass die aus meiner Sicht rechtens ist."
Von einem OB, der für seine Bürger da sein sollte - und somit auch für alle Gewerbetreibenden - würde ich erwarten, dass er sagt: Ich kümmere mich darum und wir finden eine Lösung.
Das Rumgedruckse wirft nur neue Fragen auf. Was steckt dahinter.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alteingesessenen Quedlinburger Bratwurstimbiss bleibt der Grill seit Mitte November kalt. Denn dort, wo eigentlich Kunden warten sollen, steht nun ein Wurstverkaufsstand. Für den Imbissbetreiber pure Schikane.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66839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23:20:33</a:t>
                      </a:r>
                      <a:r>
                        <a:rPr kumimoji="0" lang="de-DE" sz="1000" b="0" i="0" u="none" strike="noStrike" kern="1200" cap="none" spc="0" normalizeH="0" baseline="0" noProof="0">
                          <a:ln>
                            <a:noFill/>
                          </a:ln>
                          <a:solidFill>
                            <a:prstClr val="black"/>
                          </a:solidFill>
                          <a:effectLst/>
                          <a:uLnTx/>
                          <a:uFillTx/>
                          <a:latin typeface="+mn-lt"/>
                          <a:ea typeface="+mn-ea"/>
                          <a:cs typeface="+mn-cs"/>
                        </a:rPr>
                        <a:t>
 Alle Fragen richtig beantwortet. Habe meine Fahrerlaubnis seit fast 37 Jahren und bin als Anwalt u.a. auf Verkehrsrecht spezialisiert.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Ostdeutschland fallen mehr Menschen durch die theoretische Führerscheinprüfung als in Westdeutschland. Warum das so ist, weiß aber keiner. Wir haben zehn Fragen aus der Theorieprüfung herausgepickt. Kennen Sie noch die richtigen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41151905"/>
                  </a:ext>
                </a:extLst>
              </a:tr>
            </a:tbl>
          </a:graphicData>
        </a:graphic>
      </p:graphicFrame>
      <p:sp>
        <p:nvSpPr>
          <p:cNvPr id="4" name="Text Placeholder 3">
            <a:extLst>
              <a:ext uri="{FF2B5EF4-FFF2-40B4-BE49-F238E27FC236}">
                <a16:creationId xmlns:a16="http://schemas.microsoft.com/office/drawing/2014/main" id="{90991F84-D57E-406F-ADFE-DCEFA85431B3}"/>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1639093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6FC90-7154-4749-B079-BD281FA39CB3}"/>
              </a:ext>
            </a:extLst>
          </p:cNvPr>
          <p:cNvSpPr>
            <a:spLocks noGrp="1"/>
          </p:cNvSpPr>
          <p:nvPr>
            <p:ph type="title"/>
          </p:nvPr>
        </p:nvSpPr>
        <p:spPr/>
        <p:txBody>
          <a:bodyPr/>
          <a:lstStyle/>
          <a:p>
            <a:r>
              <a:rPr lang="en-US"/>
              <a:t>Facebook Comments Table | MDR - Mitteldeutscher Rundfunk Hauptkanal MDR - 4 of 6</a:t>
            </a:r>
          </a:p>
        </p:txBody>
      </p:sp>
      <p:graphicFrame>
        <p:nvGraphicFramePr>
          <p:cNvPr id="5" name="Table Placeholder 4">
            <a:extLst>
              <a:ext uri="{FF2B5EF4-FFF2-40B4-BE49-F238E27FC236}">
                <a16:creationId xmlns:a16="http://schemas.microsoft.com/office/drawing/2014/main" id="{17458659-7B3D-4197-84B0-627592A44DE8}"/>
              </a:ext>
            </a:extLst>
          </p:cNvPr>
          <p:cNvGraphicFramePr>
            <a:graphicFrameLocks noGrp="1"/>
          </p:cNvGraphicFramePr>
          <p:nvPr>
            <p:ph type="tbl" sz="quarter" idx="13"/>
            <p:extLst>
              <p:ext uri="{D42A27DB-BD31-4B8C-83A1-F6EECF244321}">
                <p14:modId xmlns:p14="http://schemas.microsoft.com/office/powerpoint/2010/main" val="332597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9711245"/>
                    </a:ext>
                  </a:extLst>
                </a:gridCol>
                <a:gridCol w="822960">
                  <a:extLst>
                    <a:ext uri="{9D8B030D-6E8A-4147-A177-3AD203B41FA5}">
                      <a16:colId xmlns:a16="http://schemas.microsoft.com/office/drawing/2014/main" val="474031669"/>
                    </a:ext>
                  </a:extLst>
                </a:gridCol>
                <a:gridCol w="4114800">
                  <a:extLst>
                    <a:ext uri="{9D8B030D-6E8A-4147-A177-3AD203B41FA5}">
                      <a16:colId xmlns:a16="http://schemas.microsoft.com/office/drawing/2014/main" val="973549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453076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23:16:14</a:t>
                      </a:r>
                      <a:r>
                        <a:rPr kumimoji="0" lang="de-DE" sz="1000" b="0" i="0" u="none" strike="noStrike" kern="1200" cap="none" spc="0" normalizeH="0" baseline="0" noProof="0">
                          <a:ln>
                            <a:noFill/>
                          </a:ln>
                          <a:solidFill>
                            <a:prstClr val="black"/>
                          </a:solidFill>
                          <a:effectLst/>
                          <a:uLnTx/>
                          <a:uFillTx/>
                          <a:latin typeface="+mn-lt"/>
                          <a:ea typeface="+mn-ea"/>
                          <a:cs typeface="+mn-cs"/>
                        </a:rPr>
                        <a:t>
 Kerstin Michael, aber gerade für derartige „Prüfungen“ ist es doch wichtig die Verkehrsregeln zu kennen - damit es gar nicht erst zu derartigen „Prüfungen“ kommt. Ich kann Ihren Unmut nicht nachvollziehen, das sind Fragen die eigentlich jeder der am Straßenverkehr teilnimmt täglich befolgen sollte. Zu Fehlern und Unfällen kommt es gerade weil viele diese Regeln nicht kennen, missachten oder „mal kurz“ vergessen haben.
Nach Ihrem Kommentar, möchte ich Ihnen lieber nicht auf der Straße begegnen...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In Ostdeutschland fallen mehr Menschen durch die theoretische Führerscheinprüfung als in Westdeutschland. Warum das so ist, weiß aber keiner. Wir haben zehn Fragen aus der Theorieprüfung herausgepickt. Kennen Sie noch die richtigen Antworten?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20424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23:09:12</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So müde und so süß! Die kleinen Panda-Bären im Berliner Zoo sind fast drei Monate alt und entwickeln sich prächtig. Sehen Sie morgens auch so niedlich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33970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23:08:44</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Haben Sie schon das Musikvideo zum Duett von Robbie Williams und Helene Fischer "Santa Baby" gesehen? 😍🎁🎅🎄🤶 Wir wünschen Ihnen eine Gute Nacht.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0786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- 2019-11-28 23:00:08</a:t>
                      </a:r>
                      <a:r>
                        <a:rPr kumimoji="0" lang="en-US" sz="1000" b="0" i="0" u="none" strike="noStrike" kern="1200" cap="none" spc="0" normalizeH="0" baseline="0" noProof="0">
                          <a:ln>
                            <a:noFill/>
                          </a:ln>
                          <a:solidFill>
                            <a:prstClr val="black"/>
                          </a:solidFill>
                          <a:effectLst/>
                          <a:uLnTx/>
                          <a:uFillTx/>
                          <a:latin typeface="+mn-lt"/>
                          <a:ea typeface="+mn-ea"/>
                          <a:cs typeface="+mn-cs"/>
                        </a:rPr>
                        <a:t>
 Zeynep Giuseppina Bernhardt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Vor 60 Jahren war "Unser Sandmännchen" erstmals im DDR-Fernsehen zu sehen. Aber auch im "Westfernsehen" flimmerte ein Sandmann über die Mattscheibe. Welcher von ihnen war der erste?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38802760"/>
                  </a:ext>
                </a:extLst>
              </a:tr>
            </a:tbl>
          </a:graphicData>
        </a:graphic>
      </p:graphicFrame>
      <p:sp>
        <p:nvSpPr>
          <p:cNvPr id="4" name="Text Placeholder 3">
            <a:extLst>
              <a:ext uri="{FF2B5EF4-FFF2-40B4-BE49-F238E27FC236}">
                <a16:creationId xmlns:a16="http://schemas.microsoft.com/office/drawing/2014/main" id="{ACC8C015-556C-48BF-BFC5-699D698C8FE9}"/>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3379948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DA880-3255-4F1A-BAC3-FEFDE18757D1}"/>
              </a:ext>
            </a:extLst>
          </p:cNvPr>
          <p:cNvSpPr>
            <a:spLocks noGrp="1"/>
          </p:cNvSpPr>
          <p:nvPr>
            <p:ph type="title"/>
          </p:nvPr>
        </p:nvSpPr>
        <p:spPr/>
        <p:txBody>
          <a:bodyPr/>
          <a:lstStyle/>
          <a:p>
            <a:r>
              <a:rPr lang="en-US"/>
              <a:t>Facebook Comments Table | MDR - Mitteldeutscher Rundfunk Hauptkanal MDR - 5 of 6</a:t>
            </a:r>
          </a:p>
        </p:txBody>
      </p:sp>
      <p:graphicFrame>
        <p:nvGraphicFramePr>
          <p:cNvPr id="5" name="Table Placeholder 4">
            <a:extLst>
              <a:ext uri="{FF2B5EF4-FFF2-40B4-BE49-F238E27FC236}">
                <a16:creationId xmlns:a16="http://schemas.microsoft.com/office/drawing/2014/main" id="{D9D16793-788D-46CE-A958-E5055CA16F88}"/>
              </a:ext>
            </a:extLst>
          </p:cNvPr>
          <p:cNvGraphicFramePr>
            <a:graphicFrameLocks noGrp="1"/>
          </p:cNvGraphicFramePr>
          <p:nvPr>
            <p:ph type="tbl" sz="quarter" idx="13"/>
            <p:extLst>
              <p:ext uri="{D42A27DB-BD31-4B8C-83A1-F6EECF244321}">
                <p14:modId xmlns:p14="http://schemas.microsoft.com/office/powerpoint/2010/main" val="316638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32792998"/>
                    </a:ext>
                  </a:extLst>
                </a:gridCol>
                <a:gridCol w="822960">
                  <a:extLst>
                    <a:ext uri="{9D8B030D-6E8A-4147-A177-3AD203B41FA5}">
                      <a16:colId xmlns:a16="http://schemas.microsoft.com/office/drawing/2014/main" val="825752645"/>
                    </a:ext>
                  </a:extLst>
                </a:gridCol>
                <a:gridCol w="4114800">
                  <a:extLst>
                    <a:ext uri="{9D8B030D-6E8A-4147-A177-3AD203B41FA5}">
                      <a16:colId xmlns:a16="http://schemas.microsoft.com/office/drawing/2014/main" val="3575879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210361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22:57:53</a:t>
                      </a:r>
                      <a:r>
                        <a:rPr kumimoji="0" lang="de-DE" sz="1000" b="0" i="0" u="none" strike="noStrike" kern="1200" cap="none" spc="0" normalizeH="0" baseline="0" noProof="0">
                          <a:ln>
                            <a:noFill/>
                          </a:ln>
                          <a:solidFill>
                            <a:prstClr val="black"/>
                          </a:solidFill>
                          <a:effectLst/>
                          <a:uLnTx/>
                          <a:uFillTx/>
                          <a:latin typeface="+mn-lt"/>
                          <a:ea typeface="+mn-ea"/>
                          <a:cs typeface="+mn-cs"/>
                        </a:rPr>
                        <a:t>
 Klasse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Wie jedes Jahr, gibt es auch in diesem Jahr wieder einen Riesen-Stollen für den Dresdner Striezelmarkt. Und auch das Stollenmädchen hat beim Backen fleißig mitgeholfen.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56404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22:56:18</a:t>
                      </a:r>
                      <a:r>
                        <a:rPr kumimoji="0" lang="de-DE" sz="1000" b="0" i="0" u="none" strike="noStrike" kern="1200" cap="none" spc="0" normalizeH="0" baseline="0" noProof="0">
                          <a:ln>
                            <a:noFill/>
                          </a:ln>
                          <a:solidFill>
                            <a:prstClr val="black"/>
                          </a:solidFill>
                          <a:effectLst/>
                          <a:uLnTx/>
                          <a:uFillTx/>
                          <a:latin typeface="+mn-lt"/>
                          <a:ea typeface="+mn-ea"/>
                          <a:cs typeface="+mn-cs"/>
                        </a:rPr>
                        <a:t>
 Herrlich ... ganz toll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diesen wundervollen Bildern aus Magdeburg wünschen wir Ihnen eine gute Nacht.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69963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- 2019-11-28 22:51:52</a:t>
                      </a:r>
                      <a:r>
                        <a:rPr kumimoji="0" lang="en-US" sz="1000" b="0" i="0" u="none" strike="noStrike" kern="1200" cap="none" spc="0" normalizeH="0" baseline="0" noProof="0">
                          <a:ln>
                            <a:noFill/>
                          </a:ln>
                          <a:solidFill>
                            <a:prstClr val="black"/>
                          </a:solidFill>
                          <a:effectLst/>
                          <a:uLnTx/>
                          <a:uFillTx/>
                          <a:latin typeface="+mn-lt"/>
                          <a:ea typeface="+mn-ea"/>
                          <a:cs typeface="+mn-cs"/>
                        </a:rPr>
                        <a:t>
 Julia Ditt Le Bach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So müde und so süß! Die kleinen Panda-Bären im Berliner Zoo sind fast drei Monate alt und entwickeln sich prächtig. Sehen Sie morgens auch so niedlich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34988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22:45:18</a:t>
                      </a:r>
                      <a:r>
                        <a:rPr kumimoji="0" lang="de-DE" sz="1000" b="0" i="0" u="none" strike="noStrike" kern="1200" cap="none" spc="0" normalizeH="0" baseline="0" noProof="0">
                          <a:ln>
                            <a:noFill/>
                          </a:ln>
                          <a:solidFill>
                            <a:prstClr val="black"/>
                          </a:solidFill>
                          <a:effectLst/>
                          <a:uLnTx/>
                          <a:uFillTx/>
                          <a:latin typeface="+mn-lt"/>
                          <a:ea typeface="+mn-ea"/>
                          <a:cs typeface="+mn-cs"/>
                        </a:rPr>
                        <a:t>
 Daniel Baumann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Traktor-Kolonnen ratterten in den letzten Tagen über die Autobahnen. Die Polizei eskotierte die Landwirte zu einer Demo nach Berlin. Für die heutige Rückreise werden die Trecker wieder Autobahnen nutzen.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03939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22:41:07</a:t>
                      </a:r>
                      <a:r>
                        <a:rPr kumimoji="0" lang="de-DE" sz="1000" b="0" i="0" u="none" strike="noStrike" kern="1200" cap="none" spc="0" normalizeH="0" baseline="0" noProof="0">
                          <a:ln>
                            <a:noFill/>
                          </a:ln>
                          <a:solidFill>
                            <a:prstClr val="black"/>
                          </a:solidFill>
                          <a:effectLst/>
                          <a:uLnTx/>
                          <a:uFillTx/>
                          <a:latin typeface="+mn-lt"/>
                          <a:ea typeface="+mn-ea"/>
                          <a:cs typeface="+mn-cs"/>
                        </a:rPr>
                        <a:t>
 Herzig!!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So müde und so süß! Die kleinen Panda-Bären im Berliner Zoo sind fast drei Monate alt und entwickeln sich prächtig. Sehen Sie morgens auch so niedlich 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0560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22:36:14</a:t>
                      </a:r>
                      <a:r>
                        <a:rPr kumimoji="0" lang="de-DE" sz="1000" b="0" i="0" u="none" strike="noStrike" kern="1200" cap="none" spc="0" normalizeH="0" baseline="0" noProof="0">
                          <a:ln>
                            <a:noFill/>
                          </a:ln>
                          <a:solidFill>
                            <a:prstClr val="black"/>
                          </a:solidFill>
                          <a:effectLst/>
                          <a:uLnTx/>
                          <a:uFillTx/>
                          <a:latin typeface="+mn-lt"/>
                          <a:ea typeface="+mn-ea"/>
                          <a:cs typeface="+mn-cs"/>
                        </a:rPr>
                        <a:t>
 Typisch Deutsch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Im alteingesessenen Quedlinburger Bratwurstimbiss bleibt der Grill seit Mitte November kalt. Denn dort, wo eigentlich Kunden warten sollen, steht nun ein Wurstverkaufsstand. Für den Imbissbetreiber pure Schikane.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29433159"/>
                  </a:ext>
                </a:extLst>
              </a:tr>
            </a:tbl>
          </a:graphicData>
        </a:graphic>
      </p:graphicFrame>
      <p:sp>
        <p:nvSpPr>
          <p:cNvPr id="4" name="Text Placeholder 3">
            <a:extLst>
              <a:ext uri="{FF2B5EF4-FFF2-40B4-BE49-F238E27FC236}">
                <a16:creationId xmlns:a16="http://schemas.microsoft.com/office/drawing/2014/main" id="{7DFDB573-FC91-4349-A6D8-F5984A289033}"/>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704098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749F5-DA9B-4C07-9FBC-DED60BAFF119}"/>
              </a:ext>
            </a:extLst>
          </p:cNvPr>
          <p:cNvSpPr>
            <a:spLocks noGrp="1"/>
          </p:cNvSpPr>
          <p:nvPr>
            <p:ph type="title"/>
          </p:nvPr>
        </p:nvSpPr>
        <p:spPr/>
        <p:txBody>
          <a:bodyPr/>
          <a:lstStyle/>
          <a:p>
            <a:r>
              <a:rPr lang="en-US"/>
              <a:t>Facebook Comments Table | MDR - Mitteldeutscher Rundfunk Hauptkanal MDR - 6 of 6</a:t>
            </a:r>
          </a:p>
        </p:txBody>
      </p:sp>
      <p:graphicFrame>
        <p:nvGraphicFramePr>
          <p:cNvPr id="5" name="Table Placeholder 4">
            <a:extLst>
              <a:ext uri="{FF2B5EF4-FFF2-40B4-BE49-F238E27FC236}">
                <a16:creationId xmlns:a16="http://schemas.microsoft.com/office/drawing/2014/main" id="{874330C9-164E-4E64-9896-3F59FFF3BE3A}"/>
              </a:ext>
            </a:extLst>
          </p:cNvPr>
          <p:cNvGraphicFramePr>
            <a:graphicFrameLocks noGrp="1"/>
          </p:cNvGraphicFramePr>
          <p:nvPr>
            <p:ph type="tbl" sz="quarter" idx="13"/>
            <p:extLst>
              <p:ext uri="{D42A27DB-BD31-4B8C-83A1-F6EECF244321}">
                <p14:modId xmlns:p14="http://schemas.microsoft.com/office/powerpoint/2010/main" val="290180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52520870"/>
                    </a:ext>
                  </a:extLst>
                </a:gridCol>
                <a:gridCol w="822960">
                  <a:extLst>
                    <a:ext uri="{9D8B030D-6E8A-4147-A177-3AD203B41FA5}">
                      <a16:colId xmlns:a16="http://schemas.microsoft.com/office/drawing/2014/main" val="2615927964"/>
                    </a:ext>
                  </a:extLst>
                </a:gridCol>
                <a:gridCol w="4114800">
                  <a:extLst>
                    <a:ext uri="{9D8B030D-6E8A-4147-A177-3AD203B41FA5}">
                      <a16:colId xmlns:a16="http://schemas.microsoft.com/office/drawing/2014/main" val="6906063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Original Post</a:t>
                      </a:r>
                    </a:p>
                  </a:txBody>
                  <a:tcPr/>
                </a:tc>
                <a:extLst>
                  <a:ext uri="{0D108BD9-81ED-4DB2-BD59-A6C34878D82A}">
                    <a16:rowId xmlns:a16="http://schemas.microsoft.com/office/drawing/2014/main" val="1951662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22:35:14</a:t>
                      </a:r>
                      <a:r>
                        <a:rPr kumimoji="0" lang="de-DE" sz="1000" b="0" i="0" u="none" strike="noStrike" kern="1200" cap="none" spc="0" normalizeH="0" baseline="0" noProof="0">
                          <a:ln>
                            <a:noFill/>
                          </a:ln>
                          <a:solidFill>
                            <a:prstClr val="black"/>
                          </a:solidFill>
                          <a:effectLst/>
                          <a:uLnTx/>
                          <a:uFillTx/>
                          <a:latin typeface="+mn-lt"/>
                          <a:ea typeface="+mn-ea"/>
                          <a:cs typeface="+mn-cs"/>
                        </a:rPr>
                        <a:t>
 Der MDR wird immer schlimmer bringt nur noch Wiederholungen da kann man nur noch abschalten, den Sender kann man voll vergessen.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Mächtig gewaltig: Egon und seine Kumpanen planen mal wieder den großen Coup. Ob es diesmal klappt? Die Olsenbande garantiert auf jeden Fall einige Lacher. Viel Spaß beim 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43779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de-DE" sz="1000" b="0" i="0" u="none" strike="noStrike" kern="1200" cap="none" spc="0" normalizeH="0" baseline="0" noProof="0">
                          <a:ln>
                            <a:noFill/>
                          </a:ln>
                          <a:solidFill>
                            <a:prstClr val="black"/>
                          </a:solidFill>
                          <a:effectLst/>
                          <a:uLnTx/>
                          <a:uFillTx/>
                          <a:latin typeface="+mn-lt"/>
                          <a:ea typeface="+mn-ea"/>
                          <a:cs typeface="+mn-cs"/>
                        </a:rPr>
                        <a:t> got a comment by </a:t>
                      </a:r>
                      <a:r>
                        <a:rPr kumimoji="0" lang="de-DE" sz="1000" b="1" i="0" u="none" strike="noStrike" kern="1200" cap="none" spc="0" normalizeH="0" baseline="0" noProof="0">
                          <a:ln>
                            <a:noFill/>
                          </a:ln>
                          <a:solidFill>
                            <a:prstClr val="black"/>
                          </a:solidFill>
                          <a:effectLst/>
                          <a:uLnTx/>
                          <a:uFillTx/>
                          <a:latin typeface="+mn-lt"/>
                          <a:ea typeface="+mn-ea"/>
                          <a:cs typeface="+mn-cs"/>
                        </a:rPr>
                        <a:t>n/a - 2019-11-28 22:34:01</a:t>
                      </a:r>
                      <a:r>
                        <a:rPr kumimoji="0" lang="de-DE" sz="1000" b="0" i="0" u="none" strike="noStrike" kern="1200" cap="none" spc="0" normalizeH="0" baseline="0" noProof="0">
                          <a:ln>
                            <a:noFill/>
                          </a:ln>
                          <a:solidFill>
                            <a:prstClr val="black"/>
                          </a:solidFill>
                          <a:effectLst/>
                          <a:uLnTx/>
                          <a:uFillTx/>
                          <a:latin typeface="+mn-lt"/>
                          <a:ea typeface="+mn-ea"/>
                          <a:cs typeface="+mn-cs"/>
                        </a:rPr>
                        <a:t>
 Genau haut die Energie nur 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Mit diesen wundervollen Bildern aus Magdeburg wünschen wir Ihnen eine gute Nacht.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7586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MDR - Mitteldeutscher Rundfunk Hauptkanal MDR</a:t>
                      </a:r>
                      <a:r>
                        <a:rPr kumimoji="0" lang="en-US" sz="1000" b="0" i="0" u="none" strike="noStrike" kern="1200" cap="none" spc="0" normalizeH="0" baseline="0" noProof="0">
                          <a:ln>
                            <a:noFill/>
                          </a:ln>
                          <a:solidFill>
                            <a:prstClr val="black"/>
                          </a:solidFill>
                          <a:effectLst/>
                          <a:uLnTx/>
                          <a:uFillTx/>
                          <a:latin typeface="+mn-lt"/>
                          <a:ea typeface="+mn-ea"/>
                          <a:cs typeface="+mn-cs"/>
                        </a:rPr>
                        <a:t> got a comment by </a:t>
                      </a:r>
                      <a:r>
                        <a:rPr kumimoji="0" lang="en-US" sz="1000" b="1" i="0" u="none" strike="noStrike" kern="1200" cap="none" spc="0" normalizeH="0" baseline="0" noProof="0">
                          <a:ln>
                            <a:noFill/>
                          </a:ln>
                          <a:solidFill>
                            <a:prstClr val="black"/>
                          </a:solidFill>
                          <a:effectLst/>
                          <a:uLnTx/>
                          <a:uFillTx/>
                          <a:latin typeface="+mn-lt"/>
                          <a:ea typeface="+mn-ea"/>
                          <a:cs typeface="+mn-cs"/>
                        </a:rPr>
                        <a:t>n/a - 2019-11-28 22:31:11</a:t>
                      </a:r>
                      <a:r>
                        <a:rPr kumimoji="0" lang="en-US" sz="1000" b="0" i="0" u="none" strike="noStrike" kern="1200" cap="none" spc="0" normalizeH="0" baseline="0" noProof="0">
                          <a:ln>
                            <a:noFill/>
                          </a:ln>
                          <a:solidFill>
                            <a:prstClr val="black"/>
                          </a:solidFill>
                          <a:effectLst/>
                          <a:uLnTx/>
                          <a:uFillTx/>
                          <a:latin typeface="+mn-lt"/>
                          <a:ea typeface="+mn-ea"/>
                          <a:cs typeface="+mn-cs"/>
                        </a:rPr>
                        <a:t>
 Geil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11/29/2019 01:05:08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Mächtig gewaltig: Egon und seine Kumpanen planen mal wieder den großen Coup. Ob es diesmal klappt? Die Olsenbande garantiert auf jeden Fall einige Lacher. Viel Spaß beim Schauen!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9879781"/>
                  </a:ext>
                </a:extLst>
              </a:tr>
            </a:tbl>
          </a:graphicData>
        </a:graphic>
      </p:graphicFrame>
      <p:sp>
        <p:nvSpPr>
          <p:cNvPr id="4" name="Text Placeholder 3">
            <a:extLst>
              <a:ext uri="{FF2B5EF4-FFF2-40B4-BE49-F238E27FC236}">
                <a16:creationId xmlns:a16="http://schemas.microsoft.com/office/drawing/2014/main" id="{5044DF73-FF26-4798-A455-652961BC06CD}"/>
              </a:ext>
            </a:extLst>
          </p:cNvPr>
          <p:cNvSpPr>
            <a:spLocks noGrp="1"/>
          </p:cNvSpPr>
          <p:nvPr>
            <p:ph type="body" sz="quarter" idx="14"/>
          </p:nvPr>
        </p:nvSpPr>
        <p:spPr/>
        <p:txBody>
          <a:bodyPr/>
          <a:lstStyle/>
          <a:p>
            <a:r>
              <a:rPr lang="en-US"/>
              <a:t>11/14/2019 - 11/28/2019</a:t>
            </a:r>
          </a:p>
        </p:txBody>
      </p:sp>
    </p:spTree>
    <p:extLst>
      <p:ext uri="{BB962C8B-B14F-4D97-AF65-F5344CB8AC3E}">
        <p14:creationId xmlns:p14="http://schemas.microsoft.com/office/powerpoint/2010/main" val="25188388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E3C86-71A9-49DF-9353-E0098A087DD3}"/>
              </a:ext>
            </a:extLst>
          </p:cNvPr>
          <p:cNvSpPr>
            <a:spLocks noGrp="1"/>
          </p:cNvSpPr>
          <p:nvPr>
            <p:ph type="title"/>
          </p:nvPr>
        </p:nvSpPr>
        <p:spPr/>
        <p:txBody>
          <a:bodyPr/>
          <a:lstStyle/>
          <a:p>
            <a:r>
              <a:rPr lang="en-US"/>
              <a:t>Facebook Interactions Per Post By Post Type | MDR - Mitteldeutscher Rundfunk Hauptkanal MDR</a:t>
            </a:r>
          </a:p>
        </p:txBody>
      </p:sp>
      <p:graphicFrame>
        <p:nvGraphicFramePr>
          <p:cNvPr id="6" name="Chart Placeholder 5">
            <a:extLst>
              <a:ext uri="{FF2B5EF4-FFF2-40B4-BE49-F238E27FC236}">
                <a16:creationId xmlns:a16="http://schemas.microsoft.com/office/drawing/2014/main" id="{14C3606E-9945-4ABF-9512-BFF60F4EF35D}"/>
              </a:ext>
            </a:extLst>
          </p:cNvPr>
          <p:cNvGraphicFramePr>
            <a:graphicFrameLocks noGrp="1"/>
          </p:cNvGraphicFramePr>
          <p:nvPr>
            <p:ph type="chart" sz="quarter" idx="13"/>
            <p:extLst>
              <p:ext uri="{D42A27DB-BD31-4B8C-83A1-F6EECF244321}">
                <p14:modId xmlns:p14="http://schemas.microsoft.com/office/powerpoint/2010/main" val="1741558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BD8C71-ED26-45A7-824C-F5C4C903FA7C}"/>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7810DB05-99C6-4C8B-B3B8-4ED5DFBBAD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9534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67227-021E-4ED7-98CB-BA4CC6FADD1B}"/>
              </a:ext>
            </a:extLst>
          </p:cNvPr>
          <p:cNvSpPr>
            <a:spLocks noGrp="1"/>
          </p:cNvSpPr>
          <p:nvPr>
            <p:ph type="title"/>
          </p:nvPr>
        </p:nvSpPr>
        <p:spPr/>
        <p:txBody>
          <a:bodyPr/>
          <a:lstStyle/>
          <a:p>
            <a:r>
              <a:rPr lang="de-DE"/>
              <a:t>Facebook Fans Change | MDR - Mitteldeutscher Rundfunk Hauptkanal MDR</a:t>
            </a:r>
            <a:endParaRPr lang="en-US"/>
          </a:p>
        </p:txBody>
      </p:sp>
      <p:graphicFrame>
        <p:nvGraphicFramePr>
          <p:cNvPr id="6" name="Chart Placeholder 5">
            <a:extLst>
              <a:ext uri="{FF2B5EF4-FFF2-40B4-BE49-F238E27FC236}">
                <a16:creationId xmlns:a16="http://schemas.microsoft.com/office/drawing/2014/main" id="{D0D083DF-297C-4195-9164-5D90BC5C6DB0}"/>
              </a:ext>
            </a:extLst>
          </p:cNvPr>
          <p:cNvGraphicFramePr>
            <a:graphicFrameLocks noGrp="1"/>
          </p:cNvGraphicFramePr>
          <p:nvPr>
            <p:ph type="chart" sz="quarter" idx="13"/>
            <p:extLst>
              <p:ext uri="{D42A27DB-BD31-4B8C-83A1-F6EECF244321}">
                <p14:modId xmlns:p14="http://schemas.microsoft.com/office/powerpoint/2010/main" val="3348302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CE57DB-E55C-4797-92A2-124C05489555}"/>
              </a:ext>
            </a:extLst>
          </p:cNvPr>
          <p:cNvSpPr>
            <a:spLocks noGrp="1"/>
          </p:cNvSpPr>
          <p:nvPr>
            <p:ph type="body" sz="quarter" idx="14"/>
          </p:nvPr>
        </p:nvSpPr>
        <p:spPr/>
        <p:txBody>
          <a:bodyPr/>
          <a:lstStyle/>
          <a:p>
            <a:r>
              <a:rPr lang="en-US"/>
              <a:t>11/14/2019 - 11/28/2019</a:t>
            </a:r>
          </a:p>
        </p:txBody>
      </p:sp>
      <p:sp>
        <p:nvSpPr>
          <p:cNvPr id="5" name="Footer Placeholder 4">
            <a:extLst>
              <a:ext uri="{FF2B5EF4-FFF2-40B4-BE49-F238E27FC236}">
                <a16:creationId xmlns:a16="http://schemas.microsoft.com/office/drawing/2014/main" id="{D19CA760-869D-42B3-9E0A-CA521ABABF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2377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4448</Words>
  <Application>Microsoft Office PowerPoint</Application>
  <PresentationFormat>On-screen Show (4:3)</PresentationFormat>
  <Paragraphs>1067</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vt:lpstr>
      <vt:lpstr>Facebook Fans Table | MDR - Mitteldeutscher Rundfunk Hauptkanal MDR</vt:lpstr>
      <vt:lpstr>Facebook Fans Total | MDR - Mitteldeutscher Rundfunk Hauptkanal MDR</vt:lpstr>
      <vt:lpstr>Facebook Fans Change | MDR - Mitteldeutscher Rundfunk Hauptkanal MDR</vt:lpstr>
      <vt:lpstr>Facebook Own Posts Table | MDR - Mitteldeutscher Rundfunk Hauptkanal MDR - 1 of 26</vt:lpstr>
      <vt:lpstr>Facebook Own Posts Table | MDR - Mitteldeutscher Rundfunk Hauptkanal MDR - 2 of 26</vt:lpstr>
      <vt:lpstr>Facebook Own Posts Table | MDR - Mitteldeutscher Rundfunk Hauptkanal MDR - 3 of 26</vt:lpstr>
      <vt:lpstr>Facebook Own Posts Table | MDR - Mitteldeutscher Rundfunk Hauptkanal MDR - 4 of 26</vt:lpstr>
      <vt:lpstr>Facebook Own Posts Table | MDR - Mitteldeutscher Rundfunk Hauptkanal MDR - 5 of 26</vt:lpstr>
      <vt:lpstr>Facebook Own Posts Table | MDR - Mitteldeutscher Rundfunk Hauptkanal MDR - 6 of 26</vt:lpstr>
      <vt:lpstr>Facebook Own Posts Table | MDR - Mitteldeutscher Rundfunk Hauptkanal MDR - 7 of 26</vt:lpstr>
      <vt:lpstr>Facebook Own Posts Table | MDR - Mitteldeutscher Rundfunk Hauptkanal MDR - 8 of 26</vt:lpstr>
      <vt:lpstr>Facebook Own Posts Table | MDR - Mitteldeutscher Rundfunk Hauptkanal MDR - 9 of 26</vt:lpstr>
      <vt:lpstr>Facebook Own Posts Table | MDR - Mitteldeutscher Rundfunk Hauptkanal MDR - 10 of 26</vt:lpstr>
      <vt:lpstr>Facebook Own Posts Table | MDR - Mitteldeutscher Rundfunk Hauptkanal MDR - 11 of 26</vt:lpstr>
      <vt:lpstr>Facebook Own Posts Table | MDR - Mitteldeutscher Rundfunk Hauptkanal MDR - 12 of 26</vt:lpstr>
      <vt:lpstr>Facebook Own Posts Table | MDR - Mitteldeutscher Rundfunk Hauptkanal MDR - 13 of 26</vt:lpstr>
      <vt:lpstr>Facebook Own Posts Table | MDR - Mitteldeutscher Rundfunk Hauptkanal MDR - 14 of 26</vt:lpstr>
      <vt:lpstr>Facebook Own Posts Table | MDR - Mitteldeutscher Rundfunk Hauptkanal MDR - 15 of 26</vt:lpstr>
      <vt:lpstr>Facebook Own Posts Table | MDR - Mitteldeutscher Rundfunk Hauptkanal MDR - 16 of 26</vt:lpstr>
      <vt:lpstr>Facebook Own Posts Table | MDR - Mitteldeutscher Rundfunk Hauptkanal MDR - 17 of 26</vt:lpstr>
      <vt:lpstr>Facebook Own Posts Table | MDR - Mitteldeutscher Rundfunk Hauptkanal MDR - 18 of 26</vt:lpstr>
      <vt:lpstr>Facebook Own Posts Table | MDR - Mitteldeutscher Rundfunk Hauptkanal MDR - 19 of 26</vt:lpstr>
      <vt:lpstr>Facebook Own Posts Table | MDR - Mitteldeutscher Rundfunk Hauptkanal MDR - 20 of 26</vt:lpstr>
      <vt:lpstr>Facebook Own Posts Table | MDR - Mitteldeutscher Rundfunk Hauptkanal MDR - 21 of 26</vt:lpstr>
      <vt:lpstr>Facebook Own Posts Table | MDR - Mitteldeutscher Rundfunk Hauptkanal MDR - 22 of 26</vt:lpstr>
      <vt:lpstr>Facebook Own Posts Table | MDR - Mitteldeutscher Rundfunk Hauptkanal MDR - 23 of 26</vt:lpstr>
      <vt:lpstr>Facebook Own Posts Table | MDR - Mitteldeutscher Rundfunk Hauptkanal MDR - 24 of 26</vt:lpstr>
      <vt:lpstr>Facebook Own Posts Table | MDR - Mitteldeutscher Rundfunk Hauptkanal MDR - 25 of 26</vt:lpstr>
      <vt:lpstr>Facebook Own Posts Table | MDR - Mitteldeutscher Rundfunk Hauptkanal MDR - 26 of 26</vt:lpstr>
      <vt:lpstr>Facebook Own Posts | MDR - Mitteldeutscher Rundfunk Hauptkanal MDR</vt:lpstr>
      <vt:lpstr>Facebook Own Video Posts | MDR - Mitteldeutscher Rundfunk Hauptkanal MDR</vt:lpstr>
      <vt:lpstr>Facebook Interactions Distribution | MDR - Mitteldeutscher Rundfunk Hauptkanal MDR</vt:lpstr>
      <vt:lpstr>Facebook Fans Change Per Weekday | MDR - Mitteldeutscher Rundfunk Hauptkanal MDR</vt:lpstr>
      <vt:lpstr>Facebook Comments Table | MDR - Mitteldeutscher Rundfunk Hauptkanal MDR - 1 of 6</vt:lpstr>
      <vt:lpstr>Facebook Comments Table | MDR - Mitteldeutscher Rundfunk Hauptkanal MDR - 2 of 6</vt:lpstr>
      <vt:lpstr>Facebook Comments Table | MDR - Mitteldeutscher Rundfunk Hauptkanal MDR - 3 of 6</vt:lpstr>
      <vt:lpstr>Facebook Comments Table | MDR - Mitteldeutscher Rundfunk Hauptkanal MDR - 4 of 6</vt:lpstr>
      <vt:lpstr>Facebook Comments Table | MDR - Mitteldeutscher Rundfunk Hauptkanal MDR - 5 of 6</vt:lpstr>
      <vt:lpstr>Facebook Comments Table | MDR - Mitteldeutscher Rundfunk Hauptkanal MDR - 6 of 6</vt:lpstr>
      <vt:lpstr>Facebook Interactions Per Post By Post Type | MDR - Mitteldeutscher Rundfunk Hauptkanal MDR</vt:lpstr>
      <vt:lpstr>Facebook Fans Change | MDR - Mitteldeutscher Rundfunk Hauptkanal MDR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Frederik Peiniger</dc:creator>
  <cp:lastModifiedBy>Frederik Peiniger</cp:lastModifiedBy>
  <cp:revision>1</cp:revision>
  <dcterms:created xsi:type="dcterms:W3CDTF">2019-11-29T10:42:24Z</dcterms:created>
  <dcterms:modified xsi:type="dcterms:W3CDTF">2019-11-29T10:43:38Z</dcterms:modified>
</cp:coreProperties>
</file>