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60" r:id="rId5"/>
    <p:sldId id="261" r:id="rId6"/>
    <p:sldId id="262" r:id="rId7"/>
    <p:sldId id="263" r:id="rId8"/>
    <p:sldId id="264" r:id="rId9"/>
    <p:sldId id="265" r:id="rId10"/>
    <p:sldId id="266" r:id="rId11"/>
    <p:sldId id="267" r:id="rId12"/>
    <p:sldId id="269" r:id="rId13"/>
    <p:sldId id="270" r:id="rId14"/>
    <p:sldId id="271" r:id="rId15"/>
    <p:sldId id="272" r:id="rId16"/>
    <p:sldId id="273" r:id="rId17"/>
    <p:sldId id="274" r:id="rId18"/>
    <p:sldId id="276" r:id="rId19"/>
    <p:sldId id="277" r:id="rId20"/>
    <p:sldId id="278" r:id="rId21"/>
    <p:sldId id="279" r:id="rId22"/>
    <p:sldId id="280" r:id="rId23"/>
    <p:sldId id="281" r:id="rId24"/>
    <p:sldId id="282" r:id="rId25"/>
    <p:sldId id="284" r:id="rId26"/>
    <p:sldId id="285" r:id="rId27"/>
    <p:sldId id="286" r:id="rId28"/>
    <p:sldId id="287" r:id="rId29"/>
    <p:sldId id="288" r:id="rId30"/>
    <p:sldId id="289" r:id="rId31"/>
    <p:sldId id="290" r:id="rId32"/>
  </p:sldIdLst>
  <p:sldSz cx="9144000" cy="6858000" type="screen4x3"/>
  <p:notesSz cx="6858000" cy="9144000"/>
  <p:embeddedFontLst>
    <p:embeddedFont>
      <p:font typeface="Calibri" panose="020F0502020204030204" pitchFamily="34" charset="0"/>
      <p:regular r:id="rId33"/>
      <p:bold r:id="rId34"/>
      <p:italic r:id="rId35"/>
      <p:boldItalic r:id="rId3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1.fntdata"/><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3.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BKK ProVita - Die Kasse fürs Leben facebook</c:v>
                </c:pt>
              </c:strCache>
            </c:strRef>
          </c:tx>
          <c:spPr>
            <a:ln w="28575" cap="rnd">
              <a:solidFill>
                <a:schemeClr val="accent1"/>
              </a:solidFill>
              <a:round/>
            </a:ln>
            <a:effectLst/>
          </c:spPr>
          <c:marker>
            <c:symbol val="none"/>
          </c:marker>
          <c:cat>
            <c:strRef>
              <c:f>Sheet1!$A$2:$A$31</c:f>
              <c:strCache>
                <c:ptCount val="30"/>
                <c:pt idx="0">
                  <c:v>01.11.2019</c:v>
                </c:pt>
                <c:pt idx="1">
                  <c:v>02.11.2019</c:v>
                </c:pt>
                <c:pt idx="2">
                  <c:v>03.11.2019</c:v>
                </c:pt>
                <c:pt idx="3">
                  <c:v>04.11.2019</c:v>
                </c:pt>
                <c:pt idx="4">
                  <c:v>05.11.2019</c:v>
                </c:pt>
                <c:pt idx="5">
                  <c:v>06.11.2019</c:v>
                </c:pt>
                <c:pt idx="6">
                  <c:v>07.11.2019</c:v>
                </c:pt>
                <c:pt idx="7">
                  <c:v>08.11.2019</c:v>
                </c:pt>
                <c:pt idx="8">
                  <c:v>09.11.2019</c:v>
                </c:pt>
                <c:pt idx="9">
                  <c:v>10.11.2019</c:v>
                </c:pt>
                <c:pt idx="10">
                  <c:v>11.11.2019</c:v>
                </c:pt>
                <c:pt idx="11">
                  <c:v>12.11.2019</c:v>
                </c:pt>
                <c:pt idx="12">
                  <c:v>13.11.2019</c:v>
                </c:pt>
                <c:pt idx="13">
                  <c:v>14.11.2019</c:v>
                </c:pt>
                <c:pt idx="14">
                  <c:v>15.11.2019</c:v>
                </c:pt>
                <c:pt idx="15">
                  <c:v>16.11.2019</c:v>
                </c:pt>
                <c:pt idx="16">
                  <c:v>17.11.2019</c:v>
                </c:pt>
                <c:pt idx="17">
                  <c:v>18.11.2019</c:v>
                </c:pt>
                <c:pt idx="18">
                  <c:v>19.11.2019</c:v>
                </c:pt>
                <c:pt idx="19">
                  <c:v>20.11.2019</c:v>
                </c:pt>
                <c:pt idx="20">
                  <c:v>21.11.2019</c:v>
                </c:pt>
                <c:pt idx="21">
                  <c:v>22.11.2019</c:v>
                </c:pt>
                <c:pt idx="22">
                  <c:v>23.11.2019</c:v>
                </c:pt>
                <c:pt idx="23">
                  <c:v>24.11.2019</c:v>
                </c:pt>
                <c:pt idx="24">
                  <c:v>25.11.2019</c:v>
                </c:pt>
                <c:pt idx="25">
                  <c:v>26.11.2019</c:v>
                </c:pt>
                <c:pt idx="26">
                  <c:v>27.11.2019</c:v>
                </c:pt>
                <c:pt idx="27">
                  <c:v>28.11.2019</c:v>
                </c:pt>
                <c:pt idx="28">
                  <c:v>29.11.2019</c:v>
                </c:pt>
                <c:pt idx="29">
                  <c:v>30.11.2019</c:v>
                </c:pt>
              </c:strCache>
            </c:strRef>
          </c:cat>
          <c:val>
            <c:numRef>
              <c:f>Sheet1!$B$2:$B$31</c:f>
              <c:numCache>
                <c:formatCode>General</c:formatCode>
                <c:ptCount val="30"/>
                <c:pt idx="0">
                  <c:v>2925</c:v>
                </c:pt>
                <c:pt idx="1">
                  <c:v>2925</c:v>
                </c:pt>
                <c:pt idx="2">
                  <c:v>2925</c:v>
                </c:pt>
                <c:pt idx="3">
                  <c:v>2926</c:v>
                </c:pt>
                <c:pt idx="4">
                  <c:v>2927</c:v>
                </c:pt>
                <c:pt idx="5">
                  <c:v>2929</c:v>
                </c:pt>
                <c:pt idx="6">
                  <c:v>2930</c:v>
                </c:pt>
                <c:pt idx="7">
                  <c:v>2930</c:v>
                </c:pt>
                <c:pt idx="8">
                  <c:v>2930</c:v>
                </c:pt>
                <c:pt idx="9">
                  <c:v>2929</c:v>
                </c:pt>
                <c:pt idx="10">
                  <c:v>2929</c:v>
                </c:pt>
                <c:pt idx="11">
                  <c:v>2929</c:v>
                </c:pt>
                <c:pt idx="12">
                  <c:v>2928</c:v>
                </c:pt>
                <c:pt idx="13">
                  <c:v>2930</c:v>
                </c:pt>
                <c:pt idx="14">
                  <c:v>2932</c:v>
                </c:pt>
                <c:pt idx="15">
                  <c:v>2933</c:v>
                </c:pt>
                <c:pt idx="16">
                  <c:v>2935</c:v>
                </c:pt>
                <c:pt idx="17">
                  <c:v>2938</c:v>
                </c:pt>
                <c:pt idx="18">
                  <c:v>2939</c:v>
                </c:pt>
                <c:pt idx="19">
                  <c:v>2940</c:v>
                </c:pt>
                <c:pt idx="20">
                  <c:v>2941</c:v>
                </c:pt>
                <c:pt idx="21">
                  <c:v>2940</c:v>
                </c:pt>
                <c:pt idx="22">
                  <c:v>2941</c:v>
                </c:pt>
                <c:pt idx="23">
                  <c:v>2945</c:v>
                </c:pt>
                <c:pt idx="24">
                  <c:v>2946</c:v>
                </c:pt>
                <c:pt idx="25">
                  <c:v>2947</c:v>
                </c:pt>
                <c:pt idx="26">
                  <c:v>2950</c:v>
                </c:pt>
                <c:pt idx="27">
                  <c:v>2953</c:v>
                </c:pt>
                <c:pt idx="28">
                  <c:v>2953</c:v>
                </c:pt>
                <c:pt idx="29">
                  <c:v>2953</c:v>
                </c:pt>
              </c:numCache>
            </c:numRef>
          </c:val>
          <c:smooth val="0"/>
          <c:extLst>
            <c:ext xmlns:c16="http://schemas.microsoft.com/office/drawing/2014/chart" uri="{C3380CC4-5D6E-409C-BE32-E72D297353CC}">
              <c16:uniqueId val="{00000000-4F39-4F70-827A-6AB30BE0BFFC}"/>
            </c:ext>
          </c:extLst>
        </c:ser>
        <c:dLbls>
          <c:showLegendKey val="0"/>
          <c:showVal val="0"/>
          <c:showCatName val="0"/>
          <c:showSerName val="0"/>
          <c:showPercent val="0"/>
          <c:showBubbleSize val="0"/>
        </c:dLbls>
        <c:smooth val="0"/>
        <c:axId val="301864520"/>
        <c:axId val="301861240"/>
      </c:lineChart>
      <c:catAx>
        <c:axId val="301864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61240"/>
        <c:crosses val="autoZero"/>
        <c:auto val="1"/>
        <c:lblAlgn val="ctr"/>
        <c:lblOffset val="100"/>
        <c:noMultiLvlLbl val="0"/>
      </c:catAx>
      <c:valAx>
        <c:axId val="301861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864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bkkprovita instagram</c:v>
                </c:pt>
              </c:strCache>
            </c:strRef>
          </c:tx>
          <c:spPr>
            <a:ln w="28575" cap="rnd">
              <a:solidFill>
                <a:schemeClr val="accent1"/>
              </a:solidFill>
              <a:round/>
            </a:ln>
            <a:effectLst/>
          </c:spPr>
          <c:marker>
            <c:symbol val="none"/>
          </c:marker>
          <c:cat>
            <c:strRef>
              <c:f>Sheet1!$A$2:$A$31</c:f>
              <c:strCache>
                <c:ptCount val="30"/>
                <c:pt idx="0">
                  <c:v>01.11.2019</c:v>
                </c:pt>
                <c:pt idx="1">
                  <c:v>02.11.2019</c:v>
                </c:pt>
                <c:pt idx="2">
                  <c:v>03.11.2019</c:v>
                </c:pt>
                <c:pt idx="3">
                  <c:v>04.11.2019</c:v>
                </c:pt>
                <c:pt idx="4">
                  <c:v>05.11.2019</c:v>
                </c:pt>
                <c:pt idx="5">
                  <c:v>06.11.2019</c:v>
                </c:pt>
                <c:pt idx="6">
                  <c:v>07.11.2019</c:v>
                </c:pt>
                <c:pt idx="7">
                  <c:v>08.11.2019</c:v>
                </c:pt>
                <c:pt idx="8">
                  <c:v>09.11.2019</c:v>
                </c:pt>
                <c:pt idx="9">
                  <c:v>10.11.2019</c:v>
                </c:pt>
                <c:pt idx="10">
                  <c:v>11.11.2019</c:v>
                </c:pt>
                <c:pt idx="11">
                  <c:v>12.11.2019</c:v>
                </c:pt>
                <c:pt idx="12">
                  <c:v>13.11.2019</c:v>
                </c:pt>
                <c:pt idx="13">
                  <c:v>14.11.2019</c:v>
                </c:pt>
                <c:pt idx="14">
                  <c:v>15.11.2019</c:v>
                </c:pt>
                <c:pt idx="15">
                  <c:v>16.11.2019</c:v>
                </c:pt>
                <c:pt idx="16">
                  <c:v>17.11.2019</c:v>
                </c:pt>
                <c:pt idx="17">
                  <c:v>18.11.2019</c:v>
                </c:pt>
                <c:pt idx="18">
                  <c:v>19.11.2019</c:v>
                </c:pt>
                <c:pt idx="19">
                  <c:v>20.11.2019</c:v>
                </c:pt>
                <c:pt idx="20">
                  <c:v>21.11.2019</c:v>
                </c:pt>
                <c:pt idx="21">
                  <c:v>22.11.2019</c:v>
                </c:pt>
                <c:pt idx="22">
                  <c:v>23.11.2019</c:v>
                </c:pt>
                <c:pt idx="23">
                  <c:v>24.11.2019</c:v>
                </c:pt>
                <c:pt idx="24">
                  <c:v>25.11.2019</c:v>
                </c:pt>
                <c:pt idx="25">
                  <c:v>26.11.2019</c:v>
                </c:pt>
                <c:pt idx="26">
                  <c:v>27.11.2019</c:v>
                </c:pt>
                <c:pt idx="27">
                  <c:v>28.11.2019</c:v>
                </c:pt>
                <c:pt idx="28">
                  <c:v>29.11.2019</c:v>
                </c:pt>
                <c:pt idx="29">
                  <c:v>30.11.2019</c:v>
                </c:pt>
              </c:strCache>
            </c:strRef>
          </c:cat>
          <c:val>
            <c:numRef>
              <c:f>Sheet1!$B$2:$B$31</c:f>
              <c:numCache>
                <c:formatCode>General</c:formatCode>
                <c:ptCount val="30"/>
                <c:pt idx="0">
                  <c:v>990</c:v>
                </c:pt>
                <c:pt idx="1">
                  <c:v>991</c:v>
                </c:pt>
                <c:pt idx="2">
                  <c:v>989</c:v>
                </c:pt>
                <c:pt idx="3">
                  <c:v>990</c:v>
                </c:pt>
                <c:pt idx="4">
                  <c:v>996</c:v>
                </c:pt>
                <c:pt idx="5">
                  <c:v>1009</c:v>
                </c:pt>
                <c:pt idx="6">
                  <c:v>1010</c:v>
                </c:pt>
                <c:pt idx="7">
                  <c:v>1014</c:v>
                </c:pt>
                <c:pt idx="8">
                  <c:v>1014</c:v>
                </c:pt>
                <c:pt idx="9">
                  <c:v>1015</c:v>
                </c:pt>
                <c:pt idx="10">
                  <c:v>1017</c:v>
                </c:pt>
                <c:pt idx="11">
                  <c:v>1020</c:v>
                </c:pt>
                <c:pt idx="12">
                  <c:v>1022</c:v>
                </c:pt>
                <c:pt idx="13">
                  <c:v>1024</c:v>
                </c:pt>
                <c:pt idx="14">
                  <c:v>1027</c:v>
                </c:pt>
                <c:pt idx="15">
                  <c:v>1036</c:v>
                </c:pt>
                <c:pt idx="16">
                  <c:v>1038</c:v>
                </c:pt>
                <c:pt idx="17">
                  <c:v>1038</c:v>
                </c:pt>
                <c:pt idx="18">
                  <c:v>1039</c:v>
                </c:pt>
                <c:pt idx="19">
                  <c:v>1039</c:v>
                </c:pt>
                <c:pt idx="20">
                  <c:v>1043</c:v>
                </c:pt>
                <c:pt idx="21">
                  <c:v>1046</c:v>
                </c:pt>
                <c:pt idx="22">
                  <c:v>1046</c:v>
                </c:pt>
                <c:pt idx="23">
                  <c:v>1064</c:v>
                </c:pt>
                <c:pt idx="24">
                  <c:v>1076</c:v>
                </c:pt>
                <c:pt idx="25">
                  <c:v>1081</c:v>
                </c:pt>
                <c:pt idx="26">
                  <c:v>1081</c:v>
                </c:pt>
                <c:pt idx="27">
                  <c:v>1083</c:v>
                </c:pt>
                <c:pt idx="28">
                  <c:v>1085</c:v>
                </c:pt>
                <c:pt idx="29">
                  <c:v>1086</c:v>
                </c:pt>
              </c:numCache>
            </c:numRef>
          </c:val>
          <c:smooth val="0"/>
          <c:extLst>
            <c:ext xmlns:c16="http://schemas.microsoft.com/office/drawing/2014/chart" uri="{C3380CC4-5D6E-409C-BE32-E72D297353CC}">
              <c16:uniqueId val="{00000000-6FF9-47E9-9351-DC1F2FA96454}"/>
            </c:ext>
          </c:extLst>
        </c:ser>
        <c:dLbls>
          <c:showLegendKey val="0"/>
          <c:showVal val="0"/>
          <c:showCatName val="0"/>
          <c:showSerName val="0"/>
          <c:showPercent val="0"/>
          <c:showBubbleSize val="0"/>
        </c:dLbls>
        <c:smooth val="0"/>
        <c:axId val="399846904"/>
        <c:axId val="399846576"/>
      </c:lineChart>
      <c:catAx>
        <c:axId val="39984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46576"/>
        <c:crosses val="autoZero"/>
        <c:auto val="1"/>
        <c:lblAlgn val="ctr"/>
        <c:lblOffset val="100"/>
        <c:noMultiLvlLbl val="0"/>
      </c:catAx>
      <c:valAx>
        <c:axId val="399846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984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BKK ProVita twitter</c:v>
                </c:pt>
              </c:strCache>
            </c:strRef>
          </c:tx>
          <c:spPr>
            <a:ln w="28575" cap="rnd">
              <a:solidFill>
                <a:schemeClr val="accent1"/>
              </a:solidFill>
              <a:round/>
            </a:ln>
            <a:effectLst/>
          </c:spPr>
          <c:marker>
            <c:symbol val="none"/>
          </c:marker>
          <c:cat>
            <c:strRef>
              <c:f>Sheet1!$A$2:$A$31</c:f>
              <c:strCache>
                <c:ptCount val="30"/>
                <c:pt idx="0">
                  <c:v>01.11.2019</c:v>
                </c:pt>
                <c:pt idx="1">
                  <c:v>02.11.2019</c:v>
                </c:pt>
                <c:pt idx="2">
                  <c:v>03.11.2019</c:v>
                </c:pt>
                <c:pt idx="3">
                  <c:v>04.11.2019</c:v>
                </c:pt>
                <c:pt idx="4">
                  <c:v>05.11.2019</c:v>
                </c:pt>
                <c:pt idx="5">
                  <c:v>06.11.2019</c:v>
                </c:pt>
                <c:pt idx="6">
                  <c:v>07.11.2019</c:v>
                </c:pt>
                <c:pt idx="7">
                  <c:v>08.11.2019</c:v>
                </c:pt>
                <c:pt idx="8">
                  <c:v>09.11.2019</c:v>
                </c:pt>
                <c:pt idx="9">
                  <c:v>10.11.2019</c:v>
                </c:pt>
                <c:pt idx="10">
                  <c:v>11.11.2019</c:v>
                </c:pt>
                <c:pt idx="11">
                  <c:v>12.11.2019</c:v>
                </c:pt>
                <c:pt idx="12">
                  <c:v>13.11.2019</c:v>
                </c:pt>
                <c:pt idx="13">
                  <c:v>14.11.2019</c:v>
                </c:pt>
                <c:pt idx="14">
                  <c:v>15.11.2019</c:v>
                </c:pt>
                <c:pt idx="15">
                  <c:v>16.11.2019</c:v>
                </c:pt>
                <c:pt idx="16">
                  <c:v>17.11.2019</c:v>
                </c:pt>
                <c:pt idx="17">
                  <c:v>18.11.2019</c:v>
                </c:pt>
                <c:pt idx="18">
                  <c:v>19.11.2019</c:v>
                </c:pt>
                <c:pt idx="19">
                  <c:v>20.11.2019</c:v>
                </c:pt>
                <c:pt idx="20">
                  <c:v>21.11.2019</c:v>
                </c:pt>
                <c:pt idx="21">
                  <c:v>22.11.2019</c:v>
                </c:pt>
                <c:pt idx="22">
                  <c:v>23.11.2019</c:v>
                </c:pt>
                <c:pt idx="23">
                  <c:v>24.11.2019</c:v>
                </c:pt>
                <c:pt idx="24">
                  <c:v>25.11.2019</c:v>
                </c:pt>
                <c:pt idx="25">
                  <c:v>26.11.2019</c:v>
                </c:pt>
                <c:pt idx="26">
                  <c:v>27.11.2019</c:v>
                </c:pt>
                <c:pt idx="27">
                  <c:v>28.11.2019</c:v>
                </c:pt>
                <c:pt idx="28">
                  <c:v>29.11.2019</c:v>
                </c:pt>
                <c:pt idx="29">
                  <c:v>30.11.2019</c:v>
                </c:pt>
              </c:strCache>
            </c:strRef>
          </c:cat>
          <c:val>
            <c:numRef>
              <c:f>Sheet1!$B$2:$B$31</c:f>
              <c:numCache>
                <c:formatCode>General</c:formatCode>
                <c:ptCount val="30"/>
                <c:pt idx="0">
                  <c:v>419</c:v>
                </c:pt>
                <c:pt idx="1">
                  <c:v>419</c:v>
                </c:pt>
                <c:pt idx="2">
                  <c:v>419</c:v>
                </c:pt>
                <c:pt idx="3">
                  <c:v>420</c:v>
                </c:pt>
                <c:pt idx="4">
                  <c:v>421</c:v>
                </c:pt>
                <c:pt idx="5">
                  <c:v>421</c:v>
                </c:pt>
                <c:pt idx="6">
                  <c:v>421</c:v>
                </c:pt>
                <c:pt idx="7">
                  <c:v>421</c:v>
                </c:pt>
                <c:pt idx="8">
                  <c:v>420</c:v>
                </c:pt>
                <c:pt idx="9">
                  <c:v>420</c:v>
                </c:pt>
                <c:pt idx="10">
                  <c:v>421</c:v>
                </c:pt>
                <c:pt idx="11">
                  <c:v>421</c:v>
                </c:pt>
                <c:pt idx="12">
                  <c:v>422</c:v>
                </c:pt>
                <c:pt idx="13">
                  <c:v>424</c:v>
                </c:pt>
                <c:pt idx="14">
                  <c:v>429</c:v>
                </c:pt>
                <c:pt idx="15">
                  <c:v>430</c:v>
                </c:pt>
                <c:pt idx="16">
                  <c:v>431</c:v>
                </c:pt>
                <c:pt idx="17">
                  <c:v>430</c:v>
                </c:pt>
                <c:pt idx="18">
                  <c:v>431</c:v>
                </c:pt>
                <c:pt idx="19">
                  <c:v>434</c:v>
                </c:pt>
                <c:pt idx="20">
                  <c:v>434</c:v>
                </c:pt>
                <c:pt idx="21">
                  <c:v>435</c:v>
                </c:pt>
                <c:pt idx="22">
                  <c:v>437</c:v>
                </c:pt>
                <c:pt idx="23">
                  <c:v>438</c:v>
                </c:pt>
                <c:pt idx="24">
                  <c:v>438</c:v>
                </c:pt>
                <c:pt idx="25">
                  <c:v>440</c:v>
                </c:pt>
                <c:pt idx="26">
                  <c:v>441</c:v>
                </c:pt>
                <c:pt idx="27">
                  <c:v>439</c:v>
                </c:pt>
                <c:pt idx="28">
                  <c:v>440</c:v>
                </c:pt>
                <c:pt idx="29">
                  <c:v>441</c:v>
                </c:pt>
              </c:numCache>
            </c:numRef>
          </c:val>
          <c:smooth val="0"/>
          <c:extLst>
            <c:ext xmlns:c16="http://schemas.microsoft.com/office/drawing/2014/chart" uri="{C3380CC4-5D6E-409C-BE32-E72D297353CC}">
              <c16:uniqueId val="{00000000-D8FA-4012-875F-F04ACE1053DD}"/>
            </c:ext>
          </c:extLst>
        </c:ser>
        <c:dLbls>
          <c:showLegendKey val="0"/>
          <c:showVal val="0"/>
          <c:showCatName val="0"/>
          <c:showSerName val="0"/>
          <c:showPercent val="0"/>
          <c:showBubbleSize val="0"/>
        </c:dLbls>
        <c:smooth val="0"/>
        <c:axId val="435422408"/>
        <c:axId val="435422736"/>
      </c:lineChart>
      <c:catAx>
        <c:axId val="435422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22736"/>
        <c:crosses val="autoZero"/>
        <c:auto val="1"/>
        <c:lblAlgn val="ctr"/>
        <c:lblOffset val="100"/>
        <c:noMultiLvlLbl val="0"/>
      </c:catAx>
      <c:valAx>
        <c:axId val="435422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2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BKK ProVita - Die Kasse fürs Leben. LinkedIn</c:v>
                </c:pt>
              </c:strCache>
            </c:strRef>
          </c:tx>
          <c:spPr>
            <a:ln w="28575" cap="rnd">
              <a:solidFill>
                <a:schemeClr val="accent1"/>
              </a:solidFill>
              <a:round/>
            </a:ln>
            <a:effectLst/>
          </c:spPr>
          <c:marker>
            <c:symbol val="none"/>
          </c:marker>
          <c:cat>
            <c:strRef>
              <c:f>Sheet1!$A$2:$A$31</c:f>
              <c:strCache>
                <c:ptCount val="30"/>
                <c:pt idx="0">
                  <c:v>01.11.2019</c:v>
                </c:pt>
                <c:pt idx="1">
                  <c:v>02.11.2019</c:v>
                </c:pt>
                <c:pt idx="2">
                  <c:v>03.11.2019</c:v>
                </c:pt>
                <c:pt idx="3">
                  <c:v>04.11.2019</c:v>
                </c:pt>
                <c:pt idx="4">
                  <c:v>05.11.2019</c:v>
                </c:pt>
                <c:pt idx="5">
                  <c:v>06.11.2019</c:v>
                </c:pt>
                <c:pt idx="6">
                  <c:v>07.11.2019</c:v>
                </c:pt>
                <c:pt idx="7">
                  <c:v>08.11.2019</c:v>
                </c:pt>
                <c:pt idx="8">
                  <c:v>09.11.2019</c:v>
                </c:pt>
                <c:pt idx="9">
                  <c:v>10.11.2019</c:v>
                </c:pt>
                <c:pt idx="10">
                  <c:v>11.11.2019</c:v>
                </c:pt>
                <c:pt idx="11">
                  <c:v>12.11.2019</c:v>
                </c:pt>
                <c:pt idx="12">
                  <c:v>13.11.2019</c:v>
                </c:pt>
                <c:pt idx="13">
                  <c:v>14.11.2019</c:v>
                </c:pt>
                <c:pt idx="14">
                  <c:v>15.11.2019</c:v>
                </c:pt>
                <c:pt idx="15">
                  <c:v>16.11.2019</c:v>
                </c:pt>
                <c:pt idx="16">
                  <c:v>17.11.2019</c:v>
                </c:pt>
                <c:pt idx="17">
                  <c:v>18.11.2019</c:v>
                </c:pt>
                <c:pt idx="18">
                  <c:v>19.11.2019</c:v>
                </c:pt>
                <c:pt idx="19">
                  <c:v>20.11.2019</c:v>
                </c:pt>
                <c:pt idx="20">
                  <c:v>21.11.2019</c:v>
                </c:pt>
                <c:pt idx="21">
                  <c:v>22.11.2019</c:v>
                </c:pt>
                <c:pt idx="22">
                  <c:v>23.11.2019</c:v>
                </c:pt>
                <c:pt idx="23">
                  <c:v>24.11.2019</c:v>
                </c:pt>
                <c:pt idx="24">
                  <c:v>25.11.2019</c:v>
                </c:pt>
                <c:pt idx="25">
                  <c:v>26.11.2019</c:v>
                </c:pt>
                <c:pt idx="26">
                  <c:v>27.11.2019</c:v>
                </c:pt>
                <c:pt idx="27">
                  <c:v>28.11.2019</c:v>
                </c:pt>
                <c:pt idx="28">
                  <c:v>29.11.2019</c:v>
                </c:pt>
                <c:pt idx="29">
                  <c:v>30.11.2019</c:v>
                </c:pt>
              </c:strCache>
            </c:strRef>
          </c:cat>
          <c:val>
            <c:numRef>
              <c:f>Sheet1!$B$2:$B$31</c:f>
              <c:numCache>
                <c:formatCode>General</c:formatCode>
                <c:ptCount val="30"/>
                <c:pt idx="12">
                  <c:v>65</c:v>
                </c:pt>
                <c:pt idx="13">
                  <c:v>66</c:v>
                </c:pt>
                <c:pt idx="14">
                  <c:v>66</c:v>
                </c:pt>
                <c:pt idx="15">
                  <c:v>66</c:v>
                </c:pt>
                <c:pt idx="16">
                  <c:v>67</c:v>
                </c:pt>
                <c:pt idx="17">
                  <c:v>67</c:v>
                </c:pt>
                <c:pt idx="18">
                  <c:v>67</c:v>
                </c:pt>
                <c:pt idx="19">
                  <c:v>68</c:v>
                </c:pt>
                <c:pt idx="20">
                  <c:v>69</c:v>
                </c:pt>
                <c:pt idx="21">
                  <c:v>69</c:v>
                </c:pt>
                <c:pt idx="22">
                  <c:v>69</c:v>
                </c:pt>
                <c:pt idx="23">
                  <c:v>69</c:v>
                </c:pt>
                <c:pt idx="24">
                  <c:v>69</c:v>
                </c:pt>
                <c:pt idx="25">
                  <c:v>69</c:v>
                </c:pt>
                <c:pt idx="26">
                  <c:v>69</c:v>
                </c:pt>
                <c:pt idx="27">
                  <c:v>70</c:v>
                </c:pt>
                <c:pt idx="28">
                  <c:v>70</c:v>
                </c:pt>
                <c:pt idx="29">
                  <c:v>70</c:v>
                </c:pt>
              </c:numCache>
            </c:numRef>
          </c:val>
          <c:smooth val="0"/>
          <c:extLst>
            <c:ext xmlns:c16="http://schemas.microsoft.com/office/drawing/2014/chart" uri="{C3380CC4-5D6E-409C-BE32-E72D297353CC}">
              <c16:uniqueId val="{00000000-B8A9-47FE-865F-B018097EA4C7}"/>
            </c:ext>
          </c:extLst>
        </c:ser>
        <c:dLbls>
          <c:showLegendKey val="0"/>
          <c:showVal val="0"/>
          <c:showCatName val="0"/>
          <c:showSerName val="0"/>
          <c:showPercent val="0"/>
          <c:showBubbleSize val="0"/>
        </c:dLbls>
        <c:smooth val="0"/>
        <c:axId val="435460456"/>
        <c:axId val="435467344"/>
      </c:lineChart>
      <c:catAx>
        <c:axId val="435460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67344"/>
        <c:crosses val="autoZero"/>
        <c:auto val="1"/>
        <c:lblAlgn val="ctr"/>
        <c:lblOffset val="100"/>
        <c:noMultiLvlLbl val="0"/>
      </c:catAx>
      <c:valAx>
        <c:axId val="4354673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5460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BKK ProVita - Die Kasse fürs Leben. youtube</c:v>
                </c:pt>
              </c:strCache>
            </c:strRef>
          </c:tx>
          <c:spPr>
            <a:ln w="28575" cap="rnd">
              <a:solidFill>
                <a:schemeClr val="accent1"/>
              </a:solidFill>
              <a:round/>
            </a:ln>
            <a:effectLst/>
          </c:spPr>
          <c:marker>
            <c:symbol val="none"/>
          </c:marker>
          <c:cat>
            <c:strRef>
              <c:f>Sheet1!$A$2:$A$31</c:f>
              <c:strCache>
                <c:ptCount val="30"/>
                <c:pt idx="0">
                  <c:v>01.11.2019</c:v>
                </c:pt>
                <c:pt idx="1">
                  <c:v>02.11.2019</c:v>
                </c:pt>
                <c:pt idx="2">
                  <c:v>03.11.2019</c:v>
                </c:pt>
                <c:pt idx="3">
                  <c:v>04.11.2019</c:v>
                </c:pt>
                <c:pt idx="4">
                  <c:v>05.11.2019</c:v>
                </c:pt>
                <c:pt idx="5">
                  <c:v>06.11.2019</c:v>
                </c:pt>
                <c:pt idx="6">
                  <c:v>07.11.2019</c:v>
                </c:pt>
                <c:pt idx="7">
                  <c:v>08.11.2019</c:v>
                </c:pt>
                <c:pt idx="8">
                  <c:v>09.11.2019</c:v>
                </c:pt>
                <c:pt idx="9">
                  <c:v>10.11.2019</c:v>
                </c:pt>
                <c:pt idx="10">
                  <c:v>11.11.2019</c:v>
                </c:pt>
                <c:pt idx="11">
                  <c:v>12.11.2019</c:v>
                </c:pt>
                <c:pt idx="12">
                  <c:v>13.11.2019</c:v>
                </c:pt>
                <c:pt idx="13">
                  <c:v>14.11.2019</c:v>
                </c:pt>
                <c:pt idx="14">
                  <c:v>15.11.2019</c:v>
                </c:pt>
                <c:pt idx="15">
                  <c:v>16.11.2019</c:v>
                </c:pt>
                <c:pt idx="16">
                  <c:v>17.11.2019</c:v>
                </c:pt>
                <c:pt idx="17">
                  <c:v>18.11.2019</c:v>
                </c:pt>
                <c:pt idx="18">
                  <c:v>19.11.2019</c:v>
                </c:pt>
                <c:pt idx="19">
                  <c:v>20.11.2019</c:v>
                </c:pt>
                <c:pt idx="20">
                  <c:v>21.11.2019</c:v>
                </c:pt>
                <c:pt idx="21">
                  <c:v>22.11.2019</c:v>
                </c:pt>
                <c:pt idx="22">
                  <c:v>23.11.2019</c:v>
                </c:pt>
                <c:pt idx="23">
                  <c:v>24.11.2019</c:v>
                </c:pt>
                <c:pt idx="24">
                  <c:v>25.11.2019</c:v>
                </c:pt>
                <c:pt idx="25">
                  <c:v>26.11.2019</c:v>
                </c:pt>
                <c:pt idx="26">
                  <c:v>27.11.2019</c:v>
                </c:pt>
                <c:pt idx="27">
                  <c:v>28.11.2019</c:v>
                </c:pt>
                <c:pt idx="28">
                  <c:v>29.11.2019</c:v>
                </c:pt>
                <c:pt idx="29">
                  <c:v>30.11.2019</c:v>
                </c:pt>
              </c:strCache>
            </c:strRef>
          </c:cat>
          <c:val>
            <c:numRef>
              <c:f>Sheet1!$B$2:$B$31</c:f>
              <c:numCache>
                <c:formatCode>General</c:formatCode>
                <c:ptCount val="30"/>
                <c:pt idx="17">
                  <c:v>102</c:v>
                </c:pt>
                <c:pt idx="18">
                  <c:v>102</c:v>
                </c:pt>
                <c:pt idx="19">
                  <c:v>102</c:v>
                </c:pt>
                <c:pt idx="20">
                  <c:v>102</c:v>
                </c:pt>
                <c:pt idx="21">
                  <c:v>102</c:v>
                </c:pt>
                <c:pt idx="22">
                  <c:v>103</c:v>
                </c:pt>
                <c:pt idx="23">
                  <c:v>103</c:v>
                </c:pt>
                <c:pt idx="24">
                  <c:v>104</c:v>
                </c:pt>
                <c:pt idx="25">
                  <c:v>107</c:v>
                </c:pt>
                <c:pt idx="26">
                  <c:v>108</c:v>
                </c:pt>
                <c:pt idx="27">
                  <c:v>108</c:v>
                </c:pt>
                <c:pt idx="28">
                  <c:v>108</c:v>
                </c:pt>
                <c:pt idx="29">
                  <c:v>109</c:v>
                </c:pt>
              </c:numCache>
            </c:numRef>
          </c:val>
          <c:smooth val="0"/>
          <c:extLst>
            <c:ext xmlns:c16="http://schemas.microsoft.com/office/drawing/2014/chart" uri="{C3380CC4-5D6E-409C-BE32-E72D297353CC}">
              <c16:uniqueId val="{00000000-9DAF-4809-8F89-FB33975F1DF3}"/>
            </c:ext>
          </c:extLst>
        </c:ser>
        <c:dLbls>
          <c:showLegendKey val="0"/>
          <c:showVal val="0"/>
          <c:showCatName val="0"/>
          <c:showSerName val="0"/>
          <c:showPercent val="0"/>
          <c:showBubbleSize val="0"/>
        </c:dLbls>
        <c:smooth val="0"/>
        <c:axId val="448371176"/>
        <c:axId val="448370520"/>
      </c:lineChart>
      <c:catAx>
        <c:axId val="448371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370520"/>
        <c:crosses val="autoZero"/>
        <c:auto val="1"/>
        <c:lblAlgn val="ctr"/>
        <c:lblOffset val="100"/>
        <c:noMultiLvlLbl val="0"/>
      </c:catAx>
      <c:valAx>
        <c:axId val="44837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371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BKK ProVita - Die Kasse fürs Leben. youtube</c:v>
                </c:pt>
              </c:strCache>
            </c:strRef>
          </c:tx>
          <c:spPr>
            <a:ln w="28575" cap="rnd">
              <a:solidFill>
                <a:schemeClr val="accent1"/>
              </a:solidFill>
              <a:round/>
            </a:ln>
            <a:effectLst/>
          </c:spPr>
          <c:marker>
            <c:symbol val="none"/>
          </c:marker>
          <c:cat>
            <c:strRef>
              <c:f>Sheet1!$A$2:$A$31</c:f>
              <c:strCache>
                <c:ptCount val="30"/>
                <c:pt idx="0">
                  <c:v>01.11.2019</c:v>
                </c:pt>
                <c:pt idx="1">
                  <c:v>02.11.2019</c:v>
                </c:pt>
                <c:pt idx="2">
                  <c:v>03.11.2019</c:v>
                </c:pt>
                <c:pt idx="3">
                  <c:v>04.11.2019</c:v>
                </c:pt>
                <c:pt idx="4">
                  <c:v>05.11.2019</c:v>
                </c:pt>
                <c:pt idx="5">
                  <c:v>06.11.2019</c:v>
                </c:pt>
                <c:pt idx="6">
                  <c:v>07.11.2019</c:v>
                </c:pt>
                <c:pt idx="7">
                  <c:v>08.11.2019</c:v>
                </c:pt>
                <c:pt idx="8">
                  <c:v>09.11.2019</c:v>
                </c:pt>
                <c:pt idx="9">
                  <c:v>10.11.2019</c:v>
                </c:pt>
                <c:pt idx="10">
                  <c:v>11.11.2019</c:v>
                </c:pt>
                <c:pt idx="11">
                  <c:v>12.11.2019</c:v>
                </c:pt>
                <c:pt idx="12">
                  <c:v>13.11.2019</c:v>
                </c:pt>
                <c:pt idx="13">
                  <c:v>14.11.2019</c:v>
                </c:pt>
                <c:pt idx="14">
                  <c:v>15.11.2019</c:v>
                </c:pt>
                <c:pt idx="15">
                  <c:v>16.11.2019</c:v>
                </c:pt>
                <c:pt idx="16">
                  <c:v>17.11.2019</c:v>
                </c:pt>
                <c:pt idx="17">
                  <c:v>18.11.2019</c:v>
                </c:pt>
                <c:pt idx="18">
                  <c:v>19.11.2019</c:v>
                </c:pt>
                <c:pt idx="19">
                  <c:v>20.11.2019</c:v>
                </c:pt>
                <c:pt idx="20">
                  <c:v>21.11.2019</c:v>
                </c:pt>
                <c:pt idx="21">
                  <c:v>22.11.2019</c:v>
                </c:pt>
                <c:pt idx="22">
                  <c:v>23.11.2019</c:v>
                </c:pt>
                <c:pt idx="23">
                  <c:v>24.11.2019</c:v>
                </c:pt>
                <c:pt idx="24">
                  <c:v>25.11.2019</c:v>
                </c:pt>
                <c:pt idx="25">
                  <c:v>26.11.2019</c:v>
                </c:pt>
                <c:pt idx="26">
                  <c:v>27.11.2019</c:v>
                </c:pt>
                <c:pt idx="27">
                  <c:v>28.11.2019</c:v>
                </c:pt>
                <c:pt idx="28">
                  <c:v>29.11.2019</c:v>
                </c:pt>
                <c:pt idx="29">
                  <c:v>30.11.2019</c:v>
                </c:pt>
              </c:strCache>
            </c:strRef>
          </c:cat>
          <c:val>
            <c:numRef>
              <c:f>Sheet1!$B$2:$B$31</c:f>
              <c:numCache>
                <c:formatCode>General</c:formatCode>
                <c:ptCount val="30"/>
                <c:pt idx="0">
                  <c:v>13</c:v>
                </c:pt>
                <c:pt idx="1">
                  <c:v>23</c:v>
                </c:pt>
                <c:pt idx="2">
                  <c:v>13</c:v>
                </c:pt>
                <c:pt idx="3">
                  <c:v>4</c:v>
                </c:pt>
                <c:pt idx="4">
                  <c:v>16</c:v>
                </c:pt>
                <c:pt idx="5">
                  <c:v>11</c:v>
                </c:pt>
                <c:pt idx="6">
                  <c:v>8</c:v>
                </c:pt>
                <c:pt idx="7">
                  <c:v>12</c:v>
                </c:pt>
                <c:pt idx="8">
                  <c:v>4</c:v>
                </c:pt>
                <c:pt idx="9">
                  <c:v>5</c:v>
                </c:pt>
                <c:pt idx="10">
                  <c:v>26</c:v>
                </c:pt>
                <c:pt idx="11">
                  <c:v>45</c:v>
                </c:pt>
                <c:pt idx="12">
                  <c:v>16</c:v>
                </c:pt>
                <c:pt idx="13">
                  <c:v>23</c:v>
                </c:pt>
                <c:pt idx="14">
                  <c:v>13</c:v>
                </c:pt>
                <c:pt idx="15">
                  <c:v>7</c:v>
                </c:pt>
                <c:pt idx="16">
                  <c:v>17</c:v>
                </c:pt>
                <c:pt idx="17">
                  <c:v>18</c:v>
                </c:pt>
                <c:pt idx="18">
                  <c:v>10</c:v>
                </c:pt>
                <c:pt idx="19">
                  <c:v>22</c:v>
                </c:pt>
                <c:pt idx="20">
                  <c:v>6</c:v>
                </c:pt>
                <c:pt idx="21">
                  <c:v>5</c:v>
                </c:pt>
                <c:pt idx="22">
                  <c:v>5</c:v>
                </c:pt>
                <c:pt idx="23">
                  <c:v>19</c:v>
                </c:pt>
                <c:pt idx="24">
                  <c:v>24</c:v>
                </c:pt>
                <c:pt idx="25">
                  <c:v>57</c:v>
                </c:pt>
                <c:pt idx="26">
                  <c:v>23</c:v>
                </c:pt>
                <c:pt idx="27">
                  <c:v>7</c:v>
                </c:pt>
                <c:pt idx="28">
                  <c:v>10</c:v>
                </c:pt>
                <c:pt idx="29">
                  <c:v>12</c:v>
                </c:pt>
              </c:numCache>
            </c:numRef>
          </c:val>
          <c:smooth val="0"/>
          <c:extLst>
            <c:ext xmlns:c16="http://schemas.microsoft.com/office/drawing/2014/chart" uri="{C3380CC4-5D6E-409C-BE32-E72D297353CC}">
              <c16:uniqueId val="{00000000-4075-4D15-A294-7AC74E351388}"/>
            </c:ext>
          </c:extLst>
        </c:ser>
        <c:dLbls>
          <c:showLegendKey val="0"/>
          <c:showVal val="0"/>
          <c:showCatName val="0"/>
          <c:showSerName val="0"/>
          <c:showPercent val="0"/>
          <c:showBubbleSize val="0"/>
        </c:dLbls>
        <c:smooth val="0"/>
        <c:axId val="448375768"/>
        <c:axId val="448375112"/>
      </c:lineChart>
      <c:catAx>
        <c:axId val="448375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375112"/>
        <c:crosses val="autoZero"/>
        <c:auto val="1"/>
        <c:lblAlgn val="ctr"/>
        <c:lblOffset val="100"/>
        <c:noMultiLvlLbl val="0"/>
      </c:catAx>
      <c:valAx>
        <c:axId val="448375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375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12/18/2019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B0AC5-CE3E-4697-BB9D-721A2B943278}"/>
              </a:ext>
            </a:extLst>
          </p:cNvPr>
          <p:cNvSpPr>
            <a:spLocks noGrp="1"/>
          </p:cNvSpPr>
          <p:nvPr>
            <p:ph type="ctrTitle"/>
          </p:nvPr>
        </p:nvSpPr>
        <p:spPr/>
        <p:txBody>
          <a:bodyPr/>
          <a:lstStyle/>
          <a:p>
            <a:r>
              <a:rPr lang="en-US"/>
              <a:t>Übersicht</a:t>
            </a:r>
          </a:p>
        </p:txBody>
      </p:sp>
      <p:sp>
        <p:nvSpPr>
          <p:cNvPr id="3" name="Subtitle 2">
            <a:extLst>
              <a:ext uri="{FF2B5EF4-FFF2-40B4-BE49-F238E27FC236}">
                <a16:creationId xmlns:a16="http://schemas.microsoft.com/office/drawing/2014/main" id="{EEF3DBCB-CBE9-4AFE-9165-673EA9A1BE73}"/>
              </a:ext>
            </a:extLst>
          </p:cNvPr>
          <p:cNvSpPr>
            <a:spLocks noGrp="1"/>
          </p:cNvSpPr>
          <p:nvPr>
            <p:ph type="subTitle" idx="1"/>
          </p:nvPr>
        </p:nvSpPr>
        <p:spPr/>
        <p:txBody>
          <a:bodyPr/>
          <a:lstStyle/>
          <a:p>
            <a:r>
              <a:rPr lang="en-US"/>
              <a:t>BKK ProVita (Facelift)</a:t>
            </a:r>
          </a:p>
        </p:txBody>
      </p:sp>
    </p:spTree>
    <p:extLst>
      <p:ext uri="{BB962C8B-B14F-4D97-AF65-F5344CB8AC3E}">
        <p14:creationId xmlns:p14="http://schemas.microsoft.com/office/powerpoint/2010/main" val="17896989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FAF8EF-1B16-43AA-8B6E-0CD330A65F27}"/>
              </a:ext>
            </a:extLst>
          </p:cNvPr>
          <p:cNvSpPr>
            <a:spLocks noGrp="1"/>
          </p:cNvSpPr>
          <p:nvPr>
            <p:ph type="title"/>
          </p:nvPr>
        </p:nvSpPr>
        <p:spPr/>
        <p:txBody>
          <a:bodyPr/>
          <a:lstStyle/>
          <a:p>
            <a:r>
              <a:rPr lang="en-US"/>
              <a:t>Facebook Facebook: Key Metrics Table | All Pages</a:t>
            </a:r>
          </a:p>
        </p:txBody>
      </p:sp>
      <p:graphicFrame>
        <p:nvGraphicFramePr>
          <p:cNvPr id="5" name="Table Placeholder 4">
            <a:extLst>
              <a:ext uri="{FF2B5EF4-FFF2-40B4-BE49-F238E27FC236}">
                <a16:creationId xmlns:a16="http://schemas.microsoft.com/office/drawing/2014/main" id="{F215AB2B-7B5B-4D2A-BF61-72418992906E}"/>
              </a:ext>
            </a:extLst>
          </p:cNvPr>
          <p:cNvGraphicFramePr>
            <a:graphicFrameLocks noGrp="1"/>
          </p:cNvGraphicFramePr>
          <p:nvPr>
            <p:ph type="tbl" sz="quarter" idx="13"/>
            <p:extLst>
              <p:ext uri="{D42A27DB-BD31-4B8C-83A1-F6EECF244321}">
                <p14:modId xmlns:p14="http://schemas.microsoft.com/office/powerpoint/2010/main" val="2611617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8280">
                  <a:extLst>
                    <a:ext uri="{9D8B030D-6E8A-4147-A177-3AD203B41FA5}">
                      <a16:colId xmlns:a16="http://schemas.microsoft.com/office/drawing/2014/main" val="3950714553"/>
                    </a:ext>
                  </a:extLst>
                </a:gridCol>
                <a:gridCol w="208280">
                  <a:extLst>
                    <a:ext uri="{9D8B030D-6E8A-4147-A177-3AD203B41FA5}">
                      <a16:colId xmlns:a16="http://schemas.microsoft.com/office/drawing/2014/main" val="3735653247"/>
                    </a:ext>
                  </a:extLst>
                </a:gridCol>
                <a:gridCol w="208280">
                  <a:extLst>
                    <a:ext uri="{9D8B030D-6E8A-4147-A177-3AD203B41FA5}">
                      <a16:colId xmlns:a16="http://schemas.microsoft.com/office/drawing/2014/main" val="3452004305"/>
                    </a:ext>
                  </a:extLst>
                </a:gridCol>
                <a:gridCol w="208280">
                  <a:extLst>
                    <a:ext uri="{9D8B030D-6E8A-4147-A177-3AD203B41FA5}">
                      <a16:colId xmlns:a16="http://schemas.microsoft.com/office/drawing/2014/main" val="4066183515"/>
                    </a:ext>
                  </a:extLst>
                </a:gridCol>
                <a:gridCol w="208280">
                  <a:extLst>
                    <a:ext uri="{9D8B030D-6E8A-4147-A177-3AD203B41FA5}">
                      <a16:colId xmlns:a16="http://schemas.microsoft.com/office/drawing/2014/main" val="1925013656"/>
                    </a:ext>
                  </a:extLst>
                </a:gridCol>
                <a:gridCol w="208280">
                  <a:extLst>
                    <a:ext uri="{9D8B030D-6E8A-4147-A177-3AD203B41FA5}">
                      <a16:colId xmlns:a16="http://schemas.microsoft.com/office/drawing/2014/main" val="1138852884"/>
                    </a:ext>
                  </a:extLst>
                </a:gridCol>
                <a:gridCol w="208280">
                  <a:extLst>
                    <a:ext uri="{9D8B030D-6E8A-4147-A177-3AD203B41FA5}">
                      <a16:colId xmlns:a16="http://schemas.microsoft.com/office/drawing/2014/main" val="3783790833"/>
                    </a:ext>
                  </a:extLst>
                </a:gridCol>
                <a:gridCol w="208280">
                  <a:extLst>
                    <a:ext uri="{9D8B030D-6E8A-4147-A177-3AD203B41FA5}">
                      <a16:colId xmlns:a16="http://schemas.microsoft.com/office/drawing/2014/main" val="2333517084"/>
                    </a:ext>
                  </a:extLst>
                </a:gridCol>
                <a:gridCol w="208280">
                  <a:extLst>
                    <a:ext uri="{9D8B030D-6E8A-4147-A177-3AD203B41FA5}">
                      <a16:colId xmlns:a16="http://schemas.microsoft.com/office/drawing/2014/main" val="908502988"/>
                    </a:ext>
                  </a:extLst>
                </a:gridCol>
                <a:gridCol w="208280">
                  <a:extLst>
                    <a:ext uri="{9D8B030D-6E8A-4147-A177-3AD203B41FA5}">
                      <a16:colId xmlns:a16="http://schemas.microsoft.com/office/drawing/2014/main" val="2765756858"/>
                    </a:ext>
                  </a:extLst>
                </a:gridCol>
                <a:gridCol w="208280">
                  <a:extLst>
                    <a:ext uri="{9D8B030D-6E8A-4147-A177-3AD203B41FA5}">
                      <a16:colId xmlns:a16="http://schemas.microsoft.com/office/drawing/2014/main" val="3551275817"/>
                    </a:ext>
                  </a:extLst>
                </a:gridCol>
                <a:gridCol w="208280">
                  <a:extLst>
                    <a:ext uri="{9D8B030D-6E8A-4147-A177-3AD203B41FA5}">
                      <a16:colId xmlns:a16="http://schemas.microsoft.com/office/drawing/2014/main" val="433149050"/>
                    </a:ext>
                  </a:extLst>
                </a:gridCol>
                <a:gridCol w="208280">
                  <a:extLst>
                    <a:ext uri="{9D8B030D-6E8A-4147-A177-3AD203B41FA5}">
                      <a16:colId xmlns:a16="http://schemas.microsoft.com/office/drawing/2014/main" val="817791171"/>
                    </a:ext>
                  </a:extLst>
                </a:gridCol>
                <a:gridCol w="208280">
                  <a:extLst>
                    <a:ext uri="{9D8B030D-6E8A-4147-A177-3AD203B41FA5}">
                      <a16:colId xmlns:a16="http://schemas.microsoft.com/office/drawing/2014/main" val="2040907935"/>
                    </a:ext>
                  </a:extLst>
                </a:gridCol>
                <a:gridCol w="208280">
                  <a:extLst>
                    <a:ext uri="{9D8B030D-6E8A-4147-A177-3AD203B41FA5}">
                      <a16:colId xmlns:a16="http://schemas.microsoft.com/office/drawing/2014/main" val="3870552782"/>
                    </a:ext>
                  </a:extLst>
                </a:gridCol>
                <a:gridCol w="208280">
                  <a:extLst>
                    <a:ext uri="{9D8B030D-6E8A-4147-A177-3AD203B41FA5}">
                      <a16:colId xmlns:a16="http://schemas.microsoft.com/office/drawing/2014/main" val="3782087609"/>
                    </a:ext>
                  </a:extLst>
                </a:gridCol>
                <a:gridCol w="208280">
                  <a:extLst>
                    <a:ext uri="{9D8B030D-6E8A-4147-A177-3AD203B41FA5}">
                      <a16:colId xmlns:a16="http://schemas.microsoft.com/office/drawing/2014/main" val="3769221042"/>
                    </a:ext>
                  </a:extLst>
                </a:gridCol>
                <a:gridCol w="208280">
                  <a:extLst>
                    <a:ext uri="{9D8B030D-6E8A-4147-A177-3AD203B41FA5}">
                      <a16:colId xmlns:a16="http://schemas.microsoft.com/office/drawing/2014/main" val="690927767"/>
                    </a:ext>
                  </a:extLst>
                </a:gridCol>
                <a:gridCol w="249936">
                  <a:extLst>
                    <a:ext uri="{9D8B030D-6E8A-4147-A177-3AD203B41FA5}">
                      <a16:colId xmlns:a16="http://schemas.microsoft.com/office/drawing/2014/main" val="2549873422"/>
                    </a:ext>
                  </a:extLst>
                </a:gridCol>
                <a:gridCol w="208280">
                  <a:extLst>
                    <a:ext uri="{9D8B030D-6E8A-4147-A177-3AD203B41FA5}">
                      <a16:colId xmlns:a16="http://schemas.microsoft.com/office/drawing/2014/main" val="2446110726"/>
                    </a:ext>
                  </a:extLst>
                </a:gridCol>
                <a:gridCol w="208280">
                  <a:extLst>
                    <a:ext uri="{9D8B030D-6E8A-4147-A177-3AD203B41FA5}">
                      <a16:colId xmlns:a16="http://schemas.microsoft.com/office/drawing/2014/main" val="3099346079"/>
                    </a:ext>
                  </a:extLst>
                </a:gridCol>
                <a:gridCol w="208280">
                  <a:extLst>
                    <a:ext uri="{9D8B030D-6E8A-4147-A177-3AD203B41FA5}">
                      <a16:colId xmlns:a16="http://schemas.microsoft.com/office/drawing/2014/main" val="2742314433"/>
                    </a:ext>
                  </a:extLst>
                </a:gridCol>
                <a:gridCol w="208280">
                  <a:extLst>
                    <a:ext uri="{9D8B030D-6E8A-4147-A177-3AD203B41FA5}">
                      <a16:colId xmlns:a16="http://schemas.microsoft.com/office/drawing/2014/main" val="919741477"/>
                    </a:ext>
                  </a:extLst>
                </a:gridCol>
                <a:gridCol w="208280">
                  <a:extLst>
                    <a:ext uri="{9D8B030D-6E8A-4147-A177-3AD203B41FA5}">
                      <a16:colId xmlns:a16="http://schemas.microsoft.com/office/drawing/2014/main" val="1101772467"/>
                    </a:ext>
                  </a:extLst>
                </a:gridCol>
                <a:gridCol w="208280">
                  <a:extLst>
                    <a:ext uri="{9D8B030D-6E8A-4147-A177-3AD203B41FA5}">
                      <a16:colId xmlns:a16="http://schemas.microsoft.com/office/drawing/2014/main" val="1658171978"/>
                    </a:ext>
                  </a:extLst>
                </a:gridCol>
                <a:gridCol w="208280">
                  <a:extLst>
                    <a:ext uri="{9D8B030D-6E8A-4147-A177-3AD203B41FA5}">
                      <a16:colId xmlns:a16="http://schemas.microsoft.com/office/drawing/2014/main" val="2398651791"/>
                    </a:ext>
                  </a:extLst>
                </a:gridCol>
                <a:gridCol w="208280">
                  <a:extLst>
                    <a:ext uri="{9D8B030D-6E8A-4147-A177-3AD203B41FA5}">
                      <a16:colId xmlns:a16="http://schemas.microsoft.com/office/drawing/2014/main" val="473173163"/>
                    </a:ext>
                  </a:extLst>
                </a:gridCol>
                <a:gridCol w="208280">
                  <a:extLst>
                    <a:ext uri="{9D8B030D-6E8A-4147-A177-3AD203B41FA5}">
                      <a16:colId xmlns:a16="http://schemas.microsoft.com/office/drawing/2014/main" val="758266211"/>
                    </a:ext>
                  </a:extLst>
                </a:gridCol>
                <a:gridCol w="208280">
                  <a:extLst>
                    <a:ext uri="{9D8B030D-6E8A-4147-A177-3AD203B41FA5}">
                      <a16:colId xmlns:a16="http://schemas.microsoft.com/office/drawing/2014/main" val="327144702"/>
                    </a:ext>
                  </a:extLst>
                </a:gridCol>
                <a:gridCol w="208280">
                  <a:extLst>
                    <a:ext uri="{9D8B030D-6E8A-4147-A177-3AD203B41FA5}">
                      <a16:colId xmlns:a16="http://schemas.microsoft.com/office/drawing/2014/main" val="2913308874"/>
                    </a:ext>
                  </a:extLst>
                </a:gridCol>
                <a:gridCol w="208280">
                  <a:extLst>
                    <a:ext uri="{9D8B030D-6E8A-4147-A177-3AD203B41FA5}">
                      <a16:colId xmlns:a16="http://schemas.microsoft.com/office/drawing/2014/main" val="2587548273"/>
                    </a:ext>
                  </a:extLst>
                </a:gridCol>
                <a:gridCol w="208280">
                  <a:extLst>
                    <a:ext uri="{9D8B030D-6E8A-4147-A177-3AD203B41FA5}">
                      <a16:colId xmlns:a16="http://schemas.microsoft.com/office/drawing/2014/main" val="3383241751"/>
                    </a:ext>
                  </a:extLst>
                </a:gridCol>
                <a:gridCol w="208280">
                  <a:extLst>
                    <a:ext uri="{9D8B030D-6E8A-4147-A177-3AD203B41FA5}">
                      <a16:colId xmlns:a16="http://schemas.microsoft.com/office/drawing/2014/main" val="1402506472"/>
                    </a:ext>
                  </a:extLst>
                </a:gridCol>
                <a:gridCol w="208280">
                  <a:extLst>
                    <a:ext uri="{9D8B030D-6E8A-4147-A177-3AD203B41FA5}">
                      <a16:colId xmlns:a16="http://schemas.microsoft.com/office/drawing/2014/main" val="1103887934"/>
                    </a:ext>
                  </a:extLst>
                </a:gridCol>
                <a:gridCol w="208280">
                  <a:extLst>
                    <a:ext uri="{9D8B030D-6E8A-4147-A177-3AD203B41FA5}">
                      <a16:colId xmlns:a16="http://schemas.microsoft.com/office/drawing/2014/main" val="3900082489"/>
                    </a:ext>
                  </a:extLst>
                </a:gridCol>
                <a:gridCol w="208280">
                  <a:extLst>
                    <a:ext uri="{9D8B030D-6E8A-4147-A177-3AD203B41FA5}">
                      <a16:colId xmlns:a16="http://schemas.microsoft.com/office/drawing/2014/main" val="81731635"/>
                    </a:ext>
                  </a:extLst>
                </a:gridCol>
                <a:gridCol w="208280">
                  <a:extLst>
                    <a:ext uri="{9D8B030D-6E8A-4147-A177-3AD203B41FA5}">
                      <a16:colId xmlns:a16="http://schemas.microsoft.com/office/drawing/2014/main" val="3209202390"/>
                    </a:ext>
                  </a:extLst>
                </a:gridCol>
                <a:gridCol w="208280">
                  <a:extLst>
                    <a:ext uri="{9D8B030D-6E8A-4147-A177-3AD203B41FA5}">
                      <a16:colId xmlns:a16="http://schemas.microsoft.com/office/drawing/2014/main" val="3329500068"/>
                    </a:ext>
                  </a:extLst>
                </a:gridCol>
                <a:gridCol w="208280">
                  <a:extLst>
                    <a:ext uri="{9D8B030D-6E8A-4147-A177-3AD203B41FA5}">
                      <a16:colId xmlns:a16="http://schemas.microsoft.com/office/drawing/2014/main" val="298139143"/>
                    </a:ext>
                  </a:extLst>
                </a:gridCol>
                <a:gridCol w="208280">
                  <a:extLst>
                    <a:ext uri="{9D8B030D-6E8A-4147-A177-3AD203B41FA5}">
                      <a16:colId xmlns:a16="http://schemas.microsoft.com/office/drawing/2014/main" val="422987103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Posts</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Sorry</a:t>
                      </a:r>
                    </a:p>
                  </a:txBody>
                  <a:tcPr/>
                </a:tc>
                <a:tc>
                  <a:txBody>
                    <a:bodyPr/>
                    <a:lstStyle/>
                    <a:p>
                      <a:r>
                        <a:rPr lang="en-US" sz="1000"/>
                        <a:t>Angry</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2021215880"/>
                  </a:ext>
                </a:extLst>
              </a:tr>
              <a:tr h="370840">
                <a:tc>
                  <a:txBody>
                    <a:bodyPr/>
                    <a:lstStyle/>
                    <a:p>
                      <a:r>
                        <a:rPr lang="de-DE" sz="1000"/>
                        <a:t>BKK ProVita - Die Kasse fürs Leben facebook</a:t>
                      </a:r>
                      <a:endParaRPr lang="en-US" sz="1000"/>
                    </a:p>
                  </a:txBody>
                  <a:tcPr/>
                </a:tc>
                <a:tc>
                  <a:txBody>
                    <a:bodyPr/>
                    <a:lstStyle/>
                    <a:p>
                      <a:r>
                        <a:rPr lang="en-US" sz="1000"/>
                        <a:t>2953</a:t>
                      </a:r>
                    </a:p>
                  </a:txBody>
                  <a:tcPr/>
                </a:tc>
                <a:tc>
                  <a:txBody>
                    <a:bodyPr/>
                    <a:lstStyle/>
                    <a:p>
                      <a:r>
                        <a:rPr lang="en-US" sz="1000"/>
                        <a:t>28</a:t>
                      </a:r>
                    </a:p>
                  </a:txBody>
                  <a:tcPr/>
                </a:tc>
                <a:tc>
                  <a:txBody>
                    <a:bodyPr/>
                    <a:lstStyle/>
                    <a:p>
                      <a:r>
                        <a:rPr lang="en-US" sz="1000"/>
                        <a:t>38</a:t>
                      </a:r>
                    </a:p>
                  </a:txBody>
                  <a:tcPr/>
                </a:tc>
                <a:tc>
                  <a:txBody>
                    <a:bodyPr/>
                    <a:lstStyle/>
                    <a:p>
                      <a:r>
                        <a:rPr lang="en-US" sz="1000"/>
                        <a:t>10</a:t>
                      </a:r>
                    </a:p>
                  </a:txBody>
                  <a:tcPr/>
                </a:tc>
                <a:tc>
                  <a:txBody>
                    <a:bodyPr/>
                    <a:lstStyle/>
                    <a:p>
                      <a:r>
                        <a:rPr lang="en-US" sz="1000"/>
                        <a:t>2404.4666666667</a:t>
                      </a:r>
                    </a:p>
                  </a:txBody>
                  <a:tcPr/>
                </a:tc>
                <a:tc>
                  <a:txBody>
                    <a:bodyPr/>
                    <a:lstStyle/>
                    <a:p>
                      <a:r>
                        <a:rPr lang="en-US" sz="1000"/>
                        <a:t>15</a:t>
                      </a:r>
                    </a:p>
                  </a:txBody>
                  <a:tcPr/>
                </a:tc>
                <a:tc>
                  <a:txBody>
                    <a:bodyPr/>
                    <a:lstStyle/>
                    <a:p>
                      <a:r>
                        <a:rPr lang="en-US" sz="1000"/>
                        <a:t>66284</a:t>
                      </a:r>
                    </a:p>
                  </a:txBody>
                  <a:tcPr/>
                </a:tc>
                <a:tc>
                  <a:txBody>
                    <a:bodyPr/>
                    <a:lstStyle/>
                    <a:p>
                      <a:r>
                        <a:rPr lang="en-US" sz="1000"/>
                        <a:t>1971.5666666667</a:t>
                      </a:r>
                    </a:p>
                  </a:txBody>
                  <a:tcPr/>
                </a:tc>
                <a:tc>
                  <a:txBody>
                    <a:bodyPr/>
                    <a:lstStyle/>
                    <a:p>
                      <a:r>
                        <a:rPr lang="en-US" sz="1000"/>
                        <a:t>48191</a:t>
                      </a:r>
                    </a:p>
                  </a:txBody>
                  <a:tcPr/>
                </a:tc>
                <a:tc>
                  <a:txBody>
                    <a:bodyPr/>
                    <a:lstStyle/>
                    <a:p>
                      <a:r>
                        <a:rPr lang="en-US" sz="1000"/>
                        <a:t>2126</a:t>
                      </a:r>
                    </a:p>
                  </a:txBody>
                  <a:tcPr/>
                </a:tc>
                <a:tc>
                  <a:txBody>
                    <a:bodyPr/>
                    <a:lstStyle/>
                    <a:p>
                      <a:r>
                        <a:rPr lang="en-US" sz="1000"/>
                        <a:t>18093</a:t>
                      </a:r>
                    </a:p>
                  </a:txBody>
                  <a:tcPr/>
                </a:tc>
                <a:tc>
                  <a:txBody>
                    <a:bodyPr/>
                    <a:lstStyle/>
                    <a:p>
                      <a:r>
                        <a:rPr lang="en-US" sz="1000"/>
                        <a:t>4.97 %</a:t>
                      </a:r>
                    </a:p>
                  </a:txBody>
                  <a:tcPr/>
                </a:tc>
                <a:tc>
                  <a:txBody>
                    <a:bodyPr/>
                    <a:lstStyle/>
                    <a:p>
                      <a:r>
                        <a:rPr lang="en-US" sz="1000"/>
                        <a:t>1763</a:t>
                      </a:r>
                    </a:p>
                  </a:txBody>
                  <a:tcPr/>
                </a:tc>
                <a:tc>
                  <a:txBody>
                    <a:bodyPr/>
                    <a:lstStyle/>
                    <a:p>
                      <a:r>
                        <a:rPr lang="en-US" sz="1000"/>
                        <a:t>568</a:t>
                      </a:r>
                    </a:p>
                  </a:txBody>
                  <a:tcPr/>
                </a:tc>
                <a:tc>
                  <a:txBody>
                    <a:bodyPr/>
                    <a:lstStyle/>
                    <a:p>
                      <a:r>
                        <a:rPr lang="en-US" sz="1000"/>
                        <a:t>3</a:t>
                      </a:r>
                    </a:p>
                  </a:txBody>
                  <a:tcPr/>
                </a:tc>
                <a:tc>
                  <a:txBody>
                    <a:bodyPr/>
                    <a:lstStyle/>
                    <a:p>
                      <a:r>
                        <a:rPr lang="en-US" sz="1000"/>
                        <a:t>3</a:t>
                      </a:r>
                    </a:p>
                  </a:txBody>
                  <a:tcPr/>
                </a:tc>
                <a:tc>
                  <a:txBody>
                    <a:bodyPr/>
                    <a:lstStyle/>
                    <a:p>
                      <a:r>
                        <a:rPr lang="en-US" sz="1000"/>
                        <a:t>1493</a:t>
                      </a:r>
                    </a:p>
                  </a:txBody>
                  <a:tcPr/>
                </a:tc>
                <a:tc>
                  <a:txBody>
                    <a:bodyPr/>
                    <a:lstStyle/>
                    <a:p>
                      <a:r>
                        <a:rPr lang="en-US" sz="1000"/>
                        <a:t>210</a:t>
                      </a:r>
                    </a:p>
                  </a:txBody>
                  <a:tcPr/>
                </a:tc>
                <a:tc>
                  <a:txBody>
                    <a:bodyPr/>
                    <a:lstStyle/>
                    <a:p>
                      <a:r>
                        <a:rPr lang="en-US" sz="1000"/>
                        <a:t>409</a:t>
                      </a:r>
                    </a:p>
                  </a:txBody>
                  <a:tcPr/>
                </a:tc>
                <a:tc>
                  <a:txBody>
                    <a:bodyPr/>
                    <a:lstStyle/>
                    <a:p>
                      <a:r>
                        <a:rPr lang="en-US" sz="1000"/>
                        <a:t>103</a:t>
                      </a:r>
                    </a:p>
                  </a:txBody>
                  <a:tcPr/>
                </a:tc>
                <a:tc>
                  <a:txBody>
                    <a:bodyPr/>
                    <a:lstStyle/>
                    <a:p>
                      <a:r>
                        <a:rPr lang="en-US" sz="1000"/>
                        <a:t>771</a:t>
                      </a:r>
                    </a:p>
                  </a:txBody>
                  <a:tcPr/>
                </a:tc>
                <a:tc>
                  <a:txBody>
                    <a:bodyPr/>
                    <a:lstStyle/>
                    <a:p>
                      <a:r>
                        <a:rPr lang="en-US" sz="1000"/>
                        <a:t>1</a:t>
                      </a:r>
                    </a:p>
                  </a:txBody>
                  <a:tcPr/>
                </a:tc>
                <a:tc>
                  <a:txBody>
                    <a:bodyPr/>
                    <a:lstStyle/>
                    <a:p>
                      <a:r>
                        <a:rPr lang="en-US" sz="1000"/>
                        <a:t>633</a:t>
                      </a:r>
                    </a:p>
                  </a:txBody>
                  <a:tcPr/>
                </a:tc>
                <a:tc>
                  <a:txBody>
                    <a:bodyPr/>
                    <a:lstStyle/>
                    <a:p>
                      <a:r>
                        <a:rPr lang="en-US" sz="1000"/>
                        <a:t>494</a:t>
                      </a:r>
                    </a:p>
                  </a:txBody>
                  <a:tcPr/>
                </a:tc>
                <a:tc>
                  <a:txBody>
                    <a:bodyPr/>
                    <a:lstStyle/>
                    <a:p>
                      <a:r>
                        <a:rPr lang="en-US" sz="1000"/>
                        <a:t>35</a:t>
                      </a:r>
                    </a:p>
                  </a:txBody>
                  <a:tcPr/>
                </a:tc>
                <a:tc>
                  <a:txBody>
                    <a:bodyPr/>
                    <a:lstStyle/>
                    <a:p>
                      <a:r>
                        <a:rPr lang="en-US" sz="1000"/>
                        <a:t>25</a:t>
                      </a:r>
                    </a:p>
                  </a:txBody>
                  <a:tcPr/>
                </a:tc>
                <a:tc>
                  <a:txBody>
                    <a:bodyPr/>
                    <a:lstStyle/>
                    <a:p>
                      <a:r>
                        <a:rPr lang="en-US" sz="1000"/>
                        <a:t>4</a:t>
                      </a:r>
                    </a:p>
                  </a:txBody>
                  <a:tcPr/>
                </a:tc>
                <a:tc>
                  <a:txBody>
                    <a:bodyPr/>
                    <a:lstStyle/>
                    <a:p>
                      <a:r>
                        <a:rPr lang="en-US" sz="1000"/>
                        <a:t>0</a:t>
                      </a:r>
                    </a:p>
                  </a:txBody>
                  <a:tcPr/>
                </a:tc>
                <a:tc>
                  <a:txBody>
                    <a:bodyPr/>
                    <a:lstStyle/>
                    <a:p>
                      <a:r>
                        <a:rPr lang="en-US" sz="1000"/>
                        <a:t>0</a:t>
                      </a:r>
                    </a:p>
                  </a:txBody>
                  <a:tcPr/>
                </a:tc>
                <a:tc>
                  <a:txBody>
                    <a:bodyPr/>
                    <a:lstStyle/>
                    <a:p>
                      <a:r>
                        <a:rPr lang="en-US" sz="1000"/>
                        <a:t>558</a:t>
                      </a:r>
                    </a:p>
                  </a:txBody>
                  <a:tcPr/>
                </a:tc>
                <a:tc>
                  <a:txBody>
                    <a:bodyPr/>
                    <a:lstStyle/>
                    <a:p>
                      <a:r>
                        <a:rPr lang="en-US" sz="1000"/>
                        <a:t>44</a:t>
                      </a:r>
                    </a:p>
                  </a:txBody>
                  <a:tcPr/>
                </a:tc>
                <a:tc>
                  <a:txBody>
                    <a:bodyPr/>
                    <a:lstStyle/>
                    <a:p>
                      <a:r>
                        <a:rPr lang="en-US" sz="1000"/>
                        <a:t>31</a:t>
                      </a:r>
                    </a:p>
                  </a:txBody>
                  <a:tcPr/>
                </a:tc>
                <a:tc>
                  <a:txBody>
                    <a:bodyPr/>
                    <a:lstStyle/>
                    <a:p>
                      <a:r>
                        <a:rPr lang="en-US" sz="1000"/>
                        <a:t>0</a:t>
                      </a:r>
                    </a:p>
                  </a:txBody>
                  <a:tcPr/>
                </a:tc>
                <a:tc>
                  <a:txBody>
                    <a:bodyPr/>
                    <a:lstStyle/>
                    <a:p>
                      <a:r>
                        <a:rPr lang="en-US" sz="1000"/>
                        <a:t>0</a:t>
                      </a:r>
                    </a:p>
                  </a:txBody>
                  <a:tcPr/>
                </a:tc>
                <a:tc>
                  <a:txBody>
                    <a:bodyPr/>
                    <a:lstStyle/>
                    <a:p>
                      <a:r>
                        <a:rPr lang="en-US" sz="1000"/>
                        <a:t>10</a:t>
                      </a:r>
                    </a:p>
                  </a:txBody>
                  <a:tcPr/>
                </a:tc>
                <a:tc>
                  <a:txBody>
                    <a:bodyPr/>
                    <a:lstStyle/>
                    <a:p>
                      <a:r>
                        <a:rPr lang="en-US" sz="1000"/>
                        <a:t>10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3965760432"/>
                  </a:ext>
                </a:extLst>
              </a:tr>
            </a:tbl>
          </a:graphicData>
        </a:graphic>
      </p:graphicFrame>
      <p:sp>
        <p:nvSpPr>
          <p:cNvPr id="4" name="Text Placeholder 3">
            <a:extLst>
              <a:ext uri="{FF2B5EF4-FFF2-40B4-BE49-F238E27FC236}">
                <a16:creationId xmlns:a16="http://schemas.microsoft.com/office/drawing/2014/main" id="{A83447F4-4427-440D-9E0B-872AB97051EE}"/>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2513100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42B2A-FE3C-4393-9339-9231253DBC80}"/>
              </a:ext>
            </a:extLst>
          </p:cNvPr>
          <p:cNvSpPr>
            <a:spLocks noGrp="1"/>
          </p:cNvSpPr>
          <p:nvPr>
            <p:ph type="title"/>
          </p:nvPr>
        </p:nvSpPr>
        <p:spPr/>
        <p:txBody>
          <a:bodyPr/>
          <a:lstStyle/>
          <a:p>
            <a:r>
              <a:rPr lang="en-US"/>
              <a:t>Facebook Fans Total | All Pages</a:t>
            </a:r>
          </a:p>
        </p:txBody>
      </p:sp>
      <p:graphicFrame>
        <p:nvGraphicFramePr>
          <p:cNvPr id="6" name="Chart Placeholder 5">
            <a:extLst>
              <a:ext uri="{FF2B5EF4-FFF2-40B4-BE49-F238E27FC236}">
                <a16:creationId xmlns:a16="http://schemas.microsoft.com/office/drawing/2014/main" id="{E42AD5BB-23E4-499D-95C3-E7F95C30277F}"/>
              </a:ext>
            </a:extLst>
          </p:cNvPr>
          <p:cNvGraphicFramePr>
            <a:graphicFrameLocks noGrp="1"/>
          </p:cNvGraphicFramePr>
          <p:nvPr>
            <p:ph type="chart" sz="quarter" idx="13"/>
            <p:extLst>
              <p:ext uri="{D42A27DB-BD31-4B8C-83A1-F6EECF244321}">
                <p14:modId xmlns:p14="http://schemas.microsoft.com/office/powerpoint/2010/main" val="4873284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8890121-BFE5-474A-B522-CE21CE746CCC}"/>
              </a:ext>
            </a:extLst>
          </p:cNvPr>
          <p:cNvSpPr>
            <a:spLocks noGrp="1"/>
          </p:cNvSpPr>
          <p:nvPr>
            <p:ph type="body" sz="quarter" idx="14"/>
          </p:nvPr>
        </p:nvSpPr>
        <p:spPr/>
        <p:txBody>
          <a:bodyPr/>
          <a:lstStyle/>
          <a:p>
            <a:r>
              <a:rPr lang="en-US"/>
              <a:t>01.11.2019 - 30.11.2019</a:t>
            </a:r>
          </a:p>
        </p:txBody>
      </p:sp>
      <p:sp>
        <p:nvSpPr>
          <p:cNvPr id="5" name="Footer Placeholder 4">
            <a:extLst>
              <a:ext uri="{FF2B5EF4-FFF2-40B4-BE49-F238E27FC236}">
                <a16:creationId xmlns:a16="http://schemas.microsoft.com/office/drawing/2014/main" id="{14C2BD73-83A3-408A-B019-FFAB0B0B9B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5291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095535-06EA-4EC6-9D5E-FDB2E4F6C9C5}"/>
              </a:ext>
            </a:extLst>
          </p:cNvPr>
          <p:cNvSpPr>
            <a:spLocks noGrp="1"/>
          </p:cNvSpPr>
          <p:nvPr>
            <p:ph type="title"/>
          </p:nvPr>
        </p:nvSpPr>
        <p:spPr/>
        <p:txBody>
          <a:bodyPr/>
          <a:lstStyle/>
          <a:p>
            <a:r>
              <a:rPr lang="en-US"/>
              <a:t>Facebook 5 Top Posts (Engagement Rate) | All Pages - 1 of 6</a:t>
            </a:r>
          </a:p>
        </p:txBody>
      </p:sp>
      <p:graphicFrame>
        <p:nvGraphicFramePr>
          <p:cNvPr id="5" name="Table Placeholder 4">
            <a:extLst>
              <a:ext uri="{FF2B5EF4-FFF2-40B4-BE49-F238E27FC236}">
                <a16:creationId xmlns:a16="http://schemas.microsoft.com/office/drawing/2014/main" id="{4F0F04A9-79B7-4187-BB9A-8F7E6F0557A5}"/>
              </a:ext>
            </a:extLst>
          </p:cNvPr>
          <p:cNvGraphicFramePr>
            <a:graphicFrameLocks noGrp="1"/>
          </p:cNvGraphicFramePr>
          <p:nvPr>
            <p:ph type="tbl" sz="quarter" idx="13"/>
            <p:extLst>
              <p:ext uri="{D42A27DB-BD31-4B8C-83A1-F6EECF244321}">
                <p14:modId xmlns:p14="http://schemas.microsoft.com/office/powerpoint/2010/main" val="1832619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6508669"/>
                    </a:ext>
                  </a:extLst>
                </a:gridCol>
                <a:gridCol w="905256">
                  <a:extLst>
                    <a:ext uri="{9D8B030D-6E8A-4147-A177-3AD203B41FA5}">
                      <a16:colId xmlns:a16="http://schemas.microsoft.com/office/drawing/2014/main" val="56179804"/>
                    </a:ext>
                  </a:extLst>
                </a:gridCol>
                <a:gridCol w="246888">
                  <a:extLst>
                    <a:ext uri="{9D8B030D-6E8A-4147-A177-3AD203B41FA5}">
                      <a16:colId xmlns:a16="http://schemas.microsoft.com/office/drawing/2014/main" val="1556142793"/>
                    </a:ext>
                  </a:extLst>
                </a:gridCol>
                <a:gridCol w="208280">
                  <a:extLst>
                    <a:ext uri="{9D8B030D-6E8A-4147-A177-3AD203B41FA5}">
                      <a16:colId xmlns:a16="http://schemas.microsoft.com/office/drawing/2014/main" val="3210803672"/>
                    </a:ext>
                  </a:extLst>
                </a:gridCol>
                <a:gridCol w="208280">
                  <a:extLst>
                    <a:ext uri="{9D8B030D-6E8A-4147-A177-3AD203B41FA5}">
                      <a16:colId xmlns:a16="http://schemas.microsoft.com/office/drawing/2014/main" val="2375133272"/>
                    </a:ext>
                  </a:extLst>
                </a:gridCol>
                <a:gridCol w="208280">
                  <a:extLst>
                    <a:ext uri="{9D8B030D-6E8A-4147-A177-3AD203B41FA5}">
                      <a16:colId xmlns:a16="http://schemas.microsoft.com/office/drawing/2014/main" val="4248003673"/>
                    </a:ext>
                  </a:extLst>
                </a:gridCol>
                <a:gridCol w="208280">
                  <a:extLst>
                    <a:ext uri="{9D8B030D-6E8A-4147-A177-3AD203B41FA5}">
                      <a16:colId xmlns:a16="http://schemas.microsoft.com/office/drawing/2014/main" val="2540289575"/>
                    </a:ext>
                  </a:extLst>
                </a:gridCol>
                <a:gridCol w="208280">
                  <a:extLst>
                    <a:ext uri="{9D8B030D-6E8A-4147-A177-3AD203B41FA5}">
                      <a16:colId xmlns:a16="http://schemas.microsoft.com/office/drawing/2014/main" val="411226567"/>
                    </a:ext>
                  </a:extLst>
                </a:gridCol>
                <a:gridCol w="208280">
                  <a:extLst>
                    <a:ext uri="{9D8B030D-6E8A-4147-A177-3AD203B41FA5}">
                      <a16:colId xmlns:a16="http://schemas.microsoft.com/office/drawing/2014/main" val="1004042901"/>
                    </a:ext>
                  </a:extLst>
                </a:gridCol>
                <a:gridCol w="208280">
                  <a:extLst>
                    <a:ext uri="{9D8B030D-6E8A-4147-A177-3AD203B41FA5}">
                      <a16:colId xmlns:a16="http://schemas.microsoft.com/office/drawing/2014/main" val="3031749936"/>
                    </a:ext>
                  </a:extLst>
                </a:gridCol>
                <a:gridCol w="208280">
                  <a:extLst>
                    <a:ext uri="{9D8B030D-6E8A-4147-A177-3AD203B41FA5}">
                      <a16:colId xmlns:a16="http://schemas.microsoft.com/office/drawing/2014/main" val="434348977"/>
                    </a:ext>
                  </a:extLst>
                </a:gridCol>
                <a:gridCol w="208280">
                  <a:extLst>
                    <a:ext uri="{9D8B030D-6E8A-4147-A177-3AD203B41FA5}">
                      <a16:colId xmlns:a16="http://schemas.microsoft.com/office/drawing/2014/main" val="3166954460"/>
                    </a:ext>
                  </a:extLst>
                </a:gridCol>
                <a:gridCol w="208280">
                  <a:extLst>
                    <a:ext uri="{9D8B030D-6E8A-4147-A177-3AD203B41FA5}">
                      <a16:colId xmlns:a16="http://schemas.microsoft.com/office/drawing/2014/main" val="3540716576"/>
                    </a:ext>
                  </a:extLst>
                </a:gridCol>
                <a:gridCol w="208280">
                  <a:extLst>
                    <a:ext uri="{9D8B030D-6E8A-4147-A177-3AD203B41FA5}">
                      <a16:colId xmlns:a16="http://schemas.microsoft.com/office/drawing/2014/main" val="1219262192"/>
                    </a:ext>
                  </a:extLst>
                </a:gridCol>
                <a:gridCol w="208280">
                  <a:extLst>
                    <a:ext uri="{9D8B030D-6E8A-4147-A177-3AD203B41FA5}">
                      <a16:colId xmlns:a16="http://schemas.microsoft.com/office/drawing/2014/main" val="3842861972"/>
                    </a:ext>
                  </a:extLst>
                </a:gridCol>
                <a:gridCol w="208280">
                  <a:extLst>
                    <a:ext uri="{9D8B030D-6E8A-4147-A177-3AD203B41FA5}">
                      <a16:colId xmlns:a16="http://schemas.microsoft.com/office/drawing/2014/main" val="772477587"/>
                    </a:ext>
                  </a:extLst>
                </a:gridCol>
                <a:gridCol w="208280">
                  <a:extLst>
                    <a:ext uri="{9D8B030D-6E8A-4147-A177-3AD203B41FA5}">
                      <a16:colId xmlns:a16="http://schemas.microsoft.com/office/drawing/2014/main" val="3345266260"/>
                    </a:ext>
                  </a:extLst>
                </a:gridCol>
                <a:gridCol w="208280">
                  <a:extLst>
                    <a:ext uri="{9D8B030D-6E8A-4147-A177-3AD203B41FA5}">
                      <a16:colId xmlns:a16="http://schemas.microsoft.com/office/drawing/2014/main" val="3008429219"/>
                    </a:ext>
                  </a:extLst>
                </a:gridCol>
                <a:gridCol w="208280">
                  <a:extLst>
                    <a:ext uri="{9D8B030D-6E8A-4147-A177-3AD203B41FA5}">
                      <a16:colId xmlns:a16="http://schemas.microsoft.com/office/drawing/2014/main" val="1043692162"/>
                    </a:ext>
                  </a:extLst>
                </a:gridCol>
                <a:gridCol w="208280">
                  <a:extLst>
                    <a:ext uri="{9D8B030D-6E8A-4147-A177-3AD203B41FA5}">
                      <a16:colId xmlns:a16="http://schemas.microsoft.com/office/drawing/2014/main" val="560085080"/>
                    </a:ext>
                  </a:extLst>
                </a:gridCol>
                <a:gridCol w="208280">
                  <a:extLst>
                    <a:ext uri="{9D8B030D-6E8A-4147-A177-3AD203B41FA5}">
                      <a16:colId xmlns:a16="http://schemas.microsoft.com/office/drawing/2014/main" val="1075774255"/>
                    </a:ext>
                  </a:extLst>
                </a:gridCol>
                <a:gridCol w="208280">
                  <a:extLst>
                    <a:ext uri="{9D8B030D-6E8A-4147-A177-3AD203B41FA5}">
                      <a16:colId xmlns:a16="http://schemas.microsoft.com/office/drawing/2014/main" val="3325320881"/>
                    </a:ext>
                  </a:extLst>
                </a:gridCol>
                <a:gridCol w="208280">
                  <a:extLst>
                    <a:ext uri="{9D8B030D-6E8A-4147-A177-3AD203B41FA5}">
                      <a16:colId xmlns:a16="http://schemas.microsoft.com/office/drawing/2014/main" val="2790528265"/>
                    </a:ext>
                  </a:extLst>
                </a:gridCol>
                <a:gridCol w="208280">
                  <a:extLst>
                    <a:ext uri="{9D8B030D-6E8A-4147-A177-3AD203B41FA5}">
                      <a16:colId xmlns:a16="http://schemas.microsoft.com/office/drawing/2014/main" val="1932797445"/>
                    </a:ext>
                  </a:extLst>
                </a:gridCol>
                <a:gridCol w="208280">
                  <a:extLst>
                    <a:ext uri="{9D8B030D-6E8A-4147-A177-3AD203B41FA5}">
                      <a16:colId xmlns:a16="http://schemas.microsoft.com/office/drawing/2014/main" val="2983904673"/>
                    </a:ext>
                  </a:extLst>
                </a:gridCol>
                <a:gridCol w="208280">
                  <a:extLst>
                    <a:ext uri="{9D8B030D-6E8A-4147-A177-3AD203B41FA5}">
                      <a16:colId xmlns:a16="http://schemas.microsoft.com/office/drawing/2014/main" val="2006183994"/>
                    </a:ext>
                  </a:extLst>
                </a:gridCol>
                <a:gridCol w="208280">
                  <a:extLst>
                    <a:ext uri="{9D8B030D-6E8A-4147-A177-3AD203B41FA5}">
                      <a16:colId xmlns:a16="http://schemas.microsoft.com/office/drawing/2014/main" val="1421509770"/>
                    </a:ext>
                  </a:extLst>
                </a:gridCol>
                <a:gridCol w="208280">
                  <a:extLst>
                    <a:ext uri="{9D8B030D-6E8A-4147-A177-3AD203B41FA5}">
                      <a16:colId xmlns:a16="http://schemas.microsoft.com/office/drawing/2014/main" val="49246527"/>
                    </a:ext>
                  </a:extLst>
                </a:gridCol>
                <a:gridCol w="208280">
                  <a:extLst>
                    <a:ext uri="{9D8B030D-6E8A-4147-A177-3AD203B41FA5}">
                      <a16:colId xmlns:a16="http://schemas.microsoft.com/office/drawing/2014/main" val="1852953100"/>
                    </a:ext>
                  </a:extLst>
                </a:gridCol>
                <a:gridCol w="208280">
                  <a:extLst>
                    <a:ext uri="{9D8B030D-6E8A-4147-A177-3AD203B41FA5}">
                      <a16:colId xmlns:a16="http://schemas.microsoft.com/office/drawing/2014/main" val="709950868"/>
                    </a:ext>
                  </a:extLst>
                </a:gridCol>
                <a:gridCol w="208280">
                  <a:extLst>
                    <a:ext uri="{9D8B030D-6E8A-4147-A177-3AD203B41FA5}">
                      <a16:colId xmlns:a16="http://schemas.microsoft.com/office/drawing/2014/main" val="64878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998870522"/>
                  </a:ext>
                </a:extLst>
              </a:tr>
            </a:tbl>
          </a:graphicData>
        </a:graphic>
      </p:graphicFrame>
      <p:sp>
        <p:nvSpPr>
          <p:cNvPr id="4" name="Text Placeholder 3">
            <a:extLst>
              <a:ext uri="{FF2B5EF4-FFF2-40B4-BE49-F238E27FC236}">
                <a16:creationId xmlns:a16="http://schemas.microsoft.com/office/drawing/2014/main" id="{DFC83EBF-366A-417F-8886-AD01979112CF}"/>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2163919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D9EDAA-B33F-499C-BA10-173CAE782DC5}"/>
              </a:ext>
            </a:extLst>
          </p:cNvPr>
          <p:cNvSpPr>
            <a:spLocks noGrp="1"/>
          </p:cNvSpPr>
          <p:nvPr>
            <p:ph type="title"/>
          </p:nvPr>
        </p:nvSpPr>
        <p:spPr/>
        <p:txBody>
          <a:bodyPr/>
          <a:lstStyle/>
          <a:p>
            <a:r>
              <a:rPr lang="en-US"/>
              <a:t>Facebook 5 Top Posts (Engagement Rate) | All Pages - 2 of 6</a:t>
            </a:r>
          </a:p>
        </p:txBody>
      </p:sp>
      <p:graphicFrame>
        <p:nvGraphicFramePr>
          <p:cNvPr id="5" name="Table Placeholder 4">
            <a:extLst>
              <a:ext uri="{FF2B5EF4-FFF2-40B4-BE49-F238E27FC236}">
                <a16:creationId xmlns:a16="http://schemas.microsoft.com/office/drawing/2014/main" id="{CFA06657-0F1A-4DBF-9455-10C424E6B3DC}"/>
              </a:ext>
            </a:extLst>
          </p:cNvPr>
          <p:cNvGraphicFramePr>
            <a:graphicFrameLocks noGrp="1"/>
          </p:cNvGraphicFramePr>
          <p:nvPr>
            <p:ph type="tbl" sz="quarter" idx="13"/>
            <p:extLst>
              <p:ext uri="{D42A27DB-BD31-4B8C-83A1-F6EECF244321}">
                <p14:modId xmlns:p14="http://schemas.microsoft.com/office/powerpoint/2010/main" val="2275197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80884247"/>
                    </a:ext>
                  </a:extLst>
                </a:gridCol>
                <a:gridCol w="905256">
                  <a:extLst>
                    <a:ext uri="{9D8B030D-6E8A-4147-A177-3AD203B41FA5}">
                      <a16:colId xmlns:a16="http://schemas.microsoft.com/office/drawing/2014/main" val="3453995214"/>
                    </a:ext>
                  </a:extLst>
                </a:gridCol>
                <a:gridCol w="246888">
                  <a:extLst>
                    <a:ext uri="{9D8B030D-6E8A-4147-A177-3AD203B41FA5}">
                      <a16:colId xmlns:a16="http://schemas.microsoft.com/office/drawing/2014/main" val="2457348424"/>
                    </a:ext>
                  </a:extLst>
                </a:gridCol>
                <a:gridCol w="208280">
                  <a:extLst>
                    <a:ext uri="{9D8B030D-6E8A-4147-A177-3AD203B41FA5}">
                      <a16:colId xmlns:a16="http://schemas.microsoft.com/office/drawing/2014/main" val="68484455"/>
                    </a:ext>
                  </a:extLst>
                </a:gridCol>
                <a:gridCol w="208280">
                  <a:extLst>
                    <a:ext uri="{9D8B030D-6E8A-4147-A177-3AD203B41FA5}">
                      <a16:colId xmlns:a16="http://schemas.microsoft.com/office/drawing/2014/main" val="3736690942"/>
                    </a:ext>
                  </a:extLst>
                </a:gridCol>
                <a:gridCol w="208280">
                  <a:extLst>
                    <a:ext uri="{9D8B030D-6E8A-4147-A177-3AD203B41FA5}">
                      <a16:colId xmlns:a16="http://schemas.microsoft.com/office/drawing/2014/main" val="725631321"/>
                    </a:ext>
                  </a:extLst>
                </a:gridCol>
                <a:gridCol w="208280">
                  <a:extLst>
                    <a:ext uri="{9D8B030D-6E8A-4147-A177-3AD203B41FA5}">
                      <a16:colId xmlns:a16="http://schemas.microsoft.com/office/drawing/2014/main" val="2544895080"/>
                    </a:ext>
                  </a:extLst>
                </a:gridCol>
                <a:gridCol w="208280">
                  <a:extLst>
                    <a:ext uri="{9D8B030D-6E8A-4147-A177-3AD203B41FA5}">
                      <a16:colId xmlns:a16="http://schemas.microsoft.com/office/drawing/2014/main" val="2522392224"/>
                    </a:ext>
                  </a:extLst>
                </a:gridCol>
                <a:gridCol w="208280">
                  <a:extLst>
                    <a:ext uri="{9D8B030D-6E8A-4147-A177-3AD203B41FA5}">
                      <a16:colId xmlns:a16="http://schemas.microsoft.com/office/drawing/2014/main" val="1935849282"/>
                    </a:ext>
                  </a:extLst>
                </a:gridCol>
                <a:gridCol w="208280">
                  <a:extLst>
                    <a:ext uri="{9D8B030D-6E8A-4147-A177-3AD203B41FA5}">
                      <a16:colId xmlns:a16="http://schemas.microsoft.com/office/drawing/2014/main" val="3124237739"/>
                    </a:ext>
                  </a:extLst>
                </a:gridCol>
                <a:gridCol w="208280">
                  <a:extLst>
                    <a:ext uri="{9D8B030D-6E8A-4147-A177-3AD203B41FA5}">
                      <a16:colId xmlns:a16="http://schemas.microsoft.com/office/drawing/2014/main" val="2162168569"/>
                    </a:ext>
                  </a:extLst>
                </a:gridCol>
                <a:gridCol w="208280">
                  <a:extLst>
                    <a:ext uri="{9D8B030D-6E8A-4147-A177-3AD203B41FA5}">
                      <a16:colId xmlns:a16="http://schemas.microsoft.com/office/drawing/2014/main" val="1156941008"/>
                    </a:ext>
                  </a:extLst>
                </a:gridCol>
                <a:gridCol w="208280">
                  <a:extLst>
                    <a:ext uri="{9D8B030D-6E8A-4147-A177-3AD203B41FA5}">
                      <a16:colId xmlns:a16="http://schemas.microsoft.com/office/drawing/2014/main" val="736464195"/>
                    </a:ext>
                  </a:extLst>
                </a:gridCol>
                <a:gridCol w="208280">
                  <a:extLst>
                    <a:ext uri="{9D8B030D-6E8A-4147-A177-3AD203B41FA5}">
                      <a16:colId xmlns:a16="http://schemas.microsoft.com/office/drawing/2014/main" val="3767248782"/>
                    </a:ext>
                  </a:extLst>
                </a:gridCol>
                <a:gridCol w="208280">
                  <a:extLst>
                    <a:ext uri="{9D8B030D-6E8A-4147-A177-3AD203B41FA5}">
                      <a16:colId xmlns:a16="http://schemas.microsoft.com/office/drawing/2014/main" val="844752682"/>
                    </a:ext>
                  </a:extLst>
                </a:gridCol>
                <a:gridCol w="208280">
                  <a:extLst>
                    <a:ext uri="{9D8B030D-6E8A-4147-A177-3AD203B41FA5}">
                      <a16:colId xmlns:a16="http://schemas.microsoft.com/office/drawing/2014/main" val="1545712308"/>
                    </a:ext>
                  </a:extLst>
                </a:gridCol>
                <a:gridCol w="208280">
                  <a:extLst>
                    <a:ext uri="{9D8B030D-6E8A-4147-A177-3AD203B41FA5}">
                      <a16:colId xmlns:a16="http://schemas.microsoft.com/office/drawing/2014/main" val="278713107"/>
                    </a:ext>
                  </a:extLst>
                </a:gridCol>
                <a:gridCol w="208280">
                  <a:extLst>
                    <a:ext uri="{9D8B030D-6E8A-4147-A177-3AD203B41FA5}">
                      <a16:colId xmlns:a16="http://schemas.microsoft.com/office/drawing/2014/main" val="175371970"/>
                    </a:ext>
                  </a:extLst>
                </a:gridCol>
                <a:gridCol w="208280">
                  <a:extLst>
                    <a:ext uri="{9D8B030D-6E8A-4147-A177-3AD203B41FA5}">
                      <a16:colId xmlns:a16="http://schemas.microsoft.com/office/drawing/2014/main" val="1348880113"/>
                    </a:ext>
                  </a:extLst>
                </a:gridCol>
                <a:gridCol w="208280">
                  <a:extLst>
                    <a:ext uri="{9D8B030D-6E8A-4147-A177-3AD203B41FA5}">
                      <a16:colId xmlns:a16="http://schemas.microsoft.com/office/drawing/2014/main" val="1651540883"/>
                    </a:ext>
                  </a:extLst>
                </a:gridCol>
                <a:gridCol w="208280">
                  <a:extLst>
                    <a:ext uri="{9D8B030D-6E8A-4147-A177-3AD203B41FA5}">
                      <a16:colId xmlns:a16="http://schemas.microsoft.com/office/drawing/2014/main" val="2054184285"/>
                    </a:ext>
                  </a:extLst>
                </a:gridCol>
                <a:gridCol w="208280">
                  <a:extLst>
                    <a:ext uri="{9D8B030D-6E8A-4147-A177-3AD203B41FA5}">
                      <a16:colId xmlns:a16="http://schemas.microsoft.com/office/drawing/2014/main" val="377936444"/>
                    </a:ext>
                  </a:extLst>
                </a:gridCol>
                <a:gridCol w="208280">
                  <a:extLst>
                    <a:ext uri="{9D8B030D-6E8A-4147-A177-3AD203B41FA5}">
                      <a16:colId xmlns:a16="http://schemas.microsoft.com/office/drawing/2014/main" val="1714518395"/>
                    </a:ext>
                  </a:extLst>
                </a:gridCol>
                <a:gridCol w="208280">
                  <a:extLst>
                    <a:ext uri="{9D8B030D-6E8A-4147-A177-3AD203B41FA5}">
                      <a16:colId xmlns:a16="http://schemas.microsoft.com/office/drawing/2014/main" val="101039865"/>
                    </a:ext>
                  </a:extLst>
                </a:gridCol>
                <a:gridCol w="208280">
                  <a:extLst>
                    <a:ext uri="{9D8B030D-6E8A-4147-A177-3AD203B41FA5}">
                      <a16:colId xmlns:a16="http://schemas.microsoft.com/office/drawing/2014/main" val="1795296357"/>
                    </a:ext>
                  </a:extLst>
                </a:gridCol>
                <a:gridCol w="208280">
                  <a:extLst>
                    <a:ext uri="{9D8B030D-6E8A-4147-A177-3AD203B41FA5}">
                      <a16:colId xmlns:a16="http://schemas.microsoft.com/office/drawing/2014/main" val="427563095"/>
                    </a:ext>
                  </a:extLst>
                </a:gridCol>
                <a:gridCol w="208280">
                  <a:extLst>
                    <a:ext uri="{9D8B030D-6E8A-4147-A177-3AD203B41FA5}">
                      <a16:colId xmlns:a16="http://schemas.microsoft.com/office/drawing/2014/main" val="544480780"/>
                    </a:ext>
                  </a:extLst>
                </a:gridCol>
                <a:gridCol w="208280">
                  <a:extLst>
                    <a:ext uri="{9D8B030D-6E8A-4147-A177-3AD203B41FA5}">
                      <a16:colId xmlns:a16="http://schemas.microsoft.com/office/drawing/2014/main" val="2692542313"/>
                    </a:ext>
                  </a:extLst>
                </a:gridCol>
                <a:gridCol w="208280">
                  <a:extLst>
                    <a:ext uri="{9D8B030D-6E8A-4147-A177-3AD203B41FA5}">
                      <a16:colId xmlns:a16="http://schemas.microsoft.com/office/drawing/2014/main" val="2942180390"/>
                    </a:ext>
                  </a:extLst>
                </a:gridCol>
                <a:gridCol w="208280">
                  <a:extLst>
                    <a:ext uri="{9D8B030D-6E8A-4147-A177-3AD203B41FA5}">
                      <a16:colId xmlns:a16="http://schemas.microsoft.com/office/drawing/2014/main" val="1498990352"/>
                    </a:ext>
                  </a:extLst>
                </a:gridCol>
                <a:gridCol w="208280">
                  <a:extLst>
                    <a:ext uri="{9D8B030D-6E8A-4147-A177-3AD203B41FA5}">
                      <a16:colId xmlns:a16="http://schemas.microsoft.com/office/drawing/2014/main" val="2462218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3353574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BKK ProVita - Die Kasse fürs Leben facebook - 2019-11-24 10:18:06</a:t>
                      </a:r>
                      <a:r>
                        <a:rPr kumimoji="0" lang="de-DE" sz="1000" b="0" i="0" u="none" strike="noStrike" kern="1200" cap="none" spc="0" normalizeH="0" baseline="0" noProof="0">
                          <a:ln>
                            <a:noFill/>
                          </a:ln>
                          <a:solidFill>
                            <a:prstClr val="black"/>
                          </a:solidFill>
                          <a:effectLst/>
                          <a:uLnTx/>
                          <a:uFillTx/>
                          <a:latin typeface="+mn-lt"/>
                          <a:ea typeface="+mn-ea"/>
                          <a:cs typeface="+mn-cs"/>
                        </a:rPr>
                        <a:t>
 Nachhaltigkeit passt zu uns! 
Denn auch außerhalb der Arbeitszeit handeln viele unserer Kolleg*innen bewusst nachhaltig. Wie sie das machen? 
Das stellen wir euch in unserer Postserie #WirlebenVerantwortung vor. Nachmachen empfohlen!
************************************
FOLGE 3: Andreas, Daniel und Stefan "san mit'm Radl da". 🚲
Mit dem Rad zur Arbeit: Da ist die tägliche Portion Fitness garantiert! 
Andreas und Daniel legen den Weg ins Büro komplett auf dem Fahrrad zurück, Stefan radelt zu seiner Fahrgemeinschaft. Zusammen kommen die drei auf 122 km - pro Tag! 😉 🚴‍♂️
Wie kommst du zur Arbeit?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17.12.2019 19:21:46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624041036"/>
                  </a:ext>
                </a:extLst>
              </a:tr>
            </a:tbl>
          </a:graphicData>
        </a:graphic>
      </p:graphicFrame>
      <p:sp>
        <p:nvSpPr>
          <p:cNvPr id="4" name="Text Placeholder 3">
            <a:extLst>
              <a:ext uri="{FF2B5EF4-FFF2-40B4-BE49-F238E27FC236}">
                <a16:creationId xmlns:a16="http://schemas.microsoft.com/office/drawing/2014/main" id="{3F3B204E-F107-4DAA-8119-79964D0CC92E}"/>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22347060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9081CF-6AF7-4449-8481-467FC5038639}"/>
              </a:ext>
            </a:extLst>
          </p:cNvPr>
          <p:cNvSpPr>
            <a:spLocks noGrp="1"/>
          </p:cNvSpPr>
          <p:nvPr>
            <p:ph type="title"/>
          </p:nvPr>
        </p:nvSpPr>
        <p:spPr/>
        <p:txBody>
          <a:bodyPr/>
          <a:lstStyle/>
          <a:p>
            <a:r>
              <a:rPr lang="en-US"/>
              <a:t>Facebook 5 Top Posts (Engagement Rate) | All Pages - 3 of 6</a:t>
            </a:r>
          </a:p>
        </p:txBody>
      </p:sp>
      <p:graphicFrame>
        <p:nvGraphicFramePr>
          <p:cNvPr id="5" name="Table Placeholder 4">
            <a:extLst>
              <a:ext uri="{FF2B5EF4-FFF2-40B4-BE49-F238E27FC236}">
                <a16:creationId xmlns:a16="http://schemas.microsoft.com/office/drawing/2014/main" id="{7A553B3A-E891-402D-913B-D9E3751FA15C}"/>
              </a:ext>
            </a:extLst>
          </p:cNvPr>
          <p:cNvGraphicFramePr>
            <a:graphicFrameLocks noGrp="1"/>
          </p:cNvGraphicFramePr>
          <p:nvPr>
            <p:ph type="tbl" sz="quarter" idx="13"/>
            <p:extLst>
              <p:ext uri="{D42A27DB-BD31-4B8C-83A1-F6EECF244321}">
                <p14:modId xmlns:p14="http://schemas.microsoft.com/office/powerpoint/2010/main" val="2824597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599455064"/>
                    </a:ext>
                  </a:extLst>
                </a:gridCol>
                <a:gridCol w="905256">
                  <a:extLst>
                    <a:ext uri="{9D8B030D-6E8A-4147-A177-3AD203B41FA5}">
                      <a16:colId xmlns:a16="http://schemas.microsoft.com/office/drawing/2014/main" val="398333907"/>
                    </a:ext>
                  </a:extLst>
                </a:gridCol>
                <a:gridCol w="246888">
                  <a:extLst>
                    <a:ext uri="{9D8B030D-6E8A-4147-A177-3AD203B41FA5}">
                      <a16:colId xmlns:a16="http://schemas.microsoft.com/office/drawing/2014/main" val="1930151995"/>
                    </a:ext>
                  </a:extLst>
                </a:gridCol>
                <a:gridCol w="208280">
                  <a:extLst>
                    <a:ext uri="{9D8B030D-6E8A-4147-A177-3AD203B41FA5}">
                      <a16:colId xmlns:a16="http://schemas.microsoft.com/office/drawing/2014/main" val="2879834223"/>
                    </a:ext>
                  </a:extLst>
                </a:gridCol>
                <a:gridCol w="208280">
                  <a:extLst>
                    <a:ext uri="{9D8B030D-6E8A-4147-A177-3AD203B41FA5}">
                      <a16:colId xmlns:a16="http://schemas.microsoft.com/office/drawing/2014/main" val="2806436551"/>
                    </a:ext>
                  </a:extLst>
                </a:gridCol>
                <a:gridCol w="208280">
                  <a:extLst>
                    <a:ext uri="{9D8B030D-6E8A-4147-A177-3AD203B41FA5}">
                      <a16:colId xmlns:a16="http://schemas.microsoft.com/office/drawing/2014/main" val="927196419"/>
                    </a:ext>
                  </a:extLst>
                </a:gridCol>
                <a:gridCol w="208280">
                  <a:extLst>
                    <a:ext uri="{9D8B030D-6E8A-4147-A177-3AD203B41FA5}">
                      <a16:colId xmlns:a16="http://schemas.microsoft.com/office/drawing/2014/main" val="299538164"/>
                    </a:ext>
                  </a:extLst>
                </a:gridCol>
                <a:gridCol w="208280">
                  <a:extLst>
                    <a:ext uri="{9D8B030D-6E8A-4147-A177-3AD203B41FA5}">
                      <a16:colId xmlns:a16="http://schemas.microsoft.com/office/drawing/2014/main" val="291830488"/>
                    </a:ext>
                  </a:extLst>
                </a:gridCol>
                <a:gridCol w="208280">
                  <a:extLst>
                    <a:ext uri="{9D8B030D-6E8A-4147-A177-3AD203B41FA5}">
                      <a16:colId xmlns:a16="http://schemas.microsoft.com/office/drawing/2014/main" val="2569684388"/>
                    </a:ext>
                  </a:extLst>
                </a:gridCol>
                <a:gridCol w="208280">
                  <a:extLst>
                    <a:ext uri="{9D8B030D-6E8A-4147-A177-3AD203B41FA5}">
                      <a16:colId xmlns:a16="http://schemas.microsoft.com/office/drawing/2014/main" val="2406363121"/>
                    </a:ext>
                  </a:extLst>
                </a:gridCol>
                <a:gridCol w="208280">
                  <a:extLst>
                    <a:ext uri="{9D8B030D-6E8A-4147-A177-3AD203B41FA5}">
                      <a16:colId xmlns:a16="http://schemas.microsoft.com/office/drawing/2014/main" val="1266524900"/>
                    </a:ext>
                  </a:extLst>
                </a:gridCol>
                <a:gridCol w="208280">
                  <a:extLst>
                    <a:ext uri="{9D8B030D-6E8A-4147-A177-3AD203B41FA5}">
                      <a16:colId xmlns:a16="http://schemas.microsoft.com/office/drawing/2014/main" val="2585216535"/>
                    </a:ext>
                  </a:extLst>
                </a:gridCol>
                <a:gridCol w="208280">
                  <a:extLst>
                    <a:ext uri="{9D8B030D-6E8A-4147-A177-3AD203B41FA5}">
                      <a16:colId xmlns:a16="http://schemas.microsoft.com/office/drawing/2014/main" val="769341103"/>
                    </a:ext>
                  </a:extLst>
                </a:gridCol>
                <a:gridCol w="208280">
                  <a:extLst>
                    <a:ext uri="{9D8B030D-6E8A-4147-A177-3AD203B41FA5}">
                      <a16:colId xmlns:a16="http://schemas.microsoft.com/office/drawing/2014/main" val="740640548"/>
                    </a:ext>
                  </a:extLst>
                </a:gridCol>
                <a:gridCol w="208280">
                  <a:extLst>
                    <a:ext uri="{9D8B030D-6E8A-4147-A177-3AD203B41FA5}">
                      <a16:colId xmlns:a16="http://schemas.microsoft.com/office/drawing/2014/main" val="4171766804"/>
                    </a:ext>
                  </a:extLst>
                </a:gridCol>
                <a:gridCol w="208280">
                  <a:extLst>
                    <a:ext uri="{9D8B030D-6E8A-4147-A177-3AD203B41FA5}">
                      <a16:colId xmlns:a16="http://schemas.microsoft.com/office/drawing/2014/main" val="1270728145"/>
                    </a:ext>
                  </a:extLst>
                </a:gridCol>
                <a:gridCol w="208280">
                  <a:extLst>
                    <a:ext uri="{9D8B030D-6E8A-4147-A177-3AD203B41FA5}">
                      <a16:colId xmlns:a16="http://schemas.microsoft.com/office/drawing/2014/main" val="836568462"/>
                    </a:ext>
                  </a:extLst>
                </a:gridCol>
                <a:gridCol w="208280">
                  <a:extLst>
                    <a:ext uri="{9D8B030D-6E8A-4147-A177-3AD203B41FA5}">
                      <a16:colId xmlns:a16="http://schemas.microsoft.com/office/drawing/2014/main" val="1451503534"/>
                    </a:ext>
                  </a:extLst>
                </a:gridCol>
                <a:gridCol w="208280">
                  <a:extLst>
                    <a:ext uri="{9D8B030D-6E8A-4147-A177-3AD203B41FA5}">
                      <a16:colId xmlns:a16="http://schemas.microsoft.com/office/drawing/2014/main" val="2557957037"/>
                    </a:ext>
                  </a:extLst>
                </a:gridCol>
                <a:gridCol w="208280">
                  <a:extLst>
                    <a:ext uri="{9D8B030D-6E8A-4147-A177-3AD203B41FA5}">
                      <a16:colId xmlns:a16="http://schemas.microsoft.com/office/drawing/2014/main" val="2760371120"/>
                    </a:ext>
                  </a:extLst>
                </a:gridCol>
                <a:gridCol w="208280">
                  <a:extLst>
                    <a:ext uri="{9D8B030D-6E8A-4147-A177-3AD203B41FA5}">
                      <a16:colId xmlns:a16="http://schemas.microsoft.com/office/drawing/2014/main" val="3321586397"/>
                    </a:ext>
                  </a:extLst>
                </a:gridCol>
                <a:gridCol w="208280">
                  <a:extLst>
                    <a:ext uri="{9D8B030D-6E8A-4147-A177-3AD203B41FA5}">
                      <a16:colId xmlns:a16="http://schemas.microsoft.com/office/drawing/2014/main" val="2649251765"/>
                    </a:ext>
                  </a:extLst>
                </a:gridCol>
                <a:gridCol w="208280">
                  <a:extLst>
                    <a:ext uri="{9D8B030D-6E8A-4147-A177-3AD203B41FA5}">
                      <a16:colId xmlns:a16="http://schemas.microsoft.com/office/drawing/2014/main" val="741259415"/>
                    </a:ext>
                  </a:extLst>
                </a:gridCol>
                <a:gridCol w="208280">
                  <a:extLst>
                    <a:ext uri="{9D8B030D-6E8A-4147-A177-3AD203B41FA5}">
                      <a16:colId xmlns:a16="http://schemas.microsoft.com/office/drawing/2014/main" val="2697622712"/>
                    </a:ext>
                  </a:extLst>
                </a:gridCol>
                <a:gridCol w="208280">
                  <a:extLst>
                    <a:ext uri="{9D8B030D-6E8A-4147-A177-3AD203B41FA5}">
                      <a16:colId xmlns:a16="http://schemas.microsoft.com/office/drawing/2014/main" val="608659860"/>
                    </a:ext>
                  </a:extLst>
                </a:gridCol>
                <a:gridCol w="208280">
                  <a:extLst>
                    <a:ext uri="{9D8B030D-6E8A-4147-A177-3AD203B41FA5}">
                      <a16:colId xmlns:a16="http://schemas.microsoft.com/office/drawing/2014/main" val="4000807369"/>
                    </a:ext>
                  </a:extLst>
                </a:gridCol>
                <a:gridCol w="208280">
                  <a:extLst>
                    <a:ext uri="{9D8B030D-6E8A-4147-A177-3AD203B41FA5}">
                      <a16:colId xmlns:a16="http://schemas.microsoft.com/office/drawing/2014/main" val="79939099"/>
                    </a:ext>
                  </a:extLst>
                </a:gridCol>
                <a:gridCol w="208280">
                  <a:extLst>
                    <a:ext uri="{9D8B030D-6E8A-4147-A177-3AD203B41FA5}">
                      <a16:colId xmlns:a16="http://schemas.microsoft.com/office/drawing/2014/main" val="3100469734"/>
                    </a:ext>
                  </a:extLst>
                </a:gridCol>
                <a:gridCol w="208280">
                  <a:extLst>
                    <a:ext uri="{9D8B030D-6E8A-4147-A177-3AD203B41FA5}">
                      <a16:colId xmlns:a16="http://schemas.microsoft.com/office/drawing/2014/main" val="1484848054"/>
                    </a:ext>
                  </a:extLst>
                </a:gridCol>
                <a:gridCol w="208280">
                  <a:extLst>
                    <a:ext uri="{9D8B030D-6E8A-4147-A177-3AD203B41FA5}">
                      <a16:colId xmlns:a16="http://schemas.microsoft.com/office/drawing/2014/main" val="3857417873"/>
                    </a:ext>
                  </a:extLst>
                </a:gridCol>
                <a:gridCol w="208280">
                  <a:extLst>
                    <a:ext uri="{9D8B030D-6E8A-4147-A177-3AD203B41FA5}">
                      <a16:colId xmlns:a16="http://schemas.microsoft.com/office/drawing/2014/main" val="18410846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6635373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BKK ProVita - Die Kasse fürs Leben facebook - 2019-11-10 09:56:00</a:t>
                      </a:r>
                      <a:r>
                        <a:rPr kumimoji="0" lang="de-DE" sz="1000" b="0" i="0" u="none" strike="noStrike" kern="1200" cap="none" spc="0" normalizeH="0" baseline="0" noProof="0">
                          <a:ln>
                            <a:noFill/>
                          </a:ln>
                          <a:solidFill>
                            <a:prstClr val="black"/>
                          </a:solidFill>
                          <a:effectLst/>
                          <a:uLnTx/>
                          <a:uFillTx/>
                          <a:latin typeface="+mn-lt"/>
                          <a:ea typeface="+mn-ea"/>
                          <a:cs typeface="+mn-cs"/>
                        </a:rPr>
                        <a:t>
 Unsere Kolleg*innen nehmen Nachhaltigkeit ernst – auch außerhalb der Arbeitszeit. In unserer Postserie #WirlebenVerantwortung stellen wir euch ihr persönliches Engagement vor – zum Nachahmen empfohlen!
************************************
FOLGE 2: Verena &amp; der "Autofreie Sonntag" 
"Sonntags einfach mal das Auto stehen lassen" - ... dachte sich unsere Vertrieblerin Verena und schwingt sich seitdem an diesem Wochentag lieber aufs Fahrrad. Damit tut sie nicht nur ihrer Fitness etwas Gutes, sondern auch der Umwelt. 
Machst du mit?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https://scontent.xx.fbcdn.net/v/t15.5256-10/s720x720/71576992_1167064937015691_2773395382439247872_n.jpg?_nc_cat=103&amp;_nc_ohc=KASxTBk8Nt8AQkMVEUdVfR7pmNsbYxd-VYBp9Uj1bcLTjKLYMoKzcSFUg&amp;_nc_ht=scontent.xx&amp;oh=59503a624446a43859b02b815dc60d52&amp;oe=5E7864C4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09.12.2019 19:27:01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1216297786"/>
                  </a:ext>
                </a:extLst>
              </a:tr>
            </a:tbl>
          </a:graphicData>
        </a:graphic>
      </p:graphicFrame>
      <p:sp>
        <p:nvSpPr>
          <p:cNvPr id="4" name="Text Placeholder 3">
            <a:extLst>
              <a:ext uri="{FF2B5EF4-FFF2-40B4-BE49-F238E27FC236}">
                <a16:creationId xmlns:a16="http://schemas.microsoft.com/office/drawing/2014/main" id="{754C164A-C56D-4C89-A493-E3F8055F3117}"/>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4003078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BBF9-C08D-4D6F-BB15-8627823DF21E}"/>
              </a:ext>
            </a:extLst>
          </p:cNvPr>
          <p:cNvSpPr>
            <a:spLocks noGrp="1"/>
          </p:cNvSpPr>
          <p:nvPr>
            <p:ph type="title"/>
          </p:nvPr>
        </p:nvSpPr>
        <p:spPr/>
        <p:txBody>
          <a:bodyPr/>
          <a:lstStyle/>
          <a:p>
            <a:r>
              <a:rPr lang="en-US"/>
              <a:t>Facebook 5 Top Posts (Engagement Rate) | All Pages - 4 of 6</a:t>
            </a:r>
          </a:p>
        </p:txBody>
      </p:sp>
      <p:graphicFrame>
        <p:nvGraphicFramePr>
          <p:cNvPr id="5" name="Table Placeholder 4">
            <a:extLst>
              <a:ext uri="{FF2B5EF4-FFF2-40B4-BE49-F238E27FC236}">
                <a16:creationId xmlns:a16="http://schemas.microsoft.com/office/drawing/2014/main" id="{7F50269A-0B3E-45EF-944B-BD40699DF5C2}"/>
              </a:ext>
            </a:extLst>
          </p:cNvPr>
          <p:cNvGraphicFramePr>
            <a:graphicFrameLocks noGrp="1"/>
          </p:cNvGraphicFramePr>
          <p:nvPr>
            <p:ph type="tbl" sz="quarter" idx="13"/>
            <p:extLst>
              <p:ext uri="{D42A27DB-BD31-4B8C-83A1-F6EECF244321}">
                <p14:modId xmlns:p14="http://schemas.microsoft.com/office/powerpoint/2010/main" val="983128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115140573"/>
                    </a:ext>
                  </a:extLst>
                </a:gridCol>
                <a:gridCol w="905256">
                  <a:extLst>
                    <a:ext uri="{9D8B030D-6E8A-4147-A177-3AD203B41FA5}">
                      <a16:colId xmlns:a16="http://schemas.microsoft.com/office/drawing/2014/main" val="109485690"/>
                    </a:ext>
                  </a:extLst>
                </a:gridCol>
                <a:gridCol w="246888">
                  <a:extLst>
                    <a:ext uri="{9D8B030D-6E8A-4147-A177-3AD203B41FA5}">
                      <a16:colId xmlns:a16="http://schemas.microsoft.com/office/drawing/2014/main" val="567858522"/>
                    </a:ext>
                  </a:extLst>
                </a:gridCol>
                <a:gridCol w="208280">
                  <a:extLst>
                    <a:ext uri="{9D8B030D-6E8A-4147-A177-3AD203B41FA5}">
                      <a16:colId xmlns:a16="http://schemas.microsoft.com/office/drawing/2014/main" val="3917341726"/>
                    </a:ext>
                  </a:extLst>
                </a:gridCol>
                <a:gridCol w="208280">
                  <a:extLst>
                    <a:ext uri="{9D8B030D-6E8A-4147-A177-3AD203B41FA5}">
                      <a16:colId xmlns:a16="http://schemas.microsoft.com/office/drawing/2014/main" val="390071519"/>
                    </a:ext>
                  </a:extLst>
                </a:gridCol>
                <a:gridCol w="208280">
                  <a:extLst>
                    <a:ext uri="{9D8B030D-6E8A-4147-A177-3AD203B41FA5}">
                      <a16:colId xmlns:a16="http://schemas.microsoft.com/office/drawing/2014/main" val="2120680005"/>
                    </a:ext>
                  </a:extLst>
                </a:gridCol>
                <a:gridCol w="208280">
                  <a:extLst>
                    <a:ext uri="{9D8B030D-6E8A-4147-A177-3AD203B41FA5}">
                      <a16:colId xmlns:a16="http://schemas.microsoft.com/office/drawing/2014/main" val="2360450091"/>
                    </a:ext>
                  </a:extLst>
                </a:gridCol>
                <a:gridCol w="208280">
                  <a:extLst>
                    <a:ext uri="{9D8B030D-6E8A-4147-A177-3AD203B41FA5}">
                      <a16:colId xmlns:a16="http://schemas.microsoft.com/office/drawing/2014/main" val="2956435032"/>
                    </a:ext>
                  </a:extLst>
                </a:gridCol>
                <a:gridCol w="208280">
                  <a:extLst>
                    <a:ext uri="{9D8B030D-6E8A-4147-A177-3AD203B41FA5}">
                      <a16:colId xmlns:a16="http://schemas.microsoft.com/office/drawing/2014/main" val="2863115894"/>
                    </a:ext>
                  </a:extLst>
                </a:gridCol>
                <a:gridCol w="208280">
                  <a:extLst>
                    <a:ext uri="{9D8B030D-6E8A-4147-A177-3AD203B41FA5}">
                      <a16:colId xmlns:a16="http://schemas.microsoft.com/office/drawing/2014/main" val="2299343656"/>
                    </a:ext>
                  </a:extLst>
                </a:gridCol>
                <a:gridCol w="208280">
                  <a:extLst>
                    <a:ext uri="{9D8B030D-6E8A-4147-A177-3AD203B41FA5}">
                      <a16:colId xmlns:a16="http://schemas.microsoft.com/office/drawing/2014/main" val="1351257883"/>
                    </a:ext>
                  </a:extLst>
                </a:gridCol>
                <a:gridCol w="208280">
                  <a:extLst>
                    <a:ext uri="{9D8B030D-6E8A-4147-A177-3AD203B41FA5}">
                      <a16:colId xmlns:a16="http://schemas.microsoft.com/office/drawing/2014/main" val="112431962"/>
                    </a:ext>
                  </a:extLst>
                </a:gridCol>
                <a:gridCol w="208280">
                  <a:extLst>
                    <a:ext uri="{9D8B030D-6E8A-4147-A177-3AD203B41FA5}">
                      <a16:colId xmlns:a16="http://schemas.microsoft.com/office/drawing/2014/main" val="2583632970"/>
                    </a:ext>
                  </a:extLst>
                </a:gridCol>
                <a:gridCol w="208280">
                  <a:extLst>
                    <a:ext uri="{9D8B030D-6E8A-4147-A177-3AD203B41FA5}">
                      <a16:colId xmlns:a16="http://schemas.microsoft.com/office/drawing/2014/main" val="4014131953"/>
                    </a:ext>
                  </a:extLst>
                </a:gridCol>
                <a:gridCol w="208280">
                  <a:extLst>
                    <a:ext uri="{9D8B030D-6E8A-4147-A177-3AD203B41FA5}">
                      <a16:colId xmlns:a16="http://schemas.microsoft.com/office/drawing/2014/main" val="2571456724"/>
                    </a:ext>
                  </a:extLst>
                </a:gridCol>
                <a:gridCol w="208280">
                  <a:extLst>
                    <a:ext uri="{9D8B030D-6E8A-4147-A177-3AD203B41FA5}">
                      <a16:colId xmlns:a16="http://schemas.microsoft.com/office/drawing/2014/main" val="1475771554"/>
                    </a:ext>
                  </a:extLst>
                </a:gridCol>
                <a:gridCol w="208280">
                  <a:extLst>
                    <a:ext uri="{9D8B030D-6E8A-4147-A177-3AD203B41FA5}">
                      <a16:colId xmlns:a16="http://schemas.microsoft.com/office/drawing/2014/main" val="3273117216"/>
                    </a:ext>
                  </a:extLst>
                </a:gridCol>
                <a:gridCol w="208280">
                  <a:extLst>
                    <a:ext uri="{9D8B030D-6E8A-4147-A177-3AD203B41FA5}">
                      <a16:colId xmlns:a16="http://schemas.microsoft.com/office/drawing/2014/main" val="1193811492"/>
                    </a:ext>
                  </a:extLst>
                </a:gridCol>
                <a:gridCol w="208280">
                  <a:extLst>
                    <a:ext uri="{9D8B030D-6E8A-4147-A177-3AD203B41FA5}">
                      <a16:colId xmlns:a16="http://schemas.microsoft.com/office/drawing/2014/main" val="1457355627"/>
                    </a:ext>
                  </a:extLst>
                </a:gridCol>
                <a:gridCol w="208280">
                  <a:extLst>
                    <a:ext uri="{9D8B030D-6E8A-4147-A177-3AD203B41FA5}">
                      <a16:colId xmlns:a16="http://schemas.microsoft.com/office/drawing/2014/main" val="1825964978"/>
                    </a:ext>
                  </a:extLst>
                </a:gridCol>
                <a:gridCol w="208280">
                  <a:extLst>
                    <a:ext uri="{9D8B030D-6E8A-4147-A177-3AD203B41FA5}">
                      <a16:colId xmlns:a16="http://schemas.microsoft.com/office/drawing/2014/main" val="2024251975"/>
                    </a:ext>
                  </a:extLst>
                </a:gridCol>
                <a:gridCol w="208280">
                  <a:extLst>
                    <a:ext uri="{9D8B030D-6E8A-4147-A177-3AD203B41FA5}">
                      <a16:colId xmlns:a16="http://schemas.microsoft.com/office/drawing/2014/main" val="640667261"/>
                    </a:ext>
                  </a:extLst>
                </a:gridCol>
                <a:gridCol w="208280">
                  <a:extLst>
                    <a:ext uri="{9D8B030D-6E8A-4147-A177-3AD203B41FA5}">
                      <a16:colId xmlns:a16="http://schemas.microsoft.com/office/drawing/2014/main" val="4095831143"/>
                    </a:ext>
                  </a:extLst>
                </a:gridCol>
                <a:gridCol w="208280">
                  <a:extLst>
                    <a:ext uri="{9D8B030D-6E8A-4147-A177-3AD203B41FA5}">
                      <a16:colId xmlns:a16="http://schemas.microsoft.com/office/drawing/2014/main" val="930447387"/>
                    </a:ext>
                  </a:extLst>
                </a:gridCol>
                <a:gridCol w="208280">
                  <a:extLst>
                    <a:ext uri="{9D8B030D-6E8A-4147-A177-3AD203B41FA5}">
                      <a16:colId xmlns:a16="http://schemas.microsoft.com/office/drawing/2014/main" val="1873240395"/>
                    </a:ext>
                  </a:extLst>
                </a:gridCol>
                <a:gridCol w="208280">
                  <a:extLst>
                    <a:ext uri="{9D8B030D-6E8A-4147-A177-3AD203B41FA5}">
                      <a16:colId xmlns:a16="http://schemas.microsoft.com/office/drawing/2014/main" val="1388859635"/>
                    </a:ext>
                  </a:extLst>
                </a:gridCol>
                <a:gridCol w="208280">
                  <a:extLst>
                    <a:ext uri="{9D8B030D-6E8A-4147-A177-3AD203B41FA5}">
                      <a16:colId xmlns:a16="http://schemas.microsoft.com/office/drawing/2014/main" val="3306464644"/>
                    </a:ext>
                  </a:extLst>
                </a:gridCol>
                <a:gridCol w="208280">
                  <a:extLst>
                    <a:ext uri="{9D8B030D-6E8A-4147-A177-3AD203B41FA5}">
                      <a16:colId xmlns:a16="http://schemas.microsoft.com/office/drawing/2014/main" val="932178029"/>
                    </a:ext>
                  </a:extLst>
                </a:gridCol>
                <a:gridCol w="208280">
                  <a:extLst>
                    <a:ext uri="{9D8B030D-6E8A-4147-A177-3AD203B41FA5}">
                      <a16:colId xmlns:a16="http://schemas.microsoft.com/office/drawing/2014/main" val="2421994453"/>
                    </a:ext>
                  </a:extLst>
                </a:gridCol>
                <a:gridCol w="208280">
                  <a:extLst>
                    <a:ext uri="{9D8B030D-6E8A-4147-A177-3AD203B41FA5}">
                      <a16:colId xmlns:a16="http://schemas.microsoft.com/office/drawing/2014/main" val="233369081"/>
                    </a:ext>
                  </a:extLst>
                </a:gridCol>
                <a:gridCol w="208280">
                  <a:extLst>
                    <a:ext uri="{9D8B030D-6E8A-4147-A177-3AD203B41FA5}">
                      <a16:colId xmlns:a16="http://schemas.microsoft.com/office/drawing/2014/main" val="2282494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212835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BKK ProVita - Die Kasse fürs Leben facebook - 2019-11-12 15:44:55</a:t>
                      </a:r>
                      <a:r>
                        <a:rPr kumimoji="0" lang="de-DE" sz="1000" b="0" i="0" u="none" strike="noStrike" kern="1200" cap="none" spc="0" normalizeH="0" baseline="0" noProof="0">
                          <a:ln>
                            <a:noFill/>
                          </a:ln>
                          <a:solidFill>
                            <a:prstClr val="black"/>
                          </a:solidFill>
                          <a:effectLst/>
                          <a:uLnTx/>
                          <a:uFillTx/>
                          <a:latin typeface="+mn-lt"/>
                          <a:ea typeface="+mn-ea"/>
                          <a:cs typeface="+mn-cs"/>
                        </a:rPr>
                        <a:t>
 "Auf einen Tee mit..." 
Dirk Müller von VEGAN für mich war heute bei uns - für ein Gespräch mit Andreas Schöfbeck zur Serie mit dem o.g. Titel. Wie gut, dass bei unserem Vorstand sowieso immer eine Kanne Tee auf dem Schreibtisch steht... 😉
Über den Inhalt des Interviews wird noch nichts verraten, aber ihr dürft es bald selber lesen: ab 12. Februar in der neuen Ausgabe von #Veganfürmich.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https://scontent.xx.fbcdn.net/v/t1.0-9/s720x720/75429591_1187120054790256_844122349685964800_o.jpg?_nc_cat=102&amp;_nc_ohc=Hi2W67xwVh4AQkRxoDtKuLAhA8yTW5HrFvMDg71lTaYaPny4SGNElan8w&amp;_nc_ht=scontent.xx&amp;oh=8d48525df766b309ce83e788b0234f18&amp;oe=5E745F6D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11.12.2019 19:25:48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3462732205"/>
                  </a:ext>
                </a:extLst>
              </a:tr>
            </a:tbl>
          </a:graphicData>
        </a:graphic>
      </p:graphicFrame>
      <p:sp>
        <p:nvSpPr>
          <p:cNvPr id="4" name="Text Placeholder 3">
            <a:extLst>
              <a:ext uri="{FF2B5EF4-FFF2-40B4-BE49-F238E27FC236}">
                <a16:creationId xmlns:a16="http://schemas.microsoft.com/office/drawing/2014/main" id="{A19FEDC3-84D1-4C92-A06C-86B066042E87}"/>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1958255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9BEA0-7C38-4C6D-89E5-FB095E906FDF}"/>
              </a:ext>
            </a:extLst>
          </p:cNvPr>
          <p:cNvSpPr>
            <a:spLocks noGrp="1"/>
          </p:cNvSpPr>
          <p:nvPr>
            <p:ph type="title"/>
          </p:nvPr>
        </p:nvSpPr>
        <p:spPr/>
        <p:txBody>
          <a:bodyPr/>
          <a:lstStyle/>
          <a:p>
            <a:r>
              <a:rPr lang="en-US"/>
              <a:t>Facebook 5 Top Posts (Engagement Rate) | All Pages - 5 of 6</a:t>
            </a:r>
          </a:p>
        </p:txBody>
      </p:sp>
      <p:graphicFrame>
        <p:nvGraphicFramePr>
          <p:cNvPr id="5" name="Table Placeholder 4">
            <a:extLst>
              <a:ext uri="{FF2B5EF4-FFF2-40B4-BE49-F238E27FC236}">
                <a16:creationId xmlns:a16="http://schemas.microsoft.com/office/drawing/2014/main" id="{030BB8C5-C04A-4DD2-86D7-3BF4D49B28E8}"/>
              </a:ext>
            </a:extLst>
          </p:cNvPr>
          <p:cNvGraphicFramePr>
            <a:graphicFrameLocks noGrp="1"/>
          </p:cNvGraphicFramePr>
          <p:nvPr>
            <p:ph type="tbl" sz="quarter" idx="13"/>
            <p:extLst>
              <p:ext uri="{D42A27DB-BD31-4B8C-83A1-F6EECF244321}">
                <p14:modId xmlns:p14="http://schemas.microsoft.com/office/powerpoint/2010/main" val="23370366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42467798"/>
                    </a:ext>
                  </a:extLst>
                </a:gridCol>
                <a:gridCol w="905256">
                  <a:extLst>
                    <a:ext uri="{9D8B030D-6E8A-4147-A177-3AD203B41FA5}">
                      <a16:colId xmlns:a16="http://schemas.microsoft.com/office/drawing/2014/main" val="1450088214"/>
                    </a:ext>
                  </a:extLst>
                </a:gridCol>
                <a:gridCol w="246888">
                  <a:extLst>
                    <a:ext uri="{9D8B030D-6E8A-4147-A177-3AD203B41FA5}">
                      <a16:colId xmlns:a16="http://schemas.microsoft.com/office/drawing/2014/main" val="4234833467"/>
                    </a:ext>
                  </a:extLst>
                </a:gridCol>
                <a:gridCol w="208280">
                  <a:extLst>
                    <a:ext uri="{9D8B030D-6E8A-4147-A177-3AD203B41FA5}">
                      <a16:colId xmlns:a16="http://schemas.microsoft.com/office/drawing/2014/main" val="2217600782"/>
                    </a:ext>
                  </a:extLst>
                </a:gridCol>
                <a:gridCol w="208280">
                  <a:extLst>
                    <a:ext uri="{9D8B030D-6E8A-4147-A177-3AD203B41FA5}">
                      <a16:colId xmlns:a16="http://schemas.microsoft.com/office/drawing/2014/main" val="661607032"/>
                    </a:ext>
                  </a:extLst>
                </a:gridCol>
                <a:gridCol w="208280">
                  <a:extLst>
                    <a:ext uri="{9D8B030D-6E8A-4147-A177-3AD203B41FA5}">
                      <a16:colId xmlns:a16="http://schemas.microsoft.com/office/drawing/2014/main" val="440731281"/>
                    </a:ext>
                  </a:extLst>
                </a:gridCol>
                <a:gridCol w="208280">
                  <a:extLst>
                    <a:ext uri="{9D8B030D-6E8A-4147-A177-3AD203B41FA5}">
                      <a16:colId xmlns:a16="http://schemas.microsoft.com/office/drawing/2014/main" val="1892851931"/>
                    </a:ext>
                  </a:extLst>
                </a:gridCol>
                <a:gridCol w="208280">
                  <a:extLst>
                    <a:ext uri="{9D8B030D-6E8A-4147-A177-3AD203B41FA5}">
                      <a16:colId xmlns:a16="http://schemas.microsoft.com/office/drawing/2014/main" val="2101294777"/>
                    </a:ext>
                  </a:extLst>
                </a:gridCol>
                <a:gridCol w="208280">
                  <a:extLst>
                    <a:ext uri="{9D8B030D-6E8A-4147-A177-3AD203B41FA5}">
                      <a16:colId xmlns:a16="http://schemas.microsoft.com/office/drawing/2014/main" val="1636419485"/>
                    </a:ext>
                  </a:extLst>
                </a:gridCol>
                <a:gridCol w="208280">
                  <a:extLst>
                    <a:ext uri="{9D8B030D-6E8A-4147-A177-3AD203B41FA5}">
                      <a16:colId xmlns:a16="http://schemas.microsoft.com/office/drawing/2014/main" val="4019879430"/>
                    </a:ext>
                  </a:extLst>
                </a:gridCol>
                <a:gridCol w="208280">
                  <a:extLst>
                    <a:ext uri="{9D8B030D-6E8A-4147-A177-3AD203B41FA5}">
                      <a16:colId xmlns:a16="http://schemas.microsoft.com/office/drawing/2014/main" val="2567258113"/>
                    </a:ext>
                  </a:extLst>
                </a:gridCol>
                <a:gridCol w="208280">
                  <a:extLst>
                    <a:ext uri="{9D8B030D-6E8A-4147-A177-3AD203B41FA5}">
                      <a16:colId xmlns:a16="http://schemas.microsoft.com/office/drawing/2014/main" val="1671988559"/>
                    </a:ext>
                  </a:extLst>
                </a:gridCol>
                <a:gridCol w="208280">
                  <a:extLst>
                    <a:ext uri="{9D8B030D-6E8A-4147-A177-3AD203B41FA5}">
                      <a16:colId xmlns:a16="http://schemas.microsoft.com/office/drawing/2014/main" val="903627074"/>
                    </a:ext>
                  </a:extLst>
                </a:gridCol>
                <a:gridCol w="208280">
                  <a:extLst>
                    <a:ext uri="{9D8B030D-6E8A-4147-A177-3AD203B41FA5}">
                      <a16:colId xmlns:a16="http://schemas.microsoft.com/office/drawing/2014/main" val="2575674605"/>
                    </a:ext>
                  </a:extLst>
                </a:gridCol>
                <a:gridCol w="208280">
                  <a:extLst>
                    <a:ext uri="{9D8B030D-6E8A-4147-A177-3AD203B41FA5}">
                      <a16:colId xmlns:a16="http://schemas.microsoft.com/office/drawing/2014/main" val="2372925128"/>
                    </a:ext>
                  </a:extLst>
                </a:gridCol>
                <a:gridCol w="208280">
                  <a:extLst>
                    <a:ext uri="{9D8B030D-6E8A-4147-A177-3AD203B41FA5}">
                      <a16:colId xmlns:a16="http://schemas.microsoft.com/office/drawing/2014/main" val="712886924"/>
                    </a:ext>
                  </a:extLst>
                </a:gridCol>
                <a:gridCol w="208280">
                  <a:extLst>
                    <a:ext uri="{9D8B030D-6E8A-4147-A177-3AD203B41FA5}">
                      <a16:colId xmlns:a16="http://schemas.microsoft.com/office/drawing/2014/main" val="3946516177"/>
                    </a:ext>
                  </a:extLst>
                </a:gridCol>
                <a:gridCol w="208280">
                  <a:extLst>
                    <a:ext uri="{9D8B030D-6E8A-4147-A177-3AD203B41FA5}">
                      <a16:colId xmlns:a16="http://schemas.microsoft.com/office/drawing/2014/main" val="1426218928"/>
                    </a:ext>
                  </a:extLst>
                </a:gridCol>
                <a:gridCol w="208280">
                  <a:extLst>
                    <a:ext uri="{9D8B030D-6E8A-4147-A177-3AD203B41FA5}">
                      <a16:colId xmlns:a16="http://schemas.microsoft.com/office/drawing/2014/main" val="1935379794"/>
                    </a:ext>
                  </a:extLst>
                </a:gridCol>
                <a:gridCol w="208280">
                  <a:extLst>
                    <a:ext uri="{9D8B030D-6E8A-4147-A177-3AD203B41FA5}">
                      <a16:colId xmlns:a16="http://schemas.microsoft.com/office/drawing/2014/main" val="1616654073"/>
                    </a:ext>
                  </a:extLst>
                </a:gridCol>
                <a:gridCol w="208280">
                  <a:extLst>
                    <a:ext uri="{9D8B030D-6E8A-4147-A177-3AD203B41FA5}">
                      <a16:colId xmlns:a16="http://schemas.microsoft.com/office/drawing/2014/main" val="252229356"/>
                    </a:ext>
                  </a:extLst>
                </a:gridCol>
                <a:gridCol w="208280">
                  <a:extLst>
                    <a:ext uri="{9D8B030D-6E8A-4147-A177-3AD203B41FA5}">
                      <a16:colId xmlns:a16="http://schemas.microsoft.com/office/drawing/2014/main" val="1131729219"/>
                    </a:ext>
                  </a:extLst>
                </a:gridCol>
                <a:gridCol w="208280">
                  <a:extLst>
                    <a:ext uri="{9D8B030D-6E8A-4147-A177-3AD203B41FA5}">
                      <a16:colId xmlns:a16="http://schemas.microsoft.com/office/drawing/2014/main" val="3071881060"/>
                    </a:ext>
                  </a:extLst>
                </a:gridCol>
                <a:gridCol w="208280">
                  <a:extLst>
                    <a:ext uri="{9D8B030D-6E8A-4147-A177-3AD203B41FA5}">
                      <a16:colId xmlns:a16="http://schemas.microsoft.com/office/drawing/2014/main" val="23921497"/>
                    </a:ext>
                  </a:extLst>
                </a:gridCol>
                <a:gridCol w="208280">
                  <a:extLst>
                    <a:ext uri="{9D8B030D-6E8A-4147-A177-3AD203B41FA5}">
                      <a16:colId xmlns:a16="http://schemas.microsoft.com/office/drawing/2014/main" val="2566304689"/>
                    </a:ext>
                  </a:extLst>
                </a:gridCol>
                <a:gridCol w="208280">
                  <a:extLst>
                    <a:ext uri="{9D8B030D-6E8A-4147-A177-3AD203B41FA5}">
                      <a16:colId xmlns:a16="http://schemas.microsoft.com/office/drawing/2014/main" val="2827441220"/>
                    </a:ext>
                  </a:extLst>
                </a:gridCol>
                <a:gridCol w="208280">
                  <a:extLst>
                    <a:ext uri="{9D8B030D-6E8A-4147-A177-3AD203B41FA5}">
                      <a16:colId xmlns:a16="http://schemas.microsoft.com/office/drawing/2014/main" val="2302422184"/>
                    </a:ext>
                  </a:extLst>
                </a:gridCol>
                <a:gridCol w="208280">
                  <a:extLst>
                    <a:ext uri="{9D8B030D-6E8A-4147-A177-3AD203B41FA5}">
                      <a16:colId xmlns:a16="http://schemas.microsoft.com/office/drawing/2014/main" val="4270024733"/>
                    </a:ext>
                  </a:extLst>
                </a:gridCol>
                <a:gridCol w="208280">
                  <a:extLst>
                    <a:ext uri="{9D8B030D-6E8A-4147-A177-3AD203B41FA5}">
                      <a16:colId xmlns:a16="http://schemas.microsoft.com/office/drawing/2014/main" val="1077242859"/>
                    </a:ext>
                  </a:extLst>
                </a:gridCol>
                <a:gridCol w="208280">
                  <a:extLst>
                    <a:ext uri="{9D8B030D-6E8A-4147-A177-3AD203B41FA5}">
                      <a16:colId xmlns:a16="http://schemas.microsoft.com/office/drawing/2014/main" val="2387059714"/>
                    </a:ext>
                  </a:extLst>
                </a:gridCol>
                <a:gridCol w="208280">
                  <a:extLst>
                    <a:ext uri="{9D8B030D-6E8A-4147-A177-3AD203B41FA5}">
                      <a16:colId xmlns:a16="http://schemas.microsoft.com/office/drawing/2014/main" val="28585384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4281841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BKK ProVita - Die Kasse fürs Leben facebook - 2019-11-02 09:02:41</a:t>
                      </a:r>
                      <a:r>
                        <a:rPr kumimoji="0" lang="de-DE" sz="1000" b="0" i="0" u="none" strike="noStrike" kern="1200" cap="none" spc="0" normalizeH="0" baseline="0" noProof="0">
                          <a:ln>
                            <a:noFill/>
                          </a:ln>
                          <a:solidFill>
                            <a:prstClr val="black"/>
                          </a:solidFill>
                          <a:effectLst/>
                          <a:uLnTx/>
                          <a:uFillTx/>
                          <a:latin typeface="+mn-lt"/>
                          <a:ea typeface="+mn-ea"/>
                          <a:cs typeface="+mn-cs"/>
                        </a:rPr>
                        <a:t>
 Von Nachhaltigkeit reden kann jede*r. Aber nachhaltig handeln - im eigenen Alltag? Wir haben uns bei den Kolleg*innen im Haus und in unseren Geschäftsstellen umgehört und sind von der Resonanz ganz hin und weg. Denn: #WirlebenVerantwortung  - jeder auf seine Art!
*****************************************
FOLGE 1: Regine, Stefan &amp; der "Bifang"
Regine (Gesundheitsförderung) und Stefan (Marketing) bauen eigenes Obst &amp; Gemüse an: Stefan im Familien-Garten zwischen München und Augsburg, Regine auf ihrem - jeweils für eine Saison gepachteten - "Bifang" im Brucker Land. 
Ihr wisst nicht, was ein Bifang ist? Wussten wir auch nicht! Es handelt sich dabei um den Ackerstreifen zwischen zwei Ackerfurchen. Wie sagt ihr dazu?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04.12.2019 20:10:40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8.6906 %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4008331111"/>
                  </a:ext>
                </a:extLst>
              </a:tr>
            </a:tbl>
          </a:graphicData>
        </a:graphic>
      </p:graphicFrame>
      <p:sp>
        <p:nvSpPr>
          <p:cNvPr id="4" name="Text Placeholder 3">
            <a:extLst>
              <a:ext uri="{FF2B5EF4-FFF2-40B4-BE49-F238E27FC236}">
                <a16:creationId xmlns:a16="http://schemas.microsoft.com/office/drawing/2014/main" id="{A741167B-3C99-4671-9B3D-7F8EB3F0CDC6}"/>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37579309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706CE8-D0C0-4A5C-B4B1-ACEE7C8505AF}"/>
              </a:ext>
            </a:extLst>
          </p:cNvPr>
          <p:cNvSpPr>
            <a:spLocks noGrp="1"/>
          </p:cNvSpPr>
          <p:nvPr>
            <p:ph type="title"/>
          </p:nvPr>
        </p:nvSpPr>
        <p:spPr/>
        <p:txBody>
          <a:bodyPr/>
          <a:lstStyle/>
          <a:p>
            <a:r>
              <a:rPr lang="en-US"/>
              <a:t>Facebook 5 Top Posts (Engagement Rate) | All Pages - 6 of 6</a:t>
            </a:r>
          </a:p>
        </p:txBody>
      </p:sp>
      <p:graphicFrame>
        <p:nvGraphicFramePr>
          <p:cNvPr id="5" name="Table Placeholder 4">
            <a:extLst>
              <a:ext uri="{FF2B5EF4-FFF2-40B4-BE49-F238E27FC236}">
                <a16:creationId xmlns:a16="http://schemas.microsoft.com/office/drawing/2014/main" id="{3CAC4273-ABD4-4182-BAEF-C734666FCECA}"/>
              </a:ext>
            </a:extLst>
          </p:cNvPr>
          <p:cNvGraphicFramePr>
            <a:graphicFrameLocks noGrp="1"/>
          </p:cNvGraphicFramePr>
          <p:nvPr>
            <p:ph type="tbl" sz="quarter" idx="13"/>
            <p:extLst>
              <p:ext uri="{D42A27DB-BD31-4B8C-83A1-F6EECF244321}">
                <p14:modId xmlns:p14="http://schemas.microsoft.com/office/powerpoint/2010/main" val="3919938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03911707"/>
                    </a:ext>
                  </a:extLst>
                </a:gridCol>
                <a:gridCol w="905256">
                  <a:extLst>
                    <a:ext uri="{9D8B030D-6E8A-4147-A177-3AD203B41FA5}">
                      <a16:colId xmlns:a16="http://schemas.microsoft.com/office/drawing/2014/main" val="912276832"/>
                    </a:ext>
                  </a:extLst>
                </a:gridCol>
                <a:gridCol w="246888">
                  <a:extLst>
                    <a:ext uri="{9D8B030D-6E8A-4147-A177-3AD203B41FA5}">
                      <a16:colId xmlns:a16="http://schemas.microsoft.com/office/drawing/2014/main" val="4156422022"/>
                    </a:ext>
                  </a:extLst>
                </a:gridCol>
                <a:gridCol w="208280">
                  <a:extLst>
                    <a:ext uri="{9D8B030D-6E8A-4147-A177-3AD203B41FA5}">
                      <a16:colId xmlns:a16="http://schemas.microsoft.com/office/drawing/2014/main" val="457260999"/>
                    </a:ext>
                  </a:extLst>
                </a:gridCol>
                <a:gridCol w="208280">
                  <a:extLst>
                    <a:ext uri="{9D8B030D-6E8A-4147-A177-3AD203B41FA5}">
                      <a16:colId xmlns:a16="http://schemas.microsoft.com/office/drawing/2014/main" val="255792517"/>
                    </a:ext>
                  </a:extLst>
                </a:gridCol>
                <a:gridCol w="208280">
                  <a:extLst>
                    <a:ext uri="{9D8B030D-6E8A-4147-A177-3AD203B41FA5}">
                      <a16:colId xmlns:a16="http://schemas.microsoft.com/office/drawing/2014/main" val="1814046115"/>
                    </a:ext>
                  </a:extLst>
                </a:gridCol>
                <a:gridCol w="208280">
                  <a:extLst>
                    <a:ext uri="{9D8B030D-6E8A-4147-A177-3AD203B41FA5}">
                      <a16:colId xmlns:a16="http://schemas.microsoft.com/office/drawing/2014/main" val="1060793602"/>
                    </a:ext>
                  </a:extLst>
                </a:gridCol>
                <a:gridCol w="208280">
                  <a:extLst>
                    <a:ext uri="{9D8B030D-6E8A-4147-A177-3AD203B41FA5}">
                      <a16:colId xmlns:a16="http://schemas.microsoft.com/office/drawing/2014/main" val="997223752"/>
                    </a:ext>
                  </a:extLst>
                </a:gridCol>
                <a:gridCol w="208280">
                  <a:extLst>
                    <a:ext uri="{9D8B030D-6E8A-4147-A177-3AD203B41FA5}">
                      <a16:colId xmlns:a16="http://schemas.microsoft.com/office/drawing/2014/main" val="2220202351"/>
                    </a:ext>
                  </a:extLst>
                </a:gridCol>
                <a:gridCol w="208280">
                  <a:extLst>
                    <a:ext uri="{9D8B030D-6E8A-4147-A177-3AD203B41FA5}">
                      <a16:colId xmlns:a16="http://schemas.microsoft.com/office/drawing/2014/main" val="3295666822"/>
                    </a:ext>
                  </a:extLst>
                </a:gridCol>
                <a:gridCol w="208280">
                  <a:extLst>
                    <a:ext uri="{9D8B030D-6E8A-4147-A177-3AD203B41FA5}">
                      <a16:colId xmlns:a16="http://schemas.microsoft.com/office/drawing/2014/main" val="139367940"/>
                    </a:ext>
                  </a:extLst>
                </a:gridCol>
                <a:gridCol w="208280">
                  <a:extLst>
                    <a:ext uri="{9D8B030D-6E8A-4147-A177-3AD203B41FA5}">
                      <a16:colId xmlns:a16="http://schemas.microsoft.com/office/drawing/2014/main" val="2764417999"/>
                    </a:ext>
                  </a:extLst>
                </a:gridCol>
                <a:gridCol w="208280">
                  <a:extLst>
                    <a:ext uri="{9D8B030D-6E8A-4147-A177-3AD203B41FA5}">
                      <a16:colId xmlns:a16="http://schemas.microsoft.com/office/drawing/2014/main" val="2831290695"/>
                    </a:ext>
                  </a:extLst>
                </a:gridCol>
                <a:gridCol w="208280">
                  <a:extLst>
                    <a:ext uri="{9D8B030D-6E8A-4147-A177-3AD203B41FA5}">
                      <a16:colId xmlns:a16="http://schemas.microsoft.com/office/drawing/2014/main" val="1400753300"/>
                    </a:ext>
                  </a:extLst>
                </a:gridCol>
                <a:gridCol w="208280">
                  <a:extLst>
                    <a:ext uri="{9D8B030D-6E8A-4147-A177-3AD203B41FA5}">
                      <a16:colId xmlns:a16="http://schemas.microsoft.com/office/drawing/2014/main" val="2492915563"/>
                    </a:ext>
                  </a:extLst>
                </a:gridCol>
                <a:gridCol w="208280">
                  <a:extLst>
                    <a:ext uri="{9D8B030D-6E8A-4147-A177-3AD203B41FA5}">
                      <a16:colId xmlns:a16="http://schemas.microsoft.com/office/drawing/2014/main" val="4039636258"/>
                    </a:ext>
                  </a:extLst>
                </a:gridCol>
                <a:gridCol w="208280">
                  <a:extLst>
                    <a:ext uri="{9D8B030D-6E8A-4147-A177-3AD203B41FA5}">
                      <a16:colId xmlns:a16="http://schemas.microsoft.com/office/drawing/2014/main" val="3687699636"/>
                    </a:ext>
                  </a:extLst>
                </a:gridCol>
                <a:gridCol w="208280">
                  <a:extLst>
                    <a:ext uri="{9D8B030D-6E8A-4147-A177-3AD203B41FA5}">
                      <a16:colId xmlns:a16="http://schemas.microsoft.com/office/drawing/2014/main" val="2587245885"/>
                    </a:ext>
                  </a:extLst>
                </a:gridCol>
                <a:gridCol w="208280">
                  <a:extLst>
                    <a:ext uri="{9D8B030D-6E8A-4147-A177-3AD203B41FA5}">
                      <a16:colId xmlns:a16="http://schemas.microsoft.com/office/drawing/2014/main" val="4124166383"/>
                    </a:ext>
                  </a:extLst>
                </a:gridCol>
                <a:gridCol w="208280">
                  <a:extLst>
                    <a:ext uri="{9D8B030D-6E8A-4147-A177-3AD203B41FA5}">
                      <a16:colId xmlns:a16="http://schemas.microsoft.com/office/drawing/2014/main" val="1404497279"/>
                    </a:ext>
                  </a:extLst>
                </a:gridCol>
                <a:gridCol w="208280">
                  <a:extLst>
                    <a:ext uri="{9D8B030D-6E8A-4147-A177-3AD203B41FA5}">
                      <a16:colId xmlns:a16="http://schemas.microsoft.com/office/drawing/2014/main" val="491277334"/>
                    </a:ext>
                  </a:extLst>
                </a:gridCol>
                <a:gridCol w="208280">
                  <a:extLst>
                    <a:ext uri="{9D8B030D-6E8A-4147-A177-3AD203B41FA5}">
                      <a16:colId xmlns:a16="http://schemas.microsoft.com/office/drawing/2014/main" val="3324257603"/>
                    </a:ext>
                  </a:extLst>
                </a:gridCol>
                <a:gridCol w="208280">
                  <a:extLst>
                    <a:ext uri="{9D8B030D-6E8A-4147-A177-3AD203B41FA5}">
                      <a16:colId xmlns:a16="http://schemas.microsoft.com/office/drawing/2014/main" val="3207236551"/>
                    </a:ext>
                  </a:extLst>
                </a:gridCol>
                <a:gridCol w="208280">
                  <a:extLst>
                    <a:ext uri="{9D8B030D-6E8A-4147-A177-3AD203B41FA5}">
                      <a16:colId xmlns:a16="http://schemas.microsoft.com/office/drawing/2014/main" val="1884689466"/>
                    </a:ext>
                  </a:extLst>
                </a:gridCol>
                <a:gridCol w="208280">
                  <a:extLst>
                    <a:ext uri="{9D8B030D-6E8A-4147-A177-3AD203B41FA5}">
                      <a16:colId xmlns:a16="http://schemas.microsoft.com/office/drawing/2014/main" val="2165548365"/>
                    </a:ext>
                  </a:extLst>
                </a:gridCol>
                <a:gridCol w="208280">
                  <a:extLst>
                    <a:ext uri="{9D8B030D-6E8A-4147-A177-3AD203B41FA5}">
                      <a16:colId xmlns:a16="http://schemas.microsoft.com/office/drawing/2014/main" val="1613692463"/>
                    </a:ext>
                  </a:extLst>
                </a:gridCol>
                <a:gridCol w="208280">
                  <a:extLst>
                    <a:ext uri="{9D8B030D-6E8A-4147-A177-3AD203B41FA5}">
                      <a16:colId xmlns:a16="http://schemas.microsoft.com/office/drawing/2014/main" val="170368502"/>
                    </a:ext>
                  </a:extLst>
                </a:gridCol>
                <a:gridCol w="208280">
                  <a:extLst>
                    <a:ext uri="{9D8B030D-6E8A-4147-A177-3AD203B41FA5}">
                      <a16:colId xmlns:a16="http://schemas.microsoft.com/office/drawing/2014/main" val="3509550742"/>
                    </a:ext>
                  </a:extLst>
                </a:gridCol>
                <a:gridCol w="208280">
                  <a:extLst>
                    <a:ext uri="{9D8B030D-6E8A-4147-A177-3AD203B41FA5}">
                      <a16:colId xmlns:a16="http://schemas.microsoft.com/office/drawing/2014/main" val="4141223796"/>
                    </a:ext>
                  </a:extLst>
                </a:gridCol>
                <a:gridCol w="208280">
                  <a:extLst>
                    <a:ext uri="{9D8B030D-6E8A-4147-A177-3AD203B41FA5}">
                      <a16:colId xmlns:a16="http://schemas.microsoft.com/office/drawing/2014/main" val="3569138862"/>
                    </a:ext>
                  </a:extLst>
                </a:gridCol>
                <a:gridCol w="208280">
                  <a:extLst>
                    <a:ext uri="{9D8B030D-6E8A-4147-A177-3AD203B41FA5}">
                      <a16:colId xmlns:a16="http://schemas.microsoft.com/office/drawing/2014/main" val="2075171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Hidden?</a:t>
                      </a:r>
                    </a:p>
                  </a:txBody>
                  <a:tcPr/>
                </a:tc>
                <a:extLst>
                  <a:ext uri="{0D108BD9-81ED-4DB2-BD59-A6C34878D82A}">
                    <a16:rowId xmlns:a16="http://schemas.microsoft.com/office/drawing/2014/main" val="1196429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BKK ProVita - Die Kasse fürs Leben facebook - 2019-11-30 10:04:37</a:t>
                      </a:r>
                      <a:r>
                        <a:rPr kumimoji="0" lang="de-DE" sz="1000" b="0" i="0" u="none" strike="noStrike" kern="1200" cap="none" spc="0" normalizeH="0" baseline="0" noProof="0">
                          <a:ln>
                            <a:noFill/>
                          </a:ln>
                          <a:solidFill>
                            <a:prstClr val="black"/>
                          </a:solidFill>
                          <a:effectLst/>
                          <a:uLnTx/>
                          <a:uFillTx/>
                          <a:latin typeface="+mn-lt"/>
                          <a:ea typeface="+mn-ea"/>
                          <a:cs typeface="+mn-cs"/>
                        </a:rPr>
                        <a:t>
 Wir präsentieren: 5 Männer und ihre Schnauzer! 
Unsere Kollegen Andi, Stefan, Michael, Andreas und Eugen (v.li.u.n.re.) haben den November genutzt, um sich in waschechte "MoBros" zu verwandeln. 👨 
Das Ergebnis kann sich sehen lassen, oder? 😉
Mobro? Was hat das zu bedeuten? 🤔
Der Aktionsmonat #Movember steht jedes Jahr im Zeichen der Männergesundheit. Männer lassen sich einen Schnauzbart stehen und schaffen dadurch Aufmerksamkeit für das Thema. Viele sammeln auch Spenden für entsprechende Initiativen und Projekte. 
Mehr findest du auf der Kampagnen-Seite unserer Kollegen:
👉 https://de.movember.com/team/2361187
Movember Germany</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https://scontent.xx.fbcdn.net/v/t1.0-9/p720x720/78406276_1203756713126590_6496585416173420544_n.jpg?_nc_cat=103&amp;_nc_ohc=4c8-liNbnOIAQlpar5IJNrrGYRjNjdzDdCz10kDlcVY41vmbMXVn5shSg&amp;_nc_ht=scontent.xx&amp;oh=93b66d48ed17acf95d7e576654c53e1c&amp;oe=5EB29919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17.12.2019 19:21:46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extLst>
                  <a:ext uri="{0D108BD9-81ED-4DB2-BD59-A6C34878D82A}">
                    <a16:rowId xmlns:a16="http://schemas.microsoft.com/office/drawing/2014/main" val="933147503"/>
                  </a:ext>
                </a:extLst>
              </a:tr>
            </a:tbl>
          </a:graphicData>
        </a:graphic>
      </p:graphicFrame>
      <p:sp>
        <p:nvSpPr>
          <p:cNvPr id="4" name="Text Placeholder 3">
            <a:extLst>
              <a:ext uri="{FF2B5EF4-FFF2-40B4-BE49-F238E27FC236}">
                <a16:creationId xmlns:a16="http://schemas.microsoft.com/office/drawing/2014/main" id="{058B30A0-2DC1-4B80-8076-0C1950322C48}"/>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32045627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2C15D-87A8-4AA1-ABF9-084AE6979260}"/>
              </a:ext>
            </a:extLst>
          </p:cNvPr>
          <p:cNvSpPr>
            <a:spLocks noGrp="1"/>
          </p:cNvSpPr>
          <p:nvPr>
            <p:ph type="title"/>
          </p:nvPr>
        </p:nvSpPr>
        <p:spPr/>
        <p:txBody>
          <a:bodyPr/>
          <a:lstStyle/>
          <a:p>
            <a:r>
              <a:rPr lang="en-US"/>
              <a:t>Instagram Instagram: Key Metrics Table | All Pages</a:t>
            </a:r>
          </a:p>
        </p:txBody>
      </p:sp>
      <p:graphicFrame>
        <p:nvGraphicFramePr>
          <p:cNvPr id="5" name="Table Placeholder 4">
            <a:extLst>
              <a:ext uri="{FF2B5EF4-FFF2-40B4-BE49-F238E27FC236}">
                <a16:creationId xmlns:a16="http://schemas.microsoft.com/office/drawing/2014/main" id="{005D1803-1DB4-4338-8920-B1F4E1462398}"/>
              </a:ext>
            </a:extLst>
          </p:cNvPr>
          <p:cNvGraphicFramePr>
            <a:graphicFrameLocks noGrp="1"/>
          </p:cNvGraphicFramePr>
          <p:nvPr>
            <p:ph type="tbl" sz="quarter" idx="13"/>
            <p:extLst>
              <p:ext uri="{D42A27DB-BD31-4B8C-83A1-F6EECF244321}">
                <p14:modId xmlns:p14="http://schemas.microsoft.com/office/powerpoint/2010/main" val="740206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5">
                  <a:extLst>
                    <a:ext uri="{9D8B030D-6E8A-4147-A177-3AD203B41FA5}">
                      <a16:colId xmlns:a16="http://schemas.microsoft.com/office/drawing/2014/main" val="3238110281"/>
                    </a:ext>
                  </a:extLst>
                </a:gridCol>
                <a:gridCol w="576072">
                  <a:extLst>
                    <a:ext uri="{9D8B030D-6E8A-4147-A177-3AD203B41FA5}">
                      <a16:colId xmlns:a16="http://schemas.microsoft.com/office/drawing/2014/main" val="3173504973"/>
                    </a:ext>
                  </a:extLst>
                </a:gridCol>
                <a:gridCol w="576072">
                  <a:extLst>
                    <a:ext uri="{9D8B030D-6E8A-4147-A177-3AD203B41FA5}">
                      <a16:colId xmlns:a16="http://schemas.microsoft.com/office/drawing/2014/main" val="1137891560"/>
                    </a:ext>
                  </a:extLst>
                </a:gridCol>
                <a:gridCol w="576072">
                  <a:extLst>
                    <a:ext uri="{9D8B030D-6E8A-4147-A177-3AD203B41FA5}">
                      <a16:colId xmlns:a16="http://schemas.microsoft.com/office/drawing/2014/main" val="1315609004"/>
                    </a:ext>
                  </a:extLst>
                </a:gridCol>
                <a:gridCol w="576072">
                  <a:extLst>
                    <a:ext uri="{9D8B030D-6E8A-4147-A177-3AD203B41FA5}">
                      <a16:colId xmlns:a16="http://schemas.microsoft.com/office/drawing/2014/main" val="1683610114"/>
                    </a:ext>
                  </a:extLst>
                </a:gridCol>
                <a:gridCol w="576072">
                  <a:extLst>
                    <a:ext uri="{9D8B030D-6E8A-4147-A177-3AD203B41FA5}">
                      <a16:colId xmlns:a16="http://schemas.microsoft.com/office/drawing/2014/main" val="3625902567"/>
                    </a:ext>
                  </a:extLst>
                </a:gridCol>
                <a:gridCol w="576072">
                  <a:extLst>
                    <a:ext uri="{9D8B030D-6E8A-4147-A177-3AD203B41FA5}">
                      <a16:colId xmlns:a16="http://schemas.microsoft.com/office/drawing/2014/main" val="549134400"/>
                    </a:ext>
                  </a:extLst>
                </a:gridCol>
                <a:gridCol w="576072">
                  <a:extLst>
                    <a:ext uri="{9D8B030D-6E8A-4147-A177-3AD203B41FA5}">
                      <a16:colId xmlns:a16="http://schemas.microsoft.com/office/drawing/2014/main" val="72079555"/>
                    </a:ext>
                  </a:extLst>
                </a:gridCol>
                <a:gridCol w="576072">
                  <a:extLst>
                    <a:ext uri="{9D8B030D-6E8A-4147-A177-3AD203B41FA5}">
                      <a16:colId xmlns:a16="http://schemas.microsoft.com/office/drawing/2014/main" val="1268585720"/>
                    </a:ext>
                  </a:extLst>
                </a:gridCol>
                <a:gridCol w="576072">
                  <a:extLst>
                    <a:ext uri="{9D8B030D-6E8A-4147-A177-3AD203B41FA5}">
                      <a16:colId xmlns:a16="http://schemas.microsoft.com/office/drawing/2014/main" val="1909011855"/>
                    </a:ext>
                  </a:extLst>
                </a:gridCol>
                <a:gridCol w="576072">
                  <a:extLst>
                    <a:ext uri="{9D8B030D-6E8A-4147-A177-3AD203B41FA5}">
                      <a16:colId xmlns:a16="http://schemas.microsoft.com/office/drawing/2014/main" val="3812221239"/>
                    </a:ext>
                  </a:extLst>
                </a:gridCol>
                <a:gridCol w="576072">
                  <a:extLst>
                    <a:ext uri="{9D8B030D-6E8A-4147-A177-3AD203B41FA5}">
                      <a16:colId xmlns:a16="http://schemas.microsoft.com/office/drawing/2014/main" val="3916247256"/>
                    </a:ext>
                  </a:extLst>
                </a:gridCol>
                <a:gridCol w="576072">
                  <a:extLst>
                    <a:ext uri="{9D8B030D-6E8A-4147-A177-3AD203B41FA5}">
                      <a16:colId xmlns:a16="http://schemas.microsoft.com/office/drawing/2014/main" val="1003501711"/>
                    </a:ext>
                  </a:extLst>
                </a:gridCol>
                <a:gridCol w="576072">
                  <a:extLst>
                    <a:ext uri="{9D8B030D-6E8A-4147-A177-3AD203B41FA5}">
                      <a16:colId xmlns:a16="http://schemas.microsoft.com/office/drawing/2014/main" val="1152527433"/>
                    </a:ext>
                  </a:extLst>
                </a:gridCol>
              </a:tblGrid>
              <a:tr h="370840">
                <a:tc>
                  <a:txBody>
                    <a:bodyPr/>
                    <a:lstStyle/>
                    <a:p>
                      <a:r>
                        <a:rPr lang="en-US" sz="1000"/>
                        <a:t>Name</a:t>
                      </a:r>
                    </a:p>
                  </a:txBody>
                  <a:tcPr/>
                </a:tc>
                <a:tc>
                  <a:txBody>
                    <a:bodyPr/>
                    <a:lstStyle/>
                    <a:p>
                      <a:r>
                        <a:rPr lang="en-US" sz="1000"/>
                        <a:t>Posts</a:t>
                      </a:r>
                    </a:p>
                  </a:txBody>
                  <a:tcPr/>
                </a:tc>
                <a:tc>
                  <a:txBody>
                    <a:bodyPr/>
                    <a:lstStyle/>
                    <a:p>
                      <a:r>
                        <a:rPr lang="en-US" sz="1000"/>
                        <a:t>Stories</a:t>
                      </a:r>
                    </a:p>
                  </a:txBody>
                  <a:tcPr/>
                </a:tc>
                <a:tc>
                  <a:txBody>
                    <a:bodyPr/>
                    <a:lstStyle/>
                    <a:p>
                      <a:r>
                        <a:rPr lang="en-US" sz="1000"/>
                        <a:t>Likes</a:t>
                      </a:r>
                    </a:p>
                  </a:txBody>
                  <a:tcPr/>
                </a:tc>
                <a:tc>
                  <a:txBody>
                    <a:bodyPr/>
                    <a:lstStyle/>
                    <a:p>
                      <a:r>
                        <a:rPr lang="en-US" sz="1000"/>
                        <a:t>Comments</a:t>
                      </a:r>
                    </a:p>
                  </a:txBody>
                  <a:tcPr/>
                </a:tc>
                <a:tc>
                  <a:txBody>
                    <a:bodyPr/>
                    <a:lstStyle/>
                    <a:p>
                      <a:r>
                        <a:rPr lang="en-US" sz="1000"/>
                        <a:t>Total Post Impressions</a:t>
                      </a:r>
                    </a:p>
                  </a:txBody>
                  <a:tcPr/>
                </a:tc>
                <a:tc>
                  <a:txBody>
                    <a:bodyPr/>
                    <a:lstStyle/>
                    <a:p>
                      <a:r>
                        <a:rPr lang="en-US" sz="1000"/>
                        <a:t>Total Story Impressions</a:t>
                      </a:r>
                    </a:p>
                  </a:txBody>
                  <a:tcPr/>
                </a:tc>
                <a:tc>
                  <a:txBody>
                    <a:bodyPr/>
                    <a:lstStyle/>
                    <a:p>
                      <a:r>
                        <a:rPr lang="en-US" sz="1000"/>
                        <a:t>Total Engagement</a:t>
                      </a:r>
                    </a:p>
                  </a:txBody>
                  <a:tcPr/>
                </a:tc>
                <a:tc>
                  <a:txBody>
                    <a:bodyPr/>
                    <a:lstStyle/>
                    <a:p>
                      <a:r>
                        <a:rPr lang="en-US" sz="1000"/>
                        <a:t>Avg. Post Reach</a:t>
                      </a:r>
                    </a:p>
                  </a:txBody>
                  <a:tcPr/>
                </a:tc>
                <a:tc>
                  <a:txBody>
                    <a:bodyPr/>
                    <a:lstStyle/>
                    <a:p>
                      <a:r>
                        <a:rPr lang="en-US" sz="1000"/>
                        <a:t>Avg. Story Reach</a:t>
                      </a:r>
                    </a:p>
                  </a:txBody>
                  <a:tcPr/>
                </a:tc>
                <a:tc>
                  <a:txBody>
                    <a:bodyPr/>
                    <a:lstStyle/>
                    <a:p>
                      <a:r>
                        <a:rPr lang="en-US" sz="1000"/>
                        <a:t>Total Saves</a:t>
                      </a:r>
                    </a:p>
                  </a:txBody>
                  <a:tcPr/>
                </a:tc>
                <a:tc>
                  <a:txBody>
                    <a:bodyPr/>
                    <a:lstStyle/>
                    <a:p>
                      <a:r>
                        <a:rPr lang="en-US" sz="1000"/>
                        <a:t>Image Posts</a:t>
                      </a:r>
                    </a:p>
                  </a:txBody>
                  <a:tcPr/>
                </a:tc>
                <a:tc>
                  <a:txBody>
                    <a:bodyPr/>
                    <a:lstStyle/>
                    <a:p>
                      <a:r>
                        <a:rPr lang="en-US" sz="1000"/>
                        <a:t>Carousel Posts</a:t>
                      </a:r>
                    </a:p>
                  </a:txBody>
                  <a:tcPr/>
                </a:tc>
                <a:tc>
                  <a:txBody>
                    <a:bodyPr/>
                    <a:lstStyle/>
                    <a:p>
                      <a:r>
                        <a:rPr lang="en-US" sz="1000"/>
                        <a:t>Video Posts</a:t>
                      </a:r>
                    </a:p>
                  </a:txBody>
                  <a:tcPr/>
                </a:tc>
                <a:extLst>
                  <a:ext uri="{0D108BD9-81ED-4DB2-BD59-A6C34878D82A}">
                    <a16:rowId xmlns:a16="http://schemas.microsoft.com/office/drawing/2014/main" val="3698009357"/>
                  </a:ext>
                </a:extLst>
              </a:tr>
              <a:tr h="370840">
                <a:tc>
                  <a:txBody>
                    <a:bodyPr/>
                    <a:lstStyle/>
                    <a:p>
                      <a:r>
                        <a:rPr lang="en-US" sz="1000"/>
                        <a:t>bkkprovita</a:t>
                      </a:r>
                    </a:p>
                  </a:txBody>
                  <a:tcPr/>
                </a:tc>
                <a:tc>
                  <a:txBody>
                    <a:bodyPr/>
                    <a:lstStyle/>
                    <a:p>
                      <a:r>
                        <a:rPr lang="en-US" sz="1000"/>
                        <a:t>11</a:t>
                      </a:r>
                    </a:p>
                  </a:txBody>
                  <a:tcPr/>
                </a:tc>
                <a:tc>
                  <a:txBody>
                    <a:bodyPr/>
                    <a:lstStyle/>
                    <a:p>
                      <a:r>
                        <a:rPr lang="en-US" sz="1000"/>
                        <a:t>24</a:t>
                      </a:r>
                    </a:p>
                  </a:txBody>
                  <a:tcPr/>
                </a:tc>
                <a:tc>
                  <a:txBody>
                    <a:bodyPr/>
                    <a:lstStyle/>
                    <a:p>
                      <a:r>
                        <a:rPr lang="en-US" sz="1000"/>
                        <a:t>827</a:t>
                      </a:r>
                    </a:p>
                  </a:txBody>
                  <a:tcPr/>
                </a:tc>
                <a:tc>
                  <a:txBody>
                    <a:bodyPr/>
                    <a:lstStyle/>
                    <a:p>
                      <a:r>
                        <a:rPr lang="en-US" sz="1000"/>
                        <a:t>17</a:t>
                      </a:r>
                    </a:p>
                  </a:txBody>
                  <a:tcPr/>
                </a:tc>
                <a:tc>
                  <a:txBody>
                    <a:bodyPr/>
                    <a:lstStyle/>
                    <a:p>
                      <a:r>
                        <a:rPr lang="en-US" sz="1000"/>
                        <a:t>13265</a:t>
                      </a:r>
                    </a:p>
                  </a:txBody>
                  <a:tcPr/>
                </a:tc>
                <a:tc>
                  <a:txBody>
                    <a:bodyPr/>
                    <a:lstStyle/>
                    <a:p>
                      <a:r>
                        <a:rPr lang="en-US" sz="1000"/>
                        <a:t>6694</a:t>
                      </a:r>
                    </a:p>
                  </a:txBody>
                  <a:tcPr/>
                </a:tc>
                <a:tc>
                  <a:txBody>
                    <a:bodyPr/>
                    <a:lstStyle/>
                    <a:p>
                      <a:r>
                        <a:rPr lang="en-US" sz="1000"/>
                        <a:t>858</a:t>
                      </a:r>
                    </a:p>
                  </a:txBody>
                  <a:tcPr/>
                </a:tc>
                <a:tc>
                  <a:txBody>
                    <a:bodyPr/>
                    <a:lstStyle/>
                    <a:p>
                      <a:r>
                        <a:rPr lang="en-US" sz="1000"/>
                        <a:t>820.18181818182</a:t>
                      </a:r>
                    </a:p>
                  </a:txBody>
                  <a:tcPr/>
                </a:tc>
                <a:tc>
                  <a:txBody>
                    <a:bodyPr/>
                    <a:lstStyle/>
                    <a:p>
                      <a:r>
                        <a:rPr lang="en-US" sz="1000"/>
                        <a:t>244.95652173913</a:t>
                      </a:r>
                    </a:p>
                  </a:txBody>
                  <a:tcPr/>
                </a:tc>
                <a:tc>
                  <a:txBody>
                    <a:bodyPr/>
                    <a:lstStyle/>
                    <a:p>
                      <a:r>
                        <a:rPr lang="en-US" sz="1000"/>
                        <a:t>14</a:t>
                      </a:r>
                    </a:p>
                  </a:txBody>
                  <a:tcPr/>
                </a:tc>
                <a:tc>
                  <a:txBody>
                    <a:bodyPr/>
                    <a:lstStyle/>
                    <a:p>
                      <a:r>
                        <a:rPr lang="en-US" sz="1000"/>
                        <a:t>10</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1459768545"/>
                  </a:ext>
                </a:extLst>
              </a:tr>
            </a:tbl>
          </a:graphicData>
        </a:graphic>
      </p:graphicFrame>
      <p:sp>
        <p:nvSpPr>
          <p:cNvPr id="4" name="Text Placeholder 3">
            <a:extLst>
              <a:ext uri="{FF2B5EF4-FFF2-40B4-BE49-F238E27FC236}">
                <a16:creationId xmlns:a16="http://schemas.microsoft.com/office/drawing/2014/main" id="{95EC4407-BB53-448B-8D43-7EFA2952685F}"/>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22278311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CB9806-9C0D-4CEB-8F18-A2E3C636CE3D}"/>
              </a:ext>
            </a:extLst>
          </p:cNvPr>
          <p:cNvSpPr>
            <a:spLocks noGrp="1"/>
          </p:cNvSpPr>
          <p:nvPr>
            <p:ph type="title"/>
          </p:nvPr>
        </p:nvSpPr>
        <p:spPr/>
        <p:txBody>
          <a:bodyPr/>
          <a:lstStyle/>
          <a:p>
            <a:r>
              <a:rPr lang="en-US"/>
              <a:t>Instagram Followers Total | All Pages</a:t>
            </a:r>
          </a:p>
        </p:txBody>
      </p:sp>
      <p:graphicFrame>
        <p:nvGraphicFramePr>
          <p:cNvPr id="6" name="Chart Placeholder 5">
            <a:extLst>
              <a:ext uri="{FF2B5EF4-FFF2-40B4-BE49-F238E27FC236}">
                <a16:creationId xmlns:a16="http://schemas.microsoft.com/office/drawing/2014/main" id="{0ED824AE-DD61-4D7E-BB1A-F1D9AA622853}"/>
              </a:ext>
            </a:extLst>
          </p:cNvPr>
          <p:cNvGraphicFramePr>
            <a:graphicFrameLocks noGrp="1"/>
          </p:cNvGraphicFramePr>
          <p:nvPr>
            <p:ph type="chart" sz="quarter" idx="13"/>
            <p:extLst>
              <p:ext uri="{D42A27DB-BD31-4B8C-83A1-F6EECF244321}">
                <p14:modId xmlns:p14="http://schemas.microsoft.com/office/powerpoint/2010/main" val="1907293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DD7EC7-EC32-45F0-AAC5-45B1450A46CD}"/>
              </a:ext>
            </a:extLst>
          </p:cNvPr>
          <p:cNvSpPr>
            <a:spLocks noGrp="1"/>
          </p:cNvSpPr>
          <p:nvPr>
            <p:ph type="body" sz="quarter" idx="14"/>
          </p:nvPr>
        </p:nvSpPr>
        <p:spPr/>
        <p:txBody>
          <a:bodyPr/>
          <a:lstStyle/>
          <a:p>
            <a:r>
              <a:rPr lang="en-US"/>
              <a:t>01.11.2019 - 30.11.2019</a:t>
            </a:r>
          </a:p>
        </p:txBody>
      </p:sp>
      <p:sp>
        <p:nvSpPr>
          <p:cNvPr id="5" name="Footer Placeholder 4">
            <a:extLst>
              <a:ext uri="{FF2B5EF4-FFF2-40B4-BE49-F238E27FC236}">
                <a16:creationId xmlns:a16="http://schemas.microsoft.com/office/drawing/2014/main" id="{81D6E2ED-3020-4280-8C57-1C462AF65F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989870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8521E6-C9CC-4E89-A721-15C18DB3EC36}"/>
              </a:ext>
            </a:extLst>
          </p:cNvPr>
          <p:cNvSpPr>
            <a:spLocks noGrp="1"/>
          </p:cNvSpPr>
          <p:nvPr>
            <p:ph type="title"/>
          </p:nvPr>
        </p:nvSpPr>
        <p:spPr/>
        <p:txBody>
          <a:bodyPr/>
          <a:lstStyle/>
          <a:p>
            <a:r>
              <a:rPr lang="en-US"/>
              <a:t>Instagram 5 Top Posts (Engagement Rate) | All Pages - 1 of 6</a:t>
            </a:r>
          </a:p>
        </p:txBody>
      </p:sp>
      <p:graphicFrame>
        <p:nvGraphicFramePr>
          <p:cNvPr id="5" name="Table Placeholder 4">
            <a:extLst>
              <a:ext uri="{FF2B5EF4-FFF2-40B4-BE49-F238E27FC236}">
                <a16:creationId xmlns:a16="http://schemas.microsoft.com/office/drawing/2014/main" id="{ED7A954F-D29B-429A-BF84-FC26AFA9DDC5}"/>
              </a:ext>
            </a:extLst>
          </p:cNvPr>
          <p:cNvGraphicFramePr>
            <a:graphicFrameLocks noGrp="1"/>
          </p:cNvGraphicFramePr>
          <p:nvPr>
            <p:ph type="tbl" sz="quarter" idx="13"/>
            <p:extLst>
              <p:ext uri="{D42A27DB-BD31-4B8C-83A1-F6EECF244321}">
                <p14:modId xmlns:p14="http://schemas.microsoft.com/office/powerpoint/2010/main" val="32519177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577986494"/>
                    </a:ext>
                  </a:extLst>
                </a:gridCol>
                <a:gridCol w="1234439">
                  <a:extLst>
                    <a:ext uri="{9D8B030D-6E8A-4147-A177-3AD203B41FA5}">
                      <a16:colId xmlns:a16="http://schemas.microsoft.com/office/drawing/2014/main" val="2758916946"/>
                    </a:ext>
                  </a:extLst>
                </a:gridCol>
                <a:gridCol w="576072">
                  <a:extLst>
                    <a:ext uri="{9D8B030D-6E8A-4147-A177-3AD203B41FA5}">
                      <a16:colId xmlns:a16="http://schemas.microsoft.com/office/drawing/2014/main" val="1288715544"/>
                    </a:ext>
                  </a:extLst>
                </a:gridCol>
                <a:gridCol w="576072">
                  <a:extLst>
                    <a:ext uri="{9D8B030D-6E8A-4147-A177-3AD203B41FA5}">
                      <a16:colId xmlns:a16="http://schemas.microsoft.com/office/drawing/2014/main" val="290856280"/>
                    </a:ext>
                  </a:extLst>
                </a:gridCol>
                <a:gridCol w="576072">
                  <a:extLst>
                    <a:ext uri="{9D8B030D-6E8A-4147-A177-3AD203B41FA5}">
                      <a16:colId xmlns:a16="http://schemas.microsoft.com/office/drawing/2014/main" val="4160032698"/>
                    </a:ext>
                  </a:extLst>
                </a:gridCol>
                <a:gridCol w="576072">
                  <a:extLst>
                    <a:ext uri="{9D8B030D-6E8A-4147-A177-3AD203B41FA5}">
                      <a16:colId xmlns:a16="http://schemas.microsoft.com/office/drawing/2014/main" val="3771061620"/>
                    </a:ext>
                  </a:extLst>
                </a:gridCol>
                <a:gridCol w="576072">
                  <a:extLst>
                    <a:ext uri="{9D8B030D-6E8A-4147-A177-3AD203B41FA5}">
                      <a16:colId xmlns:a16="http://schemas.microsoft.com/office/drawing/2014/main" val="2894498101"/>
                    </a:ext>
                  </a:extLst>
                </a:gridCol>
                <a:gridCol w="576072">
                  <a:extLst>
                    <a:ext uri="{9D8B030D-6E8A-4147-A177-3AD203B41FA5}">
                      <a16:colId xmlns:a16="http://schemas.microsoft.com/office/drawing/2014/main" val="1523487757"/>
                    </a:ext>
                  </a:extLst>
                </a:gridCol>
                <a:gridCol w="576072">
                  <a:extLst>
                    <a:ext uri="{9D8B030D-6E8A-4147-A177-3AD203B41FA5}">
                      <a16:colId xmlns:a16="http://schemas.microsoft.com/office/drawing/2014/main" val="2514134637"/>
                    </a:ext>
                  </a:extLst>
                </a:gridCol>
                <a:gridCol w="576072">
                  <a:extLst>
                    <a:ext uri="{9D8B030D-6E8A-4147-A177-3AD203B41FA5}">
                      <a16:colId xmlns:a16="http://schemas.microsoft.com/office/drawing/2014/main" val="1805333136"/>
                    </a:ext>
                  </a:extLst>
                </a:gridCol>
                <a:gridCol w="576072">
                  <a:extLst>
                    <a:ext uri="{9D8B030D-6E8A-4147-A177-3AD203B41FA5}">
                      <a16:colId xmlns:a16="http://schemas.microsoft.com/office/drawing/2014/main" val="12197396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93032744"/>
                  </a:ext>
                </a:extLst>
              </a:tr>
            </a:tbl>
          </a:graphicData>
        </a:graphic>
      </p:graphicFrame>
      <p:sp>
        <p:nvSpPr>
          <p:cNvPr id="4" name="Text Placeholder 3">
            <a:extLst>
              <a:ext uri="{FF2B5EF4-FFF2-40B4-BE49-F238E27FC236}">
                <a16:creationId xmlns:a16="http://schemas.microsoft.com/office/drawing/2014/main" id="{8DD3A9BF-7CA6-4C4B-84F5-3986A8E0C9F6}"/>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30930635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15CEC-8502-482F-83F4-1A1E0F261300}"/>
              </a:ext>
            </a:extLst>
          </p:cNvPr>
          <p:cNvSpPr>
            <a:spLocks noGrp="1"/>
          </p:cNvSpPr>
          <p:nvPr>
            <p:ph type="title"/>
          </p:nvPr>
        </p:nvSpPr>
        <p:spPr/>
        <p:txBody>
          <a:bodyPr/>
          <a:lstStyle/>
          <a:p>
            <a:r>
              <a:rPr lang="en-US"/>
              <a:t>Instagram 5 Top Posts (Engagement Rate) | All Pages - 2 of 6</a:t>
            </a:r>
          </a:p>
        </p:txBody>
      </p:sp>
      <p:graphicFrame>
        <p:nvGraphicFramePr>
          <p:cNvPr id="5" name="Table Placeholder 4">
            <a:extLst>
              <a:ext uri="{FF2B5EF4-FFF2-40B4-BE49-F238E27FC236}">
                <a16:creationId xmlns:a16="http://schemas.microsoft.com/office/drawing/2014/main" id="{BB61CDE9-B95E-4B54-800A-9666C6F0AC96}"/>
              </a:ext>
            </a:extLst>
          </p:cNvPr>
          <p:cNvGraphicFramePr>
            <a:graphicFrameLocks noGrp="1"/>
          </p:cNvGraphicFramePr>
          <p:nvPr>
            <p:ph type="tbl" sz="quarter" idx="13"/>
            <p:extLst>
              <p:ext uri="{D42A27DB-BD31-4B8C-83A1-F6EECF244321}">
                <p14:modId xmlns:p14="http://schemas.microsoft.com/office/powerpoint/2010/main" val="2652695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121989879"/>
                    </a:ext>
                  </a:extLst>
                </a:gridCol>
                <a:gridCol w="1234439">
                  <a:extLst>
                    <a:ext uri="{9D8B030D-6E8A-4147-A177-3AD203B41FA5}">
                      <a16:colId xmlns:a16="http://schemas.microsoft.com/office/drawing/2014/main" val="2951394565"/>
                    </a:ext>
                  </a:extLst>
                </a:gridCol>
                <a:gridCol w="576072">
                  <a:extLst>
                    <a:ext uri="{9D8B030D-6E8A-4147-A177-3AD203B41FA5}">
                      <a16:colId xmlns:a16="http://schemas.microsoft.com/office/drawing/2014/main" val="3757837694"/>
                    </a:ext>
                  </a:extLst>
                </a:gridCol>
                <a:gridCol w="576072">
                  <a:extLst>
                    <a:ext uri="{9D8B030D-6E8A-4147-A177-3AD203B41FA5}">
                      <a16:colId xmlns:a16="http://schemas.microsoft.com/office/drawing/2014/main" val="4162781282"/>
                    </a:ext>
                  </a:extLst>
                </a:gridCol>
                <a:gridCol w="576072">
                  <a:extLst>
                    <a:ext uri="{9D8B030D-6E8A-4147-A177-3AD203B41FA5}">
                      <a16:colId xmlns:a16="http://schemas.microsoft.com/office/drawing/2014/main" val="3358739000"/>
                    </a:ext>
                  </a:extLst>
                </a:gridCol>
                <a:gridCol w="576072">
                  <a:extLst>
                    <a:ext uri="{9D8B030D-6E8A-4147-A177-3AD203B41FA5}">
                      <a16:colId xmlns:a16="http://schemas.microsoft.com/office/drawing/2014/main" val="4020894715"/>
                    </a:ext>
                  </a:extLst>
                </a:gridCol>
                <a:gridCol w="576072">
                  <a:extLst>
                    <a:ext uri="{9D8B030D-6E8A-4147-A177-3AD203B41FA5}">
                      <a16:colId xmlns:a16="http://schemas.microsoft.com/office/drawing/2014/main" val="239304589"/>
                    </a:ext>
                  </a:extLst>
                </a:gridCol>
                <a:gridCol w="576072">
                  <a:extLst>
                    <a:ext uri="{9D8B030D-6E8A-4147-A177-3AD203B41FA5}">
                      <a16:colId xmlns:a16="http://schemas.microsoft.com/office/drawing/2014/main" val="870902546"/>
                    </a:ext>
                  </a:extLst>
                </a:gridCol>
                <a:gridCol w="576072">
                  <a:extLst>
                    <a:ext uri="{9D8B030D-6E8A-4147-A177-3AD203B41FA5}">
                      <a16:colId xmlns:a16="http://schemas.microsoft.com/office/drawing/2014/main" val="2122900310"/>
                    </a:ext>
                  </a:extLst>
                </a:gridCol>
                <a:gridCol w="576072">
                  <a:extLst>
                    <a:ext uri="{9D8B030D-6E8A-4147-A177-3AD203B41FA5}">
                      <a16:colId xmlns:a16="http://schemas.microsoft.com/office/drawing/2014/main" val="1271531459"/>
                    </a:ext>
                  </a:extLst>
                </a:gridCol>
                <a:gridCol w="576072">
                  <a:extLst>
                    <a:ext uri="{9D8B030D-6E8A-4147-A177-3AD203B41FA5}">
                      <a16:colId xmlns:a16="http://schemas.microsoft.com/office/drawing/2014/main" val="2058854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48719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bkkprovita - 2019-11-05 14:35:16</a:t>
                      </a:r>
                      <a:r>
                        <a:rPr kumimoji="0" lang="de-DE" sz="1000" b="0" i="0" u="none" strike="noStrike" kern="1200" cap="none" spc="0" normalizeH="0" baseline="0" noProof="0">
                          <a:ln>
                            <a:noFill/>
                          </a:ln>
                          <a:solidFill>
                            <a:prstClr val="black"/>
                          </a:solidFill>
                          <a:effectLst/>
                          <a:uLnTx/>
                          <a:uFillTx/>
                          <a:latin typeface="+mn-lt"/>
                          <a:ea typeface="+mn-ea"/>
                          <a:cs typeface="+mn-cs"/>
                        </a:rPr>
                        <a:t>
 Posted @withrepost • 
Danke 🙏🏻 fürs Teilen, liebe @laurafruitfairy!
𝔸𝕟𝕫𝕖𝕚𝕘𝕖 || Wir sollten alle mehr Acht auf unsere wunderschöne Natur geben - aber wie? 🌲🍂|| Nature is so precious! 🍁 What do you do to protect it + avoid pollution?
Von allen Seiten bekommen wir von aktuellen Klimakatastrophen mit. 🌎😢 Doch was kann ich als Einzelne(r) tun, um Umweltschutz positiv mitzugestalten? Tierprodukte vermeiden, öffentliche Verkehrsmittel statt Auto &amp; Flugzeug, Fair Fashion statt Fast Fashion. So weit so gut. Doch da hört es nicht auf! Auch andere, weniger beleuchtete Branchen wie Versicherungen bieten mittlerweile hervorragende Möglichkeiten zum Umweltschutz beizutragen. 🥰 Vorne mit dabei: die @bkkprovita — Warum? Hier ein paar Fakten: .
.
🌎KLIMANEUTRAL: Die BKK ProVita berechnet ihren CO2-Fußabdruck und neutralisiert den CO2-Ausstoß komplett. .
.
🌎 ÖKOSTROM: Die BKK ProVita bezieht ausschließlich Strom aus regenerativen Energien. .
.
🌎 GEMEINWOHL: Die BKK ProVita ist die erste Gemeinwohl-zertifizierte Krankenkasse. 🥰 Die Bewertungsmatrix enthält Elemente wie Menschenwürde, Solidarität, Transparenz und Nachhaltigkeit. .
.
🌎 AWARDS: Die BKK ProVita hat zahlreiche Auszeichnungen erhalten, u.a. ist sie für den Deutschen Nachhaltigkeitspreis 2020 nominiert und erhielt den UN Climate Action Award 2018 auf der UN Klimakonferenz. .
.
🌎 MOTIVIERT: Die BKK ProVita hat es sich zur Mission gemacht Gesundheit und Ökologie zu fördern. Es gibt zahlreiche Zusatzleistungen und Stück für Stück kommen immer neue dazu!
Alle Leistungen und mehr Infos zu allen Aktionen der ProVita gibt es auf der Webseite (Swipe up in meiner Story oder folge dem Link in meiner Bio — 25qm Blühfläche werden pro Anmeldung über den Link gesichert🙏🏼🐝🌼). Es lohnt sich reinzuschauen und zu wechseln, hab ich auch gemacht!😊 Diese Kooperation kam sogar erst zustande nachdem ich schon gewechselt hatte. 🙏🏼😍 Schönen Dienstag euch!🤗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https://www.instagram.com/p/B4fFF3ZqMyy/media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18.12.2019 01:15:35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extLst>
                  <a:ext uri="{0D108BD9-81ED-4DB2-BD59-A6C34878D82A}">
                    <a16:rowId xmlns:a16="http://schemas.microsoft.com/office/drawing/2014/main" val="2379842906"/>
                  </a:ext>
                </a:extLst>
              </a:tr>
            </a:tbl>
          </a:graphicData>
        </a:graphic>
      </p:graphicFrame>
      <p:sp>
        <p:nvSpPr>
          <p:cNvPr id="4" name="Text Placeholder 3">
            <a:extLst>
              <a:ext uri="{FF2B5EF4-FFF2-40B4-BE49-F238E27FC236}">
                <a16:creationId xmlns:a16="http://schemas.microsoft.com/office/drawing/2014/main" id="{841B22DF-F785-4168-900B-06DAF0EF5101}"/>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41549824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31D6B3-920D-4088-9134-B16143FD2137}"/>
              </a:ext>
            </a:extLst>
          </p:cNvPr>
          <p:cNvSpPr>
            <a:spLocks noGrp="1"/>
          </p:cNvSpPr>
          <p:nvPr>
            <p:ph type="title"/>
          </p:nvPr>
        </p:nvSpPr>
        <p:spPr/>
        <p:txBody>
          <a:bodyPr/>
          <a:lstStyle/>
          <a:p>
            <a:r>
              <a:rPr lang="en-US"/>
              <a:t>Instagram 5 Top Posts (Engagement Rate) | All Pages - 3 of 6</a:t>
            </a:r>
          </a:p>
        </p:txBody>
      </p:sp>
      <p:graphicFrame>
        <p:nvGraphicFramePr>
          <p:cNvPr id="5" name="Table Placeholder 4">
            <a:extLst>
              <a:ext uri="{FF2B5EF4-FFF2-40B4-BE49-F238E27FC236}">
                <a16:creationId xmlns:a16="http://schemas.microsoft.com/office/drawing/2014/main" id="{ABFB5A38-60B7-4E17-AD04-55930F98EE5B}"/>
              </a:ext>
            </a:extLst>
          </p:cNvPr>
          <p:cNvGraphicFramePr>
            <a:graphicFrameLocks noGrp="1"/>
          </p:cNvGraphicFramePr>
          <p:nvPr>
            <p:ph type="tbl" sz="quarter" idx="13"/>
            <p:extLst>
              <p:ext uri="{D42A27DB-BD31-4B8C-83A1-F6EECF244321}">
                <p14:modId xmlns:p14="http://schemas.microsoft.com/office/powerpoint/2010/main" val="3461431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908279632"/>
                    </a:ext>
                  </a:extLst>
                </a:gridCol>
                <a:gridCol w="1234439">
                  <a:extLst>
                    <a:ext uri="{9D8B030D-6E8A-4147-A177-3AD203B41FA5}">
                      <a16:colId xmlns:a16="http://schemas.microsoft.com/office/drawing/2014/main" val="293975753"/>
                    </a:ext>
                  </a:extLst>
                </a:gridCol>
                <a:gridCol w="576072">
                  <a:extLst>
                    <a:ext uri="{9D8B030D-6E8A-4147-A177-3AD203B41FA5}">
                      <a16:colId xmlns:a16="http://schemas.microsoft.com/office/drawing/2014/main" val="266651728"/>
                    </a:ext>
                  </a:extLst>
                </a:gridCol>
                <a:gridCol w="576072">
                  <a:extLst>
                    <a:ext uri="{9D8B030D-6E8A-4147-A177-3AD203B41FA5}">
                      <a16:colId xmlns:a16="http://schemas.microsoft.com/office/drawing/2014/main" val="4073115346"/>
                    </a:ext>
                  </a:extLst>
                </a:gridCol>
                <a:gridCol w="576072">
                  <a:extLst>
                    <a:ext uri="{9D8B030D-6E8A-4147-A177-3AD203B41FA5}">
                      <a16:colId xmlns:a16="http://schemas.microsoft.com/office/drawing/2014/main" val="2802166715"/>
                    </a:ext>
                  </a:extLst>
                </a:gridCol>
                <a:gridCol w="576072">
                  <a:extLst>
                    <a:ext uri="{9D8B030D-6E8A-4147-A177-3AD203B41FA5}">
                      <a16:colId xmlns:a16="http://schemas.microsoft.com/office/drawing/2014/main" val="4263572038"/>
                    </a:ext>
                  </a:extLst>
                </a:gridCol>
                <a:gridCol w="576072">
                  <a:extLst>
                    <a:ext uri="{9D8B030D-6E8A-4147-A177-3AD203B41FA5}">
                      <a16:colId xmlns:a16="http://schemas.microsoft.com/office/drawing/2014/main" val="2399668063"/>
                    </a:ext>
                  </a:extLst>
                </a:gridCol>
                <a:gridCol w="576072">
                  <a:extLst>
                    <a:ext uri="{9D8B030D-6E8A-4147-A177-3AD203B41FA5}">
                      <a16:colId xmlns:a16="http://schemas.microsoft.com/office/drawing/2014/main" val="2699320492"/>
                    </a:ext>
                  </a:extLst>
                </a:gridCol>
                <a:gridCol w="576072">
                  <a:extLst>
                    <a:ext uri="{9D8B030D-6E8A-4147-A177-3AD203B41FA5}">
                      <a16:colId xmlns:a16="http://schemas.microsoft.com/office/drawing/2014/main" val="4203693632"/>
                    </a:ext>
                  </a:extLst>
                </a:gridCol>
                <a:gridCol w="576072">
                  <a:extLst>
                    <a:ext uri="{9D8B030D-6E8A-4147-A177-3AD203B41FA5}">
                      <a16:colId xmlns:a16="http://schemas.microsoft.com/office/drawing/2014/main" val="3777985716"/>
                    </a:ext>
                  </a:extLst>
                </a:gridCol>
                <a:gridCol w="576072">
                  <a:extLst>
                    <a:ext uri="{9D8B030D-6E8A-4147-A177-3AD203B41FA5}">
                      <a16:colId xmlns:a16="http://schemas.microsoft.com/office/drawing/2014/main" val="14511570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83511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bkkprovita - 2019-11-14 12:01:45</a:t>
                      </a:r>
                      <a:r>
                        <a:rPr kumimoji="0" lang="de-DE" sz="1000" b="0" i="0" u="none" strike="noStrike" kern="1200" cap="none" spc="0" normalizeH="0" baseline="0" noProof="0">
                          <a:ln>
                            <a:noFill/>
                          </a:ln>
                          <a:solidFill>
                            <a:prstClr val="black"/>
                          </a:solidFill>
                          <a:effectLst/>
                          <a:uLnTx/>
                          <a:uFillTx/>
                          <a:latin typeface="+mn-lt"/>
                          <a:ea typeface="+mn-ea"/>
                          <a:cs typeface="+mn-cs"/>
                        </a:rPr>
                        <a:t>
 Schduagerd, mir komme!⁣
Einmal im Jahr stehen bei uns die Zeichen auf "Schwäbisch": Wenn die Messe "veggie &amp; frei von" in Stuttgart vom 22.-24. November 2019 für drei Tage ihre Tore öffnet und sich alles um Gesundheit und Genuss dreht.⁣
Diesmal bringen wir Verstärkung mit: @SevenCooks_ - eine Wochenplaner-App, die gesunde, umweltfreundliche Ernährung alltagstauglich macht und die ihr über unser Bonusprogramm abrechnen könnt (wenn ihr bei uns versichert seid). Chantal &amp; Katrin sind mit unseren Kollegen Jürgen, Ludwig &amp; Thomas an unserem Stand C32 in Halle 3 und freuen sich darauf, euch kennenzulernen! ⁣
Am Sonntag, 24.11., ab 12:00 Uhr, hält @niko_rittenau einen Vortrag zum Thema „Wie erstelle ich einen veganen Ernährungsplan, der einfach und alltagstauglich alle kritischen Nährstoffe deckt?“. Danach trefft ihr ihn an unserem Stand.⁣
Adele &amp; mir sähad ons in Schduagerd!⁣
.⁣
(c) Foto: Messe Stuttgart⁣
.⁣
.⁣
.⁣
#Stuttgart #veggieundfreivon #veggiemesse #veggiefreundlich #vegan #allergie #freivon #schwabenland #schwabenliebe #messestuttgart #messestuttgart2019 #wirsindveggie #wirsindnachhaltig #nachhaltigkeit #kassefürsleben #bkkprovita #sevencooks #wochenplaner #wochenplanerapp #kochen #kochenmachtspass #kochenmitliebe #bio #organic #regional #saisonal #küchenplaner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https://www.instagram.com/p/B41-rX-Cyts/media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18.12.2019 01:15:35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extLst>
                  <a:ext uri="{0D108BD9-81ED-4DB2-BD59-A6C34878D82A}">
                    <a16:rowId xmlns:a16="http://schemas.microsoft.com/office/drawing/2014/main" val="379178077"/>
                  </a:ext>
                </a:extLst>
              </a:tr>
            </a:tbl>
          </a:graphicData>
        </a:graphic>
      </p:graphicFrame>
      <p:sp>
        <p:nvSpPr>
          <p:cNvPr id="4" name="Text Placeholder 3">
            <a:extLst>
              <a:ext uri="{FF2B5EF4-FFF2-40B4-BE49-F238E27FC236}">
                <a16:creationId xmlns:a16="http://schemas.microsoft.com/office/drawing/2014/main" id="{A25C5504-1953-4F14-8688-A7554C8EE5A0}"/>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23577835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4EE8C7-5D8A-4157-B443-5FE78AEE8897}"/>
              </a:ext>
            </a:extLst>
          </p:cNvPr>
          <p:cNvSpPr>
            <a:spLocks noGrp="1"/>
          </p:cNvSpPr>
          <p:nvPr>
            <p:ph type="title"/>
          </p:nvPr>
        </p:nvSpPr>
        <p:spPr/>
        <p:txBody>
          <a:bodyPr/>
          <a:lstStyle/>
          <a:p>
            <a:r>
              <a:rPr lang="en-US"/>
              <a:t>Instagram 5 Top Posts (Engagement Rate) | All Pages - 4 of 6</a:t>
            </a:r>
          </a:p>
        </p:txBody>
      </p:sp>
      <p:graphicFrame>
        <p:nvGraphicFramePr>
          <p:cNvPr id="5" name="Table Placeholder 4">
            <a:extLst>
              <a:ext uri="{FF2B5EF4-FFF2-40B4-BE49-F238E27FC236}">
                <a16:creationId xmlns:a16="http://schemas.microsoft.com/office/drawing/2014/main" id="{FF6031E2-BA05-48C2-ABA9-CC466A94E36F}"/>
              </a:ext>
            </a:extLst>
          </p:cNvPr>
          <p:cNvGraphicFramePr>
            <a:graphicFrameLocks noGrp="1"/>
          </p:cNvGraphicFramePr>
          <p:nvPr>
            <p:ph type="tbl" sz="quarter" idx="13"/>
            <p:extLst>
              <p:ext uri="{D42A27DB-BD31-4B8C-83A1-F6EECF244321}">
                <p14:modId xmlns:p14="http://schemas.microsoft.com/office/powerpoint/2010/main" val="36621305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3868399622"/>
                    </a:ext>
                  </a:extLst>
                </a:gridCol>
                <a:gridCol w="1234439">
                  <a:extLst>
                    <a:ext uri="{9D8B030D-6E8A-4147-A177-3AD203B41FA5}">
                      <a16:colId xmlns:a16="http://schemas.microsoft.com/office/drawing/2014/main" val="1359370694"/>
                    </a:ext>
                  </a:extLst>
                </a:gridCol>
                <a:gridCol w="576072">
                  <a:extLst>
                    <a:ext uri="{9D8B030D-6E8A-4147-A177-3AD203B41FA5}">
                      <a16:colId xmlns:a16="http://schemas.microsoft.com/office/drawing/2014/main" val="2613988231"/>
                    </a:ext>
                  </a:extLst>
                </a:gridCol>
                <a:gridCol w="576072">
                  <a:extLst>
                    <a:ext uri="{9D8B030D-6E8A-4147-A177-3AD203B41FA5}">
                      <a16:colId xmlns:a16="http://schemas.microsoft.com/office/drawing/2014/main" val="2206711234"/>
                    </a:ext>
                  </a:extLst>
                </a:gridCol>
                <a:gridCol w="576072">
                  <a:extLst>
                    <a:ext uri="{9D8B030D-6E8A-4147-A177-3AD203B41FA5}">
                      <a16:colId xmlns:a16="http://schemas.microsoft.com/office/drawing/2014/main" val="3130962069"/>
                    </a:ext>
                  </a:extLst>
                </a:gridCol>
                <a:gridCol w="576072">
                  <a:extLst>
                    <a:ext uri="{9D8B030D-6E8A-4147-A177-3AD203B41FA5}">
                      <a16:colId xmlns:a16="http://schemas.microsoft.com/office/drawing/2014/main" val="780311257"/>
                    </a:ext>
                  </a:extLst>
                </a:gridCol>
                <a:gridCol w="576072">
                  <a:extLst>
                    <a:ext uri="{9D8B030D-6E8A-4147-A177-3AD203B41FA5}">
                      <a16:colId xmlns:a16="http://schemas.microsoft.com/office/drawing/2014/main" val="1416707667"/>
                    </a:ext>
                  </a:extLst>
                </a:gridCol>
                <a:gridCol w="576072">
                  <a:extLst>
                    <a:ext uri="{9D8B030D-6E8A-4147-A177-3AD203B41FA5}">
                      <a16:colId xmlns:a16="http://schemas.microsoft.com/office/drawing/2014/main" val="3339065395"/>
                    </a:ext>
                  </a:extLst>
                </a:gridCol>
                <a:gridCol w="576072">
                  <a:extLst>
                    <a:ext uri="{9D8B030D-6E8A-4147-A177-3AD203B41FA5}">
                      <a16:colId xmlns:a16="http://schemas.microsoft.com/office/drawing/2014/main" val="2701367812"/>
                    </a:ext>
                  </a:extLst>
                </a:gridCol>
                <a:gridCol w="576072">
                  <a:extLst>
                    <a:ext uri="{9D8B030D-6E8A-4147-A177-3AD203B41FA5}">
                      <a16:colId xmlns:a16="http://schemas.microsoft.com/office/drawing/2014/main" val="920860420"/>
                    </a:ext>
                  </a:extLst>
                </a:gridCol>
                <a:gridCol w="576072">
                  <a:extLst>
                    <a:ext uri="{9D8B030D-6E8A-4147-A177-3AD203B41FA5}">
                      <a16:colId xmlns:a16="http://schemas.microsoft.com/office/drawing/2014/main" val="4744380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236958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bkkprovita - 2019-11-01 07:22:40</a:t>
                      </a:r>
                      <a:r>
                        <a:rPr kumimoji="0" lang="en-US" sz="1000" b="0" i="0" u="none" strike="noStrike" kern="1200" cap="none" spc="0" normalizeH="0" baseline="0" noProof="0">
                          <a:ln>
                            <a:noFill/>
                          </a:ln>
                          <a:solidFill>
                            <a:prstClr val="black"/>
                          </a:solidFill>
                          <a:effectLst/>
                          <a:uLnTx/>
                          <a:uFillTx/>
                          <a:latin typeface="+mn-lt"/>
                          <a:ea typeface="+mn-ea"/>
                          <a:cs typeface="+mn-cs"/>
                        </a:rPr>
                        <a:t>
 Wie feierst du den heutigen Weltvegantag? 🤔 ⁣
Am besten mit unserem neuen #veggiedesmonats. 😍⁣
Die Quitte - eine fast vergessene Frucht - begleitet uns durch den November. ⁣
Viele spannende Fakten und zwei leckere Rezepte von @stinaspiegelberg findest du auf unserer Website unter www.bkk-provita.de/veggie-des-monats-november-2019/⁣
Viel Spaß beim Ausprobieren! ⁣
.⁣
.⁣
.⁣
#weltvegantag #weltvegantag2019 #quitte #quitten #vegan #pflanzenbasiert #pflanzenbasierteernährung #veggieküche #gesundessen #veganfoodporn #vegandeutschland #vegangermany #powerdbyplants #healthyfood #bestofvegan #whatveganseat #veganpassion #veganerezepte #veganinspiration #gesundundlecker #veganbacken #veganbaking #veganbakery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https://www.instagram.com/p/B4UAZ79CWNa/media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16.12.2019 19:16:30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878</a:t>
                      </a:r>
                    </a:p>
                  </a:txBody>
                  <a:tcPr/>
                </a:tc>
                <a:extLst>
                  <a:ext uri="{0D108BD9-81ED-4DB2-BD59-A6C34878D82A}">
                    <a16:rowId xmlns:a16="http://schemas.microsoft.com/office/drawing/2014/main" val="1887544129"/>
                  </a:ext>
                </a:extLst>
              </a:tr>
            </a:tbl>
          </a:graphicData>
        </a:graphic>
      </p:graphicFrame>
      <p:sp>
        <p:nvSpPr>
          <p:cNvPr id="4" name="Text Placeholder 3">
            <a:extLst>
              <a:ext uri="{FF2B5EF4-FFF2-40B4-BE49-F238E27FC236}">
                <a16:creationId xmlns:a16="http://schemas.microsoft.com/office/drawing/2014/main" id="{494D39C1-31A8-4E8E-A0C2-8ADD7F28D67A}"/>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1837892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2793B-46E1-458F-B05C-2426B7214C00}"/>
              </a:ext>
            </a:extLst>
          </p:cNvPr>
          <p:cNvSpPr>
            <a:spLocks noGrp="1"/>
          </p:cNvSpPr>
          <p:nvPr>
            <p:ph type="title"/>
          </p:nvPr>
        </p:nvSpPr>
        <p:spPr/>
        <p:txBody>
          <a:bodyPr/>
          <a:lstStyle/>
          <a:p>
            <a:r>
              <a:rPr lang="en-US"/>
              <a:t>Instagram 5 Top Posts (Engagement Rate) | All Pages - 5 of 6</a:t>
            </a:r>
          </a:p>
        </p:txBody>
      </p:sp>
      <p:graphicFrame>
        <p:nvGraphicFramePr>
          <p:cNvPr id="5" name="Table Placeholder 4">
            <a:extLst>
              <a:ext uri="{FF2B5EF4-FFF2-40B4-BE49-F238E27FC236}">
                <a16:creationId xmlns:a16="http://schemas.microsoft.com/office/drawing/2014/main" id="{831DD235-A5BF-46EA-A0FB-3097B082916C}"/>
              </a:ext>
            </a:extLst>
          </p:cNvPr>
          <p:cNvGraphicFramePr>
            <a:graphicFrameLocks noGrp="1"/>
          </p:cNvGraphicFramePr>
          <p:nvPr>
            <p:ph type="tbl" sz="quarter" idx="13"/>
            <p:extLst>
              <p:ext uri="{D42A27DB-BD31-4B8C-83A1-F6EECF244321}">
                <p14:modId xmlns:p14="http://schemas.microsoft.com/office/powerpoint/2010/main" val="21186477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1663951597"/>
                    </a:ext>
                  </a:extLst>
                </a:gridCol>
                <a:gridCol w="1234439">
                  <a:extLst>
                    <a:ext uri="{9D8B030D-6E8A-4147-A177-3AD203B41FA5}">
                      <a16:colId xmlns:a16="http://schemas.microsoft.com/office/drawing/2014/main" val="493131616"/>
                    </a:ext>
                  </a:extLst>
                </a:gridCol>
                <a:gridCol w="576072">
                  <a:extLst>
                    <a:ext uri="{9D8B030D-6E8A-4147-A177-3AD203B41FA5}">
                      <a16:colId xmlns:a16="http://schemas.microsoft.com/office/drawing/2014/main" val="3647373631"/>
                    </a:ext>
                  </a:extLst>
                </a:gridCol>
                <a:gridCol w="576072">
                  <a:extLst>
                    <a:ext uri="{9D8B030D-6E8A-4147-A177-3AD203B41FA5}">
                      <a16:colId xmlns:a16="http://schemas.microsoft.com/office/drawing/2014/main" val="1528670350"/>
                    </a:ext>
                  </a:extLst>
                </a:gridCol>
                <a:gridCol w="576072">
                  <a:extLst>
                    <a:ext uri="{9D8B030D-6E8A-4147-A177-3AD203B41FA5}">
                      <a16:colId xmlns:a16="http://schemas.microsoft.com/office/drawing/2014/main" val="4090015152"/>
                    </a:ext>
                  </a:extLst>
                </a:gridCol>
                <a:gridCol w="576072">
                  <a:extLst>
                    <a:ext uri="{9D8B030D-6E8A-4147-A177-3AD203B41FA5}">
                      <a16:colId xmlns:a16="http://schemas.microsoft.com/office/drawing/2014/main" val="3243346522"/>
                    </a:ext>
                  </a:extLst>
                </a:gridCol>
                <a:gridCol w="576072">
                  <a:extLst>
                    <a:ext uri="{9D8B030D-6E8A-4147-A177-3AD203B41FA5}">
                      <a16:colId xmlns:a16="http://schemas.microsoft.com/office/drawing/2014/main" val="1695596921"/>
                    </a:ext>
                  </a:extLst>
                </a:gridCol>
                <a:gridCol w="576072">
                  <a:extLst>
                    <a:ext uri="{9D8B030D-6E8A-4147-A177-3AD203B41FA5}">
                      <a16:colId xmlns:a16="http://schemas.microsoft.com/office/drawing/2014/main" val="2849815669"/>
                    </a:ext>
                  </a:extLst>
                </a:gridCol>
                <a:gridCol w="576072">
                  <a:extLst>
                    <a:ext uri="{9D8B030D-6E8A-4147-A177-3AD203B41FA5}">
                      <a16:colId xmlns:a16="http://schemas.microsoft.com/office/drawing/2014/main" val="3311989554"/>
                    </a:ext>
                  </a:extLst>
                </a:gridCol>
                <a:gridCol w="576072">
                  <a:extLst>
                    <a:ext uri="{9D8B030D-6E8A-4147-A177-3AD203B41FA5}">
                      <a16:colId xmlns:a16="http://schemas.microsoft.com/office/drawing/2014/main" val="2203876406"/>
                    </a:ext>
                  </a:extLst>
                </a:gridCol>
                <a:gridCol w="576072">
                  <a:extLst>
                    <a:ext uri="{9D8B030D-6E8A-4147-A177-3AD203B41FA5}">
                      <a16:colId xmlns:a16="http://schemas.microsoft.com/office/drawing/2014/main" val="2205724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442093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bkkprovita - 2019-11-24 10:19:17</a:t>
                      </a:r>
                      <a:r>
                        <a:rPr kumimoji="0" lang="en-US" sz="1000" b="0" i="0" u="none" strike="noStrike" kern="1200" cap="none" spc="0" normalizeH="0" baseline="0" noProof="0">
                          <a:ln>
                            <a:noFill/>
                          </a:ln>
                          <a:solidFill>
                            <a:prstClr val="black"/>
                          </a:solidFill>
                          <a:effectLst/>
                          <a:uLnTx/>
                          <a:uFillTx/>
                          <a:latin typeface="+mn-lt"/>
                          <a:ea typeface="+mn-ea"/>
                          <a:cs typeface="+mn-cs"/>
                        </a:rPr>
                        <a:t>
 Nachhaltigkeit passt zu uns! ⁣
Auch außerhalb der Arbeitszeit handeln viele unserer Kolleg*innen bewusst nachhaltig. ⁣
Wie sie das machen? Das stellen wir euch in unserer Postserie #WirlebenVerantwortung vor. Nachmachen empfohlen!⁣
************************************⁣
FOLGE 3: Andreas, Daniel und Stefan "san mit'm Radl da". 🚲⁣
⁣
Mit dem Rad zur Arbeit: Da ist die tägliche Portion Fitness garantiert! ⁣
Andreas und Daniel legen den Weg ins Büro komplett auf dem Fahrrad  zurück, Stefan radelt zu seiner Fahrgemeinschaft. Zusammen kommen die  drei auf 122 km - pro Tag! 🚴‍♂️⁣
Wie kommst du zur Arbeit?😉 ⁣
.⁣
.⁣
.⁣
#wirlebenverantwortung #nachhaltigkeit #nachhaltig #fahrrad #verantwortung #fahrradfahren #fahrradliebe #fahrradfahrenmachtglücklich #radln #miasanmitmradlda #bkkprovita #fürsLeben #diekassefürsleben #wirsindnachhaltig #bewusstundnachhaltig #nachhaltigkeitimalltag #arbeitsweg #arbeitswegaufzweirädern #arbeitswegmitdemfahrrad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https://www.instagram.com/p/B5Pi5n1iY1l/media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18.12.2019 07:16:57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750</a:t>
                      </a:r>
                    </a:p>
                  </a:txBody>
                  <a:tcPr/>
                </a:tc>
                <a:extLst>
                  <a:ext uri="{0D108BD9-81ED-4DB2-BD59-A6C34878D82A}">
                    <a16:rowId xmlns:a16="http://schemas.microsoft.com/office/drawing/2014/main" val="611844515"/>
                  </a:ext>
                </a:extLst>
              </a:tr>
            </a:tbl>
          </a:graphicData>
        </a:graphic>
      </p:graphicFrame>
      <p:sp>
        <p:nvSpPr>
          <p:cNvPr id="4" name="Text Placeholder 3">
            <a:extLst>
              <a:ext uri="{FF2B5EF4-FFF2-40B4-BE49-F238E27FC236}">
                <a16:creationId xmlns:a16="http://schemas.microsoft.com/office/drawing/2014/main" id="{B9C2CE1D-7414-47B1-A63E-52CC60B81005}"/>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279514202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8B8F48-A3BC-4D66-8D58-3EAAA6EBEC2D}"/>
              </a:ext>
            </a:extLst>
          </p:cNvPr>
          <p:cNvSpPr>
            <a:spLocks noGrp="1"/>
          </p:cNvSpPr>
          <p:nvPr>
            <p:ph type="title"/>
          </p:nvPr>
        </p:nvSpPr>
        <p:spPr/>
        <p:txBody>
          <a:bodyPr/>
          <a:lstStyle/>
          <a:p>
            <a:r>
              <a:rPr lang="en-US"/>
              <a:t>Instagram 5 Top Posts (Engagement Rate) | All Pages - 6 of 6</a:t>
            </a:r>
          </a:p>
        </p:txBody>
      </p:sp>
      <p:graphicFrame>
        <p:nvGraphicFramePr>
          <p:cNvPr id="5" name="Table Placeholder 4">
            <a:extLst>
              <a:ext uri="{FF2B5EF4-FFF2-40B4-BE49-F238E27FC236}">
                <a16:creationId xmlns:a16="http://schemas.microsoft.com/office/drawing/2014/main" id="{03264E32-ED13-4476-8188-352CF930D584}"/>
              </a:ext>
            </a:extLst>
          </p:cNvPr>
          <p:cNvGraphicFramePr>
            <a:graphicFrameLocks noGrp="1"/>
          </p:cNvGraphicFramePr>
          <p:nvPr>
            <p:ph type="tbl" sz="quarter" idx="13"/>
            <p:extLst>
              <p:ext uri="{D42A27DB-BD31-4B8C-83A1-F6EECF244321}">
                <p14:modId xmlns:p14="http://schemas.microsoft.com/office/powerpoint/2010/main" val="412677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1">
                  <a:extLst>
                    <a:ext uri="{9D8B030D-6E8A-4147-A177-3AD203B41FA5}">
                      <a16:colId xmlns:a16="http://schemas.microsoft.com/office/drawing/2014/main" val="276852215"/>
                    </a:ext>
                  </a:extLst>
                </a:gridCol>
                <a:gridCol w="1234439">
                  <a:extLst>
                    <a:ext uri="{9D8B030D-6E8A-4147-A177-3AD203B41FA5}">
                      <a16:colId xmlns:a16="http://schemas.microsoft.com/office/drawing/2014/main" val="3637436430"/>
                    </a:ext>
                  </a:extLst>
                </a:gridCol>
                <a:gridCol w="576072">
                  <a:extLst>
                    <a:ext uri="{9D8B030D-6E8A-4147-A177-3AD203B41FA5}">
                      <a16:colId xmlns:a16="http://schemas.microsoft.com/office/drawing/2014/main" val="1917478408"/>
                    </a:ext>
                  </a:extLst>
                </a:gridCol>
                <a:gridCol w="576072">
                  <a:extLst>
                    <a:ext uri="{9D8B030D-6E8A-4147-A177-3AD203B41FA5}">
                      <a16:colId xmlns:a16="http://schemas.microsoft.com/office/drawing/2014/main" val="623699588"/>
                    </a:ext>
                  </a:extLst>
                </a:gridCol>
                <a:gridCol w="576072">
                  <a:extLst>
                    <a:ext uri="{9D8B030D-6E8A-4147-A177-3AD203B41FA5}">
                      <a16:colId xmlns:a16="http://schemas.microsoft.com/office/drawing/2014/main" val="1005236923"/>
                    </a:ext>
                  </a:extLst>
                </a:gridCol>
                <a:gridCol w="576072">
                  <a:extLst>
                    <a:ext uri="{9D8B030D-6E8A-4147-A177-3AD203B41FA5}">
                      <a16:colId xmlns:a16="http://schemas.microsoft.com/office/drawing/2014/main" val="2389119399"/>
                    </a:ext>
                  </a:extLst>
                </a:gridCol>
                <a:gridCol w="576072">
                  <a:extLst>
                    <a:ext uri="{9D8B030D-6E8A-4147-A177-3AD203B41FA5}">
                      <a16:colId xmlns:a16="http://schemas.microsoft.com/office/drawing/2014/main" val="4219575281"/>
                    </a:ext>
                  </a:extLst>
                </a:gridCol>
                <a:gridCol w="576072">
                  <a:extLst>
                    <a:ext uri="{9D8B030D-6E8A-4147-A177-3AD203B41FA5}">
                      <a16:colId xmlns:a16="http://schemas.microsoft.com/office/drawing/2014/main" val="3609357447"/>
                    </a:ext>
                  </a:extLst>
                </a:gridCol>
                <a:gridCol w="576072">
                  <a:extLst>
                    <a:ext uri="{9D8B030D-6E8A-4147-A177-3AD203B41FA5}">
                      <a16:colId xmlns:a16="http://schemas.microsoft.com/office/drawing/2014/main" val="500697872"/>
                    </a:ext>
                  </a:extLst>
                </a:gridCol>
                <a:gridCol w="576072">
                  <a:extLst>
                    <a:ext uri="{9D8B030D-6E8A-4147-A177-3AD203B41FA5}">
                      <a16:colId xmlns:a16="http://schemas.microsoft.com/office/drawing/2014/main" val="2202384681"/>
                    </a:ext>
                  </a:extLst>
                </a:gridCol>
                <a:gridCol w="576072">
                  <a:extLst>
                    <a:ext uri="{9D8B030D-6E8A-4147-A177-3AD203B41FA5}">
                      <a16:colId xmlns:a16="http://schemas.microsoft.com/office/drawing/2014/main" val="20757944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14259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bkkprovita - 2019-11-02 10:03:03</a:t>
                      </a:r>
                      <a:r>
                        <a:rPr kumimoji="0" lang="de-DE" sz="1000" b="0" i="0" u="none" strike="noStrike" kern="1200" cap="none" spc="0" normalizeH="0" baseline="0" noProof="0">
                          <a:ln>
                            <a:noFill/>
                          </a:ln>
                          <a:solidFill>
                            <a:prstClr val="black"/>
                          </a:solidFill>
                          <a:effectLst/>
                          <a:uLnTx/>
                          <a:uFillTx/>
                          <a:latin typeface="+mn-lt"/>
                          <a:ea typeface="+mn-ea"/>
                          <a:cs typeface="+mn-cs"/>
                        </a:rPr>
                        <a:t>
 Von  Nachhaltigkeit reden kann jede*r. Aber nachhaltig handeln - im eigenen  Alltag? Wir haben uns bei den Kolleg*innen im Haus und in unseren  Geschäftsstellen umgehört und sind von der Resonanz ganz hin und weg.  Denn: #WirlebenVerantwortung - jeder auf seine Art!⁣
⁣
*****************************************⁣
FOLGE 1: Regine, Stefan &amp; der "Bifang"⁣
.⁣
Regine (Gesundheitsförderung) und Stefan (Marketing) bauen eigenes Obst &amp; Gemüse an: Stefan im Familien-Garten zwischen München und  Augsburg, Regine auf ihrem - jeweils für eine Saison gepachteten - "Bifang" im Brucker Land.⁣
Ihr wisst nicht, was ein Bifang ist?  Wussten wir auch nicht! Es handelt sich dabei um den Ackerstreifen  zwischen zwei Ackerfurchen. ⁣
Wie sagt ihr dazu?⁣
.⁣
.⁣
.⁣
#wirlebenverantwortung #nachhaltigkeit #nachhaltig #gesund #gesundeernährung #veggie #wirsindveggie #wirsindnachhaltig #gartenliebe #allesbio #regional #regionalundsaisonal #hurradraussen #selbstgeerntet #eigeneernte #salatliebe #kürbiszeit #bifang #ackerhelden #sonnenäcker #bkkprovita #diekassefürsleben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https://www.instagram.com/p/B4W3jeLC2Sn/media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18.12.2019 01:15:35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819</a:t>
                      </a:r>
                    </a:p>
                  </a:txBody>
                  <a:tcPr/>
                </a:tc>
                <a:extLst>
                  <a:ext uri="{0D108BD9-81ED-4DB2-BD59-A6C34878D82A}">
                    <a16:rowId xmlns:a16="http://schemas.microsoft.com/office/drawing/2014/main" val="4108753877"/>
                  </a:ext>
                </a:extLst>
              </a:tr>
            </a:tbl>
          </a:graphicData>
        </a:graphic>
      </p:graphicFrame>
      <p:sp>
        <p:nvSpPr>
          <p:cNvPr id="4" name="Text Placeholder 3">
            <a:extLst>
              <a:ext uri="{FF2B5EF4-FFF2-40B4-BE49-F238E27FC236}">
                <a16:creationId xmlns:a16="http://schemas.microsoft.com/office/drawing/2014/main" id="{6553B9B0-CF22-44E4-943B-E214D3F75E5A}"/>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8334621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9857F-63B4-4842-A994-2B48005394F8}"/>
              </a:ext>
            </a:extLst>
          </p:cNvPr>
          <p:cNvSpPr>
            <a:spLocks noGrp="1"/>
          </p:cNvSpPr>
          <p:nvPr>
            <p:ph type="title"/>
          </p:nvPr>
        </p:nvSpPr>
        <p:spPr/>
        <p:txBody>
          <a:bodyPr/>
          <a:lstStyle/>
          <a:p>
            <a:r>
              <a:rPr lang="en-US"/>
              <a:t>Instagram 5 Top Stories (Reach) | All Pages - 1 of 5</a:t>
            </a:r>
          </a:p>
        </p:txBody>
      </p:sp>
      <p:graphicFrame>
        <p:nvGraphicFramePr>
          <p:cNvPr id="5" name="Table Placeholder 4">
            <a:extLst>
              <a:ext uri="{FF2B5EF4-FFF2-40B4-BE49-F238E27FC236}">
                <a16:creationId xmlns:a16="http://schemas.microsoft.com/office/drawing/2014/main" id="{B1E64302-EA97-4B62-8927-143CED046547}"/>
              </a:ext>
            </a:extLst>
          </p:cNvPr>
          <p:cNvGraphicFramePr>
            <a:graphicFrameLocks noGrp="1"/>
          </p:cNvGraphicFramePr>
          <p:nvPr>
            <p:ph type="tbl" sz="quarter" idx="13"/>
            <p:extLst>
              <p:ext uri="{D42A27DB-BD31-4B8C-83A1-F6EECF244321}">
                <p14:modId xmlns:p14="http://schemas.microsoft.com/office/powerpoint/2010/main" val="1995186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633175091"/>
                    </a:ext>
                  </a:extLst>
                </a:gridCol>
                <a:gridCol w="1316736">
                  <a:extLst>
                    <a:ext uri="{9D8B030D-6E8A-4147-A177-3AD203B41FA5}">
                      <a16:colId xmlns:a16="http://schemas.microsoft.com/office/drawing/2014/main" val="1129495871"/>
                    </a:ext>
                  </a:extLst>
                </a:gridCol>
                <a:gridCol w="658368">
                  <a:extLst>
                    <a:ext uri="{9D8B030D-6E8A-4147-A177-3AD203B41FA5}">
                      <a16:colId xmlns:a16="http://schemas.microsoft.com/office/drawing/2014/main" val="1374915645"/>
                    </a:ext>
                  </a:extLst>
                </a:gridCol>
                <a:gridCol w="658368">
                  <a:extLst>
                    <a:ext uri="{9D8B030D-6E8A-4147-A177-3AD203B41FA5}">
                      <a16:colId xmlns:a16="http://schemas.microsoft.com/office/drawing/2014/main" val="1826739567"/>
                    </a:ext>
                  </a:extLst>
                </a:gridCol>
                <a:gridCol w="658368">
                  <a:extLst>
                    <a:ext uri="{9D8B030D-6E8A-4147-A177-3AD203B41FA5}">
                      <a16:colId xmlns:a16="http://schemas.microsoft.com/office/drawing/2014/main" val="2890216278"/>
                    </a:ext>
                  </a:extLst>
                </a:gridCol>
                <a:gridCol w="658368">
                  <a:extLst>
                    <a:ext uri="{9D8B030D-6E8A-4147-A177-3AD203B41FA5}">
                      <a16:colId xmlns:a16="http://schemas.microsoft.com/office/drawing/2014/main" val="563014548"/>
                    </a:ext>
                  </a:extLst>
                </a:gridCol>
                <a:gridCol w="658368">
                  <a:extLst>
                    <a:ext uri="{9D8B030D-6E8A-4147-A177-3AD203B41FA5}">
                      <a16:colId xmlns:a16="http://schemas.microsoft.com/office/drawing/2014/main" val="1596064488"/>
                    </a:ext>
                  </a:extLst>
                </a:gridCol>
                <a:gridCol w="658368">
                  <a:extLst>
                    <a:ext uri="{9D8B030D-6E8A-4147-A177-3AD203B41FA5}">
                      <a16:colId xmlns:a16="http://schemas.microsoft.com/office/drawing/2014/main" val="1687399106"/>
                    </a:ext>
                  </a:extLst>
                </a:gridCol>
                <a:gridCol w="658368">
                  <a:extLst>
                    <a:ext uri="{9D8B030D-6E8A-4147-A177-3AD203B41FA5}">
                      <a16:colId xmlns:a16="http://schemas.microsoft.com/office/drawing/2014/main" val="538444982"/>
                    </a:ext>
                  </a:extLst>
                </a:gridCol>
                <a:gridCol w="658368">
                  <a:extLst>
                    <a:ext uri="{9D8B030D-6E8A-4147-A177-3AD203B41FA5}">
                      <a16:colId xmlns:a16="http://schemas.microsoft.com/office/drawing/2014/main" val="2428206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71982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bkkprovita - 2019-11-24 10:29:16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https://scontent.xx.fbcdn.net/v/t51.12442-15/73475402_163041661569375_6548907885067661430_n.jpg?_nc_cat=105&amp;_nc_ohc=3_AFWa8NFSQAQkF8hxiPsxkupIyNHS_t0mm3_5aI8FFdt7cjJ5OWDFgBg&amp;_nc_ht=scontent.xx&amp;oh=baba1bc56810ef5453eb3d9d8b0280d7&amp;oe=5E7B639F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25.11.2019 10:00:21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613419946"/>
                  </a:ext>
                </a:extLst>
              </a:tr>
            </a:tbl>
          </a:graphicData>
        </a:graphic>
      </p:graphicFrame>
      <p:sp>
        <p:nvSpPr>
          <p:cNvPr id="4" name="Text Placeholder 3">
            <a:extLst>
              <a:ext uri="{FF2B5EF4-FFF2-40B4-BE49-F238E27FC236}">
                <a16:creationId xmlns:a16="http://schemas.microsoft.com/office/drawing/2014/main" id="{D1D525D5-5466-418E-8436-69EDA66CF9DC}"/>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7964978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87B1F-7BAE-4665-962B-CF691048B153}"/>
              </a:ext>
            </a:extLst>
          </p:cNvPr>
          <p:cNvSpPr>
            <a:spLocks noGrp="1"/>
          </p:cNvSpPr>
          <p:nvPr>
            <p:ph type="title"/>
          </p:nvPr>
        </p:nvSpPr>
        <p:spPr/>
        <p:txBody>
          <a:bodyPr/>
          <a:lstStyle/>
          <a:p>
            <a:r>
              <a:rPr lang="en-US"/>
              <a:t>Instagram 5 Top Stories (Reach) | All Pages - 2 of 5</a:t>
            </a:r>
          </a:p>
        </p:txBody>
      </p:sp>
      <p:graphicFrame>
        <p:nvGraphicFramePr>
          <p:cNvPr id="5" name="Table Placeholder 4">
            <a:extLst>
              <a:ext uri="{FF2B5EF4-FFF2-40B4-BE49-F238E27FC236}">
                <a16:creationId xmlns:a16="http://schemas.microsoft.com/office/drawing/2014/main" id="{53C5DE7C-AA7C-4D71-96F6-4F6A22507534}"/>
              </a:ext>
            </a:extLst>
          </p:cNvPr>
          <p:cNvGraphicFramePr>
            <a:graphicFrameLocks noGrp="1"/>
          </p:cNvGraphicFramePr>
          <p:nvPr>
            <p:ph type="tbl" sz="quarter" idx="13"/>
            <p:extLst>
              <p:ext uri="{D42A27DB-BD31-4B8C-83A1-F6EECF244321}">
                <p14:modId xmlns:p14="http://schemas.microsoft.com/office/powerpoint/2010/main" val="3012833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10996451"/>
                    </a:ext>
                  </a:extLst>
                </a:gridCol>
                <a:gridCol w="1316736">
                  <a:extLst>
                    <a:ext uri="{9D8B030D-6E8A-4147-A177-3AD203B41FA5}">
                      <a16:colId xmlns:a16="http://schemas.microsoft.com/office/drawing/2014/main" val="1984728144"/>
                    </a:ext>
                  </a:extLst>
                </a:gridCol>
                <a:gridCol w="658368">
                  <a:extLst>
                    <a:ext uri="{9D8B030D-6E8A-4147-A177-3AD203B41FA5}">
                      <a16:colId xmlns:a16="http://schemas.microsoft.com/office/drawing/2014/main" val="665306768"/>
                    </a:ext>
                  </a:extLst>
                </a:gridCol>
                <a:gridCol w="658368">
                  <a:extLst>
                    <a:ext uri="{9D8B030D-6E8A-4147-A177-3AD203B41FA5}">
                      <a16:colId xmlns:a16="http://schemas.microsoft.com/office/drawing/2014/main" val="2752714280"/>
                    </a:ext>
                  </a:extLst>
                </a:gridCol>
                <a:gridCol w="658368">
                  <a:extLst>
                    <a:ext uri="{9D8B030D-6E8A-4147-A177-3AD203B41FA5}">
                      <a16:colId xmlns:a16="http://schemas.microsoft.com/office/drawing/2014/main" val="2631478068"/>
                    </a:ext>
                  </a:extLst>
                </a:gridCol>
                <a:gridCol w="658368">
                  <a:extLst>
                    <a:ext uri="{9D8B030D-6E8A-4147-A177-3AD203B41FA5}">
                      <a16:colId xmlns:a16="http://schemas.microsoft.com/office/drawing/2014/main" val="2510108169"/>
                    </a:ext>
                  </a:extLst>
                </a:gridCol>
                <a:gridCol w="658368">
                  <a:extLst>
                    <a:ext uri="{9D8B030D-6E8A-4147-A177-3AD203B41FA5}">
                      <a16:colId xmlns:a16="http://schemas.microsoft.com/office/drawing/2014/main" val="2001240382"/>
                    </a:ext>
                  </a:extLst>
                </a:gridCol>
                <a:gridCol w="658368">
                  <a:extLst>
                    <a:ext uri="{9D8B030D-6E8A-4147-A177-3AD203B41FA5}">
                      <a16:colId xmlns:a16="http://schemas.microsoft.com/office/drawing/2014/main" val="1835794392"/>
                    </a:ext>
                  </a:extLst>
                </a:gridCol>
                <a:gridCol w="658368">
                  <a:extLst>
                    <a:ext uri="{9D8B030D-6E8A-4147-A177-3AD203B41FA5}">
                      <a16:colId xmlns:a16="http://schemas.microsoft.com/office/drawing/2014/main" val="2048879158"/>
                    </a:ext>
                  </a:extLst>
                </a:gridCol>
                <a:gridCol w="658368">
                  <a:extLst>
                    <a:ext uri="{9D8B030D-6E8A-4147-A177-3AD203B41FA5}">
                      <a16:colId xmlns:a16="http://schemas.microsoft.com/office/drawing/2014/main" val="3178897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41075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bkkprovita - 2019-11-22 09:01:41</a:t>
                      </a:r>
                      <a:r>
                        <a:rPr kumimoji="0" lang="de-DE" sz="1000" b="0" i="0" u="none" strike="noStrike" kern="1200" cap="none" spc="0" normalizeH="0" baseline="0" noProof="0">
                          <a:ln>
                            <a:noFill/>
                          </a:ln>
                          <a:solidFill>
                            <a:prstClr val="black"/>
                          </a:solidFill>
                          <a:effectLst/>
                          <a:uLnTx/>
                          <a:uFillTx/>
                          <a:latin typeface="+mn-lt"/>
                          <a:ea typeface="+mn-ea"/>
                          <a:cs typeface="+mn-cs"/>
                        </a:rPr>
                        <a:t>
 War ein cooler erster Abend gestern beim @nachhaltigkeitspreis - u.a. mit Katharina Reuter von @unternehmensgruen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https://scontent.xx.fbcdn.net/v/t51.12442-15/75448894_2473559599558462_1362747979155496535_n.jpg?_nc_cat=108&amp;_nc_ohc=7SrYf75zr88AQkDJOC68tYEokezT5mFNJXhLzcJG8--djokSrE35juTMg&amp;_nc_ht=scontent.xx&amp;oh=79710f07d1fa8f4275bc21e941d55188&amp;oe=5E4C9818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23.11.2019 08:30:14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4139360813"/>
                  </a:ext>
                </a:extLst>
              </a:tr>
            </a:tbl>
          </a:graphicData>
        </a:graphic>
      </p:graphicFrame>
      <p:sp>
        <p:nvSpPr>
          <p:cNvPr id="4" name="Text Placeholder 3">
            <a:extLst>
              <a:ext uri="{FF2B5EF4-FFF2-40B4-BE49-F238E27FC236}">
                <a16:creationId xmlns:a16="http://schemas.microsoft.com/office/drawing/2014/main" id="{9E99631A-952E-4DE8-BCD9-A7D84D66A441}"/>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17102454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4C8D2-6568-4B1E-B9A8-16D54779BD07}"/>
              </a:ext>
            </a:extLst>
          </p:cNvPr>
          <p:cNvSpPr>
            <a:spLocks noGrp="1"/>
          </p:cNvSpPr>
          <p:nvPr>
            <p:ph type="title"/>
          </p:nvPr>
        </p:nvSpPr>
        <p:spPr/>
        <p:txBody>
          <a:bodyPr/>
          <a:lstStyle/>
          <a:p>
            <a:r>
              <a:rPr lang="en-US"/>
              <a:t>Instagram 5 Top Stories (Reach) | All Pages - 3 of 5</a:t>
            </a:r>
          </a:p>
        </p:txBody>
      </p:sp>
      <p:graphicFrame>
        <p:nvGraphicFramePr>
          <p:cNvPr id="5" name="Table Placeholder 4">
            <a:extLst>
              <a:ext uri="{FF2B5EF4-FFF2-40B4-BE49-F238E27FC236}">
                <a16:creationId xmlns:a16="http://schemas.microsoft.com/office/drawing/2014/main" id="{FB050A3A-C18E-4C6F-8872-392CC73793D3}"/>
              </a:ext>
            </a:extLst>
          </p:cNvPr>
          <p:cNvGraphicFramePr>
            <a:graphicFrameLocks noGrp="1"/>
          </p:cNvGraphicFramePr>
          <p:nvPr>
            <p:ph type="tbl" sz="quarter" idx="13"/>
            <p:extLst>
              <p:ext uri="{D42A27DB-BD31-4B8C-83A1-F6EECF244321}">
                <p14:modId xmlns:p14="http://schemas.microsoft.com/office/powerpoint/2010/main" val="20862182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53936256"/>
                    </a:ext>
                  </a:extLst>
                </a:gridCol>
                <a:gridCol w="1316736">
                  <a:extLst>
                    <a:ext uri="{9D8B030D-6E8A-4147-A177-3AD203B41FA5}">
                      <a16:colId xmlns:a16="http://schemas.microsoft.com/office/drawing/2014/main" val="2025223269"/>
                    </a:ext>
                  </a:extLst>
                </a:gridCol>
                <a:gridCol w="658368">
                  <a:extLst>
                    <a:ext uri="{9D8B030D-6E8A-4147-A177-3AD203B41FA5}">
                      <a16:colId xmlns:a16="http://schemas.microsoft.com/office/drawing/2014/main" val="2852074911"/>
                    </a:ext>
                  </a:extLst>
                </a:gridCol>
                <a:gridCol w="658368">
                  <a:extLst>
                    <a:ext uri="{9D8B030D-6E8A-4147-A177-3AD203B41FA5}">
                      <a16:colId xmlns:a16="http://schemas.microsoft.com/office/drawing/2014/main" val="3268278191"/>
                    </a:ext>
                  </a:extLst>
                </a:gridCol>
                <a:gridCol w="658368">
                  <a:extLst>
                    <a:ext uri="{9D8B030D-6E8A-4147-A177-3AD203B41FA5}">
                      <a16:colId xmlns:a16="http://schemas.microsoft.com/office/drawing/2014/main" val="1795710670"/>
                    </a:ext>
                  </a:extLst>
                </a:gridCol>
                <a:gridCol w="658368">
                  <a:extLst>
                    <a:ext uri="{9D8B030D-6E8A-4147-A177-3AD203B41FA5}">
                      <a16:colId xmlns:a16="http://schemas.microsoft.com/office/drawing/2014/main" val="2986662897"/>
                    </a:ext>
                  </a:extLst>
                </a:gridCol>
                <a:gridCol w="658368">
                  <a:extLst>
                    <a:ext uri="{9D8B030D-6E8A-4147-A177-3AD203B41FA5}">
                      <a16:colId xmlns:a16="http://schemas.microsoft.com/office/drawing/2014/main" val="1749475017"/>
                    </a:ext>
                  </a:extLst>
                </a:gridCol>
                <a:gridCol w="658368">
                  <a:extLst>
                    <a:ext uri="{9D8B030D-6E8A-4147-A177-3AD203B41FA5}">
                      <a16:colId xmlns:a16="http://schemas.microsoft.com/office/drawing/2014/main" val="2076096267"/>
                    </a:ext>
                  </a:extLst>
                </a:gridCol>
                <a:gridCol w="658368">
                  <a:extLst>
                    <a:ext uri="{9D8B030D-6E8A-4147-A177-3AD203B41FA5}">
                      <a16:colId xmlns:a16="http://schemas.microsoft.com/office/drawing/2014/main" val="2734808802"/>
                    </a:ext>
                  </a:extLst>
                </a:gridCol>
                <a:gridCol w="658368">
                  <a:extLst>
                    <a:ext uri="{9D8B030D-6E8A-4147-A177-3AD203B41FA5}">
                      <a16:colId xmlns:a16="http://schemas.microsoft.com/office/drawing/2014/main" val="10862757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040979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bkkprovita - 2019-11-05 16:18:24</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https://scontent.xx.fbcdn.net/v/t51.12442-15/76971303_2422697311338760_3633090668399866079_n.jpg?_nc_cat=109&amp;_nc_oc=AQnrJmh9Mq8w64b_K6ItlAOKSEAQ-eXDzN53vxzq2LALJdbhKH7pZq5qR532C12OoKg&amp;_nc_ht=scontent.xx&amp;oh=8eec2635ab289cb43f751755e80c3111&amp;oe=5E63A147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06.11.2019 16:06:52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2715282189"/>
                  </a:ext>
                </a:extLst>
              </a:tr>
            </a:tbl>
          </a:graphicData>
        </a:graphic>
      </p:graphicFrame>
      <p:sp>
        <p:nvSpPr>
          <p:cNvPr id="4" name="Text Placeholder 3">
            <a:extLst>
              <a:ext uri="{FF2B5EF4-FFF2-40B4-BE49-F238E27FC236}">
                <a16:creationId xmlns:a16="http://schemas.microsoft.com/office/drawing/2014/main" id="{84D064A3-2B61-48F9-AD73-1FFBBBD3EE76}"/>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16783051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64D828-F033-4C0E-88BA-CAB140E0AC76}"/>
              </a:ext>
            </a:extLst>
          </p:cNvPr>
          <p:cNvSpPr>
            <a:spLocks noGrp="1"/>
          </p:cNvSpPr>
          <p:nvPr>
            <p:ph type="title"/>
          </p:nvPr>
        </p:nvSpPr>
        <p:spPr/>
        <p:txBody>
          <a:bodyPr/>
          <a:lstStyle/>
          <a:p>
            <a:r>
              <a:rPr lang="en-US"/>
              <a:t>Instagram 5 Top Stories (Reach) | All Pages - 4 of 5</a:t>
            </a:r>
          </a:p>
        </p:txBody>
      </p:sp>
      <p:graphicFrame>
        <p:nvGraphicFramePr>
          <p:cNvPr id="5" name="Table Placeholder 4">
            <a:extLst>
              <a:ext uri="{FF2B5EF4-FFF2-40B4-BE49-F238E27FC236}">
                <a16:creationId xmlns:a16="http://schemas.microsoft.com/office/drawing/2014/main" id="{9D1EBEA1-561B-4B87-9FF7-F9CDD7687DEB}"/>
              </a:ext>
            </a:extLst>
          </p:cNvPr>
          <p:cNvGraphicFramePr>
            <a:graphicFrameLocks noGrp="1"/>
          </p:cNvGraphicFramePr>
          <p:nvPr>
            <p:ph type="tbl" sz="quarter" idx="13"/>
            <p:extLst>
              <p:ext uri="{D42A27DB-BD31-4B8C-83A1-F6EECF244321}">
                <p14:modId xmlns:p14="http://schemas.microsoft.com/office/powerpoint/2010/main" val="3480036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295495611"/>
                    </a:ext>
                  </a:extLst>
                </a:gridCol>
                <a:gridCol w="1316736">
                  <a:extLst>
                    <a:ext uri="{9D8B030D-6E8A-4147-A177-3AD203B41FA5}">
                      <a16:colId xmlns:a16="http://schemas.microsoft.com/office/drawing/2014/main" val="3483039888"/>
                    </a:ext>
                  </a:extLst>
                </a:gridCol>
                <a:gridCol w="658368">
                  <a:extLst>
                    <a:ext uri="{9D8B030D-6E8A-4147-A177-3AD203B41FA5}">
                      <a16:colId xmlns:a16="http://schemas.microsoft.com/office/drawing/2014/main" val="3264028721"/>
                    </a:ext>
                  </a:extLst>
                </a:gridCol>
                <a:gridCol w="658368">
                  <a:extLst>
                    <a:ext uri="{9D8B030D-6E8A-4147-A177-3AD203B41FA5}">
                      <a16:colId xmlns:a16="http://schemas.microsoft.com/office/drawing/2014/main" val="1616334527"/>
                    </a:ext>
                  </a:extLst>
                </a:gridCol>
                <a:gridCol w="658368">
                  <a:extLst>
                    <a:ext uri="{9D8B030D-6E8A-4147-A177-3AD203B41FA5}">
                      <a16:colId xmlns:a16="http://schemas.microsoft.com/office/drawing/2014/main" val="805377513"/>
                    </a:ext>
                  </a:extLst>
                </a:gridCol>
                <a:gridCol w="658368">
                  <a:extLst>
                    <a:ext uri="{9D8B030D-6E8A-4147-A177-3AD203B41FA5}">
                      <a16:colId xmlns:a16="http://schemas.microsoft.com/office/drawing/2014/main" val="1320905927"/>
                    </a:ext>
                  </a:extLst>
                </a:gridCol>
                <a:gridCol w="658368">
                  <a:extLst>
                    <a:ext uri="{9D8B030D-6E8A-4147-A177-3AD203B41FA5}">
                      <a16:colId xmlns:a16="http://schemas.microsoft.com/office/drawing/2014/main" val="1346543071"/>
                    </a:ext>
                  </a:extLst>
                </a:gridCol>
                <a:gridCol w="658368">
                  <a:extLst>
                    <a:ext uri="{9D8B030D-6E8A-4147-A177-3AD203B41FA5}">
                      <a16:colId xmlns:a16="http://schemas.microsoft.com/office/drawing/2014/main" val="1385095515"/>
                    </a:ext>
                  </a:extLst>
                </a:gridCol>
                <a:gridCol w="658368">
                  <a:extLst>
                    <a:ext uri="{9D8B030D-6E8A-4147-A177-3AD203B41FA5}">
                      <a16:colId xmlns:a16="http://schemas.microsoft.com/office/drawing/2014/main" val="4249380132"/>
                    </a:ext>
                  </a:extLst>
                </a:gridCol>
                <a:gridCol w="658368">
                  <a:extLst>
                    <a:ext uri="{9D8B030D-6E8A-4147-A177-3AD203B41FA5}">
                      <a16:colId xmlns:a16="http://schemas.microsoft.com/office/drawing/2014/main" val="2945523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966897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bkkprovita - 2019-11-24 10:35:56</a:t>
                      </a:r>
                      <a:r>
                        <a:rPr kumimoji="0" lang="de-DE" sz="1000" b="0" i="0" u="none" strike="noStrike" kern="1200" cap="none" spc="0" normalizeH="0" baseline="0" noProof="0">
                          <a:ln>
                            <a:noFill/>
                          </a:ln>
                          <a:solidFill>
                            <a:prstClr val="black"/>
                          </a:solidFill>
                          <a:effectLst/>
                          <a:uLnTx/>
                          <a:uFillTx/>
                          <a:latin typeface="+mn-lt"/>
                          <a:ea typeface="+mn-ea"/>
                          <a:cs typeface="+mn-cs"/>
                        </a:rPr>
                        <a:t>
 Heute ab 13 Uhr an unserem Stand!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https://scontent.xx.fbcdn.net/v/t51.12442-15/74803105_2941440489225895_1793098237830800713_n.jpg?_nc_cat=105&amp;_nc_ohc=MxpvLyFuPLYAQlqGZ10-0dks4esLnbCivLCVdtt4wtk3yfiYQuoa0I1Sg&amp;_nc_ht=scontent.xx&amp;oh=a610b6ca2cb146c52f06f417446e6bfe&amp;oe=5E7C816F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25.11.2019 10:30:16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034634636"/>
                  </a:ext>
                </a:extLst>
              </a:tr>
            </a:tbl>
          </a:graphicData>
        </a:graphic>
      </p:graphicFrame>
      <p:sp>
        <p:nvSpPr>
          <p:cNvPr id="4" name="Text Placeholder 3">
            <a:extLst>
              <a:ext uri="{FF2B5EF4-FFF2-40B4-BE49-F238E27FC236}">
                <a16:creationId xmlns:a16="http://schemas.microsoft.com/office/drawing/2014/main" id="{2D52EE0F-E264-4A04-BA9B-D3E867AD00F2}"/>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36794703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FBB3E8-1744-49EB-8D22-F44E3FED1441}"/>
              </a:ext>
            </a:extLst>
          </p:cNvPr>
          <p:cNvSpPr>
            <a:spLocks noGrp="1"/>
          </p:cNvSpPr>
          <p:nvPr>
            <p:ph type="title"/>
          </p:nvPr>
        </p:nvSpPr>
        <p:spPr/>
        <p:txBody>
          <a:bodyPr/>
          <a:lstStyle/>
          <a:p>
            <a:r>
              <a:rPr lang="en-US"/>
              <a:t>Instagram 5 Top Stories (Reach) | All Pages - 5 of 5</a:t>
            </a:r>
          </a:p>
        </p:txBody>
      </p:sp>
      <p:graphicFrame>
        <p:nvGraphicFramePr>
          <p:cNvPr id="5" name="Table Placeholder 4">
            <a:extLst>
              <a:ext uri="{FF2B5EF4-FFF2-40B4-BE49-F238E27FC236}">
                <a16:creationId xmlns:a16="http://schemas.microsoft.com/office/drawing/2014/main" id="{4CE62C3A-D906-44F4-A964-E44DC9E8397D}"/>
              </a:ext>
            </a:extLst>
          </p:cNvPr>
          <p:cNvGraphicFramePr>
            <a:graphicFrameLocks noGrp="1"/>
          </p:cNvGraphicFramePr>
          <p:nvPr>
            <p:ph type="tbl" sz="quarter" idx="13"/>
            <p:extLst>
              <p:ext uri="{D42A27DB-BD31-4B8C-83A1-F6EECF244321}">
                <p14:modId xmlns:p14="http://schemas.microsoft.com/office/powerpoint/2010/main" val="4135075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53627807"/>
                    </a:ext>
                  </a:extLst>
                </a:gridCol>
                <a:gridCol w="1316736">
                  <a:extLst>
                    <a:ext uri="{9D8B030D-6E8A-4147-A177-3AD203B41FA5}">
                      <a16:colId xmlns:a16="http://schemas.microsoft.com/office/drawing/2014/main" val="821832311"/>
                    </a:ext>
                  </a:extLst>
                </a:gridCol>
                <a:gridCol w="658368">
                  <a:extLst>
                    <a:ext uri="{9D8B030D-6E8A-4147-A177-3AD203B41FA5}">
                      <a16:colId xmlns:a16="http://schemas.microsoft.com/office/drawing/2014/main" val="267906010"/>
                    </a:ext>
                  </a:extLst>
                </a:gridCol>
                <a:gridCol w="658368">
                  <a:extLst>
                    <a:ext uri="{9D8B030D-6E8A-4147-A177-3AD203B41FA5}">
                      <a16:colId xmlns:a16="http://schemas.microsoft.com/office/drawing/2014/main" val="3279841259"/>
                    </a:ext>
                  </a:extLst>
                </a:gridCol>
                <a:gridCol w="658368">
                  <a:extLst>
                    <a:ext uri="{9D8B030D-6E8A-4147-A177-3AD203B41FA5}">
                      <a16:colId xmlns:a16="http://schemas.microsoft.com/office/drawing/2014/main" val="1223511787"/>
                    </a:ext>
                  </a:extLst>
                </a:gridCol>
                <a:gridCol w="658368">
                  <a:extLst>
                    <a:ext uri="{9D8B030D-6E8A-4147-A177-3AD203B41FA5}">
                      <a16:colId xmlns:a16="http://schemas.microsoft.com/office/drawing/2014/main" val="1490535139"/>
                    </a:ext>
                  </a:extLst>
                </a:gridCol>
                <a:gridCol w="658368">
                  <a:extLst>
                    <a:ext uri="{9D8B030D-6E8A-4147-A177-3AD203B41FA5}">
                      <a16:colId xmlns:a16="http://schemas.microsoft.com/office/drawing/2014/main" val="653300316"/>
                    </a:ext>
                  </a:extLst>
                </a:gridCol>
                <a:gridCol w="658368">
                  <a:extLst>
                    <a:ext uri="{9D8B030D-6E8A-4147-A177-3AD203B41FA5}">
                      <a16:colId xmlns:a16="http://schemas.microsoft.com/office/drawing/2014/main" val="1515501328"/>
                    </a:ext>
                  </a:extLst>
                </a:gridCol>
                <a:gridCol w="658368">
                  <a:extLst>
                    <a:ext uri="{9D8B030D-6E8A-4147-A177-3AD203B41FA5}">
                      <a16:colId xmlns:a16="http://schemas.microsoft.com/office/drawing/2014/main" val="2964747703"/>
                    </a:ext>
                  </a:extLst>
                </a:gridCol>
                <a:gridCol w="658368">
                  <a:extLst>
                    <a:ext uri="{9D8B030D-6E8A-4147-A177-3AD203B41FA5}">
                      <a16:colId xmlns:a16="http://schemas.microsoft.com/office/drawing/2014/main" val="28070133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17699427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bkkprovita - 2019-11-21 14:49:53</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https://scontent.xx.fbcdn.net/v/t51.12442-15/72300402_521816298404032_504546376049285596_n.jpg?_nc_cat=110&amp;_nc_ohc=cKIdv-q4wNUAQl1UmmN4GStcg359hspy0l3OLHdR_VguMI_yjTZhIP53Q&amp;_nc_ht=scontent.xx&amp;oh=d288794ebb12d02eb0078f532775a9f8&amp;oe=5E441F95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22.11.2019 14:30:19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1249653530"/>
                  </a:ext>
                </a:extLst>
              </a:tr>
            </a:tbl>
          </a:graphicData>
        </a:graphic>
      </p:graphicFrame>
      <p:sp>
        <p:nvSpPr>
          <p:cNvPr id="4" name="Text Placeholder 3">
            <a:extLst>
              <a:ext uri="{FF2B5EF4-FFF2-40B4-BE49-F238E27FC236}">
                <a16:creationId xmlns:a16="http://schemas.microsoft.com/office/drawing/2014/main" id="{9AED38A1-7442-4A34-AA89-318D14B440E8}"/>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209007431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F4FAE4-7DD2-4B54-BBB2-A1FA9E729F4F}"/>
              </a:ext>
            </a:extLst>
          </p:cNvPr>
          <p:cNvSpPr>
            <a:spLocks noGrp="1"/>
          </p:cNvSpPr>
          <p:nvPr>
            <p:ph type="title"/>
          </p:nvPr>
        </p:nvSpPr>
        <p:spPr/>
        <p:txBody>
          <a:bodyPr/>
          <a:lstStyle/>
          <a:p>
            <a:r>
              <a:rPr lang="en-US"/>
              <a:t>Twitter Twitter: Key Metrics Table | All Pages</a:t>
            </a:r>
          </a:p>
        </p:txBody>
      </p:sp>
      <p:graphicFrame>
        <p:nvGraphicFramePr>
          <p:cNvPr id="5" name="Table Placeholder 4">
            <a:extLst>
              <a:ext uri="{FF2B5EF4-FFF2-40B4-BE49-F238E27FC236}">
                <a16:creationId xmlns:a16="http://schemas.microsoft.com/office/drawing/2014/main" id="{7D5388F2-F83E-47B6-BB97-278696EAF3AD}"/>
              </a:ext>
            </a:extLst>
          </p:cNvPr>
          <p:cNvGraphicFramePr>
            <a:graphicFrameLocks noGrp="1"/>
          </p:cNvGraphicFramePr>
          <p:nvPr>
            <p:ph type="tbl" sz="quarter" idx="13"/>
            <p:extLst>
              <p:ext uri="{D42A27DB-BD31-4B8C-83A1-F6EECF244321}">
                <p14:modId xmlns:p14="http://schemas.microsoft.com/office/powerpoint/2010/main" val="42411379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497821401"/>
                    </a:ext>
                  </a:extLst>
                </a:gridCol>
                <a:gridCol w="493776">
                  <a:extLst>
                    <a:ext uri="{9D8B030D-6E8A-4147-A177-3AD203B41FA5}">
                      <a16:colId xmlns:a16="http://schemas.microsoft.com/office/drawing/2014/main" val="682346495"/>
                    </a:ext>
                  </a:extLst>
                </a:gridCol>
                <a:gridCol w="493776">
                  <a:extLst>
                    <a:ext uri="{9D8B030D-6E8A-4147-A177-3AD203B41FA5}">
                      <a16:colId xmlns:a16="http://schemas.microsoft.com/office/drawing/2014/main" val="1677014439"/>
                    </a:ext>
                  </a:extLst>
                </a:gridCol>
                <a:gridCol w="493776">
                  <a:extLst>
                    <a:ext uri="{9D8B030D-6E8A-4147-A177-3AD203B41FA5}">
                      <a16:colId xmlns:a16="http://schemas.microsoft.com/office/drawing/2014/main" val="3356960745"/>
                    </a:ext>
                  </a:extLst>
                </a:gridCol>
                <a:gridCol w="493776">
                  <a:extLst>
                    <a:ext uri="{9D8B030D-6E8A-4147-A177-3AD203B41FA5}">
                      <a16:colId xmlns:a16="http://schemas.microsoft.com/office/drawing/2014/main" val="1541626895"/>
                    </a:ext>
                  </a:extLst>
                </a:gridCol>
                <a:gridCol w="493776">
                  <a:extLst>
                    <a:ext uri="{9D8B030D-6E8A-4147-A177-3AD203B41FA5}">
                      <a16:colId xmlns:a16="http://schemas.microsoft.com/office/drawing/2014/main" val="2567335446"/>
                    </a:ext>
                  </a:extLst>
                </a:gridCol>
                <a:gridCol w="493776">
                  <a:extLst>
                    <a:ext uri="{9D8B030D-6E8A-4147-A177-3AD203B41FA5}">
                      <a16:colId xmlns:a16="http://schemas.microsoft.com/office/drawing/2014/main" val="3770450919"/>
                    </a:ext>
                  </a:extLst>
                </a:gridCol>
                <a:gridCol w="493776">
                  <a:extLst>
                    <a:ext uri="{9D8B030D-6E8A-4147-A177-3AD203B41FA5}">
                      <a16:colId xmlns:a16="http://schemas.microsoft.com/office/drawing/2014/main" val="3008369742"/>
                    </a:ext>
                  </a:extLst>
                </a:gridCol>
                <a:gridCol w="493776">
                  <a:extLst>
                    <a:ext uri="{9D8B030D-6E8A-4147-A177-3AD203B41FA5}">
                      <a16:colId xmlns:a16="http://schemas.microsoft.com/office/drawing/2014/main" val="849585687"/>
                    </a:ext>
                  </a:extLst>
                </a:gridCol>
                <a:gridCol w="493776">
                  <a:extLst>
                    <a:ext uri="{9D8B030D-6E8A-4147-A177-3AD203B41FA5}">
                      <a16:colId xmlns:a16="http://schemas.microsoft.com/office/drawing/2014/main" val="2672557583"/>
                    </a:ext>
                  </a:extLst>
                </a:gridCol>
                <a:gridCol w="493776">
                  <a:extLst>
                    <a:ext uri="{9D8B030D-6E8A-4147-A177-3AD203B41FA5}">
                      <a16:colId xmlns:a16="http://schemas.microsoft.com/office/drawing/2014/main" val="582553059"/>
                    </a:ext>
                  </a:extLst>
                </a:gridCol>
                <a:gridCol w="493776">
                  <a:extLst>
                    <a:ext uri="{9D8B030D-6E8A-4147-A177-3AD203B41FA5}">
                      <a16:colId xmlns:a16="http://schemas.microsoft.com/office/drawing/2014/main" val="3852195415"/>
                    </a:ext>
                  </a:extLst>
                </a:gridCol>
                <a:gridCol w="493776">
                  <a:extLst>
                    <a:ext uri="{9D8B030D-6E8A-4147-A177-3AD203B41FA5}">
                      <a16:colId xmlns:a16="http://schemas.microsoft.com/office/drawing/2014/main" val="4048031304"/>
                    </a:ext>
                  </a:extLst>
                </a:gridCol>
                <a:gridCol w="493776">
                  <a:extLst>
                    <a:ext uri="{9D8B030D-6E8A-4147-A177-3AD203B41FA5}">
                      <a16:colId xmlns:a16="http://schemas.microsoft.com/office/drawing/2014/main" val="209046532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592648980"/>
                  </a:ext>
                </a:extLst>
              </a:tr>
              <a:tr h="370840">
                <a:tc>
                  <a:txBody>
                    <a:bodyPr/>
                    <a:lstStyle/>
                    <a:p>
                      <a:r>
                        <a:rPr lang="en-US" sz="1000"/>
                        <a:t>BKK ProVita twitter</a:t>
                      </a:r>
                    </a:p>
                  </a:txBody>
                  <a:tcPr/>
                </a:tc>
                <a:tc>
                  <a:txBody>
                    <a:bodyPr/>
                    <a:lstStyle/>
                    <a:p>
                      <a:r>
                        <a:rPr lang="en-US" sz="1000"/>
                        <a:t>441</a:t>
                      </a:r>
                    </a:p>
                  </a:txBody>
                  <a:tcPr/>
                </a:tc>
                <a:tc>
                  <a:txBody>
                    <a:bodyPr/>
                    <a:lstStyle/>
                    <a:p>
                      <a:r>
                        <a:rPr lang="en-US" sz="1000"/>
                        <a:t>22</a:t>
                      </a:r>
                    </a:p>
                  </a:txBody>
                  <a:tcPr/>
                </a:tc>
                <a:tc>
                  <a:txBody>
                    <a:bodyPr/>
                    <a:lstStyle/>
                    <a:p>
                      <a:r>
                        <a:rPr lang="en-US" sz="1000"/>
                        <a:t>42</a:t>
                      </a:r>
                    </a:p>
                  </a:txBody>
                  <a:tcPr/>
                </a:tc>
                <a:tc>
                  <a:txBody>
                    <a:bodyPr/>
                    <a:lstStyle/>
                    <a:p>
                      <a:r>
                        <a:rPr lang="en-US" sz="1000"/>
                        <a:t>25</a:t>
                      </a:r>
                    </a:p>
                  </a:txBody>
                  <a:tcPr/>
                </a:tc>
                <a:tc>
                  <a:txBody>
                    <a:bodyPr/>
                    <a:lstStyle/>
                    <a:p>
                      <a:r>
                        <a:rPr lang="en-US" sz="1000"/>
                        <a:t>7</a:t>
                      </a:r>
                    </a:p>
                  </a:txBody>
                  <a:tcPr/>
                </a:tc>
                <a:tc>
                  <a:txBody>
                    <a:bodyPr/>
                    <a:lstStyle/>
                    <a:p>
                      <a:r>
                        <a:rPr lang="en-US" sz="1000"/>
                        <a:t>10</a:t>
                      </a:r>
                    </a:p>
                  </a:txBody>
                  <a:tcPr/>
                </a:tc>
                <a:tc>
                  <a:txBody>
                    <a:bodyPr/>
                    <a:lstStyle/>
                    <a:p>
                      <a:r>
                        <a:rPr lang="en-US" sz="1000"/>
                        <a:t>48</a:t>
                      </a:r>
                    </a:p>
                  </a:txBody>
                  <a:tcPr/>
                </a:tc>
                <a:tc>
                  <a:txBody>
                    <a:bodyPr/>
                    <a:lstStyle/>
                    <a:p>
                      <a:r>
                        <a:rPr lang="en-US" sz="1000"/>
                        <a:t>46</a:t>
                      </a:r>
                    </a:p>
                  </a:txBody>
                  <a:tcPr/>
                </a:tc>
                <a:tc>
                  <a:txBody>
                    <a:bodyPr/>
                    <a:lstStyle/>
                    <a:p>
                      <a:r>
                        <a:rPr lang="en-US" sz="1000"/>
                        <a:t>150</a:t>
                      </a:r>
                    </a:p>
                  </a:txBody>
                  <a:tcPr/>
                </a:tc>
                <a:tc>
                  <a:txBody>
                    <a:bodyPr/>
                    <a:lstStyle/>
                    <a:p>
                      <a:r>
                        <a:rPr lang="en-US" sz="1000"/>
                        <a:t>4</a:t>
                      </a:r>
                    </a:p>
                  </a:txBody>
                  <a:tcPr/>
                </a:tc>
                <a:tc>
                  <a:txBody>
                    <a:bodyPr/>
                    <a:lstStyle/>
                    <a:p>
                      <a:r>
                        <a:rPr lang="en-US" sz="1000"/>
                        <a:t>12</a:t>
                      </a:r>
                    </a:p>
                  </a:txBody>
                  <a:tcPr/>
                </a:tc>
                <a:tc>
                  <a:txBody>
                    <a:bodyPr/>
                    <a:lstStyle/>
                    <a:p>
                      <a:r>
                        <a:rPr lang="en-US" sz="1000"/>
                        <a:t>1.8605 %</a:t>
                      </a:r>
                    </a:p>
                  </a:txBody>
                  <a:tcPr/>
                </a:tc>
                <a:tc>
                  <a:txBody>
                    <a:bodyPr/>
                    <a:lstStyle/>
                    <a:p>
                      <a:r>
                        <a:rPr lang="en-US" sz="1000"/>
                        <a:t>100.0 %</a:t>
                      </a:r>
                    </a:p>
                  </a:txBody>
                  <a:tcPr/>
                </a:tc>
                <a:extLst>
                  <a:ext uri="{0D108BD9-81ED-4DB2-BD59-A6C34878D82A}">
                    <a16:rowId xmlns:a16="http://schemas.microsoft.com/office/drawing/2014/main" val="1205138150"/>
                  </a:ext>
                </a:extLst>
              </a:tr>
            </a:tbl>
          </a:graphicData>
        </a:graphic>
      </p:graphicFrame>
      <p:sp>
        <p:nvSpPr>
          <p:cNvPr id="4" name="Text Placeholder 3">
            <a:extLst>
              <a:ext uri="{FF2B5EF4-FFF2-40B4-BE49-F238E27FC236}">
                <a16:creationId xmlns:a16="http://schemas.microsoft.com/office/drawing/2014/main" id="{2F9D9080-7A40-4A8A-90D9-F57BCF05EB23}"/>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23679562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BA22C-0E94-4079-A792-877F10466366}"/>
              </a:ext>
            </a:extLst>
          </p:cNvPr>
          <p:cNvSpPr>
            <a:spLocks noGrp="1"/>
          </p:cNvSpPr>
          <p:nvPr>
            <p:ph type="title"/>
          </p:nvPr>
        </p:nvSpPr>
        <p:spPr/>
        <p:txBody>
          <a:bodyPr/>
          <a:lstStyle/>
          <a:p>
            <a:r>
              <a:rPr lang="en-US"/>
              <a:t>Twitter Followers Total | All Pages</a:t>
            </a:r>
          </a:p>
        </p:txBody>
      </p:sp>
      <p:graphicFrame>
        <p:nvGraphicFramePr>
          <p:cNvPr id="6" name="Chart Placeholder 5">
            <a:extLst>
              <a:ext uri="{FF2B5EF4-FFF2-40B4-BE49-F238E27FC236}">
                <a16:creationId xmlns:a16="http://schemas.microsoft.com/office/drawing/2014/main" id="{786BC383-4A4A-49B8-939A-D4A23EF17B9C}"/>
              </a:ext>
            </a:extLst>
          </p:cNvPr>
          <p:cNvGraphicFramePr>
            <a:graphicFrameLocks noGrp="1"/>
          </p:cNvGraphicFramePr>
          <p:nvPr>
            <p:ph type="chart" sz="quarter" idx="13"/>
            <p:extLst>
              <p:ext uri="{D42A27DB-BD31-4B8C-83A1-F6EECF244321}">
                <p14:modId xmlns:p14="http://schemas.microsoft.com/office/powerpoint/2010/main" val="31029142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A77DCF-C994-41F8-B94D-BB5146C43BF3}"/>
              </a:ext>
            </a:extLst>
          </p:cNvPr>
          <p:cNvSpPr>
            <a:spLocks noGrp="1"/>
          </p:cNvSpPr>
          <p:nvPr>
            <p:ph type="body" sz="quarter" idx="14"/>
          </p:nvPr>
        </p:nvSpPr>
        <p:spPr/>
        <p:txBody>
          <a:bodyPr/>
          <a:lstStyle/>
          <a:p>
            <a:r>
              <a:rPr lang="en-US"/>
              <a:t>01.11.2019 - 30.11.2019</a:t>
            </a:r>
          </a:p>
        </p:txBody>
      </p:sp>
      <p:sp>
        <p:nvSpPr>
          <p:cNvPr id="5" name="Footer Placeholder 4">
            <a:extLst>
              <a:ext uri="{FF2B5EF4-FFF2-40B4-BE49-F238E27FC236}">
                <a16:creationId xmlns:a16="http://schemas.microsoft.com/office/drawing/2014/main" id="{18C4D1FE-411E-4A68-B334-C89792692D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619896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85DAA-9EDF-43FE-BCDF-7978A7B10E5F}"/>
              </a:ext>
            </a:extLst>
          </p:cNvPr>
          <p:cNvSpPr>
            <a:spLocks noGrp="1"/>
          </p:cNvSpPr>
          <p:nvPr>
            <p:ph type="title"/>
          </p:nvPr>
        </p:nvSpPr>
        <p:spPr/>
        <p:txBody>
          <a:bodyPr/>
          <a:lstStyle/>
          <a:p>
            <a:r>
              <a:rPr lang="en-US"/>
              <a:t>Twitter 5 Top Tweets (Interaction Rate) | All Pages - 1 of 2</a:t>
            </a:r>
          </a:p>
        </p:txBody>
      </p:sp>
      <p:graphicFrame>
        <p:nvGraphicFramePr>
          <p:cNvPr id="5" name="Table Placeholder 4">
            <a:extLst>
              <a:ext uri="{FF2B5EF4-FFF2-40B4-BE49-F238E27FC236}">
                <a16:creationId xmlns:a16="http://schemas.microsoft.com/office/drawing/2014/main" id="{37C1C611-D076-4B03-B58E-8C4D3717E3D1}"/>
              </a:ext>
            </a:extLst>
          </p:cNvPr>
          <p:cNvGraphicFramePr>
            <a:graphicFrameLocks noGrp="1"/>
          </p:cNvGraphicFramePr>
          <p:nvPr>
            <p:ph type="tbl" sz="quarter" idx="13"/>
            <p:extLst>
              <p:ext uri="{D42A27DB-BD31-4B8C-83A1-F6EECF244321}">
                <p14:modId xmlns:p14="http://schemas.microsoft.com/office/powerpoint/2010/main" val="34743178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61699669"/>
                    </a:ext>
                  </a:extLst>
                </a:gridCol>
                <a:gridCol w="822960">
                  <a:extLst>
                    <a:ext uri="{9D8B030D-6E8A-4147-A177-3AD203B41FA5}">
                      <a16:colId xmlns:a16="http://schemas.microsoft.com/office/drawing/2014/main" val="2129485047"/>
                    </a:ext>
                  </a:extLst>
                </a:gridCol>
                <a:gridCol w="822960">
                  <a:extLst>
                    <a:ext uri="{9D8B030D-6E8A-4147-A177-3AD203B41FA5}">
                      <a16:colId xmlns:a16="http://schemas.microsoft.com/office/drawing/2014/main" val="2504455966"/>
                    </a:ext>
                  </a:extLst>
                </a:gridCol>
                <a:gridCol w="822960">
                  <a:extLst>
                    <a:ext uri="{9D8B030D-6E8A-4147-A177-3AD203B41FA5}">
                      <a16:colId xmlns:a16="http://schemas.microsoft.com/office/drawing/2014/main" val="714599642"/>
                    </a:ext>
                  </a:extLst>
                </a:gridCol>
                <a:gridCol w="822960">
                  <a:extLst>
                    <a:ext uri="{9D8B030D-6E8A-4147-A177-3AD203B41FA5}">
                      <a16:colId xmlns:a16="http://schemas.microsoft.com/office/drawing/2014/main" val="2384780645"/>
                    </a:ext>
                  </a:extLst>
                </a:gridCol>
                <a:gridCol w="822960">
                  <a:extLst>
                    <a:ext uri="{9D8B030D-6E8A-4147-A177-3AD203B41FA5}">
                      <a16:colId xmlns:a16="http://schemas.microsoft.com/office/drawing/2014/main" val="21890930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279871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@BKKProVita - 2019-11-14 09:02:12</a:t>
                      </a:r>
                      <a:r>
                        <a:rPr kumimoji="0" lang="de-DE" sz="1000" b="0" i="0" u="none" strike="noStrike" kern="1200" cap="none" spc="0" normalizeH="0" baseline="0" noProof="0">
                          <a:ln>
                            <a:noFill/>
                          </a:ln>
                          <a:solidFill>
                            <a:prstClr val="black"/>
                          </a:solidFill>
                          <a:effectLst/>
                          <a:uLnTx/>
                          <a:uFillTx/>
                          <a:latin typeface="+mn-lt"/>
                          <a:ea typeface="+mn-ea"/>
                          <a:cs typeface="+mn-cs"/>
                        </a:rPr>
                        <a:t>
 „Das Pariser Abkommen ist eine Brandmauer. Eine Brandmauer kann einen Brand nicht löschen – aber sie sorgt dafür, dass er nicht übergreift.“ - Vortrag von Prof. Schellnhuber, ehemals Direktor des @PIK_Klima, zu den Erkenntnissen der Klimaforscher. #Klimakrise #Nachhaltigkeit https://t.co/Spv4nZNMFN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15.11.2019 19:08:16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4.9528 %</a:t>
                      </a:r>
                    </a:p>
                  </a:txBody>
                  <a:tcPr/>
                </a:tc>
                <a:extLst>
                  <a:ext uri="{0D108BD9-81ED-4DB2-BD59-A6C34878D82A}">
                    <a16:rowId xmlns:a16="http://schemas.microsoft.com/office/drawing/2014/main" val="600528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@BKKProVita - 2019-11-08 21:47:54</a:t>
                      </a:r>
                      <a:r>
                        <a:rPr kumimoji="0" lang="de-DE" sz="1000" b="0" i="0" u="none" strike="noStrike" kern="1200" cap="none" spc="0" normalizeH="0" baseline="0" noProof="0">
                          <a:ln>
                            <a:noFill/>
                          </a:ln>
                          <a:solidFill>
                            <a:prstClr val="black"/>
                          </a:solidFill>
                          <a:effectLst/>
                          <a:uLnTx/>
                          <a:uFillTx/>
                          <a:latin typeface="+mn-lt"/>
                          <a:ea typeface="+mn-ea"/>
                          <a:cs typeface="+mn-cs"/>
                        </a:rPr>
                        <a:t>
 #Tipp: @prof_sterner von @sciforfuture sagt in klaren Worten, warum wir maximal zehn Jahre haben, bis sich die Welt radikal geändert haben muss - und wie die Energieversorgung der Zukunft ausschauen könnte. Jetzt als #Video: https://t.co/qq8mjZUHfH
@zuendfunk #zf19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12.12.2019 07:08:44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4.5131 %</a:t>
                      </a:r>
                    </a:p>
                  </a:txBody>
                  <a:tcPr/>
                </a:tc>
                <a:extLst>
                  <a:ext uri="{0D108BD9-81ED-4DB2-BD59-A6C34878D82A}">
                    <a16:rowId xmlns:a16="http://schemas.microsoft.com/office/drawing/2014/main" val="22370837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@BKKProVita - 2019-11-04 21:38:54</a:t>
                      </a:r>
                      <a:r>
                        <a:rPr kumimoji="0" lang="de-DE" sz="1000" b="0" i="0" u="none" strike="noStrike" kern="1200" cap="none" spc="0" normalizeH="0" baseline="0" noProof="0">
                          <a:ln>
                            <a:noFill/>
                          </a:ln>
                          <a:solidFill>
                            <a:prstClr val="black"/>
                          </a:solidFill>
                          <a:effectLst/>
                          <a:uLnTx/>
                          <a:uFillTx/>
                          <a:latin typeface="+mn-lt"/>
                          <a:ea typeface="+mn-ea"/>
                          <a:cs typeface="+mn-cs"/>
                        </a:rPr>
                        <a:t>
 Dr. Martin Herrmann von @KlimaGesundheit appelliert an die Vertreter der Gesundheitsberufe, aktiv zu werden, wie bei einem medizinischen Notfall:
- klar sehen, was los ist
- ruhig werden
- handeln 
Transformation ist möglich, wenn wir zu Change Agents werden. @healthforfuture https://t.co/eoi5MVXeGL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18.11.2019 19:08:30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3.5714 %</a:t>
                      </a:r>
                    </a:p>
                  </a:txBody>
                  <a:tcPr/>
                </a:tc>
                <a:extLst>
                  <a:ext uri="{0D108BD9-81ED-4DB2-BD59-A6C34878D82A}">
                    <a16:rowId xmlns:a16="http://schemas.microsoft.com/office/drawing/2014/main" val="2810033166"/>
                  </a:ext>
                </a:extLst>
              </a:tr>
            </a:tbl>
          </a:graphicData>
        </a:graphic>
      </p:graphicFrame>
      <p:sp>
        <p:nvSpPr>
          <p:cNvPr id="4" name="Text Placeholder 3">
            <a:extLst>
              <a:ext uri="{FF2B5EF4-FFF2-40B4-BE49-F238E27FC236}">
                <a16:creationId xmlns:a16="http://schemas.microsoft.com/office/drawing/2014/main" id="{79D4454A-9AB9-4110-9940-331F16C42012}"/>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84710168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2D1EB9-5249-49D4-9FCD-39261334BDC1}"/>
              </a:ext>
            </a:extLst>
          </p:cNvPr>
          <p:cNvSpPr>
            <a:spLocks noGrp="1"/>
          </p:cNvSpPr>
          <p:nvPr>
            <p:ph type="title"/>
          </p:nvPr>
        </p:nvSpPr>
        <p:spPr/>
        <p:txBody>
          <a:bodyPr/>
          <a:lstStyle/>
          <a:p>
            <a:r>
              <a:rPr lang="en-US"/>
              <a:t>Twitter 5 Top Tweets (Interaction Rate) | All Pages - 2 of 2</a:t>
            </a:r>
          </a:p>
        </p:txBody>
      </p:sp>
      <p:graphicFrame>
        <p:nvGraphicFramePr>
          <p:cNvPr id="5" name="Table Placeholder 4">
            <a:extLst>
              <a:ext uri="{FF2B5EF4-FFF2-40B4-BE49-F238E27FC236}">
                <a16:creationId xmlns:a16="http://schemas.microsoft.com/office/drawing/2014/main" id="{EA090412-4B4E-4572-9D25-F6AF08ACEA58}"/>
              </a:ext>
            </a:extLst>
          </p:cNvPr>
          <p:cNvGraphicFramePr>
            <a:graphicFrameLocks noGrp="1"/>
          </p:cNvGraphicFramePr>
          <p:nvPr>
            <p:ph type="tbl" sz="quarter" idx="13"/>
            <p:extLst>
              <p:ext uri="{D42A27DB-BD31-4B8C-83A1-F6EECF244321}">
                <p14:modId xmlns:p14="http://schemas.microsoft.com/office/powerpoint/2010/main" val="4038038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6562064"/>
                    </a:ext>
                  </a:extLst>
                </a:gridCol>
                <a:gridCol w="822960">
                  <a:extLst>
                    <a:ext uri="{9D8B030D-6E8A-4147-A177-3AD203B41FA5}">
                      <a16:colId xmlns:a16="http://schemas.microsoft.com/office/drawing/2014/main" val="265265909"/>
                    </a:ext>
                  </a:extLst>
                </a:gridCol>
                <a:gridCol w="822960">
                  <a:extLst>
                    <a:ext uri="{9D8B030D-6E8A-4147-A177-3AD203B41FA5}">
                      <a16:colId xmlns:a16="http://schemas.microsoft.com/office/drawing/2014/main" val="798752536"/>
                    </a:ext>
                  </a:extLst>
                </a:gridCol>
                <a:gridCol w="822960">
                  <a:extLst>
                    <a:ext uri="{9D8B030D-6E8A-4147-A177-3AD203B41FA5}">
                      <a16:colId xmlns:a16="http://schemas.microsoft.com/office/drawing/2014/main" val="1919354085"/>
                    </a:ext>
                  </a:extLst>
                </a:gridCol>
                <a:gridCol w="822960">
                  <a:extLst>
                    <a:ext uri="{9D8B030D-6E8A-4147-A177-3AD203B41FA5}">
                      <a16:colId xmlns:a16="http://schemas.microsoft.com/office/drawing/2014/main" val="3714851759"/>
                    </a:ext>
                  </a:extLst>
                </a:gridCol>
                <a:gridCol w="822960">
                  <a:extLst>
                    <a:ext uri="{9D8B030D-6E8A-4147-A177-3AD203B41FA5}">
                      <a16:colId xmlns:a16="http://schemas.microsoft.com/office/drawing/2014/main" val="2697180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40079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@BKKProVita - 2019-11-08 19:03:46</a:t>
                      </a:r>
                      <a:r>
                        <a:rPr kumimoji="0" lang="de-DE" sz="1000" b="0" i="0" u="none" strike="noStrike" kern="1200" cap="none" spc="0" normalizeH="0" baseline="0" noProof="0">
                          <a:ln>
                            <a:noFill/>
                          </a:ln>
                          <a:solidFill>
                            <a:prstClr val="black"/>
                          </a:solidFill>
                          <a:effectLst/>
                          <a:uLnTx/>
                          <a:uFillTx/>
                          <a:latin typeface="+mn-lt"/>
                          <a:ea typeface="+mn-ea"/>
                          <a:cs typeface="+mn-cs"/>
                        </a:rPr>
                        <a:t>
 Lebt mit seiner 5-köpfigen Familie klimaneutral: @prof_sterner - dank eAuto, PV-Anlage und pflanzenbasierter #Ernährung. - Es gibt viele Hebel, man muss sie nur nutzen! #Nachhaltigkeit #fürsLeben
@zuendfunk #zf19 https://t.co/TUSTbaku3L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14.11.2019 19:08:11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3.3254 %</a:t>
                      </a:r>
                    </a:p>
                  </a:txBody>
                  <a:tcPr/>
                </a:tc>
                <a:extLst>
                  <a:ext uri="{0D108BD9-81ED-4DB2-BD59-A6C34878D82A}">
                    <a16:rowId xmlns:a16="http://schemas.microsoft.com/office/drawing/2014/main" val="7973771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@BKKProVita - 2019-11-04 21:31:10</a:t>
                      </a:r>
                      <a:r>
                        <a:rPr kumimoji="0" lang="de-DE" sz="1000" b="0" i="0" u="none" strike="noStrike" kern="1200" cap="none" spc="0" normalizeH="0" baseline="0" noProof="0">
                          <a:ln>
                            <a:noFill/>
                          </a:ln>
                          <a:solidFill>
                            <a:prstClr val="black"/>
                          </a:solidFill>
                          <a:effectLst/>
                          <a:uLnTx/>
                          <a:uFillTx/>
                          <a:latin typeface="+mn-lt"/>
                          <a:ea typeface="+mn-ea"/>
                          <a:cs typeface="+mn-cs"/>
                        </a:rPr>
                        <a:t>
 Frau Prof. @Traidl_Hoffmann beschreibt die epidemiologischen Auswirkungen des Klimawandels auf die Gesundheit, die bereits jetzt bekannt sind und die erwartet werden. Diese betreffen alle Lebensbereiche und insbesondere vulnerable Bevölkerungsgruppen. #planetaryHealth https://t.co/6dcR2V39N7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18.11.2019 19:08:30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3.0952 %</a:t>
                      </a:r>
                    </a:p>
                  </a:txBody>
                  <a:tcPr/>
                </a:tc>
                <a:extLst>
                  <a:ext uri="{0D108BD9-81ED-4DB2-BD59-A6C34878D82A}">
                    <a16:rowId xmlns:a16="http://schemas.microsoft.com/office/drawing/2014/main" val="4241059359"/>
                  </a:ext>
                </a:extLst>
              </a:tr>
            </a:tbl>
          </a:graphicData>
        </a:graphic>
      </p:graphicFrame>
      <p:sp>
        <p:nvSpPr>
          <p:cNvPr id="4" name="Text Placeholder 3">
            <a:extLst>
              <a:ext uri="{FF2B5EF4-FFF2-40B4-BE49-F238E27FC236}">
                <a16:creationId xmlns:a16="http://schemas.microsoft.com/office/drawing/2014/main" id="{4CFA0069-53E3-4578-898B-F9F0CF9DA362}"/>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63950407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557B2-771D-44C7-BE52-295F106BA5D4}"/>
              </a:ext>
            </a:extLst>
          </p:cNvPr>
          <p:cNvSpPr>
            <a:spLocks noGrp="1"/>
          </p:cNvSpPr>
          <p:nvPr>
            <p:ph type="title"/>
          </p:nvPr>
        </p:nvSpPr>
        <p:spPr/>
        <p:txBody>
          <a:bodyPr/>
          <a:lstStyle/>
          <a:p>
            <a:r>
              <a:rPr lang="en-US"/>
              <a:t>LinkedIn Followers Total | All Pages</a:t>
            </a:r>
          </a:p>
        </p:txBody>
      </p:sp>
      <p:graphicFrame>
        <p:nvGraphicFramePr>
          <p:cNvPr id="6" name="Chart Placeholder 5">
            <a:extLst>
              <a:ext uri="{FF2B5EF4-FFF2-40B4-BE49-F238E27FC236}">
                <a16:creationId xmlns:a16="http://schemas.microsoft.com/office/drawing/2014/main" id="{6E17F3C0-E8D9-4DF0-864D-3DA3566B2718}"/>
              </a:ext>
            </a:extLst>
          </p:cNvPr>
          <p:cNvGraphicFramePr>
            <a:graphicFrameLocks noGrp="1"/>
          </p:cNvGraphicFramePr>
          <p:nvPr>
            <p:ph type="chart" sz="quarter" idx="13"/>
            <p:extLst>
              <p:ext uri="{D42A27DB-BD31-4B8C-83A1-F6EECF244321}">
                <p14:modId xmlns:p14="http://schemas.microsoft.com/office/powerpoint/2010/main" val="3032128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DCCACF-9F47-410A-84CA-737D2969DB35}"/>
              </a:ext>
            </a:extLst>
          </p:cNvPr>
          <p:cNvSpPr>
            <a:spLocks noGrp="1"/>
          </p:cNvSpPr>
          <p:nvPr>
            <p:ph type="body" sz="quarter" idx="14"/>
          </p:nvPr>
        </p:nvSpPr>
        <p:spPr/>
        <p:txBody>
          <a:bodyPr/>
          <a:lstStyle/>
          <a:p>
            <a:r>
              <a:rPr lang="en-US"/>
              <a:t>01.11.2019 - 30.11.2019</a:t>
            </a:r>
          </a:p>
        </p:txBody>
      </p:sp>
      <p:sp>
        <p:nvSpPr>
          <p:cNvPr id="5" name="Footer Placeholder 4">
            <a:extLst>
              <a:ext uri="{FF2B5EF4-FFF2-40B4-BE49-F238E27FC236}">
                <a16:creationId xmlns:a16="http://schemas.microsoft.com/office/drawing/2014/main" id="{05D47102-F1BA-4F24-A0B6-4977F95F30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50001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11D866-3EFD-4CB0-86DE-21182B0806A5}"/>
              </a:ext>
            </a:extLst>
          </p:cNvPr>
          <p:cNvSpPr>
            <a:spLocks noGrp="1"/>
          </p:cNvSpPr>
          <p:nvPr>
            <p:ph type="title"/>
          </p:nvPr>
        </p:nvSpPr>
        <p:spPr/>
        <p:txBody>
          <a:bodyPr/>
          <a:lstStyle/>
          <a:p>
            <a:r>
              <a:rPr lang="en-US"/>
              <a:t>Youtube YouTube: Private Key Metrics Table | All Pages</a:t>
            </a:r>
          </a:p>
        </p:txBody>
      </p:sp>
      <p:graphicFrame>
        <p:nvGraphicFramePr>
          <p:cNvPr id="5" name="Table Placeholder 4">
            <a:extLst>
              <a:ext uri="{FF2B5EF4-FFF2-40B4-BE49-F238E27FC236}">
                <a16:creationId xmlns:a16="http://schemas.microsoft.com/office/drawing/2014/main" id="{8ABF9AA9-6A11-4967-A701-F6CE37B5AA98}"/>
              </a:ext>
            </a:extLst>
          </p:cNvPr>
          <p:cNvGraphicFramePr>
            <a:graphicFrameLocks noGrp="1"/>
          </p:cNvGraphicFramePr>
          <p:nvPr>
            <p:ph type="tbl" sz="quarter" idx="13"/>
            <p:extLst>
              <p:ext uri="{D42A27DB-BD31-4B8C-83A1-F6EECF244321}">
                <p14:modId xmlns:p14="http://schemas.microsoft.com/office/powerpoint/2010/main" val="1330927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763489263"/>
                    </a:ext>
                  </a:extLst>
                </a:gridCol>
                <a:gridCol w="658368">
                  <a:extLst>
                    <a:ext uri="{9D8B030D-6E8A-4147-A177-3AD203B41FA5}">
                      <a16:colId xmlns:a16="http://schemas.microsoft.com/office/drawing/2014/main" val="2328313291"/>
                    </a:ext>
                  </a:extLst>
                </a:gridCol>
                <a:gridCol w="658368">
                  <a:extLst>
                    <a:ext uri="{9D8B030D-6E8A-4147-A177-3AD203B41FA5}">
                      <a16:colId xmlns:a16="http://schemas.microsoft.com/office/drawing/2014/main" val="881828379"/>
                    </a:ext>
                  </a:extLst>
                </a:gridCol>
                <a:gridCol w="658368">
                  <a:extLst>
                    <a:ext uri="{9D8B030D-6E8A-4147-A177-3AD203B41FA5}">
                      <a16:colId xmlns:a16="http://schemas.microsoft.com/office/drawing/2014/main" val="3883580500"/>
                    </a:ext>
                  </a:extLst>
                </a:gridCol>
                <a:gridCol w="658368">
                  <a:extLst>
                    <a:ext uri="{9D8B030D-6E8A-4147-A177-3AD203B41FA5}">
                      <a16:colId xmlns:a16="http://schemas.microsoft.com/office/drawing/2014/main" val="2533893981"/>
                    </a:ext>
                  </a:extLst>
                </a:gridCol>
                <a:gridCol w="658368">
                  <a:extLst>
                    <a:ext uri="{9D8B030D-6E8A-4147-A177-3AD203B41FA5}">
                      <a16:colId xmlns:a16="http://schemas.microsoft.com/office/drawing/2014/main" val="3649856080"/>
                    </a:ext>
                  </a:extLst>
                </a:gridCol>
                <a:gridCol w="658368">
                  <a:extLst>
                    <a:ext uri="{9D8B030D-6E8A-4147-A177-3AD203B41FA5}">
                      <a16:colId xmlns:a16="http://schemas.microsoft.com/office/drawing/2014/main" val="996050818"/>
                    </a:ext>
                  </a:extLst>
                </a:gridCol>
                <a:gridCol w="658368">
                  <a:extLst>
                    <a:ext uri="{9D8B030D-6E8A-4147-A177-3AD203B41FA5}">
                      <a16:colId xmlns:a16="http://schemas.microsoft.com/office/drawing/2014/main" val="3465040848"/>
                    </a:ext>
                  </a:extLst>
                </a:gridCol>
                <a:gridCol w="658368">
                  <a:extLst>
                    <a:ext uri="{9D8B030D-6E8A-4147-A177-3AD203B41FA5}">
                      <a16:colId xmlns:a16="http://schemas.microsoft.com/office/drawing/2014/main" val="1160340760"/>
                    </a:ext>
                  </a:extLst>
                </a:gridCol>
                <a:gridCol w="658368">
                  <a:extLst>
                    <a:ext uri="{9D8B030D-6E8A-4147-A177-3AD203B41FA5}">
                      <a16:colId xmlns:a16="http://schemas.microsoft.com/office/drawing/2014/main" val="2755041584"/>
                    </a:ext>
                  </a:extLst>
                </a:gridCol>
                <a:gridCol w="658368">
                  <a:extLst>
                    <a:ext uri="{9D8B030D-6E8A-4147-A177-3AD203B41FA5}">
                      <a16:colId xmlns:a16="http://schemas.microsoft.com/office/drawing/2014/main" val="1618755104"/>
                    </a:ext>
                  </a:extLst>
                </a:gridCol>
              </a:tblGrid>
              <a:tr h="370840">
                <a:tc>
                  <a:txBody>
                    <a:bodyPr/>
                    <a:lstStyle/>
                    <a:p>
                      <a:r>
                        <a:rPr lang="en-US" sz="1000"/>
                        <a:t>Channel</a:t>
                      </a:r>
                    </a:p>
                  </a:txBody>
                  <a:tcPr/>
                </a:tc>
                <a:tc>
                  <a:txBody>
                    <a:bodyPr/>
                    <a:lstStyle/>
                    <a:p>
                      <a:r>
                        <a:rPr lang="en-US" sz="1000"/>
                        <a:t>Subscribers Gained</a:t>
                      </a:r>
                    </a:p>
                  </a:txBody>
                  <a:tcPr/>
                </a:tc>
                <a:tc>
                  <a:txBody>
                    <a:bodyPr/>
                    <a:lstStyle/>
                    <a:p>
                      <a:r>
                        <a:rPr lang="en-US" sz="1000"/>
                        <a:t>Subscribers Lost</a:t>
                      </a:r>
                    </a:p>
                  </a:txBody>
                  <a:tcPr/>
                </a:tc>
                <a:tc>
                  <a:txBody>
                    <a:bodyPr/>
                    <a:lstStyle/>
                    <a:p>
                      <a:r>
                        <a:rPr lang="en-US" sz="1000"/>
                        <a:t>Video 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extLst>
                  <a:ext uri="{0D108BD9-81ED-4DB2-BD59-A6C34878D82A}">
                    <a16:rowId xmlns:a16="http://schemas.microsoft.com/office/drawing/2014/main" val="811254062"/>
                  </a:ext>
                </a:extLst>
              </a:tr>
              <a:tr h="370840">
                <a:tc>
                  <a:txBody>
                    <a:bodyPr/>
                    <a:lstStyle/>
                    <a:p>
                      <a:r>
                        <a:rPr lang="de-DE" sz="1000"/>
                        <a:t>BKK ProVita - Die Kasse fürs Leben.</a:t>
                      </a:r>
                      <a:endParaRPr lang="en-US" sz="1000"/>
                    </a:p>
                  </a:txBody>
                  <a:tcPr/>
                </a:tc>
                <a:tc>
                  <a:txBody>
                    <a:bodyPr/>
                    <a:lstStyle/>
                    <a:p>
                      <a:r>
                        <a:rPr lang="en-US" sz="1000"/>
                        <a:t>13</a:t>
                      </a:r>
                    </a:p>
                  </a:txBody>
                  <a:tcPr/>
                </a:tc>
                <a:tc>
                  <a:txBody>
                    <a:bodyPr/>
                    <a:lstStyle/>
                    <a:p>
                      <a:r>
                        <a:rPr lang="en-US" sz="1000"/>
                        <a:t>1</a:t>
                      </a:r>
                    </a:p>
                  </a:txBody>
                  <a:tcPr/>
                </a:tc>
                <a:tc>
                  <a:txBody>
                    <a:bodyPr/>
                    <a:lstStyle/>
                    <a:p>
                      <a:r>
                        <a:rPr lang="en-US" sz="1000"/>
                        <a:t>474</a:t>
                      </a:r>
                    </a:p>
                  </a:txBody>
                  <a:tcPr/>
                </a:tc>
                <a:tc>
                  <a:txBody>
                    <a:bodyPr/>
                    <a:lstStyle/>
                    <a:p>
                      <a:r>
                        <a:rPr lang="en-US" sz="1000"/>
                        <a:t>13</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1553</a:t>
                      </a:r>
                    </a:p>
                  </a:txBody>
                  <a:tcPr/>
                </a:tc>
                <a:tc>
                  <a:txBody>
                    <a:bodyPr/>
                    <a:lstStyle/>
                    <a:p>
                      <a:r>
                        <a:rPr lang="en-US" sz="1000"/>
                        <a:t>196</a:t>
                      </a:r>
                    </a:p>
                  </a:txBody>
                  <a:tcPr/>
                </a:tc>
                <a:tc>
                  <a:txBody>
                    <a:bodyPr/>
                    <a:lstStyle/>
                    <a:p>
                      <a:r>
                        <a:rPr lang="en-US" sz="1000"/>
                        <a:t>30.81 %</a:t>
                      </a:r>
                    </a:p>
                  </a:txBody>
                  <a:tcPr/>
                </a:tc>
                <a:extLst>
                  <a:ext uri="{0D108BD9-81ED-4DB2-BD59-A6C34878D82A}">
                    <a16:rowId xmlns:a16="http://schemas.microsoft.com/office/drawing/2014/main" val="1343343686"/>
                  </a:ext>
                </a:extLst>
              </a:tr>
            </a:tbl>
          </a:graphicData>
        </a:graphic>
      </p:graphicFrame>
      <p:sp>
        <p:nvSpPr>
          <p:cNvPr id="4" name="Text Placeholder 3">
            <a:extLst>
              <a:ext uri="{FF2B5EF4-FFF2-40B4-BE49-F238E27FC236}">
                <a16:creationId xmlns:a16="http://schemas.microsoft.com/office/drawing/2014/main" id="{0FFF4719-19B5-49EE-BC37-A951712A99A7}"/>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52806088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2557D-362E-44D1-94ED-8569A22006A1}"/>
              </a:ext>
            </a:extLst>
          </p:cNvPr>
          <p:cNvSpPr>
            <a:spLocks noGrp="1"/>
          </p:cNvSpPr>
          <p:nvPr>
            <p:ph type="title"/>
          </p:nvPr>
        </p:nvSpPr>
        <p:spPr/>
        <p:txBody>
          <a:bodyPr/>
          <a:lstStyle/>
          <a:p>
            <a:r>
              <a:rPr lang="en-US"/>
              <a:t>Youtube YouTube Abonnenten | All Pages</a:t>
            </a:r>
          </a:p>
        </p:txBody>
      </p:sp>
      <p:graphicFrame>
        <p:nvGraphicFramePr>
          <p:cNvPr id="6" name="Chart Placeholder 5">
            <a:extLst>
              <a:ext uri="{FF2B5EF4-FFF2-40B4-BE49-F238E27FC236}">
                <a16:creationId xmlns:a16="http://schemas.microsoft.com/office/drawing/2014/main" id="{06B3B22D-A6DF-4FE9-B467-3F9283242011}"/>
              </a:ext>
            </a:extLst>
          </p:cNvPr>
          <p:cNvGraphicFramePr>
            <a:graphicFrameLocks noGrp="1"/>
          </p:cNvGraphicFramePr>
          <p:nvPr>
            <p:ph type="chart" sz="quarter" idx="13"/>
            <p:extLst>
              <p:ext uri="{D42A27DB-BD31-4B8C-83A1-F6EECF244321}">
                <p14:modId xmlns:p14="http://schemas.microsoft.com/office/powerpoint/2010/main" val="37245572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919550F-8977-4FA2-ABCF-06FAF0ED4595}"/>
              </a:ext>
            </a:extLst>
          </p:cNvPr>
          <p:cNvSpPr>
            <a:spLocks noGrp="1"/>
          </p:cNvSpPr>
          <p:nvPr>
            <p:ph type="body" sz="quarter" idx="14"/>
          </p:nvPr>
        </p:nvSpPr>
        <p:spPr/>
        <p:txBody>
          <a:bodyPr/>
          <a:lstStyle/>
          <a:p>
            <a:r>
              <a:rPr lang="en-US"/>
              <a:t>01.11.2019 - 30.11.2019</a:t>
            </a:r>
          </a:p>
        </p:txBody>
      </p:sp>
      <p:sp>
        <p:nvSpPr>
          <p:cNvPr id="5" name="Footer Placeholder 4">
            <a:extLst>
              <a:ext uri="{FF2B5EF4-FFF2-40B4-BE49-F238E27FC236}">
                <a16:creationId xmlns:a16="http://schemas.microsoft.com/office/drawing/2014/main" id="{36F8BC7A-87B3-4D02-9185-234C0FDDC2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369053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EAA23-E9CB-43E1-B1A9-C1F328B9DE7B}"/>
              </a:ext>
            </a:extLst>
          </p:cNvPr>
          <p:cNvSpPr>
            <a:spLocks noGrp="1"/>
          </p:cNvSpPr>
          <p:nvPr>
            <p:ph type="title"/>
          </p:nvPr>
        </p:nvSpPr>
        <p:spPr/>
        <p:txBody>
          <a:bodyPr/>
          <a:lstStyle/>
          <a:p>
            <a:r>
              <a:rPr lang="en-US"/>
              <a:t>Youtube Private Video Views | All Pages</a:t>
            </a:r>
          </a:p>
        </p:txBody>
      </p:sp>
      <p:graphicFrame>
        <p:nvGraphicFramePr>
          <p:cNvPr id="6" name="Chart Placeholder 5">
            <a:extLst>
              <a:ext uri="{FF2B5EF4-FFF2-40B4-BE49-F238E27FC236}">
                <a16:creationId xmlns:a16="http://schemas.microsoft.com/office/drawing/2014/main" id="{A5A707DE-2E78-432A-A50F-F8E43E44A0CF}"/>
              </a:ext>
            </a:extLst>
          </p:cNvPr>
          <p:cNvGraphicFramePr>
            <a:graphicFrameLocks noGrp="1"/>
          </p:cNvGraphicFramePr>
          <p:nvPr>
            <p:ph type="chart" sz="quarter" idx="13"/>
            <p:extLst>
              <p:ext uri="{D42A27DB-BD31-4B8C-83A1-F6EECF244321}">
                <p14:modId xmlns:p14="http://schemas.microsoft.com/office/powerpoint/2010/main" val="756371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EF27C78-D049-4908-8D7F-88BE3EF972FC}"/>
              </a:ext>
            </a:extLst>
          </p:cNvPr>
          <p:cNvSpPr>
            <a:spLocks noGrp="1"/>
          </p:cNvSpPr>
          <p:nvPr>
            <p:ph type="body" sz="quarter" idx="14"/>
          </p:nvPr>
        </p:nvSpPr>
        <p:spPr/>
        <p:txBody>
          <a:bodyPr/>
          <a:lstStyle/>
          <a:p>
            <a:r>
              <a:rPr lang="en-US"/>
              <a:t>01.11.2019 - 30.11.2019</a:t>
            </a:r>
          </a:p>
        </p:txBody>
      </p:sp>
      <p:sp>
        <p:nvSpPr>
          <p:cNvPr id="5" name="Footer Placeholder 4">
            <a:extLst>
              <a:ext uri="{FF2B5EF4-FFF2-40B4-BE49-F238E27FC236}">
                <a16:creationId xmlns:a16="http://schemas.microsoft.com/office/drawing/2014/main" id="{1EA34D7C-56B7-4420-B481-5A7EF6CE829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313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C107B-B8B2-4387-B39F-067DC1FF5F17}"/>
              </a:ext>
            </a:extLst>
          </p:cNvPr>
          <p:cNvSpPr>
            <a:spLocks noGrp="1"/>
          </p:cNvSpPr>
          <p:nvPr>
            <p:ph type="title"/>
          </p:nvPr>
        </p:nvSpPr>
        <p:spPr/>
        <p:txBody>
          <a:bodyPr/>
          <a:lstStyle/>
          <a:p>
            <a:r>
              <a:rPr lang="en-US"/>
              <a:t>Youtube 5 Top Videos (Views) | All Pages</a:t>
            </a:r>
          </a:p>
        </p:txBody>
      </p:sp>
      <p:graphicFrame>
        <p:nvGraphicFramePr>
          <p:cNvPr id="5" name="Table Placeholder 4">
            <a:extLst>
              <a:ext uri="{FF2B5EF4-FFF2-40B4-BE49-F238E27FC236}">
                <a16:creationId xmlns:a16="http://schemas.microsoft.com/office/drawing/2014/main" id="{EDCF4E7B-B5C3-4B31-BC30-F91C3BF5EBD5}"/>
              </a:ext>
            </a:extLst>
          </p:cNvPr>
          <p:cNvGraphicFramePr>
            <a:graphicFrameLocks noGrp="1"/>
          </p:cNvGraphicFramePr>
          <p:nvPr>
            <p:ph type="tbl" sz="quarter" idx="13"/>
            <p:extLst>
              <p:ext uri="{D42A27DB-BD31-4B8C-83A1-F6EECF244321}">
                <p14:modId xmlns:p14="http://schemas.microsoft.com/office/powerpoint/2010/main" val="2258192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62175169"/>
                    </a:ext>
                  </a:extLst>
                </a:gridCol>
                <a:gridCol w="576072">
                  <a:extLst>
                    <a:ext uri="{9D8B030D-6E8A-4147-A177-3AD203B41FA5}">
                      <a16:colId xmlns:a16="http://schemas.microsoft.com/office/drawing/2014/main" val="1222294315"/>
                    </a:ext>
                  </a:extLst>
                </a:gridCol>
                <a:gridCol w="576072">
                  <a:extLst>
                    <a:ext uri="{9D8B030D-6E8A-4147-A177-3AD203B41FA5}">
                      <a16:colId xmlns:a16="http://schemas.microsoft.com/office/drawing/2014/main" val="422735317"/>
                    </a:ext>
                  </a:extLst>
                </a:gridCol>
                <a:gridCol w="576072">
                  <a:extLst>
                    <a:ext uri="{9D8B030D-6E8A-4147-A177-3AD203B41FA5}">
                      <a16:colId xmlns:a16="http://schemas.microsoft.com/office/drawing/2014/main" val="1462775959"/>
                    </a:ext>
                  </a:extLst>
                </a:gridCol>
                <a:gridCol w="576072">
                  <a:extLst>
                    <a:ext uri="{9D8B030D-6E8A-4147-A177-3AD203B41FA5}">
                      <a16:colId xmlns:a16="http://schemas.microsoft.com/office/drawing/2014/main" val="1481280613"/>
                    </a:ext>
                  </a:extLst>
                </a:gridCol>
                <a:gridCol w="576072">
                  <a:extLst>
                    <a:ext uri="{9D8B030D-6E8A-4147-A177-3AD203B41FA5}">
                      <a16:colId xmlns:a16="http://schemas.microsoft.com/office/drawing/2014/main" val="921428467"/>
                    </a:ext>
                  </a:extLst>
                </a:gridCol>
                <a:gridCol w="576072">
                  <a:extLst>
                    <a:ext uri="{9D8B030D-6E8A-4147-A177-3AD203B41FA5}">
                      <a16:colId xmlns:a16="http://schemas.microsoft.com/office/drawing/2014/main" val="1480073073"/>
                    </a:ext>
                  </a:extLst>
                </a:gridCol>
                <a:gridCol w="576072">
                  <a:extLst>
                    <a:ext uri="{9D8B030D-6E8A-4147-A177-3AD203B41FA5}">
                      <a16:colId xmlns:a16="http://schemas.microsoft.com/office/drawing/2014/main" val="1592409598"/>
                    </a:ext>
                  </a:extLst>
                </a:gridCol>
                <a:gridCol w="576072">
                  <a:extLst>
                    <a:ext uri="{9D8B030D-6E8A-4147-A177-3AD203B41FA5}">
                      <a16:colId xmlns:a16="http://schemas.microsoft.com/office/drawing/2014/main" val="194138927"/>
                    </a:ext>
                  </a:extLst>
                </a:gridCol>
                <a:gridCol w="576072">
                  <a:extLst>
                    <a:ext uri="{9D8B030D-6E8A-4147-A177-3AD203B41FA5}">
                      <a16:colId xmlns:a16="http://schemas.microsoft.com/office/drawing/2014/main" val="2015462015"/>
                    </a:ext>
                  </a:extLst>
                </a:gridCol>
                <a:gridCol w="576072">
                  <a:extLst>
                    <a:ext uri="{9D8B030D-6E8A-4147-A177-3AD203B41FA5}">
                      <a16:colId xmlns:a16="http://schemas.microsoft.com/office/drawing/2014/main" val="1981485141"/>
                    </a:ext>
                  </a:extLst>
                </a:gridCol>
                <a:gridCol w="576072">
                  <a:extLst>
                    <a:ext uri="{9D8B030D-6E8A-4147-A177-3AD203B41FA5}">
                      <a16:colId xmlns:a16="http://schemas.microsoft.com/office/drawing/2014/main" val="3198015252"/>
                    </a:ext>
                  </a:extLst>
                </a:gridCol>
              </a:tblGrid>
              <a:tr h="370840">
                <a:tc>
                  <a:txBody>
                    <a:bodyPr/>
                    <a:lstStyle/>
                    <a:p>
                      <a:r>
                        <a:rPr lang="en-US" sz="1000"/>
                        <a:t>Channel</a:t>
                      </a:r>
                    </a:p>
                  </a:txBody>
                  <a:tcPr/>
                </a:tc>
                <a:tc>
                  <a:txBody>
                    <a:bodyPr/>
                    <a:lstStyle/>
                    <a:p>
                      <a:r>
                        <a:rPr lang="en-US" sz="1000"/>
                        <a:t>Duration [mm:ss]</a:t>
                      </a:r>
                    </a:p>
                  </a:txBody>
                  <a:tcPr/>
                </a:tc>
                <a:tc>
                  <a:txBody>
                    <a:bodyPr/>
                    <a:lstStyle/>
                    <a:p>
                      <a:r>
                        <a:rPr lang="en-US" sz="1000"/>
                        <a:t>Views</a:t>
                      </a:r>
                    </a:p>
                  </a:txBody>
                  <a:tcPr/>
                </a:tc>
                <a:tc>
                  <a:txBody>
                    <a:bodyPr/>
                    <a:lstStyle/>
                    <a:p>
                      <a:r>
                        <a:rPr lang="en-US" sz="1000"/>
                        <a:t>Likes</a:t>
                      </a:r>
                    </a:p>
                  </a:txBody>
                  <a:tcPr/>
                </a:tc>
                <a:tc>
                  <a:txBody>
                    <a:bodyPr/>
                    <a:lstStyle/>
                    <a:p>
                      <a:r>
                        <a:rPr lang="en-US" sz="1000"/>
                        <a:t>Dislikes</a:t>
                      </a:r>
                    </a:p>
                  </a:txBody>
                  <a:tcPr/>
                </a:tc>
                <a:tc>
                  <a:txBody>
                    <a:bodyPr/>
                    <a:lstStyle/>
                    <a:p>
                      <a:r>
                        <a:rPr lang="en-US" sz="1000"/>
                        <a:t>Comments</a:t>
                      </a:r>
                    </a:p>
                  </a:txBody>
                  <a:tcPr/>
                </a:tc>
                <a:tc>
                  <a:txBody>
                    <a:bodyPr/>
                    <a:lstStyle/>
                    <a:p>
                      <a:r>
                        <a:rPr lang="en-US" sz="1000"/>
                        <a:t>Shares</a:t>
                      </a:r>
                    </a:p>
                  </a:txBody>
                  <a:tcPr/>
                </a:tc>
                <a:tc>
                  <a:txBody>
                    <a:bodyPr/>
                    <a:lstStyle/>
                    <a:p>
                      <a:r>
                        <a:rPr lang="en-US" sz="1000"/>
                        <a:t>Estimated Minutes Watched</a:t>
                      </a:r>
                    </a:p>
                  </a:txBody>
                  <a:tcPr/>
                </a:tc>
                <a:tc>
                  <a:txBody>
                    <a:bodyPr/>
                    <a:lstStyle/>
                    <a:p>
                      <a:r>
                        <a:rPr lang="en-US" sz="1000"/>
                        <a:t>Average View Duration [sec]</a:t>
                      </a:r>
                    </a:p>
                  </a:txBody>
                  <a:tcPr/>
                </a:tc>
                <a:tc>
                  <a:txBody>
                    <a:bodyPr/>
                    <a:lstStyle/>
                    <a:p>
                      <a:r>
                        <a:rPr lang="en-US" sz="1000"/>
                        <a:t>Average View Percentage</a:t>
                      </a:r>
                    </a:p>
                  </a:txBody>
                  <a:tcPr/>
                </a:tc>
                <a:tc>
                  <a:txBody>
                    <a:bodyPr/>
                    <a:lstStyle/>
                    <a:p>
                      <a:r>
                        <a:rPr lang="en-US" sz="1000"/>
                        <a:t>Subscribers Gained</a:t>
                      </a:r>
                    </a:p>
                  </a:txBody>
                  <a:tcPr/>
                </a:tc>
                <a:tc>
                  <a:txBody>
                    <a:bodyPr/>
                    <a:lstStyle/>
                    <a:p>
                      <a:r>
                        <a:rPr lang="en-US" sz="1000"/>
                        <a:t>Subscribers Lost</a:t>
                      </a:r>
                    </a:p>
                  </a:txBody>
                  <a:tcPr/>
                </a:tc>
                <a:extLst>
                  <a:ext uri="{0D108BD9-81ED-4DB2-BD59-A6C34878D82A}">
                    <a16:rowId xmlns:a16="http://schemas.microsoft.com/office/drawing/2014/main" val="1683766776"/>
                  </a:ext>
                </a:extLst>
              </a:tr>
              <a:tr h="370840">
                <a:tc>
                  <a:txBody>
                    <a:bodyPr/>
                    <a:lstStyle/>
                    <a:p>
                      <a:r>
                        <a:rPr lang="de-DE" sz="1000" b="1"/>
                        <a:t>BKK ProVita - Die Kasse fürs Leben. - 2019-10-22 15:55:45</a:t>
                      </a:r>
                      <a:r>
                        <a:rPr lang="de-DE" sz="1000"/>
                        <a:t>
 Nachhaltigkeit und Krankenkasse - geht das zusammen?</a:t>
                      </a:r>
                      <a:endParaRPr lang="en-US" sz="1000"/>
                    </a:p>
                  </a:txBody>
                  <a:tcPr/>
                </a:tc>
                <a:tc>
                  <a:txBody>
                    <a:bodyPr/>
                    <a:lstStyle/>
                    <a:p>
                      <a:r>
                        <a:rPr lang="en-US" sz="1000"/>
                        <a:t>07:45</a:t>
                      </a:r>
                    </a:p>
                  </a:txBody>
                  <a:tcPr/>
                </a:tc>
                <a:tc>
                  <a:txBody>
                    <a:bodyPr/>
                    <a:lstStyle/>
                    <a:p>
                      <a:r>
                        <a:rPr lang="en-US" sz="1000"/>
                        <a:t>97</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4</a:t>
                      </a:r>
                    </a:p>
                  </a:txBody>
                  <a:tcPr/>
                </a:tc>
                <a:tc>
                  <a:txBody>
                    <a:bodyPr/>
                    <a:lstStyle/>
                    <a:p>
                      <a:r>
                        <a:rPr lang="en-US" sz="1000"/>
                        <a:t>195</a:t>
                      </a:r>
                    </a:p>
                  </a:txBody>
                  <a:tcPr/>
                </a:tc>
                <a:tc>
                  <a:txBody>
                    <a:bodyPr/>
                    <a:lstStyle/>
                    <a:p>
                      <a:r>
                        <a:rPr lang="en-US" sz="1000"/>
                        <a:t>120</a:t>
                      </a:r>
                    </a:p>
                  </a:txBody>
                  <a:tcPr/>
                </a:tc>
                <a:tc>
                  <a:txBody>
                    <a:bodyPr/>
                    <a:lstStyle/>
                    <a:p>
                      <a:r>
                        <a:rPr lang="en-US" sz="1000"/>
                        <a:t>25.95 %</a:t>
                      </a:r>
                    </a:p>
                  </a:txBody>
                  <a:tcPr/>
                </a:tc>
                <a:tc>
                  <a:txBody>
                    <a:bodyPr/>
                    <a:lstStyle/>
                    <a:p>
                      <a:r>
                        <a:rPr lang="en-US" sz="1000"/>
                        <a:t>1</a:t>
                      </a:r>
                    </a:p>
                  </a:txBody>
                  <a:tcPr/>
                </a:tc>
                <a:tc>
                  <a:txBody>
                    <a:bodyPr/>
                    <a:lstStyle/>
                    <a:p>
                      <a:r>
                        <a:rPr lang="en-US" sz="1000"/>
                        <a:t>0</a:t>
                      </a:r>
                    </a:p>
                  </a:txBody>
                  <a:tcPr/>
                </a:tc>
                <a:extLst>
                  <a:ext uri="{0D108BD9-81ED-4DB2-BD59-A6C34878D82A}">
                    <a16:rowId xmlns:a16="http://schemas.microsoft.com/office/drawing/2014/main" val="1308108789"/>
                  </a:ext>
                </a:extLst>
              </a:tr>
              <a:tr h="370840">
                <a:tc>
                  <a:txBody>
                    <a:bodyPr/>
                    <a:lstStyle/>
                    <a:p>
                      <a:r>
                        <a:rPr lang="de-DE" sz="1000" b="1"/>
                        <a:t>BKK ProVita - Die Kasse fürs Leben. - 2019-09-05 13:59:09</a:t>
                      </a:r>
                      <a:r>
                        <a:rPr lang="de-DE" sz="1000"/>
                        <a:t>
 "Gesundheit ist kein Zufall" - Vortrag von Peter Spork zur Epigenetik</a:t>
                      </a:r>
                      <a:endParaRPr lang="en-US" sz="1000"/>
                    </a:p>
                  </a:txBody>
                  <a:tcPr/>
                </a:tc>
                <a:tc>
                  <a:txBody>
                    <a:bodyPr/>
                    <a:lstStyle/>
                    <a:p>
                      <a:r>
                        <a:rPr lang="en-US" sz="1000"/>
                        <a:t>31:01</a:t>
                      </a:r>
                    </a:p>
                  </a:txBody>
                  <a:tcPr/>
                </a:tc>
                <a:tc>
                  <a:txBody>
                    <a:bodyPr/>
                    <a:lstStyle/>
                    <a:p>
                      <a:r>
                        <a:rPr lang="en-US" sz="1000"/>
                        <a:t>50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2</a:t>
                      </a:r>
                    </a:p>
                  </a:txBody>
                  <a:tcPr/>
                </a:tc>
                <a:tc>
                  <a:txBody>
                    <a:bodyPr/>
                    <a:lstStyle/>
                    <a:p>
                      <a:r>
                        <a:rPr lang="en-US" sz="1000"/>
                        <a:t>419</a:t>
                      </a:r>
                    </a:p>
                  </a:txBody>
                  <a:tcPr/>
                </a:tc>
                <a:tc>
                  <a:txBody>
                    <a:bodyPr/>
                    <a:lstStyle/>
                    <a:p>
                      <a:r>
                        <a:rPr lang="en-US" sz="1000"/>
                        <a:t>503</a:t>
                      </a:r>
                    </a:p>
                  </a:txBody>
                  <a:tcPr/>
                </a:tc>
                <a:tc>
                  <a:txBody>
                    <a:bodyPr/>
                    <a:lstStyle/>
                    <a:p>
                      <a:r>
                        <a:rPr lang="en-US" sz="1000"/>
                        <a:t>27.05 %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773822321"/>
                  </a:ext>
                </a:extLst>
              </a:tr>
              <a:tr h="370840">
                <a:tc>
                  <a:txBody>
                    <a:bodyPr/>
                    <a:lstStyle/>
                    <a:p>
                      <a:r>
                        <a:rPr lang="de-DE" sz="1000" b="1"/>
                        <a:t>BKK ProVita - Die Kasse fürs Leben. - 2019-01-17 13:01:24</a:t>
                      </a:r>
                      <a:r>
                        <a:rPr lang="de-DE" sz="1000"/>
                        <a:t>
 "Rettet das Klima - durch pflanzliche Ernährung!"</a:t>
                      </a:r>
                      <a:endParaRPr lang="en-US" sz="1000"/>
                    </a:p>
                  </a:txBody>
                  <a:tcPr/>
                </a:tc>
                <a:tc>
                  <a:txBody>
                    <a:bodyPr/>
                    <a:lstStyle/>
                    <a:p>
                      <a:r>
                        <a:rPr lang="en-US" sz="1000"/>
                        <a:t>29:24</a:t>
                      </a:r>
                    </a:p>
                  </a:txBody>
                  <a:tcPr/>
                </a:tc>
                <a:tc>
                  <a:txBody>
                    <a:bodyPr/>
                    <a:lstStyle/>
                    <a:p>
                      <a:r>
                        <a:rPr lang="en-US" sz="1000"/>
                        <a:t>38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319</a:t>
                      </a:r>
                    </a:p>
                  </a:txBody>
                  <a:tcPr/>
                </a:tc>
                <a:tc>
                  <a:txBody>
                    <a:bodyPr/>
                    <a:lstStyle/>
                    <a:p>
                      <a:r>
                        <a:rPr lang="en-US" sz="1000"/>
                        <a:t>503</a:t>
                      </a:r>
                    </a:p>
                  </a:txBody>
                  <a:tcPr/>
                </a:tc>
                <a:tc>
                  <a:txBody>
                    <a:bodyPr/>
                    <a:lstStyle/>
                    <a:p>
                      <a:r>
                        <a:rPr lang="en-US" sz="1000"/>
                        <a:t>28.56 %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503721531"/>
                  </a:ext>
                </a:extLst>
              </a:tr>
              <a:tr h="370840">
                <a:tc>
                  <a:txBody>
                    <a:bodyPr/>
                    <a:lstStyle/>
                    <a:p>
                      <a:r>
                        <a:rPr lang="de-DE" sz="1000" b="1"/>
                        <a:t>BKK ProVita - Die Kasse fürs Leben. - 2019-07-25 15:41:08</a:t>
                      </a:r>
                      <a:r>
                        <a:rPr lang="de-DE" sz="1000"/>
                        <a:t>
 Neue Studie erforscht Zusammenhang zwischen Stress und Rheuma</a:t>
                      </a:r>
                      <a:endParaRPr lang="en-US" sz="1000"/>
                    </a:p>
                  </a:txBody>
                  <a:tcPr/>
                </a:tc>
                <a:tc>
                  <a:txBody>
                    <a:bodyPr/>
                    <a:lstStyle/>
                    <a:p>
                      <a:r>
                        <a:rPr lang="en-US" sz="1000"/>
                        <a:t>08:44</a:t>
                      </a:r>
                    </a:p>
                  </a:txBody>
                  <a:tcPr/>
                </a:tc>
                <a:tc>
                  <a:txBody>
                    <a:bodyPr/>
                    <a:lstStyle/>
                    <a:p>
                      <a:r>
                        <a:rPr lang="en-US" sz="1000"/>
                        <a:t>34</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153</a:t>
                      </a:r>
                    </a:p>
                  </a:txBody>
                  <a:tcPr/>
                </a:tc>
                <a:tc>
                  <a:txBody>
                    <a:bodyPr/>
                    <a:lstStyle/>
                    <a:p>
                      <a:r>
                        <a:rPr lang="en-US" sz="1000"/>
                        <a:t>271</a:t>
                      </a:r>
                    </a:p>
                  </a:txBody>
                  <a:tcPr/>
                </a:tc>
                <a:tc>
                  <a:txBody>
                    <a:bodyPr/>
                    <a:lstStyle/>
                    <a:p>
                      <a:r>
                        <a:rPr lang="en-US" sz="1000"/>
                        <a:t>51.83 %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238514155"/>
                  </a:ext>
                </a:extLst>
              </a:tr>
              <a:tr h="370840">
                <a:tc>
                  <a:txBody>
                    <a:bodyPr/>
                    <a:lstStyle/>
                    <a:p>
                      <a:r>
                        <a:rPr lang="de-DE" sz="1000" b="1"/>
                        <a:t>BKK ProVita - Die Kasse fürs Leben. - 2018-12-13 12:39:54</a:t>
                      </a:r>
                      <a:r>
                        <a:rPr lang="de-DE" sz="1000"/>
                        <a:t>
 Was hat Gesundheit mit Nachhaltigkeit zu tun? - Interview mit Prof. Georg Barfuß</a:t>
                      </a:r>
                      <a:endParaRPr lang="en-US" sz="1000"/>
                    </a:p>
                  </a:txBody>
                  <a:tcPr/>
                </a:tc>
                <a:tc>
                  <a:txBody>
                    <a:bodyPr/>
                    <a:lstStyle/>
                    <a:p>
                      <a:r>
                        <a:rPr lang="en-US" sz="1000"/>
                        <a:t>03:08</a:t>
                      </a:r>
                    </a:p>
                  </a:txBody>
                  <a:tcPr/>
                </a:tc>
                <a:tc>
                  <a:txBody>
                    <a:bodyPr/>
                    <a:lstStyle/>
                    <a:p>
                      <a:r>
                        <a:rPr lang="en-US" sz="1000"/>
                        <a:t>32</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53</a:t>
                      </a:r>
                    </a:p>
                  </a:txBody>
                  <a:tcPr/>
                </a:tc>
                <a:tc>
                  <a:txBody>
                    <a:bodyPr/>
                    <a:lstStyle/>
                    <a:p>
                      <a:r>
                        <a:rPr lang="en-US" sz="1000"/>
                        <a:t>100</a:t>
                      </a:r>
                    </a:p>
                  </a:txBody>
                  <a:tcPr/>
                </a:tc>
                <a:tc>
                  <a:txBody>
                    <a:bodyPr/>
                    <a:lstStyle/>
                    <a:p>
                      <a:r>
                        <a:rPr lang="en-US" sz="1000"/>
                        <a:t>53.63 %</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139526856"/>
                  </a:ext>
                </a:extLst>
              </a:tr>
            </a:tbl>
          </a:graphicData>
        </a:graphic>
      </p:graphicFrame>
      <p:sp>
        <p:nvSpPr>
          <p:cNvPr id="4" name="Text Placeholder 3">
            <a:extLst>
              <a:ext uri="{FF2B5EF4-FFF2-40B4-BE49-F238E27FC236}">
                <a16:creationId xmlns:a16="http://schemas.microsoft.com/office/drawing/2014/main" id="{B2AF7952-EDE8-404D-837D-76D6334D4F2E}"/>
              </a:ext>
            </a:extLst>
          </p:cNvPr>
          <p:cNvSpPr>
            <a:spLocks noGrp="1"/>
          </p:cNvSpPr>
          <p:nvPr>
            <p:ph type="body" sz="quarter" idx="14"/>
          </p:nvPr>
        </p:nvSpPr>
        <p:spPr/>
        <p:txBody>
          <a:bodyPr/>
          <a:lstStyle/>
          <a:p>
            <a:r>
              <a:rPr lang="en-US"/>
              <a:t>01.11.2019 - 30.11.2019</a:t>
            </a:r>
          </a:p>
        </p:txBody>
      </p:sp>
    </p:spTree>
    <p:extLst>
      <p:ext uri="{BB962C8B-B14F-4D97-AF65-F5344CB8AC3E}">
        <p14:creationId xmlns:p14="http://schemas.microsoft.com/office/powerpoint/2010/main" val="22716999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2227</Words>
  <Application>Microsoft Office PowerPoint</Application>
  <PresentationFormat>On-screen Show (4:3)</PresentationFormat>
  <Paragraphs>902</Paragraphs>
  <Slides>31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31</vt:i4>
      </vt:variant>
    </vt:vector>
  </HeadingPairs>
  <TitlesOfParts>
    <vt:vector size="34" baseType="lpstr">
      <vt:lpstr>Calibri</vt:lpstr>
      <vt:lpstr>Arial</vt:lpstr>
      <vt:lpstr>quintly_template</vt:lpstr>
      <vt:lpstr>Übersicht</vt:lpstr>
      <vt:lpstr>Facebook Facebook: Key Metrics Table | All Pages</vt:lpstr>
      <vt:lpstr>Facebook Fans Total | All Pages</vt:lpstr>
      <vt:lpstr>Facebook 5 Top Posts (Engagement Rate) | All Pages - 1 of 6</vt:lpstr>
      <vt:lpstr>Facebook 5 Top Posts (Engagement Rate) | All Pages - 2 of 6</vt:lpstr>
      <vt:lpstr>Facebook 5 Top Posts (Engagement Rate) | All Pages - 3 of 6</vt:lpstr>
      <vt:lpstr>Facebook 5 Top Posts (Engagement Rate) | All Pages - 4 of 6</vt:lpstr>
      <vt:lpstr>Facebook 5 Top Posts (Engagement Rate) | All Pages - 5 of 6</vt:lpstr>
      <vt:lpstr>Facebook 5 Top Posts (Engagement Rate) | All Pages - 6 of 6</vt:lpstr>
      <vt:lpstr>Instagram Instagram: Key Metrics Table | All Pages</vt:lpstr>
      <vt:lpstr>Instagram Followers Total | All Pages</vt:lpstr>
      <vt:lpstr>Instagram 5 Top Posts (Engagement Rate) | All Pages - 1 of 6</vt:lpstr>
      <vt:lpstr>Instagram 5 Top Posts (Engagement Rate) | All Pages - 2 of 6</vt:lpstr>
      <vt:lpstr>Instagram 5 Top Posts (Engagement Rate) | All Pages - 3 of 6</vt:lpstr>
      <vt:lpstr>Instagram 5 Top Posts (Engagement Rate) | All Pages - 4 of 6</vt:lpstr>
      <vt:lpstr>Instagram 5 Top Posts (Engagement Rate) | All Pages - 5 of 6</vt:lpstr>
      <vt:lpstr>Instagram 5 Top Posts (Engagement Rate) | All Pages - 6 of 6</vt:lpstr>
      <vt:lpstr>Instagram 5 Top Stories (Reach) | All Pages - 1 of 5</vt:lpstr>
      <vt:lpstr>Instagram 5 Top Stories (Reach) | All Pages - 2 of 5</vt:lpstr>
      <vt:lpstr>Instagram 5 Top Stories (Reach) | All Pages - 3 of 5</vt:lpstr>
      <vt:lpstr>Instagram 5 Top Stories (Reach) | All Pages - 4 of 5</vt:lpstr>
      <vt:lpstr>Instagram 5 Top Stories (Reach) | All Pages - 5 of 5</vt:lpstr>
      <vt:lpstr>Twitter Twitter: Key Metrics Table | All Pages</vt:lpstr>
      <vt:lpstr>Twitter Followers Total | All Pages</vt:lpstr>
      <vt:lpstr>Twitter 5 Top Tweets (Interaction Rate) | All Pages - 1 of 2</vt:lpstr>
      <vt:lpstr>Twitter 5 Top Tweets (Interaction Rate) | All Pages - 2 of 2</vt:lpstr>
      <vt:lpstr>LinkedIn Followers Total | All Pages</vt:lpstr>
      <vt:lpstr>Youtube YouTube: Private Key Metrics Table | All Pages</vt:lpstr>
      <vt:lpstr>Youtube YouTube Abonnenten | All Pages</vt:lpstr>
      <vt:lpstr>Youtube Private Video Views | All Pages</vt:lpstr>
      <vt:lpstr>Youtube 5 Top Videos (Views) | All Pages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Übersicht</dc:title>
  <dc:creator>Frederik Peiniger</dc:creator>
  <cp:lastModifiedBy>Frederik Peiniger</cp:lastModifiedBy>
  <cp:revision>1</cp:revision>
  <dcterms:created xsi:type="dcterms:W3CDTF">2019-12-18T16:30:36Z</dcterms:created>
  <dcterms:modified xsi:type="dcterms:W3CDTF">2019-12-18T16:31:41Z</dcterms:modified>
</cp:coreProperties>
</file>