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Hamari Zimadari</c:v>
                </c:pt>
              </c:strCache>
            </c:strRef>
          </c:tx>
          <c:spPr>
            <a:ln w="28575" cap="rnd">
              <a:solidFill>
                <a:schemeClr val="accent1"/>
              </a:solidFill>
              <a:round/>
            </a:ln>
            <a:effectLst/>
          </c:spPr>
          <c:marker>
            <c:symbol val="none"/>
          </c:marker>
          <c:cat>
            <c:strRef>
              <c:f>Sheet1!$A$2:$A$31</c:f>
              <c:strCache>
                <c:ptCount val="30"/>
                <c:pt idx="0">
                  <c:v>01.09.2019</c:v>
                </c:pt>
                <c:pt idx="1">
                  <c:v>02.09.2019</c:v>
                </c:pt>
                <c:pt idx="2">
                  <c:v>03.09.2019</c:v>
                </c:pt>
                <c:pt idx="3">
                  <c:v>04.09.2019</c:v>
                </c:pt>
                <c:pt idx="4">
                  <c:v>05.09.2019</c:v>
                </c:pt>
                <c:pt idx="5">
                  <c:v>06.09.2019</c:v>
                </c:pt>
                <c:pt idx="6">
                  <c:v>07.09.2019</c:v>
                </c:pt>
                <c:pt idx="7">
                  <c:v>08.09.2019</c:v>
                </c:pt>
                <c:pt idx="8">
                  <c:v>09.09.2019</c:v>
                </c:pt>
                <c:pt idx="9">
                  <c:v>10.09.2019</c:v>
                </c:pt>
                <c:pt idx="10">
                  <c:v>11.09.2019</c:v>
                </c:pt>
                <c:pt idx="11">
                  <c:v>12.09.2019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strCache>
            </c:strRef>
          </c:cat>
          <c:val>
            <c:numRef>
              <c:f>Sheet1!$B$2:$B$31</c:f>
              <c:numCache>
                <c:formatCode>General</c:formatCode>
                <c:ptCount val="30"/>
                <c:pt idx="0">
                  <c:v>73437</c:v>
                </c:pt>
                <c:pt idx="1">
                  <c:v>1673</c:v>
                </c:pt>
                <c:pt idx="2">
                  <c:v>16182</c:v>
                </c:pt>
                <c:pt idx="3">
                  <c:v>19838</c:v>
                </c:pt>
                <c:pt idx="4">
                  <c:v>18875</c:v>
                </c:pt>
                <c:pt idx="5">
                  <c:v>46501</c:v>
                </c:pt>
                <c:pt idx="6">
                  <c:v>75047</c:v>
                </c:pt>
                <c:pt idx="7">
                  <c:v>83215</c:v>
                </c:pt>
                <c:pt idx="8">
                  <c:v>81143</c:v>
                </c:pt>
                <c:pt idx="9">
                  <c:v>118405</c:v>
                </c:pt>
                <c:pt idx="10">
                  <c:v>117359</c:v>
                </c:pt>
                <c:pt idx="11">
                  <c:v>129430</c:v>
                </c:pt>
                <c:pt idx="12">
                  <c:v>96700</c:v>
                </c:pt>
                <c:pt idx="13">
                  <c:v>93165</c:v>
                </c:pt>
                <c:pt idx="14">
                  <c:v>111631</c:v>
                </c:pt>
                <c:pt idx="15">
                  <c:v>104489</c:v>
                </c:pt>
                <c:pt idx="16">
                  <c:v>107470</c:v>
                </c:pt>
                <c:pt idx="17">
                  <c:v>106758</c:v>
                </c:pt>
                <c:pt idx="18">
                  <c:v>99631</c:v>
                </c:pt>
                <c:pt idx="19">
                  <c:v>89848</c:v>
                </c:pt>
                <c:pt idx="20">
                  <c:v>91207</c:v>
                </c:pt>
                <c:pt idx="21">
                  <c:v>94776</c:v>
                </c:pt>
                <c:pt idx="22">
                  <c:v>104399</c:v>
                </c:pt>
                <c:pt idx="23">
                  <c:v>33435</c:v>
                </c:pt>
                <c:pt idx="24">
                  <c:v>103019</c:v>
                </c:pt>
                <c:pt idx="25">
                  <c:v>43239</c:v>
                </c:pt>
                <c:pt idx="26">
                  <c:v>11446</c:v>
                </c:pt>
                <c:pt idx="27">
                  <c:v>10960</c:v>
                </c:pt>
                <c:pt idx="28">
                  <c:v>10547</c:v>
                </c:pt>
                <c:pt idx="29">
                  <c:v>23508</c:v>
                </c:pt>
              </c:numCache>
            </c:numRef>
          </c:val>
          <c:smooth val="0"/>
          <c:extLst>
            <c:ext xmlns:c16="http://schemas.microsoft.com/office/drawing/2014/chart" uri="{C3380CC4-5D6E-409C-BE32-E72D297353CC}">
              <c16:uniqueId val="{00000000-9DE0-4B9A-90A9-A2A0820C861E}"/>
            </c:ext>
          </c:extLst>
        </c:ser>
        <c:dLbls>
          <c:showLegendKey val="0"/>
          <c:showVal val="0"/>
          <c:showCatName val="0"/>
          <c:showSerName val="0"/>
          <c:showPercent val="0"/>
          <c:showBubbleSize val="0"/>
        </c:dLbls>
        <c:smooth val="0"/>
        <c:axId val="305219488"/>
        <c:axId val="305222112"/>
      </c:lineChart>
      <c:catAx>
        <c:axId val="30521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22112"/>
        <c:crosses val="autoZero"/>
        <c:auto val="1"/>
        <c:lblAlgn val="ctr"/>
        <c:lblOffset val="100"/>
        <c:noMultiLvlLbl val="0"/>
      </c:catAx>
      <c:valAx>
        <c:axId val="30522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1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Hamari Zimadari</c:v>
                </c:pt>
              </c:strCache>
            </c:strRef>
          </c:cat>
          <c:val>
            <c:numRef>
              <c:f>Sheet1!$B$2</c:f>
              <c:numCache>
                <c:formatCode>General</c:formatCode>
                <c:ptCount val="1"/>
                <c:pt idx="0">
                  <c:v>262126</c:v>
                </c:pt>
              </c:numCache>
            </c:numRef>
          </c:val>
          <c:extLst>
            <c:ext xmlns:c16="http://schemas.microsoft.com/office/drawing/2014/chart" uri="{C3380CC4-5D6E-409C-BE32-E72D297353CC}">
              <c16:uniqueId val="{00000000-1F0D-440E-B482-F3327DF7BADA}"/>
            </c:ext>
          </c:extLst>
        </c:ser>
        <c:dLbls>
          <c:showLegendKey val="0"/>
          <c:showVal val="0"/>
          <c:showCatName val="0"/>
          <c:showSerName val="0"/>
          <c:showPercent val="0"/>
          <c:showBubbleSize val="0"/>
        </c:dLbls>
        <c:gapWidth val="182"/>
        <c:axId val="305220800"/>
        <c:axId val="305224080"/>
      </c:barChart>
      <c:catAx>
        <c:axId val="305220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24080"/>
        <c:crosses val="autoZero"/>
        <c:auto val="1"/>
        <c:lblAlgn val="ctr"/>
        <c:lblOffset val="100"/>
        <c:noMultiLvlLbl val="0"/>
      </c:catAx>
      <c:valAx>
        <c:axId val="3052240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2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Hamari Zimadari</c:v>
                </c:pt>
              </c:strCache>
            </c:strRef>
          </c:tx>
          <c:spPr>
            <a:ln w="28575" cap="rnd">
              <a:solidFill>
                <a:schemeClr val="accent1"/>
              </a:solidFill>
              <a:round/>
            </a:ln>
            <a:effectLst/>
          </c:spPr>
          <c:marker>
            <c:symbol val="none"/>
          </c:marker>
          <c:cat>
            <c:strRef>
              <c:f>Sheet1!$A$2:$A$31</c:f>
              <c:strCache>
                <c:ptCount val="30"/>
                <c:pt idx="0">
                  <c:v>01.09.2019</c:v>
                </c:pt>
                <c:pt idx="1">
                  <c:v>02.09.2019</c:v>
                </c:pt>
                <c:pt idx="2">
                  <c:v>03.09.2019</c:v>
                </c:pt>
                <c:pt idx="3">
                  <c:v>04.09.2019</c:v>
                </c:pt>
                <c:pt idx="4">
                  <c:v>05.09.2019</c:v>
                </c:pt>
                <c:pt idx="5">
                  <c:v>06.09.2019</c:v>
                </c:pt>
                <c:pt idx="6">
                  <c:v>07.09.2019</c:v>
                </c:pt>
                <c:pt idx="7">
                  <c:v>08.09.2019</c:v>
                </c:pt>
                <c:pt idx="8">
                  <c:v>09.09.2019</c:v>
                </c:pt>
                <c:pt idx="9">
                  <c:v>10.09.2019</c:v>
                </c:pt>
                <c:pt idx="10">
                  <c:v>11.09.2019</c:v>
                </c:pt>
                <c:pt idx="11">
                  <c:v>12.09.2019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strCache>
            </c:strRef>
          </c:cat>
          <c:val>
            <c:numRef>
              <c:f>Sheet1!$B$2:$B$31</c:f>
              <c:numCache>
                <c:formatCode>General</c:formatCode>
                <c:ptCount val="30"/>
                <c:pt idx="0">
                  <c:v>11880</c:v>
                </c:pt>
                <c:pt idx="1">
                  <c:v>163</c:v>
                </c:pt>
                <c:pt idx="2">
                  <c:v>176</c:v>
                </c:pt>
                <c:pt idx="3">
                  <c:v>173</c:v>
                </c:pt>
                <c:pt idx="4">
                  <c:v>696</c:v>
                </c:pt>
                <c:pt idx="5">
                  <c:v>12563</c:v>
                </c:pt>
                <c:pt idx="6">
                  <c:v>29008</c:v>
                </c:pt>
                <c:pt idx="7">
                  <c:v>33230</c:v>
                </c:pt>
                <c:pt idx="8">
                  <c:v>33960</c:v>
                </c:pt>
                <c:pt idx="9">
                  <c:v>47998</c:v>
                </c:pt>
                <c:pt idx="10">
                  <c:v>49738</c:v>
                </c:pt>
                <c:pt idx="11">
                  <c:v>49533</c:v>
                </c:pt>
                <c:pt idx="12">
                  <c:v>37369</c:v>
                </c:pt>
                <c:pt idx="13">
                  <c:v>37106</c:v>
                </c:pt>
                <c:pt idx="14">
                  <c:v>42921</c:v>
                </c:pt>
                <c:pt idx="15">
                  <c:v>40364</c:v>
                </c:pt>
                <c:pt idx="16">
                  <c:v>40245</c:v>
                </c:pt>
                <c:pt idx="17">
                  <c:v>37903</c:v>
                </c:pt>
                <c:pt idx="18">
                  <c:v>35478</c:v>
                </c:pt>
                <c:pt idx="19">
                  <c:v>32898</c:v>
                </c:pt>
                <c:pt idx="20">
                  <c:v>33141</c:v>
                </c:pt>
                <c:pt idx="21">
                  <c:v>30891</c:v>
                </c:pt>
                <c:pt idx="22">
                  <c:v>33682</c:v>
                </c:pt>
                <c:pt idx="23">
                  <c:v>10760</c:v>
                </c:pt>
                <c:pt idx="24">
                  <c:v>35239</c:v>
                </c:pt>
                <c:pt idx="25">
                  <c:v>13885</c:v>
                </c:pt>
                <c:pt idx="26">
                  <c:v>2955</c:v>
                </c:pt>
                <c:pt idx="27">
                  <c:v>2638</c:v>
                </c:pt>
                <c:pt idx="28">
                  <c:v>2867</c:v>
                </c:pt>
                <c:pt idx="29">
                  <c:v>15373</c:v>
                </c:pt>
              </c:numCache>
            </c:numRef>
          </c:val>
          <c:smooth val="0"/>
          <c:extLst>
            <c:ext xmlns:c16="http://schemas.microsoft.com/office/drawing/2014/chart" uri="{C3380CC4-5D6E-409C-BE32-E72D297353CC}">
              <c16:uniqueId val="{00000000-3CCC-48EA-B744-60B9EF11048F}"/>
            </c:ext>
          </c:extLst>
        </c:ser>
        <c:dLbls>
          <c:showLegendKey val="0"/>
          <c:showVal val="0"/>
          <c:showCatName val="0"/>
          <c:showSerName val="0"/>
          <c:showPercent val="0"/>
          <c:showBubbleSize val="0"/>
        </c:dLbls>
        <c:smooth val="0"/>
        <c:axId val="305685816"/>
        <c:axId val="305683520"/>
      </c:lineChart>
      <c:catAx>
        <c:axId val="30568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83520"/>
        <c:crosses val="autoZero"/>
        <c:auto val="1"/>
        <c:lblAlgn val="ctr"/>
        <c:lblOffset val="100"/>
        <c:noMultiLvlLbl val="0"/>
      </c:catAx>
      <c:valAx>
        <c:axId val="30568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8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774</c:v>
                </c:pt>
                <c:pt idx="1">
                  <c:v>1674</c:v>
                </c:pt>
                <c:pt idx="2">
                  <c:v>1388</c:v>
                </c:pt>
                <c:pt idx="3">
                  <c:v>390</c:v>
                </c:pt>
                <c:pt idx="4">
                  <c:v>136</c:v>
                </c:pt>
                <c:pt idx="5">
                  <c:v>47</c:v>
                </c:pt>
                <c:pt idx="6">
                  <c:v>43</c:v>
                </c:pt>
              </c:numCache>
            </c:numRef>
          </c:val>
          <c:extLst>
            <c:ext xmlns:c16="http://schemas.microsoft.com/office/drawing/2014/chart" uri="{C3380CC4-5D6E-409C-BE32-E72D297353CC}">
              <c16:uniqueId val="{00000000-2A24-42D3-9BB0-53D68F03938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75</c:v>
                </c:pt>
                <c:pt idx="1">
                  <c:v>160</c:v>
                </c:pt>
                <c:pt idx="2">
                  <c:v>141</c:v>
                </c:pt>
                <c:pt idx="3">
                  <c:v>46</c:v>
                </c:pt>
                <c:pt idx="4">
                  <c:v>17</c:v>
                </c:pt>
                <c:pt idx="5">
                  <c:v>12</c:v>
                </c:pt>
                <c:pt idx="6">
                  <c:v>11</c:v>
                </c:pt>
              </c:numCache>
            </c:numRef>
          </c:val>
          <c:extLst>
            <c:ext xmlns:c16="http://schemas.microsoft.com/office/drawing/2014/chart" uri="{C3380CC4-5D6E-409C-BE32-E72D297353CC}">
              <c16:uniqueId val="{00000001-2A24-42D3-9BB0-53D68F039389}"/>
            </c:ext>
          </c:extLst>
        </c:ser>
        <c:dLbls>
          <c:showLegendKey val="0"/>
          <c:showVal val="0"/>
          <c:showCatName val="0"/>
          <c:showSerName val="0"/>
          <c:showPercent val="0"/>
          <c:showBubbleSize val="0"/>
        </c:dLbls>
        <c:gapWidth val="150"/>
        <c:overlap val="100"/>
        <c:axId val="305681880"/>
        <c:axId val="305682208"/>
      </c:barChart>
      <c:catAx>
        <c:axId val="30568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82208"/>
        <c:crosses val="autoZero"/>
        <c:auto val="1"/>
        <c:lblAlgn val="ctr"/>
        <c:lblOffset val="100"/>
        <c:noMultiLvlLbl val="0"/>
      </c:catAx>
      <c:valAx>
        <c:axId val="30568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8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18-24</c:v>
                </c:pt>
                <c:pt idx="1">
                  <c:v>35-44</c:v>
                </c:pt>
                <c:pt idx="2">
                  <c:v>25-34</c:v>
                </c:pt>
                <c:pt idx="3">
                  <c:v>13-17</c:v>
                </c:pt>
                <c:pt idx="4">
                  <c:v>45-54</c:v>
                </c:pt>
                <c:pt idx="5">
                  <c:v>65+</c:v>
                </c:pt>
                <c:pt idx="6">
                  <c:v>55-64</c:v>
                </c:pt>
              </c:strCache>
            </c:strRef>
          </c:cat>
          <c:val>
            <c:numRef>
              <c:f>Sheet1!$A$2:$G$2</c:f>
              <c:numCache>
                <c:formatCode>General</c:formatCode>
                <c:ptCount val="7"/>
                <c:pt idx="0">
                  <c:v>1834</c:v>
                </c:pt>
                <c:pt idx="1">
                  <c:v>436</c:v>
                </c:pt>
                <c:pt idx="2">
                  <c:v>1529</c:v>
                </c:pt>
                <c:pt idx="3">
                  <c:v>850</c:v>
                </c:pt>
                <c:pt idx="4">
                  <c:v>153</c:v>
                </c:pt>
                <c:pt idx="5">
                  <c:v>54</c:v>
                </c:pt>
                <c:pt idx="6">
                  <c:v>60</c:v>
                </c:pt>
              </c:numCache>
            </c:numRef>
          </c:val>
          <c:extLst>
            <c:ext xmlns:c16="http://schemas.microsoft.com/office/drawing/2014/chart" uri="{C3380CC4-5D6E-409C-BE32-E72D297353CC}">
              <c16:uniqueId val="{00000000-44C8-41F2-BE98-269932A799A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9</c:v>
                </c:pt>
                <c:pt idx="1">
                  <c:v>90</c:v>
                </c:pt>
              </c:numCache>
            </c:numRef>
          </c:val>
          <c:extLst>
            <c:ext xmlns:c16="http://schemas.microsoft.com/office/drawing/2014/chart" uri="{C3380CC4-5D6E-409C-BE32-E72D297353CC}">
              <c16:uniqueId val="{00000000-75CB-429B-9298-CCA01A737AD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6E5D4-9C9F-4106-BFB5-3122D6D1A12C}"/>
              </a:ext>
            </a:extLst>
          </p:cNvPr>
          <p:cNvSpPr>
            <a:spLocks noGrp="1"/>
          </p:cNvSpPr>
          <p:nvPr>
            <p:ph type="ctrTitle"/>
          </p:nvPr>
        </p:nvSpPr>
        <p:spPr/>
        <p:txBody>
          <a:bodyPr/>
          <a:lstStyle/>
          <a:p>
            <a:r>
              <a:rPr lang="en-US"/>
              <a:t>PPC</a:t>
            </a:r>
          </a:p>
        </p:txBody>
      </p:sp>
      <p:sp>
        <p:nvSpPr>
          <p:cNvPr id="3" name="Subtitle 2">
            <a:extLst>
              <a:ext uri="{FF2B5EF4-FFF2-40B4-BE49-F238E27FC236}">
                <a16:creationId xmlns:a16="http://schemas.microsoft.com/office/drawing/2014/main" id="{F86D6772-2630-4BC9-AA81-49F3EA1AB202}"/>
              </a:ext>
            </a:extLst>
          </p:cNvPr>
          <p:cNvSpPr>
            <a:spLocks noGrp="1"/>
          </p:cNvSpPr>
          <p:nvPr>
            <p:ph type="subTitle" idx="1"/>
          </p:nvPr>
        </p:nvSpPr>
        <p:spPr/>
        <p:txBody>
          <a:bodyPr/>
          <a:lstStyle/>
          <a:p>
            <a:r>
              <a:rPr lang="en-US"/>
              <a:t>PPC</a:t>
            </a:r>
          </a:p>
        </p:txBody>
      </p:sp>
    </p:spTree>
    <p:extLst>
      <p:ext uri="{BB962C8B-B14F-4D97-AF65-F5344CB8AC3E}">
        <p14:creationId xmlns:p14="http://schemas.microsoft.com/office/powerpoint/2010/main" val="410471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4C6D-BA79-4206-9952-D78FEDB8B48F}"/>
              </a:ext>
            </a:extLst>
          </p:cNvPr>
          <p:cNvSpPr>
            <a:spLocks noGrp="1"/>
          </p:cNvSpPr>
          <p:nvPr>
            <p:ph type="title"/>
          </p:nvPr>
        </p:nvSpPr>
        <p:spPr/>
        <p:txBody>
          <a:bodyPr/>
          <a:lstStyle/>
          <a:p>
            <a:r>
              <a:rPr lang="en-US"/>
              <a:t>Facebook Key Metrics Table | Hamari Zimadari</a:t>
            </a:r>
          </a:p>
        </p:txBody>
      </p:sp>
      <p:graphicFrame>
        <p:nvGraphicFramePr>
          <p:cNvPr id="5" name="Table Placeholder 4">
            <a:extLst>
              <a:ext uri="{FF2B5EF4-FFF2-40B4-BE49-F238E27FC236}">
                <a16:creationId xmlns:a16="http://schemas.microsoft.com/office/drawing/2014/main" id="{6312E2D6-8B49-4D68-BCAE-F99A9B5837BF}"/>
              </a:ext>
            </a:extLst>
          </p:cNvPr>
          <p:cNvGraphicFramePr>
            <a:graphicFrameLocks noGrp="1"/>
          </p:cNvGraphicFramePr>
          <p:nvPr>
            <p:ph type="tbl" sz="quarter" idx="13"/>
            <p:extLst>
              <p:ext uri="{D42A27DB-BD31-4B8C-83A1-F6EECF244321}">
                <p14:modId xmlns:p14="http://schemas.microsoft.com/office/powerpoint/2010/main" val="3373979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535578429"/>
                    </a:ext>
                  </a:extLst>
                </a:gridCol>
                <a:gridCol w="208280">
                  <a:extLst>
                    <a:ext uri="{9D8B030D-6E8A-4147-A177-3AD203B41FA5}">
                      <a16:colId xmlns:a16="http://schemas.microsoft.com/office/drawing/2014/main" val="3300240683"/>
                    </a:ext>
                  </a:extLst>
                </a:gridCol>
                <a:gridCol w="208280">
                  <a:extLst>
                    <a:ext uri="{9D8B030D-6E8A-4147-A177-3AD203B41FA5}">
                      <a16:colId xmlns:a16="http://schemas.microsoft.com/office/drawing/2014/main" val="2298567642"/>
                    </a:ext>
                  </a:extLst>
                </a:gridCol>
                <a:gridCol w="208280">
                  <a:extLst>
                    <a:ext uri="{9D8B030D-6E8A-4147-A177-3AD203B41FA5}">
                      <a16:colId xmlns:a16="http://schemas.microsoft.com/office/drawing/2014/main" val="567636529"/>
                    </a:ext>
                  </a:extLst>
                </a:gridCol>
                <a:gridCol w="208280">
                  <a:extLst>
                    <a:ext uri="{9D8B030D-6E8A-4147-A177-3AD203B41FA5}">
                      <a16:colId xmlns:a16="http://schemas.microsoft.com/office/drawing/2014/main" val="603438358"/>
                    </a:ext>
                  </a:extLst>
                </a:gridCol>
                <a:gridCol w="208280">
                  <a:extLst>
                    <a:ext uri="{9D8B030D-6E8A-4147-A177-3AD203B41FA5}">
                      <a16:colId xmlns:a16="http://schemas.microsoft.com/office/drawing/2014/main" val="3515700500"/>
                    </a:ext>
                  </a:extLst>
                </a:gridCol>
                <a:gridCol w="208280">
                  <a:extLst>
                    <a:ext uri="{9D8B030D-6E8A-4147-A177-3AD203B41FA5}">
                      <a16:colId xmlns:a16="http://schemas.microsoft.com/office/drawing/2014/main" val="619693586"/>
                    </a:ext>
                  </a:extLst>
                </a:gridCol>
                <a:gridCol w="208280">
                  <a:extLst>
                    <a:ext uri="{9D8B030D-6E8A-4147-A177-3AD203B41FA5}">
                      <a16:colId xmlns:a16="http://schemas.microsoft.com/office/drawing/2014/main" val="18732222"/>
                    </a:ext>
                  </a:extLst>
                </a:gridCol>
                <a:gridCol w="208280">
                  <a:extLst>
                    <a:ext uri="{9D8B030D-6E8A-4147-A177-3AD203B41FA5}">
                      <a16:colId xmlns:a16="http://schemas.microsoft.com/office/drawing/2014/main" val="505162589"/>
                    </a:ext>
                  </a:extLst>
                </a:gridCol>
                <a:gridCol w="208280">
                  <a:extLst>
                    <a:ext uri="{9D8B030D-6E8A-4147-A177-3AD203B41FA5}">
                      <a16:colId xmlns:a16="http://schemas.microsoft.com/office/drawing/2014/main" val="992972943"/>
                    </a:ext>
                  </a:extLst>
                </a:gridCol>
                <a:gridCol w="208280">
                  <a:extLst>
                    <a:ext uri="{9D8B030D-6E8A-4147-A177-3AD203B41FA5}">
                      <a16:colId xmlns:a16="http://schemas.microsoft.com/office/drawing/2014/main" val="3955869892"/>
                    </a:ext>
                  </a:extLst>
                </a:gridCol>
                <a:gridCol w="208280">
                  <a:extLst>
                    <a:ext uri="{9D8B030D-6E8A-4147-A177-3AD203B41FA5}">
                      <a16:colId xmlns:a16="http://schemas.microsoft.com/office/drawing/2014/main" val="917980876"/>
                    </a:ext>
                  </a:extLst>
                </a:gridCol>
                <a:gridCol w="208280">
                  <a:extLst>
                    <a:ext uri="{9D8B030D-6E8A-4147-A177-3AD203B41FA5}">
                      <a16:colId xmlns:a16="http://schemas.microsoft.com/office/drawing/2014/main" val="3196997336"/>
                    </a:ext>
                  </a:extLst>
                </a:gridCol>
                <a:gridCol w="208280">
                  <a:extLst>
                    <a:ext uri="{9D8B030D-6E8A-4147-A177-3AD203B41FA5}">
                      <a16:colId xmlns:a16="http://schemas.microsoft.com/office/drawing/2014/main" val="3428787393"/>
                    </a:ext>
                  </a:extLst>
                </a:gridCol>
                <a:gridCol w="208280">
                  <a:extLst>
                    <a:ext uri="{9D8B030D-6E8A-4147-A177-3AD203B41FA5}">
                      <a16:colId xmlns:a16="http://schemas.microsoft.com/office/drawing/2014/main" val="2070530062"/>
                    </a:ext>
                  </a:extLst>
                </a:gridCol>
                <a:gridCol w="208280">
                  <a:extLst>
                    <a:ext uri="{9D8B030D-6E8A-4147-A177-3AD203B41FA5}">
                      <a16:colId xmlns:a16="http://schemas.microsoft.com/office/drawing/2014/main" val="267257888"/>
                    </a:ext>
                  </a:extLst>
                </a:gridCol>
                <a:gridCol w="208280">
                  <a:extLst>
                    <a:ext uri="{9D8B030D-6E8A-4147-A177-3AD203B41FA5}">
                      <a16:colId xmlns:a16="http://schemas.microsoft.com/office/drawing/2014/main" val="842361814"/>
                    </a:ext>
                  </a:extLst>
                </a:gridCol>
                <a:gridCol w="208280">
                  <a:extLst>
                    <a:ext uri="{9D8B030D-6E8A-4147-A177-3AD203B41FA5}">
                      <a16:colId xmlns:a16="http://schemas.microsoft.com/office/drawing/2014/main" val="2612904502"/>
                    </a:ext>
                  </a:extLst>
                </a:gridCol>
                <a:gridCol w="249936">
                  <a:extLst>
                    <a:ext uri="{9D8B030D-6E8A-4147-A177-3AD203B41FA5}">
                      <a16:colId xmlns:a16="http://schemas.microsoft.com/office/drawing/2014/main" val="1310702177"/>
                    </a:ext>
                  </a:extLst>
                </a:gridCol>
                <a:gridCol w="208280">
                  <a:extLst>
                    <a:ext uri="{9D8B030D-6E8A-4147-A177-3AD203B41FA5}">
                      <a16:colId xmlns:a16="http://schemas.microsoft.com/office/drawing/2014/main" val="3373412606"/>
                    </a:ext>
                  </a:extLst>
                </a:gridCol>
                <a:gridCol w="208280">
                  <a:extLst>
                    <a:ext uri="{9D8B030D-6E8A-4147-A177-3AD203B41FA5}">
                      <a16:colId xmlns:a16="http://schemas.microsoft.com/office/drawing/2014/main" val="378384585"/>
                    </a:ext>
                  </a:extLst>
                </a:gridCol>
                <a:gridCol w="208280">
                  <a:extLst>
                    <a:ext uri="{9D8B030D-6E8A-4147-A177-3AD203B41FA5}">
                      <a16:colId xmlns:a16="http://schemas.microsoft.com/office/drawing/2014/main" val="1621897730"/>
                    </a:ext>
                  </a:extLst>
                </a:gridCol>
                <a:gridCol w="208280">
                  <a:extLst>
                    <a:ext uri="{9D8B030D-6E8A-4147-A177-3AD203B41FA5}">
                      <a16:colId xmlns:a16="http://schemas.microsoft.com/office/drawing/2014/main" val="654456355"/>
                    </a:ext>
                  </a:extLst>
                </a:gridCol>
                <a:gridCol w="208280">
                  <a:extLst>
                    <a:ext uri="{9D8B030D-6E8A-4147-A177-3AD203B41FA5}">
                      <a16:colId xmlns:a16="http://schemas.microsoft.com/office/drawing/2014/main" val="4148181678"/>
                    </a:ext>
                  </a:extLst>
                </a:gridCol>
                <a:gridCol w="208280">
                  <a:extLst>
                    <a:ext uri="{9D8B030D-6E8A-4147-A177-3AD203B41FA5}">
                      <a16:colId xmlns:a16="http://schemas.microsoft.com/office/drawing/2014/main" val="3654388925"/>
                    </a:ext>
                  </a:extLst>
                </a:gridCol>
                <a:gridCol w="208280">
                  <a:extLst>
                    <a:ext uri="{9D8B030D-6E8A-4147-A177-3AD203B41FA5}">
                      <a16:colId xmlns:a16="http://schemas.microsoft.com/office/drawing/2014/main" val="656539984"/>
                    </a:ext>
                  </a:extLst>
                </a:gridCol>
                <a:gridCol w="208280">
                  <a:extLst>
                    <a:ext uri="{9D8B030D-6E8A-4147-A177-3AD203B41FA5}">
                      <a16:colId xmlns:a16="http://schemas.microsoft.com/office/drawing/2014/main" val="1157793840"/>
                    </a:ext>
                  </a:extLst>
                </a:gridCol>
                <a:gridCol w="208280">
                  <a:extLst>
                    <a:ext uri="{9D8B030D-6E8A-4147-A177-3AD203B41FA5}">
                      <a16:colId xmlns:a16="http://schemas.microsoft.com/office/drawing/2014/main" val="3712464199"/>
                    </a:ext>
                  </a:extLst>
                </a:gridCol>
                <a:gridCol w="208280">
                  <a:extLst>
                    <a:ext uri="{9D8B030D-6E8A-4147-A177-3AD203B41FA5}">
                      <a16:colId xmlns:a16="http://schemas.microsoft.com/office/drawing/2014/main" val="2954454129"/>
                    </a:ext>
                  </a:extLst>
                </a:gridCol>
                <a:gridCol w="208280">
                  <a:extLst>
                    <a:ext uri="{9D8B030D-6E8A-4147-A177-3AD203B41FA5}">
                      <a16:colId xmlns:a16="http://schemas.microsoft.com/office/drawing/2014/main" val="476956403"/>
                    </a:ext>
                  </a:extLst>
                </a:gridCol>
                <a:gridCol w="208280">
                  <a:extLst>
                    <a:ext uri="{9D8B030D-6E8A-4147-A177-3AD203B41FA5}">
                      <a16:colId xmlns:a16="http://schemas.microsoft.com/office/drawing/2014/main" val="642213351"/>
                    </a:ext>
                  </a:extLst>
                </a:gridCol>
                <a:gridCol w="208280">
                  <a:extLst>
                    <a:ext uri="{9D8B030D-6E8A-4147-A177-3AD203B41FA5}">
                      <a16:colId xmlns:a16="http://schemas.microsoft.com/office/drawing/2014/main" val="279928321"/>
                    </a:ext>
                  </a:extLst>
                </a:gridCol>
                <a:gridCol w="208280">
                  <a:extLst>
                    <a:ext uri="{9D8B030D-6E8A-4147-A177-3AD203B41FA5}">
                      <a16:colId xmlns:a16="http://schemas.microsoft.com/office/drawing/2014/main" val="2768775756"/>
                    </a:ext>
                  </a:extLst>
                </a:gridCol>
                <a:gridCol w="208280">
                  <a:extLst>
                    <a:ext uri="{9D8B030D-6E8A-4147-A177-3AD203B41FA5}">
                      <a16:colId xmlns:a16="http://schemas.microsoft.com/office/drawing/2014/main" val="266303625"/>
                    </a:ext>
                  </a:extLst>
                </a:gridCol>
                <a:gridCol w="208280">
                  <a:extLst>
                    <a:ext uri="{9D8B030D-6E8A-4147-A177-3AD203B41FA5}">
                      <a16:colId xmlns:a16="http://schemas.microsoft.com/office/drawing/2014/main" val="964036585"/>
                    </a:ext>
                  </a:extLst>
                </a:gridCol>
                <a:gridCol w="208280">
                  <a:extLst>
                    <a:ext uri="{9D8B030D-6E8A-4147-A177-3AD203B41FA5}">
                      <a16:colId xmlns:a16="http://schemas.microsoft.com/office/drawing/2014/main" val="2772711449"/>
                    </a:ext>
                  </a:extLst>
                </a:gridCol>
                <a:gridCol w="208280">
                  <a:extLst>
                    <a:ext uri="{9D8B030D-6E8A-4147-A177-3AD203B41FA5}">
                      <a16:colId xmlns:a16="http://schemas.microsoft.com/office/drawing/2014/main" val="629041715"/>
                    </a:ext>
                  </a:extLst>
                </a:gridCol>
                <a:gridCol w="208280">
                  <a:extLst>
                    <a:ext uri="{9D8B030D-6E8A-4147-A177-3AD203B41FA5}">
                      <a16:colId xmlns:a16="http://schemas.microsoft.com/office/drawing/2014/main" val="3026975540"/>
                    </a:ext>
                  </a:extLst>
                </a:gridCol>
                <a:gridCol w="208280">
                  <a:extLst>
                    <a:ext uri="{9D8B030D-6E8A-4147-A177-3AD203B41FA5}">
                      <a16:colId xmlns:a16="http://schemas.microsoft.com/office/drawing/2014/main" val="2910619492"/>
                    </a:ext>
                  </a:extLst>
                </a:gridCol>
                <a:gridCol w="208280">
                  <a:extLst>
                    <a:ext uri="{9D8B030D-6E8A-4147-A177-3AD203B41FA5}">
                      <a16:colId xmlns:a16="http://schemas.microsoft.com/office/drawing/2014/main" val="171318534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4276353749"/>
                  </a:ext>
                </a:extLst>
              </a:tr>
              <a:tr h="370840">
                <a:tc>
                  <a:txBody>
                    <a:bodyPr/>
                    <a:lstStyle/>
                    <a:p>
                      <a:r>
                        <a:rPr lang="en-US" sz="1000"/>
                        <a:t>Hamari Zimadari</a:t>
                      </a:r>
                    </a:p>
                  </a:txBody>
                  <a:tcPr/>
                </a:tc>
                <a:tc>
                  <a:txBody>
                    <a:bodyPr/>
                    <a:lstStyle/>
                    <a:p>
                      <a:r>
                        <a:rPr lang="en-US" sz="1000"/>
                        <a:t>4916</a:t>
                      </a:r>
                    </a:p>
                  </a:txBody>
                  <a:tcPr/>
                </a:tc>
                <a:tc>
                  <a:txBody>
                    <a:bodyPr/>
                    <a:lstStyle/>
                    <a:p>
                      <a:r>
                        <a:rPr lang="en-US" sz="1000"/>
                        <a:t>4287</a:t>
                      </a:r>
                    </a:p>
                  </a:txBody>
                  <a:tcPr/>
                </a:tc>
                <a:tc>
                  <a:txBody>
                    <a:bodyPr/>
                    <a:lstStyle/>
                    <a:p>
                      <a:r>
                        <a:rPr lang="en-US" sz="1000"/>
                        <a:t>4309</a:t>
                      </a:r>
                    </a:p>
                  </a:txBody>
                  <a:tcPr/>
                </a:tc>
                <a:tc>
                  <a:txBody>
                    <a:bodyPr/>
                    <a:lstStyle/>
                    <a:p>
                      <a:r>
                        <a:rPr lang="en-US" sz="1000"/>
                        <a:t>82</a:t>
                      </a:r>
                    </a:p>
                  </a:txBody>
                  <a:tcPr/>
                </a:tc>
                <a:tc>
                  <a:txBody>
                    <a:bodyPr/>
                    <a:lstStyle/>
                    <a:p>
                      <a:r>
                        <a:rPr lang="en-US" sz="1000"/>
                        <a:t>1949.3571428571</a:t>
                      </a:r>
                    </a:p>
                  </a:txBody>
                  <a:tcPr/>
                </a:tc>
                <a:tc>
                  <a:txBody>
                    <a:bodyPr/>
                    <a:lstStyle/>
                    <a:p>
                      <a:r>
                        <a:rPr lang="en-US" sz="1000"/>
                        <a:t>2</a:t>
                      </a:r>
                    </a:p>
                  </a:txBody>
                  <a:tcPr/>
                </a:tc>
                <a:tc>
                  <a:txBody>
                    <a:bodyPr/>
                    <a:lstStyle/>
                    <a:p>
                      <a:r>
                        <a:rPr lang="en-US" sz="1000"/>
                        <a:t>2374947</a:t>
                      </a:r>
                    </a:p>
                  </a:txBody>
                  <a:tcPr/>
                </a:tc>
                <a:tc>
                  <a:txBody>
                    <a:bodyPr/>
                    <a:lstStyle/>
                    <a:p>
                      <a:r>
                        <a:rPr lang="en-US" sz="1000"/>
                        <a:t>70577.766666667</a:t>
                      </a:r>
                    </a:p>
                  </a:txBody>
                  <a:tcPr/>
                </a:tc>
                <a:tc>
                  <a:txBody>
                    <a:bodyPr/>
                    <a:lstStyle/>
                    <a:p>
                      <a:r>
                        <a:rPr lang="en-US" sz="1000"/>
                        <a:t>1848843</a:t>
                      </a:r>
                    </a:p>
                  </a:txBody>
                  <a:tcPr/>
                </a:tc>
                <a:tc>
                  <a:txBody>
                    <a:bodyPr/>
                    <a:lstStyle/>
                    <a:p>
                      <a:r>
                        <a:rPr lang="en-US" sz="1000"/>
                        <a:t>262126</a:t>
                      </a:r>
                    </a:p>
                  </a:txBody>
                  <a:tcPr/>
                </a:tc>
                <a:tc>
                  <a:txBody>
                    <a:bodyPr/>
                    <a:lstStyle/>
                    <a:p>
                      <a:r>
                        <a:rPr lang="en-US" sz="1000"/>
                        <a:t>526104</a:t>
                      </a:r>
                    </a:p>
                  </a:txBody>
                  <a:tcPr/>
                </a:tc>
                <a:tc>
                  <a:txBody>
                    <a:bodyPr/>
                    <a:lstStyle/>
                    <a:p>
                      <a:r>
                        <a:rPr lang="en-US" sz="1000"/>
                        <a:t>21.00 %</a:t>
                      </a:r>
                    </a:p>
                  </a:txBody>
                  <a:tcPr/>
                </a:tc>
                <a:tc>
                  <a:txBody>
                    <a:bodyPr/>
                    <a:lstStyle/>
                    <a:p>
                      <a:r>
                        <a:rPr lang="en-US" sz="1000"/>
                        <a:t>754833</a:t>
                      </a:r>
                    </a:p>
                  </a:txBody>
                  <a:tcPr/>
                </a:tc>
                <a:tc>
                  <a:txBody>
                    <a:bodyPr/>
                    <a:lstStyle/>
                    <a:p>
                      <a:r>
                        <a:rPr lang="en-US" sz="1000"/>
                        <a:t>232190</a:t>
                      </a:r>
                    </a:p>
                  </a:txBody>
                  <a:tcPr/>
                </a:tc>
                <a:tc>
                  <a:txBody>
                    <a:bodyPr/>
                    <a:lstStyle/>
                    <a:p>
                      <a:r>
                        <a:rPr lang="en-US" sz="1000"/>
                        <a:t>0</a:t>
                      </a:r>
                    </a:p>
                  </a:txBody>
                  <a:tcPr/>
                </a:tc>
                <a:tc>
                  <a:txBody>
                    <a:bodyPr/>
                    <a:lstStyle/>
                    <a:p>
                      <a:r>
                        <a:rPr lang="en-US" sz="1000"/>
                        <a:t>0</a:t>
                      </a:r>
                    </a:p>
                  </a:txBody>
                  <a:tcPr/>
                </a:tc>
                <a:tc>
                  <a:txBody>
                    <a:bodyPr/>
                    <a:lstStyle/>
                    <a:p>
                      <a:r>
                        <a:rPr lang="en-US" sz="1000"/>
                        <a:t>219329</a:t>
                      </a:r>
                    </a:p>
                  </a:txBody>
                  <a:tcPr/>
                </a:tc>
                <a:tc>
                  <a:txBody>
                    <a:bodyPr/>
                    <a:lstStyle/>
                    <a:p>
                      <a:r>
                        <a:rPr lang="en-US" sz="1000"/>
                        <a:t>0</a:t>
                      </a:r>
                    </a:p>
                  </a:txBody>
                  <a:tcPr/>
                </a:tc>
                <a:tc>
                  <a:txBody>
                    <a:bodyPr/>
                    <a:lstStyle/>
                    <a:p>
                      <a:r>
                        <a:rPr lang="en-US" sz="1000"/>
                        <a:t>640</a:t>
                      </a:r>
                    </a:p>
                  </a:txBody>
                  <a:tcPr/>
                </a:tc>
                <a:tc>
                  <a:txBody>
                    <a:bodyPr/>
                    <a:lstStyle/>
                    <a:p>
                      <a:r>
                        <a:rPr lang="en-US" sz="1000"/>
                        <a:t>192818</a:t>
                      </a:r>
                    </a:p>
                  </a:txBody>
                  <a:tcPr/>
                </a:tc>
                <a:tc>
                  <a:txBody>
                    <a:bodyPr/>
                    <a:lstStyle/>
                    <a:p>
                      <a:r>
                        <a:rPr lang="en-US" sz="1000"/>
                        <a:t>25871</a:t>
                      </a:r>
                    </a:p>
                  </a:txBody>
                  <a:tcPr/>
                </a:tc>
                <a:tc>
                  <a:txBody>
                    <a:bodyPr/>
                    <a:lstStyle/>
                    <a:p>
                      <a:r>
                        <a:rPr lang="en-US" sz="1000"/>
                        <a:t>0</a:t>
                      </a:r>
                    </a:p>
                  </a:txBody>
                  <a:tcPr/>
                </a:tc>
                <a:tc>
                  <a:txBody>
                    <a:bodyPr/>
                    <a:lstStyle/>
                    <a:p>
                      <a:r>
                        <a:rPr lang="en-US" sz="1000"/>
                        <a:t>42797</a:t>
                      </a:r>
                    </a:p>
                  </a:txBody>
                  <a:tcPr/>
                </a:tc>
                <a:tc>
                  <a:txBody>
                    <a:bodyPr/>
                    <a:lstStyle/>
                    <a:p>
                      <a:r>
                        <a:rPr lang="en-US" sz="1000"/>
                        <a:t>31228</a:t>
                      </a:r>
                    </a:p>
                  </a:txBody>
                  <a:tcPr/>
                </a:tc>
                <a:tc>
                  <a:txBody>
                    <a:bodyPr/>
                    <a:lstStyle/>
                    <a:p>
                      <a:r>
                        <a:rPr lang="en-US" sz="1000"/>
                        <a:t>1489</a:t>
                      </a:r>
                    </a:p>
                  </a:txBody>
                  <a:tcPr/>
                </a:tc>
                <a:tc>
                  <a:txBody>
                    <a:bodyPr/>
                    <a:lstStyle/>
                    <a:p>
                      <a:r>
                        <a:rPr lang="en-US" sz="1000"/>
                        <a:t>96</a:t>
                      </a:r>
                    </a:p>
                  </a:txBody>
                  <a:tcPr/>
                </a:tc>
                <a:tc>
                  <a:txBody>
                    <a:bodyPr/>
                    <a:lstStyle/>
                    <a:p>
                      <a:r>
                        <a:rPr lang="en-US" sz="1000"/>
                        <a:t>91</a:t>
                      </a:r>
                    </a:p>
                  </a:txBody>
                  <a:tcPr/>
                </a:tc>
                <a:tc>
                  <a:txBody>
                    <a:bodyPr/>
                    <a:lstStyle/>
                    <a:p>
                      <a:r>
                        <a:rPr lang="en-US" sz="1000"/>
                        <a:t>435</a:t>
                      </a:r>
                    </a:p>
                  </a:txBody>
                  <a:tcPr/>
                </a:tc>
                <a:tc>
                  <a:txBody>
                    <a:bodyPr/>
                    <a:lstStyle/>
                    <a:p>
                      <a:r>
                        <a:rPr lang="en-US" sz="1000"/>
                        <a:t>39</a:t>
                      </a:r>
                    </a:p>
                  </a:txBody>
                  <a:tcPr/>
                </a:tc>
                <a:tc>
                  <a:txBody>
                    <a:bodyPr/>
                    <a:lstStyle/>
                    <a:p>
                      <a:r>
                        <a:rPr lang="en-US" sz="1000"/>
                        <a:t>33368</a:t>
                      </a:r>
                    </a:p>
                  </a:txBody>
                  <a:tcPr/>
                </a:tc>
                <a:tc>
                  <a:txBody>
                    <a:bodyPr/>
                    <a:lstStyle/>
                    <a:p>
                      <a:r>
                        <a:rPr lang="en-US" sz="1000"/>
                        <a:t>424</a:t>
                      </a:r>
                    </a:p>
                  </a:txBody>
                  <a:tcPr/>
                </a:tc>
                <a:tc>
                  <a:txBody>
                    <a:bodyPr/>
                    <a:lstStyle/>
                    <a:p>
                      <a:r>
                        <a:rPr lang="en-US" sz="1000"/>
                        <a:t>9005</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21287247"/>
                  </a:ext>
                </a:extLst>
              </a:tr>
            </a:tbl>
          </a:graphicData>
        </a:graphic>
      </p:graphicFrame>
      <p:sp>
        <p:nvSpPr>
          <p:cNvPr id="4" name="Text Placeholder 3">
            <a:extLst>
              <a:ext uri="{FF2B5EF4-FFF2-40B4-BE49-F238E27FC236}">
                <a16:creationId xmlns:a16="http://schemas.microsoft.com/office/drawing/2014/main" id="{2979B30B-A00D-4A21-9B4C-73DFE069F3A4}"/>
              </a:ext>
            </a:extLst>
          </p:cNvPr>
          <p:cNvSpPr>
            <a:spLocks noGrp="1"/>
          </p:cNvSpPr>
          <p:nvPr>
            <p:ph type="body" sz="quarter" idx="14"/>
          </p:nvPr>
        </p:nvSpPr>
        <p:spPr/>
        <p:txBody>
          <a:bodyPr/>
          <a:lstStyle/>
          <a:p>
            <a:r>
              <a:rPr lang="en-US"/>
              <a:t>01.09.2019 - 30.09.2019</a:t>
            </a:r>
          </a:p>
        </p:txBody>
      </p:sp>
    </p:spTree>
    <p:extLst>
      <p:ext uri="{BB962C8B-B14F-4D97-AF65-F5344CB8AC3E}">
        <p14:creationId xmlns:p14="http://schemas.microsoft.com/office/powerpoint/2010/main" val="262948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A7E7D-C022-4B2B-8BB4-BC9E04F102EF}"/>
              </a:ext>
            </a:extLst>
          </p:cNvPr>
          <p:cNvSpPr>
            <a:spLocks noGrp="1"/>
          </p:cNvSpPr>
          <p:nvPr>
            <p:ph type="title"/>
          </p:nvPr>
        </p:nvSpPr>
        <p:spPr/>
        <p:txBody>
          <a:bodyPr/>
          <a:lstStyle/>
          <a:p>
            <a:r>
              <a:rPr lang="en-US"/>
              <a:t>Facebook Reach | Hamari Zimadari</a:t>
            </a:r>
          </a:p>
        </p:txBody>
      </p:sp>
      <p:graphicFrame>
        <p:nvGraphicFramePr>
          <p:cNvPr id="6" name="Chart Placeholder 5">
            <a:extLst>
              <a:ext uri="{FF2B5EF4-FFF2-40B4-BE49-F238E27FC236}">
                <a16:creationId xmlns:a16="http://schemas.microsoft.com/office/drawing/2014/main" id="{91845D02-4B1E-4AE6-8E24-C4868D4D0F00}"/>
              </a:ext>
            </a:extLst>
          </p:cNvPr>
          <p:cNvGraphicFramePr>
            <a:graphicFrameLocks noGrp="1"/>
          </p:cNvGraphicFramePr>
          <p:nvPr>
            <p:ph type="chart" sz="quarter" idx="13"/>
            <p:extLst>
              <p:ext uri="{D42A27DB-BD31-4B8C-83A1-F6EECF244321}">
                <p14:modId xmlns:p14="http://schemas.microsoft.com/office/powerpoint/2010/main" val="3440420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9DE58D-1CE6-4D22-977F-C497C5FE9E84}"/>
              </a:ext>
            </a:extLst>
          </p:cNvPr>
          <p:cNvSpPr>
            <a:spLocks noGrp="1"/>
          </p:cNvSpPr>
          <p:nvPr>
            <p:ph type="body" sz="quarter" idx="14"/>
          </p:nvPr>
        </p:nvSpPr>
        <p:spPr/>
        <p:txBody>
          <a:bodyPr/>
          <a:lstStyle/>
          <a:p>
            <a:r>
              <a:rPr lang="en-US"/>
              <a:t>01.09.2019 - 30.09.2019</a:t>
            </a:r>
          </a:p>
        </p:txBody>
      </p:sp>
      <p:sp>
        <p:nvSpPr>
          <p:cNvPr id="5" name="Footer Placeholder 4">
            <a:extLst>
              <a:ext uri="{FF2B5EF4-FFF2-40B4-BE49-F238E27FC236}">
                <a16:creationId xmlns:a16="http://schemas.microsoft.com/office/drawing/2014/main" id="{52A415BA-2766-4219-B1E4-3838021E04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724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75F7-3195-42BC-AA95-6B76D1CE42E0}"/>
              </a:ext>
            </a:extLst>
          </p:cNvPr>
          <p:cNvSpPr>
            <a:spLocks noGrp="1"/>
          </p:cNvSpPr>
          <p:nvPr>
            <p:ph type="title"/>
          </p:nvPr>
        </p:nvSpPr>
        <p:spPr/>
        <p:txBody>
          <a:bodyPr/>
          <a:lstStyle/>
          <a:p>
            <a:r>
              <a:rPr lang="en-US"/>
              <a:t>Facebook Total Engagements | Hamari Zimadari</a:t>
            </a:r>
          </a:p>
        </p:txBody>
      </p:sp>
      <p:graphicFrame>
        <p:nvGraphicFramePr>
          <p:cNvPr id="6" name="Chart Placeholder 5">
            <a:extLst>
              <a:ext uri="{FF2B5EF4-FFF2-40B4-BE49-F238E27FC236}">
                <a16:creationId xmlns:a16="http://schemas.microsoft.com/office/drawing/2014/main" id="{C69B0322-B693-4BFD-8D96-86224195CFD6}"/>
              </a:ext>
            </a:extLst>
          </p:cNvPr>
          <p:cNvGraphicFramePr>
            <a:graphicFrameLocks noGrp="1"/>
          </p:cNvGraphicFramePr>
          <p:nvPr>
            <p:ph type="chart" sz="quarter" idx="13"/>
            <p:extLst>
              <p:ext uri="{D42A27DB-BD31-4B8C-83A1-F6EECF244321}">
                <p14:modId xmlns:p14="http://schemas.microsoft.com/office/powerpoint/2010/main" val="1910380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C0D5F-08FE-4456-9499-8F2575D464E5}"/>
              </a:ext>
            </a:extLst>
          </p:cNvPr>
          <p:cNvSpPr>
            <a:spLocks noGrp="1"/>
          </p:cNvSpPr>
          <p:nvPr>
            <p:ph type="body" sz="quarter" idx="14"/>
          </p:nvPr>
        </p:nvSpPr>
        <p:spPr/>
        <p:txBody>
          <a:bodyPr/>
          <a:lstStyle/>
          <a:p>
            <a:r>
              <a:rPr lang="en-US"/>
              <a:t>01.09.2019 - 30.09.2019</a:t>
            </a:r>
          </a:p>
        </p:txBody>
      </p:sp>
      <p:sp>
        <p:nvSpPr>
          <p:cNvPr id="5" name="Footer Placeholder 4">
            <a:extLst>
              <a:ext uri="{FF2B5EF4-FFF2-40B4-BE49-F238E27FC236}">
                <a16:creationId xmlns:a16="http://schemas.microsoft.com/office/drawing/2014/main" id="{ABCBBE88-C005-48EC-B3FA-0533B683D0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8783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22CC8-A24F-4D77-B0FA-9A360C720801}"/>
              </a:ext>
            </a:extLst>
          </p:cNvPr>
          <p:cNvSpPr>
            <a:spLocks noGrp="1"/>
          </p:cNvSpPr>
          <p:nvPr>
            <p:ph type="title"/>
          </p:nvPr>
        </p:nvSpPr>
        <p:spPr/>
        <p:txBody>
          <a:bodyPr/>
          <a:lstStyle/>
          <a:p>
            <a:r>
              <a:rPr lang="en-US"/>
              <a:t>Facebook Video Views | Hamari Zimadari</a:t>
            </a:r>
          </a:p>
        </p:txBody>
      </p:sp>
      <p:graphicFrame>
        <p:nvGraphicFramePr>
          <p:cNvPr id="6" name="Chart Placeholder 5">
            <a:extLst>
              <a:ext uri="{FF2B5EF4-FFF2-40B4-BE49-F238E27FC236}">
                <a16:creationId xmlns:a16="http://schemas.microsoft.com/office/drawing/2014/main" id="{23AE828E-1A98-4D6E-8709-D5B839DFFB66}"/>
              </a:ext>
            </a:extLst>
          </p:cNvPr>
          <p:cNvGraphicFramePr>
            <a:graphicFrameLocks noGrp="1"/>
          </p:cNvGraphicFramePr>
          <p:nvPr>
            <p:ph type="chart" sz="quarter" idx="13"/>
            <p:extLst>
              <p:ext uri="{D42A27DB-BD31-4B8C-83A1-F6EECF244321}">
                <p14:modId xmlns:p14="http://schemas.microsoft.com/office/powerpoint/2010/main" val="3740394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636ED1-9672-42A4-A1B7-07177E83F27E}"/>
              </a:ext>
            </a:extLst>
          </p:cNvPr>
          <p:cNvSpPr>
            <a:spLocks noGrp="1"/>
          </p:cNvSpPr>
          <p:nvPr>
            <p:ph type="body" sz="quarter" idx="14"/>
          </p:nvPr>
        </p:nvSpPr>
        <p:spPr/>
        <p:txBody>
          <a:bodyPr/>
          <a:lstStyle/>
          <a:p>
            <a:r>
              <a:rPr lang="en-US"/>
              <a:t>01.09.2019 - 30.09.2019</a:t>
            </a:r>
          </a:p>
        </p:txBody>
      </p:sp>
      <p:sp>
        <p:nvSpPr>
          <p:cNvPr id="5" name="Footer Placeholder 4">
            <a:extLst>
              <a:ext uri="{FF2B5EF4-FFF2-40B4-BE49-F238E27FC236}">
                <a16:creationId xmlns:a16="http://schemas.microsoft.com/office/drawing/2014/main" id="{3B9CB882-B4F1-405A-B75B-9FC626446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8591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C53FD-5F07-4A86-850E-9F19B2D707BF}"/>
              </a:ext>
            </a:extLst>
          </p:cNvPr>
          <p:cNvSpPr>
            <a:spLocks noGrp="1"/>
          </p:cNvSpPr>
          <p:nvPr>
            <p:ph type="title"/>
          </p:nvPr>
        </p:nvSpPr>
        <p:spPr/>
        <p:txBody>
          <a:bodyPr/>
          <a:lstStyle/>
          <a:p>
            <a:r>
              <a:rPr lang="fr-FR"/>
              <a:t>Facebook Fan Demographics | Hamari Zimadari</a:t>
            </a:r>
            <a:endParaRPr lang="en-US"/>
          </a:p>
        </p:txBody>
      </p:sp>
      <p:graphicFrame>
        <p:nvGraphicFramePr>
          <p:cNvPr id="6" name="Chart Placeholder 5">
            <a:extLst>
              <a:ext uri="{FF2B5EF4-FFF2-40B4-BE49-F238E27FC236}">
                <a16:creationId xmlns:a16="http://schemas.microsoft.com/office/drawing/2014/main" id="{9BBC657A-EEF0-4D6B-BB9D-4776B47A4C8A}"/>
              </a:ext>
            </a:extLst>
          </p:cNvPr>
          <p:cNvGraphicFramePr>
            <a:graphicFrameLocks noGrp="1"/>
          </p:cNvGraphicFramePr>
          <p:nvPr>
            <p:ph type="chart" sz="quarter" idx="13"/>
            <p:extLst>
              <p:ext uri="{D42A27DB-BD31-4B8C-83A1-F6EECF244321}">
                <p14:modId xmlns:p14="http://schemas.microsoft.com/office/powerpoint/2010/main" val="3185515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7B496-3FB7-4772-B65A-4259E74B88E8}"/>
              </a:ext>
            </a:extLst>
          </p:cNvPr>
          <p:cNvSpPr>
            <a:spLocks noGrp="1"/>
          </p:cNvSpPr>
          <p:nvPr>
            <p:ph type="body" sz="quarter" idx="14"/>
          </p:nvPr>
        </p:nvSpPr>
        <p:spPr/>
        <p:txBody>
          <a:bodyPr/>
          <a:lstStyle/>
          <a:p>
            <a:r>
              <a:rPr lang="en-US"/>
              <a:t>01.09.2019 - 30.09.2019</a:t>
            </a:r>
          </a:p>
        </p:txBody>
      </p:sp>
      <p:sp>
        <p:nvSpPr>
          <p:cNvPr id="5" name="Footer Placeholder 4">
            <a:extLst>
              <a:ext uri="{FF2B5EF4-FFF2-40B4-BE49-F238E27FC236}">
                <a16:creationId xmlns:a16="http://schemas.microsoft.com/office/drawing/2014/main" id="{EB981C70-85DA-4FC1-85AD-77134D5B3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921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0030F-CA75-4C0D-9095-C2B393B4603F}"/>
              </a:ext>
            </a:extLst>
          </p:cNvPr>
          <p:cNvSpPr>
            <a:spLocks noGrp="1"/>
          </p:cNvSpPr>
          <p:nvPr>
            <p:ph type="title"/>
          </p:nvPr>
        </p:nvSpPr>
        <p:spPr/>
        <p:txBody>
          <a:bodyPr/>
          <a:lstStyle/>
          <a:p>
            <a:r>
              <a:rPr lang="en-US"/>
              <a:t>Facebook Fans By Country Table | Hamari Zimadari</a:t>
            </a:r>
          </a:p>
        </p:txBody>
      </p:sp>
      <p:graphicFrame>
        <p:nvGraphicFramePr>
          <p:cNvPr id="5" name="Table Placeholder 4">
            <a:extLst>
              <a:ext uri="{FF2B5EF4-FFF2-40B4-BE49-F238E27FC236}">
                <a16:creationId xmlns:a16="http://schemas.microsoft.com/office/drawing/2014/main" id="{6BBA2807-1666-4539-8CD3-5BD0D4D9CB0A}"/>
              </a:ext>
            </a:extLst>
          </p:cNvPr>
          <p:cNvGraphicFramePr>
            <a:graphicFrameLocks noGrp="1"/>
          </p:cNvGraphicFramePr>
          <p:nvPr>
            <p:ph type="tbl" sz="quarter" idx="13"/>
            <p:extLst>
              <p:ext uri="{D42A27DB-BD31-4B8C-83A1-F6EECF244321}">
                <p14:modId xmlns:p14="http://schemas.microsoft.com/office/powerpoint/2010/main" val="526101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36182070"/>
                    </a:ext>
                  </a:extLst>
                </a:gridCol>
                <a:gridCol w="1645920">
                  <a:extLst>
                    <a:ext uri="{9D8B030D-6E8A-4147-A177-3AD203B41FA5}">
                      <a16:colId xmlns:a16="http://schemas.microsoft.com/office/drawing/2014/main" val="1892264807"/>
                    </a:ext>
                  </a:extLst>
                </a:gridCol>
                <a:gridCol w="1645920">
                  <a:extLst>
                    <a:ext uri="{9D8B030D-6E8A-4147-A177-3AD203B41FA5}">
                      <a16:colId xmlns:a16="http://schemas.microsoft.com/office/drawing/2014/main" val="670618785"/>
                    </a:ext>
                  </a:extLst>
                </a:gridCol>
                <a:gridCol w="1645920">
                  <a:extLst>
                    <a:ext uri="{9D8B030D-6E8A-4147-A177-3AD203B41FA5}">
                      <a16:colId xmlns:a16="http://schemas.microsoft.com/office/drawing/2014/main" val="3340860470"/>
                    </a:ext>
                  </a:extLst>
                </a:gridCol>
                <a:gridCol w="1645920">
                  <a:extLst>
                    <a:ext uri="{9D8B030D-6E8A-4147-A177-3AD203B41FA5}">
                      <a16:colId xmlns:a16="http://schemas.microsoft.com/office/drawing/2014/main" val="380080073"/>
                    </a:ext>
                  </a:extLst>
                </a:gridCol>
              </a:tblGrid>
              <a:tr h="370840">
                <a:tc>
                  <a:txBody>
                    <a:bodyPr/>
                    <a:lstStyle/>
                    <a:p>
                      <a:r>
                        <a:rPr lang="en-US" sz="1000"/>
                        <a:t>Country</a:t>
                      </a:r>
                    </a:p>
                  </a:txBody>
                  <a:tcPr/>
                </a:tc>
                <a:tc>
                  <a:txBody>
                    <a:bodyPr/>
                    <a:lstStyle/>
                    <a:p>
                      <a:r>
                        <a:rPr lang="en-US" sz="1000"/>
                        <a:t>Fans</a:t>
                      </a:r>
                    </a:p>
                  </a:txBody>
                  <a:tcPr/>
                </a:tc>
                <a:tc>
                  <a:txBody>
                    <a:bodyPr/>
                    <a:lstStyle/>
                    <a:p>
                      <a:r>
                        <a:rPr lang="en-US" sz="1000"/>
                        <a:t>Share</a:t>
                      </a:r>
                    </a:p>
                  </a:txBody>
                  <a:tcPr/>
                </a:tc>
                <a:tc>
                  <a:txBody>
                    <a:bodyPr/>
                    <a:lstStyle/>
                    <a:p>
                      <a:r>
                        <a:rPr lang="en-US" sz="1000"/>
                        <a:t>Change (+/-)</a:t>
                      </a:r>
                    </a:p>
                  </a:txBody>
                  <a:tcPr/>
                </a:tc>
                <a:tc>
                  <a:txBody>
                    <a:bodyPr/>
                    <a:lstStyle/>
                    <a:p>
                      <a:r>
                        <a:rPr lang="en-US" sz="1000"/>
                        <a:t>Change (%)</a:t>
                      </a:r>
                    </a:p>
                  </a:txBody>
                  <a:tcPr/>
                </a:tc>
                <a:extLst>
                  <a:ext uri="{0D108BD9-81ED-4DB2-BD59-A6C34878D82A}">
                    <a16:rowId xmlns:a16="http://schemas.microsoft.com/office/drawing/2014/main" val="2361284996"/>
                  </a:ext>
                </a:extLst>
              </a:tr>
              <a:tr h="370840">
                <a:tc>
                  <a:txBody>
                    <a:bodyPr/>
                    <a:lstStyle/>
                    <a:p>
                      <a:r>
                        <a:rPr lang="en-US" sz="1000"/>
                        <a:t>Pakistan</a:t>
                      </a:r>
                    </a:p>
                  </a:txBody>
                  <a:tcPr/>
                </a:tc>
                <a:tc>
                  <a:txBody>
                    <a:bodyPr/>
                    <a:lstStyle/>
                    <a:p>
                      <a:r>
                        <a:rPr lang="en-US" sz="1000"/>
                        <a:t>4750</a:t>
                      </a:r>
                    </a:p>
                  </a:txBody>
                  <a:tcPr/>
                </a:tc>
                <a:tc>
                  <a:txBody>
                    <a:bodyPr/>
                    <a:lstStyle/>
                    <a:p>
                      <a:r>
                        <a:rPr lang="en-US" sz="1000"/>
                        <a:t>96.623270951993 %</a:t>
                      </a:r>
                    </a:p>
                  </a:txBody>
                  <a:tcPr/>
                </a:tc>
                <a:tc>
                  <a:txBody>
                    <a:bodyPr/>
                    <a:lstStyle/>
                    <a:p>
                      <a:r>
                        <a:rPr lang="en-US" sz="1000"/>
                        <a:t>4135</a:t>
                      </a:r>
                    </a:p>
                  </a:txBody>
                  <a:tcPr/>
                </a:tc>
                <a:tc>
                  <a:txBody>
                    <a:bodyPr/>
                    <a:lstStyle/>
                    <a:p>
                      <a:r>
                        <a:rPr lang="en-US" sz="1000"/>
                        <a:t>672.4 %</a:t>
                      </a:r>
                    </a:p>
                  </a:txBody>
                  <a:tcPr/>
                </a:tc>
                <a:extLst>
                  <a:ext uri="{0D108BD9-81ED-4DB2-BD59-A6C34878D82A}">
                    <a16:rowId xmlns:a16="http://schemas.microsoft.com/office/drawing/2014/main" val="3575219956"/>
                  </a:ext>
                </a:extLst>
              </a:tr>
              <a:tr h="370840">
                <a:tc>
                  <a:txBody>
                    <a:bodyPr/>
                    <a:lstStyle/>
                    <a:p>
                      <a:r>
                        <a:rPr lang="en-US" sz="1000"/>
                        <a:t>United Arab Emirates</a:t>
                      </a:r>
                    </a:p>
                  </a:txBody>
                  <a:tcPr/>
                </a:tc>
                <a:tc>
                  <a:txBody>
                    <a:bodyPr/>
                    <a:lstStyle/>
                    <a:p>
                      <a:r>
                        <a:rPr lang="en-US" sz="1000"/>
                        <a:t>56</a:t>
                      </a:r>
                    </a:p>
                  </a:txBody>
                  <a:tcPr/>
                </a:tc>
                <a:tc>
                  <a:txBody>
                    <a:bodyPr/>
                    <a:lstStyle/>
                    <a:p>
                      <a:r>
                        <a:rPr lang="en-US" sz="1000"/>
                        <a:t>1.1391375101709 %</a:t>
                      </a:r>
                    </a:p>
                  </a:txBody>
                  <a:tcPr/>
                </a:tc>
                <a:tc>
                  <a:txBody>
                    <a:bodyPr/>
                    <a:lstStyle/>
                    <a:p>
                      <a:r>
                        <a:rPr lang="en-US" sz="1000"/>
                        <a:t>50</a:t>
                      </a:r>
                    </a:p>
                  </a:txBody>
                  <a:tcPr/>
                </a:tc>
                <a:tc>
                  <a:txBody>
                    <a:bodyPr/>
                    <a:lstStyle/>
                    <a:p>
                      <a:r>
                        <a:rPr lang="en-US" sz="1000"/>
                        <a:t>833.3 %</a:t>
                      </a:r>
                    </a:p>
                  </a:txBody>
                  <a:tcPr/>
                </a:tc>
                <a:extLst>
                  <a:ext uri="{0D108BD9-81ED-4DB2-BD59-A6C34878D82A}">
                    <a16:rowId xmlns:a16="http://schemas.microsoft.com/office/drawing/2014/main" val="2909574754"/>
                  </a:ext>
                </a:extLst>
              </a:tr>
              <a:tr h="370840">
                <a:tc>
                  <a:txBody>
                    <a:bodyPr/>
                    <a:lstStyle/>
                    <a:p>
                      <a:r>
                        <a:rPr lang="en-US" sz="1000"/>
                        <a:t>Saudi Arabia</a:t>
                      </a:r>
                    </a:p>
                  </a:txBody>
                  <a:tcPr/>
                </a:tc>
                <a:tc>
                  <a:txBody>
                    <a:bodyPr/>
                    <a:lstStyle/>
                    <a:p>
                      <a:r>
                        <a:rPr lang="en-US" sz="1000"/>
                        <a:t>44</a:t>
                      </a:r>
                    </a:p>
                  </a:txBody>
                  <a:tcPr/>
                </a:tc>
                <a:tc>
                  <a:txBody>
                    <a:bodyPr/>
                    <a:lstStyle/>
                    <a:p>
                      <a:r>
                        <a:rPr lang="en-US" sz="1000"/>
                        <a:t>0.89503661513426 %</a:t>
                      </a:r>
                    </a:p>
                  </a:txBody>
                  <a:tcPr/>
                </a:tc>
                <a:tc>
                  <a:txBody>
                    <a:bodyPr/>
                    <a:lstStyle/>
                    <a:p>
                      <a:r>
                        <a:rPr lang="en-US" sz="1000"/>
                        <a:t>38</a:t>
                      </a:r>
                    </a:p>
                  </a:txBody>
                  <a:tcPr/>
                </a:tc>
                <a:tc>
                  <a:txBody>
                    <a:bodyPr/>
                    <a:lstStyle/>
                    <a:p>
                      <a:r>
                        <a:rPr lang="en-US" sz="1000"/>
                        <a:t>633.3 %</a:t>
                      </a:r>
                    </a:p>
                  </a:txBody>
                  <a:tcPr/>
                </a:tc>
                <a:extLst>
                  <a:ext uri="{0D108BD9-81ED-4DB2-BD59-A6C34878D82A}">
                    <a16:rowId xmlns:a16="http://schemas.microsoft.com/office/drawing/2014/main" val="3925518005"/>
                  </a:ext>
                </a:extLst>
              </a:tr>
              <a:tr h="370840">
                <a:tc>
                  <a:txBody>
                    <a:bodyPr/>
                    <a:lstStyle/>
                    <a:p>
                      <a:r>
                        <a:rPr lang="en-US" sz="1000"/>
                        <a:t>India</a:t>
                      </a:r>
                    </a:p>
                  </a:txBody>
                  <a:tcPr/>
                </a:tc>
                <a:tc>
                  <a:txBody>
                    <a:bodyPr/>
                    <a:lstStyle/>
                    <a:p>
                      <a:r>
                        <a:rPr lang="en-US" sz="1000"/>
                        <a:t>7</a:t>
                      </a:r>
                    </a:p>
                  </a:txBody>
                  <a:tcPr/>
                </a:tc>
                <a:tc>
                  <a:txBody>
                    <a:bodyPr/>
                    <a:lstStyle/>
                    <a:p>
                      <a:r>
                        <a:rPr lang="en-US" sz="1000"/>
                        <a:t>0.14239218877136 %</a:t>
                      </a:r>
                    </a:p>
                  </a:txBody>
                  <a:tcPr/>
                </a:tc>
                <a:tc>
                  <a:txBody>
                    <a:bodyPr/>
                    <a:lstStyle/>
                    <a:p>
                      <a:r>
                        <a:rPr lang="en-US" sz="1000"/>
                        <a:t>3</a:t>
                      </a:r>
                    </a:p>
                  </a:txBody>
                  <a:tcPr/>
                </a:tc>
                <a:tc>
                  <a:txBody>
                    <a:bodyPr/>
                    <a:lstStyle/>
                    <a:p>
                      <a:r>
                        <a:rPr lang="en-US" sz="1000"/>
                        <a:t>75.0 %</a:t>
                      </a:r>
                    </a:p>
                  </a:txBody>
                  <a:tcPr/>
                </a:tc>
                <a:extLst>
                  <a:ext uri="{0D108BD9-81ED-4DB2-BD59-A6C34878D82A}">
                    <a16:rowId xmlns:a16="http://schemas.microsoft.com/office/drawing/2014/main" val="3891310188"/>
                  </a:ext>
                </a:extLst>
              </a:tr>
              <a:tr h="370840">
                <a:tc>
                  <a:txBody>
                    <a:bodyPr/>
                    <a:lstStyle/>
                    <a:p>
                      <a:r>
                        <a:rPr lang="en-US" sz="1000"/>
                        <a:t>Qatar</a:t>
                      </a:r>
                    </a:p>
                  </a:txBody>
                  <a:tcPr/>
                </a:tc>
                <a:tc>
                  <a:txBody>
                    <a:bodyPr/>
                    <a:lstStyle/>
                    <a:p>
                      <a:r>
                        <a:rPr lang="en-US" sz="1000"/>
                        <a:t>6</a:t>
                      </a:r>
                    </a:p>
                  </a:txBody>
                  <a:tcPr/>
                </a:tc>
                <a:tc>
                  <a:txBody>
                    <a:bodyPr/>
                    <a:lstStyle/>
                    <a:p>
                      <a:r>
                        <a:rPr lang="en-US" sz="1000"/>
                        <a:t>0.12205044751831 %</a:t>
                      </a:r>
                    </a:p>
                  </a:txBody>
                  <a:tcPr/>
                </a:tc>
                <a:tc>
                  <a:txBody>
                    <a:bodyPr/>
                    <a:lstStyle/>
                    <a:p>
                      <a:r>
                        <a:rPr lang="en-US" sz="1000"/>
                        <a:t>2</a:t>
                      </a:r>
                    </a:p>
                  </a:txBody>
                  <a:tcPr/>
                </a:tc>
                <a:tc>
                  <a:txBody>
                    <a:bodyPr/>
                    <a:lstStyle/>
                    <a:p>
                      <a:r>
                        <a:rPr lang="en-US" sz="1000"/>
                        <a:t>50.0 %</a:t>
                      </a:r>
                    </a:p>
                  </a:txBody>
                  <a:tcPr/>
                </a:tc>
                <a:extLst>
                  <a:ext uri="{0D108BD9-81ED-4DB2-BD59-A6C34878D82A}">
                    <a16:rowId xmlns:a16="http://schemas.microsoft.com/office/drawing/2014/main" val="3593248732"/>
                  </a:ext>
                </a:extLst>
              </a:tr>
              <a:tr h="370840">
                <a:tc>
                  <a:txBody>
                    <a:bodyPr/>
                    <a:lstStyle/>
                    <a:p>
                      <a:r>
                        <a:rPr lang="en-US" sz="1000"/>
                        <a:t>Malaysia</a:t>
                      </a:r>
                    </a:p>
                  </a:txBody>
                  <a:tcPr/>
                </a:tc>
                <a:tc>
                  <a:txBody>
                    <a:bodyPr/>
                    <a:lstStyle/>
                    <a:p>
                      <a:r>
                        <a:rPr lang="en-US" sz="1000"/>
                        <a:t>5</a:t>
                      </a:r>
                    </a:p>
                  </a:txBody>
                  <a:tcPr/>
                </a:tc>
                <a:tc>
                  <a:txBody>
                    <a:bodyPr/>
                    <a:lstStyle/>
                    <a:p>
                      <a:r>
                        <a:rPr lang="en-US" sz="1000"/>
                        <a:t>0.10170870626526 %</a:t>
                      </a:r>
                    </a:p>
                  </a:txBody>
                  <a:tcPr/>
                </a:tc>
                <a:tc>
                  <a:txBody>
                    <a:bodyPr/>
                    <a:lstStyle/>
                    <a:p>
                      <a:r>
                        <a:rPr lang="en-US" sz="1000"/>
                        <a:t>3</a:t>
                      </a:r>
                    </a:p>
                  </a:txBody>
                  <a:tcPr/>
                </a:tc>
                <a:tc>
                  <a:txBody>
                    <a:bodyPr/>
                    <a:lstStyle/>
                    <a:p>
                      <a:r>
                        <a:rPr lang="en-US" sz="1000"/>
                        <a:t>150.0 %</a:t>
                      </a:r>
                    </a:p>
                  </a:txBody>
                  <a:tcPr/>
                </a:tc>
                <a:extLst>
                  <a:ext uri="{0D108BD9-81ED-4DB2-BD59-A6C34878D82A}">
                    <a16:rowId xmlns:a16="http://schemas.microsoft.com/office/drawing/2014/main" val="2419092108"/>
                  </a:ext>
                </a:extLst>
              </a:tr>
              <a:tr h="370840">
                <a:tc>
                  <a:txBody>
                    <a:bodyPr/>
                    <a:lstStyle/>
                    <a:p>
                      <a:r>
                        <a:rPr lang="en-US" sz="1000"/>
                        <a:t>United States</a:t>
                      </a:r>
                    </a:p>
                  </a:txBody>
                  <a:tcPr/>
                </a:tc>
                <a:tc>
                  <a:txBody>
                    <a:bodyPr/>
                    <a:lstStyle/>
                    <a:p>
                      <a:r>
                        <a:rPr lang="en-US" sz="1000"/>
                        <a:t>4</a:t>
                      </a:r>
                    </a:p>
                  </a:txBody>
                  <a:tcPr/>
                </a:tc>
                <a:tc>
                  <a:txBody>
                    <a:bodyPr/>
                    <a:lstStyle/>
                    <a:p>
                      <a:r>
                        <a:rPr lang="en-US" sz="1000"/>
                        <a:t>0.081366965012205 %</a:t>
                      </a:r>
                    </a:p>
                  </a:txBody>
                  <a:tcPr/>
                </a:tc>
                <a:tc>
                  <a:txBody>
                    <a:bodyPr/>
                    <a:lstStyle/>
                    <a:p>
                      <a:r>
                        <a:rPr lang="en-US" sz="1000"/>
                        <a:t>2</a:t>
                      </a:r>
                    </a:p>
                  </a:txBody>
                  <a:tcPr/>
                </a:tc>
                <a:tc>
                  <a:txBody>
                    <a:bodyPr/>
                    <a:lstStyle/>
                    <a:p>
                      <a:r>
                        <a:rPr lang="en-US" sz="1000"/>
                        <a:t>100.0 %</a:t>
                      </a:r>
                    </a:p>
                  </a:txBody>
                  <a:tcPr/>
                </a:tc>
                <a:extLst>
                  <a:ext uri="{0D108BD9-81ED-4DB2-BD59-A6C34878D82A}">
                    <a16:rowId xmlns:a16="http://schemas.microsoft.com/office/drawing/2014/main" val="1516520427"/>
                  </a:ext>
                </a:extLst>
              </a:tr>
            </a:tbl>
          </a:graphicData>
        </a:graphic>
      </p:graphicFrame>
      <p:sp>
        <p:nvSpPr>
          <p:cNvPr id="4" name="Text Placeholder 3">
            <a:extLst>
              <a:ext uri="{FF2B5EF4-FFF2-40B4-BE49-F238E27FC236}">
                <a16:creationId xmlns:a16="http://schemas.microsoft.com/office/drawing/2014/main" id="{BE02FB5F-EFA7-4D12-9C86-129A4B2A82C0}"/>
              </a:ext>
            </a:extLst>
          </p:cNvPr>
          <p:cNvSpPr>
            <a:spLocks noGrp="1"/>
          </p:cNvSpPr>
          <p:nvPr>
            <p:ph type="body" sz="quarter" idx="14"/>
          </p:nvPr>
        </p:nvSpPr>
        <p:spPr/>
        <p:txBody>
          <a:bodyPr/>
          <a:lstStyle/>
          <a:p>
            <a:r>
              <a:rPr lang="en-US"/>
              <a:t>01.09.2019 - 30.09.2019</a:t>
            </a:r>
          </a:p>
        </p:txBody>
      </p:sp>
    </p:spTree>
    <p:extLst>
      <p:ext uri="{BB962C8B-B14F-4D97-AF65-F5344CB8AC3E}">
        <p14:creationId xmlns:p14="http://schemas.microsoft.com/office/powerpoint/2010/main" val="1877951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4B844-D38A-423A-9CD9-FC969629563D}"/>
              </a:ext>
            </a:extLst>
          </p:cNvPr>
          <p:cNvSpPr>
            <a:spLocks noGrp="1"/>
          </p:cNvSpPr>
          <p:nvPr>
            <p:ph type="title"/>
          </p:nvPr>
        </p:nvSpPr>
        <p:spPr/>
        <p:txBody>
          <a:bodyPr/>
          <a:lstStyle/>
          <a:p>
            <a:r>
              <a:rPr lang="en-US"/>
              <a:t>Facebook Reach By Country Table | Hamari Zimadari</a:t>
            </a:r>
          </a:p>
        </p:txBody>
      </p:sp>
      <p:graphicFrame>
        <p:nvGraphicFramePr>
          <p:cNvPr id="5" name="Table Placeholder 4">
            <a:extLst>
              <a:ext uri="{FF2B5EF4-FFF2-40B4-BE49-F238E27FC236}">
                <a16:creationId xmlns:a16="http://schemas.microsoft.com/office/drawing/2014/main" id="{198AB4E0-A97A-4D79-BE76-5F249C5D196C}"/>
              </a:ext>
            </a:extLst>
          </p:cNvPr>
          <p:cNvGraphicFramePr>
            <a:graphicFrameLocks noGrp="1"/>
          </p:cNvGraphicFramePr>
          <p:nvPr>
            <p:ph type="tbl" sz="quarter" idx="13"/>
            <p:extLst>
              <p:ext uri="{D42A27DB-BD31-4B8C-83A1-F6EECF244321}">
                <p14:modId xmlns:p14="http://schemas.microsoft.com/office/powerpoint/2010/main" val="47036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62020297"/>
                    </a:ext>
                  </a:extLst>
                </a:gridCol>
                <a:gridCol w="3291840">
                  <a:extLst>
                    <a:ext uri="{9D8B030D-6E8A-4147-A177-3AD203B41FA5}">
                      <a16:colId xmlns:a16="http://schemas.microsoft.com/office/drawing/2014/main" val="4292700783"/>
                    </a:ext>
                  </a:extLst>
                </a:gridCol>
              </a:tblGrid>
              <a:tr h="370840">
                <a:tc>
                  <a:txBody>
                    <a:bodyPr/>
                    <a:lstStyle/>
                    <a:p>
                      <a:r>
                        <a:rPr lang="en-US" sz="1000"/>
                        <a:t>Country</a:t>
                      </a:r>
                    </a:p>
                  </a:txBody>
                  <a:tcPr/>
                </a:tc>
                <a:tc>
                  <a:txBody>
                    <a:bodyPr/>
                    <a:lstStyle/>
                    <a:p>
                      <a:r>
                        <a:rPr lang="en-US" sz="1000"/>
                        <a:t>Avg. Reach per Day</a:t>
                      </a:r>
                    </a:p>
                  </a:txBody>
                  <a:tcPr/>
                </a:tc>
                <a:extLst>
                  <a:ext uri="{0D108BD9-81ED-4DB2-BD59-A6C34878D82A}">
                    <a16:rowId xmlns:a16="http://schemas.microsoft.com/office/drawing/2014/main" val="3200757392"/>
                  </a:ext>
                </a:extLst>
              </a:tr>
              <a:tr h="370840">
                <a:tc>
                  <a:txBody>
                    <a:bodyPr/>
                    <a:lstStyle/>
                    <a:p>
                      <a:r>
                        <a:rPr lang="en-US" sz="1000"/>
                        <a:t>Pakistan</a:t>
                      </a:r>
                    </a:p>
                  </a:txBody>
                  <a:tcPr/>
                </a:tc>
                <a:tc>
                  <a:txBody>
                    <a:bodyPr/>
                    <a:lstStyle/>
                    <a:p>
                      <a:r>
                        <a:rPr lang="en-US" sz="1000"/>
                        <a:t>67919</a:t>
                      </a:r>
                    </a:p>
                  </a:txBody>
                  <a:tcPr/>
                </a:tc>
                <a:extLst>
                  <a:ext uri="{0D108BD9-81ED-4DB2-BD59-A6C34878D82A}">
                    <a16:rowId xmlns:a16="http://schemas.microsoft.com/office/drawing/2014/main" val="2590002429"/>
                  </a:ext>
                </a:extLst>
              </a:tr>
              <a:tr h="370840">
                <a:tc>
                  <a:txBody>
                    <a:bodyPr/>
                    <a:lstStyle/>
                    <a:p>
                      <a:r>
                        <a:rPr lang="en-US" sz="1000"/>
                        <a:t>Saudi Arabia</a:t>
                      </a:r>
                    </a:p>
                  </a:txBody>
                  <a:tcPr/>
                </a:tc>
                <a:tc>
                  <a:txBody>
                    <a:bodyPr/>
                    <a:lstStyle/>
                    <a:p>
                      <a:r>
                        <a:rPr lang="en-US" sz="1000"/>
                        <a:t>931</a:t>
                      </a:r>
                    </a:p>
                  </a:txBody>
                  <a:tcPr/>
                </a:tc>
                <a:extLst>
                  <a:ext uri="{0D108BD9-81ED-4DB2-BD59-A6C34878D82A}">
                    <a16:rowId xmlns:a16="http://schemas.microsoft.com/office/drawing/2014/main" val="960777777"/>
                  </a:ext>
                </a:extLst>
              </a:tr>
              <a:tr h="370840">
                <a:tc>
                  <a:txBody>
                    <a:bodyPr/>
                    <a:lstStyle/>
                    <a:p>
                      <a:r>
                        <a:rPr lang="en-US" sz="1000"/>
                        <a:t>United Arab Emirates</a:t>
                      </a:r>
                    </a:p>
                  </a:txBody>
                  <a:tcPr/>
                </a:tc>
                <a:tc>
                  <a:txBody>
                    <a:bodyPr/>
                    <a:lstStyle/>
                    <a:p>
                      <a:r>
                        <a:rPr lang="en-US" sz="1000"/>
                        <a:t>682</a:t>
                      </a:r>
                    </a:p>
                  </a:txBody>
                  <a:tcPr/>
                </a:tc>
                <a:extLst>
                  <a:ext uri="{0D108BD9-81ED-4DB2-BD59-A6C34878D82A}">
                    <a16:rowId xmlns:a16="http://schemas.microsoft.com/office/drawing/2014/main" val="2388808766"/>
                  </a:ext>
                </a:extLst>
              </a:tr>
              <a:tr h="370840">
                <a:tc>
                  <a:txBody>
                    <a:bodyPr/>
                    <a:lstStyle/>
                    <a:p>
                      <a:r>
                        <a:rPr lang="en-US" sz="1000"/>
                        <a:t>India</a:t>
                      </a:r>
                    </a:p>
                  </a:txBody>
                  <a:tcPr/>
                </a:tc>
                <a:tc>
                  <a:txBody>
                    <a:bodyPr/>
                    <a:lstStyle/>
                    <a:p>
                      <a:r>
                        <a:rPr lang="en-US" sz="1000"/>
                        <a:t>168</a:t>
                      </a:r>
                    </a:p>
                  </a:txBody>
                  <a:tcPr/>
                </a:tc>
                <a:extLst>
                  <a:ext uri="{0D108BD9-81ED-4DB2-BD59-A6C34878D82A}">
                    <a16:rowId xmlns:a16="http://schemas.microsoft.com/office/drawing/2014/main" val="2844528667"/>
                  </a:ext>
                </a:extLst>
              </a:tr>
              <a:tr h="370840">
                <a:tc>
                  <a:txBody>
                    <a:bodyPr/>
                    <a:lstStyle/>
                    <a:p>
                      <a:r>
                        <a:rPr lang="en-US" sz="1000"/>
                        <a:t>United Kingdom</a:t>
                      </a:r>
                    </a:p>
                  </a:txBody>
                  <a:tcPr/>
                </a:tc>
                <a:tc>
                  <a:txBody>
                    <a:bodyPr/>
                    <a:lstStyle/>
                    <a:p>
                      <a:r>
                        <a:rPr lang="en-US" sz="1000"/>
                        <a:t>121</a:t>
                      </a:r>
                    </a:p>
                  </a:txBody>
                  <a:tcPr/>
                </a:tc>
                <a:extLst>
                  <a:ext uri="{0D108BD9-81ED-4DB2-BD59-A6C34878D82A}">
                    <a16:rowId xmlns:a16="http://schemas.microsoft.com/office/drawing/2014/main" val="4197001414"/>
                  </a:ext>
                </a:extLst>
              </a:tr>
              <a:tr h="370840">
                <a:tc>
                  <a:txBody>
                    <a:bodyPr/>
                    <a:lstStyle/>
                    <a:p>
                      <a:r>
                        <a:rPr lang="en-US" sz="1000"/>
                        <a:t>United States</a:t>
                      </a:r>
                    </a:p>
                  </a:txBody>
                  <a:tcPr/>
                </a:tc>
                <a:tc>
                  <a:txBody>
                    <a:bodyPr/>
                    <a:lstStyle/>
                    <a:p>
                      <a:r>
                        <a:rPr lang="en-US" sz="1000"/>
                        <a:t>77</a:t>
                      </a:r>
                    </a:p>
                  </a:txBody>
                  <a:tcPr/>
                </a:tc>
                <a:extLst>
                  <a:ext uri="{0D108BD9-81ED-4DB2-BD59-A6C34878D82A}">
                    <a16:rowId xmlns:a16="http://schemas.microsoft.com/office/drawing/2014/main" val="124474243"/>
                  </a:ext>
                </a:extLst>
              </a:tr>
              <a:tr h="370840">
                <a:tc>
                  <a:txBody>
                    <a:bodyPr/>
                    <a:lstStyle/>
                    <a:p>
                      <a:r>
                        <a:rPr lang="en-US" sz="1000"/>
                        <a:t>Oman</a:t>
                      </a:r>
                    </a:p>
                  </a:txBody>
                  <a:tcPr/>
                </a:tc>
                <a:tc>
                  <a:txBody>
                    <a:bodyPr/>
                    <a:lstStyle/>
                    <a:p>
                      <a:r>
                        <a:rPr lang="en-US" sz="1000"/>
                        <a:t>70</a:t>
                      </a:r>
                    </a:p>
                  </a:txBody>
                  <a:tcPr/>
                </a:tc>
                <a:extLst>
                  <a:ext uri="{0D108BD9-81ED-4DB2-BD59-A6C34878D82A}">
                    <a16:rowId xmlns:a16="http://schemas.microsoft.com/office/drawing/2014/main" val="1349543443"/>
                  </a:ext>
                </a:extLst>
              </a:tr>
            </a:tbl>
          </a:graphicData>
        </a:graphic>
      </p:graphicFrame>
      <p:sp>
        <p:nvSpPr>
          <p:cNvPr id="4" name="Text Placeholder 3">
            <a:extLst>
              <a:ext uri="{FF2B5EF4-FFF2-40B4-BE49-F238E27FC236}">
                <a16:creationId xmlns:a16="http://schemas.microsoft.com/office/drawing/2014/main" id="{B5B95E03-861A-4C1E-A4AB-5E32D1BF9957}"/>
              </a:ext>
            </a:extLst>
          </p:cNvPr>
          <p:cNvSpPr>
            <a:spLocks noGrp="1"/>
          </p:cNvSpPr>
          <p:nvPr>
            <p:ph type="body" sz="quarter" idx="14"/>
          </p:nvPr>
        </p:nvSpPr>
        <p:spPr/>
        <p:txBody>
          <a:bodyPr/>
          <a:lstStyle/>
          <a:p>
            <a:r>
              <a:rPr lang="en-US"/>
              <a:t>01.09.2019 - 30.09.2019</a:t>
            </a:r>
          </a:p>
        </p:txBody>
      </p:sp>
    </p:spTree>
    <p:extLst>
      <p:ext uri="{BB962C8B-B14F-4D97-AF65-F5344CB8AC3E}">
        <p14:creationId xmlns:p14="http://schemas.microsoft.com/office/powerpoint/2010/main" val="3298424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A520-4010-4F82-BFB9-11A6D9611264}"/>
              </a:ext>
            </a:extLst>
          </p:cNvPr>
          <p:cNvSpPr>
            <a:spLocks noGrp="1"/>
          </p:cNvSpPr>
          <p:nvPr>
            <p:ph type="title"/>
          </p:nvPr>
        </p:nvSpPr>
        <p:spPr/>
        <p:txBody>
          <a:bodyPr/>
          <a:lstStyle/>
          <a:p>
            <a:r>
              <a:rPr lang="en-US"/>
              <a:t>Facebook Fan Age Distribution | Hamari Zimadari</a:t>
            </a:r>
          </a:p>
        </p:txBody>
      </p:sp>
      <p:graphicFrame>
        <p:nvGraphicFramePr>
          <p:cNvPr id="6" name="Chart Placeholder 5">
            <a:extLst>
              <a:ext uri="{FF2B5EF4-FFF2-40B4-BE49-F238E27FC236}">
                <a16:creationId xmlns:a16="http://schemas.microsoft.com/office/drawing/2014/main" id="{31D060EA-C816-4562-A8C0-4E2D6A55C221}"/>
              </a:ext>
            </a:extLst>
          </p:cNvPr>
          <p:cNvGraphicFramePr>
            <a:graphicFrameLocks noGrp="1"/>
          </p:cNvGraphicFramePr>
          <p:nvPr>
            <p:ph type="chart" sz="quarter" idx="13"/>
            <p:extLst>
              <p:ext uri="{D42A27DB-BD31-4B8C-83A1-F6EECF244321}">
                <p14:modId xmlns:p14="http://schemas.microsoft.com/office/powerpoint/2010/main" val="2137696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C62C42-4E2F-4CF5-A352-D30E53602FB3}"/>
              </a:ext>
            </a:extLst>
          </p:cNvPr>
          <p:cNvSpPr>
            <a:spLocks noGrp="1"/>
          </p:cNvSpPr>
          <p:nvPr>
            <p:ph type="body" sz="quarter" idx="14"/>
          </p:nvPr>
        </p:nvSpPr>
        <p:spPr/>
        <p:txBody>
          <a:bodyPr/>
          <a:lstStyle/>
          <a:p>
            <a:r>
              <a:rPr lang="en-US"/>
              <a:t>01.09.2019 - 30.09.2019</a:t>
            </a:r>
          </a:p>
        </p:txBody>
      </p:sp>
      <p:sp>
        <p:nvSpPr>
          <p:cNvPr id="5" name="Footer Placeholder 4">
            <a:extLst>
              <a:ext uri="{FF2B5EF4-FFF2-40B4-BE49-F238E27FC236}">
                <a16:creationId xmlns:a16="http://schemas.microsoft.com/office/drawing/2014/main" id="{36FFF54E-63C6-4787-BE87-06C095783C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0846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DF3B-9376-4B39-9267-511277A3B080}"/>
              </a:ext>
            </a:extLst>
          </p:cNvPr>
          <p:cNvSpPr>
            <a:spLocks noGrp="1"/>
          </p:cNvSpPr>
          <p:nvPr>
            <p:ph type="title"/>
          </p:nvPr>
        </p:nvSpPr>
        <p:spPr/>
        <p:txBody>
          <a:bodyPr/>
          <a:lstStyle/>
          <a:p>
            <a:r>
              <a:rPr lang="en-US"/>
              <a:t>Facebook Male vs Female Ratio | Hamari Zimadari</a:t>
            </a:r>
          </a:p>
        </p:txBody>
      </p:sp>
      <p:graphicFrame>
        <p:nvGraphicFramePr>
          <p:cNvPr id="6" name="Chart Placeholder 5">
            <a:extLst>
              <a:ext uri="{FF2B5EF4-FFF2-40B4-BE49-F238E27FC236}">
                <a16:creationId xmlns:a16="http://schemas.microsoft.com/office/drawing/2014/main" id="{1BEA617E-1F61-4BE4-88F9-4B55644E1FB0}"/>
              </a:ext>
            </a:extLst>
          </p:cNvPr>
          <p:cNvGraphicFramePr>
            <a:graphicFrameLocks noGrp="1"/>
          </p:cNvGraphicFramePr>
          <p:nvPr>
            <p:ph type="chart" sz="quarter" idx="13"/>
            <p:extLst>
              <p:ext uri="{D42A27DB-BD31-4B8C-83A1-F6EECF244321}">
                <p14:modId xmlns:p14="http://schemas.microsoft.com/office/powerpoint/2010/main" val="4162545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D4332-0460-40AD-A301-A58C6E4E1C0A}"/>
              </a:ext>
            </a:extLst>
          </p:cNvPr>
          <p:cNvSpPr>
            <a:spLocks noGrp="1"/>
          </p:cNvSpPr>
          <p:nvPr>
            <p:ph type="body" sz="quarter" idx="14"/>
          </p:nvPr>
        </p:nvSpPr>
        <p:spPr/>
        <p:txBody>
          <a:bodyPr/>
          <a:lstStyle/>
          <a:p>
            <a:r>
              <a:rPr lang="en-US"/>
              <a:t>01.09.2019 - 30.09.2019</a:t>
            </a:r>
          </a:p>
        </p:txBody>
      </p:sp>
      <p:sp>
        <p:nvSpPr>
          <p:cNvPr id="5" name="Footer Placeholder 4">
            <a:extLst>
              <a:ext uri="{FF2B5EF4-FFF2-40B4-BE49-F238E27FC236}">
                <a16:creationId xmlns:a16="http://schemas.microsoft.com/office/drawing/2014/main" id="{A1AD4E1B-6A9B-4257-A787-E34A421C8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1358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E7A4-D25E-4C4F-860E-354F15842F59}"/>
              </a:ext>
            </a:extLst>
          </p:cNvPr>
          <p:cNvSpPr>
            <a:spLocks noGrp="1"/>
          </p:cNvSpPr>
          <p:nvPr>
            <p:ph type="title"/>
          </p:nvPr>
        </p:nvSpPr>
        <p:spPr/>
        <p:txBody>
          <a:bodyPr/>
          <a:lstStyle/>
          <a:p>
            <a:r>
              <a:rPr lang="en-US"/>
              <a:t>Overall Top Post Table | Hamari Zimadari</a:t>
            </a:r>
          </a:p>
        </p:txBody>
      </p:sp>
      <p:graphicFrame>
        <p:nvGraphicFramePr>
          <p:cNvPr id="5" name="Table Placeholder 4">
            <a:extLst>
              <a:ext uri="{FF2B5EF4-FFF2-40B4-BE49-F238E27FC236}">
                <a16:creationId xmlns:a16="http://schemas.microsoft.com/office/drawing/2014/main" id="{0C892B0D-AE50-4E9D-B487-6B5CD9E8840F}"/>
              </a:ext>
            </a:extLst>
          </p:cNvPr>
          <p:cNvGraphicFramePr>
            <a:graphicFrameLocks noGrp="1"/>
          </p:cNvGraphicFramePr>
          <p:nvPr>
            <p:ph type="tbl" sz="quarter" idx="13"/>
            <p:extLst>
              <p:ext uri="{D42A27DB-BD31-4B8C-83A1-F6EECF244321}">
                <p14:modId xmlns:p14="http://schemas.microsoft.com/office/powerpoint/2010/main" val="4121941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49174298"/>
                    </a:ext>
                  </a:extLst>
                </a:gridCol>
                <a:gridCol w="576072">
                  <a:extLst>
                    <a:ext uri="{9D8B030D-6E8A-4147-A177-3AD203B41FA5}">
                      <a16:colId xmlns:a16="http://schemas.microsoft.com/office/drawing/2014/main" val="1435833879"/>
                    </a:ext>
                  </a:extLst>
                </a:gridCol>
                <a:gridCol w="576072">
                  <a:extLst>
                    <a:ext uri="{9D8B030D-6E8A-4147-A177-3AD203B41FA5}">
                      <a16:colId xmlns:a16="http://schemas.microsoft.com/office/drawing/2014/main" val="2074165516"/>
                    </a:ext>
                  </a:extLst>
                </a:gridCol>
                <a:gridCol w="576072">
                  <a:extLst>
                    <a:ext uri="{9D8B030D-6E8A-4147-A177-3AD203B41FA5}">
                      <a16:colId xmlns:a16="http://schemas.microsoft.com/office/drawing/2014/main" val="3407254539"/>
                    </a:ext>
                  </a:extLst>
                </a:gridCol>
                <a:gridCol w="987552">
                  <a:extLst>
                    <a:ext uri="{9D8B030D-6E8A-4147-A177-3AD203B41FA5}">
                      <a16:colId xmlns:a16="http://schemas.microsoft.com/office/drawing/2014/main" val="1876217836"/>
                    </a:ext>
                  </a:extLst>
                </a:gridCol>
                <a:gridCol w="1234440">
                  <a:extLst>
                    <a:ext uri="{9D8B030D-6E8A-4147-A177-3AD203B41FA5}">
                      <a16:colId xmlns:a16="http://schemas.microsoft.com/office/drawing/2014/main" val="2197979828"/>
                    </a:ext>
                  </a:extLst>
                </a:gridCol>
                <a:gridCol w="822960">
                  <a:extLst>
                    <a:ext uri="{9D8B030D-6E8A-4147-A177-3AD203B41FA5}">
                      <a16:colId xmlns:a16="http://schemas.microsoft.com/office/drawing/2014/main" val="4151772858"/>
                    </a:ext>
                  </a:extLst>
                </a:gridCol>
                <a:gridCol w="576072">
                  <a:extLst>
                    <a:ext uri="{9D8B030D-6E8A-4147-A177-3AD203B41FA5}">
                      <a16:colId xmlns:a16="http://schemas.microsoft.com/office/drawing/2014/main" val="2025553172"/>
                    </a:ext>
                  </a:extLst>
                </a:gridCol>
                <a:gridCol w="576072">
                  <a:extLst>
                    <a:ext uri="{9D8B030D-6E8A-4147-A177-3AD203B41FA5}">
                      <a16:colId xmlns:a16="http://schemas.microsoft.com/office/drawing/2014/main" val="1949284380"/>
                    </a:ext>
                  </a:extLst>
                </a:gridCol>
                <a:gridCol w="576072">
                  <a:extLst>
                    <a:ext uri="{9D8B030D-6E8A-4147-A177-3AD203B41FA5}">
                      <a16:colId xmlns:a16="http://schemas.microsoft.com/office/drawing/2014/main" val="1024844395"/>
                    </a:ext>
                  </a:extLst>
                </a:gridCol>
                <a:gridCol w="576072">
                  <a:extLst>
                    <a:ext uri="{9D8B030D-6E8A-4147-A177-3AD203B41FA5}">
                      <a16:colId xmlns:a16="http://schemas.microsoft.com/office/drawing/2014/main" val="1987651084"/>
                    </a:ext>
                  </a:extLst>
                </a:gridCol>
                <a:gridCol w="576072">
                  <a:extLst>
                    <a:ext uri="{9D8B030D-6E8A-4147-A177-3AD203B41FA5}">
                      <a16:colId xmlns:a16="http://schemas.microsoft.com/office/drawing/2014/main" val="3795581360"/>
                    </a:ext>
                  </a:extLst>
                </a:gridCol>
              </a:tblGrid>
              <a:tr h="370840">
                <a:tc>
                  <a:txBody>
                    <a:bodyPr/>
                    <a:lstStyle/>
                    <a:p>
                      <a:r>
                        <a:rPr lang="en-US" sz="1000"/>
                        <a:t>Network</a:t>
                      </a:r>
                    </a:p>
                  </a:txBody>
                  <a:tcPr/>
                </a:tc>
                <a:tc>
                  <a:txBody>
                    <a:bodyPr/>
                    <a:lstStyle/>
                    <a:p>
                      <a:r>
                        <a:rPr lang="en-US" sz="1000"/>
                        <a:t>Page Name</a:t>
                      </a:r>
                    </a:p>
                  </a:txBody>
                  <a:tcPr/>
                </a:tc>
                <a:tc>
                  <a:txBody>
                    <a:bodyPr/>
                    <a:lstStyle/>
                    <a:p>
                      <a:r>
                        <a:rPr lang="en-US" sz="1000"/>
                        <a:t>Creation Time</a:t>
                      </a:r>
                    </a:p>
                  </a:txBody>
                  <a:tcPr/>
                </a:tc>
                <a:tc>
                  <a:txBody>
                    <a:bodyPr/>
                    <a:lstStyle/>
                    <a:p>
                      <a:r>
                        <a:rPr lang="en-US" sz="1000"/>
                        <a:t>Last Updated</a:t>
                      </a:r>
                    </a:p>
                  </a:txBody>
                  <a:tcPr/>
                </a:tc>
                <a:tc>
                  <a:txBody>
                    <a:bodyPr/>
                    <a:lstStyle/>
                    <a:p>
                      <a:r>
                        <a:rPr lang="en-US" sz="1000"/>
                        <a:t>Message</a:t>
                      </a:r>
                    </a:p>
                  </a:txBody>
                  <a:tcPr/>
                </a:tc>
                <a:tc>
                  <a:txBody>
                    <a:bodyPr/>
                    <a:lstStyle/>
                    <a:p>
                      <a:r>
                        <a:rPr lang="en-US" sz="1000"/>
                        <a:t>Thumbnail</a:t>
                      </a:r>
                    </a:p>
                  </a:txBody>
                  <a:tcPr/>
                </a:tc>
                <a:tc>
                  <a:txBody>
                    <a:bodyPr/>
                    <a:lstStyle/>
                    <a:p>
                      <a:r>
                        <a:rPr lang="en-US" sz="1000"/>
                        <a:t>Link</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Interaction Rate</a:t>
                      </a:r>
                    </a:p>
                  </a:txBody>
                  <a:tcPr/>
                </a:tc>
                <a:extLst>
                  <a:ext uri="{0D108BD9-81ED-4DB2-BD59-A6C34878D82A}">
                    <a16:rowId xmlns:a16="http://schemas.microsoft.com/office/drawing/2014/main" val="2829762256"/>
                  </a:ext>
                </a:extLst>
              </a:tr>
              <a:tr h="370840">
                <a:tc>
                  <a:txBody>
                    <a:bodyPr/>
                    <a:lstStyle/>
                    <a:p>
                      <a:r>
                        <a:rPr lang="en-US" sz="1000"/>
                        <a:t>Facebook</a:t>
                      </a:r>
                    </a:p>
                  </a:txBody>
                  <a:tcPr/>
                </a:tc>
                <a:tc>
                  <a:txBody>
                    <a:bodyPr/>
                    <a:lstStyle/>
                    <a:p>
                      <a:r>
                        <a:rPr lang="en-US" sz="1000"/>
                        <a:t>Hamari Zimadari</a:t>
                      </a:r>
                    </a:p>
                  </a:txBody>
                  <a:tcPr/>
                </a:tc>
                <a:tc>
                  <a:txBody>
                    <a:bodyPr/>
                    <a:lstStyle/>
                    <a:p>
                      <a:r>
                        <a:rPr lang="en-US" sz="1000"/>
                        <a:t>04.09.2019 11:37:58</a:t>
                      </a:r>
                    </a:p>
                  </a:txBody>
                  <a:tcPr/>
                </a:tc>
                <a:tc>
                  <a:txBody>
                    <a:bodyPr/>
                    <a:lstStyle/>
                    <a:p>
                      <a:r>
                        <a:rPr lang="en-US" sz="1000"/>
                        <a:t>07.10.2019 13:22:40</a:t>
                      </a:r>
                    </a:p>
                  </a:txBody>
                  <a:tcPr/>
                </a:tc>
                <a:tc>
                  <a:txBody>
                    <a:bodyPr/>
                    <a:lstStyle/>
                    <a:p>
                      <a:r>
                        <a:rPr lang="ar-AE" sz="1000"/>
                        <a:t>جب ہم بچوں کے سامنے محض سنی سنائی، نفرت انگیز باتوں پر یقین کر لیتے ہیں، تو ان کے معصوم ذہنوں میں تعصب اور انتشار کا بیج جنم لیتا ہے۔ کیونکہ جو ہم کرتے اور کہتے ہیں، بچے دیکھتے ہیں، بچے سیکھتے ہیں</a:t>
                      </a:r>
                      <a:endParaRPr lang="en-US" sz="1000"/>
                    </a:p>
                  </a:txBody>
                  <a:tcPr/>
                </a:tc>
                <a:tc>
                  <a:txBody>
                    <a:bodyPr/>
                    <a:lstStyle/>
                    <a:p>
                      <a:r>
                        <a:rPr lang="en-US" sz="1000"/>
                        <a:t>https://scontent.xx.fbcdn.net/v/t15.5256-10/s720x720/67664798_315844412548534_1059692019607142400_n.jpg?_nc_cat=102&amp;_nc_oc=AQlwIQ8endgMTl_hr9JSnBmt6CoHnX8Qn_5XvK00AgDdU9FbERL07MIO-4xgc9ydPf0&amp;_nc_ht=scontent.xx&amp;oh=493c61364ac7421beb0d0c43cfcdf401&amp;oe=5E220FE1</a:t>
                      </a:r>
                    </a:p>
                  </a:txBody>
                  <a:tcPr/>
                </a:tc>
                <a:tc>
                  <a:txBody>
                    <a:bodyPr/>
                    <a:lstStyle/>
                    <a:p>
                      <a:r>
                        <a:rPr lang="en-US" sz="1000"/>
                        <a:t>http://www.facebook.com/permalink.php?story_fbid=939310476421095&amp;id=908616452823831</a:t>
                      </a:r>
                    </a:p>
                  </a:txBody>
                  <a:tcPr/>
                </a:tc>
                <a:tc>
                  <a:txBody>
                    <a:bodyPr/>
                    <a:lstStyle/>
                    <a:p>
                      <a:r>
                        <a:rPr lang="en-US" sz="1000"/>
                        <a:t>14070</a:t>
                      </a:r>
                    </a:p>
                  </a:txBody>
                  <a:tcPr/>
                </a:tc>
                <a:tc>
                  <a:txBody>
                    <a:bodyPr/>
                    <a:lstStyle/>
                    <a:p>
                      <a:r>
                        <a:rPr lang="en-US" sz="1000"/>
                        <a:t>221</a:t>
                      </a:r>
                    </a:p>
                  </a:txBody>
                  <a:tcPr/>
                </a:tc>
                <a:tc>
                  <a:txBody>
                    <a:bodyPr/>
                    <a:lstStyle/>
                    <a:p>
                      <a:r>
                        <a:rPr lang="en-US" sz="1000"/>
                        <a:t>8046</a:t>
                      </a:r>
                    </a:p>
                  </a:txBody>
                  <a:tcPr/>
                </a:tc>
                <a:tc>
                  <a:txBody>
                    <a:bodyPr/>
                    <a:lstStyle/>
                    <a:p>
                      <a:r>
                        <a:rPr lang="en-US" sz="1000"/>
                        <a:t>22337</a:t>
                      </a:r>
                    </a:p>
                  </a:txBody>
                  <a:tcPr/>
                </a:tc>
                <a:tc>
                  <a:txBody>
                    <a:bodyPr/>
                    <a:lstStyle/>
                    <a:p>
                      <a:r>
                        <a:rPr lang="en-US" sz="1000"/>
                        <a:t>n/a</a:t>
                      </a:r>
                    </a:p>
                  </a:txBody>
                  <a:tcPr/>
                </a:tc>
                <a:extLst>
                  <a:ext uri="{0D108BD9-81ED-4DB2-BD59-A6C34878D82A}">
                    <a16:rowId xmlns:a16="http://schemas.microsoft.com/office/drawing/2014/main" val="4072464807"/>
                  </a:ext>
                </a:extLst>
              </a:tr>
            </a:tbl>
          </a:graphicData>
        </a:graphic>
      </p:graphicFrame>
      <p:sp>
        <p:nvSpPr>
          <p:cNvPr id="4" name="Text Placeholder 3">
            <a:extLst>
              <a:ext uri="{FF2B5EF4-FFF2-40B4-BE49-F238E27FC236}">
                <a16:creationId xmlns:a16="http://schemas.microsoft.com/office/drawing/2014/main" id="{7A547502-70C4-4914-ABED-17882F778096}"/>
              </a:ext>
            </a:extLst>
          </p:cNvPr>
          <p:cNvSpPr>
            <a:spLocks noGrp="1"/>
          </p:cNvSpPr>
          <p:nvPr>
            <p:ph type="body" sz="quarter" idx="14"/>
          </p:nvPr>
        </p:nvSpPr>
        <p:spPr/>
        <p:txBody>
          <a:bodyPr/>
          <a:lstStyle/>
          <a:p>
            <a:r>
              <a:rPr lang="en-US"/>
              <a:t>01.09.2019 - 30.09.2019</a:t>
            </a:r>
          </a:p>
        </p:txBody>
      </p:sp>
    </p:spTree>
    <p:extLst>
      <p:ext uri="{BB962C8B-B14F-4D97-AF65-F5344CB8AC3E}">
        <p14:creationId xmlns:p14="http://schemas.microsoft.com/office/powerpoint/2010/main" val="3872517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118C1-DEF3-4FC5-96FA-FF595B6E343B}"/>
              </a:ext>
            </a:extLst>
          </p:cNvPr>
          <p:cNvSpPr>
            <a:spLocks noGrp="1"/>
          </p:cNvSpPr>
          <p:nvPr>
            <p:ph type="title"/>
          </p:nvPr>
        </p:nvSpPr>
        <p:spPr/>
        <p:txBody>
          <a:bodyPr/>
          <a:lstStyle/>
          <a:p>
            <a:r>
              <a:rPr lang="en-US"/>
              <a:t>Facebook Ads Key Metrics Table | Hamari Zimadari</a:t>
            </a:r>
          </a:p>
        </p:txBody>
      </p:sp>
      <p:graphicFrame>
        <p:nvGraphicFramePr>
          <p:cNvPr id="5" name="Table Placeholder 4">
            <a:extLst>
              <a:ext uri="{FF2B5EF4-FFF2-40B4-BE49-F238E27FC236}">
                <a16:creationId xmlns:a16="http://schemas.microsoft.com/office/drawing/2014/main" id="{7C8E3B08-B5C0-4900-8B14-A1F2B25C6315}"/>
              </a:ext>
            </a:extLst>
          </p:cNvPr>
          <p:cNvGraphicFramePr>
            <a:graphicFrameLocks noGrp="1"/>
          </p:cNvGraphicFramePr>
          <p:nvPr>
            <p:ph type="tbl" sz="quarter" idx="13"/>
            <p:extLst>
              <p:ext uri="{D42A27DB-BD31-4B8C-83A1-F6EECF244321}">
                <p14:modId xmlns:p14="http://schemas.microsoft.com/office/powerpoint/2010/main" val="2315930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8166726"/>
                    </a:ext>
                  </a:extLst>
                </a:gridCol>
                <a:gridCol w="411480">
                  <a:extLst>
                    <a:ext uri="{9D8B030D-6E8A-4147-A177-3AD203B41FA5}">
                      <a16:colId xmlns:a16="http://schemas.microsoft.com/office/drawing/2014/main" val="1418017595"/>
                    </a:ext>
                  </a:extLst>
                </a:gridCol>
                <a:gridCol w="411480">
                  <a:extLst>
                    <a:ext uri="{9D8B030D-6E8A-4147-A177-3AD203B41FA5}">
                      <a16:colId xmlns:a16="http://schemas.microsoft.com/office/drawing/2014/main" val="63536559"/>
                    </a:ext>
                  </a:extLst>
                </a:gridCol>
                <a:gridCol w="411480">
                  <a:extLst>
                    <a:ext uri="{9D8B030D-6E8A-4147-A177-3AD203B41FA5}">
                      <a16:colId xmlns:a16="http://schemas.microsoft.com/office/drawing/2014/main" val="3970133461"/>
                    </a:ext>
                  </a:extLst>
                </a:gridCol>
                <a:gridCol w="411480">
                  <a:extLst>
                    <a:ext uri="{9D8B030D-6E8A-4147-A177-3AD203B41FA5}">
                      <a16:colId xmlns:a16="http://schemas.microsoft.com/office/drawing/2014/main" val="3118112067"/>
                    </a:ext>
                  </a:extLst>
                </a:gridCol>
                <a:gridCol w="411480">
                  <a:extLst>
                    <a:ext uri="{9D8B030D-6E8A-4147-A177-3AD203B41FA5}">
                      <a16:colId xmlns:a16="http://schemas.microsoft.com/office/drawing/2014/main" val="3012940876"/>
                    </a:ext>
                  </a:extLst>
                </a:gridCol>
                <a:gridCol w="411480">
                  <a:extLst>
                    <a:ext uri="{9D8B030D-6E8A-4147-A177-3AD203B41FA5}">
                      <a16:colId xmlns:a16="http://schemas.microsoft.com/office/drawing/2014/main" val="3512991153"/>
                    </a:ext>
                  </a:extLst>
                </a:gridCol>
                <a:gridCol w="411480">
                  <a:extLst>
                    <a:ext uri="{9D8B030D-6E8A-4147-A177-3AD203B41FA5}">
                      <a16:colId xmlns:a16="http://schemas.microsoft.com/office/drawing/2014/main" val="3271522678"/>
                    </a:ext>
                  </a:extLst>
                </a:gridCol>
                <a:gridCol w="411480">
                  <a:extLst>
                    <a:ext uri="{9D8B030D-6E8A-4147-A177-3AD203B41FA5}">
                      <a16:colId xmlns:a16="http://schemas.microsoft.com/office/drawing/2014/main" val="2146373801"/>
                    </a:ext>
                  </a:extLst>
                </a:gridCol>
                <a:gridCol w="411480">
                  <a:extLst>
                    <a:ext uri="{9D8B030D-6E8A-4147-A177-3AD203B41FA5}">
                      <a16:colId xmlns:a16="http://schemas.microsoft.com/office/drawing/2014/main" val="2431691958"/>
                    </a:ext>
                  </a:extLst>
                </a:gridCol>
                <a:gridCol w="411480">
                  <a:extLst>
                    <a:ext uri="{9D8B030D-6E8A-4147-A177-3AD203B41FA5}">
                      <a16:colId xmlns:a16="http://schemas.microsoft.com/office/drawing/2014/main" val="2361355527"/>
                    </a:ext>
                  </a:extLst>
                </a:gridCol>
                <a:gridCol w="411480">
                  <a:extLst>
                    <a:ext uri="{9D8B030D-6E8A-4147-A177-3AD203B41FA5}">
                      <a16:colId xmlns:a16="http://schemas.microsoft.com/office/drawing/2014/main" val="469631747"/>
                    </a:ext>
                  </a:extLst>
                </a:gridCol>
                <a:gridCol w="411480">
                  <a:extLst>
                    <a:ext uri="{9D8B030D-6E8A-4147-A177-3AD203B41FA5}">
                      <a16:colId xmlns:a16="http://schemas.microsoft.com/office/drawing/2014/main" val="480732561"/>
                    </a:ext>
                  </a:extLst>
                </a:gridCol>
                <a:gridCol w="411480">
                  <a:extLst>
                    <a:ext uri="{9D8B030D-6E8A-4147-A177-3AD203B41FA5}">
                      <a16:colId xmlns:a16="http://schemas.microsoft.com/office/drawing/2014/main" val="1447915807"/>
                    </a:ext>
                  </a:extLst>
                </a:gridCol>
                <a:gridCol w="411480">
                  <a:extLst>
                    <a:ext uri="{9D8B030D-6E8A-4147-A177-3AD203B41FA5}">
                      <a16:colId xmlns:a16="http://schemas.microsoft.com/office/drawing/2014/main" val="3240183598"/>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Relevance Score</a:t>
                      </a:r>
                    </a:p>
                  </a:txBody>
                  <a:tcPr/>
                </a:tc>
                <a:tc>
                  <a:txBody>
                    <a:bodyPr/>
                    <a:lstStyle/>
                    <a:p>
                      <a:r>
                        <a:rPr lang="en-US" sz="1000"/>
                        <a:t>Avg. CPC</a:t>
                      </a:r>
                    </a:p>
                  </a:txBody>
                  <a:tcPr/>
                </a:tc>
                <a:extLst>
                  <a:ext uri="{0D108BD9-81ED-4DB2-BD59-A6C34878D82A}">
                    <a16:rowId xmlns:a16="http://schemas.microsoft.com/office/drawing/2014/main" val="1061969957"/>
                  </a:ext>
                </a:extLst>
              </a:tr>
              <a:tr h="370840">
                <a:tc>
                  <a:txBody>
                    <a:bodyPr/>
                    <a:lstStyle/>
                    <a:p>
                      <a:r>
                        <a:rPr lang="en-US" sz="1000"/>
                        <a:t>Hamari Zimadari</a:t>
                      </a:r>
                    </a:p>
                  </a:txBody>
                  <a:tcPr/>
                </a:tc>
                <a:tc>
                  <a:txBody>
                    <a:bodyPr/>
                    <a:lstStyle/>
                    <a:p>
                      <a:r>
                        <a:rPr lang="en-US" sz="1000"/>
                        <a:t>3</a:t>
                      </a:r>
                    </a:p>
                  </a:txBody>
                  <a:tcPr/>
                </a:tc>
                <a:tc>
                  <a:txBody>
                    <a:bodyPr/>
                    <a:lstStyle/>
                    <a:p>
                      <a:r>
                        <a:rPr lang="en-US" sz="1000"/>
                        <a:t>2</a:t>
                      </a:r>
                    </a:p>
                  </a:txBody>
                  <a:tcPr/>
                </a:tc>
                <a:tc>
                  <a:txBody>
                    <a:bodyPr/>
                    <a:lstStyle/>
                    <a:p>
                      <a:r>
                        <a:rPr lang="en-US" sz="1000"/>
                        <a:t>1</a:t>
                      </a:r>
                    </a:p>
                  </a:txBody>
                  <a:tcPr/>
                </a:tc>
                <a:tc>
                  <a:txBody>
                    <a:bodyPr/>
                    <a:lstStyle/>
                    <a:p>
                      <a:r>
                        <a:rPr lang="en-US" sz="1000"/>
                        <a:t>34381.95 ₨</a:t>
                      </a:r>
                    </a:p>
                  </a:txBody>
                  <a:tcPr/>
                </a:tc>
                <a:tc>
                  <a:txBody>
                    <a:bodyPr/>
                    <a:lstStyle/>
                    <a:p>
                      <a:r>
                        <a:rPr lang="en-US" sz="1000"/>
                        <a:t>2980.75 ₨</a:t>
                      </a:r>
                    </a:p>
                  </a:txBody>
                  <a:tcPr/>
                </a:tc>
                <a:tc>
                  <a:txBody>
                    <a:bodyPr/>
                    <a:lstStyle/>
                    <a:p>
                      <a:r>
                        <a:rPr lang="en-US" sz="1000"/>
                        <a:t>4425</a:t>
                      </a:r>
                    </a:p>
                  </a:txBody>
                  <a:tcPr/>
                </a:tc>
                <a:tc>
                  <a:txBody>
                    <a:bodyPr/>
                    <a:lstStyle/>
                    <a:p>
                      <a:r>
                        <a:rPr lang="en-US" sz="1000"/>
                        <a:t>26431</a:t>
                      </a:r>
                    </a:p>
                  </a:txBody>
                  <a:tcPr/>
                </a:tc>
                <a:tc>
                  <a:txBody>
                    <a:bodyPr/>
                    <a:lstStyle/>
                    <a:p>
                      <a:r>
                        <a:rPr lang="en-US" sz="1000"/>
                        <a:t>241</a:t>
                      </a:r>
                    </a:p>
                  </a:txBody>
                  <a:tcPr/>
                </a:tc>
                <a:tc>
                  <a:txBody>
                    <a:bodyPr/>
                    <a:lstStyle/>
                    <a:p>
                      <a:r>
                        <a:rPr lang="en-US" sz="1000"/>
                        <a:t>104233</a:t>
                      </a:r>
                    </a:p>
                  </a:txBody>
                  <a:tcPr/>
                </a:tc>
                <a:tc>
                  <a:txBody>
                    <a:bodyPr/>
                    <a:lstStyle/>
                    <a:p>
                      <a:r>
                        <a:rPr lang="en-US" sz="1000"/>
                        <a:t>1826273</a:t>
                      </a:r>
                    </a:p>
                  </a:txBody>
                  <a:tcPr/>
                </a:tc>
                <a:tc>
                  <a:txBody>
                    <a:bodyPr/>
                    <a:lstStyle/>
                    <a:p>
                      <a:r>
                        <a:rPr lang="en-US" sz="1000"/>
                        <a:t>251765.33333333</a:t>
                      </a:r>
                    </a:p>
                  </a:txBody>
                  <a:tcPr/>
                </a:tc>
                <a:tc>
                  <a:txBody>
                    <a:bodyPr/>
                    <a:lstStyle/>
                    <a:p>
                      <a:r>
                        <a:rPr lang="en-US" sz="1000"/>
                        <a:t>1.85</a:t>
                      </a:r>
                    </a:p>
                  </a:txBody>
                  <a:tcPr/>
                </a:tc>
                <a:tc>
                  <a:txBody>
                    <a:bodyPr/>
                    <a:lstStyle/>
                    <a:p>
                      <a:r>
                        <a:rPr lang="en-US" sz="1000"/>
                        <a:t>10.00</a:t>
                      </a:r>
                    </a:p>
                  </a:txBody>
                  <a:tcPr/>
                </a:tc>
                <a:tc>
                  <a:txBody>
                    <a:bodyPr/>
                    <a:lstStyle/>
                    <a:p>
                      <a:r>
                        <a:rPr lang="en-US" sz="1000"/>
                        <a:t>0.3250</a:t>
                      </a:r>
                    </a:p>
                  </a:txBody>
                  <a:tcPr/>
                </a:tc>
                <a:extLst>
                  <a:ext uri="{0D108BD9-81ED-4DB2-BD59-A6C34878D82A}">
                    <a16:rowId xmlns:a16="http://schemas.microsoft.com/office/drawing/2014/main" val="2516586241"/>
                  </a:ext>
                </a:extLst>
              </a:tr>
            </a:tbl>
          </a:graphicData>
        </a:graphic>
      </p:graphicFrame>
      <p:sp>
        <p:nvSpPr>
          <p:cNvPr id="4" name="Text Placeholder 3">
            <a:extLst>
              <a:ext uri="{FF2B5EF4-FFF2-40B4-BE49-F238E27FC236}">
                <a16:creationId xmlns:a16="http://schemas.microsoft.com/office/drawing/2014/main" id="{00A44829-E4DC-47EE-9C54-56B45E250808}"/>
              </a:ext>
            </a:extLst>
          </p:cNvPr>
          <p:cNvSpPr>
            <a:spLocks noGrp="1"/>
          </p:cNvSpPr>
          <p:nvPr>
            <p:ph type="body" sz="quarter" idx="14"/>
          </p:nvPr>
        </p:nvSpPr>
        <p:spPr/>
        <p:txBody>
          <a:bodyPr/>
          <a:lstStyle/>
          <a:p>
            <a:r>
              <a:rPr lang="en-US"/>
              <a:t>01.09.2019 - 30.09.2019</a:t>
            </a:r>
          </a:p>
        </p:txBody>
      </p:sp>
    </p:spTree>
    <p:extLst>
      <p:ext uri="{BB962C8B-B14F-4D97-AF65-F5344CB8AC3E}">
        <p14:creationId xmlns:p14="http://schemas.microsoft.com/office/powerpoint/2010/main" val="31568366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541</Words>
  <Application>Microsoft Office PowerPoint</Application>
  <PresentationFormat>On-screen Show (4:3)</PresentationFormat>
  <Paragraphs>220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PPC</vt:lpstr>
      <vt:lpstr>Facebook Key Metrics Table | Hamari Zimadari</vt:lpstr>
      <vt:lpstr>Facebook Reach | Hamari Zimadari</vt:lpstr>
      <vt:lpstr>Facebook Total Engagements | Hamari Zimadari</vt:lpstr>
      <vt:lpstr>Facebook Video Views | Hamari Zimadari</vt:lpstr>
      <vt:lpstr>Facebook Fan Demographics | Hamari Zimadari</vt:lpstr>
      <vt:lpstr>Facebook Fans By Country Table | Hamari Zimadari</vt:lpstr>
      <vt:lpstr>Facebook Reach By Country Table | Hamari Zimadari</vt:lpstr>
      <vt:lpstr>Facebook Fan Age Distribution | Hamari Zimadari</vt:lpstr>
      <vt:lpstr>Facebook Male vs Female Ratio | Hamari Zimadari</vt:lpstr>
      <vt:lpstr>Overall Top Post Table | Hamari Zimadari</vt:lpstr>
      <vt:lpstr>Facebook Ads Key Metrics Table | Hamari Zimadari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PPC</dc:title>
  <dc:creator>Frederik Peiniger</dc:creator>
  <cp:lastModifiedBy>Frederik Peiniger</cp:lastModifiedBy>
  <cp:revision>1</cp:revision>
  <dcterms:created xsi:type="dcterms:W3CDTF">2019-10-07T22:41:28Z</dcterms:created>
  <dcterms:modified xsi:type="dcterms:W3CDTF">2019-10-07T22:41:47Z</dcterms:modified>
</cp:coreProperties>
</file>