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Hamari Zimadari</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1673</c:v>
                </c:pt>
                <c:pt idx="1">
                  <c:v>16182</c:v>
                </c:pt>
                <c:pt idx="2">
                  <c:v>19838</c:v>
                </c:pt>
                <c:pt idx="3">
                  <c:v>18875</c:v>
                </c:pt>
                <c:pt idx="4">
                  <c:v>46501</c:v>
                </c:pt>
                <c:pt idx="5">
                  <c:v>75047</c:v>
                </c:pt>
                <c:pt idx="6">
                  <c:v>83215</c:v>
                </c:pt>
                <c:pt idx="7">
                  <c:v>81143</c:v>
                </c:pt>
                <c:pt idx="8">
                  <c:v>118405</c:v>
                </c:pt>
                <c:pt idx="9">
                  <c:v>117359</c:v>
                </c:pt>
                <c:pt idx="10">
                  <c:v>129430</c:v>
                </c:pt>
                <c:pt idx="11">
                  <c:v>96700</c:v>
                </c:pt>
                <c:pt idx="12">
                  <c:v>93165</c:v>
                </c:pt>
                <c:pt idx="13">
                  <c:v>111631</c:v>
                </c:pt>
                <c:pt idx="14">
                  <c:v>104489</c:v>
                </c:pt>
                <c:pt idx="15">
                  <c:v>107470</c:v>
                </c:pt>
                <c:pt idx="16">
                  <c:v>106758</c:v>
                </c:pt>
                <c:pt idx="17">
                  <c:v>99631</c:v>
                </c:pt>
                <c:pt idx="18">
                  <c:v>89848</c:v>
                </c:pt>
                <c:pt idx="19">
                  <c:v>91207</c:v>
                </c:pt>
                <c:pt idx="20">
                  <c:v>94776</c:v>
                </c:pt>
                <c:pt idx="21">
                  <c:v>104399</c:v>
                </c:pt>
                <c:pt idx="22">
                  <c:v>33435</c:v>
                </c:pt>
                <c:pt idx="23">
                  <c:v>103019</c:v>
                </c:pt>
                <c:pt idx="24">
                  <c:v>43239</c:v>
                </c:pt>
                <c:pt idx="25">
                  <c:v>11446</c:v>
                </c:pt>
                <c:pt idx="26">
                  <c:v>10960</c:v>
                </c:pt>
                <c:pt idx="27">
                  <c:v>10547</c:v>
                </c:pt>
                <c:pt idx="28">
                  <c:v>23508</c:v>
                </c:pt>
                <c:pt idx="29">
                  <c:v>20325</c:v>
                </c:pt>
              </c:numCache>
            </c:numRef>
          </c:val>
          <c:smooth val="0"/>
          <c:extLst>
            <c:ext xmlns:c16="http://schemas.microsoft.com/office/drawing/2014/chart" uri="{C3380CC4-5D6E-409C-BE32-E72D297353CC}">
              <c16:uniqueId val="{00000000-1889-4517-A408-9442FE694E17}"/>
            </c:ext>
          </c:extLst>
        </c:ser>
        <c:dLbls>
          <c:showLegendKey val="0"/>
          <c:showVal val="0"/>
          <c:showCatName val="0"/>
          <c:showSerName val="0"/>
          <c:showPercent val="0"/>
          <c:showBubbleSize val="0"/>
        </c:dLbls>
        <c:smooth val="0"/>
        <c:axId val="304813832"/>
        <c:axId val="304809568"/>
      </c:lineChart>
      <c:dateAx>
        <c:axId val="304813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09568"/>
        <c:crosses val="autoZero"/>
        <c:auto val="1"/>
        <c:lblOffset val="100"/>
        <c:baseTimeUnit val="days"/>
      </c:dateAx>
      <c:valAx>
        <c:axId val="30480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1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Hamari Zimadari</c:v>
                </c:pt>
              </c:strCache>
            </c:strRef>
          </c:cat>
          <c:val>
            <c:numRef>
              <c:f>Sheet1!$B$2</c:f>
              <c:numCache>
                <c:formatCode>General</c:formatCode>
                <c:ptCount val="1"/>
                <c:pt idx="0">
                  <c:v>263263</c:v>
                </c:pt>
              </c:numCache>
            </c:numRef>
          </c:val>
          <c:extLst>
            <c:ext xmlns:c16="http://schemas.microsoft.com/office/drawing/2014/chart" uri="{C3380CC4-5D6E-409C-BE32-E72D297353CC}">
              <c16:uniqueId val="{00000000-203D-43C8-93C1-A7622306DBA2}"/>
            </c:ext>
          </c:extLst>
        </c:ser>
        <c:dLbls>
          <c:showLegendKey val="0"/>
          <c:showVal val="0"/>
          <c:showCatName val="0"/>
          <c:showSerName val="0"/>
          <c:showPercent val="0"/>
          <c:showBubbleSize val="0"/>
        </c:dLbls>
        <c:gapWidth val="182"/>
        <c:axId val="257542824"/>
        <c:axId val="257536264"/>
      </c:barChart>
      <c:catAx>
        <c:axId val="257542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536264"/>
        <c:crosses val="autoZero"/>
        <c:auto val="1"/>
        <c:lblAlgn val="ctr"/>
        <c:lblOffset val="100"/>
        <c:noMultiLvlLbl val="0"/>
      </c:catAx>
      <c:valAx>
        <c:axId val="2575362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54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Hamari Zimadari</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163</c:v>
                </c:pt>
                <c:pt idx="1">
                  <c:v>176</c:v>
                </c:pt>
                <c:pt idx="2">
                  <c:v>173</c:v>
                </c:pt>
                <c:pt idx="3">
                  <c:v>696</c:v>
                </c:pt>
                <c:pt idx="4">
                  <c:v>12563</c:v>
                </c:pt>
                <c:pt idx="5">
                  <c:v>29008</c:v>
                </c:pt>
                <c:pt idx="6">
                  <c:v>33230</c:v>
                </c:pt>
                <c:pt idx="7">
                  <c:v>33960</c:v>
                </c:pt>
                <c:pt idx="8">
                  <c:v>47998</c:v>
                </c:pt>
                <c:pt idx="9">
                  <c:v>49738</c:v>
                </c:pt>
                <c:pt idx="10">
                  <c:v>49533</c:v>
                </c:pt>
                <c:pt idx="11">
                  <c:v>37369</c:v>
                </c:pt>
                <c:pt idx="12">
                  <c:v>37106</c:v>
                </c:pt>
                <c:pt idx="13">
                  <c:v>42921</c:v>
                </c:pt>
                <c:pt idx="14">
                  <c:v>40364</c:v>
                </c:pt>
                <c:pt idx="15">
                  <c:v>40245</c:v>
                </c:pt>
                <c:pt idx="16">
                  <c:v>37903</c:v>
                </c:pt>
                <c:pt idx="17">
                  <c:v>35478</c:v>
                </c:pt>
                <c:pt idx="18">
                  <c:v>32898</c:v>
                </c:pt>
                <c:pt idx="19">
                  <c:v>33141</c:v>
                </c:pt>
                <c:pt idx="20">
                  <c:v>30891</c:v>
                </c:pt>
                <c:pt idx="21">
                  <c:v>33682</c:v>
                </c:pt>
                <c:pt idx="22">
                  <c:v>10760</c:v>
                </c:pt>
                <c:pt idx="23">
                  <c:v>35239</c:v>
                </c:pt>
                <c:pt idx="24">
                  <c:v>13885</c:v>
                </c:pt>
                <c:pt idx="25">
                  <c:v>2955</c:v>
                </c:pt>
                <c:pt idx="26">
                  <c:v>2638</c:v>
                </c:pt>
                <c:pt idx="27">
                  <c:v>2867</c:v>
                </c:pt>
                <c:pt idx="28">
                  <c:v>15373</c:v>
                </c:pt>
                <c:pt idx="29">
                  <c:v>9484</c:v>
                </c:pt>
              </c:numCache>
            </c:numRef>
          </c:val>
          <c:smooth val="0"/>
          <c:extLst>
            <c:ext xmlns:c16="http://schemas.microsoft.com/office/drawing/2014/chart" uri="{C3380CC4-5D6E-409C-BE32-E72D297353CC}">
              <c16:uniqueId val="{00000000-F321-4BD6-8BE3-66C8B67C9C21}"/>
            </c:ext>
          </c:extLst>
        </c:ser>
        <c:dLbls>
          <c:showLegendKey val="0"/>
          <c:showVal val="0"/>
          <c:showCatName val="0"/>
          <c:showSerName val="0"/>
          <c:showPercent val="0"/>
          <c:showBubbleSize val="0"/>
        </c:dLbls>
        <c:smooth val="0"/>
        <c:axId val="257546104"/>
        <c:axId val="257541512"/>
      </c:lineChart>
      <c:dateAx>
        <c:axId val="257546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541512"/>
        <c:crosses val="autoZero"/>
        <c:auto val="1"/>
        <c:lblOffset val="100"/>
        <c:baseTimeUnit val="days"/>
      </c:dateAx>
      <c:valAx>
        <c:axId val="25754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54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800</c:v>
                </c:pt>
                <c:pt idx="1">
                  <c:v>1776</c:v>
                </c:pt>
                <c:pt idx="2">
                  <c:v>1460</c:v>
                </c:pt>
                <c:pt idx="3">
                  <c:v>418</c:v>
                </c:pt>
                <c:pt idx="4">
                  <c:v>152</c:v>
                </c:pt>
                <c:pt idx="5">
                  <c:v>62</c:v>
                </c:pt>
                <c:pt idx="6">
                  <c:v>50</c:v>
                </c:pt>
              </c:numCache>
            </c:numRef>
          </c:val>
          <c:extLst>
            <c:ext xmlns:c16="http://schemas.microsoft.com/office/drawing/2014/chart" uri="{C3380CC4-5D6E-409C-BE32-E72D297353CC}">
              <c16:uniqueId val="{00000000-1359-4780-A224-846EAD64A2B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81</c:v>
                </c:pt>
                <c:pt idx="1">
                  <c:v>173</c:v>
                </c:pt>
                <c:pt idx="2">
                  <c:v>155</c:v>
                </c:pt>
                <c:pt idx="3">
                  <c:v>53</c:v>
                </c:pt>
                <c:pt idx="4">
                  <c:v>25</c:v>
                </c:pt>
                <c:pt idx="5">
                  <c:v>16</c:v>
                </c:pt>
                <c:pt idx="6">
                  <c:v>13</c:v>
                </c:pt>
              </c:numCache>
            </c:numRef>
          </c:val>
          <c:extLst>
            <c:ext xmlns:c16="http://schemas.microsoft.com/office/drawing/2014/chart" uri="{C3380CC4-5D6E-409C-BE32-E72D297353CC}">
              <c16:uniqueId val="{00000001-1359-4780-A224-846EAD64A2B6}"/>
            </c:ext>
          </c:extLst>
        </c:ser>
        <c:dLbls>
          <c:showLegendKey val="0"/>
          <c:showVal val="0"/>
          <c:showCatName val="0"/>
          <c:showSerName val="0"/>
          <c:showPercent val="0"/>
          <c:showBubbleSize val="0"/>
        </c:dLbls>
        <c:gapWidth val="150"/>
        <c:overlap val="100"/>
        <c:axId val="257544136"/>
        <c:axId val="257542168"/>
      </c:barChart>
      <c:catAx>
        <c:axId val="257544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542168"/>
        <c:crosses val="autoZero"/>
        <c:auto val="1"/>
        <c:lblAlgn val="ctr"/>
        <c:lblOffset val="100"/>
        <c:noMultiLvlLbl val="0"/>
      </c:catAx>
      <c:valAx>
        <c:axId val="25754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54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18-24</c:v>
                </c:pt>
                <c:pt idx="1">
                  <c:v>35-44</c:v>
                </c:pt>
                <c:pt idx="2">
                  <c:v>25-34</c:v>
                </c:pt>
                <c:pt idx="3">
                  <c:v>13-17</c:v>
                </c:pt>
                <c:pt idx="4">
                  <c:v>45-54</c:v>
                </c:pt>
                <c:pt idx="5">
                  <c:v>65+</c:v>
                </c:pt>
                <c:pt idx="6">
                  <c:v>55-64</c:v>
                </c:pt>
              </c:strCache>
            </c:strRef>
          </c:cat>
          <c:val>
            <c:numRef>
              <c:f>Sheet1!$A$2:$G$2</c:f>
              <c:numCache>
                <c:formatCode>General</c:formatCode>
                <c:ptCount val="7"/>
                <c:pt idx="0">
                  <c:v>1949</c:v>
                </c:pt>
                <c:pt idx="1">
                  <c:v>472</c:v>
                </c:pt>
                <c:pt idx="2">
                  <c:v>1615</c:v>
                </c:pt>
                <c:pt idx="3">
                  <c:v>882</c:v>
                </c:pt>
                <c:pt idx="4">
                  <c:v>177</c:v>
                </c:pt>
                <c:pt idx="5">
                  <c:v>63</c:v>
                </c:pt>
                <c:pt idx="6">
                  <c:v>79</c:v>
                </c:pt>
              </c:numCache>
            </c:numRef>
          </c:val>
          <c:extLst>
            <c:ext xmlns:c16="http://schemas.microsoft.com/office/drawing/2014/chart" uri="{C3380CC4-5D6E-409C-BE32-E72D297353CC}">
              <c16:uniqueId val="{00000000-9F20-417F-A391-2C95ABC9B99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Female</c:v>
                </c:pt>
                <c:pt idx="1">
                  <c:v>Male</c:v>
                </c:pt>
              </c:strCache>
            </c:strRef>
          </c:cat>
          <c:val>
            <c:numRef>
              <c:f>Sheet1!$A$2:$B$2</c:f>
              <c:numCache>
                <c:formatCode>General</c:formatCode>
                <c:ptCount val="2"/>
                <c:pt idx="0">
                  <c:v>9</c:v>
                </c:pt>
                <c:pt idx="1">
                  <c:v>90</c:v>
                </c:pt>
              </c:numCache>
            </c:numRef>
          </c:val>
          <c:extLst>
            <c:ext xmlns:c16="http://schemas.microsoft.com/office/drawing/2014/chart" uri="{C3380CC4-5D6E-409C-BE32-E72D297353CC}">
              <c16:uniqueId val="{00000000-EBFD-4FC8-BF97-7A6CD9815FF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0894-06C2-4C56-A915-ECD721238233}"/>
              </a:ext>
            </a:extLst>
          </p:cNvPr>
          <p:cNvSpPr>
            <a:spLocks noGrp="1"/>
          </p:cNvSpPr>
          <p:nvPr>
            <p:ph type="ctrTitle"/>
          </p:nvPr>
        </p:nvSpPr>
        <p:spPr/>
        <p:txBody>
          <a:bodyPr/>
          <a:lstStyle/>
          <a:p>
            <a:r>
              <a:rPr lang="en-US"/>
              <a:t>PPC</a:t>
            </a:r>
          </a:p>
        </p:txBody>
      </p:sp>
      <p:sp>
        <p:nvSpPr>
          <p:cNvPr id="3" name="Subtitle 2">
            <a:extLst>
              <a:ext uri="{FF2B5EF4-FFF2-40B4-BE49-F238E27FC236}">
                <a16:creationId xmlns:a16="http://schemas.microsoft.com/office/drawing/2014/main" id="{B8D41DD9-99A5-4A02-A0D7-67765C943038}"/>
              </a:ext>
            </a:extLst>
          </p:cNvPr>
          <p:cNvSpPr>
            <a:spLocks noGrp="1"/>
          </p:cNvSpPr>
          <p:nvPr>
            <p:ph type="subTitle" idx="1"/>
          </p:nvPr>
        </p:nvSpPr>
        <p:spPr/>
        <p:txBody>
          <a:bodyPr/>
          <a:lstStyle/>
          <a:p>
            <a:r>
              <a:rPr lang="en-US"/>
              <a:t>PPC</a:t>
            </a:r>
          </a:p>
        </p:txBody>
      </p:sp>
    </p:spTree>
    <p:extLst>
      <p:ext uri="{BB962C8B-B14F-4D97-AF65-F5344CB8AC3E}">
        <p14:creationId xmlns:p14="http://schemas.microsoft.com/office/powerpoint/2010/main" val="1588284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BA39B-4FE6-440D-B451-6A54F89B4362}"/>
              </a:ext>
            </a:extLst>
          </p:cNvPr>
          <p:cNvSpPr>
            <a:spLocks noGrp="1"/>
          </p:cNvSpPr>
          <p:nvPr>
            <p:ph type="title"/>
          </p:nvPr>
        </p:nvSpPr>
        <p:spPr/>
        <p:txBody>
          <a:bodyPr/>
          <a:lstStyle/>
          <a:p>
            <a:r>
              <a:rPr lang="en-US"/>
              <a:t>Facebook Key Metrics Table | Hamari Zimadari</a:t>
            </a:r>
          </a:p>
        </p:txBody>
      </p:sp>
      <p:graphicFrame>
        <p:nvGraphicFramePr>
          <p:cNvPr id="5" name="Table Placeholder 4">
            <a:extLst>
              <a:ext uri="{FF2B5EF4-FFF2-40B4-BE49-F238E27FC236}">
                <a16:creationId xmlns:a16="http://schemas.microsoft.com/office/drawing/2014/main" id="{01CF70E2-357F-4E5C-A22A-6BBE648FADD3}"/>
              </a:ext>
            </a:extLst>
          </p:cNvPr>
          <p:cNvGraphicFramePr>
            <a:graphicFrameLocks noGrp="1"/>
          </p:cNvGraphicFramePr>
          <p:nvPr>
            <p:ph type="tbl" sz="quarter" idx="13"/>
            <p:extLst>
              <p:ext uri="{D42A27DB-BD31-4B8C-83A1-F6EECF244321}">
                <p14:modId xmlns:p14="http://schemas.microsoft.com/office/powerpoint/2010/main" val="2673808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951041159"/>
                    </a:ext>
                  </a:extLst>
                </a:gridCol>
                <a:gridCol w="208280">
                  <a:extLst>
                    <a:ext uri="{9D8B030D-6E8A-4147-A177-3AD203B41FA5}">
                      <a16:colId xmlns:a16="http://schemas.microsoft.com/office/drawing/2014/main" val="102544583"/>
                    </a:ext>
                  </a:extLst>
                </a:gridCol>
                <a:gridCol w="208280">
                  <a:extLst>
                    <a:ext uri="{9D8B030D-6E8A-4147-A177-3AD203B41FA5}">
                      <a16:colId xmlns:a16="http://schemas.microsoft.com/office/drawing/2014/main" val="3180601981"/>
                    </a:ext>
                  </a:extLst>
                </a:gridCol>
                <a:gridCol w="208280">
                  <a:extLst>
                    <a:ext uri="{9D8B030D-6E8A-4147-A177-3AD203B41FA5}">
                      <a16:colId xmlns:a16="http://schemas.microsoft.com/office/drawing/2014/main" val="3794834800"/>
                    </a:ext>
                  </a:extLst>
                </a:gridCol>
                <a:gridCol w="208280">
                  <a:extLst>
                    <a:ext uri="{9D8B030D-6E8A-4147-A177-3AD203B41FA5}">
                      <a16:colId xmlns:a16="http://schemas.microsoft.com/office/drawing/2014/main" val="583667315"/>
                    </a:ext>
                  </a:extLst>
                </a:gridCol>
                <a:gridCol w="208280">
                  <a:extLst>
                    <a:ext uri="{9D8B030D-6E8A-4147-A177-3AD203B41FA5}">
                      <a16:colId xmlns:a16="http://schemas.microsoft.com/office/drawing/2014/main" val="3704892053"/>
                    </a:ext>
                  </a:extLst>
                </a:gridCol>
                <a:gridCol w="208280">
                  <a:extLst>
                    <a:ext uri="{9D8B030D-6E8A-4147-A177-3AD203B41FA5}">
                      <a16:colId xmlns:a16="http://schemas.microsoft.com/office/drawing/2014/main" val="2521037609"/>
                    </a:ext>
                  </a:extLst>
                </a:gridCol>
                <a:gridCol w="208280">
                  <a:extLst>
                    <a:ext uri="{9D8B030D-6E8A-4147-A177-3AD203B41FA5}">
                      <a16:colId xmlns:a16="http://schemas.microsoft.com/office/drawing/2014/main" val="1959204163"/>
                    </a:ext>
                  </a:extLst>
                </a:gridCol>
                <a:gridCol w="208280">
                  <a:extLst>
                    <a:ext uri="{9D8B030D-6E8A-4147-A177-3AD203B41FA5}">
                      <a16:colId xmlns:a16="http://schemas.microsoft.com/office/drawing/2014/main" val="3050219755"/>
                    </a:ext>
                  </a:extLst>
                </a:gridCol>
                <a:gridCol w="208280">
                  <a:extLst>
                    <a:ext uri="{9D8B030D-6E8A-4147-A177-3AD203B41FA5}">
                      <a16:colId xmlns:a16="http://schemas.microsoft.com/office/drawing/2014/main" val="3691992071"/>
                    </a:ext>
                  </a:extLst>
                </a:gridCol>
                <a:gridCol w="208280">
                  <a:extLst>
                    <a:ext uri="{9D8B030D-6E8A-4147-A177-3AD203B41FA5}">
                      <a16:colId xmlns:a16="http://schemas.microsoft.com/office/drawing/2014/main" val="743181364"/>
                    </a:ext>
                  </a:extLst>
                </a:gridCol>
                <a:gridCol w="208280">
                  <a:extLst>
                    <a:ext uri="{9D8B030D-6E8A-4147-A177-3AD203B41FA5}">
                      <a16:colId xmlns:a16="http://schemas.microsoft.com/office/drawing/2014/main" val="1277991447"/>
                    </a:ext>
                  </a:extLst>
                </a:gridCol>
                <a:gridCol w="208280">
                  <a:extLst>
                    <a:ext uri="{9D8B030D-6E8A-4147-A177-3AD203B41FA5}">
                      <a16:colId xmlns:a16="http://schemas.microsoft.com/office/drawing/2014/main" val="3577232864"/>
                    </a:ext>
                  </a:extLst>
                </a:gridCol>
                <a:gridCol w="208280">
                  <a:extLst>
                    <a:ext uri="{9D8B030D-6E8A-4147-A177-3AD203B41FA5}">
                      <a16:colId xmlns:a16="http://schemas.microsoft.com/office/drawing/2014/main" val="3481383690"/>
                    </a:ext>
                  </a:extLst>
                </a:gridCol>
                <a:gridCol w="208280">
                  <a:extLst>
                    <a:ext uri="{9D8B030D-6E8A-4147-A177-3AD203B41FA5}">
                      <a16:colId xmlns:a16="http://schemas.microsoft.com/office/drawing/2014/main" val="1692452702"/>
                    </a:ext>
                  </a:extLst>
                </a:gridCol>
                <a:gridCol w="208280">
                  <a:extLst>
                    <a:ext uri="{9D8B030D-6E8A-4147-A177-3AD203B41FA5}">
                      <a16:colId xmlns:a16="http://schemas.microsoft.com/office/drawing/2014/main" val="512808802"/>
                    </a:ext>
                  </a:extLst>
                </a:gridCol>
                <a:gridCol w="208280">
                  <a:extLst>
                    <a:ext uri="{9D8B030D-6E8A-4147-A177-3AD203B41FA5}">
                      <a16:colId xmlns:a16="http://schemas.microsoft.com/office/drawing/2014/main" val="1252176746"/>
                    </a:ext>
                  </a:extLst>
                </a:gridCol>
                <a:gridCol w="208280">
                  <a:extLst>
                    <a:ext uri="{9D8B030D-6E8A-4147-A177-3AD203B41FA5}">
                      <a16:colId xmlns:a16="http://schemas.microsoft.com/office/drawing/2014/main" val="2634265722"/>
                    </a:ext>
                  </a:extLst>
                </a:gridCol>
                <a:gridCol w="249936">
                  <a:extLst>
                    <a:ext uri="{9D8B030D-6E8A-4147-A177-3AD203B41FA5}">
                      <a16:colId xmlns:a16="http://schemas.microsoft.com/office/drawing/2014/main" val="2914374212"/>
                    </a:ext>
                  </a:extLst>
                </a:gridCol>
                <a:gridCol w="208280">
                  <a:extLst>
                    <a:ext uri="{9D8B030D-6E8A-4147-A177-3AD203B41FA5}">
                      <a16:colId xmlns:a16="http://schemas.microsoft.com/office/drawing/2014/main" val="3931852419"/>
                    </a:ext>
                  </a:extLst>
                </a:gridCol>
                <a:gridCol w="208280">
                  <a:extLst>
                    <a:ext uri="{9D8B030D-6E8A-4147-A177-3AD203B41FA5}">
                      <a16:colId xmlns:a16="http://schemas.microsoft.com/office/drawing/2014/main" val="2522604603"/>
                    </a:ext>
                  </a:extLst>
                </a:gridCol>
                <a:gridCol w="208280">
                  <a:extLst>
                    <a:ext uri="{9D8B030D-6E8A-4147-A177-3AD203B41FA5}">
                      <a16:colId xmlns:a16="http://schemas.microsoft.com/office/drawing/2014/main" val="3232153518"/>
                    </a:ext>
                  </a:extLst>
                </a:gridCol>
                <a:gridCol w="208280">
                  <a:extLst>
                    <a:ext uri="{9D8B030D-6E8A-4147-A177-3AD203B41FA5}">
                      <a16:colId xmlns:a16="http://schemas.microsoft.com/office/drawing/2014/main" val="2828673159"/>
                    </a:ext>
                  </a:extLst>
                </a:gridCol>
                <a:gridCol w="208280">
                  <a:extLst>
                    <a:ext uri="{9D8B030D-6E8A-4147-A177-3AD203B41FA5}">
                      <a16:colId xmlns:a16="http://schemas.microsoft.com/office/drawing/2014/main" val="658518736"/>
                    </a:ext>
                  </a:extLst>
                </a:gridCol>
                <a:gridCol w="208280">
                  <a:extLst>
                    <a:ext uri="{9D8B030D-6E8A-4147-A177-3AD203B41FA5}">
                      <a16:colId xmlns:a16="http://schemas.microsoft.com/office/drawing/2014/main" val="884434380"/>
                    </a:ext>
                  </a:extLst>
                </a:gridCol>
                <a:gridCol w="208280">
                  <a:extLst>
                    <a:ext uri="{9D8B030D-6E8A-4147-A177-3AD203B41FA5}">
                      <a16:colId xmlns:a16="http://schemas.microsoft.com/office/drawing/2014/main" val="926188606"/>
                    </a:ext>
                  </a:extLst>
                </a:gridCol>
                <a:gridCol w="208280">
                  <a:extLst>
                    <a:ext uri="{9D8B030D-6E8A-4147-A177-3AD203B41FA5}">
                      <a16:colId xmlns:a16="http://schemas.microsoft.com/office/drawing/2014/main" val="1698886105"/>
                    </a:ext>
                  </a:extLst>
                </a:gridCol>
                <a:gridCol w="208280">
                  <a:extLst>
                    <a:ext uri="{9D8B030D-6E8A-4147-A177-3AD203B41FA5}">
                      <a16:colId xmlns:a16="http://schemas.microsoft.com/office/drawing/2014/main" val="3938491267"/>
                    </a:ext>
                  </a:extLst>
                </a:gridCol>
                <a:gridCol w="208280">
                  <a:extLst>
                    <a:ext uri="{9D8B030D-6E8A-4147-A177-3AD203B41FA5}">
                      <a16:colId xmlns:a16="http://schemas.microsoft.com/office/drawing/2014/main" val="3282633298"/>
                    </a:ext>
                  </a:extLst>
                </a:gridCol>
                <a:gridCol w="208280">
                  <a:extLst>
                    <a:ext uri="{9D8B030D-6E8A-4147-A177-3AD203B41FA5}">
                      <a16:colId xmlns:a16="http://schemas.microsoft.com/office/drawing/2014/main" val="544314345"/>
                    </a:ext>
                  </a:extLst>
                </a:gridCol>
                <a:gridCol w="208280">
                  <a:extLst>
                    <a:ext uri="{9D8B030D-6E8A-4147-A177-3AD203B41FA5}">
                      <a16:colId xmlns:a16="http://schemas.microsoft.com/office/drawing/2014/main" val="2432359594"/>
                    </a:ext>
                  </a:extLst>
                </a:gridCol>
                <a:gridCol w="208280">
                  <a:extLst>
                    <a:ext uri="{9D8B030D-6E8A-4147-A177-3AD203B41FA5}">
                      <a16:colId xmlns:a16="http://schemas.microsoft.com/office/drawing/2014/main" val="744838427"/>
                    </a:ext>
                  </a:extLst>
                </a:gridCol>
                <a:gridCol w="208280">
                  <a:extLst>
                    <a:ext uri="{9D8B030D-6E8A-4147-A177-3AD203B41FA5}">
                      <a16:colId xmlns:a16="http://schemas.microsoft.com/office/drawing/2014/main" val="1076746473"/>
                    </a:ext>
                  </a:extLst>
                </a:gridCol>
                <a:gridCol w="208280">
                  <a:extLst>
                    <a:ext uri="{9D8B030D-6E8A-4147-A177-3AD203B41FA5}">
                      <a16:colId xmlns:a16="http://schemas.microsoft.com/office/drawing/2014/main" val="1726589923"/>
                    </a:ext>
                  </a:extLst>
                </a:gridCol>
                <a:gridCol w="208280">
                  <a:extLst>
                    <a:ext uri="{9D8B030D-6E8A-4147-A177-3AD203B41FA5}">
                      <a16:colId xmlns:a16="http://schemas.microsoft.com/office/drawing/2014/main" val="2273879335"/>
                    </a:ext>
                  </a:extLst>
                </a:gridCol>
                <a:gridCol w="208280">
                  <a:extLst>
                    <a:ext uri="{9D8B030D-6E8A-4147-A177-3AD203B41FA5}">
                      <a16:colId xmlns:a16="http://schemas.microsoft.com/office/drawing/2014/main" val="363922374"/>
                    </a:ext>
                  </a:extLst>
                </a:gridCol>
                <a:gridCol w="208280">
                  <a:extLst>
                    <a:ext uri="{9D8B030D-6E8A-4147-A177-3AD203B41FA5}">
                      <a16:colId xmlns:a16="http://schemas.microsoft.com/office/drawing/2014/main" val="1092877421"/>
                    </a:ext>
                  </a:extLst>
                </a:gridCol>
                <a:gridCol w="208280">
                  <a:extLst>
                    <a:ext uri="{9D8B030D-6E8A-4147-A177-3AD203B41FA5}">
                      <a16:colId xmlns:a16="http://schemas.microsoft.com/office/drawing/2014/main" val="508867801"/>
                    </a:ext>
                  </a:extLst>
                </a:gridCol>
                <a:gridCol w="208280">
                  <a:extLst>
                    <a:ext uri="{9D8B030D-6E8A-4147-A177-3AD203B41FA5}">
                      <a16:colId xmlns:a16="http://schemas.microsoft.com/office/drawing/2014/main" val="3414842273"/>
                    </a:ext>
                  </a:extLst>
                </a:gridCol>
                <a:gridCol w="208280">
                  <a:extLst>
                    <a:ext uri="{9D8B030D-6E8A-4147-A177-3AD203B41FA5}">
                      <a16:colId xmlns:a16="http://schemas.microsoft.com/office/drawing/2014/main" val="15186218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581519858"/>
                  </a:ext>
                </a:extLst>
              </a:tr>
              <a:tr h="370840">
                <a:tc>
                  <a:txBody>
                    <a:bodyPr/>
                    <a:lstStyle/>
                    <a:p>
                      <a:r>
                        <a:rPr lang="en-US" sz="1000"/>
                        <a:t>Hamari Zimadari</a:t>
                      </a:r>
                    </a:p>
                  </a:txBody>
                  <a:tcPr/>
                </a:tc>
                <a:tc>
                  <a:txBody>
                    <a:bodyPr/>
                    <a:lstStyle/>
                    <a:p>
                      <a:r>
                        <a:rPr lang="en-US" sz="1000"/>
                        <a:t>5224</a:t>
                      </a:r>
                    </a:p>
                  </a:txBody>
                  <a:tcPr/>
                </a:tc>
                <a:tc>
                  <a:txBody>
                    <a:bodyPr/>
                    <a:lstStyle/>
                    <a:p>
                      <a:r>
                        <a:rPr lang="en-US" sz="1000"/>
                        <a:t>4574</a:t>
                      </a:r>
                    </a:p>
                  </a:txBody>
                  <a:tcPr/>
                </a:tc>
                <a:tc>
                  <a:txBody>
                    <a:bodyPr/>
                    <a:lstStyle/>
                    <a:p>
                      <a:r>
                        <a:rPr lang="en-US" sz="1000"/>
                        <a:t>4612</a:t>
                      </a:r>
                    </a:p>
                  </a:txBody>
                  <a:tcPr/>
                </a:tc>
                <a:tc>
                  <a:txBody>
                    <a:bodyPr/>
                    <a:lstStyle/>
                    <a:p>
                      <a:r>
                        <a:rPr lang="en-US" sz="1000"/>
                        <a:t>86</a:t>
                      </a:r>
                    </a:p>
                  </a:txBody>
                  <a:tcPr/>
                </a:tc>
                <a:tc>
                  <a:txBody>
                    <a:bodyPr/>
                    <a:lstStyle/>
                    <a:p>
                      <a:r>
                        <a:rPr lang="en-US" sz="1000"/>
                        <a:t>2091.1071428571</a:t>
                      </a:r>
                    </a:p>
                  </a:txBody>
                  <a:tcPr/>
                </a:tc>
                <a:tc>
                  <a:txBody>
                    <a:bodyPr/>
                    <a:lstStyle/>
                    <a:p>
                      <a:r>
                        <a:rPr lang="en-US" sz="1000"/>
                        <a:t>2</a:t>
                      </a:r>
                    </a:p>
                  </a:txBody>
                  <a:tcPr/>
                </a:tc>
                <a:tc>
                  <a:txBody>
                    <a:bodyPr/>
                    <a:lstStyle/>
                    <a:p>
                      <a:r>
                        <a:rPr lang="en-US" sz="1000"/>
                        <a:t>2324091</a:t>
                      </a:r>
                    </a:p>
                  </a:txBody>
                  <a:tcPr/>
                </a:tc>
                <a:tc>
                  <a:txBody>
                    <a:bodyPr/>
                    <a:lstStyle/>
                    <a:p>
                      <a:r>
                        <a:rPr lang="en-US" sz="1000"/>
                        <a:t>68807.366666667</a:t>
                      </a:r>
                    </a:p>
                  </a:txBody>
                  <a:tcPr/>
                </a:tc>
                <a:tc>
                  <a:txBody>
                    <a:bodyPr/>
                    <a:lstStyle/>
                    <a:p>
                      <a:r>
                        <a:rPr lang="en-US" sz="1000"/>
                        <a:t>1793890</a:t>
                      </a:r>
                    </a:p>
                  </a:txBody>
                  <a:tcPr/>
                </a:tc>
                <a:tc>
                  <a:txBody>
                    <a:bodyPr/>
                    <a:lstStyle/>
                    <a:p>
                      <a:r>
                        <a:rPr lang="en-US" sz="1000"/>
                        <a:t>263263</a:t>
                      </a:r>
                    </a:p>
                  </a:txBody>
                  <a:tcPr/>
                </a:tc>
                <a:tc>
                  <a:txBody>
                    <a:bodyPr/>
                    <a:lstStyle/>
                    <a:p>
                      <a:r>
                        <a:rPr lang="en-US" sz="1000"/>
                        <a:t>530201</a:t>
                      </a:r>
                    </a:p>
                  </a:txBody>
                  <a:tcPr/>
                </a:tc>
                <a:tc>
                  <a:txBody>
                    <a:bodyPr/>
                    <a:lstStyle/>
                    <a:p>
                      <a:r>
                        <a:rPr lang="en-US" sz="1000"/>
                        <a:t>21.66 %</a:t>
                      </a:r>
                    </a:p>
                  </a:txBody>
                  <a:tcPr/>
                </a:tc>
                <a:tc>
                  <a:txBody>
                    <a:bodyPr/>
                    <a:lstStyle/>
                    <a:p>
                      <a:r>
                        <a:rPr lang="en-US" sz="1000"/>
                        <a:t>752437</a:t>
                      </a:r>
                    </a:p>
                  </a:txBody>
                  <a:tcPr/>
                </a:tc>
                <a:tc>
                  <a:txBody>
                    <a:bodyPr/>
                    <a:lstStyle/>
                    <a:p>
                      <a:r>
                        <a:rPr lang="en-US" sz="1000"/>
                        <a:t>230341</a:t>
                      </a:r>
                    </a:p>
                  </a:txBody>
                  <a:tcPr/>
                </a:tc>
                <a:tc>
                  <a:txBody>
                    <a:bodyPr/>
                    <a:lstStyle/>
                    <a:p>
                      <a:r>
                        <a:rPr lang="en-US" sz="1000"/>
                        <a:t>0</a:t>
                      </a:r>
                    </a:p>
                  </a:txBody>
                  <a:tcPr/>
                </a:tc>
                <a:tc>
                  <a:txBody>
                    <a:bodyPr/>
                    <a:lstStyle/>
                    <a:p>
                      <a:r>
                        <a:rPr lang="en-US" sz="1000"/>
                        <a:t>0</a:t>
                      </a:r>
                    </a:p>
                  </a:txBody>
                  <a:tcPr/>
                </a:tc>
                <a:tc>
                  <a:txBody>
                    <a:bodyPr/>
                    <a:lstStyle/>
                    <a:p>
                      <a:r>
                        <a:rPr lang="en-US" sz="1000"/>
                        <a:t>220118</a:t>
                      </a:r>
                    </a:p>
                  </a:txBody>
                  <a:tcPr/>
                </a:tc>
                <a:tc>
                  <a:txBody>
                    <a:bodyPr/>
                    <a:lstStyle/>
                    <a:p>
                      <a:r>
                        <a:rPr lang="en-US" sz="1000"/>
                        <a:t>0</a:t>
                      </a:r>
                    </a:p>
                  </a:txBody>
                  <a:tcPr/>
                </a:tc>
                <a:tc>
                  <a:txBody>
                    <a:bodyPr/>
                    <a:lstStyle/>
                    <a:p>
                      <a:r>
                        <a:rPr lang="en-US" sz="1000"/>
                        <a:t>640</a:t>
                      </a:r>
                    </a:p>
                  </a:txBody>
                  <a:tcPr/>
                </a:tc>
                <a:tc>
                  <a:txBody>
                    <a:bodyPr/>
                    <a:lstStyle/>
                    <a:p>
                      <a:r>
                        <a:rPr lang="en-US" sz="1000"/>
                        <a:t>193408</a:t>
                      </a:r>
                    </a:p>
                  </a:txBody>
                  <a:tcPr/>
                </a:tc>
                <a:tc>
                  <a:txBody>
                    <a:bodyPr/>
                    <a:lstStyle/>
                    <a:p>
                      <a:r>
                        <a:rPr lang="en-US" sz="1000"/>
                        <a:t>26070</a:t>
                      </a:r>
                    </a:p>
                  </a:txBody>
                  <a:tcPr/>
                </a:tc>
                <a:tc>
                  <a:txBody>
                    <a:bodyPr/>
                    <a:lstStyle/>
                    <a:p>
                      <a:r>
                        <a:rPr lang="en-US" sz="1000"/>
                        <a:t>0</a:t>
                      </a:r>
                    </a:p>
                  </a:txBody>
                  <a:tcPr/>
                </a:tc>
                <a:tc>
                  <a:txBody>
                    <a:bodyPr/>
                    <a:lstStyle/>
                    <a:p>
                      <a:r>
                        <a:rPr lang="en-US" sz="1000"/>
                        <a:t>43145</a:t>
                      </a:r>
                    </a:p>
                  </a:txBody>
                  <a:tcPr/>
                </a:tc>
                <a:tc>
                  <a:txBody>
                    <a:bodyPr/>
                    <a:lstStyle/>
                    <a:p>
                      <a:r>
                        <a:rPr lang="en-US" sz="1000"/>
                        <a:t>31448</a:t>
                      </a:r>
                    </a:p>
                  </a:txBody>
                  <a:tcPr/>
                </a:tc>
                <a:tc>
                  <a:txBody>
                    <a:bodyPr/>
                    <a:lstStyle/>
                    <a:p>
                      <a:r>
                        <a:rPr lang="en-US" sz="1000"/>
                        <a:t>1501</a:t>
                      </a:r>
                    </a:p>
                  </a:txBody>
                  <a:tcPr/>
                </a:tc>
                <a:tc>
                  <a:txBody>
                    <a:bodyPr/>
                    <a:lstStyle/>
                    <a:p>
                      <a:r>
                        <a:rPr lang="en-US" sz="1000"/>
                        <a:t>97</a:t>
                      </a:r>
                    </a:p>
                  </a:txBody>
                  <a:tcPr/>
                </a:tc>
                <a:tc>
                  <a:txBody>
                    <a:bodyPr/>
                    <a:lstStyle/>
                    <a:p>
                      <a:r>
                        <a:rPr lang="en-US" sz="1000"/>
                        <a:t>91</a:t>
                      </a:r>
                    </a:p>
                  </a:txBody>
                  <a:tcPr/>
                </a:tc>
                <a:tc>
                  <a:txBody>
                    <a:bodyPr/>
                    <a:lstStyle/>
                    <a:p>
                      <a:r>
                        <a:rPr lang="en-US" sz="1000"/>
                        <a:t>445</a:t>
                      </a:r>
                    </a:p>
                  </a:txBody>
                  <a:tcPr/>
                </a:tc>
                <a:tc>
                  <a:txBody>
                    <a:bodyPr/>
                    <a:lstStyle/>
                    <a:p>
                      <a:r>
                        <a:rPr lang="en-US" sz="1000"/>
                        <a:t>41</a:t>
                      </a:r>
                    </a:p>
                  </a:txBody>
                  <a:tcPr/>
                </a:tc>
                <a:tc>
                  <a:txBody>
                    <a:bodyPr/>
                    <a:lstStyle/>
                    <a:p>
                      <a:r>
                        <a:rPr lang="en-US" sz="1000"/>
                        <a:t>33611</a:t>
                      </a:r>
                    </a:p>
                  </a:txBody>
                  <a:tcPr/>
                </a:tc>
                <a:tc>
                  <a:txBody>
                    <a:bodyPr/>
                    <a:lstStyle/>
                    <a:p>
                      <a:r>
                        <a:rPr lang="en-US" sz="1000"/>
                        <a:t>428</a:t>
                      </a:r>
                    </a:p>
                  </a:txBody>
                  <a:tcPr/>
                </a:tc>
                <a:tc>
                  <a:txBody>
                    <a:bodyPr/>
                    <a:lstStyle/>
                    <a:p>
                      <a:r>
                        <a:rPr lang="en-US" sz="1000"/>
                        <a:t>9106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29293967"/>
                  </a:ext>
                </a:extLst>
              </a:tr>
            </a:tbl>
          </a:graphicData>
        </a:graphic>
      </p:graphicFrame>
      <p:sp>
        <p:nvSpPr>
          <p:cNvPr id="4" name="Text Placeholder 3">
            <a:extLst>
              <a:ext uri="{FF2B5EF4-FFF2-40B4-BE49-F238E27FC236}">
                <a16:creationId xmlns:a16="http://schemas.microsoft.com/office/drawing/2014/main" id="{A5575931-5338-4581-8063-329F1611C9D1}"/>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326502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CACAD-2B60-4F5D-AA86-8E233376DA09}"/>
              </a:ext>
            </a:extLst>
          </p:cNvPr>
          <p:cNvSpPr>
            <a:spLocks noGrp="1"/>
          </p:cNvSpPr>
          <p:nvPr>
            <p:ph type="title"/>
          </p:nvPr>
        </p:nvSpPr>
        <p:spPr/>
        <p:txBody>
          <a:bodyPr/>
          <a:lstStyle/>
          <a:p>
            <a:r>
              <a:rPr lang="en-US"/>
              <a:t>Facebook Reach | Hamari Zimadari</a:t>
            </a:r>
          </a:p>
        </p:txBody>
      </p:sp>
      <p:graphicFrame>
        <p:nvGraphicFramePr>
          <p:cNvPr id="6" name="Chart Placeholder 5">
            <a:extLst>
              <a:ext uri="{FF2B5EF4-FFF2-40B4-BE49-F238E27FC236}">
                <a16:creationId xmlns:a16="http://schemas.microsoft.com/office/drawing/2014/main" id="{4A2BF66C-6D0C-40B7-B482-7B05499E4BFD}"/>
              </a:ext>
            </a:extLst>
          </p:cNvPr>
          <p:cNvGraphicFramePr>
            <a:graphicFrameLocks noGrp="1"/>
          </p:cNvGraphicFramePr>
          <p:nvPr>
            <p:ph type="chart" sz="quarter" idx="13"/>
            <p:extLst>
              <p:ext uri="{D42A27DB-BD31-4B8C-83A1-F6EECF244321}">
                <p14:modId xmlns:p14="http://schemas.microsoft.com/office/powerpoint/2010/main" val="3677287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161C58-7D27-475D-A2B6-98E4E492A7AD}"/>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78B6D961-1B08-43DB-A16F-2FBDD2452A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0884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7EEDC-D511-4984-A886-231552BFA5D1}"/>
              </a:ext>
            </a:extLst>
          </p:cNvPr>
          <p:cNvSpPr>
            <a:spLocks noGrp="1"/>
          </p:cNvSpPr>
          <p:nvPr>
            <p:ph type="title"/>
          </p:nvPr>
        </p:nvSpPr>
        <p:spPr/>
        <p:txBody>
          <a:bodyPr/>
          <a:lstStyle/>
          <a:p>
            <a:r>
              <a:rPr lang="en-US"/>
              <a:t>Facebook Total Engagements | Hamari Zimadari</a:t>
            </a:r>
          </a:p>
        </p:txBody>
      </p:sp>
      <p:graphicFrame>
        <p:nvGraphicFramePr>
          <p:cNvPr id="6" name="Chart Placeholder 5">
            <a:extLst>
              <a:ext uri="{FF2B5EF4-FFF2-40B4-BE49-F238E27FC236}">
                <a16:creationId xmlns:a16="http://schemas.microsoft.com/office/drawing/2014/main" id="{6172D5B2-5412-49A7-87FF-EBB9CE669BA5}"/>
              </a:ext>
            </a:extLst>
          </p:cNvPr>
          <p:cNvGraphicFramePr>
            <a:graphicFrameLocks noGrp="1"/>
          </p:cNvGraphicFramePr>
          <p:nvPr>
            <p:ph type="chart" sz="quarter" idx="13"/>
            <p:extLst>
              <p:ext uri="{D42A27DB-BD31-4B8C-83A1-F6EECF244321}">
                <p14:modId xmlns:p14="http://schemas.microsoft.com/office/powerpoint/2010/main" val="849327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51A0E1-3B39-4BF4-BB31-119C3FE46AEB}"/>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678FF197-9CF9-49A8-B979-75D75CEDEF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3832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25153-93B3-47D4-945C-E11D97A856AC}"/>
              </a:ext>
            </a:extLst>
          </p:cNvPr>
          <p:cNvSpPr>
            <a:spLocks noGrp="1"/>
          </p:cNvSpPr>
          <p:nvPr>
            <p:ph type="title"/>
          </p:nvPr>
        </p:nvSpPr>
        <p:spPr/>
        <p:txBody>
          <a:bodyPr/>
          <a:lstStyle/>
          <a:p>
            <a:r>
              <a:rPr lang="en-US"/>
              <a:t>Facebook Video Views | Hamari Zimadari</a:t>
            </a:r>
          </a:p>
        </p:txBody>
      </p:sp>
      <p:graphicFrame>
        <p:nvGraphicFramePr>
          <p:cNvPr id="6" name="Chart Placeholder 5">
            <a:extLst>
              <a:ext uri="{FF2B5EF4-FFF2-40B4-BE49-F238E27FC236}">
                <a16:creationId xmlns:a16="http://schemas.microsoft.com/office/drawing/2014/main" id="{C9AC75D5-239E-48A7-A2CB-EC1BDD54E893}"/>
              </a:ext>
            </a:extLst>
          </p:cNvPr>
          <p:cNvGraphicFramePr>
            <a:graphicFrameLocks noGrp="1"/>
          </p:cNvGraphicFramePr>
          <p:nvPr>
            <p:ph type="chart" sz="quarter" idx="13"/>
            <p:extLst>
              <p:ext uri="{D42A27DB-BD31-4B8C-83A1-F6EECF244321}">
                <p14:modId xmlns:p14="http://schemas.microsoft.com/office/powerpoint/2010/main" val="536146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68AF16-ADE1-408B-87D6-8EB33C79AAAA}"/>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FD1A485A-1420-4419-B666-72C82A44D6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9082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1A002-6BE0-45D0-B83A-93E390601946}"/>
              </a:ext>
            </a:extLst>
          </p:cNvPr>
          <p:cNvSpPr>
            <a:spLocks noGrp="1"/>
          </p:cNvSpPr>
          <p:nvPr>
            <p:ph type="title"/>
          </p:nvPr>
        </p:nvSpPr>
        <p:spPr/>
        <p:txBody>
          <a:bodyPr/>
          <a:lstStyle/>
          <a:p>
            <a:r>
              <a:rPr lang="fr-FR"/>
              <a:t>Facebook Fan Demographics | Hamari Zimadari</a:t>
            </a:r>
            <a:endParaRPr lang="en-US"/>
          </a:p>
        </p:txBody>
      </p:sp>
      <p:graphicFrame>
        <p:nvGraphicFramePr>
          <p:cNvPr id="6" name="Chart Placeholder 5">
            <a:extLst>
              <a:ext uri="{FF2B5EF4-FFF2-40B4-BE49-F238E27FC236}">
                <a16:creationId xmlns:a16="http://schemas.microsoft.com/office/drawing/2014/main" id="{F71C6A8D-229A-446E-B66B-246B613087EF}"/>
              </a:ext>
            </a:extLst>
          </p:cNvPr>
          <p:cNvGraphicFramePr>
            <a:graphicFrameLocks noGrp="1"/>
          </p:cNvGraphicFramePr>
          <p:nvPr>
            <p:ph type="chart" sz="quarter" idx="13"/>
            <p:extLst>
              <p:ext uri="{D42A27DB-BD31-4B8C-83A1-F6EECF244321}">
                <p14:modId xmlns:p14="http://schemas.microsoft.com/office/powerpoint/2010/main" val="2158231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388680-9A8D-49EB-B558-857AA4094217}"/>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6972D312-D8CC-4FE2-8C5D-E4EAC4D6F6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5405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92E9B-BCE4-442E-834D-DF2C820BB53B}"/>
              </a:ext>
            </a:extLst>
          </p:cNvPr>
          <p:cNvSpPr>
            <a:spLocks noGrp="1"/>
          </p:cNvSpPr>
          <p:nvPr>
            <p:ph type="title"/>
          </p:nvPr>
        </p:nvSpPr>
        <p:spPr/>
        <p:txBody>
          <a:bodyPr/>
          <a:lstStyle/>
          <a:p>
            <a:r>
              <a:rPr lang="en-US"/>
              <a:t>Facebook Fans By Country Table | Hamari Zimadari</a:t>
            </a:r>
          </a:p>
        </p:txBody>
      </p:sp>
      <p:graphicFrame>
        <p:nvGraphicFramePr>
          <p:cNvPr id="5" name="Table Placeholder 4">
            <a:extLst>
              <a:ext uri="{FF2B5EF4-FFF2-40B4-BE49-F238E27FC236}">
                <a16:creationId xmlns:a16="http://schemas.microsoft.com/office/drawing/2014/main" id="{782A375D-7585-4C7B-9B18-AA6BF1D0600E}"/>
              </a:ext>
            </a:extLst>
          </p:cNvPr>
          <p:cNvGraphicFramePr>
            <a:graphicFrameLocks noGrp="1"/>
          </p:cNvGraphicFramePr>
          <p:nvPr>
            <p:ph type="tbl" sz="quarter" idx="13"/>
            <p:extLst>
              <p:ext uri="{D42A27DB-BD31-4B8C-83A1-F6EECF244321}">
                <p14:modId xmlns:p14="http://schemas.microsoft.com/office/powerpoint/2010/main" val="4228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5880338"/>
                    </a:ext>
                  </a:extLst>
                </a:gridCol>
                <a:gridCol w="1645920">
                  <a:extLst>
                    <a:ext uri="{9D8B030D-6E8A-4147-A177-3AD203B41FA5}">
                      <a16:colId xmlns:a16="http://schemas.microsoft.com/office/drawing/2014/main" val="3852081326"/>
                    </a:ext>
                  </a:extLst>
                </a:gridCol>
                <a:gridCol w="1645920">
                  <a:extLst>
                    <a:ext uri="{9D8B030D-6E8A-4147-A177-3AD203B41FA5}">
                      <a16:colId xmlns:a16="http://schemas.microsoft.com/office/drawing/2014/main" val="1923403232"/>
                    </a:ext>
                  </a:extLst>
                </a:gridCol>
                <a:gridCol w="1645920">
                  <a:extLst>
                    <a:ext uri="{9D8B030D-6E8A-4147-A177-3AD203B41FA5}">
                      <a16:colId xmlns:a16="http://schemas.microsoft.com/office/drawing/2014/main" val="620360054"/>
                    </a:ext>
                  </a:extLst>
                </a:gridCol>
                <a:gridCol w="1645920">
                  <a:extLst>
                    <a:ext uri="{9D8B030D-6E8A-4147-A177-3AD203B41FA5}">
                      <a16:colId xmlns:a16="http://schemas.microsoft.com/office/drawing/2014/main" val="1519651620"/>
                    </a:ext>
                  </a:extLst>
                </a:gridCol>
              </a:tblGrid>
              <a:tr h="370840">
                <a:tc>
                  <a:txBody>
                    <a:bodyPr/>
                    <a:lstStyle/>
                    <a:p>
                      <a:r>
                        <a:rPr lang="en-US" sz="1000"/>
                        <a:t>Country</a:t>
                      </a:r>
                    </a:p>
                  </a:txBody>
                  <a:tcPr/>
                </a:tc>
                <a:tc>
                  <a:txBody>
                    <a:bodyPr/>
                    <a:lstStyle/>
                    <a:p>
                      <a:r>
                        <a:rPr lang="en-US" sz="1000"/>
                        <a:t>Fans</a:t>
                      </a:r>
                    </a:p>
                  </a:txBody>
                  <a:tcPr/>
                </a:tc>
                <a:tc>
                  <a:txBody>
                    <a:bodyPr/>
                    <a:lstStyle/>
                    <a:p>
                      <a:r>
                        <a:rPr lang="en-US" sz="1000"/>
                        <a:t>Share</a:t>
                      </a:r>
                    </a:p>
                  </a:txBody>
                  <a:tcPr/>
                </a:tc>
                <a:tc>
                  <a:txBody>
                    <a:bodyPr/>
                    <a:lstStyle/>
                    <a:p>
                      <a:r>
                        <a:rPr lang="en-US" sz="1000"/>
                        <a:t>Change (+/-)</a:t>
                      </a:r>
                    </a:p>
                  </a:txBody>
                  <a:tcPr/>
                </a:tc>
                <a:tc>
                  <a:txBody>
                    <a:bodyPr/>
                    <a:lstStyle/>
                    <a:p>
                      <a:r>
                        <a:rPr lang="en-US" sz="1000"/>
                        <a:t>Change (%)</a:t>
                      </a:r>
                    </a:p>
                  </a:txBody>
                  <a:tcPr/>
                </a:tc>
                <a:extLst>
                  <a:ext uri="{0D108BD9-81ED-4DB2-BD59-A6C34878D82A}">
                    <a16:rowId xmlns:a16="http://schemas.microsoft.com/office/drawing/2014/main" val="2924418015"/>
                  </a:ext>
                </a:extLst>
              </a:tr>
              <a:tr h="370840">
                <a:tc>
                  <a:txBody>
                    <a:bodyPr/>
                    <a:lstStyle/>
                    <a:p>
                      <a:r>
                        <a:rPr lang="en-US" sz="1000"/>
                        <a:t>Pakistan</a:t>
                      </a:r>
                    </a:p>
                  </a:txBody>
                  <a:tcPr/>
                </a:tc>
                <a:tc>
                  <a:txBody>
                    <a:bodyPr/>
                    <a:lstStyle/>
                    <a:p>
                      <a:r>
                        <a:rPr lang="en-US" sz="1000"/>
                        <a:t>5067</a:t>
                      </a:r>
                    </a:p>
                  </a:txBody>
                  <a:tcPr/>
                </a:tc>
                <a:tc>
                  <a:txBody>
                    <a:bodyPr/>
                    <a:lstStyle/>
                    <a:p>
                      <a:r>
                        <a:rPr lang="en-US" sz="1000"/>
                        <a:t>96.753866717586 %</a:t>
                      </a:r>
                    </a:p>
                  </a:txBody>
                  <a:tcPr/>
                </a:tc>
                <a:tc>
                  <a:txBody>
                    <a:bodyPr/>
                    <a:lstStyle/>
                    <a:p>
                      <a:r>
                        <a:rPr lang="en-US" sz="1000"/>
                        <a:t>4453</a:t>
                      </a:r>
                    </a:p>
                  </a:txBody>
                  <a:tcPr/>
                </a:tc>
                <a:tc>
                  <a:txBody>
                    <a:bodyPr/>
                    <a:lstStyle/>
                    <a:p>
                      <a:r>
                        <a:rPr lang="en-US" sz="1000"/>
                        <a:t>725.2 %</a:t>
                      </a:r>
                    </a:p>
                  </a:txBody>
                  <a:tcPr/>
                </a:tc>
                <a:extLst>
                  <a:ext uri="{0D108BD9-81ED-4DB2-BD59-A6C34878D82A}">
                    <a16:rowId xmlns:a16="http://schemas.microsoft.com/office/drawing/2014/main" val="3889185785"/>
                  </a:ext>
                </a:extLst>
              </a:tr>
              <a:tr h="370840">
                <a:tc>
                  <a:txBody>
                    <a:bodyPr/>
                    <a:lstStyle/>
                    <a:p>
                      <a:r>
                        <a:rPr lang="en-US" sz="1000"/>
                        <a:t>United Arab Emirates</a:t>
                      </a:r>
                    </a:p>
                  </a:txBody>
                  <a:tcPr/>
                </a:tc>
                <a:tc>
                  <a:txBody>
                    <a:bodyPr/>
                    <a:lstStyle/>
                    <a:p>
                      <a:r>
                        <a:rPr lang="en-US" sz="1000"/>
                        <a:t>57</a:t>
                      </a:r>
                    </a:p>
                  </a:txBody>
                  <a:tcPr/>
                </a:tc>
                <a:tc>
                  <a:txBody>
                    <a:bodyPr/>
                    <a:lstStyle/>
                    <a:p>
                      <a:r>
                        <a:rPr lang="en-US" sz="1000"/>
                        <a:t>1.0884093946916 %</a:t>
                      </a:r>
                    </a:p>
                  </a:txBody>
                  <a:tcPr/>
                </a:tc>
                <a:tc>
                  <a:txBody>
                    <a:bodyPr/>
                    <a:lstStyle/>
                    <a:p>
                      <a:r>
                        <a:rPr lang="en-US" sz="1000"/>
                        <a:t>51</a:t>
                      </a:r>
                    </a:p>
                  </a:txBody>
                  <a:tcPr/>
                </a:tc>
                <a:tc>
                  <a:txBody>
                    <a:bodyPr/>
                    <a:lstStyle/>
                    <a:p>
                      <a:r>
                        <a:rPr lang="en-US" sz="1000"/>
                        <a:t>850.0 %</a:t>
                      </a:r>
                    </a:p>
                  </a:txBody>
                  <a:tcPr/>
                </a:tc>
                <a:extLst>
                  <a:ext uri="{0D108BD9-81ED-4DB2-BD59-A6C34878D82A}">
                    <a16:rowId xmlns:a16="http://schemas.microsoft.com/office/drawing/2014/main" val="2223973272"/>
                  </a:ext>
                </a:extLst>
              </a:tr>
              <a:tr h="370840">
                <a:tc>
                  <a:txBody>
                    <a:bodyPr/>
                    <a:lstStyle/>
                    <a:p>
                      <a:r>
                        <a:rPr lang="en-US" sz="1000"/>
                        <a:t>Saudi Arabia</a:t>
                      </a:r>
                    </a:p>
                  </a:txBody>
                  <a:tcPr/>
                </a:tc>
                <a:tc>
                  <a:txBody>
                    <a:bodyPr/>
                    <a:lstStyle/>
                    <a:p>
                      <a:r>
                        <a:rPr lang="en-US" sz="1000"/>
                        <a:t>44</a:t>
                      </a:r>
                    </a:p>
                  </a:txBody>
                  <a:tcPr/>
                </a:tc>
                <a:tc>
                  <a:txBody>
                    <a:bodyPr/>
                    <a:lstStyle/>
                    <a:p>
                      <a:r>
                        <a:rPr lang="en-US" sz="1000"/>
                        <a:t>0.84017567309528 %</a:t>
                      </a:r>
                    </a:p>
                  </a:txBody>
                  <a:tcPr/>
                </a:tc>
                <a:tc>
                  <a:txBody>
                    <a:bodyPr/>
                    <a:lstStyle/>
                    <a:p>
                      <a:r>
                        <a:rPr lang="en-US" sz="1000"/>
                        <a:t>36</a:t>
                      </a:r>
                    </a:p>
                  </a:txBody>
                  <a:tcPr/>
                </a:tc>
                <a:tc>
                  <a:txBody>
                    <a:bodyPr/>
                    <a:lstStyle/>
                    <a:p>
                      <a:r>
                        <a:rPr lang="en-US" sz="1000"/>
                        <a:t>450.0 %</a:t>
                      </a:r>
                    </a:p>
                  </a:txBody>
                  <a:tcPr/>
                </a:tc>
                <a:extLst>
                  <a:ext uri="{0D108BD9-81ED-4DB2-BD59-A6C34878D82A}">
                    <a16:rowId xmlns:a16="http://schemas.microsoft.com/office/drawing/2014/main" val="651094780"/>
                  </a:ext>
                </a:extLst>
              </a:tr>
              <a:tr h="370840">
                <a:tc>
                  <a:txBody>
                    <a:bodyPr/>
                    <a:lstStyle/>
                    <a:p>
                      <a:r>
                        <a:rPr lang="en-US" sz="1000"/>
                        <a:t>India</a:t>
                      </a:r>
                    </a:p>
                  </a:txBody>
                  <a:tcPr/>
                </a:tc>
                <a:tc>
                  <a:txBody>
                    <a:bodyPr/>
                    <a:lstStyle/>
                    <a:p>
                      <a:r>
                        <a:rPr lang="en-US" sz="1000"/>
                        <a:t>7</a:t>
                      </a:r>
                    </a:p>
                  </a:txBody>
                  <a:tcPr/>
                </a:tc>
                <a:tc>
                  <a:txBody>
                    <a:bodyPr/>
                    <a:lstStyle/>
                    <a:p>
                      <a:r>
                        <a:rPr lang="en-US" sz="1000"/>
                        <a:t>0.1336643116288 %</a:t>
                      </a:r>
                    </a:p>
                  </a:txBody>
                  <a:tcPr/>
                </a:tc>
                <a:tc>
                  <a:txBody>
                    <a:bodyPr/>
                    <a:lstStyle/>
                    <a:p>
                      <a:r>
                        <a:rPr lang="en-US" sz="1000"/>
                        <a:t>3</a:t>
                      </a:r>
                    </a:p>
                  </a:txBody>
                  <a:tcPr/>
                </a:tc>
                <a:tc>
                  <a:txBody>
                    <a:bodyPr/>
                    <a:lstStyle/>
                    <a:p>
                      <a:r>
                        <a:rPr lang="en-US" sz="1000"/>
                        <a:t>75.0 %</a:t>
                      </a:r>
                    </a:p>
                  </a:txBody>
                  <a:tcPr/>
                </a:tc>
                <a:extLst>
                  <a:ext uri="{0D108BD9-81ED-4DB2-BD59-A6C34878D82A}">
                    <a16:rowId xmlns:a16="http://schemas.microsoft.com/office/drawing/2014/main" val="2788093639"/>
                  </a:ext>
                </a:extLst>
              </a:tr>
              <a:tr h="370840">
                <a:tc>
                  <a:txBody>
                    <a:bodyPr/>
                    <a:lstStyle/>
                    <a:p>
                      <a:r>
                        <a:rPr lang="en-US" sz="1000"/>
                        <a:t>Qatar</a:t>
                      </a:r>
                    </a:p>
                  </a:txBody>
                  <a:tcPr/>
                </a:tc>
                <a:tc>
                  <a:txBody>
                    <a:bodyPr/>
                    <a:lstStyle/>
                    <a:p>
                      <a:r>
                        <a:rPr lang="en-US" sz="1000"/>
                        <a:t>6</a:t>
                      </a:r>
                    </a:p>
                  </a:txBody>
                  <a:tcPr/>
                </a:tc>
                <a:tc>
                  <a:txBody>
                    <a:bodyPr/>
                    <a:lstStyle/>
                    <a:p>
                      <a:r>
                        <a:rPr lang="en-US" sz="1000"/>
                        <a:t>0.11456940996754 %</a:t>
                      </a:r>
                    </a:p>
                  </a:txBody>
                  <a:tcPr/>
                </a:tc>
                <a:tc>
                  <a:txBody>
                    <a:bodyPr/>
                    <a:lstStyle/>
                    <a:p>
                      <a:r>
                        <a:rPr lang="en-US" sz="1000"/>
                        <a:t>2</a:t>
                      </a:r>
                    </a:p>
                  </a:txBody>
                  <a:tcPr/>
                </a:tc>
                <a:tc>
                  <a:txBody>
                    <a:bodyPr/>
                    <a:lstStyle/>
                    <a:p>
                      <a:r>
                        <a:rPr lang="en-US" sz="1000"/>
                        <a:t>50.0 %</a:t>
                      </a:r>
                    </a:p>
                  </a:txBody>
                  <a:tcPr/>
                </a:tc>
                <a:extLst>
                  <a:ext uri="{0D108BD9-81ED-4DB2-BD59-A6C34878D82A}">
                    <a16:rowId xmlns:a16="http://schemas.microsoft.com/office/drawing/2014/main" val="3194587977"/>
                  </a:ext>
                </a:extLst>
              </a:tr>
              <a:tr h="370840">
                <a:tc>
                  <a:txBody>
                    <a:bodyPr/>
                    <a:lstStyle/>
                    <a:p>
                      <a:r>
                        <a:rPr lang="en-US" sz="1000"/>
                        <a:t>United Kingdom</a:t>
                      </a:r>
                    </a:p>
                  </a:txBody>
                  <a:tcPr/>
                </a:tc>
                <a:tc>
                  <a:txBody>
                    <a:bodyPr/>
                    <a:lstStyle/>
                    <a:p>
                      <a:r>
                        <a:rPr lang="en-US" sz="1000"/>
                        <a:t>6</a:t>
                      </a:r>
                    </a:p>
                  </a:txBody>
                  <a:tcPr/>
                </a:tc>
                <a:tc>
                  <a:txBody>
                    <a:bodyPr/>
                    <a:lstStyle/>
                    <a:p>
                      <a:r>
                        <a:rPr lang="en-US" sz="1000"/>
                        <a:t>0.11456940996754 %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253116187"/>
                  </a:ext>
                </a:extLst>
              </a:tr>
              <a:tr h="370840">
                <a:tc>
                  <a:txBody>
                    <a:bodyPr/>
                    <a:lstStyle/>
                    <a:p>
                      <a:r>
                        <a:rPr lang="en-US" sz="1000"/>
                        <a:t>Malaysia</a:t>
                      </a:r>
                    </a:p>
                  </a:txBody>
                  <a:tcPr/>
                </a:tc>
                <a:tc>
                  <a:txBody>
                    <a:bodyPr/>
                    <a:lstStyle/>
                    <a:p>
                      <a:r>
                        <a:rPr lang="en-US" sz="1000"/>
                        <a:t>5</a:t>
                      </a:r>
                    </a:p>
                  </a:txBody>
                  <a:tcPr/>
                </a:tc>
                <a:tc>
                  <a:txBody>
                    <a:bodyPr/>
                    <a:lstStyle/>
                    <a:p>
                      <a:r>
                        <a:rPr lang="en-US" sz="1000"/>
                        <a:t>0.095474508306282 %</a:t>
                      </a:r>
                    </a:p>
                  </a:txBody>
                  <a:tcPr/>
                </a:tc>
                <a:tc>
                  <a:txBody>
                    <a:bodyPr/>
                    <a:lstStyle/>
                    <a:p>
                      <a:r>
                        <a:rPr lang="en-US" sz="1000"/>
                        <a:t>2</a:t>
                      </a:r>
                    </a:p>
                  </a:txBody>
                  <a:tcPr/>
                </a:tc>
                <a:tc>
                  <a:txBody>
                    <a:bodyPr/>
                    <a:lstStyle/>
                    <a:p>
                      <a:r>
                        <a:rPr lang="en-US" sz="1000"/>
                        <a:t>66.7 %</a:t>
                      </a:r>
                    </a:p>
                  </a:txBody>
                  <a:tcPr/>
                </a:tc>
                <a:extLst>
                  <a:ext uri="{0D108BD9-81ED-4DB2-BD59-A6C34878D82A}">
                    <a16:rowId xmlns:a16="http://schemas.microsoft.com/office/drawing/2014/main" val="2047763776"/>
                  </a:ext>
                </a:extLst>
              </a:tr>
            </a:tbl>
          </a:graphicData>
        </a:graphic>
      </p:graphicFrame>
      <p:sp>
        <p:nvSpPr>
          <p:cNvPr id="4" name="Text Placeholder 3">
            <a:extLst>
              <a:ext uri="{FF2B5EF4-FFF2-40B4-BE49-F238E27FC236}">
                <a16:creationId xmlns:a16="http://schemas.microsoft.com/office/drawing/2014/main" id="{D946498C-46CB-4E8B-AFBE-BFF1046484F1}"/>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232813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94B30-A330-4A67-A8E1-B5770C49D6A9}"/>
              </a:ext>
            </a:extLst>
          </p:cNvPr>
          <p:cNvSpPr>
            <a:spLocks noGrp="1"/>
          </p:cNvSpPr>
          <p:nvPr>
            <p:ph type="title"/>
          </p:nvPr>
        </p:nvSpPr>
        <p:spPr/>
        <p:txBody>
          <a:bodyPr/>
          <a:lstStyle/>
          <a:p>
            <a:r>
              <a:rPr lang="en-US"/>
              <a:t>Facebook Reach By Country Table | Hamari Zimadari</a:t>
            </a:r>
          </a:p>
        </p:txBody>
      </p:sp>
      <p:graphicFrame>
        <p:nvGraphicFramePr>
          <p:cNvPr id="5" name="Table Placeholder 4">
            <a:extLst>
              <a:ext uri="{FF2B5EF4-FFF2-40B4-BE49-F238E27FC236}">
                <a16:creationId xmlns:a16="http://schemas.microsoft.com/office/drawing/2014/main" id="{93647F56-6A25-4023-9AEA-D097F85425AD}"/>
              </a:ext>
            </a:extLst>
          </p:cNvPr>
          <p:cNvGraphicFramePr>
            <a:graphicFrameLocks noGrp="1"/>
          </p:cNvGraphicFramePr>
          <p:nvPr>
            <p:ph type="tbl" sz="quarter" idx="13"/>
            <p:extLst>
              <p:ext uri="{D42A27DB-BD31-4B8C-83A1-F6EECF244321}">
                <p14:modId xmlns:p14="http://schemas.microsoft.com/office/powerpoint/2010/main" val="1847486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05198043"/>
                    </a:ext>
                  </a:extLst>
                </a:gridCol>
                <a:gridCol w="3291840">
                  <a:extLst>
                    <a:ext uri="{9D8B030D-6E8A-4147-A177-3AD203B41FA5}">
                      <a16:colId xmlns:a16="http://schemas.microsoft.com/office/drawing/2014/main" val="3708650995"/>
                    </a:ext>
                  </a:extLst>
                </a:gridCol>
              </a:tblGrid>
              <a:tr h="370840">
                <a:tc>
                  <a:txBody>
                    <a:bodyPr/>
                    <a:lstStyle/>
                    <a:p>
                      <a:r>
                        <a:rPr lang="en-US" sz="1000"/>
                        <a:t>Country</a:t>
                      </a:r>
                    </a:p>
                  </a:txBody>
                  <a:tcPr/>
                </a:tc>
                <a:tc>
                  <a:txBody>
                    <a:bodyPr/>
                    <a:lstStyle/>
                    <a:p>
                      <a:r>
                        <a:rPr lang="en-US" sz="1000"/>
                        <a:t>Avg. Reach per Day</a:t>
                      </a:r>
                    </a:p>
                  </a:txBody>
                  <a:tcPr/>
                </a:tc>
                <a:extLst>
                  <a:ext uri="{0D108BD9-81ED-4DB2-BD59-A6C34878D82A}">
                    <a16:rowId xmlns:a16="http://schemas.microsoft.com/office/drawing/2014/main" val="968838935"/>
                  </a:ext>
                </a:extLst>
              </a:tr>
              <a:tr h="370840">
                <a:tc>
                  <a:txBody>
                    <a:bodyPr/>
                    <a:lstStyle/>
                    <a:p>
                      <a:r>
                        <a:rPr lang="en-US" sz="1000"/>
                        <a:t>Pakistan</a:t>
                      </a:r>
                    </a:p>
                  </a:txBody>
                  <a:tcPr/>
                </a:tc>
                <a:tc>
                  <a:txBody>
                    <a:bodyPr/>
                    <a:lstStyle/>
                    <a:p>
                      <a:r>
                        <a:rPr lang="en-US" sz="1000"/>
                        <a:t>66074</a:t>
                      </a:r>
                    </a:p>
                  </a:txBody>
                  <a:tcPr/>
                </a:tc>
                <a:extLst>
                  <a:ext uri="{0D108BD9-81ED-4DB2-BD59-A6C34878D82A}">
                    <a16:rowId xmlns:a16="http://schemas.microsoft.com/office/drawing/2014/main" val="3614936495"/>
                  </a:ext>
                </a:extLst>
              </a:tr>
              <a:tr h="370840">
                <a:tc>
                  <a:txBody>
                    <a:bodyPr/>
                    <a:lstStyle/>
                    <a:p>
                      <a:r>
                        <a:rPr lang="en-US" sz="1000"/>
                        <a:t>Saudi Arabia</a:t>
                      </a:r>
                    </a:p>
                  </a:txBody>
                  <a:tcPr/>
                </a:tc>
                <a:tc>
                  <a:txBody>
                    <a:bodyPr/>
                    <a:lstStyle/>
                    <a:p>
                      <a:r>
                        <a:rPr lang="en-US" sz="1000"/>
                        <a:t>936</a:t>
                      </a:r>
                    </a:p>
                  </a:txBody>
                  <a:tcPr/>
                </a:tc>
                <a:extLst>
                  <a:ext uri="{0D108BD9-81ED-4DB2-BD59-A6C34878D82A}">
                    <a16:rowId xmlns:a16="http://schemas.microsoft.com/office/drawing/2014/main" val="3894716203"/>
                  </a:ext>
                </a:extLst>
              </a:tr>
              <a:tr h="370840">
                <a:tc>
                  <a:txBody>
                    <a:bodyPr/>
                    <a:lstStyle/>
                    <a:p>
                      <a:r>
                        <a:rPr lang="en-US" sz="1000"/>
                        <a:t>United Arab Emirates</a:t>
                      </a:r>
                    </a:p>
                  </a:txBody>
                  <a:tcPr/>
                </a:tc>
                <a:tc>
                  <a:txBody>
                    <a:bodyPr/>
                    <a:lstStyle/>
                    <a:p>
                      <a:r>
                        <a:rPr lang="en-US" sz="1000"/>
                        <a:t>685</a:t>
                      </a:r>
                    </a:p>
                  </a:txBody>
                  <a:tcPr/>
                </a:tc>
                <a:extLst>
                  <a:ext uri="{0D108BD9-81ED-4DB2-BD59-A6C34878D82A}">
                    <a16:rowId xmlns:a16="http://schemas.microsoft.com/office/drawing/2014/main" val="1284447126"/>
                  </a:ext>
                </a:extLst>
              </a:tr>
              <a:tr h="370840">
                <a:tc>
                  <a:txBody>
                    <a:bodyPr/>
                    <a:lstStyle/>
                    <a:p>
                      <a:r>
                        <a:rPr lang="en-US" sz="1000"/>
                        <a:t>India</a:t>
                      </a:r>
                    </a:p>
                  </a:txBody>
                  <a:tcPr/>
                </a:tc>
                <a:tc>
                  <a:txBody>
                    <a:bodyPr/>
                    <a:lstStyle/>
                    <a:p>
                      <a:r>
                        <a:rPr lang="en-US" sz="1000"/>
                        <a:t>171</a:t>
                      </a:r>
                    </a:p>
                  </a:txBody>
                  <a:tcPr/>
                </a:tc>
                <a:extLst>
                  <a:ext uri="{0D108BD9-81ED-4DB2-BD59-A6C34878D82A}">
                    <a16:rowId xmlns:a16="http://schemas.microsoft.com/office/drawing/2014/main" val="383510359"/>
                  </a:ext>
                </a:extLst>
              </a:tr>
              <a:tr h="370840">
                <a:tc>
                  <a:txBody>
                    <a:bodyPr/>
                    <a:lstStyle/>
                    <a:p>
                      <a:r>
                        <a:rPr lang="en-US" sz="1000"/>
                        <a:t>United Kingdom</a:t>
                      </a:r>
                    </a:p>
                  </a:txBody>
                  <a:tcPr/>
                </a:tc>
                <a:tc>
                  <a:txBody>
                    <a:bodyPr/>
                    <a:lstStyle/>
                    <a:p>
                      <a:r>
                        <a:rPr lang="en-US" sz="1000"/>
                        <a:t>123</a:t>
                      </a:r>
                    </a:p>
                  </a:txBody>
                  <a:tcPr/>
                </a:tc>
                <a:extLst>
                  <a:ext uri="{0D108BD9-81ED-4DB2-BD59-A6C34878D82A}">
                    <a16:rowId xmlns:a16="http://schemas.microsoft.com/office/drawing/2014/main" val="1765651655"/>
                  </a:ext>
                </a:extLst>
              </a:tr>
              <a:tr h="370840">
                <a:tc>
                  <a:txBody>
                    <a:bodyPr/>
                    <a:lstStyle/>
                    <a:p>
                      <a:r>
                        <a:rPr lang="en-US" sz="1000"/>
                        <a:t>United States</a:t>
                      </a:r>
                    </a:p>
                  </a:txBody>
                  <a:tcPr/>
                </a:tc>
                <a:tc>
                  <a:txBody>
                    <a:bodyPr/>
                    <a:lstStyle/>
                    <a:p>
                      <a:r>
                        <a:rPr lang="en-US" sz="1000"/>
                        <a:t>78</a:t>
                      </a:r>
                    </a:p>
                  </a:txBody>
                  <a:tcPr/>
                </a:tc>
                <a:extLst>
                  <a:ext uri="{0D108BD9-81ED-4DB2-BD59-A6C34878D82A}">
                    <a16:rowId xmlns:a16="http://schemas.microsoft.com/office/drawing/2014/main" val="607121303"/>
                  </a:ext>
                </a:extLst>
              </a:tr>
              <a:tr h="370840">
                <a:tc>
                  <a:txBody>
                    <a:bodyPr/>
                    <a:lstStyle/>
                    <a:p>
                      <a:r>
                        <a:rPr lang="en-US" sz="1000"/>
                        <a:t>Oman</a:t>
                      </a:r>
                    </a:p>
                  </a:txBody>
                  <a:tcPr/>
                </a:tc>
                <a:tc>
                  <a:txBody>
                    <a:bodyPr/>
                    <a:lstStyle/>
                    <a:p>
                      <a:r>
                        <a:rPr lang="en-US" sz="1000"/>
                        <a:t>71</a:t>
                      </a:r>
                    </a:p>
                  </a:txBody>
                  <a:tcPr/>
                </a:tc>
                <a:extLst>
                  <a:ext uri="{0D108BD9-81ED-4DB2-BD59-A6C34878D82A}">
                    <a16:rowId xmlns:a16="http://schemas.microsoft.com/office/drawing/2014/main" val="176163536"/>
                  </a:ext>
                </a:extLst>
              </a:tr>
            </a:tbl>
          </a:graphicData>
        </a:graphic>
      </p:graphicFrame>
      <p:sp>
        <p:nvSpPr>
          <p:cNvPr id="4" name="Text Placeholder 3">
            <a:extLst>
              <a:ext uri="{FF2B5EF4-FFF2-40B4-BE49-F238E27FC236}">
                <a16:creationId xmlns:a16="http://schemas.microsoft.com/office/drawing/2014/main" id="{7780C2B7-D392-4402-A3B8-869500EFE72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493622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D06EF-B4DF-4179-925B-5386A5DAEC59}"/>
              </a:ext>
            </a:extLst>
          </p:cNvPr>
          <p:cNvSpPr>
            <a:spLocks noGrp="1"/>
          </p:cNvSpPr>
          <p:nvPr>
            <p:ph type="title"/>
          </p:nvPr>
        </p:nvSpPr>
        <p:spPr/>
        <p:txBody>
          <a:bodyPr/>
          <a:lstStyle/>
          <a:p>
            <a:r>
              <a:rPr lang="en-US"/>
              <a:t>Facebook Fan Age Distribution | Hamari Zimadari</a:t>
            </a:r>
          </a:p>
        </p:txBody>
      </p:sp>
      <p:graphicFrame>
        <p:nvGraphicFramePr>
          <p:cNvPr id="6" name="Chart Placeholder 5">
            <a:extLst>
              <a:ext uri="{FF2B5EF4-FFF2-40B4-BE49-F238E27FC236}">
                <a16:creationId xmlns:a16="http://schemas.microsoft.com/office/drawing/2014/main" id="{C848250D-10E8-4F2C-9083-E7EC6A07E99F}"/>
              </a:ext>
            </a:extLst>
          </p:cNvPr>
          <p:cNvGraphicFramePr>
            <a:graphicFrameLocks noGrp="1"/>
          </p:cNvGraphicFramePr>
          <p:nvPr>
            <p:ph type="chart" sz="quarter" idx="13"/>
            <p:extLst>
              <p:ext uri="{D42A27DB-BD31-4B8C-83A1-F6EECF244321}">
                <p14:modId xmlns:p14="http://schemas.microsoft.com/office/powerpoint/2010/main" val="222034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268CA9-405E-4216-8819-A64ACC6912E8}"/>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9B491DB4-6C0E-4977-918F-8D9F0719A3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048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3429E-C67F-4478-85CC-20465797720D}"/>
              </a:ext>
            </a:extLst>
          </p:cNvPr>
          <p:cNvSpPr>
            <a:spLocks noGrp="1"/>
          </p:cNvSpPr>
          <p:nvPr>
            <p:ph type="title"/>
          </p:nvPr>
        </p:nvSpPr>
        <p:spPr/>
        <p:txBody>
          <a:bodyPr/>
          <a:lstStyle/>
          <a:p>
            <a:r>
              <a:rPr lang="en-US"/>
              <a:t>Facebook Male vs Female Ratio | Hamari Zimadari</a:t>
            </a:r>
          </a:p>
        </p:txBody>
      </p:sp>
      <p:graphicFrame>
        <p:nvGraphicFramePr>
          <p:cNvPr id="6" name="Chart Placeholder 5">
            <a:extLst>
              <a:ext uri="{FF2B5EF4-FFF2-40B4-BE49-F238E27FC236}">
                <a16:creationId xmlns:a16="http://schemas.microsoft.com/office/drawing/2014/main" id="{905033C8-B502-4C81-A97B-3ACC9794D937}"/>
              </a:ext>
            </a:extLst>
          </p:cNvPr>
          <p:cNvGraphicFramePr>
            <a:graphicFrameLocks noGrp="1"/>
          </p:cNvGraphicFramePr>
          <p:nvPr>
            <p:ph type="chart" sz="quarter" idx="13"/>
            <p:extLst>
              <p:ext uri="{D42A27DB-BD31-4B8C-83A1-F6EECF244321}">
                <p14:modId xmlns:p14="http://schemas.microsoft.com/office/powerpoint/2010/main" val="613824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83064E-55EB-45CA-82E4-4F32B9E00CEC}"/>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E561F9DE-F9EF-4BF2-A14B-3E9F24D1AE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7094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22212-E17E-4E69-AF5C-DF0895BAED03}"/>
              </a:ext>
            </a:extLst>
          </p:cNvPr>
          <p:cNvSpPr>
            <a:spLocks noGrp="1"/>
          </p:cNvSpPr>
          <p:nvPr>
            <p:ph type="title"/>
          </p:nvPr>
        </p:nvSpPr>
        <p:spPr/>
        <p:txBody>
          <a:bodyPr/>
          <a:lstStyle/>
          <a:p>
            <a:r>
              <a:rPr lang="en-US"/>
              <a:t>Overall Top Post Table | Hamari Zimadari</a:t>
            </a:r>
          </a:p>
        </p:txBody>
      </p:sp>
      <p:graphicFrame>
        <p:nvGraphicFramePr>
          <p:cNvPr id="5" name="Table Placeholder 4">
            <a:extLst>
              <a:ext uri="{FF2B5EF4-FFF2-40B4-BE49-F238E27FC236}">
                <a16:creationId xmlns:a16="http://schemas.microsoft.com/office/drawing/2014/main" id="{B96A9FFA-3FB1-41B4-B095-F496AB0A8D3A}"/>
              </a:ext>
            </a:extLst>
          </p:cNvPr>
          <p:cNvGraphicFramePr>
            <a:graphicFrameLocks noGrp="1"/>
          </p:cNvGraphicFramePr>
          <p:nvPr>
            <p:ph type="tbl" sz="quarter" idx="13"/>
            <p:extLst>
              <p:ext uri="{D42A27DB-BD31-4B8C-83A1-F6EECF244321}">
                <p14:modId xmlns:p14="http://schemas.microsoft.com/office/powerpoint/2010/main" val="605273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45199011"/>
                    </a:ext>
                  </a:extLst>
                </a:gridCol>
                <a:gridCol w="576072">
                  <a:extLst>
                    <a:ext uri="{9D8B030D-6E8A-4147-A177-3AD203B41FA5}">
                      <a16:colId xmlns:a16="http://schemas.microsoft.com/office/drawing/2014/main" val="4115461883"/>
                    </a:ext>
                  </a:extLst>
                </a:gridCol>
                <a:gridCol w="576072">
                  <a:extLst>
                    <a:ext uri="{9D8B030D-6E8A-4147-A177-3AD203B41FA5}">
                      <a16:colId xmlns:a16="http://schemas.microsoft.com/office/drawing/2014/main" val="3859098627"/>
                    </a:ext>
                  </a:extLst>
                </a:gridCol>
                <a:gridCol w="576072">
                  <a:extLst>
                    <a:ext uri="{9D8B030D-6E8A-4147-A177-3AD203B41FA5}">
                      <a16:colId xmlns:a16="http://schemas.microsoft.com/office/drawing/2014/main" val="1313948727"/>
                    </a:ext>
                  </a:extLst>
                </a:gridCol>
                <a:gridCol w="987552">
                  <a:extLst>
                    <a:ext uri="{9D8B030D-6E8A-4147-A177-3AD203B41FA5}">
                      <a16:colId xmlns:a16="http://schemas.microsoft.com/office/drawing/2014/main" val="450450184"/>
                    </a:ext>
                  </a:extLst>
                </a:gridCol>
                <a:gridCol w="1234440">
                  <a:extLst>
                    <a:ext uri="{9D8B030D-6E8A-4147-A177-3AD203B41FA5}">
                      <a16:colId xmlns:a16="http://schemas.microsoft.com/office/drawing/2014/main" val="3478999651"/>
                    </a:ext>
                  </a:extLst>
                </a:gridCol>
                <a:gridCol w="822960">
                  <a:extLst>
                    <a:ext uri="{9D8B030D-6E8A-4147-A177-3AD203B41FA5}">
                      <a16:colId xmlns:a16="http://schemas.microsoft.com/office/drawing/2014/main" val="1771409196"/>
                    </a:ext>
                  </a:extLst>
                </a:gridCol>
                <a:gridCol w="576072">
                  <a:extLst>
                    <a:ext uri="{9D8B030D-6E8A-4147-A177-3AD203B41FA5}">
                      <a16:colId xmlns:a16="http://schemas.microsoft.com/office/drawing/2014/main" val="3502994245"/>
                    </a:ext>
                  </a:extLst>
                </a:gridCol>
                <a:gridCol w="576072">
                  <a:extLst>
                    <a:ext uri="{9D8B030D-6E8A-4147-A177-3AD203B41FA5}">
                      <a16:colId xmlns:a16="http://schemas.microsoft.com/office/drawing/2014/main" val="2787813410"/>
                    </a:ext>
                  </a:extLst>
                </a:gridCol>
                <a:gridCol w="576072">
                  <a:extLst>
                    <a:ext uri="{9D8B030D-6E8A-4147-A177-3AD203B41FA5}">
                      <a16:colId xmlns:a16="http://schemas.microsoft.com/office/drawing/2014/main" val="2879691035"/>
                    </a:ext>
                  </a:extLst>
                </a:gridCol>
                <a:gridCol w="576072">
                  <a:extLst>
                    <a:ext uri="{9D8B030D-6E8A-4147-A177-3AD203B41FA5}">
                      <a16:colId xmlns:a16="http://schemas.microsoft.com/office/drawing/2014/main" val="886141735"/>
                    </a:ext>
                  </a:extLst>
                </a:gridCol>
                <a:gridCol w="576072">
                  <a:extLst>
                    <a:ext uri="{9D8B030D-6E8A-4147-A177-3AD203B41FA5}">
                      <a16:colId xmlns:a16="http://schemas.microsoft.com/office/drawing/2014/main" val="676637890"/>
                    </a:ext>
                  </a:extLst>
                </a:gridCol>
              </a:tblGrid>
              <a:tr h="370840">
                <a:tc>
                  <a:txBody>
                    <a:bodyPr/>
                    <a:lstStyle/>
                    <a:p>
                      <a:r>
                        <a:rPr lang="en-US" sz="1000"/>
                        <a:t>Network</a:t>
                      </a:r>
                    </a:p>
                  </a:txBody>
                  <a:tcPr/>
                </a:tc>
                <a:tc>
                  <a:txBody>
                    <a:bodyPr/>
                    <a:lstStyle/>
                    <a:p>
                      <a:r>
                        <a:rPr lang="en-US" sz="1000"/>
                        <a:t>Page Name</a:t>
                      </a:r>
                    </a:p>
                  </a:txBody>
                  <a:tcPr/>
                </a:tc>
                <a:tc>
                  <a:txBody>
                    <a:bodyPr/>
                    <a:lstStyle/>
                    <a:p>
                      <a:r>
                        <a:rPr lang="en-US" sz="1000"/>
                        <a:t>Creation Time</a:t>
                      </a:r>
                    </a:p>
                  </a:txBody>
                  <a:tcPr/>
                </a:tc>
                <a:tc>
                  <a:txBody>
                    <a:bodyPr/>
                    <a:lstStyle/>
                    <a:p>
                      <a:r>
                        <a:rPr lang="en-US" sz="1000"/>
                        <a:t>Last Updated</a:t>
                      </a:r>
                    </a:p>
                  </a:txBody>
                  <a:tcPr/>
                </a:tc>
                <a:tc>
                  <a:txBody>
                    <a:bodyPr/>
                    <a:lstStyle/>
                    <a:p>
                      <a:r>
                        <a:rPr lang="en-US" sz="1000"/>
                        <a:t>Message</a:t>
                      </a:r>
                    </a:p>
                  </a:txBody>
                  <a:tcPr/>
                </a:tc>
                <a:tc>
                  <a:txBody>
                    <a:bodyPr/>
                    <a:lstStyle/>
                    <a:p>
                      <a:r>
                        <a:rPr lang="en-US" sz="1000"/>
                        <a:t>Thumbnail</a:t>
                      </a:r>
                    </a:p>
                  </a:txBody>
                  <a:tcPr/>
                </a:tc>
                <a:tc>
                  <a:txBody>
                    <a:bodyPr/>
                    <a:lstStyle/>
                    <a:p>
                      <a:r>
                        <a:rPr lang="en-US" sz="1000"/>
                        <a:t>Link</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Interaction Rate</a:t>
                      </a:r>
                    </a:p>
                  </a:txBody>
                  <a:tcPr/>
                </a:tc>
                <a:extLst>
                  <a:ext uri="{0D108BD9-81ED-4DB2-BD59-A6C34878D82A}">
                    <a16:rowId xmlns:a16="http://schemas.microsoft.com/office/drawing/2014/main" val="2908947558"/>
                  </a:ext>
                </a:extLst>
              </a:tr>
              <a:tr h="370840">
                <a:tc>
                  <a:txBody>
                    <a:bodyPr/>
                    <a:lstStyle/>
                    <a:p>
                      <a:r>
                        <a:rPr lang="en-US" sz="1000"/>
                        <a:t>Facebook</a:t>
                      </a:r>
                    </a:p>
                  </a:txBody>
                  <a:tcPr/>
                </a:tc>
                <a:tc>
                  <a:txBody>
                    <a:bodyPr/>
                    <a:lstStyle/>
                    <a:p>
                      <a:r>
                        <a:rPr lang="en-US" sz="1000"/>
                        <a:t>Hamari Zimadari</a:t>
                      </a:r>
                    </a:p>
                  </a:txBody>
                  <a:tcPr/>
                </a:tc>
                <a:tc>
                  <a:txBody>
                    <a:bodyPr/>
                    <a:lstStyle/>
                    <a:p>
                      <a:r>
                        <a:rPr lang="en-US" sz="1000"/>
                        <a:t>09/04/2019 08:37:58</a:t>
                      </a:r>
                    </a:p>
                  </a:txBody>
                  <a:tcPr/>
                </a:tc>
                <a:tc>
                  <a:txBody>
                    <a:bodyPr/>
                    <a:lstStyle/>
                    <a:p>
                      <a:r>
                        <a:rPr lang="en-US" sz="1000"/>
                        <a:t>10/03/2019 10:20:27</a:t>
                      </a:r>
                    </a:p>
                  </a:txBody>
                  <a:tcPr/>
                </a:tc>
                <a:tc>
                  <a:txBody>
                    <a:bodyPr/>
                    <a:lstStyle/>
                    <a:p>
                      <a:r>
                        <a:rPr lang="ar-AE" sz="1000"/>
                        <a:t>جب ہم بچوں کے سامنے محض سنی سنائی، نفرت انگیز باتوں پر یقین کر لیتے ہیں، تو ان کے معصوم ذہنوں میں تعصب اور انتشار کا بیج جنم لیتا ہے۔ کیونکہ جو ہم کرتے اور کہتے ہیں، بچے دیکھتے ہیں، بچے سیکھتے ہیں</a:t>
                      </a:r>
                      <a:endParaRPr lang="en-US" sz="1000"/>
                    </a:p>
                  </a:txBody>
                  <a:tcPr/>
                </a:tc>
                <a:tc>
                  <a:txBody>
                    <a:bodyPr/>
                    <a:lstStyle/>
                    <a:p>
                      <a:r>
                        <a:rPr lang="en-US" sz="1000"/>
                        <a:t>https://scontent.xx.fbcdn.net/v/t15.5256-10/s720x720/67664798_315844412548534_1059692019607142400_n.jpg?_nc_cat=102&amp;_nc_oc=AQmZPOqEyDFO96csDhLNZQ5H4ZcfuQfLGmwG3VuJ6F7c5s_RQk2ufU7vXZIk5l63lWU&amp;_nc_ht=scontent.xx&amp;oh=9a9f75beea0eeac4868aa60dba175d48&amp;oe=5E220FE1</a:t>
                      </a:r>
                    </a:p>
                  </a:txBody>
                  <a:tcPr/>
                </a:tc>
                <a:tc>
                  <a:txBody>
                    <a:bodyPr/>
                    <a:lstStyle/>
                    <a:p>
                      <a:r>
                        <a:rPr lang="en-US" sz="1000"/>
                        <a:t>http://www.facebook.com/permalink.php?story_fbid=939310476421095&amp;id=908616452823831</a:t>
                      </a:r>
                    </a:p>
                  </a:txBody>
                  <a:tcPr/>
                </a:tc>
                <a:tc>
                  <a:txBody>
                    <a:bodyPr/>
                    <a:lstStyle/>
                    <a:p>
                      <a:r>
                        <a:rPr lang="en-US" sz="1000"/>
                        <a:t>14059</a:t>
                      </a:r>
                    </a:p>
                  </a:txBody>
                  <a:tcPr/>
                </a:tc>
                <a:tc>
                  <a:txBody>
                    <a:bodyPr/>
                    <a:lstStyle/>
                    <a:p>
                      <a:r>
                        <a:rPr lang="en-US" sz="1000"/>
                        <a:t>221</a:t>
                      </a:r>
                    </a:p>
                  </a:txBody>
                  <a:tcPr/>
                </a:tc>
                <a:tc>
                  <a:txBody>
                    <a:bodyPr/>
                    <a:lstStyle/>
                    <a:p>
                      <a:r>
                        <a:rPr lang="en-US" sz="1000"/>
                        <a:t>8029</a:t>
                      </a:r>
                    </a:p>
                  </a:txBody>
                  <a:tcPr/>
                </a:tc>
                <a:tc>
                  <a:txBody>
                    <a:bodyPr/>
                    <a:lstStyle/>
                    <a:p>
                      <a:r>
                        <a:rPr lang="en-US" sz="1000"/>
                        <a:t>22309</a:t>
                      </a:r>
                    </a:p>
                  </a:txBody>
                  <a:tcPr/>
                </a:tc>
                <a:tc>
                  <a:txBody>
                    <a:bodyPr/>
                    <a:lstStyle/>
                    <a:p>
                      <a:r>
                        <a:rPr lang="en-US" sz="1000"/>
                        <a:t>n/a</a:t>
                      </a:r>
                    </a:p>
                  </a:txBody>
                  <a:tcPr/>
                </a:tc>
                <a:extLst>
                  <a:ext uri="{0D108BD9-81ED-4DB2-BD59-A6C34878D82A}">
                    <a16:rowId xmlns:a16="http://schemas.microsoft.com/office/drawing/2014/main" val="4154668972"/>
                  </a:ext>
                </a:extLst>
              </a:tr>
            </a:tbl>
          </a:graphicData>
        </a:graphic>
      </p:graphicFrame>
      <p:sp>
        <p:nvSpPr>
          <p:cNvPr id="4" name="Text Placeholder 3">
            <a:extLst>
              <a:ext uri="{FF2B5EF4-FFF2-40B4-BE49-F238E27FC236}">
                <a16:creationId xmlns:a16="http://schemas.microsoft.com/office/drawing/2014/main" id="{A2CF3130-17C5-4271-BA07-796F34BA47BC}"/>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291600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98425-CAB3-4658-82B9-33E00E5CC69A}"/>
              </a:ext>
            </a:extLst>
          </p:cNvPr>
          <p:cNvSpPr>
            <a:spLocks noGrp="1"/>
          </p:cNvSpPr>
          <p:nvPr>
            <p:ph type="title"/>
          </p:nvPr>
        </p:nvSpPr>
        <p:spPr/>
        <p:txBody>
          <a:bodyPr/>
          <a:lstStyle/>
          <a:p>
            <a:r>
              <a:rPr lang="en-US"/>
              <a:t>Facebook Ads Key Metrics Table | Hamari Zimadari</a:t>
            </a:r>
          </a:p>
        </p:txBody>
      </p:sp>
      <p:graphicFrame>
        <p:nvGraphicFramePr>
          <p:cNvPr id="5" name="Table Placeholder 4">
            <a:extLst>
              <a:ext uri="{FF2B5EF4-FFF2-40B4-BE49-F238E27FC236}">
                <a16:creationId xmlns:a16="http://schemas.microsoft.com/office/drawing/2014/main" id="{F976B87A-93BC-4E3F-AC5D-36B088A70739}"/>
              </a:ext>
            </a:extLst>
          </p:cNvPr>
          <p:cNvGraphicFramePr>
            <a:graphicFrameLocks noGrp="1"/>
          </p:cNvGraphicFramePr>
          <p:nvPr>
            <p:ph type="tbl" sz="quarter" idx="13"/>
            <p:extLst>
              <p:ext uri="{D42A27DB-BD31-4B8C-83A1-F6EECF244321}">
                <p14:modId xmlns:p14="http://schemas.microsoft.com/office/powerpoint/2010/main" val="744735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04672543"/>
                    </a:ext>
                  </a:extLst>
                </a:gridCol>
                <a:gridCol w="411480">
                  <a:extLst>
                    <a:ext uri="{9D8B030D-6E8A-4147-A177-3AD203B41FA5}">
                      <a16:colId xmlns:a16="http://schemas.microsoft.com/office/drawing/2014/main" val="1528208183"/>
                    </a:ext>
                  </a:extLst>
                </a:gridCol>
                <a:gridCol w="411480">
                  <a:extLst>
                    <a:ext uri="{9D8B030D-6E8A-4147-A177-3AD203B41FA5}">
                      <a16:colId xmlns:a16="http://schemas.microsoft.com/office/drawing/2014/main" val="1041487684"/>
                    </a:ext>
                  </a:extLst>
                </a:gridCol>
                <a:gridCol w="411480">
                  <a:extLst>
                    <a:ext uri="{9D8B030D-6E8A-4147-A177-3AD203B41FA5}">
                      <a16:colId xmlns:a16="http://schemas.microsoft.com/office/drawing/2014/main" val="1631968283"/>
                    </a:ext>
                  </a:extLst>
                </a:gridCol>
                <a:gridCol w="411480">
                  <a:extLst>
                    <a:ext uri="{9D8B030D-6E8A-4147-A177-3AD203B41FA5}">
                      <a16:colId xmlns:a16="http://schemas.microsoft.com/office/drawing/2014/main" val="2432010824"/>
                    </a:ext>
                  </a:extLst>
                </a:gridCol>
                <a:gridCol w="411480">
                  <a:extLst>
                    <a:ext uri="{9D8B030D-6E8A-4147-A177-3AD203B41FA5}">
                      <a16:colId xmlns:a16="http://schemas.microsoft.com/office/drawing/2014/main" val="163528772"/>
                    </a:ext>
                  </a:extLst>
                </a:gridCol>
                <a:gridCol w="411480">
                  <a:extLst>
                    <a:ext uri="{9D8B030D-6E8A-4147-A177-3AD203B41FA5}">
                      <a16:colId xmlns:a16="http://schemas.microsoft.com/office/drawing/2014/main" val="2052238586"/>
                    </a:ext>
                  </a:extLst>
                </a:gridCol>
                <a:gridCol w="411480">
                  <a:extLst>
                    <a:ext uri="{9D8B030D-6E8A-4147-A177-3AD203B41FA5}">
                      <a16:colId xmlns:a16="http://schemas.microsoft.com/office/drawing/2014/main" val="2367248878"/>
                    </a:ext>
                  </a:extLst>
                </a:gridCol>
                <a:gridCol w="411480">
                  <a:extLst>
                    <a:ext uri="{9D8B030D-6E8A-4147-A177-3AD203B41FA5}">
                      <a16:colId xmlns:a16="http://schemas.microsoft.com/office/drawing/2014/main" val="3934083054"/>
                    </a:ext>
                  </a:extLst>
                </a:gridCol>
                <a:gridCol w="411480">
                  <a:extLst>
                    <a:ext uri="{9D8B030D-6E8A-4147-A177-3AD203B41FA5}">
                      <a16:colId xmlns:a16="http://schemas.microsoft.com/office/drawing/2014/main" val="2172103415"/>
                    </a:ext>
                  </a:extLst>
                </a:gridCol>
                <a:gridCol w="411480">
                  <a:extLst>
                    <a:ext uri="{9D8B030D-6E8A-4147-A177-3AD203B41FA5}">
                      <a16:colId xmlns:a16="http://schemas.microsoft.com/office/drawing/2014/main" val="3055651041"/>
                    </a:ext>
                  </a:extLst>
                </a:gridCol>
                <a:gridCol w="411480">
                  <a:extLst>
                    <a:ext uri="{9D8B030D-6E8A-4147-A177-3AD203B41FA5}">
                      <a16:colId xmlns:a16="http://schemas.microsoft.com/office/drawing/2014/main" val="3911688525"/>
                    </a:ext>
                  </a:extLst>
                </a:gridCol>
                <a:gridCol w="411480">
                  <a:extLst>
                    <a:ext uri="{9D8B030D-6E8A-4147-A177-3AD203B41FA5}">
                      <a16:colId xmlns:a16="http://schemas.microsoft.com/office/drawing/2014/main" val="1833211096"/>
                    </a:ext>
                  </a:extLst>
                </a:gridCol>
                <a:gridCol w="411480">
                  <a:extLst>
                    <a:ext uri="{9D8B030D-6E8A-4147-A177-3AD203B41FA5}">
                      <a16:colId xmlns:a16="http://schemas.microsoft.com/office/drawing/2014/main" val="2682718081"/>
                    </a:ext>
                  </a:extLst>
                </a:gridCol>
                <a:gridCol w="411480">
                  <a:extLst>
                    <a:ext uri="{9D8B030D-6E8A-4147-A177-3AD203B41FA5}">
                      <a16:colId xmlns:a16="http://schemas.microsoft.com/office/drawing/2014/main" val="2679025324"/>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tc>
                  <a:txBody>
                    <a:bodyPr/>
                    <a:lstStyle/>
                    <a:p>
                      <a:r>
                        <a:rPr lang="en-US" sz="1000"/>
                        <a:t>Avg. Relevance Score</a:t>
                      </a:r>
                    </a:p>
                  </a:txBody>
                  <a:tcPr/>
                </a:tc>
                <a:tc>
                  <a:txBody>
                    <a:bodyPr/>
                    <a:lstStyle/>
                    <a:p>
                      <a:r>
                        <a:rPr lang="en-US" sz="1000"/>
                        <a:t>Avg. CPC</a:t>
                      </a:r>
                    </a:p>
                  </a:txBody>
                  <a:tcPr/>
                </a:tc>
                <a:extLst>
                  <a:ext uri="{0D108BD9-81ED-4DB2-BD59-A6C34878D82A}">
                    <a16:rowId xmlns:a16="http://schemas.microsoft.com/office/drawing/2014/main" val="1418508297"/>
                  </a:ext>
                </a:extLst>
              </a:tr>
              <a:tr h="370840">
                <a:tc>
                  <a:txBody>
                    <a:bodyPr/>
                    <a:lstStyle/>
                    <a:p>
                      <a:r>
                        <a:rPr lang="en-US" sz="1000"/>
                        <a:t>Hamari Zimadari</a:t>
                      </a:r>
                    </a:p>
                  </a:txBody>
                  <a:tcPr/>
                </a:tc>
                <a:tc>
                  <a:txBody>
                    <a:bodyPr/>
                    <a:lstStyle/>
                    <a:p>
                      <a:r>
                        <a:rPr lang="en-US" sz="1000"/>
                        <a:t>3</a:t>
                      </a:r>
                    </a:p>
                  </a:txBody>
                  <a:tcPr/>
                </a:tc>
                <a:tc>
                  <a:txBody>
                    <a:bodyPr/>
                    <a:lstStyle/>
                    <a:p>
                      <a:r>
                        <a:rPr lang="en-US" sz="1000"/>
                        <a:t>2</a:t>
                      </a:r>
                    </a:p>
                  </a:txBody>
                  <a:tcPr/>
                </a:tc>
                <a:tc>
                  <a:txBody>
                    <a:bodyPr/>
                    <a:lstStyle/>
                    <a:p>
                      <a:r>
                        <a:rPr lang="en-US" sz="1000"/>
                        <a:t>1</a:t>
                      </a:r>
                    </a:p>
                  </a:txBody>
                  <a:tcPr/>
                </a:tc>
                <a:tc>
                  <a:txBody>
                    <a:bodyPr/>
                    <a:lstStyle/>
                    <a:p>
                      <a:r>
                        <a:rPr lang="en-US" sz="1000"/>
                        <a:t>34047.12 ₨</a:t>
                      </a:r>
                    </a:p>
                  </a:txBody>
                  <a:tcPr/>
                </a:tc>
                <a:tc>
                  <a:txBody>
                    <a:bodyPr/>
                    <a:lstStyle/>
                    <a:p>
                      <a:r>
                        <a:rPr lang="en-US" sz="1000"/>
                        <a:t>2911.76 ₨</a:t>
                      </a:r>
                    </a:p>
                  </a:txBody>
                  <a:tcPr/>
                </a:tc>
                <a:tc>
                  <a:txBody>
                    <a:bodyPr/>
                    <a:lstStyle/>
                    <a:p>
                      <a:r>
                        <a:rPr lang="en-US" sz="1000"/>
                        <a:t>4318</a:t>
                      </a:r>
                    </a:p>
                  </a:txBody>
                  <a:tcPr/>
                </a:tc>
                <a:tc>
                  <a:txBody>
                    <a:bodyPr/>
                    <a:lstStyle/>
                    <a:p>
                      <a:r>
                        <a:rPr lang="en-US" sz="1000"/>
                        <a:t>26344</a:t>
                      </a:r>
                    </a:p>
                  </a:txBody>
                  <a:tcPr/>
                </a:tc>
                <a:tc>
                  <a:txBody>
                    <a:bodyPr/>
                    <a:lstStyle/>
                    <a:p>
                      <a:r>
                        <a:rPr lang="en-US" sz="1000"/>
                        <a:t>241</a:t>
                      </a:r>
                    </a:p>
                  </a:txBody>
                  <a:tcPr/>
                </a:tc>
                <a:tc>
                  <a:txBody>
                    <a:bodyPr/>
                    <a:lstStyle/>
                    <a:p>
                      <a:r>
                        <a:rPr lang="en-US" sz="1000"/>
                        <a:t>103839</a:t>
                      </a:r>
                    </a:p>
                  </a:txBody>
                  <a:tcPr/>
                </a:tc>
                <a:tc>
                  <a:txBody>
                    <a:bodyPr/>
                    <a:lstStyle/>
                    <a:p>
                      <a:r>
                        <a:rPr lang="en-US" sz="1000"/>
                        <a:t>1822709</a:t>
                      </a:r>
                    </a:p>
                  </a:txBody>
                  <a:tcPr/>
                </a:tc>
                <a:tc>
                  <a:txBody>
                    <a:bodyPr/>
                    <a:lstStyle/>
                    <a:p>
                      <a:r>
                        <a:rPr lang="en-US" sz="1000"/>
                        <a:t>251221.66666667</a:t>
                      </a:r>
                    </a:p>
                  </a:txBody>
                  <a:tcPr/>
                </a:tc>
                <a:tc>
                  <a:txBody>
                    <a:bodyPr/>
                    <a:lstStyle/>
                    <a:p>
                      <a:r>
                        <a:rPr lang="en-US" sz="1000"/>
                        <a:t>1.85</a:t>
                      </a:r>
                    </a:p>
                  </a:txBody>
                  <a:tcPr/>
                </a:tc>
                <a:tc>
                  <a:txBody>
                    <a:bodyPr/>
                    <a:lstStyle/>
                    <a:p>
                      <a:r>
                        <a:rPr lang="en-US" sz="1000"/>
                        <a:t>10.00</a:t>
                      </a:r>
                    </a:p>
                  </a:txBody>
                  <a:tcPr/>
                </a:tc>
                <a:tc>
                  <a:txBody>
                    <a:bodyPr/>
                    <a:lstStyle/>
                    <a:p>
                      <a:r>
                        <a:rPr lang="en-US" sz="1000"/>
                        <a:t>0.3218</a:t>
                      </a:r>
                    </a:p>
                  </a:txBody>
                  <a:tcPr/>
                </a:tc>
                <a:extLst>
                  <a:ext uri="{0D108BD9-81ED-4DB2-BD59-A6C34878D82A}">
                    <a16:rowId xmlns:a16="http://schemas.microsoft.com/office/drawing/2014/main" val="696804985"/>
                  </a:ext>
                </a:extLst>
              </a:tr>
            </a:tbl>
          </a:graphicData>
        </a:graphic>
      </p:graphicFrame>
      <p:sp>
        <p:nvSpPr>
          <p:cNvPr id="4" name="Text Placeholder 3">
            <a:extLst>
              <a:ext uri="{FF2B5EF4-FFF2-40B4-BE49-F238E27FC236}">
                <a16:creationId xmlns:a16="http://schemas.microsoft.com/office/drawing/2014/main" id="{2E8DE76E-1FD2-40B6-AC09-F97D762C988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8280543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541</Words>
  <Application>Microsoft Office PowerPoint</Application>
  <PresentationFormat>On-screen Show (4:3)</PresentationFormat>
  <Paragraphs>220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PPC</vt:lpstr>
      <vt:lpstr>Facebook Key Metrics Table | Hamari Zimadari</vt:lpstr>
      <vt:lpstr>Facebook Reach | Hamari Zimadari</vt:lpstr>
      <vt:lpstr>Facebook Total Engagements | Hamari Zimadari</vt:lpstr>
      <vt:lpstr>Facebook Video Views | Hamari Zimadari</vt:lpstr>
      <vt:lpstr>Facebook Fan Demographics | Hamari Zimadari</vt:lpstr>
      <vt:lpstr>Facebook Fans By Country Table | Hamari Zimadari</vt:lpstr>
      <vt:lpstr>Facebook Reach By Country Table | Hamari Zimadari</vt:lpstr>
      <vt:lpstr>Facebook Fan Age Distribution | Hamari Zimadari</vt:lpstr>
      <vt:lpstr>Facebook Male vs Female Ratio | Hamari Zimadari</vt:lpstr>
      <vt:lpstr>Overall Top Post Table | Hamari Zimadari</vt:lpstr>
      <vt:lpstr>Facebook Ads Key Metrics Table | Hamari Zimadari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PPC</dc:title>
  <dc:creator>Frederik Peiniger</dc:creator>
  <cp:lastModifiedBy>Frederik Peiniger</cp:lastModifiedBy>
  <cp:revision>1</cp:revision>
  <dcterms:created xsi:type="dcterms:W3CDTF">2019-10-03T21:29:11Z</dcterms:created>
  <dcterms:modified xsi:type="dcterms:W3CDTF">2019-10-03T21:29:29Z</dcterms:modified>
</cp:coreProperties>
</file>