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Nacional</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7</c:v>
                </c:pt>
                <c:pt idx="1">
                  <c:v>5</c:v>
                </c:pt>
                <c:pt idx="2">
                  <c:v>5</c:v>
                </c:pt>
                <c:pt idx="3">
                  <c:v>3</c:v>
                </c:pt>
                <c:pt idx="4">
                  <c:v>4</c:v>
                </c:pt>
                <c:pt idx="5">
                  <c:v>7</c:v>
                </c:pt>
                <c:pt idx="6">
                  <c:v>6</c:v>
                </c:pt>
                <c:pt idx="7">
                  <c:v>5</c:v>
                </c:pt>
                <c:pt idx="8">
                  <c:v>5</c:v>
                </c:pt>
                <c:pt idx="9">
                  <c:v>6</c:v>
                </c:pt>
                <c:pt idx="10">
                  <c:v>6</c:v>
                </c:pt>
                <c:pt idx="11">
                  <c:v>3</c:v>
                </c:pt>
                <c:pt idx="12">
                  <c:v>5</c:v>
                </c:pt>
                <c:pt idx="13">
                  <c:v>7</c:v>
                </c:pt>
                <c:pt idx="14">
                  <c:v>5</c:v>
                </c:pt>
                <c:pt idx="15">
                  <c:v>4</c:v>
                </c:pt>
                <c:pt idx="16">
                  <c:v>4</c:v>
                </c:pt>
                <c:pt idx="17">
                  <c:v>3</c:v>
                </c:pt>
                <c:pt idx="18">
                  <c:v>5</c:v>
                </c:pt>
                <c:pt idx="19">
                  <c:v>9</c:v>
                </c:pt>
                <c:pt idx="20">
                  <c:v>3</c:v>
                </c:pt>
                <c:pt idx="21">
                  <c:v>5</c:v>
                </c:pt>
                <c:pt idx="22">
                  <c:v>5</c:v>
                </c:pt>
                <c:pt idx="23">
                  <c:v>7</c:v>
                </c:pt>
                <c:pt idx="24">
                  <c:v>6</c:v>
                </c:pt>
                <c:pt idx="25">
                  <c:v>3</c:v>
                </c:pt>
                <c:pt idx="26">
                  <c:v>6</c:v>
                </c:pt>
                <c:pt idx="27">
                  <c:v>6</c:v>
                </c:pt>
                <c:pt idx="28">
                  <c:v>7</c:v>
                </c:pt>
                <c:pt idx="29">
                  <c:v>8</c:v>
                </c:pt>
                <c:pt idx="30">
                  <c:v>5</c:v>
                </c:pt>
              </c:numCache>
            </c:numRef>
          </c:val>
          <c:smooth val="0"/>
          <c:extLst>
            <c:ext xmlns:c16="http://schemas.microsoft.com/office/drawing/2014/chart" uri="{C3380CC4-5D6E-409C-BE32-E72D297353CC}">
              <c16:uniqueId val="{00000000-249F-417D-AEE2-0F43975E8DD8}"/>
            </c:ext>
          </c:extLst>
        </c:ser>
        <c:ser>
          <c:idx val="1"/>
          <c:order val="1"/>
          <c:tx>
            <c:strRef>
              <c:f>Sheet1!$C$1</c:f>
              <c:strCache>
                <c:ptCount val="1"/>
                <c:pt idx="0">
                  <c:v>Banco Popular y de Desarrollo Comunal</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3</c:v>
                </c:pt>
                <c:pt idx="1">
                  <c:v>1</c:v>
                </c:pt>
                <c:pt idx="2">
                  <c:v>1</c:v>
                </c:pt>
                <c:pt idx="3">
                  <c:v>0</c:v>
                </c:pt>
                <c:pt idx="4">
                  <c:v>2</c:v>
                </c:pt>
                <c:pt idx="5">
                  <c:v>0</c:v>
                </c:pt>
                <c:pt idx="6">
                  <c:v>0</c:v>
                </c:pt>
                <c:pt idx="7">
                  <c:v>5</c:v>
                </c:pt>
                <c:pt idx="8">
                  <c:v>3</c:v>
                </c:pt>
                <c:pt idx="9">
                  <c:v>4</c:v>
                </c:pt>
                <c:pt idx="10">
                  <c:v>2</c:v>
                </c:pt>
                <c:pt idx="11">
                  <c:v>2</c:v>
                </c:pt>
                <c:pt idx="12">
                  <c:v>5</c:v>
                </c:pt>
                <c:pt idx="13">
                  <c:v>1</c:v>
                </c:pt>
                <c:pt idx="14">
                  <c:v>5</c:v>
                </c:pt>
                <c:pt idx="15">
                  <c:v>2</c:v>
                </c:pt>
                <c:pt idx="16">
                  <c:v>4</c:v>
                </c:pt>
                <c:pt idx="17">
                  <c:v>1</c:v>
                </c:pt>
                <c:pt idx="18">
                  <c:v>7</c:v>
                </c:pt>
                <c:pt idx="19">
                  <c:v>5</c:v>
                </c:pt>
                <c:pt idx="20">
                  <c:v>4</c:v>
                </c:pt>
                <c:pt idx="21">
                  <c:v>5</c:v>
                </c:pt>
                <c:pt idx="22">
                  <c:v>2</c:v>
                </c:pt>
                <c:pt idx="23">
                  <c:v>4</c:v>
                </c:pt>
                <c:pt idx="24">
                  <c:v>1</c:v>
                </c:pt>
                <c:pt idx="25">
                  <c:v>2</c:v>
                </c:pt>
                <c:pt idx="26">
                  <c:v>3</c:v>
                </c:pt>
                <c:pt idx="27">
                  <c:v>4</c:v>
                </c:pt>
                <c:pt idx="28">
                  <c:v>2</c:v>
                </c:pt>
                <c:pt idx="29">
                  <c:v>4</c:v>
                </c:pt>
                <c:pt idx="30">
                  <c:v>5</c:v>
                </c:pt>
              </c:numCache>
            </c:numRef>
          </c:val>
          <c:smooth val="0"/>
          <c:extLst>
            <c:ext xmlns:c16="http://schemas.microsoft.com/office/drawing/2014/chart" uri="{C3380CC4-5D6E-409C-BE32-E72D297353CC}">
              <c16:uniqueId val="{00000001-249F-417D-AEE2-0F43975E8DD8}"/>
            </c:ext>
          </c:extLst>
        </c:ser>
        <c:ser>
          <c:idx val="2"/>
          <c:order val="2"/>
          <c:tx>
            <c:strRef>
              <c:f>Sheet1!$D$1</c:f>
              <c:strCache>
                <c:ptCount val="1"/>
                <c:pt idx="0">
                  <c:v>Coopeservidores R.L.</c:v>
                </c:pt>
              </c:strCache>
            </c:strRef>
          </c:tx>
          <c:spPr>
            <a:ln w="28575" cap="rnd">
              <a:solidFill>
                <a:schemeClr val="accent3"/>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Sheet1!$D$2:$D$32</c:f>
              <c:numCache>
                <c:formatCode>General</c:formatCode>
                <c:ptCount val="31"/>
                <c:pt idx="0">
                  <c:v>1</c:v>
                </c:pt>
                <c:pt idx="1">
                  <c:v>3</c:v>
                </c:pt>
                <c:pt idx="2">
                  <c:v>0</c:v>
                </c:pt>
                <c:pt idx="3">
                  <c:v>0</c:v>
                </c:pt>
                <c:pt idx="4">
                  <c:v>1</c:v>
                </c:pt>
                <c:pt idx="5">
                  <c:v>0</c:v>
                </c:pt>
                <c:pt idx="6">
                  <c:v>1</c:v>
                </c:pt>
                <c:pt idx="7">
                  <c:v>0</c:v>
                </c:pt>
                <c:pt idx="8">
                  <c:v>4</c:v>
                </c:pt>
                <c:pt idx="9">
                  <c:v>0</c:v>
                </c:pt>
                <c:pt idx="10">
                  <c:v>0</c:v>
                </c:pt>
                <c:pt idx="11">
                  <c:v>1</c:v>
                </c:pt>
                <c:pt idx="12">
                  <c:v>0</c:v>
                </c:pt>
                <c:pt idx="13">
                  <c:v>0</c:v>
                </c:pt>
                <c:pt idx="14">
                  <c:v>2</c:v>
                </c:pt>
                <c:pt idx="15">
                  <c:v>1</c:v>
                </c:pt>
                <c:pt idx="16">
                  <c:v>0</c:v>
                </c:pt>
                <c:pt idx="17">
                  <c:v>0</c:v>
                </c:pt>
                <c:pt idx="18">
                  <c:v>0</c:v>
                </c:pt>
                <c:pt idx="19">
                  <c:v>2</c:v>
                </c:pt>
                <c:pt idx="20">
                  <c:v>1</c:v>
                </c:pt>
                <c:pt idx="21">
                  <c:v>2</c:v>
                </c:pt>
                <c:pt idx="22">
                  <c:v>1</c:v>
                </c:pt>
                <c:pt idx="23">
                  <c:v>1</c:v>
                </c:pt>
                <c:pt idx="24">
                  <c:v>0</c:v>
                </c:pt>
                <c:pt idx="25">
                  <c:v>0</c:v>
                </c:pt>
                <c:pt idx="26">
                  <c:v>2</c:v>
                </c:pt>
                <c:pt idx="27">
                  <c:v>1</c:v>
                </c:pt>
                <c:pt idx="28">
                  <c:v>0</c:v>
                </c:pt>
                <c:pt idx="29">
                  <c:v>1</c:v>
                </c:pt>
                <c:pt idx="30">
                  <c:v>1</c:v>
                </c:pt>
              </c:numCache>
            </c:numRef>
          </c:val>
          <c:smooth val="0"/>
          <c:extLst>
            <c:ext xmlns:c16="http://schemas.microsoft.com/office/drawing/2014/chart" uri="{C3380CC4-5D6E-409C-BE32-E72D297353CC}">
              <c16:uniqueId val="{00000002-249F-417D-AEE2-0F43975E8DD8}"/>
            </c:ext>
          </c:extLst>
        </c:ser>
        <c:ser>
          <c:idx val="3"/>
          <c:order val="3"/>
          <c:tx>
            <c:strRef>
              <c:f>Sheet1!$E$1</c:f>
              <c:strCache>
                <c:ptCount val="1"/>
                <c:pt idx="0">
                  <c:v>Coopenae</c:v>
                </c:pt>
              </c:strCache>
            </c:strRef>
          </c:tx>
          <c:spPr>
            <a:ln w="28575" cap="rnd">
              <a:solidFill>
                <a:schemeClr val="accent4"/>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Sheet1!$E$2:$E$32</c:f>
              <c:numCache>
                <c:formatCode>General</c:formatCode>
                <c:ptCount val="31"/>
                <c:pt idx="0">
                  <c:v>2</c:v>
                </c:pt>
                <c:pt idx="1">
                  <c:v>1</c:v>
                </c:pt>
                <c:pt idx="2">
                  <c:v>1</c:v>
                </c:pt>
                <c:pt idx="3">
                  <c:v>1</c:v>
                </c:pt>
                <c:pt idx="4">
                  <c:v>1</c:v>
                </c:pt>
                <c:pt idx="5">
                  <c:v>0</c:v>
                </c:pt>
                <c:pt idx="6">
                  <c:v>1</c:v>
                </c:pt>
                <c:pt idx="7">
                  <c:v>0</c:v>
                </c:pt>
                <c:pt idx="8">
                  <c:v>1</c:v>
                </c:pt>
                <c:pt idx="9">
                  <c:v>0</c:v>
                </c:pt>
                <c:pt idx="10">
                  <c:v>0</c:v>
                </c:pt>
                <c:pt idx="11">
                  <c:v>1</c:v>
                </c:pt>
                <c:pt idx="12">
                  <c:v>2</c:v>
                </c:pt>
                <c:pt idx="13">
                  <c:v>2</c:v>
                </c:pt>
                <c:pt idx="14">
                  <c:v>2</c:v>
                </c:pt>
                <c:pt idx="15">
                  <c:v>1</c:v>
                </c:pt>
                <c:pt idx="16">
                  <c:v>3</c:v>
                </c:pt>
                <c:pt idx="17">
                  <c:v>1</c:v>
                </c:pt>
                <c:pt idx="18">
                  <c:v>1</c:v>
                </c:pt>
                <c:pt idx="19">
                  <c:v>1</c:v>
                </c:pt>
                <c:pt idx="20">
                  <c:v>1</c:v>
                </c:pt>
                <c:pt idx="21">
                  <c:v>1</c:v>
                </c:pt>
                <c:pt idx="22">
                  <c:v>1</c:v>
                </c:pt>
                <c:pt idx="23">
                  <c:v>1</c:v>
                </c:pt>
                <c:pt idx="24">
                  <c:v>0</c:v>
                </c:pt>
                <c:pt idx="25">
                  <c:v>1</c:v>
                </c:pt>
                <c:pt idx="26">
                  <c:v>1</c:v>
                </c:pt>
                <c:pt idx="27">
                  <c:v>2</c:v>
                </c:pt>
                <c:pt idx="28">
                  <c:v>3</c:v>
                </c:pt>
                <c:pt idx="29">
                  <c:v>0</c:v>
                </c:pt>
                <c:pt idx="30">
                  <c:v>2</c:v>
                </c:pt>
              </c:numCache>
            </c:numRef>
          </c:val>
          <c:smooth val="0"/>
          <c:extLst>
            <c:ext xmlns:c16="http://schemas.microsoft.com/office/drawing/2014/chart" uri="{C3380CC4-5D6E-409C-BE32-E72D297353CC}">
              <c16:uniqueId val="{00000003-249F-417D-AEE2-0F43975E8DD8}"/>
            </c:ext>
          </c:extLst>
        </c:ser>
        <c:ser>
          <c:idx val="4"/>
          <c:order val="4"/>
          <c:tx>
            <c:strRef>
              <c:f>Sheet1!$F$1</c:f>
              <c:strCache>
                <c:ptCount val="1"/>
                <c:pt idx="0">
                  <c:v>Coopealianza Ahorro Crédito</c:v>
                </c:pt>
              </c:strCache>
            </c:strRef>
          </c:tx>
          <c:spPr>
            <a:ln w="28575" cap="rnd">
              <a:solidFill>
                <a:schemeClr val="accent5"/>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Sheet1!$F$2:$F$32</c:f>
              <c:numCache>
                <c:formatCode>General</c:formatCode>
                <c:ptCount val="31"/>
                <c:pt idx="0">
                  <c:v>1</c:v>
                </c:pt>
                <c:pt idx="1">
                  <c:v>0</c:v>
                </c:pt>
                <c:pt idx="2">
                  <c:v>1</c:v>
                </c:pt>
                <c:pt idx="3">
                  <c:v>0</c:v>
                </c:pt>
                <c:pt idx="4">
                  <c:v>0</c:v>
                </c:pt>
                <c:pt idx="5">
                  <c:v>0</c:v>
                </c:pt>
                <c:pt idx="6">
                  <c:v>1</c:v>
                </c:pt>
                <c:pt idx="7">
                  <c:v>0</c:v>
                </c:pt>
                <c:pt idx="8">
                  <c:v>0</c:v>
                </c:pt>
                <c:pt idx="9">
                  <c:v>1</c:v>
                </c:pt>
                <c:pt idx="10">
                  <c:v>0</c:v>
                </c:pt>
                <c:pt idx="11">
                  <c:v>1</c:v>
                </c:pt>
                <c:pt idx="12">
                  <c:v>2</c:v>
                </c:pt>
                <c:pt idx="13">
                  <c:v>1</c:v>
                </c:pt>
                <c:pt idx="14">
                  <c:v>1</c:v>
                </c:pt>
                <c:pt idx="15">
                  <c:v>1</c:v>
                </c:pt>
                <c:pt idx="16">
                  <c:v>0</c:v>
                </c:pt>
                <c:pt idx="17">
                  <c:v>0</c:v>
                </c:pt>
                <c:pt idx="18">
                  <c:v>2</c:v>
                </c:pt>
                <c:pt idx="19">
                  <c:v>0</c:v>
                </c:pt>
                <c:pt idx="20">
                  <c:v>2</c:v>
                </c:pt>
                <c:pt idx="21">
                  <c:v>2</c:v>
                </c:pt>
                <c:pt idx="22">
                  <c:v>3</c:v>
                </c:pt>
                <c:pt idx="23">
                  <c:v>1</c:v>
                </c:pt>
                <c:pt idx="24">
                  <c:v>0</c:v>
                </c:pt>
                <c:pt idx="25">
                  <c:v>1</c:v>
                </c:pt>
                <c:pt idx="26">
                  <c:v>3</c:v>
                </c:pt>
                <c:pt idx="27">
                  <c:v>0</c:v>
                </c:pt>
                <c:pt idx="28">
                  <c:v>3</c:v>
                </c:pt>
                <c:pt idx="29">
                  <c:v>1</c:v>
                </c:pt>
                <c:pt idx="30">
                  <c:v>1</c:v>
                </c:pt>
              </c:numCache>
            </c:numRef>
          </c:val>
          <c:smooth val="0"/>
          <c:extLst>
            <c:ext xmlns:c16="http://schemas.microsoft.com/office/drawing/2014/chart" uri="{C3380CC4-5D6E-409C-BE32-E72D297353CC}">
              <c16:uniqueId val="{00000004-249F-417D-AEE2-0F43975E8DD8}"/>
            </c:ext>
          </c:extLst>
        </c:ser>
        <c:ser>
          <c:idx val="5"/>
          <c:order val="5"/>
          <c:tx>
            <c:strRef>
              <c:f>Sheet1!$G$1</c:f>
              <c:strCache>
                <c:ptCount val="1"/>
                <c:pt idx="0">
                  <c:v>Coocique</c:v>
                </c:pt>
              </c:strCache>
            </c:strRef>
          </c:tx>
          <c:spPr>
            <a:ln w="28575" cap="rnd">
              <a:solidFill>
                <a:schemeClr val="accent6"/>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Sheet1!$G$2:$G$32</c:f>
              <c:numCache>
                <c:formatCode>General</c:formatCode>
                <c:ptCount val="31"/>
                <c:pt idx="0">
                  <c:v>1</c:v>
                </c:pt>
                <c:pt idx="1">
                  <c:v>0</c:v>
                </c:pt>
                <c:pt idx="2">
                  <c:v>1</c:v>
                </c:pt>
                <c:pt idx="3">
                  <c:v>0</c:v>
                </c:pt>
                <c:pt idx="4">
                  <c:v>1</c:v>
                </c:pt>
                <c:pt idx="5">
                  <c:v>0</c:v>
                </c:pt>
                <c:pt idx="6">
                  <c:v>0</c:v>
                </c:pt>
                <c:pt idx="7">
                  <c:v>0</c:v>
                </c:pt>
                <c:pt idx="8">
                  <c:v>3</c:v>
                </c:pt>
                <c:pt idx="9">
                  <c:v>2</c:v>
                </c:pt>
                <c:pt idx="10">
                  <c:v>1</c:v>
                </c:pt>
                <c:pt idx="11">
                  <c:v>1</c:v>
                </c:pt>
                <c:pt idx="12">
                  <c:v>4</c:v>
                </c:pt>
                <c:pt idx="13">
                  <c:v>2</c:v>
                </c:pt>
                <c:pt idx="14">
                  <c:v>3</c:v>
                </c:pt>
                <c:pt idx="15">
                  <c:v>2</c:v>
                </c:pt>
                <c:pt idx="16">
                  <c:v>0</c:v>
                </c:pt>
                <c:pt idx="17">
                  <c:v>0</c:v>
                </c:pt>
                <c:pt idx="18">
                  <c:v>0</c:v>
                </c:pt>
                <c:pt idx="19">
                  <c:v>3</c:v>
                </c:pt>
                <c:pt idx="20">
                  <c:v>1</c:v>
                </c:pt>
                <c:pt idx="21">
                  <c:v>2</c:v>
                </c:pt>
                <c:pt idx="22">
                  <c:v>5</c:v>
                </c:pt>
                <c:pt idx="23">
                  <c:v>1</c:v>
                </c:pt>
                <c:pt idx="24">
                  <c:v>1</c:v>
                </c:pt>
                <c:pt idx="25">
                  <c:v>1</c:v>
                </c:pt>
                <c:pt idx="26">
                  <c:v>3</c:v>
                </c:pt>
                <c:pt idx="27">
                  <c:v>2</c:v>
                </c:pt>
                <c:pt idx="28">
                  <c:v>3</c:v>
                </c:pt>
                <c:pt idx="29">
                  <c:v>0</c:v>
                </c:pt>
                <c:pt idx="30">
                  <c:v>2</c:v>
                </c:pt>
              </c:numCache>
            </c:numRef>
          </c:val>
          <c:smooth val="0"/>
          <c:extLst>
            <c:ext xmlns:c16="http://schemas.microsoft.com/office/drawing/2014/chart" uri="{C3380CC4-5D6E-409C-BE32-E72D297353CC}">
              <c16:uniqueId val="{00000005-249F-417D-AEE2-0F43975E8DD8}"/>
            </c:ext>
          </c:extLst>
        </c:ser>
        <c:dLbls>
          <c:showLegendKey val="0"/>
          <c:showVal val="0"/>
          <c:showCatName val="0"/>
          <c:showSerName val="0"/>
          <c:showPercent val="0"/>
          <c:showBubbleSize val="0"/>
        </c:dLbls>
        <c:smooth val="0"/>
        <c:axId val="177175472"/>
        <c:axId val="253272896"/>
      </c:lineChart>
      <c:dateAx>
        <c:axId val="17717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272896"/>
        <c:crosses val="autoZero"/>
        <c:auto val="1"/>
        <c:lblOffset val="100"/>
        <c:baseTimeUnit val="days"/>
      </c:dateAx>
      <c:valAx>
        <c:axId val="25327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17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Nacional</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Status</c:v>
                </c:pt>
              </c:strCache>
            </c:strRef>
          </c:cat>
          <c:val>
            <c:numRef>
              <c:f>Sheet1!$B$2:$B$6</c:f>
              <c:numCache>
                <c:formatCode>General</c:formatCode>
                <c:ptCount val="5"/>
                <c:pt idx="0">
                  <c:v>1.6563555829385099E-2</c:v>
                </c:pt>
                <c:pt idx="1">
                  <c:v>9.6987069205641194E-3</c:v>
                </c:pt>
                <c:pt idx="2">
                  <c:v>1.6762129665606699E-2</c:v>
                </c:pt>
                <c:pt idx="3">
                  <c:v>8.5198225777730393E-3</c:v>
                </c:pt>
                <c:pt idx="4">
                  <c:v>0</c:v>
                </c:pt>
              </c:numCache>
            </c:numRef>
          </c:val>
          <c:extLst>
            <c:ext xmlns:c16="http://schemas.microsoft.com/office/drawing/2014/chart" uri="{C3380CC4-5D6E-409C-BE32-E72D297353CC}">
              <c16:uniqueId val="{00000000-1338-4461-B1EA-3ED43F45BE05}"/>
            </c:ext>
          </c:extLst>
        </c:ser>
        <c:ser>
          <c:idx val="1"/>
          <c:order val="1"/>
          <c:tx>
            <c:strRef>
              <c:f>Sheet1!$C$1</c:f>
              <c:strCache>
                <c:ptCount val="1"/>
                <c:pt idx="0">
                  <c:v>Banco Popular y de Desarrollo Comunal</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Status</c:v>
                </c:pt>
              </c:strCache>
            </c:strRef>
          </c:cat>
          <c:val>
            <c:numRef>
              <c:f>Sheet1!$C$2:$C$6</c:f>
              <c:numCache>
                <c:formatCode>General</c:formatCode>
                <c:ptCount val="5"/>
                <c:pt idx="0">
                  <c:v>2.0157141066952201E-2</c:v>
                </c:pt>
                <c:pt idx="1">
                  <c:v>5.3802306261838996E-3</c:v>
                </c:pt>
                <c:pt idx="2">
                  <c:v>3.2468388964543897E-2</c:v>
                </c:pt>
                <c:pt idx="3">
                  <c:v>2.2365062175356699E-2</c:v>
                </c:pt>
                <c:pt idx="4">
                  <c:v>5.9371090519709001E-3</c:v>
                </c:pt>
              </c:numCache>
            </c:numRef>
          </c:val>
          <c:extLst>
            <c:ext xmlns:c16="http://schemas.microsoft.com/office/drawing/2014/chart" uri="{C3380CC4-5D6E-409C-BE32-E72D297353CC}">
              <c16:uniqueId val="{00000001-1338-4461-B1EA-3ED43F45BE05}"/>
            </c:ext>
          </c:extLst>
        </c:ser>
        <c:ser>
          <c:idx val="2"/>
          <c:order val="2"/>
          <c:tx>
            <c:strRef>
              <c:f>Sheet1!$D$1</c:f>
              <c:strCache>
                <c:ptCount val="1"/>
                <c:pt idx="0">
                  <c:v>Coopeservidores R.L.</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Status</c:v>
                </c:pt>
              </c:strCache>
            </c:strRef>
          </c:cat>
          <c:val>
            <c:numRef>
              <c:f>Sheet1!$D$2:$D$6</c:f>
              <c:numCache>
                <c:formatCode>General</c:formatCode>
                <c:ptCount val="5"/>
                <c:pt idx="0">
                  <c:v>1.5000457568969E-2</c:v>
                </c:pt>
                <c:pt idx="1">
                  <c:v>3.50973718459274E-2</c:v>
                </c:pt>
                <c:pt idx="2">
                  <c:v>2.8328267094077899E-2</c:v>
                </c:pt>
                <c:pt idx="3">
                  <c:v>0.37566658782753298</c:v>
                </c:pt>
                <c:pt idx="4">
                  <c:v>0</c:v>
                </c:pt>
              </c:numCache>
            </c:numRef>
          </c:val>
          <c:extLst>
            <c:ext xmlns:c16="http://schemas.microsoft.com/office/drawing/2014/chart" uri="{C3380CC4-5D6E-409C-BE32-E72D297353CC}">
              <c16:uniqueId val="{00000002-1338-4461-B1EA-3ED43F45BE05}"/>
            </c:ext>
          </c:extLst>
        </c:ser>
        <c:ser>
          <c:idx val="3"/>
          <c:order val="3"/>
          <c:tx>
            <c:strRef>
              <c:f>Sheet1!$E$1</c:f>
              <c:strCache>
                <c:ptCount val="1"/>
                <c:pt idx="0">
                  <c:v>Coopenae</c:v>
                </c:pt>
              </c:strCache>
            </c:strRef>
          </c:tx>
          <c:spPr>
            <a:solidFill>
              <a:schemeClr val="accent4"/>
            </a:solidFill>
            <a:ln>
              <a:noFill/>
            </a:ln>
            <a:effectLst/>
          </c:spPr>
          <c:invertIfNegative val="0"/>
          <c:cat>
            <c:strRef>
              <c:f>Sheet1!$A$2:$A$6</c:f>
              <c:strCache>
                <c:ptCount val="5"/>
                <c:pt idx="0">
                  <c:v>Album</c:v>
                </c:pt>
                <c:pt idx="1">
                  <c:v>Link</c:v>
                </c:pt>
                <c:pt idx="2">
                  <c:v>Photo</c:v>
                </c:pt>
                <c:pt idx="3">
                  <c:v>Video</c:v>
                </c:pt>
                <c:pt idx="4">
                  <c:v>Status</c:v>
                </c:pt>
              </c:strCache>
            </c:strRef>
          </c:cat>
          <c:val>
            <c:numRef>
              <c:f>Sheet1!$E$2:$E$6</c:f>
              <c:numCache>
                <c:formatCode>General</c:formatCode>
                <c:ptCount val="5"/>
                <c:pt idx="0">
                  <c:v>9.2521071483544007E-2</c:v>
                </c:pt>
                <c:pt idx="1">
                  <c:v>8.3886443893138193E-2</c:v>
                </c:pt>
                <c:pt idx="2">
                  <c:v>8.2827342544774404E-2</c:v>
                </c:pt>
                <c:pt idx="3">
                  <c:v>3.9798012896061802E-2</c:v>
                </c:pt>
                <c:pt idx="4">
                  <c:v>0</c:v>
                </c:pt>
              </c:numCache>
            </c:numRef>
          </c:val>
          <c:extLst>
            <c:ext xmlns:c16="http://schemas.microsoft.com/office/drawing/2014/chart" uri="{C3380CC4-5D6E-409C-BE32-E72D297353CC}">
              <c16:uniqueId val="{00000003-1338-4461-B1EA-3ED43F45BE05}"/>
            </c:ext>
          </c:extLst>
        </c:ser>
        <c:ser>
          <c:idx val="4"/>
          <c:order val="4"/>
          <c:tx>
            <c:strRef>
              <c:f>Sheet1!$F$1</c:f>
              <c:strCache>
                <c:ptCount val="1"/>
                <c:pt idx="0">
                  <c:v>Coopealianza Ahorro Crédito</c:v>
                </c:pt>
              </c:strCache>
            </c:strRef>
          </c:tx>
          <c:spPr>
            <a:solidFill>
              <a:schemeClr val="accent5"/>
            </a:solidFill>
            <a:ln>
              <a:noFill/>
            </a:ln>
            <a:effectLst/>
          </c:spPr>
          <c:invertIfNegative val="0"/>
          <c:cat>
            <c:strRef>
              <c:f>Sheet1!$A$2:$A$6</c:f>
              <c:strCache>
                <c:ptCount val="5"/>
                <c:pt idx="0">
                  <c:v>Album</c:v>
                </c:pt>
                <c:pt idx="1">
                  <c:v>Link</c:v>
                </c:pt>
                <c:pt idx="2">
                  <c:v>Photo</c:v>
                </c:pt>
                <c:pt idx="3">
                  <c:v>Video</c:v>
                </c:pt>
                <c:pt idx="4">
                  <c:v>Status</c:v>
                </c:pt>
              </c:strCache>
            </c:strRef>
          </c:cat>
          <c:val>
            <c:numRef>
              <c:f>Sheet1!$F$2:$F$6</c:f>
              <c:numCache>
                <c:formatCode>General</c:formatCode>
                <c:ptCount val="5"/>
                <c:pt idx="0">
                  <c:v>0.121284769846594</c:v>
                </c:pt>
                <c:pt idx="1">
                  <c:v>8.1660776893671492E-3</c:v>
                </c:pt>
                <c:pt idx="2">
                  <c:v>0.19515044997543701</c:v>
                </c:pt>
                <c:pt idx="3">
                  <c:v>3.02080422530061E-2</c:v>
                </c:pt>
                <c:pt idx="4">
                  <c:v>0</c:v>
                </c:pt>
              </c:numCache>
            </c:numRef>
          </c:val>
          <c:extLst>
            <c:ext xmlns:c16="http://schemas.microsoft.com/office/drawing/2014/chart" uri="{C3380CC4-5D6E-409C-BE32-E72D297353CC}">
              <c16:uniqueId val="{00000004-1338-4461-B1EA-3ED43F45BE05}"/>
            </c:ext>
          </c:extLst>
        </c:ser>
        <c:ser>
          <c:idx val="5"/>
          <c:order val="5"/>
          <c:tx>
            <c:strRef>
              <c:f>Sheet1!$G$1</c:f>
              <c:strCache>
                <c:ptCount val="1"/>
                <c:pt idx="0">
                  <c:v>Coocique</c:v>
                </c:pt>
              </c:strCache>
            </c:strRef>
          </c:tx>
          <c:spPr>
            <a:solidFill>
              <a:schemeClr val="accent6"/>
            </a:solidFill>
            <a:ln>
              <a:noFill/>
            </a:ln>
            <a:effectLst/>
          </c:spPr>
          <c:invertIfNegative val="0"/>
          <c:cat>
            <c:strRef>
              <c:f>Sheet1!$A$2:$A$6</c:f>
              <c:strCache>
                <c:ptCount val="5"/>
                <c:pt idx="0">
                  <c:v>Album</c:v>
                </c:pt>
                <c:pt idx="1">
                  <c:v>Link</c:v>
                </c:pt>
                <c:pt idx="2">
                  <c:v>Photo</c:v>
                </c:pt>
                <c:pt idx="3">
                  <c:v>Video</c:v>
                </c:pt>
                <c:pt idx="4">
                  <c:v>Status</c:v>
                </c:pt>
              </c:strCache>
            </c:strRef>
          </c:cat>
          <c:val>
            <c:numRef>
              <c:f>Sheet1!$G$2:$G$6</c:f>
              <c:numCache>
                <c:formatCode>General</c:formatCode>
                <c:ptCount val="5"/>
                <c:pt idx="0">
                  <c:v>0.200003657214648</c:v>
                </c:pt>
                <c:pt idx="1">
                  <c:v>0.112748723415649</c:v>
                </c:pt>
                <c:pt idx="2">
                  <c:v>0.152391741244322</c:v>
                </c:pt>
                <c:pt idx="3">
                  <c:v>8.4073893097135005E-2</c:v>
                </c:pt>
                <c:pt idx="4">
                  <c:v>0</c:v>
                </c:pt>
              </c:numCache>
            </c:numRef>
          </c:val>
          <c:extLst>
            <c:ext xmlns:c16="http://schemas.microsoft.com/office/drawing/2014/chart" uri="{C3380CC4-5D6E-409C-BE32-E72D297353CC}">
              <c16:uniqueId val="{00000005-1338-4461-B1EA-3ED43F45BE05}"/>
            </c:ext>
          </c:extLst>
        </c:ser>
        <c:dLbls>
          <c:showLegendKey val="0"/>
          <c:showVal val="0"/>
          <c:showCatName val="0"/>
          <c:showSerName val="0"/>
          <c:showPercent val="0"/>
          <c:showBubbleSize val="0"/>
        </c:dLbls>
        <c:gapWidth val="219"/>
        <c:overlap val="-27"/>
        <c:axId val="298352392"/>
        <c:axId val="298353704"/>
      </c:barChart>
      <c:catAx>
        <c:axId val="29835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53704"/>
        <c:crosses val="autoZero"/>
        <c:auto val="1"/>
        <c:lblAlgn val="ctr"/>
        <c:lblOffset val="100"/>
        <c:noMultiLvlLbl val="0"/>
      </c:catAx>
      <c:valAx>
        <c:axId val="29835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5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Sheet1!$A$2:$A$7</c:f>
              <c:strCache>
                <c:ptCount val="6"/>
                <c:pt idx="0">
                  <c:v>Banco Nacional</c:v>
                </c:pt>
                <c:pt idx="1">
                  <c:v>Banco Popular y de Desarrollo Comunal</c:v>
                </c:pt>
                <c:pt idx="2">
                  <c:v>Coopeservidores R.L.</c:v>
                </c:pt>
                <c:pt idx="3">
                  <c:v>Coopenae</c:v>
                </c:pt>
                <c:pt idx="4">
                  <c:v>Coopealianza Ahorro Crédito</c:v>
                </c:pt>
                <c:pt idx="5">
                  <c:v>Coocique</c:v>
                </c:pt>
              </c:strCache>
            </c:strRef>
          </c:cat>
          <c:val>
            <c:numRef>
              <c:f>Sheet1!$B$2:$B$7</c:f>
              <c:numCache>
                <c:formatCode>General</c:formatCode>
                <c:ptCount val="6"/>
                <c:pt idx="0">
                  <c:v>165</c:v>
                </c:pt>
                <c:pt idx="1">
                  <c:v>89</c:v>
                </c:pt>
                <c:pt idx="2">
                  <c:v>26</c:v>
                </c:pt>
                <c:pt idx="3">
                  <c:v>35</c:v>
                </c:pt>
                <c:pt idx="4">
                  <c:v>29</c:v>
                </c:pt>
                <c:pt idx="5">
                  <c:v>45</c:v>
                </c:pt>
              </c:numCache>
            </c:numRef>
          </c:val>
          <c:extLst>
            <c:ext xmlns:c16="http://schemas.microsoft.com/office/drawing/2014/chart" uri="{C3380CC4-5D6E-409C-BE32-E72D297353CC}">
              <c16:uniqueId val="{00000000-B647-4477-B403-B12173C352AA}"/>
            </c:ext>
          </c:extLst>
        </c:ser>
        <c:dLbls>
          <c:showLegendKey val="0"/>
          <c:showVal val="0"/>
          <c:showCatName val="0"/>
          <c:showSerName val="0"/>
          <c:showPercent val="0"/>
          <c:showBubbleSize val="0"/>
        </c:dLbls>
        <c:gapWidth val="150"/>
        <c:overlap val="100"/>
        <c:axId val="459805600"/>
        <c:axId val="459805928"/>
      </c:barChart>
      <c:catAx>
        <c:axId val="45980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5928"/>
        <c:crosses val="autoZero"/>
        <c:auto val="1"/>
        <c:lblAlgn val="ctr"/>
        <c:lblOffset val="100"/>
        <c:noMultiLvlLbl val="0"/>
      </c:catAx>
      <c:valAx>
        <c:axId val="459805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8BF2-EF0E-4D7C-985B-28FE730B9E76}"/>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DB6AE7A2-CF5E-4086-A75B-35A9198B96F0}"/>
              </a:ext>
            </a:extLst>
          </p:cNvPr>
          <p:cNvSpPr>
            <a:spLocks noGrp="1"/>
          </p:cNvSpPr>
          <p:nvPr>
            <p:ph type="subTitle" idx="1"/>
          </p:nvPr>
        </p:nvSpPr>
        <p:spPr/>
        <p:txBody>
          <a:bodyPr/>
          <a:lstStyle/>
          <a:p>
            <a:r>
              <a:rPr lang="en-US"/>
              <a:t>Coopenae</a:t>
            </a:r>
          </a:p>
        </p:txBody>
      </p:sp>
    </p:spTree>
    <p:extLst>
      <p:ext uri="{BB962C8B-B14F-4D97-AF65-F5344CB8AC3E}">
        <p14:creationId xmlns:p14="http://schemas.microsoft.com/office/powerpoint/2010/main" val="1122063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511A-D409-4657-8D30-0A0D93E1AD08}"/>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2F19551F-BE75-413E-9012-CB501E9CAB09}"/>
              </a:ext>
            </a:extLst>
          </p:cNvPr>
          <p:cNvGraphicFramePr>
            <a:graphicFrameLocks noGrp="1"/>
          </p:cNvGraphicFramePr>
          <p:nvPr>
            <p:ph type="chart" sz="quarter" idx="13"/>
            <p:extLst>
              <p:ext uri="{D42A27DB-BD31-4B8C-83A1-F6EECF244321}">
                <p14:modId xmlns:p14="http://schemas.microsoft.com/office/powerpoint/2010/main" val="2626187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2C768A-8AAD-4E21-8BD7-C42DF432E4FB}"/>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190AD89-D770-4D18-A847-F98848EBA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547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6B79A-C111-4579-8882-CC36A69B0FEB}"/>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BA1130DC-B1D0-4567-9651-D062C86ED1F4}"/>
              </a:ext>
            </a:extLst>
          </p:cNvPr>
          <p:cNvGraphicFramePr>
            <a:graphicFrameLocks noGrp="1"/>
          </p:cNvGraphicFramePr>
          <p:nvPr>
            <p:ph type="chart" sz="quarter" idx="13"/>
            <p:extLst>
              <p:ext uri="{D42A27DB-BD31-4B8C-83A1-F6EECF244321}">
                <p14:modId xmlns:p14="http://schemas.microsoft.com/office/powerpoint/2010/main" val="180327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38CD5-39AB-40DC-9EA4-D9D0988B3717}"/>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0F42292-D31B-4DCB-AD85-3EC4BFA40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954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6D921-CAF5-43B7-9D27-0D519F13CF96}"/>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EA2CB983-EA34-408B-A2AF-C262BF0FEF71}"/>
              </a:ext>
            </a:extLst>
          </p:cNvPr>
          <p:cNvGraphicFramePr>
            <a:graphicFrameLocks noGrp="1"/>
          </p:cNvGraphicFramePr>
          <p:nvPr>
            <p:ph type="tbl" sz="quarter" idx="13"/>
            <p:extLst>
              <p:ext uri="{D42A27DB-BD31-4B8C-83A1-F6EECF244321}">
                <p14:modId xmlns:p14="http://schemas.microsoft.com/office/powerpoint/2010/main" val="250206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725081210"/>
                    </a:ext>
                  </a:extLst>
                </a:gridCol>
                <a:gridCol w="905256">
                  <a:extLst>
                    <a:ext uri="{9D8B030D-6E8A-4147-A177-3AD203B41FA5}">
                      <a16:colId xmlns:a16="http://schemas.microsoft.com/office/drawing/2014/main" val="2617666458"/>
                    </a:ext>
                  </a:extLst>
                </a:gridCol>
                <a:gridCol w="658368">
                  <a:extLst>
                    <a:ext uri="{9D8B030D-6E8A-4147-A177-3AD203B41FA5}">
                      <a16:colId xmlns:a16="http://schemas.microsoft.com/office/drawing/2014/main" val="169877550"/>
                    </a:ext>
                  </a:extLst>
                </a:gridCol>
                <a:gridCol w="329184">
                  <a:extLst>
                    <a:ext uri="{9D8B030D-6E8A-4147-A177-3AD203B41FA5}">
                      <a16:colId xmlns:a16="http://schemas.microsoft.com/office/drawing/2014/main" val="3192330834"/>
                    </a:ext>
                  </a:extLst>
                </a:gridCol>
                <a:gridCol w="329184">
                  <a:extLst>
                    <a:ext uri="{9D8B030D-6E8A-4147-A177-3AD203B41FA5}">
                      <a16:colId xmlns:a16="http://schemas.microsoft.com/office/drawing/2014/main" val="3429119956"/>
                    </a:ext>
                  </a:extLst>
                </a:gridCol>
                <a:gridCol w="329184">
                  <a:extLst>
                    <a:ext uri="{9D8B030D-6E8A-4147-A177-3AD203B41FA5}">
                      <a16:colId xmlns:a16="http://schemas.microsoft.com/office/drawing/2014/main" val="1752205256"/>
                    </a:ext>
                  </a:extLst>
                </a:gridCol>
                <a:gridCol w="329184">
                  <a:extLst>
                    <a:ext uri="{9D8B030D-6E8A-4147-A177-3AD203B41FA5}">
                      <a16:colId xmlns:a16="http://schemas.microsoft.com/office/drawing/2014/main" val="3180706684"/>
                    </a:ext>
                  </a:extLst>
                </a:gridCol>
                <a:gridCol w="329184">
                  <a:extLst>
                    <a:ext uri="{9D8B030D-6E8A-4147-A177-3AD203B41FA5}">
                      <a16:colId xmlns:a16="http://schemas.microsoft.com/office/drawing/2014/main" val="3804728324"/>
                    </a:ext>
                  </a:extLst>
                </a:gridCol>
                <a:gridCol w="329184">
                  <a:extLst>
                    <a:ext uri="{9D8B030D-6E8A-4147-A177-3AD203B41FA5}">
                      <a16:colId xmlns:a16="http://schemas.microsoft.com/office/drawing/2014/main" val="1313577458"/>
                    </a:ext>
                  </a:extLst>
                </a:gridCol>
                <a:gridCol w="329184">
                  <a:extLst>
                    <a:ext uri="{9D8B030D-6E8A-4147-A177-3AD203B41FA5}">
                      <a16:colId xmlns:a16="http://schemas.microsoft.com/office/drawing/2014/main" val="2823703506"/>
                    </a:ext>
                  </a:extLst>
                </a:gridCol>
                <a:gridCol w="329184">
                  <a:extLst>
                    <a:ext uri="{9D8B030D-6E8A-4147-A177-3AD203B41FA5}">
                      <a16:colId xmlns:a16="http://schemas.microsoft.com/office/drawing/2014/main" val="2930003189"/>
                    </a:ext>
                  </a:extLst>
                </a:gridCol>
                <a:gridCol w="329184">
                  <a:extLst>
                    <a:ext uri="{9D8B030D-6E8A-4147-A177-3AD203B41FA5}">
                      <a16:colId xmlns:a16="http://schemas.microsoft.com/office/drawing/2014/main" val="2797176392"/>
                    </a:ext>
                  </a:extLst>
                </a:gridCol>
                <a:gridCol w="329184">
                  <a:extLst>
                    <a:ext uri="{9D8B030D-6E8A-4147-A177-3AD203B41FA5}">
                      <a16:colId xmlns:a16="http://schemas.microsoft.com/office/drawing/2014/main" val="1234211524"/>
                    </a:ext>
                  </a:extLst>
                </a:gridCol>
                <a:gridCol w="329184">
                  <a:extLst>
                    <a:ext uri="{9D8B030D-6E8A-4147-A177-3AD203B41FA5}">
                      <a16:colId xmlns:a16="http://schemas.microsoft.com/office/drawing/2014/main" val="2917724204"/>
                    </a:ext>
                  </a:extLst>
                </a:gridCol>
                <a:gridCol w="329184">
                  <a:extLst>
                    <a:ext uri="{9D8B030D-6E8A-4147-A177-3AD203B41FA5}">
                      <a16:colId xmlns:a16="http://schemas.microsoft.com/office/drawing/2014/main" val="257713075"/>
                    </a:ext>
                  </a:extLst>
                </a:gridCol>
                <a:gridCol w="329184">
                  <a:extLst>
                    <a:ext uri="{9D8B030D-6E8A-4147-A177-3AD203B41FA5}">
                      <a16:colId xmlns:a16="http://schemas.microsoft.com/office/drawing/2014/main" val="858917933"/>
                    </a:ext>
                  </a:extLst>
                </a:gridCol>
                <a:gridCol w="329184">
                  <a:extLst>
                    <a:ext uri="{9D8B030D-6E8A-4147-A177-3AD203B41FA5}">
                      <a16:colId xmlns:a16="http://schemas.microsoft.com/office/drawing/2014/main" val="117116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4224036"/>
                  </a:ext>
                </a:extLst>
              </a:tr>
            </a:tbl>
          </a:graphicData>
        </a:graphic>
      </p:graphicFrame>
      <p:sp>
        <p:nvSpPr>
          <p:cNvPr id="4" name="Text Placeholder 3">
            <a:extLst>
              <a:ext uri="{FF2B5EF4-FFF2-40B4-BE49-F238E27FC236}">
                <a16:creationId xmlns:a16="http://schemas.microsoft.com/office/drawing/2014/main" id="{D7E3A983-4BB2-49E3-AEE3-A992469BE04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143485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F015-F0AE-43ED-8D2D-EE98CDC05611}"/>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97F71486-BFCA-4BE9-8750-2585082DC341}"/>
              </a:ext>
            </a:extLst>
          </p:cNvPr>
          <p:cNvGraphicFramePr>
            <a:graphicFrameLocks noGrp="1"/>
          </p:cNvGraphicFramePr>
          <p:nvPr>
            <p:ph type="tbl" sz="quarter" idx="13"/>
            <p:extLst>
              <p:ext uri="{D42A27DB-BD31-4B8C-83A1-F6EECF244321}">
                <p14:modId xmlns:p14="http://schemas.microsoft.com/office/powerpoint/2010/main" val="247550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5289238"/>
                    </a:ext>
                  </a:extLst>
                </a:gridCol>
                <a:gridCol w="905256">
                  <a:extLst>
                    <a:ext uri="{9D8B030D-6E8A-4147-A177-3AD203B41FA5}">
                      <a16:colId xmlns:a16="http://schemas.microsoft.com/office/drawing/2014/main" val="845834546"/>
                    </a:ext>
                  </a:extLst>
                </a:gridCol>
                <a:gridCol w="658368">
                  <a:extLst>
                    <a:ext uri="{9D8B030D-6E8A-4147-A177-3AD203B41FA5}">
                      <a16:colId xmlns:a16="http://schemas.microsoft.com/office/drawing/2014/main" val="2772376299"/>
                    </a:ext>
                  </a:extLst>
                </a:gridCol>
                <a:gridCol w="329184">
                  <a:extLst>
                    <a:ext uri="{9D8B030D-6E8A-4147-A177-3AD203B41FA5}">
                      <a16:colId xmlns:a16="http://schemas.microsoft.com/office/drawing/2014/main" val="1581949678"/>
                    </a:ext>
                  </a:extLst>
                </a:gridCol>
                <a:gridCol w="329184">
                  <a:extLst>
                    <a:ext uri="{9D8B030D-6E8A-4147-A177-3AD203B41FA5}">
                      <a16:colId xmlns:a16="http://schemas.microsoft.com/office/drawing/2014/main" val="963279586"/>
                    </a:ext>
                  </a:extLst>
                </a:gridCol>
                <a:gridCol w="329184">
                  <a:extLst>
                    <a:ext uri="{9D8B030D-6E8A-4147-A177-3AD203B41FA5}">
                      <a16:colId xmlns:a16="http://schemas.microsoft.com/office/drawing/2014/main" val="3829534"/>
                    </a:ext>
                  </a:extLst>
                </a:gridCol>
                <a:gridCol w="329184">
                  <a:extLst>
                    <a:ext uri="{9D8B030D-6E8A-4147-A177-3AD203B41FA5}">
                      <a16:colId xmlns:a16="http://schemas.microsoft.com/office/drawing/2014/main" val="1430078259"/>
                    </a:ext>
                  </a:extLst>
                </a:gridCol>
                <a:gridCol w="329184">
                  <a:extLst>
                    <a:ext uri="{9D8B030D-6E8A-4147-A177-3AD203B41FA5}">
                      <a16:colId xmlns:a16="http://schemas.microsoft.com/office/drawing/2014/main" val="1670488666"/>
                    </a:ext>
                  </a:extLst>
                </a:gridCol>
                <a:gridCol w="329184">
                  <a:extLst>
                    <a:ext uri="{9D8B030D-6E8A-4147-A177-3AD203B41FA5}">
                      <a16:colId xmlns:a16="http://schemas.microsoft.com/office/drawing/2014/main" val="301735801"/>
                    </a:ext>
                  </a:extLst>
                </a:gridCol>
                <a:gridCol w="329184">
                  <a:extLst>
                    <a:ext uri="{9D8B030D-6E8A-4147-A177-3AD203B41FA5}">
                      <a16:colId xmlns:a16="http://schemas.microsoft.com/office/drawing/2014/main" val="1884513475"/>
                    </a:ext>
                  </a:extLst>
                </a:gridCol>
                <a:gridCol w="329184">
                  <a:extLst>
                    <a:ext uri="{9D8B030D-6E8A-4147-A177-3AD203B41FA5}">
                      <a16:colId xmlns:a16="http://schemas.microsoft.com/office/drawing/2014/main" val="555005604"/>
                    </a:ext>
                  </a:extLst>
                </a:gridCol>
                <a:gridCol w="329184">
                  <a:extLst>
                    <a:ext uri="{9D8B030D-6E8A-4147-A177-3AD203B41FA5}">
                      <a16:colId xmlns:a16="http://schemas.microsoft.com/office/drawing/2014/main" val="1960100630"/>
                    </a:ext>
                  </a:extLst>
                </a:gridCol>
                <a:gridCol w="329184">
                  <a:extLst>
                    <a:ext uri="{9D8B030D-6E8A-4147-A177-3AD203B41FA5}">
                      <a16:colId xmlns:a16="http://schemas.microsoft.com/office/drawing/2014/main" val="1800494810"/>
                    </a:ext>
                  </a:extLst>
                </a:gridCol>
                <a:gridCol w="329184">
                  <a:extLst>
                    <a:ext uri="{9D8B030D-6E8A-4147-A177-3AD203B41FA5}">
                      <a16:colId xmlns:a16="http://schemas.microsoft.com/office/drawing/2014/main" val="3834076735"/>
                    </a:ext>
                  </a:extLst>
                </a:gridCol>
                <a:gridCol w="329184">
                  <a:extLst>
                    <a:ext uri="{9D8B030D-6E8A-4147-A177-3AD203B41FA5}">
                      <a16:colId xmlns:a16="http://schemas.microsoft.com/office/drawing/2014/main" val="1492461198"/>
                    </a:ext>
                  </a:extLst>
                </a:gridCol>
                <a:gridCol w="329184">
                  <a:extLst>
                    <a:ext uri="{9D8B030D-6E8A-4147-A177-3AD203B41FA5}">
                      <a16:colId xmlns:a16="http://schemas.microsoft.com/office/drawing/2014/main" val="193633591"/>
                    </a:ext>
                  </a:extLst>
                </a:gridCol>
                <a:gridCol w="329184">
                  <a:extLst>
                    <a:ext uri="{9D8B030D-6E8A-4147-A177-3AD203B41FA5}">
                      <a16:colId xmlns:a16="http://schemas.microsoft.com/office/drawing/2014/main" val="136725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4435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23:00:00</a:t>
                      </a:r>
                      <a:r>
                        <a:rPr kumimoji="0" lang="es-ES" sz="1000" b="0" i="0" u="none" strike="noStrike" kern="1200" cap="none" spc="0" normalizeH="0" baseline="0" noProof="0">
                          <a:ln>
                            <a:noFill/>
                          </a:ln>
                          <a:solidFill>
                            <a:prstClr val="black"/>
                          </a:solidFill>
                          <a:effectLst/>
                          <a:uLnTx/>
                          <a:uFillTx/>
                          <a:latin typeface="+mn-lt"/>
                          <a:ea typeface="+mn-ea"/>
                          <a:cs typeface="+mn-cs"/>
                        </a:rPr>
                        <a:t> 
 Planee su próxima aventura, utilizando su Tarjeta de forma que pueda disfrutar y cuando regrese esta no sea un problema para usted y su economía.
#FinanzasSanas #BancoPopularCR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https://scontent.xx.fbcdn.net/v/t1.0-9/s720x720/69461589_2786105104813567_4974093945819627520_n.png?_nc_cat=106&amp;_nc_oc=AQlk2UEtyUR-8e0gWgD4fZUYe0mgA4ZWXVR-YYsUJTdYkvsVfxJ8qKCkvfgkR-zQA8g&amp;_nc_ht=scontent.xx&amp;oh=3200af5b13e8bce61e87f53aa4288cc3&amp;oe=5E15DABA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1240801"/>
                  </a:ext>
                </a:extLst>
              </a:tr>
            </a:tbl>
          </a:graphicData>
        </a:graphic>
      </p:graphicFrame>
      <p:sp>
        <p:nvSpPr>
          <p:cNvPr id="4" name="Text Placeholder 3">
            <a:extLst>
              <a:ext uri="{FF2B5EF4-FFF2-40B4-BE49-F238E27FC236}">
                <a16:creationId xmlns:a16="http://schemas.microsoft.com/office/drawing/2014/main" id="{C71273DF-EC6C-42FB-AE6B-0FCF8A077E0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1708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BB1CB-0567-4CD7-813C-D2DACC9E76DA}"/>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D87F0476-1AD2-4732-99C9-CAB8552F92CA}"/>
              </a:ext>
            </a:extLst>
          </p:cNvPr>
          <p:cNvGraphicFramePr>
            <a:graphicFrameLocks noGrp="1"/>
          </p:cNvGraphicFramePr>
          <p:nvPr>
            <p:ph type="tbl" sz="quarter" idx="13"/>
            <p:extLst>
              <p:ext uri="{D42A27DB-BD31-4B8C-83A1-F6EECF244321}">
                <p14:modId xmlns:p14="http://schemas.microsoft.com/office/powerpoint/2010/main" val="1220722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859303418"/>
                    </a:ext>
                  </a:extLst>
                </a:gridCol>
                <a:gridCol w="905256">
                  <a:extLst>
                    <a:ext uri="{9D8B030D-6E8A-4147-A177-3AD203B41FA5}">
                      <a16:colId xmlns:a16="http://schemas.microsoft.com/office/drawing/2014/main" val="811784063"/>
                    </a:ext>
                  </a:extLst>
                </a:gridCol>
                <a:gridCol w="658368">
                  <a:extLst>
                    <a:ext uri="{9D8B030D-6E8A-4147-A177-3AD203B41FA5}">
                      <a16:colId xmlns:a16="http://schemas.microsoft.com/office/drawing/2014/main" val="3451530633"/>
                    </a:ext>
                  </a:extLst>
                </a:gridCol>
                <a:gridCol w="329184">
                  <a:extLst>
                    <a:ext uri="{9D8B030D-6E8A-4147-A177-3AD203B41FA5}">
                      <a16:colId xmlns:a16="http://schemas.microsoft.com/office/drawing/2014/main" val="3249912101"/>
                    </a:ext>
                  </a:extLst>
                </a:gridCol>
                <a:gridCol w="329184">
                  <a:extLst>
                    <a:ext uri="{9D8B030D-6E8A-4147-A177-3AD203B41FA5}">
                      <a16:colId xmlns:a16="http://schemas.microsoft.com/office/drawing/2014/main" val="649202500"/>
                    </a:ext>
                  </a:extLst>
                </a:gridCol>
                <a:gridCol w="329184">
                  <a:extLst>
                    <a:ext uri="{9D8B030D-6E8A-4147-A177-3AD203B41FA5}">
                      <a16:colId xmlns:a16="http://schemas.microsoft.com/office/drawing/2014/main" val="586722580"/>
                    </a:ext>
                  </a:extLst>
                </a:gridCol>
                <a:gridCol w="329184">
                  <a:extLst>
                    <a:ext uri="{9D8B030D-6E8A-4147-A177-3AD203B41FA5}">
                      <a16:colId xmlns:a16="http://schemas.microsoft.com/office/drawing/2014/main" val="3756049144"/>
                    </a:ext>
                  </a:extLst>
                </a:gridCol>
                <a:gridCol w="329184">
                  <a:extLst>
                    <a:ext uri="{9D8B030D-6E8A-4147-A177-3AD203B41FA5}">
                      <a16:colId xmlns:a16="http://schemas.microsoft.com/office/drawing/2014/main" val="2862241921"/>
                    </a:ext>
                  </a:extLst>
                </a:gridCol>
                <a:gridCol w="329184">
                  <a:extLst>
                    <a:ext uri="{9D8B030D-6E8A-4147-A177-3AD203B41FA5}">
                      <a16:colId xmlns:a16="http://schemas.microsoft.com/office/drawing/2014/main" val="4136640250"/>
                    </a:ext>
                  </a:extLst>
                </a:gridCol>
                <a:gridCol w="329184">
                  <a:extLst>
                    <a:ext uri="{9D8B030D-6E8A-4147-A177-3AD203B41FA5}">
                      <a16:colId xmlns:a16="http://schemas.microsoft.com/office/drawing/2014/main" val="2372795198"/>
                    </a:ext>
                  </a:extLst>
                </a:gridCol>
                <a:gridCol w="329184">
                  <a:extLst>
                    <a:ext uri="{9D8B030D-6E8A-4147-A177-3AD203B41FA5}">
                      <a16:colId xmlns:a16="http://schemas.microsoft.com/office/drawing/2014/main" val="69585934"/>
                    </a:ext>
                  </a:extLst>
                </a:gridCol>
                <a:gridCol w="329184">
                  <a:extLst>
                    <a:ext uri="{9D8B030D-6E8A-4147-A177-3AD203B41FA5}">
                      <a16:colId xmlns:a16="http://schemas.microsoft.com/office/drawing/2014/main" val="293395598"/>
                    </a:ext>
                  </a:extLst>
                </a:gridCol>
                <a:gridCol w="329184">
                  <a:extLst>
                    <a:ext uri="{9D8B030D-6E8A-4147-A177-3AD203B41FA5}">
                      <a16:colId xmlns:a16="http://schemas.microsoft.com/office/drawing/2014/main" val="1885736337"/>
                    </a:ext>
                  </a:extLst>
                </a:gridCol>
                <a:gridCol w="329184">
                  <a:extLst>
                    <a:ext uri="{9D8B030D-6E8A-4147-A177-3AD203B41FA5}">
                      <a16:colId xmlns:a16="http://schemas.microsoft.com/office/drawing/2014/main" val="1878949623"/>
                    </a:ext>
                  </a:extLst>
                </a:gridCol>
                <a:gridCol w="329184">
                  <a:extLst>
                    <a:ext uri="{9D8B030D-6E8A-4147-A177-3AD203B41FA5}">
                      <a16:colId xmlns:a16="http://schemas.microsoft.com/office/drawing/2014/main" val="3812701903"/>
                    </a:ext>
                  </a:extLst>
                </a:gridCol>
                <a:gridCol w="329184">
                  <a:extLst>
                    <a:ext uri="{9D8B030D-6E8A-4147-A177-3AD203B41FA5}">
                      <a16:colId xmlns:a16="http://schemas.microsoft.com/office/drawing/2014/main" val="3697638873"/>
                    </a:ext>
                  </a:extLst>
                </a:gridCol>
                <a:gridCol w="329184">
                  <a:extLst>
                    <a:ext uri="{9D8B030D-6E8A-4147-A177-3AD203B41FA5}">
                      <a16:colId xmlns:a16="http://schemas.microsoft.com/office/drawing/2014/main" val="2785202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3849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22:00:02</a:t>
                      </a:r>
                      <a:r>
                        <a:rPr kumimoji="0" lang="es-ES" sz="1000" b="0" i="0" u="none" strike="noStrike" kern="1200" cap="none" spc="0" normalizeH="0" baseline="0" noProof="0">
                          <a:ln>
                            <a:noFill/>
                          </a:ln>
                          <a:solidFill>
                            <a:prstClr val="black"/>
                          </a:solidFill>
                          <a:effectLst/>
                          <a:uLnTx/>
                          <a:uFillTx/>
                          <a:latin typeface="+mn-lt"/>
                          <a:ea typeface="+mn-ea"/>
                          <a:cs typeface="+mn-cs"/>
                        </a:rPr>
                        <a:t> 
 ¿Querés ganarte esta motocicleta? Comprá con tu BN Débito Teletón Costa Rica
, ayudás a la niñez de Costa Rica y, además, por cada ¢5.000 acumulados en compras recibís una acción para participar. Ver reglamento en www.teletoncr.com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https://scontent.xx.fbcdn.net/v/t1.0-0/p180x540/69380152_2453303364705380_2181575741185982464_o.jpg?_nc_cat=111&amp;_nc_oc=AQl4KMbIiG8zf7L5BZ6SBGaCSfbdXIzVDmE-DE05n04jDjVJjKE6DHMkR-6XbsYSODY&amp;_nc_ht=scontent.xx&amp;oh=adea93310d884c7a4f8336ab50b1d6ba&amp;oe=5DF8DDC3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8050447"/>
                  </a:ext>
                </a:extLst>
              </a:tr>
            </a:tbl>
          </a:graphicData>
        </a:graphic>
      </p:graphicFrame>
      <p:sp>
        <p:nvSpPr>
          <p:cNvPr id="4" name="Text Placeholder 3">
            <a:extLst>
              <a:ext uri="{FF2B5EF4-FFF2-40B4-BE49-F238E27FC236}">
                <a16:creationId xmlns:a16="http://schemas.microsoft.com/office/drawing/2014/main" id="{E04BA1D7-2A31-4F8E-B936-24C4FD0D10D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62469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A8B46-E81B-481C-89CA-213B2E191235}"/>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6D8FB4D1-0D54-42FB-920B-1B23A667E7E2}"/>
              </a:ext>
            </a:extLst>
          </p:cNvPr>
          <p:cNvGraphicFramePr>
            <a:graphicFrameLocks noGrp="1"/>
          </p:cNvGraphicFramePr>
          <p:nvPr>
            <p:ph type="tbl" sz="quarter" idx="13"/>
            <p:extLst>
              <p:ext uri="{D42A27DB-BD31-4B8C-83A1-F6EECF244321}">
                <p14:modId xmlns:p14="http://schemas.microsoft.com/office/powerpoint/2010/main" val="196169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439209351"/>
                    </a:ext>
                  </a:extLst>
                </a:gridCol>
                <a:gridCol w="905256">
                  <a:extLst>
                    <a:ext uri="{9D8B030D-6E8A-4147-A177-3AD203B41FA5}">
                      <a16:colId xmlns:a16="http://schemas.microsoft.com/office/drawing/2014/main" val="546019863"/>
                    </a:ext>
                  </a:extLst>
                </a:gridCol>
                <a:gridCol w="658368">
                  <a:extLst>
                    <a:ext uri="{9D8B030D-6E8A-4147-A177-3AD203B41FA5}">
                      <a16:colId xmlns:a16="http://schemas.microsoft.com/office/drawing/2014/main" val="170122308"/>
                    </a:ext>
                  </a:extLst>
                </a:gridCol>
                <a:gridCol w="329184">
                  <a:extLst>
                    <a:ext uri="{9D8B030D-6E8A-4147-A177-3AD203B41FA5}">
                      <a16:colId xmlns:a16="http://schemas.microsoft.com/office/drawing/2014/main" val="181235150"/>
                    </a:ext>
                  </a:extLst>
                </a:gridCol>
                <a:gridCol w="329184">
                  <a:extLst>
                    <a:ext uri="{9D8B030D-6E8A-4147-A177-3AD203B41FA5}">
                      <a16:colId xmlns:a16="http://schemas.microsoft.com/office/drawing/2014/main" val="1316955161"/>
                    </a:ext>
                  </a:extLst>
                </a:gridCol>
                <a:gridCol w="329184">
                  <a:extLst>
                    <a:ext uri="{9D8B030D-6E8A-4147-A177-3AD203B41FA5}">
                      <a16:colId xmlns:a16="http://schemas.microsoft.com/office/drawing/2014/main" val="1160525028"/>
                    </a:ext>
                  </a:extLst>
                </a:gridCol>
                <a:gridCol w="329184">
                  <a:extLst>
                    <a:ext uri="{9D8B030D-6E8A-4147-A177-3AD203B41FA5}">
                      <a16:colId xmlns:a16="http://schemas.microsoft.com/office/drawing/2014/main" val="372653812"/>
                    </a:ext>
                  </a:extLst>
                </a:gridCol>
                <a:gridCol w="329184">
                  <a:extLst>
                    <a:ext uri="{9D8B030D-6E8A-4147-A177-3AD203B41FA5}">
                      <a16:colId xmlns:a16="http://schemas.microsoft.com/office/drawing/2014/main" val="3824841236"/>
                    </a:ext>
                  </a:extLst>
                </a:gridCol>
                <a:gridCol w="329184">
                  <a:extLst>
                    <a:ext uri="{9D8B030D-6E8A-4147-A177-3AD203B41FA5}">
                      <a16:colId xmlns:a16="http://schemas.microsoft.com/office/drawing/2014/main" val="410167547"/>
                    </a:ext>
                  </a:extLst>
                </a:gridCol>
                <a:gridCol w="329184">
                  <a:extLst>
                    <a:ext uri="{9D8B030D-6E8A-4147-A177-3AD203B41FA5}">
                      <a16:colId xmlns:a16="http://schemas.microsoft.com/office/drawing/2014/main" val="3110949190"/>
                    </a:ext>
                  </a:extLst>
                </a:gridCol>
                <a:gridCol w="329184">
                  <a:extLst>
                    <a:ext uri="{9D8B030D-6E8A-4147-A177-3AD203B41FA5}">
                      <a16:colId xmlns:a16="http://schemas.microsoft.com/office/drawing/2014/main" val="2584735640"/>
                    </a:ext>
                  </a:extLst>
                </a:gridCol>
                <a:gridCol w="329184">
                  <a:extLst>
                    <a:ext uri="{9D8B030D-6E8A-4147-A177-3AD203B41FA5}">
                      <a16:colId xmlns:a16="http://schemas.microsoft.com/office/drawing/2014/main" val="978280877"/>
                    </a:ext>
                  </a:extLst>
                </a:gridCol>
                <a:gridCol w="329184">
                  <a:extLst>
                    <a:ext uri="{9D8B030D-6E8A-4147-A177-3AD203B41FA5}">
                      <a16:colId xmlns:a16="http://schemas.microsoft.com/office/drawing/2014/main" val="2594870029"/>
                    </a:ext>
                  </a:extLst>
                </a:gridCol>
                <a:gridCol w="329184">
                  <a:extLst>
                    <a:ext uri="{9D8B030D-6E8A-4147-A177-3AD203B41FA5}">
                      <a16:colId xmlns:a16="http://schemas.microsoft.com/office/drawing/2014/main" val="3680902926"/>
                    </a:ext>
                  </a:extLst>
                </a:gridCol>
                <a:gridCol w="329184">
                  <a:extLst>
                    <a:ext uri="{9D8B030D-6E8A-4147-A177-3AD203B41FA5}">
                      <a16:colId xmlns:a16="http://schemas.microsoft.com/office/drawing/2014/main" val="68727657"/>
                    </a:ext>
                  </a:extLst>
                </a:gridCol>
                <a:gridCol w="329184">
                  <a:extLst>
                    <a:ext uri="{9D8B030D-6E8A-4147-A177-3AD203B41FA5}">
                      <a16:colId xmlns:a16="http://schemas.microsoft.com/office/drawing/2014/main" val="1607046350"/>
                    </a:ext>
                  </a:extLst>
                </a:gridCol>
                <a:gridCol w="329184">
                  <a:extLst>
                    <a:ext uri="{9D8B030D-6E8A-4147-A177-3AD203B41FA5}">
                      <a16:colId xmlns:a16="http://schemas.microsoft.com/office/drawing/2014/main" val="3961336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8619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Coocique - 2019-08-31 21:07:38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 mejor de un gran día en la historia de 250 mujeres valientes y decididas que disfrutaron nuestro MEMORABLE Encuentro Coocique Mujer 2019! 💁‍♀️
#valiente #decidida #mujer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https://scontent.xx.fbcdn.net/v/t15.5256-10/s720x720/67208663_856583884735351_5540818801831968768_n.jpg?_nc_cat=110&amp;_nc_oc=AQmsJYRP6LCJb4mJ_1DaIr7FT49B5H5yj49APR6iN9S3eHBFoI05_HvgWerxnuXPMUA&amp;_nc_ht=scontent.xx&amp;oh=71de7b0dd62c7b4a4bc80ed431ebc190&amp;oe=5E130172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0431813"/>
                  </a:ext>
                </a:extLst>
              </a:tr>
            </a:tbl>
          </a:graphicData>
        </a:graphic>
      </p:graphicFrame>
      <p:sp>
        <p:nvSpPr>
          <p:cNvPr id="4" name="Text Placeholder 3">
            <a:extLst>
              <a:ext uri="{FF2B5EF4-FFF2-40B4-BE49-F238E27FC236}">
                <a16:creationId xmlns:a16="http://schemas.microsoft.com/office/drawing/2014/main" id="{9A567F81-78DF-4F96-A9DA-6AC9785CA19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62241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E3C7-B757-4042-A779-8924784A5CAE}"/>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197C36B0-5C55-4E93-B5D2-277C871E1290}"/>
              </a:ext>
            </a:extLst>
          </p:cNvPr>
          <p:cNvGraphicFramePr>
            <a:graphicFrameLocks noGrp="1"/>
          </p:cNvGraphicFramePr>
          <p:nvPr>
            <p:ph type="tbl" sz="quarter" idx="13"/>
            <p:extLst>
              <p:ext uri="{D42A27DB-BD31-4B8C-83A1-F6EECF244321}">
                <p14:modId xmlns:p14="http://schemas.microsoft.com/office/powerpoint/2010/main" val="405926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090052931"/>
                    </a:ext>
                  </a:extLst>
                </a:gridCol>
                <a:gridCol w="905256">
                  <a:extLst>
                    <a:ext uri="{9D8B030D-6E8A-4147-A177-3AD203B41FA5}">
                      <a16:colId xmlns:a16="http://schemas.microsoft.com/office/drawing/2014/main" val="1205030560"/>
                    </a:ext>
                  </a:extLst>
                </a:gridCol>
                <a:gridCol w="658368">
                  <a:extLst>
                    <a:ext uri="{9D8B030D-6E8A-4147-A177-3AD203B41FA5}">
                      <a16:colId xmlns:a16="http://schemas.microsoft.com/office/drawing/2014/main" val="3795596026"/>
                    </a:ext>
                  </a:extLst>
                </a:gridCol>
                <a:gridCol w="329184">
                  <a:extLst>
                    <a:ext uri="{9D8B030D-6E8A-4147-A177-3AD203B41FA5}">
                      <a16:colId xmlns:a16="http://schemas.microsoft.com/office/drawing/2014/main" val="1467978967"/>
                    </a:ext>
                  </a:extLst>
                </a:gridCol>
                <a:gridCol w="329184">
                  <a:extLst>
                    <a:ext uri="{9D8B030D-6E8A-4147-A177-3AD203B41FA5}">
                      <a16:colId xmlns:a16="http://schemas.microsoft.com/office/drawing/2014/main" val="632412001"/>
                    </a:ext>
                  </a:extLst>
                </a:gridCol>
                <a:gridCol w="329184">
                  <a:extLst>
                    <a:ext uri="{9D8B030D-6E8A-4147-A177-3AD203B41FA5}">
                      <a16:colId xmlns:a16="http://schemas.microsoft.com/office/drawing/2014/main" val="2935613881"/>
                    </a:ext>
                  </a:extLst>
                </a:gridCol>
                <a:gridCol w="329184">
                  <a:extLst>
                    <a:ext uri="{9D8B030D-6E8A-4147-A177-3AD203B41FA5}">
                      <a16:colId xmlns:a16="http://schemas.microsoft.com/office/drawing/2014/main" val="1328762416"/>
                    </a:ext>
                  </a:extLst>
                </a:gridCol>
                <a:gridCol w="329184">
                  <a:extLst>
                    <a:ext uri="{9D8B030D-6E8A-4147-A177-3AD203B41FA5}">
                      <a16:colId xmlns:a16="http://schemas.microsoft.com/office/drawing/2014/main" val="3520401331"/>
                    </a:ext>
                  </a:extLst>
                </a:gridCol>
                <a:gridCol w="329184">
                  <a:extLst>
                    <a:ext uri="{9D8B030D-6E8A-4147-A177-3AD203B41FA5}">
                      <a16:colId xmlns:a16="http://schemas.microsoft.com/office/drawing/2014/main" val="3580252991"/>
                    </a:ext>
                  </a:extLst>
                </a:gridCol>
                <a:gridCol w="329184">
                  <a:extLst>
                    <a:ext uri="{9D8B030D-6E8A-4147-A177-3AD203B41FA5}">
                      <a16:colId xmlns:a16="http://schemas.microsoft.com/office/drawing/2014/main" val="587653116"/>
                    </a:ext>
                  </a:extLst>
                </a:gridCol>
                <a:gridCol w="329184">
                  <a:extLst>
                    <a:ext uri="{9D8B030D-6E8A-4147-A177-3AD203B41FA5}">
                      <a16:colId xmlns:a16="http://schemas.microsoft.com/office/drawing/2014/main" val="1536805590"/>
                    </a:ext>
                  </a:extLst>
                </a:gridCol>
                <a:gridCol w="329184">
                  <a:extLst>
                    <a:ext uri="{9D8B030D-6E8A-4147-A177-3AD203B41FA5}">
                      <a16:colId xmlns:a16="http://schemas.microsoft.com/office/drawing/2014/main" val="4152597598"/>
                    </a:ext>
                  </a:extLst>
                </a:gridCol>
                <a:gridCol w="329184">
                  <a:extLst>
                    <a:ext uri="{9D8B030D-6E8A-4147-A177-3AD203B41FA5}">
                      <a16:colId xmlns:a16="http://schemas.microsoft.com/office/drawing/2014/main" val="4081796627"/>
                    </a:ext>
                  </a:extLst>
                </a:gridCol>
                <a:gridCol w="329184">
                  <a:extLst>
                    <a:ext uri="{9D8B030D-6E8A-4147-A177-3AD203B41FA5}">
                      <a16:colId xmlns:a16="http://schemas.microsoft.com/office/drawing/2014/main" val="1083953932"/>
                    </a:ext>
                  </a:extLst>
                </a:gridCol>
                <a:gridCol w="329184">
                  <a:extLst>
                    <a:ext uri="{9D8B030D-6E8A-4147-A177-3AD203B41FA5}">
                      <a16:colId xmlns:a16="http://schemas.microsoft.com/office/drawing/2014/main" val="305781500"/>
                    </a:ext>
                  </a:extLst>
                </a:gridCol>
                <a:gridCol w="329184">
                  <a:extLst>
                    <a:ext uri="{9D8B030D-6E8A-4147-A177-3AD203B41FA5}">
                      <a16:colId xmlns:a16="http://schemas.microsoft.com/office/drawing/2014/main" val="737986010"/>
                    </a:ext>
                  </a:extLst>
                </a:gridCol>
                <a:gridCol w="329184">
                  <a:extLst>
                    <a:ext uri="{9D8B030D-6E8A-4147-A177-3AD203B41FA5}">
                      <a16:colId xmlns:a16="http://schemas.microsoft.com/office/drawing/2014/main" val="184826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8128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20:51:07</a:t>
                      </a:r>
                      <a:r>
                        <a:rPr kumimoji="0" lang="es-ES" sz="1000" b="0" i="0" u="none" strike="noStrike" kern="1200" cap="none" spc="0" normalizeH="0" baseline="0" noProof="0">
                          <a:ln>
                            <a:noFill/>
                          </a:ln>
                          <a:solidFill>
                            <a:prstClr val="black"/>
                          </a:solidFill>
                          <a:effectLst/>
                          <a:uLnTx/>
                          <a:uFillTx/>
                          <a:latin typeface="+mn-lt"/>
                          <a:ea typeface="+mn-ea"/>
                          <a:cs typeface="+mn-cs"/>
                        </a:rPr>
                        <a:t> 
 Jhosua Santana es un jugador de la Selección de Fútbol de Amputados quien con valentía y mucho esfuerzo nos ha demostrado que las limitaciones están en la mente. 
Este domingo usted podrá verlo jugar junto a sus compañeros en la tercera edición de los Juegos Inclusivos CAIPAD. 
�¡Le esperamos!  Caipad Tibas
�📆 Domingo 1 setiembre 2019�
⏰ 09:00 am�
📍Parque Recreativo Moravia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https://scontent.xx.fbcdn.net/v/t15.5256-10/s720x720/69351285_229409707975523_8458778724710481920_n.jpg?_nc_cat=108&amp;_nc_oc=AQmIrHyOl35cUrQx_aN5Yuz2baHasd9VqDVv-GrImNHnw4sgME8NGDJVE1dgQERaYoU&amp;_nc_ht=scontent.xx&amp;oh=76a7428c53f4d9e10b984329cec63919&amp;oe=5DF83696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9316850"/>
                  </a:ext>
                </a:extLst>
              </a:tr>
            </a:tbl>
          </a:graphicData>
        </a:graphic>
      </p:graphicFrame>
      <p:sp>
        <p:nvSpPr>
          <p:cNvPr id="4" name="Text Placeholder 3">
            <a:extLst>
              <a:ext uri="{FF2B5EF4-FFF2-40B4-BE49-F238E27FC236}">
                <a16:creationId xmlns:a16="http://schemas.microsoft.com/office/drawing/2014/main" id="{0E906206-4244-4148-B56C-2882B9C2866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56423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6606-07AA-4C6C-8CD3-133D85426D7F}"/>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126D6FA7-E780-461B-ADBD-010E262F6B70}"/>
              </a:ext>
            </a:extLst>
          </p:cNvPr>
          <p:cNvGraphicFramePr>
            <a:graphicFrameLocks noGrp="1"/>
          </p:cNvGraphicFramePr>
          <p:nvPr>
            <p:ph type="tbl" sz="quarter" idx="13"/>
            <p:extLst>
              <p:ext uri="{D42A27DB-BD31-4B8C-83A1-F6EECF244321}">
                <p14:modId xmlns:p14="http://schemas.microsoft.com/office/powerpoint/2010/main" val="92245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354268631"/>
                    </a:ext>
                  </a:extLst>
                </a:gridCol>
                <a:gridCol w="905256">
                  <a:extLst>
                    <a:ext uri="{9D8B030D-6E8A-4147-A177-3AD203B41FA5}">
                      <a16:colId xmlns:a16="http://schemas.microsoft.com/office/drawing/2014/main" val="2077929470"/>
                    </a:ext>
                  </a:extLst>
                </a:gridCol>
                <a:gridCol w="658368">
                  <a:extLst>
                    <a:ext uri="{9D8B030D-6E8A-4147-A177-3AD203B41FA5}">
                      <a16:colId xmlns:a16="http://schemas.microsoft.com/office/drawing/2014/main" val="951148255"/>
                    </a:ext>
                  </a:extLst>
                </a:gridCol>
                <a:gridCol w="329184">
                  <a:extLst>
                    <a:ext uri="{9D8B030D-6E8A-4147-A177-3AD203B41FA5}">
                      <a16:colId xmlns:a16="http://schemas.microsoft.com/office/drawing/2014/main" val="2871354056"/>
                    </a:ext>
                  </a:extLst>
                </a:gridCol>
                <a:gridCol w="329184">
                  <a:extLst>
                    <a:ext uri="{9D8B030D-6E8A-4147-A177-3AD203B41FA5}">
                      <a16:colId xmlns:a16="http://schemas.microsoft.com/office/drawing/2014/main" val="3203293506"/>
                    </a:ext>
                  </a:extLst>
                </a:gridCol>
                <a:gridCol w="329184">
                  <a:extLst>
                    <a:ext uri="{9D8B030D-6E8A-4147-A177-3AD203B41FA5}">
                      <a16:colId xmlns:a16="http://schemas.microsoft.com/office/drawing/2014/main" val="2215368452"/>
                    </a:ext>
                  </a:extLst>
                </a:gridCol>
                <a:gridCol w="329184">
                  <a:extLst>
                    <a:ext uri="{9D8B030D-6E8A-4147-A177-3AD203B41FA5}">
                      <a16:colId xmlns:a16="http://schemas.microsoft.com/office/drawing/2014/main" val="1287092157"/>
                    </a:ext>
                  </a:extLst>
                </a:gridCol>
                <a:gridCol w="329184">
                  <a:extLst>
                    <a:ext uri="{9D8B030D-6E8A-4147-A177-3AD203B41FA5}">
                      <a16:colId xmlns:a16="http://schemas.microsoft.com/office/drawing/2014/main" val="1638548357"/>
                    </a:ext>
                  </a:extLst>
                </a:gridCol>
                <a:gridCol w="329184">
                  <a:extLst>
                    <a:ext uri="{9D8B030D-6E8A-4147-A177-3AD203B41FA5}">
                      <a16:colId xmlns:a16="http://schemas.microsoft.com/office/drawing/2014/main" val="1729757279"/>
                    </a:ext>
                  </a:extLst>
                </a:gridCol>
                <a:gridCol w="329184">
                  <a:extLst>
                    <a:ext uri="{9D8B030D-6E8A-4147-A177-3AD203B41FA5}">
                      <a16:colId xmlns:a16="http://schemas.microsoft.com/office/drawing/2014/main" val="4276035586"/>
                    </a:ext>
                  </a:extLst>
                </a:gridCol>
                <a:gridCol w="329184">
                  <a:extLst>
                    <a:ext uri="{9D8B030D-6E8A-4147-A177-3AD203B41FA5}">
                      <a16:colId xmlns:a16="http://schemas.microsoft.com/office/drawing/2014/main" val="142112156"/>
                    </a:ext>
                  </a:extLst>
                </a:gridCol>
                <a:gridCol w="329184">
                  <a:extLst>
                    <a:ext uri="{9D8B030D-6E8A-4147-A177-3AD203B41FA5}">
                      <a16:colId xmlns:a16="http://schemas.microsoft.com/office/drawing/2014/main" val="1397368757"/>
                    </a:ext>
                  </a:extLst>
                </a:gridCol>
                <a:gridCol w="329184">
                  <a:extLst>
                    <a:ext uri="{9D8B030D-6E8A-4147-A177-3AD203B41FA5}">
                      <a16:colId xmlns:a16="http://schemas.microsoft.com/office/drawing/2014/main" val="2829791622"/>
                    </a:ext>
                  </a:extLst>
                </a:gridCol>
                <a:gridCol w="329184">
                  <a:extLst>
                    <a:ext uri="{9D8B030D-6E8A-4147-A177-3AD203B41FA5}">
                      <a16:colId xmlns:a16="http://schemas.microsoft.com/office/drawing/2014/main" val="2630355267"/>
                    </a:ext>
                  </a:extLst>
                </a:gridCol>
                <a:gridCol w="329184">
                  <a:extLst>
                    <a:ext uri="{9D8B030D-6E8A-4147-A177-3AD203B41FA5}">
                      <a16:colId xmlns:a16="http://schemas.microsoft.com/office/drawing/2014/main" val="2204489423"/>
                    </a:ext>
                  </a:extLst>
                </a:gridCol>
                <a:gridCol w="329184">
                  <a:extLst>
                    <a:ext uri="{9D8B030D-6E8A-4147-A177-3AD203B41FA5}">
                      <a16:colId xmlns:a16="http://schemas.microsoft.com/office/drawing/2014/main" val="1960335456"/>
                    </a:ext>
                  </a:extLst>
                </a:gridCol>
                <a:gridCol w="329184">
                  <a:extLst>
                    <a:ext uri="{9D8B030D-6E8A-4147-A177-3AD203B41FA5}">
                      <a16:colId xmlns:a16="http://schemas.microsoft.com/office/drawing/2014/main" val="113352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752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20:00:02</a:t>
                      </a:r>
                      <a:r>
                        <a:rPr kumimoji="0" lang="es-ES" sz="1000" b="0" i="0" u="none" strike="noStrike" kern="1200" cap="none" spc="0" normalizeH="0" baseline="0" noProof="0">
                          <a:ln>
                            <a:noFill/>
                          </a:ln>
                          <a:solidFill>
                            <a:prstClr val="black"/>
                          </a:solidFill>
                          <a:effectLst/>
                          <a:uLnTx/>
                          <a:uFillTx/>
                          <a:latin typeface="+mn-lt"/>
                          <a:ea typeface="+mn-ea"/>
                          <a:cs typeface="+mn-cs"/>
                        </a:rPr>
                        <a:t> 
 ¡Hacemos tus sueños realidad! Visitá nuestra stand en Expocasa para recibir toda la asesoría especializada que estás buscando. Además, sí formalizás tu crédito con nosotros participás por 1 de los 24 premios de ¢500.000. Te esperamos en Parque Viva del 29 de agosto al 1 de setiembre, además podés encontrar las condiciones de la Expo en nuestras oficinas.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https://scontent.xx.fbcdn.net/v/t1.0-0/p180x540/69688181_2453155794720137_2546126492186705920_o.png?_nc_cat=104&amp;_nc_oc=AQlA2ylto49HYIapeZ-hsWElPg4kCcXO6g5eOxg8kYtl6aQmwiAA7pggB8lizSHACWM&amp;_nc_ht=scontent.xx&amp;oh=e14d8bc32e9446feb3cf00fc4c453f04&amp;oe=5E07CFC6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01239665"/>
                  </a:ext>
                </a:extLst>
              </a:tr>
            </a:tbl>
          </a:graphicData>
        </a:graphic>
      </p:graphicFrame>
      <p:sp>
        <p:nvSpPr>
          <p:cNvPr id="4" name="Text Placeholder 3">
            <a:extLst>
              <a:ext uri="{FF2B5EF4-FFF2-40B4-BE49-F238E27FC236}">
                <a16:creationId xmlns:a16="http://schemas.microsoft.com/office/drawing/2014/main" id="{60D9E4A8-43D1-4701-9F03-7E3AF139CC2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03066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29804-22B1-42C5-A37D-35100D9DFE0F}"/>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6BCF4C64-1FA8-44DE-A20E-EF9A78829334}"/>
              </a:ext>
            </a:extLst>
          </p:cNvPr>
          <p:cNvGraphicFramePr>
            <a:graphicFrameLocks noGrp="1"/>
          </p:cNvGraphicFramePr>
          <p:nvPr>
            <p:ph type="tbl" sz="quarter" idx="13"/>
            <p:extLst>
              <p:ext uri="{D42A27DB-BD31-4B8C-83A1-F6EECF244321}">
                <p14:modId xmlns:p14="http://schemas.microsoft.com/office/powerpoint/2010/main" val="2808161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429549725"/>
                    </a:ext>
                  </a:extLst>
                </a:gridCol>
                <a:gridCol w="905256">
                  <a:extLst>
                    <a:ext uri="{9D8B030D-6E8A-4147-A177-3AD203B41FA5}">
                      <a16:colId xmlns:a16="http://schemas.microsoft.com/office/drawing/2014/main" val="1357180995"/>
                    </a:ext>
                  </a:extLst>
                </a:gridCol>
                <a:gridCol w="658368">
                  <a:extLst>
                    <a:ext uri="{9D8B030D-6E8A-4147-A177-3AD203B41FA5}">
                      <a16:colId xmlns:a16="http://schemas.microsoft.com/office/drawing/2014/main" val="97869487"/>
                    </a:ext>
                  </a:extLst>
                </a:gridCol>
                <a:gridCol w="329184">
                  <a:extLst>
                    <a:ext uri="{9D8B030D-6E8A-4147-A177-3AD203B41FA5}">
                      <a16:colId xmlns:a16="http://schemas.microsoft.com/office/drawing/2014/main" val="1723145306"/>
                    </a:ext>
                  </a:extLst>
                </a:gridCol>
                <a:gridCol w="329184">
                  <a:extLst>
                    <a:ext uri="{9D8B030D-6E8A-4147-A177-3AD203B41FA5}">
                      <a16:colId xmlns:a16="http://schemas.microsoft.com/office/drawing/2014/main" val="1702471633"/>
                    </a:ext>
                  </a:extLst>
                </a:gridCol>
                <a:gridCol w="329184">
                  <a:extLst>
                    <a:ext uri="{9D8B030D-6E8A-4147-A177-3AD203B41FA5}">
                      <a16:colId xmlns:a16="http://schemas.microsoft.com/office/drawing/2014/main" val="533216681"/>
                    </a:ext>
                  </a:extLst>
                </a:gridCol>
                <a:gridCol w="329184">
                  <a:extLst>
                    <a:ext uri="{9D8B030D-6E8A-4147-A177-3AD203B41FA5}">
                      <a16:colId xmlns:a16="http://schemas.microsoft.com/office/drawing/2014/main" val="2866224811"/>
                    </a:ext>
                  </a:extLst>
                </a:gridCol>
                <a:gridCol w="329184">
                  <a:extLst>
                    <a:ext uri="{9D8B030D-6E8A-4147-A177-3AD203B41FA5}">
                      <a16:colId xmlns:a16="http://schemas.microsoft.com/office/drawing/2014/main" val="979598333"/>
                    </a:ext>
                  </a:extLst>
                </a:gridCol>
                <a:gridCol w="329184">
                  <a:extLst>
                    <a:ext uri="{9D8B030D-6E8A-4147-A177-3AD203B41FA5}">
                      <a16:colId xmlns:a16="http://schemas.microsoft.com/office/drawing/2014/main" val="3930958841"/>
                    </a:ext>
                  </a:extLst>
                </a:gridCol>
                <a:gridCol w="329184">
                  <a:extLst>
                    <a:ext uri="{9D8B030D-6E8A-4147-A177-3AD203B41FA5}">
                      <a16:colId xmlns:a16="http://schemas.microsoft.com/office/drawing/2014/main" val="3342120852"/>
                    </a:ext>
                  </a:extLst>
                </a:gridCol>
                <a:gridCol w="329184">
                  <a:extLst>
                    <a:ext uri="{9D8B030D-6E8A-4147-A177-3AD203B41FA5}">
                      <a16:colId xmlns:a16="http://schemas.microsoft.com/office/drawing/2014/main" val="1089275123"/>
                    </a:ext>
                  </a:extLst>
                </a:gridCol>
                <a:gridCol w="329184">
                  <a:extLst>
                    <a:ext uri="{9D8B030D-6E8A-4147-A177-3AD203B41FA5}">
                      <a16:colId xmlns:a16="http://schemas.microsoft.com/office/drawing/2014/main" val="790999182"/>
                    </a:ext>
                  </a:extLst>
                </a:gridCol>
                <a:gridCol w="329184">
                  <a:extLst>
                    <a:ext uri="{9D8B030D-6E8A-4147-A177-3AD203B41FA5}">
                      <a16:colId xmlns:a16="http://schemas.microsoft.com/office/drawing/2014/main" val="3413935581"/>
                    </a:ext>
                  </a:extLst>
                </a:gridCol>
                <a:gridCol w="329184">
                  <a:extLst>
                    <a:ext uri="{9D8B030D-6E8A-4147-A177-3AD203B41FA5}">
                      <a16:colId xmlns:a16="http://schemas.microsoft.com/office/drawing/2014/main" val="20709524"/>
                    </a:ext>
                  </a:extLst>
                </a:gridCol>
                <a:gridCol w="329184">
                  <a:extLst>
                    <a:ext uri="{9D8B030D-6E8A-4147-A177-3AD203B41FA5}">
                      <a16:colId xmlns:a16="http://schemas.microsoft.com/office/drawing/2014/main" val="1437824971"/>
                    </a:ext>
                  </a:extLst>
                </a:gridCol>
                <a:gridCol w="329184">
                  <a:extLst>
                    <a:ext uri="{9D8B030D-6E8A-4147-A177-3AD203B41FA5}">
                      <a16:colId xmlns:a16="http://schemas.microsoft.com/office/drawing/2014/main" val="3509959752"/>
                    </a:ext>
                  </a:extLst>
                </a:gridCol>
                <a:gridCol w="329184">
                  <a:extLst>
                    <a:ext uri="{9D8B030D-6E8A-4147-A177-3AD203B41FA5}">
                      <a16:colId xmlns:a16="http://schemas.microsoft.com/office/drawing/2014/main" val="59197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5322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19:00:01</a:t>
                      </a:r>
                      <a:r>
                        <a:rPr kumimoji="0" lang="es-ES" sz="1000" b="0" i="0" u="none" strike="noStrike" kern="1200" cap="none" spc="0" normalizeH="0" baseline="0" noProof="0">
                          <a:ln>
                            <a:noFill/>
                          </a:ln>
                          <a:solidFill>
                            <a:prstClr val="black"/>
                          </a:solidFill>
                          <a:effectLst/>
                          <a:uLnTx/>
                          <a:uFillTx/>
                          <a:latin typeface="+mn-lt"/>
                          <a:ea typeface="+mn-ea"/>
                          <a:cs typeface="+mn-cs"/>
                        </a:rPr>
                        <a:t> 
 Este día conmemoramos el gran paso hacia la igualdad demostrando que los derechos son para todas y todos. #BancoPopularCR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https://scontent.xx.fbcdn.net/v/t1.0-9/69562358_2790172327740178_1545244068194287616_n.png?_nc_cat=100&amp;_nc_oc=AQknzS88sw2T3lRQwR8m7DdWh3zMh0Ox_KzKyP6Hjd98XL6KSKsC9lujsc8zJvPH_1U&amp;_nc_ht=scontent.xx&amp;oh=e68f1a89e749546b14c0d7c478db6174&amp;oe=5DFE668A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8028594"/>
                  </a:ext>
                </a:extLst>
              </a:tr>
            </a:tbl>
          </a:graphicData>
        </a:graphic>
      </p:graphicFrame>
      <p:sp>
        <p:nvSpPr>
          <p:cNvPr id="4" name="Text Placeholder 3">
            <a:extLst>
              <a:ext uri="{FF2B5EF4-FFF2-40B4-BE49-F238E27FC236}">
                <a16:creationId xmlns:a16="http://schemas.microsoft.com/office/drawing/2014/main" id="{9773040C-FD19-4A0F-AC16-62C217A5C1B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50252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51CF3-5018-4DBD-A20B-6AA0EBD60C26}"/>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0282CC33-2188-48DD-B9FE-BB2A48F26746}"/>
              </a:ext>
            </a:extLst>
          </p:cNvPr>
          <p:cNvGraphicFramePr>
            <a:graphicFrameLocks noGrp="1"/>
          </p:cNvGraphicFramePr>
          <p:nvPr>
            <p:ph type="tbl" sz="quarter" idx="13"/>
            <p:extLst>
              <p:ext uri="{D42A27DB-BD31-4B8C-83A1-F6EECF244321}">
                <p14:modId xmlns:p14="http://schemas.microsoft.com/office/powerpoint/2010/main" val="84051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23437507"/>
                    </a:ext>
                  </a:extLst>
                </a:gridCol>
                <a:gridCol w="905256">
                  <a:extLst>
                    <a:ext uri="{9D8B030D-6E8A-4147-A177-3AD203B41FA5}">
                      <a16:colId xmlns:a16="http://schemas.microsoft.com/office/drawing/2014/main" val="1183256702"/>
                    </a:ext>
                  </a:extLst>
                </a:gridCol>
                <a:gridCol w="658368">
                  <a:extLst>
                    <a:ext uri="{9D8B030D-6E8A-4147-A177-3AD203B41FA5}">
                      <a16:colId xmlns:a16="http://schemas.microsoft.com/office/drawing/2014/main" val="1059021856"/>
                    </a:ext>
                  </a:extLst>
                </a:gridCol>
                <a:gridCol w="329184">
                  <a:extLst>
                    <a:ext uri="{9D8B030D-6E8A-4147-A177-3AD203B41FA5}">
                      <a16:colId xmlns:a16="http://schemas.microsoft.com/office/drawing/2014/main" val="2908901896"/>
                    </a:ext>
                  </a:extLst>
                </a:gridCol>
                <a:gridCol w="329184">
                  <a:extLst>
                    <a:ext uri="{9D8B030D-6E8A-4147-A177-3AD203B41FA5}">
                      <a16:colId xmlns:a16="http://schemas.microsoft.com/office/drawing/2014/main" val="2520686628"/>
                    </a:ext>
                  </a:extLst>
                </a:gridCol>
                <a:gridCol w="329184">
                  <a:extLst>
                    <a:ext uri="{9D8B030D-6E8A-4147-A177-3AD203B41FA5}">
                      <a16:colId xmlns:a16="http://schemas.microsoft.com/office/drawing/2014/main" val="3805657786"/>
                    </a:ext>
                  </a:extLst>
                </a:gridCol>
                <a:gridCol w="329184">
                  <a:extLst>
                    <a:ext uri="{9D8B030D-6E8A-4147-A177-3AD203B41FA5}">
                      <a16:colId xmlns:a16="http://schemas.microsoft.com/office/drawing/2014/main" val="3284788243"/>
                    </a:ext>
                  </a:extLst>
                </a:gridCol>
                <a:gridCol w="329184">
                  <a:extLst>
                    <a:ext uri="{9D8B030D-6E8A-4147-A177-3AD203B41FA5}">
                      <a16:colId xmlns:a16="http://schemas.microsoft.com/office/drawing/2014/main" val="2412532252"/>
                    </a:ext>
                  </a:extLst>
                </a:gridCol>
                <a:gridCol w="329184">
                  <a:extLst>
                    <a:ext uri="{9D8B030D-6E8A-4147-A177-3AD203B41FA5}">
                      <a16:colId xmlns:a16="http://schemas.microsoft.com/office/drawing/2014/main" val="2636960551"/>
                    </a:ext>
                  </a:extLst>
                </a:gridCol>
                <a:gridCol w="329184">
                  <a:extLst>
                    <a:ext uri="{9D8B030D-6E8A-4147-A177-3AD203B41FA5}">
                      <a16:colId xmlns:a16="http://schemas.microsoft.com/office/drawing/2014/main" val="2152932291"/>
                    </a:ext>
                  </a:extLst>
                </a:gridCol>
                <a:gridCol w="329184">
                  <a:extLst>
                    <a:ext uri="{9D8B030D-6E8A-4147-A177-3AD203B41FA5}">
                      <a16:colId xmlns:a16="http://schemas.microsoft.com/office/drawing/2014/main" val="4169841463"/>
                    </a:ext>
                  </a:extLst>
                </a:gridCol>
                <a:gridCol w="329184">
                  <a:extLst>
                    <a:ext uri="{9D8B030D-6E8A-4147-A177-3AD203B41FA5}">
                      <a16:colId xmlns:a16="http://schemas.microsoft.com/office/drawing/2014/main" val="867752864"/>
                    </a:ext>
                  </a:extLst>
                </a:gridCol>
                <a:gridCol w="329184">
                  <a:extLst>
                    <a:ext uri="{9D8B030D-6E8A-4147-A177-3AD203B41FA5}">
                      <a16:colId xmlns:a16="http://schemas.microsoft.com/office/drawing/2014/main" val="3353500768"/>
                    </a:ext>
                  </a:extLst>
                </a:gridCol>
                <a:gridCol w="329184">
                  <a:extLst>
                    <a:ext uri="{9D8B030D-6E8A-4147-A177-3AD203B41FA5}">
                      <a16:colId xmlns:a16="http://schemas.microsoft.com/office/drawing/2014/main" val="3781259308"/>
                    </a:ext>
                  </a:extLst>
                </a:gridCol>
                <a:gridCol w="329184">
                  <a:extLst>
                    <a:ext uri="{9D8B030D-6E8A-4147-A177-3AD203B41FA5}">
                      <a16:colId xmlns:a16="http://schemas.microsoft.com/office/drawing/2014/main" val="2369489853"/>
                    </a:ext>
                  </a:extLst>
                </a:gridCol>
                <a:gridCol w="329184">
                  <a:extLst>
                    <a:ext uri="{9D8B030D-6E8A-4147-A177-3AD203B41FA5}">
                      <a16:colId xmlns:a16="http://schemas.microsoft.com/office/drawing/2014/main" val="3019551376"/>
                    </a:ext>
                  </a:extLst>
                </a:gridCol>
                <a:gridCol w="329184">
                  <a:extLst>
                    <a:ext uri="{9D8B030D-6E8A-4147-A177-3AD203B41FA5}">
                      <a16:colId xmlns:a16="http://schemas.microsoft.com/office/drawing/2014/main" val="2476549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9869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Coopenae - 2019-08-31 18:37:12</a:t>
                      </a:r>
                      <a:r>
                        <a:rPr kumimoji="0" lang="es-ES" sz="1000" b="0" i="0" u="none" strike="noStrike" kern="1200" cap="none" spc="0" normalizeH="0" baseline="0" noProof="0">
                          <a:ln>
                            <a:noFill/>
                          </a:ln>
                          <a:solidFill>
                            <a:prstClr val="black"/>
                          </a:solidFill>
                          <a:effectLst/>
                          <a:uLnTx/>
                          <a:uFillTx/>
                          <a:latin typeface="+mn-lt"/>
                          <a:ea typeface="+mn-ea"/>
                          <a:cs typeface="+mn-cs"/>
                        </a:rPr>
                        <a:t> 
 ¡Celebramos el  Día de la Cultura afro-costarricense y su aporte en el país! 
Extendemos un saludo a nuestros asociados y colaboradores de la provincia de Limón y agradecemos su gran contribución a nuestra cooperativa.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10:51:53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6224286"/>
                  </a:ext>
                </a:extLst>
              </a:tr>
            </a:tbl>
          </a:graphicData>
        </a:graphic>
      </p:graphicFrame>
      <p:sp>
        <p:nvSpPr>
          <p:cNvPr id="4" name="Text Placeholder 3">
            <a:extLst>
              <a:ext uri="{FF2B5EF4-FFF2-40B4-BE49-F238E27FC236}">
                <a16:creationId xmlns:a16="http://schemas.microsoft.com/office/drawing/2014/main" id="{85639A33-659C-4EF4-8C2E-409193C3729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21866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D203-0A5F-465B-A50E-393AA5C2BCC2}"/>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7DE7DD44-7B2D-448E-98E2-7E45C087F55C}"/>
              </a:ext>
            </a:extLst>
          </p:cNvPr>
          <p:cNvGraphicFramePr>
            <a:graphicFrameLocks noGrp="1"/>
          </p:cNvGraphicFramePr>
          <p:nvPr>
            <p:ph type="tbl" sz="quarter" idx="13"/>
            <p:extLst>
              <p:ext uri="{D42A27DB-BD31-4B8C-83A1-F6EECF244321}">
                <p14:modId xmlns:p14="http://schemas.microsoft.com/office/powerpoint/2010/main" val="204133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34758523"/>
                    </a:ext>
                  </a:extLst>
                </a:gridCol>
                <a:gridCol w="905256">
                  <a:extLst>
                    <a:ext uri="{9D8B030D-6E8A-4147-A177-3AD203B41FA5}">
                      <a16:colId xmlns:a16="http://schemas.microsoft.com/office/drawing/2014/main" val="2695801569"/>
                    </a:ext>
                  </a:extLst>
                </a:gridCol>
                <a:gridCol w="658368">
                  <a:extLst>
                    <a:ext uri="{9D8B030D-6E8A-4147-A177-3AD203B41FA5}">
                      <a16:colId xmlns:a16="http://schemas.microsoft.com/office/drawing/2014/main" val="293281294"/>
                    </a:ext>
                  </a:extLst>
                </a:gridCol>
                <a:gridCol w="329184">
                  <a:extLst>
                    <a:ext uri="{9D8B030D-6E8A-4147-A177-3AD203B41FA5}">
                      <a16:colId xmlns:a16="http://schemas.microsoft.com/office/drawing/2014/main" val="2148014795"/>
                    </a:ext>
                  </a:extLst>
                </a:gridCol>
                <a:gridCol w="329184">
                  <a:extLst>
                    <a:ext uri="{9D8B030D-6E8A-4147-A177-3AD203B41FA5}">
                      <a16:colId xmlns:a16="http://schemas.microsoft.com/office/drawing/2014/main" val="2942147946"/>
                    </a:ext>
                  </a:extLst>
                </a:gridCol>
                <a:gridCol w="329184">
                  <a:extLst>
                    <a:ext uri="{9D8B030D-6E8A-4147-A177-3AD203B41FA5}">
                      <a16:colId xmlns:a16="http://schemas.microsoft.com/office/drawing/2014/main" val="2243068330"/>
                    </a:ext>
                  </a:extLst>
                </a:gridCol>
                <a:gridCol w="329184">
                  <a:extLst>
                    <a:ext uri="{9D8B030D-6E8A-4147-A177-3AD203B41FA5}">
                      <a16:colId xmlns:a16="http://schemas.microsoft.com/office/drawing/2014/main" val="1015166319"/>
                    </a:ext>
                  </a:extLst>
                </a:gridCol>
                <a:gridCol w="329184">
                  <a:extLst>
                    <a:ext uri="{9D8B030D-6E8A-4147-A177-3AD203B41FA5}">
                      <a16:colId xmlns:a16="http://schemas.microsoft.com/office/drawing/2014/main" val="409219760"/>
                    </a:ext>
                  </a:extLst>
                </a:gridCol>
                <a:gridCol w="329184">
                  <a:extLst>
                    <a:ext uri="{9D8B030D-6E8A-4147-A177-3AD203B41FA5}">
                      <a16:colId xmlns:a16="http://schemas.microsoft.com/office/drawing/2014/main" val="1413706148"/>
                    </a:ext>
                  </a:extLst>
                </a:gridCol>
                <a:gridCol w="329184">
                  <a:extLst>
                    <a:ext uri="{9D8B030D-6E8A-4147-A177-3AD203B41FA5}">
                      <a16:colId xmlns:a16="http://schemas.microsoft.com/office/drawing/2014/main" val="745068176"/>
                    </a:ext>
                  </a:extLst>
                </a:gridCol>
                <a:gridCol w="329184">
                  <a:extLst>
                    <a:ext uri="{9D8B030D-6E8A-4147-A177-3AD203B41FA5}">
                      <a16:colId xmlns:a16="http://schemas.microsoft.com/office/drawing/2014/main" val="2963903995"/>
                    </a:ext>
                  </a:extLst>
                </a:gridCol>
                <a:gridCol w="329184">
                  <a:extLst>
                    <a:ext uri="{9D8B030D-6E8A-4147-A177-3AD203B41FA5}">
                      <a16:colId xmlns:a16="http://schemas.microsoft.com/office/drawing/2014/main" val="576847607"/>
                    </a:ext>
                  </a:extLst>
                </a:gridCol>
                <a:gridCol w="329184">
                  <a:extLst>
                    <a:ext uri="{9D8B030D-6E8A-4147-A177-3AD203B41FA5}">
                      <a16:colId xmlns:a16="http://schemas.microsoft.com/office/drawing/2014/main" val="1345402"/>
                    </a:ext>
                  </a:extLst>
                </a:gridCol>
                <a:gridCol w="329184">
                  <a:extLst>
                    <a:ext uri="{9D8B030D-6E8A-4147-A177-3AD203B41FA5}">
                      <a16:colId xmlns:a16="http://schemas.microsoft.com/office/drawing/2014/main" val="2529111995"/>
                    </a:ext>
                  </a:extLst>
                </a:gridCol>
                <a:gridCol w="329184">
                  <a:extLst>
                    <a:ext uri="{9D8B030D-6E8A-4147-A177-3AD203B41FA5}">
                      <a16:colId xmlns:a16="http://schemas.microsoft.com/office/drawing/2014/main" val="727113174"/>
                    </a:ext>
                  </a:extLst>
                </a:gridCol>
                <a:gridCol w="329184">
                  <a:extLst>
                    <a:ext uri="{9D8B030D-6E8A-4147-A177-3AD203B41FA5}">
                      <a16:colId xmlns:a16="http://schemas.microsoft.com/office/drawing/2014/main" val="3141245241"/>
                    </a:ext>
                  </a:extLst>
                </a:gridCol>
                <a:gridCol w="329184">
                  <a:extLst>
                    <a:ext uri="{9D8B030D-6E8A-4147-A177-3AD203B41FA5}">
                      <a16:colId xmlns:a16="http://schemas.microsoft.com/office/drawing/2014/main" val="2807757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212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18:00:02</a:t>
                      </a:r>
                      <a:r>
                        <a:rPr kumimoji="0" lang="es-ES" sz="1000" b="0" i="0" u="none" strike="noStrike" kern="1200" cap="none" spc="0" normalizeH="0" baseline="0" noProof="0">
                          <a:ln>
                            <a:noFill/>
                          </a:ln>
                          <a:solidFill>
                            <a:prstClr val="black"/>
                          </a:solidFill>
                          <a:effectLst/>
                          <a:uLnTx/>
                          <a:uFillTx/>
                          <a:latin typeface="+mn-lt"/>
                          <a:ea typeface="+mn-ea"/>
                          <a:cs typeface="+mn-cs"/>
                        </a:rPr>
                        <a:t> 
 Llegó el momento para tener una nueva propiedad con financiamiento del 100% del valor del avalúo, sin prima. Descuentos de hasta 70% y tasa fija todo el plazo. Aprovechá estas CONDICIONES EXCLUSIVAS PARA BN VENTA DE BIENES y  visitanos en la Expo, del 29 de agosto al 1 de setiembre, en Parque Viva o en nuestras oficinas. Ingresá a www.bnventadebienes.com para conocer las propiedades.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https://scontent.xx.fbcdn.net/v/t1.0-0/p180x540/69649553_2452988438070206_3330302776436588544_o.png?_nc_cat=104&amp;_nc_oc=AQlX-SlPTKQkkXfhkky_m6F_8PL7Mb2mt9OyWkNZRlgaMdbCAe-jpGUDAi6yglBLl6A&amp;_nc_ht=scontent.xx&amp;oh=4ff6c749cf5bf9e341ff976381abd67c&amp;oe=5E0E3C69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870342"/>
                  </a:ext>
                </a:extLst>
              </a:tr>
            </a:tbl>
          </a:graphicData>
        </a:graphic>
      </p:graphicFrame>
      <p:sp>
        <p:nvSpPr>
          <p:cNvPr id="4" name="Text Placeholder 3">
            <a:extLst>
              <a:ext uri="{FF2B5EF4-FFF2-40B4-BE49-F238E27FC236}">
                <a16:creationId xmlns:a16="http://schemas.microsoft.com/office/drawing/2014/main" id="{A759AA50-FC22-4798-8229-FE01BC4D788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213076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6A7FF-3854-4067-B513-3B88C1F6C565}"/>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783A84F8-B2A6-4871-B479-65E2E51408EA}"/>
              </a:ext>
            </a:extLst>
          </p:cNvPr>
          <p:cNvGraphicFramePr>
            <a:graphicFrameLocks noGrp="1"/>
          </p:cNvGraphicFramePr>
          <p:nvPr>
            <p:ph type="tbl" sz="quarter" idx="13"/>
            <p:extLst>
              <p:ext uri="{D42A27DB-BD31-4B8C-83A1-F6EECF244321}">
                <p14:modId xmlns:p14="http://schemas.microsoft.com/office/powerpoint/2010/main" val="98964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987319902"/>
                    </a:ext>
                  </a:extLst>
                </a:gridCol>
                <a:gridCol w="905256">
                  <a:extLst>
                    <a:ext uri="{9D8B030D-6E8A-4147-A177-3AD203B41FA5}">
                      <a16:colId xmlns:a16="http://schemas.microsoft.com/office/drawing/2014/main" val="1751868287"/>
                    </a:ext>
                  </a:extLst>
                </a:gridCol>
                <a:gridCol w="658368">
                  <a:extLst>
                    <a:ext uri="{9D8B030D-6E8A-4147-A177-3AD203B41FA5}">
                      <a16:colId xmlns:a16="http://schemas.microsoft.com/office/drawing/2014/main" val="1018941154"/>
                    </a:ext>
                  </a:extLst>
                </a:gridCol>
                <a:gridCol w="329184">
                  <a:extLst>
                    <a:ext uri="{9D8B030D-6E8A-4147-A177-3AD203B41FA5}">
                      <a16:colId xmlns:a16="http://schemas.microsoft.com/office/drawing/2014/main" val="1502111142"/>
                    </a:ext>
                  </a:extLst>
                </a:gridCol>
                <a:gridCol w="329184">
                  <a:extLst>
                    <a:ext uri="{9D8B030D-6E8A-4147-A177-3AD203B41FA5}">
                      <a16:colId xmlns:a16="http://schemas.microsoft.com/office/drawing/2014/main" val="3042526690"/>
                    </a:ext>
                  </a:extLst>
                </a:gridCol>
                <a:gridCol w="329184">
                  <a:extLst>
                    <a:ext uri="{9D8B030D-6E8A-4147-A177-3AD203B41FA5}">
                      <a16:colId xmlns:a16="http://schemas.microsoft.com/office/drawing/2014/main" val="737613691"/>
                    </a:ext>
                  </a:extLst>
                </a:gridCol>
                <a:gridCol w="329184">
                  <a:extLst>
                    <a:ext uri="{9D8B030D-6E8A-4147-A177-3AD203B41FA5}">
                      <a16:colId xmlns:a16="http://schemas.microsoft.com/office/drawing/2014/main" val="892013081"/>
                    </a:ext>
                  </a:extLst>
                </a:gridCol>
                <a:gridCol w="329184">
                  <a:extLst>
                    <a:ext uri="{9D8B030D-6E8A-4147-A177-3AD203B41FA5}">
                      <a16:colId xmlns:a16="http://schemas.microsoft.com/office/drawing/2014/main" val="1488888010"/>
                    </a:ext>
                  </a:extLst>
                </a:gridCol>
                <a:gridCol w="329184">
                  <a:extLst>
                    <a:ext uri="{9D8B030D-6E8A-4147-A177-3AD203B41FA5}">
                      <a16:colId xmlns:a16="http://schemas.microsoft.com/office/drawing/2014/main" val="784968097"/>
                    </a:ext>
                  </a:extLst>
                </a:gridCol>
                <a:gridCol w="329184">
                  <a:extLst>
                    <a:ext uri="{9D8B030D-6E8A-4147-A177-3AD203B41FA5}">
                      <a16:colId xmlns:a16="http://schemas.microsoft.com/office/drawing/2014/main" val="2425585328"/>
                    </a:ext>
                  </a:extLst>
                </a:gridCol>
                <a:gridCol w="329184">
                  <a:extLst>
                    <a:ext uri="{9D8B030D-6E8A-4147-A177-3AD203B41FA5}">
                      <a16:colId xmlns:a16="http://schemas.microsoft.com/office/drawing/2014/main" val="342206599"/>
                    </a:ext>
                  </a:extLst>
                </a:gridCol>
                <a:gridCol w="329184">
                  <a:extLst>
                    <a:ext uri="{9D8B030D-6E8A-4147-A177-3AD203B41FA5}">
                      <a16:colId xmlns:a16="http://schemas.microsoft.com/office/drawing/2014/main" val="215242708"/>
                    </a:ext>
                  </a:extLst>
                </a:gridCol>
                <a:gridCol w="329184">
                  <a:extLst>
                    <a:ext uri="{9D8B030D-6E8A-4147-A177-3AD203B41FA5}">
                      <a16:colId xmlns:a16="http://schemas.microsoft.com/office/drawing/2014/main" val="2728555628"/>
                    </a:ext>
                  </a:extLst>
                </a:gridCol>
                <a:gridCol w="329184">
                  <a:extLst>
                    <a:ext uri="{9D8B030D-6E8A-4147-A177-3AD203B41FA5}">
                      <a16:colId xmlns:a16="http://schemas.microsoft.com/office/drawing/2014/main" val="1817074647"/>
                    </a:ext>
                  </a:extLst>
                </a:gridCol>
                <a:gridCol w="329184">
                  <a:extLst>
                    <a:ext uri="{9D8B030D-6E8A-4147-A177-3AD203B41FA5}">
                      <a16:colId xmlns:a16="http://schemas.microsoft.com/office/drawing/2014/main" val="2466316599"/>
                    </a:ext>
                  </a:extLst>
                </a:gridCol>
                <a:gridCol w="329184">
                  <a:extLst>
                    <a:ext uri="{9D8B030D-6E8A-4147-A177-3AD203B41FA5}">
                      <a16:colId xmlns:a16="http://schemas.microsoft.com/office/drawing/2014/main" val="2547617975"/>
                    </a:ext>
                  </a:extLst>
                </a:gridCol>
                <a:gridCol w="329184">
                  <a:extLst>
                    <a:ext uri="{9D8B030D-6E8A-4147-A177-3AD203B41FA5}">
                      <a16:colId xmlns:a16="http://schemas.microsoft.com/office/drawing/2014/main" val="423075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5763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Coopeservidores R.L. - 2019-08-31 18:00:01</a:t>
                      </a:r>
                      <a:r>
                        <a:rPr kumimoji="0" lang="es-ES" sz="1000" b="0" i="0" u="none" strike="noStrike" kern="1200" cap="none" spc="0" normalizeH="0" baseline="0" noProof="0">
                          <a:ln>
                            <a:noFill/>
                          </a:ln>
                          <a:solidFill>
                            <a:prstClr val="black"/>
                          </a:solidFill>
                          <a:effectLst/>
                          <a:uLnTx/>
                          <a:uFillTx/>
                          <a:latin typeface="+mn-lt"/>
                          <a:ea typeface="+mn-ea"/>
                          <a:cs typeface="+mn-cs"/>
                        </a:rPr>
                        <a:t> 
 ¡Celebremos sus comidas, sus tradiciones y sobre todo esa alegría que siempre los caracteriza!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https://scontent.xx.fbcdn.net/v/t15.13418-10/s720x720/67911700_372682083416695_3292549859285925888_n.jpeg?_nc_cat=109&amp;_nc_oc=AQkBHkpHhIRPnbb2kIBQIt8VMkybO1jQUfR-6YFmbQ0ZOKEjgxf-XT_PW47AJpVXJ4w&amp;_nc_ht=scontent.xx&amp;oh=9a477f4c60924eb6f619f06ca3de48ad&amp;oe=5E15D711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10:36:27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5693856"/>
                  </a:ext>
                </a:extLst>
              </a:tr>
            </a:tbl>
          </a:graphicData>
        </a:graphic>
      </p:graphicFrame>
      <p:sp>
        <p:nvSpPr>
          <p:cNvPr id="4" name="Text Placeholder 3">
            <a:extLst>
              <a:ext uri="{FF2B5EF4-FFF2-40B4-BE49-F238E27FC236}">
                <a16:creationId xmlns:a16="http://schemas.microsoft.com/office/drawing/2014/main" id="{DD440F1E-AE12-45B5-8E51-885B61B37C9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0209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F36F-0533-4F25-8C27-F6C418210A6B}"/>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44692DAD-910C-4610-9FB7-13516561FB6C}"/>
              </a:ext>
            </a:extLst>
          </p:cNvPr>
          <p:cNvGraphicFramePr>
            <a:graphicFrameLocks noGrp="1"/>
          </p:cNvGraphicFramePr>
          <p:nvPr>
            <p:ph type="tbl" sz="quarter" idx="13"/>
            <p:extLst>
              <p:ext uri="{D42A27DB-BD31-4B8C-83A1-F6EECF244321}">
                <p14:modId xmlns:p14="http://schemas.microsoft.com/office/powerpoint/2010/main" val="109748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76009286"/>
                    </a:ext>
                  </a:extLst>
                </a:gridCol>
                <a:gridCol w="905256">
                  <a:extLst>
                    <a:ext uri="{9D8B030D-6E8A-4147-A177-3AD203B41FA5}">
                      <a16:colId xmlns:a16="http://schemas.microsoft.com/office/drawing/2014/main" val="1235324740"/>
                    </a:ext>
                  </a:extLst>
                </a:gridCol>
                <a:gridCol w="658368">
                  <a:extLst>
                    <a:ext uri="{9D8B030D-6E8A-4147-A177-3AD203B41FA5}">
                      <a16:colId xmlns:a16="http://schemas.microsoft.com/office/drawing/2014/main" val="1835203879"/>
                    </a:ext>
                  </a:extLst>
                </a:gridCol>
                <a:gridCol w="329184">
                  <a:extLst>
                    <a:ext uri="{9D8B030D-6E8A-4147-A177-3AD203B41FA5}">
                      <a16:colId xmlns:a16="http://schemas.microsoft.com/office/drawing/2014/main" val="451907428"/>
                    </a:ext>
                  </a:extLst>
                </a:gridCol>
                <a:gridCol w="329184">
                  <a:extLst>
                    <a:ext uri="{9D8B030D-6E8A-4147-A177-3AD203B41FA5}">
                      <a16:colId xmlns:a16="http://schemas.microsoft.com/office/drawing/2014/main" val="421873460"/>
                    </a:ext>
                  </a:extLst>
                </a:gridCol>
                <a:gridCol w="329184">
                  <a:extLst>
                    <a:ext uri="{9D8B030D-6E8A-4147-A177-3AD203B41FA5}">
                      <a16:colId xmlns:a16="http://schemas.microsoft.com/office/drawing/2014/main" val="877276545"/>
                    </a:ext>
                  </a:extLst>
                </a:gridCol>
                <a:gridCol w="329184">
                  <a:extLst>
                    <a:ext uri="{9D8B030D-6E8A-4147-A177-3AD203B41FA5}">
                      <a16:colId xmlns:a16="http://schemas.microsoft.com/office/drawing/2014/main" val="3913087350"/>
                    </a:ext>
                  </a:extLst>
                </a:gridCol>
                <a:gridCol w="329184">
                  <a:extLst>
                    <a:ext uri="{9D8B030D-6E8A-4147-A177-3AD203B41FA5}">
                      <a16:colId xmlns:a16="http://schemas.microsoft.com/office/drawing/2014/main" val="3199240104"/>
                    </a:ext>
                  </a:extLst>
                </a:gridCol>
                <a:gridCol w="329184">
                  <a:extLst>
                    <a:ext uri="{9D8B030D-6E8A-4147-A177-3AD203B41FA5}">
                      <a16:colId xmlns:a16="http://schemas.microsoft.com/office/drawing/2014/main" val="3741042949"/>
                    </a:ext>
                  </a:extLst>
                </a:gridCol>
                <a:gridCol w="329184">
                  <a:extLst>
                    <a:ext uri="{9D8B030D-6E8A-4147-A177-3AD203B41FA5}">
                      <a16:colId xmlns:a16="http://schemas.microsoft.com/office/drawing/2014/main" val="4071704301"/>
                    </a:ext>
                  </a:extLst>
                </a:gridCol>
                <a:gridCol w="329184">
                  <a:extLst>
                    <a:ext uri="{9D8B030D-6E8A-4147-A177-3AD203B41FA5}">
                      <a16:colId xmlns:a16="http://schemas.microsoft.com/office/drawing/2014/main" val="3813197006"/>
                    </a:ext>
                  </a:extLst>
                </a:gridCol>
                <a:gridCol w="329184">
                  <a:extLst>
                    <a:ext uri="{9D8B030D-6E8A-4147-A177-3AD203B41FA5}">
                      <a16:colId xmlns:a16="http://schemas.microsoft.com/office/drawing/2014/main" val="96564310"/>
                    </a:ext>
                  </a:extLst>
                </a:gridCol>
                <a:gridCol w="329184">
                  <a:extLst>
                    <a:ext uri="{9D8B030D-6E8A-4147-A177-3AD203B41FA5}">
                      <a16:colId xmlns:a16="http://schemas.microsoft.com/office/drawing/2014/main" val="948180928"/>
                    </a:ext>
                  </a:extLst>
                </a:gridCol>
                <a:gridCol w="329184">
                  <a:extLst>
                    <a:ext uri="{9D8B030D-6E8A-4147-A177-3AD203B41FA5}">
                      <a16:colId xmlns:a16="http://schemas.microsoft.com/office/drawing/2014/main" val="493065785"/>
                    </a:ext>
                  </a:extLst>
                </a:gridCol>
                <a:gridCol w="329184">
                  <a:extLst>
                    <a:ext uri="{9D8B030D-6E8A-4147-A177-3AD203B41FA5}">
                      <a16:colId xmlns:a16="http://schemas.microsoft.com/office/drawing/2014/main" val="43918161"/>
                    </a:ext>
                  </a:extLst>
                </a:gridCol>
                <a:gridCol w="329184">
                  <a:extLst>
                    <a:ext uri="{9D8B030D-6E8A-4147-A177-3AD203B41FA5}">
                      <a16:colId xmlns:a16="http://schemas.microsoft.com/office/drawing/2014/main" val="883072832"/>
                    </a:ext>
                  </a:extLst>
                </a:gridCol>
                <a:gridCol w="329184">
                  <a:extLst>
                    <a:ext uri="{9D8B030D-6E8A-4147-A177-3AD203B41FA5}">
                      <a16:colId xmlns:a16="http://schemas.microsoft.com/office/drawing/2014/main" val="2498932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4861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Coopealianza Ahorro Crédito - 2019-08-31 16:23:48</a:t>
                      </a:r>
                      <a:r>
                        <a:rPr kumimoji="0" lang="es-ES" sz="1000" b="0" i="0" u="none" strike="noStrike" kern="1200" cap="none" spc="0" normalizeH="0" baseline="0" noProof="0">
                          <a:ln>
                            <a:noFill/>
                          </a:ln>
                          <a:solidFill>
                            <a:prstClr val="black"/>
                          </a:solidFill>
                          <a:effectLst/>
                          <a:uLnTx/>
                          <a:uFillTx/>
                          <a:latin typeface="+mn-lt"/>
                          <a:ea typeface="+mn-ea"/>
                          <a:cs typeface="+mn-cs"/>
                        </a:rPr>
                        <a:t> 
 31 de agosto: Día de la persona negra y cultura Afrocostarricense.
En Coopealianza celebramos la riqueza que esta cultura aporta a nuestro país.
Ser buenos es nuestra 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https://scontent.xx.fbcdn.net/v/t1.0-9/s720x720/69316090_2507476415942587_8387799566895808512_o.jpg?_nc_cat=111&amp;_nc_oc=AQktWHgyORa_x9iOSPz-c5L8Gph6Ysmu1vC2khrOtEYZmX17QLXqMLNntf7S9CK8Zlc&amp;_nc_ht=scontent.xx&amp;oh=e037fd441d3acc380293ef9b48aef3a9&amp;oe=5DCADD97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1741120"/>
                  </a:ext>
                </a:extLst>
              </a:tr>
            </a:tbl>
          </a:graphicData>
        </a:graphic>
      </p:graphicFrame>
      <p:sp>
        <p:nvSpPr>
          <p:cNvPr id="4" name="Text Placeholder 3">
            <a:extLst>
              <a:ext uri="{FF2B5EF4-FFF2-40B4-BE49-F238E27FC236}">
                <a16:creationId xmlns:a16="http://schemas.microsoft.com/office/drawing/2014/main" id="{A6647DDF-AC9A-4C10-AC12-78F8B8B4D9F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66406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8E5C7-6747-40A5-A1A5-C1AAC3CCEECB}"/>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44AF9459-BECF-48C9-B5B8-666C3BA2F27F}"/>
              </a:ext>
            </a:extLst>
          </p:cNvPr>
          <p:cNvGraphicFramePr>
            <a:graphicFrameLocks noGrp="1"/>
          </p:cNvGraphicFramePr>
          <p:nvPr>
            <p:ph type="tbl" sz="quarter" idx="13"/>
            <p:extLst>
              <p:ext uri="{D42A27DB-BD31-4B8C-83A1-F6EECF244321}">
                <p14:modId xmlns:p14="http://schemas.microsoft.com/office/powerpoint/2010/main" val="195410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54141203"/>
                    </a:ext>
                  </a:extLst>
                </a:gridCol>
                <a:gridCol w="905256">
                  <a:extLst>
                    <a:ext uri="{9D8B030D-6E8A-4147-A177-3AD203B41FA5}">
                      <a16:colId xmlns:a16="http://schemas.microsoft.com/office/drawing/2014/main" val="2726512317"/>
                    </a:ext>
                  </a:extLst>
                </a:gridCol>
                <a:gridCol w="658368">
                  <a:extLst>
                    <a:ext uri="{9D8B030D-6E8A-4147-A177-3AD203B41FA5}">
                      <a16:colId xmlns:a16="http://schemas.microsoft.com/office/drawing/2014/main" val="870462832"/>
                    </a:ext>
                  </a:extLst>
                </a:gridCol>
                <a:gridCol w="329184">
                  <a:extLst>
                    <a:ext uri="{9D8B030D-6E8A-4147-A177-3AD203B41FA5}">
                      <a16:colId xmlns:a16="http://schemas.microsoft.com/office/drawing/2014/main" val="1793841867"/>
                    </a:ext>
                  </a:extLst>
                </a:gridCol>
                <a:gridCol w="329184">
                  <a:extLst>
                    <a:ext uri="{9D8B030D-6E8A-4147-A177-3AD203B41FA5}">
                      <a16:colId xmlns:a16="http://schemas.microsoft.com/office/drawing/2014/main" val="3419261573"/>
                    </a:ext>
                  </a:extLst>
                </a:gridCol>
                <a:gridCol w="329184">
                  <a:extLst>
                    <a:ext uri="{9D8B030D-6E8A-4147-A177-3AD203B41FA5}">
                      <a16:colId xmlns:a16="http://schemas.microsoft.com/office/drawing/2014/main" val="2099718646"/>
                    </a:ext>
                  </a:extLst>
                </a:gridCol>
                <a:gridCol w="329184">
                  <a:extLst>
                    <a:ext uri="{9D8B030D-6E8A-4147-A177-3AD203B41FA5}">
                      <a16:colId xmlns:a16="http://schemas.microsoft.com/office/drawing/2014/main" val="3542128815"/>
                    </a:ext>
                  </a:extLst>
                </a:gridCol>
                <a:gridCol w="329184">
                  <a:extLst>
                    <a:ext uri="{9D8B030D-6E8A-4147-A177-3AD203B41FA5}">
                      <a16:colId xmlns:a16="http://schemas.microsoft.com/office/drawing/2014/main" val="944825264"/>
                    </a:ext>
                  </a:extLst>
                </a:gridCol>
                <a:gridCol w="329184">
                  <a:extLst>
                    <a:ext uri="{9D8B030D-6E8A-4147-A177-3AD203B41FA5}">
                      <a16:colId xmlns:a16="http://schemas.microsoft.com/office/drawing/2014/main" val="4020290776"/>
                    </a:ext>
                  </a:extLst>
                </a:gridCol>
                <a:gridCol w="329184">
                  <a:extLst>
                    <a:ext uri="{9D8B030D-6E8A-4147-A177-3AD203B41FA5}">
                      <a16:colId xmlns:a16="http://schemas.microsoft.com/office/drawing/2014/main" val="889300702"/>
                    </a:ext>
                  </a:extLst>
                </a:gridCol>
                <a:gridCol w="329184">
                  <a:extLst>
                    <a:ext uri="{9D8B030D-6E8A-4147-A177-3AD203B41FA5}">
                      <a16:colId xmlns:a16="http://schemas.microsoft.com/office/drawing/2014/main" val="4020686376"/>
                    </a:ext>
                  </a:extLst>
                </a:gridCol>
                <a:gridCol w="329184">
                  <a:extLst>
                    <a:ext uri="{9D8B030D-6E8A-4147-A177-3AD203B41FA5}">
                      <a16:colId xmlns:a16="http://schemas.microsoft.com/office/drawing/2014/main" val="1112805347"/>
                    </a:ext>
                  </a:extLst>
                </a:gridCol>
                <a:gridCol w="329184">
                  <a:extLst>
                    <a:ext uri="{9D8B030D-6E8A-4147-A177-3AD203B41FA5}">
                      <a16:colId xmlns:a16="http://schemas.microsoft.com/office/drawing/2014/main" val="2527158556"/>
                    </a:ext>
                  </a:extLst>
                </a:gridCol>
                <a:gridCol w="329184">
                  <a:extLst>
                    <a:ext uri="{9D8B030D-6E8A-4147-A177-3AD203B41FA5}">
                      <a16:colId xmlns:a16="http://schemas.microsoft.com/office/drawing/2014/main" val="2517797439"/>
                    </a:ext>
                  </a:extLst>
                </a:gridCol>
                <a:gridCol w="329184">
                  <a:extLst>
                    <a:ext uri="{9D8B030D-6E8A-4147-A177-3AD203B41FA5}">
                      <a16:colId xmlns:a16="http://schemas.microsoft.com/office/drawing/2014/main" val="3140065967"/>
                    </a:ext>
                  </a:extLst>
                </a:gridCol>
                <a:gridCol w="329184">
                  <a:extLst>
                    <a:ext uri="{9D8B030D-6E8A-4147-A177-3AD203B41FA5}">
                      <a16:colId xmlns:a16="http://schemas.microsoft.com/office/drawing/2014/main" val="2555456688"/>
                    </a:ext>
                  </a:extLst>
                </a:gridCol>
                <a:gridCol w="329184">
                  <a:extLst>
                    <a:ext uri="{9D8B030D-6E8A-4147-A177-3AD203B41FA5}">
                      <a16:colId xmlns:a16="http://schemas.microsoft.com/office/drawing/2014/main" val="374610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1212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16:02:54</a:t>
                      </a:r>
                      <a:r>
                        <a:rPr kumimoji="0" lang="es-ES" sz="1000" b="0" i="0" u="none" strike="noStrike" kern="1200" cap="none" spc="0" normalizeH="0" baseline="0" noProof="0">
                          <a:ln>
                            <a:noFill/>
                          </a:ln>
                          <a:solidFill>
                            <a:prstClr val="black"/>
                          </a:solidFill>
                          <a:effectLst/>
                          <a:uLnTx/>
                          <a:uFillTx/>
                          <a:latin typeface="+mn-lt"/>
                          <a:ea typeface="+mn-ea"/>
                          <a:cs typeface="+mn-cs"/>
                        </a:rPr>
                        <a:t> 
 En el Día del Negro y la cultura afrocostarricense pensamos en la gran contribución cultural que tenemos, como el escritor Quince Duncan y de contar con la primera vicepresidenta afrodescendiente de  América Latina, la economista Epsy Campbell.
Celebramos que hemos avanzado, sin embargo, somos conscientes de que como país debemos eliminar los prejuicios étnicos y raciales hacia las personas afrodescendientes.
Juntos somos progreso. #BNSostenibilidad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https://scontent.xx.fbcdn.net/v/t1.0-9/p720x720/69090904_2452817548087295_7918126085416419328_o.jpg?_nc_cat=101&amp;_nc_oc=AQni_25Af5i-xV0tTvHZUeXor-0N_rXiimS61ZYbnM5loO3Ru40EQqmq-PBPKjMplEs&amp;_nc_ht=scontent.xx&amp;oh=6d3ee4ab23aa768671a80c2f85d9c324&amp;oe=5DC8C1C9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7379908"/>
                  </a:ext>
                </a:extLst>
              </a:tr>
            </a:tbl>
          </a:graphicData>
        </a:graphic>
      </p:graphicFrame>
      <p:sp>
        <p:nvSpPr>
          <p:cNvPr id="4" name="Text Placeholder 3">
            <a:extLst>
              <a:ext uri="{FF2B5EF4-FFF2-40B4-BE49-F238E27FC236}">
                <a16:creationId xmlns:a16="http://schemas.microsoft.com/office/drawing/2014/main" id="{13834B9E-1708-442E-8F03-6DDC4EE4D16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38263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3B35-FDC7-4068-A31E-099055F34774}"/>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DDBDA266-086F-4BDB-A2BD-6C886071A21E}"/>
              </a:ext>
            </a:extLst>
          </p:cNvPr>
          <p:cNvGraphicFramePr>
            <a:graphicFrameLocks noGrp="1"/>
          </p:cNvGraphicFramePr>
          <p:nvPr>
            <p:ph type="tbl" sz="quarter" idx="13"/>
            <p:extLst>
              <p:ext uri="{D42A27DB-BD31-4B8C-83A1-F6EECF244321}">
                <p14:modId xmlns:p14="http://schemas.microsoft.com/office/powerpoint/2010/main" val="2519907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08533510"/>
                    </a:ext>
                  </a:extLst>
                </a:gridCol>
                <a:gridCol w="905256">
                  <a:extLst>
                    <a:ext uri="{9D8B030D-6E8A-4147-A177-3AD203B41FA5}">
                      <a16:colId xmlns:a16="http://schemas.microsoft.com/office/drawing/2014/main" val="2234768009"/>
                    </a:ext>
                  </a:extLst>
                </a:gridCol>
                <a:gridCol w="658368">
                  <a:extLst>
                    <a:ext uri="{9D8B030D-6E8A-4147-A177-3AD203B41FA5}">
                      <a16:colId xmlns:a16="http://schemas.microsoft.com/office/drawing/2014/main" val="263755289"/>
                    </a:ext>
                  </a:extLst>
                </a:gridCol>
                <a:gridCol w="329184">
                  <a:extLst>
                    <a:ext uri="{9D8B030D-6E8A-4147-A177-3AD203B41FA5}">
                      <a16:colId xmlns:a16="http://schemas.microsoft.com/office/drawing/2014/main" val="760994718"/>
                    </a:ext>
                  </a:extLst>
                </a:gridCol>
                <a:gridCol w="329184">
                  <a:extLst>
                    <a:ext uri="{9D8B030D-6E8A-4147-A177-3AD203B41FA5}">
                      <a16:colId xmlns:a16="http://schemas.microsoft.com/office/drawing/2014/main" val="3997665916"/>
                    </a:ext>
                  </a:extLst>
                </a:gridCol>
                <a:gridCol w="329184">
                  <a:extLst>
                    <a:ext uri="{9D8B030D-6E8A-4147-A177-3AD203B41FA5}">
                      <a16:colId xmlns:a16="http://schemas.microsoft.com/office/drawing/2014/main" val="2734596172"/>
                    </a:ext>
                  </a:extLst>
                </a:gridCol>
                <a:gridCol w="329184">
                  <a:extLst>
                    <a:ext uri="{9D8B030D-6E8A-4147-A177-3AD203B41FA5}">
                      <a16:colId xmlns:a16="http://schemas.microsoft.com/office/drawing/2014/main" val="2513182204"/>
                    </a:ext>
                  </a:extLst>
                </a:gridCol>
                <a:gridCol w="329184">
                  <a:extLst>
                    <a:ext uri="{9D8B030D-6E8A-4147-A177-3AD203B41FA5}">
                      <a16:colId xmlns:a16="http://schemas.microsoft.com/office/drawing/2014/main" val="3294725031"/>
                    </a:ext>
                  </a:extLst>
                </a:gridCol>
                <a:gridCol w="329184">
                  <a:extLst>
                    <a:ext uri="{9D8B030D-6E8A-4147-A177-3AD203B41FA5}">
                      <a16:colId xmlns:a16="http://schemas.microsoft.com/office/drawing/2014/main" val="64651605"/>
                    </a:ext>
                  </a:extLst>
                </a:gridCol>
                <a:gridCol w="329184">
                  <a:extLst>
                    <a:ext uri="{9D8B030D-6E8A-4147-A177-3AD203B41FA5}">
                      <a16:colId xmlns:a16="http://schemas.microsoft.com/office/drawing/2014/main" val="3532457777"/>
                    </a:ext>
                  </a:extLst>
                </a:gridCol>
                <a:gridCol w="329184">
                  <a:extLst>
                    <a:ext uri="{9D8B030D-6E8A-4147-A177-3AD203B41FA5}">
                      <a16:colId xmlns:a16="http://schemas.microsoft.com/office/drawing/2014/main" val="2546240473"/>
                    </a:ext>
                  </a:extLst>
                </a:gridCol>
                <a:gridCol w="329184">
                  <a:extLst>
                    <a:ext uri="{9D8B030D-6E8A-4147-A177-3AD203B41FA5}">
                      <a16:colId xmlns:a16="http://schemas.microsoft.com/office/drawing/2014/main" val="3979754763"/>
                    </a:ext>
                  </a:extLst>
                </a:gridCol>
                <a:gridCol w="329184">
                  <a:extLst>
                    <a:ext uri="{9D8B030D-6E8A-4147-A177-3AD203B41FA5}">
                      <a16:colId xmlns:a16="http://schemas.microsoft.com/office/drawing/2014/main" val="1760530869"/>
                    </a:ext>
                  </a:extLst>
                </a:gridCol>
                <a:gridCol w="329184">
                  <a:extLst>
                    <a:ext uri="{9D8B030D-6E8A-4147-A177-3AD203B41FA5}">
                      <a16:colId xmlns:a16="http://schemas.microsoft.com/office/drawing/2014/main" val="2541758693"/>
                    </a:ext>
                  </a:extLst>
                </a:gridCol>
                <a:gridCol w="329184">
                  <a:extLst>
                    <a:ext uri="{9D8B030D-6E8A-4147-A177-3AD203B41FA5}">
                      <a16:colId xmlns:a16="http://schemas.microsoft.com/office/drawing/2014/main" val="1727571044"/>
                    </a:ext>
                  </a:extLst>
                </a:gridCol>
                <a:gridCol w="329184">
                  <a:extLst>
                    <a:ext uri="{9D8B030D-6E8A-4147-A177-3AD203B41FA5}">
                      <a16:colId xmlns:a16="http://schemas.microsoft.com/office/drawing/2014/main" val="741796777"/>
                    </a:ext>
                  </a:extLst>
                </a:gridCol>
                <a:gridCol w="329184">
                  <a:extLst>
                    <a:ext uri="{9D8B030D-6E8A-4147-A177-3AD203B41FA5}">
                      <a16:colId xmlns:a16="http://schemas.microsoft.com/office/drawing/2014/main" val="332937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8418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16:00:00</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nuestros 50 años velando por el avance y el progreso de las y los costarricenses, y en este Día Internacional de la Solidaridad les seguimos ofreciendo nuestra ayuda para cumplir sus metas.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https://scontent.xx.fbcdn.net/v/t1.0-9/p720x720/68708281_2766679850089426_2732692067569369088_o.jpg?_nc_cat=100&amp;_nc_oc=AQmNlY-hWFctzFi4jGm2HXTy5J1ZmEWsx3h8jbp8_blRfRrucdqnUDNpwV_b_1kHFS8&amp;_nc_ht=scontent.xx&amp;oh=3f2069c0abfd38d06c4ac8806ee1b93f&amp;oe=5DF9A50E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4039172"/>
                  </a:ext>
                </a:extLst>
              </a:tr>
            </a:tbl>
          </a:graphicData>
        </a:graphic>
      </p:graphicFrame>
      <p:sp>
        <p:nvSpPr>
          <p:cNvPr id="4" name="Text Placeholder 3">
            <a:extLst>
              <a:ext uri="{FF2B5EF4-FFF2-40B4-BE49-F238E27FC236}">
                <a16:creationId xmlns:a16="http://schemas.microsoft.com/office/drawing/2014/main" id="{DCDB0FB2-7EB2-42A2-9CA5-61D9CBD0FF1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71825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0F5C8-BB07-4061-9BF3-544C188FBCF5}"/>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9C9AE899-08B1-428F-AB95-57373DF9E8E7}"/>
              </a:ext>
            </a:extLst>
          </p:cNvPr>
          <p:cNvGraphicFramePr>
            <a:graphicFrameLocks noGrp="1"/>
          </p:cNvGraphicFramePr>
          <p:nvPr>
            <p:ph type="tbl" sz="quarter" idx="13"/>
            <p:extLst>
              <p:ext uri="{D42A27DB-BD31-4B8C-83A1-F6EECF244321}">
                <p14:modId xmlns:p14="http://schemas.microsoft.com/office/powerpoint/2010/main" val="206295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99636527"/>
                    </a:ext>
                  </a:extLst>
                </a:gridCol>
                <a:gridCol w="905256">
                  <a:extLst>
                    <a:ext uri="{9D8B030D-6E8A-4147-A177-3AD203B41FA5}">
                      <a16:colId xmlns:a16="http://schemas.microsoft.com/office/drawing/2014/main" val="1882258510"/>
                    </a:ext>
                  </a:extLst>
                </a:gridCol>
                <a:gridCol w="658368">
                  <a:extLst>
                    <a:ext uri="{9D8B030D-6E8A-4147-A177-3AD203B41FA5}">
                      <a16:colId xmlns:a16="http://schemas.microsoft.com/office/drawing/2014/main" val="1313064368"/>
                    </a:ext>
                  </a:extLst>
                </a:gridCol>
                <a:gridCol w="329184">
                  <a:extLst>
                    <a:ext uri="{9D8B030D-6E8A-4147-A177-3AD203B41FA5}">
                      <a16:colId xmlns:a16="http://schemas.microsoft.com/office/drawing/2014/main" val="3769544866"/>
                    </a:ext>
                  </a:extLst>
                </a:gridCol>
                <a:gridCol w="329184">
                  <a:extLst>
                    <a:ext uri="{9D8B030D-6E8A-4147-A177-3AD203B41FA5}">
                      <a16:colId xmlns:a16="http://schemas.microsoft.com/office/drawing/2014/main" val="2525763793"/>
                    </a:ext>
                  </a:extLst>
                </a:gridCol>
                <a:gridCol w="329184">
                  <a:extLst>
                    <a:ext uri="{9D8B030D-6E8A-4147-A177-3AD203B41FA5}">
                      <a16:colId xmlns:a16="http://schemas.microsoft.com/office/drawing/2014/main" val="3629088718"/>
                    </a:ext>
                  </a:extLst>
                </a:gridCol>
                <a:gridCol w="329184">
                  <a:extLst>
                    <a:ext uri="{9D8B030D-6E8A-4147-A177-3AD203B41FA5}">
                      <a16:colId xmlns:a16="http://schemas.microsoft.com/office/drawing/2014/main" val="3642382000"/>
                    </a:ext>
                  </a:extLst>
                </a:gridCol>
                <a:gridCol w="329184">
                  <a:extLst>
                    <a:ext uri="{9D8B030D-6E8A-4147-A177-3AD203B41FA5}">
                      <a16:colId xmlns:a16="http://schemas.microsoft.com/office/drawing/2014/main" val="386482778"/>
                    </a:ext>
                  </a:extLst>
                </a:gridCol>
                <a:gridCol w="329184">
                  <a:extLst>
                    <a:ext uri="{9D8B030D-6E8A-4147-A177-3AD203B41FA5}">
                      <a16:colId xmlns:a16="http://schemas.microsoft.com/office/drawing/2014/main" val="1826719068"/>
                    </a:ext>
                  </a:extLst>
                </a:gridCol>
                <a:gridCol w="329184">
                  <a:extLst>
                    <a:ext uri="{9D8B030D-6E8A-4147-A177-3AD203B41FA5}">
                      <a16:colId xmlns:a16="http://schemas.microsoft.com/office/drawing/2014/main" val="1557882678"/>
                    </a:ext>
                  </a:extLst>
                </a:gridCol>
                <a:gridCol w="329184">
                  <a:extLst>
                    <a:ext uri="{9D8B030D-6E8A-4147-A177-3AD203B41FA5}">
                      <a16:colId xmlns:a16="http://schemas.microsoft.com/office/drawing/2014/main" val="187207916"/>
                    </a:ext>
                  </a:extLst>
                </a:gridCol>
                <a:gridCol w="329184">
                  <a:extLst>
                    <a:ext uri="{9D8B030D-6E8A-4147-A177-3AD203B41FA5}">
                      <a16:colId xmlns:a16="http://schemas.microsoft.com/office/drawing/2014/main" val="3538034764"/>
                    </a:ext>
                  </a:extLst>
                </a:gridCol>
                <a:gridCol w="329184">
                  <a:extLst>
                    <a:ext uri="{9D8B030D-6E8A-4147-A177-3AD203B41FA5}">
                      <a16:colId xmlns:a16="http://schemas.microsoft.com/office/drawing/2014/main" val="1075200840"/>
                    </a:ext>
                  </a:extLst>
                </a:gridCol>
                <a:gridCol w="329184">
                  <a:extLst>
                    <a:ext uri="{9D8B030D-6E8A-4147-A177-3AD203B41FA5}">
                      <a16:colId xmlns:a16="http://schemas.microsoft.com/office/drawing/2014/main" val="1290295779"/>
                    </a:ext>
                  </a:extLst>
                </a:gridCol>
                <a:gridCol w="329184">
                  <a:extLst>
                    <a:ext uri="{9D8B030D-6E8A-4147-A177-3AD203B41FA5}">
                      <a16:colId xmlns:a16="http://schemas.microsoft.com/office/drawing/2014/main" val="2014562905"/>
                    </a:ext>
                  </a:extLst>
                </a:gridCol>
                <a:gridCol w="329184">
                  <a:extLst>
                    <a:ext uri="{9D8B030D-6E8A-4147-A177-3AD203B41FA5}">
                      <a16:colId xmlns:a16="http://schemas.microsoft.com/office/drawing/2014/main" val="2686746065"/>
                    </a:ext>
                  </a:extLst>
                </a:gridCol>
                <a:gridCol w="329184">
                  <a:extLst>
                    <a:ext uri="{9D8B030D-6E8A-4147-A177-3AD203B41FA5}">
                      <a16:colId xmlns:a16="http://schemas.microsoft.com/office/drawing/2014/main" val="36826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7983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- 2019-08-31 07:15:37</a:t>
                      </a:r>
                      <a:r>
                        <a:rPr kumimoji="0" lang="es-ES" sz="1000" b="0" i="0" u="none" strike="noStrike" kern="1200" cap="none" spc="0" normalizeH="0" baseline="0" noProof="0">
                          <a:ln>
                            <a:noFill/>
                          </a:ln>
                          <a:solidFill>
                            <a:prstClr val="black"/>
                          </a:solidFill>
                          <a:effectLst/>
                          <a:uLnTx/>
                          <a:uFillTx/>
                          <a:latin typeface="+mn-lt"/>
                          <a:ea typeface="+mn-ea"/>
                          <a:cs typeface="+mn-cs"/>
                        </a:rPr>
                        <a:t> 
 Hillary Bastos es una de las atletas nacionales convocada a demostrar su talento en los próximos Juegos Inclusivos CAIPAD. Acompáñelos y disfrute un domingo familiar cargado de mucho deporte. Caipad Tibas 
📆 Domingo 1 setiembre 2019�
⏰ 09:00 am�
📍Parque Recreativo Moravia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7880660"/>
                  </a:ext>
                </a:extLst>
              </a:tr>
            </a:tbl>
          </a:graphicData>
        </a:graphic>
      </p:graphicFrame>
      <p:sp>
        <p:nvSpPr>
          <p:cNvPr id="4" name="Text Placeholder 3">
            <a:extLst>
              <a:ext uri="{FF2B5EF4-FFF2-40B4-BE49-F238E27FC236}">
                <a16:creationId xmlns:a16="http://schemas.microsoft.com/office/drawing/2014/main" id="{164F7DA1-A87A-417E-A079-BD7CE339EF2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218768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EA55C-D49D-4CE1-9569-65870202402A}"/>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634B74E2-F3C0-42D0-99C8-8DB0E9C03CA5}"/>
              </a:ext>
            </a:extLst>
          </p:cNvPr>
          <p:cNvGraphicFramePr>
            <a:graphicFrameLocks noGrp="1"/>
          </p:cNvGraphicFramePr>
          <p:nvPr>
            <p:ph type="tbl" sz="quarter" idx="13"/>
            <p:extLst>
              <p:ext uri="{D42A27DB-BD31-4B8C-83A1-F6EECF244321}">
                <p14:modId xmlns:p14="http://schemas.microsoft.com/office/powerpoint/2010/main" val="411579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12098007"/>
                    </a:ext>
                  </a:extLst>
                </a:gridCol>
                <a:gridCol w="905256">
                  <a:extLst>
                    <a:ext uri="{9D8B030D-6E8A-4147-A177-3AD203B41FA5}">
                      <a16:colId xmlns:a16="http://schemas.microsoft.com/office/drawing/2014/main" val="1575176404"/>
                    </a:ext>
                  </a:extLst>
                </a:gridCol>
                <a:gridCol w="658368">
                  <a:extLst>
                    <a:ext uri="{9D8B030D-6E8A-4147-A177-3AD203B41FA5}">
                      <a16:colId xmlns:a16="http://schemas.microsoft.com/office/drawing/2014/main" val="4144939326"/>
                    </a:ext>
                  </a:extLst>
                </a:gridCol>
                <a:gridCol w="329184">
                  <a:extLst>
                    <a:ext uri="{9D8B030D-6E8A-4147-A177-3AD203B41FA5}">
                      <a16:colId xmlns:a16="http://schemas.microsoft.com/office/drawing/2014/main" val="637970329"/>
                    </a:ext>
                  </a:extLst>
                </a:gridCol>
                <a:gridCol w="329184">
                  <a:extLst>
                    <a:ext uri="{9D8B030D-6E8A-4147-A177-3AD203B41FA5}">
                      <a16:colId xmlns:a16="http://schemas.microsoft.com/office/drawing/2014/main" val="1437622467"/>
                    </a:ext>
                  </a:extLst>
                </a:gridCol>
                <a:gridCol w="329184">
                  <a:extLst>
                    <a:ext uri="{9D8B030D-6E8A-4147-A177-3AD203B41FA5}">
                      <a16:colId xmlns:a16="http://schemas.microsoft.com/office/drawing/2014/main" val="3447288872"/>
                    </a:ext>
                  </a:extLst>
                </a:gridCol>
                <a:gridCol w="329184">
                  <a:extLst>
                    <a:ext uri="{9D8B030D-6E8A-4147-A177-3AD203B41FA5}">
                      <a16:colId xmlns:a16="http://schemas.microsoft.com/office/drawing/2014/main" val="4283950765"/>
                    </a:ext>
                  </a:extLst>
                </a:gridCol>
                <a:gridCol w="329184">
                  <a:extLst>
                    <a:ext uri="{9D8B030D-6E8A-4147-A177-3AD203B41FA5}">
                      <a16:colId xmlns:a16="http://schemas.microsoft.com/office/drawing/2014/main" val="3244825759"/>
                    </a:ext>
                  </a:extLst>
                </a:gridCol>
                <a:gridCol w="329184">
                  <a:extLst>
                    <a:ext uri="{9D8B030D-6E8A-4147-A177-3AD203B41FA5}">
                      <a16:colId xmlns:a16="http://schemas.microsoft.com/office/drawing/2014/main" val="3545490200"/>
                    </a:ext>
                  </a:extLst>
                </a:gridCol>
                <a:gridCol w="329184">
                  <a:extLst>
                    <a:ext uri="{9D8B030D-6E8A-4147-A177-3AD203B41FA5}">
                      <a16:colId xmlns:a16="http://schemas.microsoft.com/office/drawing/2014/main" val="3031359381"/>
                    </a:ext>
                  </a:extLst>
                </a:gridCol>
                <a:gridCol w="329184">
                  <a:extLst>
                    <a:ext uri="{9D8B030D-6E8A-4147-A177-3AD203B41FA5}">
                      <a16:colId xmlns:a16="http://schemas.microsoft.com/office/drawing/2014/main" val="3734600187"/>
                    </a:ext>
                  </a:extLst>
                </a:gridCol>
                <a:gridCol w="329184">
                  <a:extLst>
                    <a:ext uri="{9D8B030D-6E8A-4147-A177-3AD203B41FA5}">
                      <a16:colId xmlns:a16="http://schemas.microsoft.com/office/drawing/2014/main" val="2309199135"/>
                    </a:ext>
                  </a:extLst>
                </a:gridCol>
                <a:gridCol w="329184">
                  <a:extLst>
                    <a:ext uri="{9D8B030D-6E8A-4147-A177-3AD203B41FA5}">
                      <a16:colId xmlns:a16="http://schemas.microsoft.com/office/drawing/2014/main" val="2890194217"/>
                    </a:ext>
                  </a:extLst>
                </a:gridCol>
                <a:gridCol w="329184">
                  <a:extLst>
                    <a:ext uri="{9D8B030D-6E8A-4147-A177-3AD203B41FA5}">
                      <a16:colId xmlns:a16="http://schemas.microsoft.com/office/drawing/2014/main" val="1223718235"/>
                    </a:ext>
                  </a:extLst>
                </a:gridCol>
                <a:gridCol w="329184">
                  <a:extLst>
                    <a:ext uri="{9D8B030D-6E8A-4147-A177-3AD203B41FA5}">
                      <a16:colId xmlns:a16="http://schemas.microsoft.com/office/drawing/2014/main" val="4084139844"/>
                    </a:ext>
                  </a:extLst>
                </a:gridCol>
                <a:gridCol w="329184">
                  <a:extLst>
                    <a:ext uri="{9D8B030D-6E8A-4147-A177-3AD203B41FA5}">
                      <a16:colId xmlns:a16="http://schemas.microsoft.com/office/drawing/2014/main" val="4040808737"/>
                    </a:ext>
                  </a:extLst>
                </a:gridCol>
                <a:gridCol w="329184">
                  <a:extLst>
                    <a:ext uri="{9D8B030D-6E8A-4147-A177-3AD203B41FA5}">
                      <a16:colId xmlns:a16="http://schemas.microsoft.com/office/drawing/2014/main" val="207199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6698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- 2019-08-31 01:43:40</a:t>
                      </a:r>
                      <a:r>
                        <a:rPr kumimoji="0" lang="es-ES" sz="1000" b="0" i="0" u="none" strike="noStrike" kern="1200" cap="none" spc="0" normalizeH="0" baseline="0" noProof="0">
                          <a:ln>
                            <a:noFill/>
                          </a:ln>
                          <a:solidFill>
                            <a:prstClr val="black"/>
                          </a:solidFill>
                          <a:effectLst/>
                          <a:uLnTx/>
                          <a:uFillTx/>
                          <a:latin typeface="+mn-lt"/>
                          <a:ea typeface="+mn-ea"/>
                          <a:cs typeface="+mn-cs"/>
                        </a:rPr>
                        <a:t> 
 ¿Querés comprar una casa?
Este fin de semana tendremos condiciones especiales en #ExpoCasa2019. Contamos con planes de financiamiento con cuota por millón en colones de ₡7,831.00 y en dólares de .68 aproximadamente.
Acá podrás leer más sobre nuestros beneficios.⬇
https://bnmascerca.com/blog/usted-puede-comprar-casa/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https://scontent.xx.fbcdn.net/v/t15.5256-10/s720x720/67123892_681682619009801_3103011651138355200_n.jpg?_nc_cat=106&amp;_nc_oc=AQkKnmItKSE-LgT2euLdc7kP1yW_nABz2A9u8EOI0BdI3ssdnsQLZ1XWzrtyFG8kelc&amp;_nc_ht=scontent.xx&amp;oh=78ed3e5058a91a37560a518cd6fd7f06&amp;oe=5DCEA4B3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8844744"/>
                  </a:ext>
                </a:extLst>
              </a:tr>
            </a:tbl>
          </a:graphicData>
        </a:graphic>
      </p:graphicFrame>
      <p:sp>
        <p:nvSpPr>
          <p:cNvPr id="4" name="Text Placeholder 3">
            <a:extLst>
              <a:ext uri="{FF2B5EF4-FFF2-40B4-BE49-F238E27FC236}">
                <a16:creationId xmlns:a16="http://schemas.microsoft.com/office/drawing/2014/main" id="{4A4F2C43-5747-4FF3-BC21-EBA1B0B2554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55567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FBA82-F945-454A-AD62-420BEB5304AA}"/>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B0EE2B05-4FF8-4072-8021-9C7B95A5EC8E}"/>
              </a:ext>
            </a:extLst>
          </p:cNvPr>
          <p:cNvGraphicFramePr>
            <a:graphicFrameLocks noGrp="1"/>
          </p:cNvGraphicFramePr>
          <p:nvPr>
            <p:ph type="tbl" sz="quarter" idx="13"/>
            <p:extLst>
              <p:ext uri="{D42A27DB-BD31-4B8C-83A1-F6EECF244321}">
                <p14:modId xmlns:p14="http://schemas.microsoft.com/office/powerpoint/2010/main" val="2957418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07309505"/>
                    </a:ext>
                  </a:extLst>
                </a:gridCol>
                <a:gridCol w="905256">
                  <a:extLst>
                    <a:ext uri="{9D8B030D-6E8A-4147-A177-3AD203B41FA5}">
                      <a16:colId xmlns:a16="http://schemas.microsoft.com/office/drawing/2014/main" val="3245619661"/>
                    </a:ext>
                  </a:extLst>
                </a:gridCol>
                <a:gridCol w="658368">
                  <a:extLst>
                    <a:ext uri="{9D8B030D-6E8A-4147-A177-3AD203B41FA5}">
                      <a16:colId xmlns:a16="http://schemas.microsoft.com/office/drawing/2014/main" val="421168036"/>
                    </a:ext>
                  </a:extLst>
                </a:gridCol>
                <a:gridCol w="329184">
                  <a:extLst>
                    <a:ext uri="{9D8B030D-6E8A-4147-A177-3AD203B41FA5}">
                      <a16:colId xmlns:a16="http://schemas.microsoft.com/office/drawing/2014/main" val="60996403"/>
                    </a:ext>
                  </a:extLst>
                </a:gridCol>
                <a:gridCol w="329184">
                  <a:extLst>
                    <a:ext uri="{9D8B030D-6E8A-4147-A177-3AD203B41FA5}">
                      <a16:colId xmlns:a16="http://schemas.microsoft.com/office/drawing/2014/main" val="3081027764"/>
                    </a:ext>
                  </a:extLst>
                </a:gridCol>
                <a:gridCol w="329184">
                  <a:extLst>
                    <a:ext uri="{9D8B030D-6E8A-4147-A177-3AD203B41FA5}">
                      <a16:colId xmlns:a16="http://schemas.microsoft.com/office/drawing/2014/main" val="1305694894"/>
                    </a:ext>
                  </a:extLst>
                </a:gridCol>
                <a:gridCol w="329184">
                  <a:extLst>
                    <a:ext uri="{9D8B030D-6E8A-4147-A177-3AD203B41FA5}">
                      <a16:colId xmlns:a16="http://schemas.microsoft.com/office/drawing/2014/main" val="2184244853"/>
                    </a:ext>
                  </a:extLst>
                </a:gridCol>
                <a:gridCol w="329184">
                  <a:extLst>
                    <a:ext uri="{9D8B030D-6E8A-4147-A177-3AD203B41FA5}">
                      <a16:colId xmlns:a16="http://schemas.microsoft.com/office/drawing/2014/main" val="3280053460"/>
                    </a:ext>
                  </a:extLst>
                </a:gridCol>
                <a:gridCol w="329184">
                  <a:extLst>
                    <a:ext uri="{9D8B030D-6E8A-4147-A177-3AD203B41FA5}">
                      <a16:colId xmlns:a16="http://schemas.microsoft.com/office/drawing/2014/main" val="3169921112"/>
                    </a:ext>
                  </a:extLst>
                </a:gridCol>
                <a:gridCol w="329184">
                  <a:extLst>
                    <a:ext uri="{9D8B030D-6E8A-4147-A177-3AD203B41FA5}">
                      <a16:colId xmlns:a16="http://schemas.microsoft.com/office/drawing/2014/main" val="1665914924"/>
                    </a:ext>
                  </a:extLst>
                </a:gridCol>
                <a:gridCol w="329184">
                  <a:extLst>
                    <a:ext uri="{9D8B030D-6E8A-4147-A177-3AD203B41FA5}">
                      <a16:colId xmlns:a16="http://schemas.microsoft.com/office/drawing/2014/main" val="502144444"/>
                    </a:ext>
                  </a:extLst>
                </a:gridCol>
                <a:gridCol w="329184">
                  <a:extLst>
                    <a:ext uri="{9D8B030D-6E8A-4147-A177-3AD203B41FA5}">
                      <a16:colId xmlns:a16="http://schemas.microsoft.com/office/drawing/2014/main" val="486879364"/>
                    </a:ext>
                  </a:extLst>
                </a:gridCol>
                <a:gridCol w="329184">
                  <a:extLst>
                    <a:ext uri="{9D8B030D-6E8A-4147-A177-3AD203B41FA5}">
                      <a16:colId xmlns:a16="http://schemas.microsoft.com/office/drawing/2014/main" val="3337473797"/>
                    </a:ext>
                  </a:extLst>
                </a:gridCol>
                <a:gridCol w="329184">
                  <a:extLst>
                    <a:ext uri="{9D8B030D-6E8A-4147-A177-3AD203B41FA5}">
                      <a16:colId xmlns:a16="http://schemas.microsoft.com/office/drawing/2014/main" val="2990562965"/>
                    </a:ext>
                  </a:extLst>
                </a:gridCol>
                <a:gridCol w="329184">
                  <a:extLst>
                    <a:ext uri="{9D8B030D-6E8A-4147-A177-3AD203B41FA5}">
                      <a16:colId xmlns:a16="http://schemas.microsoft.com/office/drawing/2014/main" val="3382506824"/>
                    </a:ext>
                  </a:extLst>
                </a:gridCol>
                <a:gridCol w="329184">
                  <a:extLst>
                    <a:ext uri="{9D8B030D-6E8A-4147-A177-3AD203B41FA5}">
                      <a16:colId xmlns:a16="http://schemas.microsoft.com/office/drawing/2014/main" val="1302611840"/>
                    </a:ext>
                  </a:extLst>
                </a:gridCol>
                <a:gridCol w="329184">
                  <a:extLst>
                    <a:ext uri="{9D8B030D-6E8A-4147-A177-3AD203B41FA5}">
                      <a16:colId xmlns:a16="http://schemas.microsoft.com/office/drawing/2014/main" val="2919980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9358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Coocique - 2019-08-31 01:16:57</a:t>
                      </a:r>
                      <a:r>
                        <a:rPr kumimoji="0" lang="es-ES" sz="1000" b="0" i="0" u="none" strike="noStrike" kern="1200" cap="none" spc="0" normalizeH="0" baseline="0" noProof="0">
                          <a:ln>
                            <a:noFill/>
                          </a:ln>
                          <a:solidFill>
                            <a:prstClr val="black"/>
                          </a:solidFill>
                          <a:effectLst/>
                          <a:uLnTx/>
                          <a:uFillTx/>
                          <a:latin typeface="+mn-lt"/>
                          <a:ea typeface="+mn-ea"/>
                          <a:cs typeface="+mn-cs"/>
                        </a:rPr>
                        <a:t> 
 Felicitamos a nuestros 3 ganadores de 1 entrada doble en silla numerada al encuentro entre la Asociación Deportiva San Carlos y el Municipal Pérez Zeledón este sábado 31 de agosto a las 7:30 p.m. en el Estadio Carlos Ugalde:
1. Ana Graciela Zamora 
2. Luis Miguel Castro
3. Silvia Delgado
¡Muchas gracias a todos nuestros asociados por participar!
#somosconfianza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https://scontent.xx.fbcdn.net/v/t1.0-9/p720x720/69360012_2791383724219107_908459173073649664_o.jpg?_nc_cat=101&amp;_nc_oc=AQnkMZbbxyGcuKd4XKkiImwAvLjoluonJzOekO6QpaIsXWiVhu6bRf8wqde1dOX7dN0&amp;_nc_ht=scontent.xx&amp;oh=4f6d8ee74056973090c6225f6380e9a3&amp;oe=5E056B64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75346097"/>
                  </a:ext>
                </a:extLst>
              </a:tr>
            </a:tbl>
          </a:graphicData>
        </a:graphic>
      </p:graphicFrame>
      <p:sp>
        <p:nvSpPr>
          <p:cNvPr id="4" name="Text Placeholder 3">
            <a:extLst>
              <a:ext uri="{FF2B5EF4-FFF2-40B4-BE49-F238E27FC236}">
                <a16:creationId xmlns:a16="http://schemas.microsoft.com/office/drawing/2014/main" id="{7DFB943C-D639-43DE-9F88-9E0E9A8CB59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6328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7C45-BFBA-4FDA-B21E-74E826EFEAD7}"/>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84136D27-6776-4AA3-ACAA-EB1CEF3BB67A}"/>
              </a:ext>
            </a:extLst>
          </p:cNvPr>
          <p:cNvGraphicFramePr>
            <a:graphicFrameLocks noGrp="1"/>
          </p:cNvGraphicFramePr>
          <p:nvPr>
            <p:ph type="tbl" sz="quarter" idx="13"/>
            <p:extLst>
              <p:ext uri="{D42A27DB-BD31-4B8C-83A1-F6EECF244321}">
                <p14:modId xmlns:p14="http://schemas.microsoft.com/office/powerpoint/2010/main" val="798365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832629802"/>
                    </a:ext>
                  </a:extLst>
                </a:gridCol>
                <a:gridCol w="905256">
                  <a:extLst>
                    <a:ext uri="{9D8B030D-6E8A-4147-A177-3AD203B41FA5}">
                      <a16:colId xmlns:a16="http://schemas.microsoft.com/office/drawing/2014/main" val="2557074266"/>
                    </a:ext>
                  </a:extLst>
                </a:gridCol>
                <a:gridCol w="658368">
                  <a:extLst>
                    <a:ext uri="{9D8B030D-6E8A-4147-A177-3AD203B41FA5}">
                      <a16:colId xmlns:a16="http://schemas.microsoft.com/office/drawing/2014/main" val="614640956"/>
                    </a:ext>
                  </a:extLst>
                </a:gridCol>
                <a:gridCol w="329184">
                  <a:extLst>
                    <a:ext uri="{9D8B030D-6E8A-4147-A177-3AD203B41FA5}">
                      <a16:colId xmlns:a16="http://schemas.microsoft.com/office/drawing/2014/main" val="75373901"/>
                    </a:ext>
                  </a:extLst>
                </a:gridCol>
                <a:gridCol w="329184">
                  <a:extLst>
                    <a:ext uri="{9D8B030D-6E8A-4147-A177-3AD203B41FA5}">
                      <a16:colId xmlns:a16="http://schemas.microsoft.com/office/drawing/2014/main" val="736705519"/>
                    </a:ext>
                  </a:extLst>
                </a:gridCol>
                <a:gridCol w="329184">
                  <a:extLst>
                    <a:ext uri="{9D8B030D-6E8A-4147-A177-3AD203B41FA5}">
                      <a16:colId xmlns:a16="http://schemas.microsoft.com/office/drawing/2014/main" val="3763628415"/>
                    </a:ext>
                  </a:extLst>
                </a:gridCol>
                <a:gridCol w="329184">
                  <a:extLst>
                    <a:ext uri="{9D8B030D-6E8A-4147-A177-3AD203B41FA5}">
                      <a16:colId xmlns:a16="http://schemas.microsoft.com/office/drawing/2014/main" val="1037501418"/>
                    </a:ext>
                  </a:extLst>
                </a:gridCol>
                <a:gridCol w="329184">
                  <a:extLst>
                    <a:ext uri="{9D8B030D-6E8A-4147-A177-3AD203B41FA5}">
                      <a16:colId xmlns:a16="http://schemas.microsoft.com/office/drawing/2014/main" val="3785311914"/>
                    </a:ext>
                  </a:extLst>
                </a:gridCol>
                <a:gridCol w="329184">
                  <a:extLst>
                    <a:ext uri="{9D8B030D-6E8A-4147-A177-3AD203B41FA5}">
                      <a16:colId xmlns:a16="http://schemas.microsoft.com/office/drawing/2014/main" val="1235819745"/>
                    </a:ext>
                  </a:extLst>
                </a:gridCol>
                <a:gridCol w="329184">
                  <a:extLst>
                    <a:ext uri="{9D8B030D-6E8A-4147-A177-3AD203B41FA5}">
                      <a16:colId xmlns:a16="http://schemas.microsoft.com/office/drawing/2014/main" val="3071065761"/>
                    </a:ext>
                  </a:extLst>
                </a:gridCol>
                <a:gridCol w="329184">
                  <a:extLst>
                    <a:ext uri="{9D8B030D-6E8A-4147-A177-3AD203B41FA5}">
                      <a16:colId xmlns:a16="http://schemas.microsoft.com/office/drawing/2014/main" val="1578645390"/>
                    </a:ext>
                  </a:extLst>
                </a:gridCol>
                <a:gridCol w="329184">
                  <a:extLst>
                    <a:ext uri="{9D8B030D-6E8A-4147-A177-3AD203B41FA5}">
                      <a16:colId xmlns:a16="http://schemas.microsoft.com/office/drawing/2014/main" val="3989150138"/>
                    </a:ext>
                  </a:extLst>
                </a:gridCol>
                <a:gridCol w="329184">
                  <a:extLst>
                    <a:ext uri="{9D8B030D-6E8A-4147-A177-3AD203B41FA5}">
                      <a16:colId xmlns:a16="http://schemas.microsoft.com/office/drawing/2014/main" val="4056466714"/>
                    </a:ext>
                  </a:extLst>
                </a:gridCol>
                <a:gridCol w="329184">
                  <a:extLst>
                    <a:ext uri="{9D8B030D-6E8A-4147-A177-3AD203B41FA5}">
                      <a16:colId xmlns:a16="http://schemas.microsoft.com/office/drawing/2014/main" val="1119045562"/>
                    </a:ext>
                  </a:extLst>
                </a:gridCol>
                <a:gridCol w="329184">
                  <a:extLst>
                    <a:ext uri="{9D8B030D-6E8A-4147-A177-3AD203B41FA5}">
                      <a16:colId xmlns:a16="http://schemas.microsoft.com/office/drawing/2014/main" val="1661146300"/>
                    </a:ext>
                  </a:extLst>
                </a:gridCol>
                <a:gridCol w="329184">
                  <a:extLst>
                    <a:ext uri="{9D8B030D-6E8A-4147-A177-3AD203B41FA5}">
                      <a16:colId xmlns:a16="http://schemas.microsoft.com/office/drawing/2014/main" val="3631573429"/>
                    </a:ext>
                  </a:extLst>
                </a:gridCol>
                <a:gridCol w="329184">
                  <a:extLst>
                    <a:ext uri="{9D8B030D-6E8A-4147-A177-3AD203B41FA5}">
                      <a16:colId xmlns:a16="http://schemas.microsoft.com/office/drawing/2014/main" val="208326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9765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Coopenae - 2019-08-31 01:10:54</a:t>
                      </a:r>
                      <a:r>
                        <a:rPr kumimoji="0" lang="es-ES" sz="1000" b="0" i="0" u="none" strike="noStrike" kern="1200" cap="none" spc="0" normalizeH="0" baseline="0" noProof="0">
                          <a:ln>
                            <a:noFill/>
                          </a:ln>
                          <a:solidFill>
                            <a:prstClr val="black"/>
                          </a:solidFill>
                          <a:effectLst/>
                          <a:uLnTx/>
                          <a:uFillTx/>
                          <a:latin typeface="+mn-lt"/>
                          <a:ea typeface="+mn-ea"/>
                          <a:cs typeface="+mn-cs"/>
                        </a:rPr>
                        <a:t> 
 ¡Aprovechá esta promo en sus últimos días! 😀
Participá en el sorteo de un depósito de 0 mensuales por un año solo con pagar durante este mes con tus tarjetas de crédito Coopenae.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https://scontent.xx.fbcdn.net/v/t15.5256-10/p720x720/67656983_717620965347867_4519750989326057472_n.jpg?_nc_cat=104&amp;_nc_oc=AQknstM6QSoRoTZQlSfB47G01opbDNPK1xlW9o-hpAx-xzWSogCYhQ8C7JzHsBsA6Nc&amp;_nc_ht=scontent.xx&amp;oh=eb447421ec567a36d7fef1fae39bc005&amp;oe=5E14BCC4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10:51:53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149022"/>
                  </a:ext>
                </a:extLst>
              </a:tr>
            </a:tbl>
          </a:graphicData>
        </a:graphic>
      </p:graphicFrame>
      <p:sp>
        <p:nvSpPr>
          <p:cNvPr id="4" name="Text Placeholder 3">
            <a:extLst>
              <a:ext uri="{FF2B5EF4-FFF2-40B4-BE49-F238E27FC236}">
                <a16:creationId xmlns:a16="http://schemas.microsoft.com/office/drawing/2014/main" id="{5FD370E1-E67C-41CE-A301-3498AAD9420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31054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A530-5119-4767-B6E3-C4965A64C7F1}"/>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91BEC410-4715-42E4-A821-7D0EE89EAA36}"/>
              </a:ext>
            </a:extLst>
          </p:cNvPr>
          <p:cNvGraphicFramePr>
            <a:graphicFrameLocks noGrp="1"/>
          </p:cNvGraphicFramePr>
          <p:nvPr>
            <p:ph type="tbl" sz="quarter" idx="13"/>
            <p:extLst>
              <p:ext uri="{D42A27DB-BD31-4B8C-83A1-F6EECF244321}">
                <p14:modId xmlns:p14="http://schemas.microsoft.com/office/powerpoint/2010/main" val="354560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5759159"/>
                    </a:ext>
                  </a:extLst>
                </a:gridCol>
                <a:gridCol w="905256">
                  <a:extLst>
                    <a:ext uri="{9D8B030D-6E8A-4147-A177-3AD203B41FA5}">
                      <a16:colId xmlns:a16="http://schemas.microsoft.com/office/drawing/2014/main" val="3391044209"/>
                    </a:ext>
                  </a:extLst>
                </a:gridCol>
                <a:gridCol w="658368">
                  <a:extLst>
                    <a:ext uri="{9D8B030D-6E8A-4147-A177-3AD203B41FA5}">
                      <a16:colId xmlns:a16="http://schemas.microsoft.com/office/drawing/2014/main" val="1474592771"/>
                    </a:ext>
                  </a:extLst>
                </a:gridCol>
                <a:gridCol w="329184">
                  <a:extLst>
                    <a:ext uri="{9D8B030D-6E8A-4147-A177-3AD203B41FA5}">
                      <a16:colId xmlns:a16="http://schemas.microsoft.com/office/drawing/2014/main" val="1323071582"/>
                    </a:ext>
                  </a:extLst>
                </a:gridCol>
                <a:gridCol w="329184">
                  <a:extLst>
                    <a:ext uri="{9D8B030D-6E8A-4147-A177-3AD203B41FA5}">
                      <a16:colId xmlns:a16="http://schemas.microsoft.com/office/drawing/2014/main" val="2082911126"/>
                    </a:ext>
                  </a:extLst>
                </a:gridCol>
                <a:gridCol w="329184">
                  <a:extLst>
                    <a:ext uri="{9D8B030D-6E8A-4147-A177-3AD203B41FA5}">
                      <a16:colId xmlns:a16="http://schemas.microsoft.com/office/drawing/2014/main" val="3877388067"/>
                    </a:ext>
                  </a:extLst>
                </a:gridCol>
                <a:gridCol w="329184">
                  <a:extLst>
                    <a:ext uri="{9D8B030D-6E8A-4147-A177-3AD203B41FA5}">
                      <a16:colId xmlns:a16="http://schemas.microsoft.com/office/drawing/2014/main" val="901349686"/>
                    </a:ext>
                  </a:extLst>
                </a:gridCol>
                <a:gridCol w="329184">
                  <a:extLst>
                    <a:ext uri="{9D8B030D-6E8A-4147-A177-3AD203B41FA5}">
                      <a16:colId xmlns:a16="http://schemas.microsoft.com/office/drawing/2014/main" val="290072139"/>
                    </a:ext>
                  </a:extLst>
                </a:gridCol>
                <a:gridCol w="329184">
                  <a:extLst>
                    <a:ext uri="{9D8B030D-6E8A-4147-A177-3AD203B41FA5}">
                      <a16:colId xmlns:a16="http://schemas.microsoft.com/office/drawing/2014/main" val="1250081479"/>
                    </a:ext>
                  </a:extLst>
                </a:gridCol>
                <a:gridCol w="329184">
                  <a:extLst>
                    <a:ext uri="{9D8B030D-6E8A-4147-A177-3AD203B41FA5}">
                      <a16:colId xmlns:a16="http://schemas.microsoft.com/office/drawing/2014/main" val="2163018012"/>
                    </a:ext>
                  </a:extLst>
                </a:gridCol>
                <a:gridCol w="329184">
                  <a:extLst>
                    <a:ext uri="{9D8B030D-6E8A-4147-A177-3AD203B41FA5}">
                      <a16:colId xmlns:a16="http://schemas.microsoft.com/office/drawing/2014/main" val="563156098"/>
                    </a:ext>
                  </a:extLst>
                </a:gridCol>
                <a:gridCol w="329184">
                  <a:extLst>
                    <a:ext uri="{9D8B030D-6E8A-4147-A177-3AD203B41FA5}">
                      <a16:colId xmlns:a16="http://schemas.microsoft.com/office/drawing/2014/main" val="3344973898"/>
                    </a:ext>
                  </a:extLst>
                </a:gridCol>
                <a:gridCol w="329184">
                  <a:extLst>
                    <a:ext uri="{9D8B030D-6E8A-4147-A177-3AD203B41FA5}">
                      <a16:colId xmlns:a16="http://schemas.microsoft.com/office/drawing/2014/main" val="1688208742"/>
                    </a:ext>
                  </a:extLst>
                </a:gridCol>
                <a:gridCol w="329184">
                  <a:extLst>
                    <a:ext uri="{9D8B030D-6E8A-4147-A177-3AD203B41FA5}">
                      <a16:colId xmlns:a16="http://schemas.microsoft.com/office/drawing/2014/main" val="3341572580"/>
                    </a:ext>
                  </a:extLst>
                </a:gridCol>
                <a:gridCol w="329184">
                  <a:extLst>
                    <a:ext uri="{9D8B030D-6E8A-4147-A177-3AD203B41FA5}">
                      <a16:colId xmlns:a16="http://schemas.microsoft.com/office/drawing/2014/main" val="2573214676"/>
                    </a:ext>
                  </a:extLst>
                </a:gridCol>
                <a:gridCol w="329184">
                  <a:extLst>
                    <a:ext uri="{9D8B030D-6E8A-4147-A177-3AD203B41FA5}">
                      <a16:colId xmlns:a16="http://schemas.microsoft.com/office/drawing/2014/main" val="864510566"/>
                    </a:ext>
                  </a:extLst>
                </a:gridCol>
                <a:gridCol w="329184">
                  <a:extLst>
                    <a:ext uri="{9D8B030D-6E8A-4147-A177-3AD203B41FA5}">
                      <a16:colId xmlns:a16="http://schemas.microsoft.com/office/drawing/2014/main" val="274586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5970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- 2019-08-30 23:05:59</a:t>
                      </a:r>
                      <a:r>
                        <a:rPr kumimoji="0" lang="es-ES" sz="1000" b="0" i="0" u="none" strike="noStrike" kern="1200" cap="none" spc="0" normalizeH="0" baseline="0" noProof="0">
                          <a:ln>
                            <a:noFill/>
                          </a:ln>
                          <a:solidFill>
                            <a:prstClr val="black"/>
                          </a:solidFill>
                          <a:effectLst/>
                          <a:uLnTx/>
                          <a:uFillTx/>
                          <a:latin typeface="+mn-lt"/>
                          <a:ea typeface="+mn-ea"/>
                          <a:cs typeface="+mn-cs"/>
                        </a:rPr>
                        <a:t> 
 Los consejos financieros de mamá para cuidar el dinero han dado resultado. Muchas felicidades Randall Calderón Jara.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https://scontent.xx.fbcdn.net/v/t1.0-9/p720x720/69333796_2791700540920690_5851352049798610944_o.png?_nc_cat=102&amp;_nc_oc=AQnt5JQeuI862UTE13GA2gHPr36Jcz9N7ZUCxAIR1U2nsotIygR_hJ57CMjJn2L_lgE&amp;_nc_ht=scontent.xx&amp;oh=8405dfcd2bc058771c757275776798f4&amp;oe=5E0F9242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1086793"/>
                  </a:ext>
                </a:extLst>
              </a:tr>
            </a:tbl>
          </a:graphicData>
        </a:graphic>
      </p:graphicFrame>
      <p:sp>
        <p:nvSpPr>
          <p:cNvPr id="4" name="Text Placeholder 3">
            <a:extLst>
              <a:ext uri="{FF2B5EF4-FFF2-40B4-BE49-F238E27FC236}">
                <a16:creationId xmlns:a16="http://schemas.microsoft.com/office/drawing/2014/main" id="{2FE6696D-6C9C-4FAD-ACA7-CE7FDCFBE98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34427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5087-3E54-41ED-A14C-6826DC750467}"/>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58349D50-7F40-402D-A88C-7D977F324D15}"/>
              </a:ext>
            </a:extLst>
          </p:cNvPr>
          <p:cNvGraphicFramePr>
            <a:graphicFrameLocks noGrp="1"/>
          </p:cNvGraphicFramePr>
          <p:nvPr>
            <p:ph type="tbl" sz="quarter" idx="13"/>
            <p:extLst>
              <p:ext uri="{D42A27DB-BD31-4B8C-83A1-F6EECF244321}">
                <p14:modId xmlns:p14="http://schemas.microsoft.com/office/powerpoint/2010/main" val="392951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47197492"/>
                    </a:ext>
                  </a:extLst>
                </a:gridCol>
                <a:gridCol w="905256">
                  <a:extLst>
                    <a:ext uri="{9D8B030D-6E8A-4147-A177-3AD203B41FA5}">
                      <a16:colId xmlns:a16="http://schemas.microsoft.com/office/drawing/2014/main" val="109687057"/>
                    </a:ext>
                  </a:extLst>
                </a:gridCol>
                <a:gridCol w="658368">
                  <a:extLst>
                    <a:ext uri="{9D8B030D-6E8A-4147-A177-3AD203B41FA5}">
                      <a16:colId xmlns:a16="http://schemas.microsoft.com/office/drawing/2014/main" val="698261014"/>
                    </a:ext>
                  </a:extLst>
                </a:gridCol>
                <a:gridCol w="329184">
                  <a:extLst>
                    <a:ext uri="{9D8B030D-6E8A-4147-A177-3AD203B41FA5}">
                      <a16:colId xmlns:a16="http://schemas.microsoft.com/office/drawing/2014/main" val="3912937803"/>
                    </a:ext>
                  </a:extLst>
                </a:gridCol>
                <a:gridCol w="329184">
                  <a:extLst>
                    <a:ext uri="{9D8B030D-6E8A-4147-A177-3AD203B41FA5}">
                      <a16:colId xmlns:a16="http://schemas.microsoft.com/office/drawing/2014/main" val="4043260702"/>
                    </a:ext>
                  </a:extLst>
                </a:gridCol>
                <a:gridCol w="329184">
                  <a:extLst>
                    <a:ext uri="{9D8B030D-6E8A-4147-A177-3AD203B41FA5}">
                      <a16:colId xmlns:a16="http://schemas.microsoft.com/office/drawing/2014/main" val="1588688284"/>
                    </a:ext>
                  </a:extLst>
                </a:gridCol>
                <a:gridCol w="329184">
                  <a:extLst>
                    <a:ext uri="{9D8B030D-6E8A-4147-A177-3AD203B41FA5}">
                      <a16:colId xmlns:a16="http://schemas.microsoft.com/office/drawing/2014/main" val="2092984289"/>
                    </a:ext>
                  </a:extLst>
                </a:gridCol>
                <a:gridCol w="329184">
                  <a:extLst>
                    <a:ext uri="{9D8B030D-6E8A-4147-A177-3AD203B41FA5}">
                      <a16:colId xmlns:a16="http://schemas.microsoft.com/office/drawing/2014/main" val="145614707"/>
                    </a:ext>
                  </a:extLst>
                </a:gridCol>
                <a:gridCol w="329184">
                  <a:extLst>
                    <a:ext uri="{9D8B030D-6E8A-4147-A177-3AD203B41FA5}">
                      <a16:colId xmlns:a16="http://schemas.microsoft.com/office/drawing/2014/main" val="3836190773"/>
                    </a:ext>
                  </a:extLst>
                </a:gridCol>
                <a:gridCol w="329184">
                  <a:extLst>
                    <a:ext uri="{9D8B030D-6E8A-4147-A177-3AD203B41FA5}">
                      <a16:colId xmlns:a16="http://schemas.microsoft.com/office/drawing/2014/main" val="2514331230"/>
                    </a:ext>
                  </a:extLst>
                </a:gridCol>
                <a:gridCol w="329184">
                  <a:extLst>
                    <a:ext uri="{9D8B030D-6E8A-4147-A177-3AD203B41FA5}">
                      <a16:colId xmlns:a16="http://schemas.microsoft.com/office/drawing/2014/main" val="2287332285"/>
                    </a:ext>
                  </a:extLst>
                </a:gridCol>
                <a:gridCol w="329184">
                  <a:extLst>
                    <a:ext uri="{9D8B030D-6E8A-4147-A177-3AD203B41FA5}">
                      <a16:colId xmlns:a16="http://schemas.microsoft.com/office/drawing/2014/main" val="1667312571"/>
                    </a:ext>
                  </a:extLst>
                </a:gridCol>
                <a:gridCol w="329184">
                  <a:extLst>
                    <a:ext uri="{9D8B030D-6E8A-4147-A177-3AD203B41FA5}">
                      <a16:colId xmlns:a16="http://schemas.microsoft.com/office/drawing/2014/main" val="3698591600"/>
                    </a:ext>
                  </a:extLst>
                </a:gridCol>
                <a:gridCol w="329184">
                  <a:extLst>
                    <a:ext uri="{9D8B030D-6E8A-4147-A177-3AD203B41FA5}">
                      <a16:colId xmlns:a16="http://schemas.microsoft.com/office/drawing/2014/main" val="1652244210"/>
                    </a:ext>
                  </a:extLst>
                </a:gridCol>
                <a:gridCol w="329184">
                  <a:extLst>
                    <a:ext uri="{9D8B030D-6E8A-4147-A177-3AD203B41FA5}">
                      <a16:colId xmlns:a16="http://schemas.microsoft.com/office/drawing/2014/main" val="1110298491"/>
                    </a:ext>
                  </a:extLst>
                </a:gridCol>
                <a:gridCol w="329184">
                  <a:extLst>
                    <a:ext uri="{9D8B030D-6E8A-4147-A177-3AD203B41FA5}">
                      <a16:colId xmlns:a16="http://schemas.microsoft.com/office/drawing/2014/main" val="1566093221"/>
                    </a:ext>
                  </a:extLst>
                </a:gridCol>
                <a:gridCol w="329184">
                  <a:extLst>
                    <a:ext uri="{9D8B030D-6E8A-4147-A177-3AD203B41FA5}">
                      <a16:colId xmlns:a16="http://schemas.microsoft.com/office/drawing/2014/main" val="1709789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6320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23:00:33</a:t>
                      </a:r>
                      <a:r>
                        <a:rPr kumimoji="0" lang="es-ES" sz="1000" b="0" i="0" u="none" strike="noStrike" kern="1200" cap="none" spc="0" normalizeH="0" baseline="0" noProof="0">
                          <a:ln>
                            <a:noFill/>
                          </a:ln>
                          <a:solidFill>
                            <a:prstClr val="black"/>
                          </a:solidFill>
                          <a:effectLst/>
                          <a:uLnTx/>
                          <a:uFillTx/>
                          <a:latin typeface="+mn-lt"/>
                          <a:ea typeface="+mn-ea"/>
                          <a:cs typeface="+mn-cs"/>
                        </a:rPr>
                        <a:t> 
 ¡Y no pasó! Lo bueno es que podés solicitar un BN Rapidito y arreglar tu carro rápidamente. ¿Tenés alguna razón para querer un BN Rapidito? Solicitá el tuyo en https://bit.ly/2Z7UjE1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https://scontent.xx.fbcdn.net/v/t15.5256-10/s720x720/67272634_725056167916105_6076121432293638144_n.jpg?_nc_cat=103&amp;_nc_oc=AQmQ-RQuQZGP2DARz5LLMW_du0Uje-M0gjsXa_hnpxxmVsaHJtpInWG-qDmN1IEBCNY&amp;_nc_ht=scontent.xx&amp;oh=29adfa37651dcf50ff3b24c42eba22b5&amp;oe=5E110844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8605798"/>
                  </a:ext>
                </a:extLst>
              </a:tr>
            </a:tbl>
          </a:graphicData>
        </a:graphic>
      </p:graphicFrame>
      <p:sp>
        <p:nvSpPr>
          <p:cNvPr id="4" name="Text Placeholder 3">
            <a:extLst>
              <a:ext uri="{FF2B5EF4-FFF2-40B4-BE49-F238E27FC236}">
                <a16:creationId xmlns:a16="http://schemas.microsoft.com/office/drawing/2014/main" id="{22871EC2-CA3D-49BA-9035-CD2EB43BA6F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515161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0E8C0-351D-4DDF-8B12-ACC344AE1F34}"/>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1CE92742-CC14-4A18-B17D-27496F05F86D}"/>
              </a:ext>
            </a:extLst>
          </p:cNvPr>
          <p:cNvGraphicFramePr>
            <a:graphicFrameLocks noGrp="1"/>
          </p:cNvGraphicFramePr>
          <p:nvPr>
            <p:ph type="tbl" sz="quarter" idx="13"/>
            <p:extLst>
              <p:ext uri="{D42A27DB-BD31-4B8C-83A1-F6EECF244321}">
                <p14:modId xmlns:p14="http://schemas.microsoft.com/office/powerpoint/2010/main" val="244341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68704994"/>
                    </a:ext>
                  </a:extLst>
                </a:gridCol>
                <a:gridCol w="905256">
                  <a:extLst>
                    <a:ext uri="{9D8B030D-6E8A-4147-A177-3AD203B41FA5}">
                      <a16:colId xmlns:a16="http://schemas.microsoft.com/office/drawing/2014/main" val="1270668560"/>
                    </a:ext>
                  </a:extLst>
                </a:gridCol>
                <a:gridCol w="658368">
                  <a:extLst>
                    <a:ext uri="{9D8B030D-6E8A-4147-A177-3AD203B41FA5}">
                      <a16:colId xmlns:a16="http://schemas.microsoft.com/office/drawing/2014/main" val="620236488"/>
                    </a:ext>
                  </a:extLst>
                </a:gridCol>
                <a:gridCol w="329184">
                  <a:extLst>
                    <a:ext uri="{9D8B030D-6E8A-4147-A177-3AD203B41FA5}">
                      <a16:colId xmlns:a16="http://schemas.microsoft.com/office/drawing/2014/main" val="1259892888"/>
                    </a:ext>
                  </a:extLst>
                </a:gridCol>
                <a:gridCol w="329184">
                  <a:extLst>
                    <a:ext uri="{9D8B030D-6E8A-4147-A177-3AD203B41FA5}">
                      <a16:colId xmlns:a16="http://schemas.microsoft.com/office/drawing/2014/main" val="3776166514"/>
                    </a:ext>
                  </a:extLst>
                </a:gridCol>
                <a:gridCol w="329184">
                  <a:extLst>
                    <a:ext uri="{9D8B030D-6E8A-4147-A177-3AD203B41FA5}">
                      <a16:colId xmlns:a16="http://schemas.microsoft.com/office/drawing/2014/main" val="1689894643"/>
                    </a:ext>
                  </a:extLst>
                </a:gridCol>
                <a:gridCol w="329184">
                  <a:extLst>
                    <a:ext uri="{9D8B030D-6E8A-4147-A177-3AD203B41FA5}">
                      <a16:colId xmlns:a16="http://schemas.microsoft.com/office/drawing/2014/main" val="3720340857"/>
                    </a:ext>
                  </a:extLst>
                </a:gridCol>
                <a:gridCol w="329184">
                  <a:extLst>
                    <a:ext uri="{9D8B030D-6E8A-4147-A177-3AD203B41FA5}">
                      <a16:colId xmlns:a16="http://schemas.microsoft.com/office/drawing/2014/main" val="98406873"/>
                    </a:ext>
                  </a:extLst>
                </a:gridCol>
                <a:gridCol w="329184">
                  <a:extLst>
                    <a:ext uri="{9D8B030D-6E8A-4147-A177-3AD203B41FA5}">
                      <a16:colId xmlns:a16="http://schemas.microsoft.com/office/drawing/2014/main" val="2848158702"/>
                    </a:ext>
                  </a:extLst>
                </a:gridCol>
                <a:gridCol w="329184">
                  <a:extLst>
                    <a:ext uri="{9D8B030D-6E8A-4147-A177-3AD203B41FA5}">
                      <a16:colId xmlns:a16="http://schemas.microsoft.com/office/drawing/2014/main" val="3806536678"/>
                    </a:ext>
                  </a:extLst>
                </a:gridCol>
                <a:gridCol w="329184">
                  <a:extLst>
                    <a:ext uri="{9D8B030D-6E8A-4147-A177-3AD203B41FA5}">
                      <a16:colId xmlns:a16="http://schemas.microsoft.com/office/drawing/2014/main" val="316121181"/>
                    </a:ext>
                  </a:extLst>
                </a:gridCol>
                <a:gridCol w="329184">
                  <a:extLst>
                    <a:ext uri="{9D8B030D-6E8A-4147-A177-3AD203B41FA5}">
                      <a16:colId xmlns:a16="http://schemas.microsoft.com/office/drawing/2014/main" val="3389773263"/>
                    </a:ext>
                  </a:extLst>
                </a:gridCol>
                <a:gridCol w="329184">
                  <a:extLst>
                    <a:ext uri="{9D8B030D-6E8A-4147-A177-3AD203B41FA5}">
                      <a16:colId xmlns:a16="http://schemas.microsoft.com/office/drawing/2014/main" val="2782787759"/>
                    </a:ext>
                  </a:extLst>
                </a:gridCol>
                <a:gridCol w="329184">
                  <a:extLst>
                    <a:ext uri="{9D8B030D-6E8A-4147-A177-3AD203B41FA5}">
                      <a16:colId xmlns:a16="http://schemas.microsoft.com/office/drawing/2014/main" val="689327180"/>
                    </a:ext>
                  </a:extLst>
                </a:gridCol>
                <a:gridCol w="329184">
                  <a:extLst>
                    <a:ext uri="{9D8B030D-6E8A-4147-A177-3AD203B41FA5}">
                      <a16:colId xmlns:a16="http://schemas.microsoft.com/office/drawing/2014/main" val="2299581468"/>
                    </a:ext>
                  </a:extLst>
                </a:gridCol>
                <a:gridCol w="329184">
                  <a:extLst>
                    <a:ext uri="{9D8B030D-6E8A-4147-A177-3AD203B41FA5}">
                      <a16:colId xmlns:a16="http://schemas.microsoft.com/office/drawing/2014/main" val="3839391526"/>
                    </a:ext>
                  </a:extLst>
                </a:gridCol>
                <a:gridCol w="329184">
                  <a:extLst>
                    <a:ext uri="{9D8B030D-6E8A-4147-A177-3AD203B41FA5}">
                      <a16:colId xmlns:a16="http://schemas.microsoft.com/office/drawing/2014/main" val="381169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610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Coopeservidores R.L. - 2019-08-30 23:00:00</a:t>
                      </a:r>
                      <a:r>
                        <a:rPr kumimoji="0" lang="es-ES" sz="1000" b="0" i="0" u="none" strike="noStrike" kern="1200" cap="none" spc="0" normalizeH="0" baseline="0" noProof="0">
                          <a:ln>
                            <a:noFill/>
                          </a:ln>
                          <a:solidFill>
                            <a:prstClr val="black"/>
                          </a:solidFill>
                          <a:effectLst/>
                          <a:uLnTx/>
                          <a:uFillTx/>
                          <a:latin typeface="+mn-lt"/>
                          <a:ea typeface="+mn-ea"/>
                          <a:cs typeface="+mn-cs"/>
                        </a:rPr>
                        <a:t> 
 Con las CS Tarjetas podés volver a la U y pagarla a 4 meses sin interés y con solo un 1% comisión. 💳🎓 ¡Solicitá la tuya aquí https://cs.coopeservidores.fi.cr/Tarjetas!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https://scontent.xx.fbcdn.net/v/t15.5256-10/s720x720/69324747_477302462826188_6599056597052293120_n.jpg?_nc_cat=106&amp;_nc_oc=AQn_GKVSCAxLDSlEMl7PDT70gAa2R-95hvcNNpKgvpH9Gj_8UHbNGgrHOez97XATXdE&amp;_nc_ht=scontent.xx&amp;oh=178a28d3c5926954319c192853024f49&amp;oe=5DFE2965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10:35:27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7651395"/>
                  </a:ext>
                </a:extLst>
              </a:tr>
            </a:tbl>
          </a:graphicData>
        </a:graphic>
      </p:graphicFrame>
      <p:sp>
        <p:nvSpPr>
          <p:cNvPr id="4" name="Text Placeholder 3">
            <a:extLst>
              <a:ext uri="{FF2B5EF4-FFF2-40B4-BE49-F238E27FC236}">
                <a16:creationId xmlns:a16="http://schemas.microsoft.com/office/drawing/2014/main" id="{807ACC76-085C-4FF8-865F-1547BFFF31E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11741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0A0CE-2B11-408C-8B0F-B57AE28A1B94}"/>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723244ED-0BBD-47FD-A597-9C1191C27E61}"/>
              </a:ext>
            </a:extLst>
          </p:cNvPr>
          <p:cNvGraphicFramePr>
            <a:graphicFrameLocks noGrp="1"/>
          </p:cNvGraphicFramePr>
          <p:nvPr>
            <p:ph type="tbl" sz="quarter" idx="13"/>
            <p:extLst>
              <p:ext uri="{D42A27DB-BD31-4B8C-83A1-F6EECF244321}">
                <p14:modId xmlns:p14="http://schemas.microsoft.com/office/powerpoint/2010/main" val="47120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67238617"/>
                    </a:ext>
                  </a:extLst>
                </a:gridCol>
                <a:gridCol w="905256">
                  <a:extLst>
                    <a:ext uri="{9D8B030D-6E8A-4147-A177-3AD203B41FA5}">
                      <a16:colId xmlns:a16="http://schemas.microsoft.com/office/drawing/2014/main" val="3410613169"/>
                    </a:ext>
                  </a:extLst>
                </a:gridCol>
                <a:gridCol w="658368">
                  <a:extLst>
                    <a:ext uri="{9D8B030D-6E8A-4147-A177-3AD203B41FA5}">
                      <a16:colId xmlns:a16="http://schemas.microsoft.com/office/drawing/2014/main" val="1003297790"/>
                    </a:ext>
                  </a:extLst>
                </a:gridCol>
                <a:gridCol w="329184">
                  <a:extLst>
                    <a:ext uri="{9D8B030D-6E8A-4147-A177-3AD203B41FA5}">
                      <a16:colId xmlns:a16="http://schemas.microsoft.com/office/drawing/2014/main" val="357058533"/>
                    </a:ext>
                  </a:extLst>
                </a:gridCol>
                <a:gridCol w="329184">
                  <a:extLst>
                    <a:ext uri="{9D8B030D-6E8A-4147-A177-3AD203B41FA5}">
                      <a16:colId xmlns:a16="http://schemas.microsoft.com/office/drawing/2014/main" val="3339699427"/>
                    </a:ext>
                  </a:extLst>
                </a:gridCol>
                <a:gridCol w="329184">
                  <a:extLst>
                    <a:ext uri="{9D8B030D-6E8A-4147-A177-3AD203B41FA5}">
                      <a16:colId xmlns:a16="http://schemas.microsoft.com/office/drawing/2014/main" val="2159398167"/>
                    </a:ext>
                  </a:extLst>
                </a:gridCol>
                <a:gridCol w="329184">
                  <a:extLst>
                    <a:ext uri="{9D8B030D-6E8A-4147-A177-3AD203B41FA5}">
                      <a16:colId xmlns:a16="http://schemas.microsoft.com/office/drawing/2014/main" val="111679975"/>
                    </a:ext>
                  </a:extLst>
                </a:gridCol>
                <a:gridCol w="329184">
                  <a:extLst>
                    <a:ext uri="{9D8B030D-6E8A-4147-A177-3AD203B41FA5}">
                      <a16:colId xmlns:a16="http://schemas.microsoft.com/office/drawing/2014/main" val="3963867309"/>
                    </a:ext>
                  </a:extLst>
                </a:gridCol>
                <a:gridCol w="329184">
                  <a:extLst>
                    <a:ext uri="{9D8B030D-6E8A-4147-A177-3AD203B41FA5}">
                      <a16:colId xmlns:a16="http://schemas.microsoft.com/office/drawing/2014/main" val="890157149"/>
                    </a:ext>
                  </a:extLst>
                </a:gridCol>
                <a:gridCol w="329184">
                  <a:extLst>
                    <a:ext uri="{9D8B030D-6E8A-4147-A177-3AD203B41FA5}">
                      <a16:colId xmlns:a16="http://schemas.microsoft.com/office/drawing/2014/main" val="4136925385"/>
                    </a:ext>
                  </a:extLst>
                </a:gridCol>
                <a:gridCol w="329184">
                  <a:extLst>
                    <a:ext uri="{9D8B030D-6E8A-4147-A177-3AD203B41FA5}">
                      <a16:colId xmlns:a16="http://schemas.microsoft.com/office/drawing/2014/main" val="3938149959"/>
                    </a:ext>
                  </a:extLst>
                </a:gridCol>
                <a:gridCol w="329184">
                  <a:extLst>
                    <a:ext uri="{9D8B030D-6E8A-4147-A177-3AD203B41FA5}">
                      <a16:colId xmlns:a16="http://schemas.microsoft.com/office/drawing/2014/main" val="3650137584"/>
                    </a:ext>
                  </a:extLst>
                </a:gridCol>
                <a:gridCol w="329184">
                  <a:extLst>
                    <a:ext uri="{9D8B030D-6E8A-4147-A177-3AD203B41FA5}">
                      <a16:colId xmlns:a16="http://schemas.microsoft.com/office/drawing/2014/main" val="10519911"/>
                    </a:ext>
                  </a:extLst>
                </a:gridCol>
                <a:gridCol w="329184">
                  <a:extLst>
                    <a:ext uri="{9D8B030D-6E8A-4147-A177-3AD203B41FA5}">
                      <a16:colId xmlns:a16="http://schemas.microsoft.com/office/drawing/2014/main" val="3793407052"/>
                    </a:ext>
                  </a:extLst>
                </a:gridCol>
                <a:gridCol w="329184">
                  <a:extLst>
                    <a:ext uri="{9D8B030D-6E8A-4147-A177-3AD203B41FA5}">
                      <a16:colId xmlns:a16="http://schemas.microsoft.com/office/drawing/2014/main" val="2793059490"/>
                    </a:ext>
                  </a:extLst>
                </a:gridCol>
                <a:gridCol w="329184">
                  <a:extLst>
                    <a:ext uri="{9D8B030D-6E8A-4147-A177-3AD203B41FA5}">
                      <a16:colId xmlns:a16="http://schemas.microsoft.com/office/drawing/2014/main" val="2942129591"/>
                    </a:ext>
                  </a:extLst>
                </a:gridCol>
                <a:gridCol w="329184">
                  <a:extLst>
                    <a:ext uri="{9D8B030D-6E8A-4147-A177-3AD203B41FA5}">
                      <a16:colId xmlns:a16="http://schemas.microsoft.com/office/drawing/2014/main" val="274818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1904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Coopealianza Ahorro Crédito - 2019-08-30 22:59:51</a:t>
                      </a:r>
                      <a:r>
                        <a:rPr kumimoji="0" lang="es-ES" sz="1000" b="0" i="0" u="none" strike="noStrike" kern="1200" cap="none" spc="0" normalizeH="0" baseline="0" noProof="0">
                          <a:ln>
                            <a:noFill/>
                          </a:ln>
                          <a:solidFill>
                            <a:prstClr val="black"/>
                          </a:solidFill>
                          <a:effectLst/>
                          <a:uLnTx/>
                          <a:uFillTx/>
                          <a:latin typeface="+mn-lt"/>
                          <a:ea typeface="+mn-ea"/>
                          <a:cs typeface="+mn-cs"/>
                        </a:rPr>
                        <a:t> 
 Coopealianza felicita a los directivos del Municipal Pérez Zeledón y CS Uruguay de Coronado,  Don Juan Luis Artavia Mata y Don Freddy Campos Quirós, por los importantes puestos obtenidos en la Federación Costarricense de Fútbol.
Ser buenos es nuestra 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https://scontent.xx.fbcdn.net/v/t1.0-9/p720x720/69333473_2506153902741505_3835861207890264064_o.jpg?_nc_cat=106&amp;_nc_oc=AQkdWXIweMQgZyisrf6hzR667DrJ1aaXz2rzLGxSCvFHSms5h5NxLH9l2KiZbfVuvlk&amp;_nc_ht=scontent.xx&amp;oh=491c28abad4143dc014ee24f700528d3&amp;oe=5E0444C0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1133569"/>
                  </a:ext>
                </a:extLst>
              </a:tr>
            </a:tbl>
          </a:graphicData>
        </a:graphic>
      </p:graphicFrame>
      <p:sp>
        <p:nvSpPr>
          <p:cNvPr id="4" name="Text Placeholder 3">
            <a:extLst>
              <a:ext uri="{FF2B5EF4-FFF2-40B4-BE49-F238E27FC236}">
                <a16:creationId xmlns:a16="http://schemas.microsoft.com/office/drawing/2014/main" id="{325A4398-2B47-45F8-95F2-F5FE9926051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15744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752A1-399D-4976-8B16-D8545CC50388}"/>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C1F4235A-1012-4944-ACFF-F528E6B54421}"/>
              </a:ext>
            </a:extLst>
          </p:cNvPr>
          <p:cNvGraphicFramePr>
            <a:graphicFrameLocks noGrp="1"/>
          </p:cNvGraphicFramePr>
          <p:nvPr>
            <p:ph type="tbl" sz="quarter" idx="13"/>
            <p:extLst>
              <p:ext uri="{D42A27DB-BD31-4B8C-83A1-F6EECF244321}">
                <p14:modId xmlns:p14="http://schemas.microsoft.com/office/powerpoint/2010/main" val="168310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009056425"/>
                    </a:ext>
                  </a:extLst>
                </a:gridCol>
                <a:gridCol w="905256">
                  <a:extLst>
                    <a:ext uri="{9D8B030D-6E8A-4147-A177-3AD203B41FA5}">
                      <a16:colId xmlns:a16="http://schemas.microsoft.com/office/drawing/2014/main" val="2913761816"/>
                    </a:ext>
                  </a:extLst>
                </a:gridCol>
                <a:gridCol w="658368">
                  <a:extLst>
                    <a:ext uri="{9D8B030D-6E8A-4147-A177-3AD203B41FA5}">
                      <a16:colId xmlns:a16="http://schemas.microsoft.com/office/drawing/2014/main" val="3721225876"/>
                    </a:ext>
                  </a:extLst>
                </a:gridCol>
                <a:gridCol w="329184">
                  <a:extLst>
                    <a:ext uri="{9D8B030D-6E8A-4147-A177-3AD203B41FA5}">
                      <a16:colId xmlns:a16="http://schemas.microsoft.com/office/drawing/2014/main" val="2220843381"/>
                    </a:ext>
                  </a:extLst>
                </a:gridCol>
                <a:gridCol w="329184">
                  <a:extLst>
                    <a:ext uri="{9D8B030D-6E8A-4147-A177-3AD203B41FA5}">
                      <a16:colId xmlns:a16="http://schemas.microsoft.com/office/drawing/2014/main" val="4250421726"/>
                    </a:ext>
                  </a:extLst>
                </a:gridCol>
                <a:gridCol w="329184">
                  <a:extLst>
                    <a:ext uri="{9D8B030D-6E8A-4147-A177-3AD203B41FA5}">
                      <a16:colId xmlns:a16="http://schemas.microsoft.com/office/drawing/2014/main" val="3968523809"/>
                    </a:ext>
                  </a:extLst>
                </a:gridCol>
                <a:gridCol w="329184">
                  <a:extLst>
                    <a:ext uri="{9D8B030D-6E8A-4147-A177-3AD203B41FA5}">
                      <a16:colId xmlns:a16="http://schemas.microsoft.com/office/drawing/2014/main" val="2588594056"/>
                    </a:ext>
                  </a:extLst>
                </a:gridCol>
                <a:gridCol w="329184">
                  <a:extLst>
                    <a:ext uri="{9D8B030D-6E8A-4147-A177-3AD203B41FA5}">
                      <a16:colId xmlns:a16="http://schemas.microsoft.com/office/drawing/2014/main" val="537594502"/>
                    </a:ext>
                  </a:extLst>
                </a:gridCol>
                <a:gridCol w="329184">
                  <a:extLst>
                    <a:ext uri="{9D8B030D-6E8A-4147-A177-3AD203B41FA5}">
                      <a16:colId xmlns:a16="http://schemas.microsoft.com/office/drawing/2014/main" val="948521734"/>
                    </a:ext>
                  </a:extLst>
                </a:gridCol>
                <a:gridCol w="329184">
                  <a:extLst>
                    <a:ext uri="{9D8B030D-6E8A-4147-A177-3AD203B41FA5}">
                      <a16:colId xmlns:a16="http://schemas.microsoft.com/office/drawing/2014/main" val="2115928345"/>
                    </a:ext>
                  </a:extLst>
                </a:gridCol>
                <a:gridCol w="329184">
                  <a:extLst>
                    <a:ext uri="{9D8B030D-6E8A-4147-A177-3AD203B41FA5}">
                      <a16:colId xmlns:a16="http://schemas.microsoft.com/office/drawing/2014/main" val="1645417428"/>
                    </a:ext>
                  </a:extLst>
                </a:gridCol>
                <a:gridCol w="329184">
                  <a:extLst>
                    <a:ext uri="{9D8B030D-6E8A-4147-A177-3AD203B41FA5}">
                      <a16:colId xmlns:a16="http://schemas.microsoft.com/office/drawing/2014/main" val="3861042794"/>
                    </a:ext>
                  </a:extLst>
                </a:gridCol>
                <a:gridCol w="329184">
                  <a:extLst>
                    <a:ext uri="{9D8B030D-6E8A-4147-A177-3AD203B41FA5}">
                      <a16:colId xmlns:a16="http://schemas.microsoft.com/office/drawing/2014/main" val="1611632580"/>
                    </a:ext>
                  </a:extLst>
                </a:gridCol>
                <a:gridCol w="329184">
                  <a:extLst>
                    <a:ext uri="{9D8B030D-6E8A-4147-A177-3AD203B41FA5}">
                      <a16:colId xmlns:a16="http://schemas.microsoft.com/office/drawing/2014/main" val="4077281808"/>
                    </a:ext>
                  </a:extLst>
                </a:gridCol>
                <a:gridCol w="329184">
                  <a:extLst>
                    <a:ext uri="{9D8B030D-6E8A-4147-A177-3AD203B41FA5}">
                      <a16:colId xmlns:a16="http://schemas.microsoft.com/office/drawing/2014/main" val="116508085"/>
                    </a:ext>
                  </a:extLst>
                </a:gridCol>
                <a:gridCol w="329184">
                  <a:extLst>
                    <a:ext uri="{9D8B030D-6E8A-4147-A177-3AD203B41FA5}">
                      <a16:colId xmlns:a16="http://schemas.microsoft.com/office/drawing/2014/main" val="189664765"/>
                    </a:ext>
                  </a:extLst>
                </a:gridCol>
                <a:gridCol w="329184">
                  <a:extLst>
                    <a:ext uri="{9D8B030D-6E8A-4147-A177-3AD203B41FA5}">
                      <a16:colId xmlns:a16="http://schemas.microsoft.com/office/drawing/2014/main" val="4040065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0248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- 2019-08-30 22:50:11</a:t>
                      </a:r>
                      <a:r>
                        <a:rPr kumimoji="0" lang="es-ES" sz="1000" b="0" i="0" u="none" strike="noStrike" kern="1200" cap="none" spc="0" normalizeH="0" baseline="0" noProof="0">
                          <a:ln>
                            <a:noFill/>
                          </a:ln>
                          <a:solidFill>
                            <a:prstClr val="black"/>
                          </a:solidFill>
                          <a:effectLst/>
                          <a:uLnTx/>
                          <a:uFillTx/>
                          <a:latin typeface="+mn-lt"/>
                          <a:ea typeface="+mn-ea"/>
                          <a:cs typeface="+mn-cs"/>
                        </a:rPr>
                        <a:t> 
 Compartimos con usted una excelente oportunidad para adquirir su auto nuevo, aprovechando las excelentes condiciones que #BPAutos le ofrece. Lo invitamos desde hoy y hasta el 1 de setiembre de 11:00 a.m. a 6:00 p.m. en el parqueo principal del Mall Expresso Desamparados.  
Consulte por nuestras condiciones en: 
☎️ 800-BPAutos
✉️ bpautos@bp.fi.cr 
✅ www.bancopopular.fi.cr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https://scontent.xx.fbcdn.net/v/t1.0-9/p720x720/69349070_2791463597611051_6844939587802890240_o.jpg?_nc_cat=105&amp;_nc_oc=AQmne4ZpXeozMeW062eRxpW_fCPL8BOYAZ-8NyVyJNC7tNC-8yBlWiaJihpcNjZUYIk&amp;_nc_ht=scontent.xx&amp;oh=54eeefd173bcdc7eccef53589f653411&amp;oe=5E11BF91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9541712"/>
                  </a:ext>
                </a:extLst>
              </a:tr>
            </a:tbl>
          </a:graphicData>
        </a:graphic>
      </p:graphicFrame>
      <p:sp>
        <p:nvSpPr>
          <p:cNvPr id="4" name="Text Placeholder 3">
            <a:extLst>
              <a:ext uri="{FF2B5EF4-FFF2-40B4-BE49-F238E27FC236}">
                <a16:creationId xmlns:a16="http://schemas.microsoft.com/office/drawing/2014/main" id="{9B6B43BD-E2B1-4C8C-83E0-FFC203BB4C6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87942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0A36-1A3F-46DE-B322-8BBAA198D32A}"/>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EC24FBDF-3DDB-4C23-9431-F8C834DA344F}"/>
              </a:ext>
            </a:extLst>
          </p:cNvPr>
          <p:cNvGraphicFramePr>
            <a:graphicFrameLocks noGrp="1"/>
          </p:cNvGraphicFramePr>
          <p:nvPr>
            <p:ph type="tbl" sz="quarter" idx="13"/>
            <p:extLst>
              <p:ext uri="{D42A27DB-BD31-4B8C-83A1-F6EECF244321}">
                <p14:modId xmlns:p14="http://schemas.microsoft.com/office/powerpoint/2010/main" val="311171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43367174"/>
                    </a:ext>
                  </a:extLst>
                </a:gridCol>
                <a:gridCol w="905256">
                  <a:extLst>
                    <a:ext uri="{9D8B030D-6E8A-4147-A177-3AD203B41FA5}">
                      <a16:colId xmlns:a16="http://schemas.microsoft.com/office/drawing/2014/main" val="267762813"/>
                    </a:ext>
                  </a:extLst>
                </a:gridCol>
                <a:gridCol w="658368">
                  <a:extLst>
                    <a:ext uri="{9D8B030D-6E8A-4147-A177-3AD203B41FA5}">
                      <a16:colId xmlns:a16="http://schemas.microsoft.com/office/drawing/2014/main" val="3489301542"/>
                    </a:ext>
                  </a:extLst>
                </a:gridCol>
                <a:gridCol w="329184">
                  <a:extLst>
                    <a:ext uri="{9D8B030D-6E8A-4147-A177-3AD203B41FA5}">
                      <a16:colId xmlns:a16="http://schemas.microsoft.com/office/drawing/2014/main" val="2522759342"/>
                    </a:ext>
                  </a:extLst>
                </a:gridCol>
                <a:gridCol w="329184">
                  <a:extLst>
                    <a:ext uri="{9D8B030D-6E8A-4147-A177-3AD203B41FA5}">
                      <a16:colId xmlns:a16="http://schemas.microsoft.com/office/drawing/2014/main" val="2594938753"/>
                    </a:ext>
                  </a:extLst>
                </a:gridCol>
                <a:gridCol w="329184">
                  <a:extLst>
                    <a:ext uri="{9D8B030D-6E8A-4147-A177-3AD203B41FA5}">
                      <a16:colId xmlns:a16="http://schemas.microsoft.com/office/drawing/2014/main" val="706084003"/>
                    </a:ext>
                  </a:extLst>
                </a:gridCol>
                <a:gridCol w="329184">
                  <a:extLst>
                    <a:ext uri="{9D8B030D-6E8A-4147-A177-3AD203B41FA5}">
                      <a16:colId xmlns:a16="http://schemas.microsoft.com/office/drawing/2014/main" val="2135581352"/>
                    </a:ext>
                  </a:extLst>
                </a:gridCol>
                <a:gridCol w="329184">
                  <a:extLst>
                    <a:ext uri="{9D8B030D-6E8A-4147-A177-3AD203B41FA5}">
                      <a16:colId xmlns:a16="http://schemas.microsoft.com/office/drawing/2014/main" val="2999769965"/>
                    </a:ext>
                  </a:extLst>
                </a:gridCol>
                <a:gridCol w="329184">
                  <a:extLst>
                    <a:ext uri="{9D8B030D-6E8A-4147-A177-3AD203B41FA5}">
                      <a16:colId xmlns:a16="http://schemas.microsoft.com/office/drawing/2014/main" val="255652020"/>
                    </a:ext>
                  </a:extLst>
                </a:gridCol>
                <a:gridCol w="329184">
                  <a:extLst>
                    <a:ext uri="{9D8B030D-6E8A-4147-A177-3AD203B41FA5}">
                      <a16:colId xmlns:a16="http://schemas.microsoft.com/office/drawing/2014/main" val="3134605627"/>
                    </a:ext>
                  </a:extLst>
                </a:gridCol>
                <a:gridCol w="329184">
                  <a:extLst>
                    <a:ext uri="{9D8B030D-6E8A-4147-A177-3AD203B41FA5}">
                      <a16:colId xmlns:a16="http://schemas.microsoft.com/office/drawing/2014/main" val="1732111405"/>
                    </a:ext>
                  </a:extLst>
                </a:gridCol>
                <a:gridCol w="329184">
                  <a:extLst>
                    <a:ext uri="{9D8B030D-6E8A-4147-A177-3AD203B41FA5}">
                      <a16:colId xmlns:a16="http://schemas.microsoft.com/office/drawing/2014/main" val="3193945701"/>
                    </a:ext>
                  </a:extLst>
                </a:gridCol>
                <a:gridCol w="329184">
                  <a:extLst>
                    <a:ext uri="{9D8B030D-6E8A-4147-A177-3AD203B41FA5}">
                      <a16:colId xmlns:a16="http://schemas.microsoft.com/office/drawing/2014/main" val="1239764975"/>
                    </a:ext>
                  </a:extLst>
                </a:gridCol>
                <a:gridCol w="329184">
                  <a:extLst>
                    <a:ext uri="{9D8B030D-6E8A-4147-A177-3AD203B41FA5}">
                      <a16:colId xmlns:a16="http://schemas.microsoft.com/office/drawing/2014/main" val="228099002"/>
                    </a:ext>
                  </a:extLst>
                </a:gridCol>
                <a:gridCol w="329184">
                  <a:extLst>
                    <a:ext uri="{9D8B030D-6E8A-4147-A177-3AD203B41FA5}">
                      <a16:colId xmlns:a16="http://schemas.microsoft.com/office/drawing/2014/main" val="2882361394"/>
                    </a:ext>
                  </a:extLst>
                </a:gridCol>
                <a:gridCol w="329184">
                  <a:extLst>
                    <a:ext uri="{9D8B030D-6E8A-4147-A177-3AD203B41FA5}">
                      <a16:colId xmlns:a16="http://schemas.microsoft.com/office/drawing/2014/main" val="184964323"/>
                    </a:ext>
                  </a:extLst>
                </a:gridCol>
                <a:gridCol w="329184">
                  <a:extLst>
                    <a:ext uri="{9D8B030D-6E8A-4147-A177-3AD203B41FA5}">
                      <a16:colId xmlns:a16="http://schemas.microsoft.com/office/drawing/2014/main" val="2970778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5337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21:30:50</a:t>
                      </a:r>
                      <a:r>
                        <a:rPr kumimoji="0" lang="es-ES" sz="1000" b="0" i="0" u="none" strike="noStrike" kern="1200" cap="none" spc="0" normalizeH="0" baseline="0" noProof="0">
                          <a:ln>
                            <a:noFill/>
                          </a:ln>
                          <a:solidFill>
                            <a:prstClr val="black"/>
                          </a:solidFill>
                          <a:effectLst/>
                          <a:uLnTx/>
                          <a:uFillTx/>
                          <a:latin typeface="+mn-lt"/>
                          <a:ea typeface="+mn-ea"/>
                          <a:cs typeface="+mn-cs"/>
                        </a:rPr>
                        <a:t> 
 Como parte del programa Transformando Comunidades, junto a la  Asada de Bri Bri , hoy se inauguró oficialmente el proyecto "Ramal Nuevo Agua Potable Puente La Paz y Chase" que lleva agua potable a 200 familias. 
Este proyecto tiene una inversión de más de 42 millones de colones. ¡Juntos somos progreso! #BNSostenibilidad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19082420"/>
                  </a:ext>
                </a:extLst>
              </a:tr>
            </a:tbl>
          </a:graphicData>
        </a:graphic>
      </p:graphicFrame>
      <p:sp>
        <p:nvSpPr>
          <p:cNvPr id="4" name="Text Placeholder 3">
            <a:extLst>
              <a:ext uri="{FF2B5EF4-FFF2-40B4-BE49-F238E27FC236}">
                <a16:creationId xmlns:a16="http://schemas.microsoft.com/office/drawing/2014/main" id="{96FCA73A-4DA2-4E4B-9A11-63E9312019F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68372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6356-B104-4C8A-9431-A0AC55217391}"/>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955B321D-1AF3-4617-A103-3DAF2808FA4D}"/>
              </a:ext>
            </a:extLst>
          </p:cNvPr>
          <p:cNvGraphicFramePr>
            <a:graphicFrameLocks noGrp="1"/>
          </p:cNvGraphicFramePr>
          <p:nvPr>
            <p:ph type="tbl" sz="quarter" idx="13"/>
            <p:extLst>
              <p:ext uri="{D42A27DB-BD31-4B8C-83A1-F6EECF244321}">
                <p14:modId xmlns:p14="http://schemas.microsoft.com/office/powerpoint/2010/main" val="1559620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26359604"/>
                    </a:ext>
                  </a:extLst>
                </a:gridCol>
                <a:gridCol w="905256">
                  <a:extLst>
                    <a:ext uri="{9D8B030D-6E8A-4147-A177-3AD203B41FA5}">
                      <a16:colId xmlns:a16="http://schemas.microsoft.com/office/drawing/2014/main" val="1290393093"/>
                    </a:ext>
                  </a:extLst>
                </a:gridCol>
                <a:gridCol w="658368">
                  <a:extLst>
                    <a:ext uri="{9D8B030D-6E8A-4147-A177-3AD203B41FA5}">
                      <a16:colId xmlns:a16="http://schemas.microsoft.com/office/drawing/2014/main" val="334682514"/>
                    </a:ext>
                  </a:extLst>
                </a:gridCol>
                <a:gridCol w="329184">
                  <a:extLst>
                    <a:ext uri="{9D8B030D-6E8A-4147-A177-3AD203B41FA5}">
                      <a16:colId xmlns:a16="http://schemas.microsoft.com/office/drawing/2014/main" val="3252535747"/>
                    </a:ext>
                  </a:extLst>
                </a:gridCol>
                <a:gridCol w="329184">
                  <a:extLst>
                    <a:ext uri="{9D8B030D-6E8A-4147-A177-3AD203B41FA5}">
                      <a16:colId xmlns:a16="http://schemas.microsoft.com/office/drawing/2014/main" val="4102553719"/>
                    </a:ext>
                  </a:extLst>
                </a:gridCol>
                <a:gridCol w="329184">
                  <a:extLst>
                    <a:ext uri="{9D8B030D-6E8A-4147-A177-3AD203B41FA5}">
                      <a16:colId xmlns:a16="http://schemas.microsoft.com/office/drawing/2014/main" val="3941269771"/>
                    </a:ext>
                  </a:extLst>
                </a:gridCol>
                <a:gridCol w="329184">
                  <a:extLst>
                    <a:ext uri="{9D8B030D-6E8A-4147-A177-3AD203B41FA5}">
                      <a16:colId xmlns:a16="http://schemas.microsoft.com/office/drawing/2014/main" val="2450188473"/>
                    </a:ext>
                  </a:extLst>
                </a:gridCol>
                <a:gridCol w="329184">
                  <a:extLst>
                    <a:ext uri="{9D8B030D-6E8A-4147-A177-3AD203B41FA5}">
                      <a16:colId xmlns:a16="http://schemas.microsoft.com/office/drawing/2014/main" val="3192225918"/>
                    </a:ext>
                  </a:extLst>
                </a:gridCol>
                <a:gridCol w="329184">
                  <a:extLst>
                    <a:ext uri="{9D8B030D-6E8A-4147-A177-3AD203B41FA5}">
                      <a16:colId xmlns:a16="http://schemas.microsoft.com/office/drawing/2014/main" val="2998341363"/>
                    </a:ext>
                  </a:extLst>
                </a:gridCol>
                <a:gridCol w="329184">
                  <a:extLst>
                    <a:ext uri="{9D8B030D-6E8A-4147-A177-3AD203B41FA5}">
                      <a16:colId xmlns:a16="http://schemas.microsoft.com/office/drawing/2014/main" val="3371334907"/>
                    </a:ext>
                  </a:extLst>
                </a:gridCol>
                <a:gridCol w="329184">
                  <a:extLst>
                    <a:ext uri="{9D8B030D-6E8A-4147-A177-3AD203B41FA5}">
                      <a16:colId xmlns:a16="http://schemas.microsoft.com/office/drawing/2014/main" val="143099588"/>
                    </a:ext>
                  </a:extLst>
                </a:gridCol>
                <a:gridCol w="329184">
                  <a:extLst>
                    <a:ext uri="{9D8B030D-6E8A-4147-A177-3AD203B41FA5}">
                      <a16:colId xmlns:a16="http://schemas.microsoft.com/office/drawing/2014/main" val="927891954"/>
                    </a:ext>
                  </a:extLst>
                </a:gridCol>
                <a:gridCol w="329184">
                  <a:extLst>
                    <a:ext uri="{9D8B030D-6E8A-4147-A177-3AD203B41FA5}">
                      <a16:colId xmlns:a16="http://schemas.microsoft.com/office/drawing/2014/main" val="22487568"/>
                    </a:ext>
                  </a:extLst>
                </a:gridCol>
                <a:gridCol w="329184">
                  <a:extLst>
                    <a:ext uri="{9D8B030D-6E8A-4147-A177-3AD203B41FA5}">
                      <a16:colId xmlns:a16="http://schemas.microsoft.com/office/drawing/2014/main" val="2935990812"/>
                    </a:ext>
                  </a:extLst>
                </a:gridCol>
                <a:gridCol w="329184">
                  <a:extLst>
                    <a:ext uri="{9D8B030D-6E8A-4147-A177-3AD203B41FA5}">
                      <a16:colId xmlns:a16="http://schemas.microsoft.com/office/drawing/2014/main" val="1546144795"/>
                    </a:ext>
                  </a:extLst>
                </a:gridCol>
                <a:gridCol w="329184">
                  <a:extLst>
                    <a:ext uri="{9D8B030D-6E8A-4147-A177-3AD203B41FA5}">
                      <a16:colId xmlns:a16="http://schemas.microsoft.com/office/drawing/2014/main" val="751208145"/>
                    </a:ext>
                  </a:extLst>
                </a:gridCol>
                <a:gridCol w="329184">
                  <a:extLst>
                    <a:ext uri="{9D8B030D-6E8A-4147-A177-3AD203B41FA5}">
                      <a16:colId xmlns:a16="http://schemas.microsoft.com/office/drawing/2014/main" val="159048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831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20:40:28</a:t>
                      </a:r>
                      <a:r>
                        <a:rPr kumimoji="0" lang="es-ES" sz="1000" b="0" i="0" u="none" strike="noStrike" kern="1200" cap="none" spc="0" normalizeH="0" baseline="0" noProof="0">
                          <a:ln>
                            <a:noFill/>
                          </a:ln>
                          <a:solidFill>
                            <a:prstClr val="black"/>
                          </a:solidFill>
                          <a:effectLst/>
                          <a:uLnTx/>
                          <a:uFillTx/>
                          <a:latin typeface="+mn-lt"/>
                          <a:ea typeface="+mn-ea"/>
                          <a:cs typeface="+mn-cs"/>
                        </a:rPr>
                        <a:t> 
 Si cumplir una meta puede ser difícil, el primer paso para cumplirla no lo es. ¡Abrí ya tu BN Ahorro Programado! Porque es momento de cumplirlas todas. Aquí te enseñamos cómo hacerlo 😉 https://bit.ly/2HuYzq6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https://scontent.xx.fbcdn.net/v/t15.5256-10/s720x720/69140614_2451577901794360_7489664408575016960_n.jpg?_nc_cat=111&amp;_nc_oc=AQkcSbwiHX1CWKD6RAR-96-ZwHdr8o2hyO1imWhivbX6Y-64WOaAgDHX2uMXCedzdw0&amp;_nc_ht=scontent.xx&amp;oh=d9bfc721b431df8bf7470d611ba7dfdf&amp;oe=5E105B6D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42042024"/>
                  </a:ext>
                </a:extLst>
              </a:tr>
            </a:tbl>
          </a:graphicData>
        </a:graphic>
      </p:graphicFrame>
      <p:sp>
        <p:nvSpPr>
          <p:cNvPr id="4" name="Text Placeholder 3">
            <a:extLst>
              <a:ext uri="{FF2B5EF4-FFF2-40B4-BE49-F238E27FC236}">
                <a16:creationId xmlns:a16="http://schemas.microsoft.com/office/drawing/2014/main" id="{F5524710-2C84-4D6B-8355-B19FA738208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590650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3D1CF-6E50-4BEC-B1F3-E685D6093F01}"/>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E6878682-60A4-465B-8C4D-029E9FD1A197}"/>
              </a:ext>
            </a:extLst>
          </p:cNvPr>
          <p:cNvGraphicFramePr>
            <a:graphicFrameLocks noGrp="1"/>
          </p:cNvGraphicFramePr>
          <p:nvPr>
            <p:ph type="tbl" sz="quarter" idx="13"/>
            <p:extLst>
              <p:ext uri="{D42A27DB-BD31-4B8C-83A1-F6EECF244321}">
                <p14:modId xmlns:p14="http://schemas.microsoft.com/office/powerpoint/2010/main" val="488278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40986006"/>
                    </a:ext>
                  </a:extLst>
                </a:gridCol>
                <a:gridCol w="905256">
                  <a:extLst>
                    <a:ext uri="{9D8B030D-6E8A-4147-A177-3AD203B41FA5}">
                      <a16:colId xmlns:a16="http://schemas.microsoft.com/office/drawing/2014/main" val="1022411107"/>
                    </a:ext>
                  </a:extLst>
                </a:gridCol>
                <a:gridCol w="658368">
                  <a:extLst>
                    <a:ext uri="{9D8B030D-6E8A-4147-A177-3AD203B41FA5}">
                      <a16:colId xmlns:a16="http://schemas.microsoft.com/office/drawing/2014/main" val="1043884559"/>
                    </a:ext>
                  </a:extLst>
                </a:gridCol>
                <a:gridCol w="329184">
                  <a:extLst>
                    <a:ext uri="{9D8B030D-6E8A-4147-A177-3AD203B41FA5}">
                      <a16:colId xmlns:a16="http://schemas.microsoft.com/office/drawing/2014/main" val="1723032827"/>
                    </a:ext>
                  </a:extLst>
                </a:gridCol>
                <a:gridCol w="329184">
                  <a:extLst>
                    <a:ext uri="{9D8B030D-6E8A-4147-A177-3AD203B41FA5}">
                      <a16:colId xmlns:a16="http://schemas.microsoft.com/office/drawing/2014/main" val="414648891"/>
                    </a:ext>
                  </a:extLst>
                </a:gridCol>
                <a:gridCol w="329184">
                  <a:extLst>
                    <a:ext uri="{9D8B030D-6E8A-4147-A177-3AD203B41FA5}">
                      <a16:colId xmlns:a16="http://schemas.microsoft.com/office/drawing/2014/main" val="3231260706"/>
                    </a:ext>
                  </a:extLst>
                </a:gridCol>
                <a:gridCol w="329184">
                  <a:extLst>
                    <a:ext uri="{9D8B030D-6E8A-4147-A177-3AD203B41FA5}">
                      <a16:colId xmlns:a16="http://schemas.microsoft.com/office/drawing/2014/main" val="3334919953"/>
                    </a:ext>
                  </a:extLst>
                </a:gridCol>
                <a:gridCol w="329184">
                  <a:extLst>
                    <a:ext uri="{9D8B030D-6E8A-4147-A177-3AD203B41FA5}">
                      <a16:colId xmlns:a16="http://schemas.microsoft.com/office/drawing/2014/main" val="3674612617"/>
                    </a:ext>
                  </a:extLst>
                </a:gridCol>
                <a:gridCol w="329184">
                  <a:extLst>
                    <a:ext uri="{9D8B030D-6E8A-4147-A177-3AD203B41FA5}">
                      <a16:colId xmlns:a16="http://schemas.microsoft.com/office/drawing/2014/main" val="2841904054"/>
                    </a:ext>
                  </a:extLst>
                </a:gridCol>
                <a:gridCol w="329184">
                  <a:extLst>
                    <a:ext uri="{9D8B030D-6E8A-4147-A177-3AD203B41FA5}">
                      <a16:colId xmlns:a16="http://schemas.microsoft.com/office/drawing/2014/main" val="71656756"/>
                    </a:ext>
                  </a:extLst>
                </a:gridCol>
                <a:gridCol w="329184">
                  <a:extLst>
                    <a:ext uri="{9D8B030D-6E8A-4147-A177-3AD203B41FA5}">
                      <a16:colId xmlns:a16="http://schemas.microsoft.com/office/drawing/2014/main" val="910878999"/>
                    </a:ext>
                  </a:extLst>
                </a:gridCol>
                <a:gridCol w="329184">
                  <a:extLst>
                    <a:ext uri="{9D8B030D-6E8A-4147-A177-3AD203B41FA5}">
                      <a16:colId xmlns:a16="http://schemas.microsoft.com/office/drawing/2014/main" val="3700649158"/>
                    </a:ext>
                  </a:extLst>
                </a:gridCol>
                <a:gridCol w="329184">
                  <a:extLst>
                    <a:ext uri="{9D8B030D-6E8A-4147-A177-3AD203B41FA5}">
                      <a16:colId xmlns:a16="http://schemas.microsoft.com/office/drawing/2014/main" val="3881287367"/>
                    </a:ext>
                  </a:extLst>
                </a:gridCol>
                <a:gridCol w="329184">
                  <a:extLst>
                    <a:ext uri="{9D8B030D-6E8A-4147-A177-3AD203B41FA5}">
                      <a16:colId xmlns:a16="http://schemas.microsoft.com/office/drawing/2014/main" val="2109297382"/>
                    </a:ext>
                  </a:extLst>
                </a:gridCol>
                <a:gridCol w="329184">
                  <a:extLst>
                    <a:ext uri="{9D8B030D-6E8A-4147-A177-3AD203B41FA5}">
                      <a16:colId xmlns:a16="http://schemas.microsoft.com/office/drawing/2014/main" val="2697474472"/>
                    </a:ext>
                  </a:extLst>
                </a:gridCol>
                <a:gridCol w="329184">
                  <a:extLst>
                    <a:ext uri="{9D8B030D-6E8A-4147-A177-3AD203B41FA5}">
                      <a16:colId xmlns:a16="http://schemas.microsoft.com/office/drawing/2014/main" val="1520776717"/>
                    </a:ext>
                  </a:extLst>
                </a:gridCol>
                <a:gridCol w="329184">
                  <a:extLst>
                    <a:ext uri="{9D8B030D-6E8A-4147-A177-3AD203B41FA5}">
                      <a16:colId xmlns:a16="http://schemas.microsoft.com/office/drawing/2014/main" val="224516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4043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Nacional - 2019-08-30 20:00:49</a:t>
                      </a:r>
                      <a:r>
                        <a:rPr kumimoji="0" lang="es-ES" sz="1000" b="0" i="0" u="none" strike="noStrike" kern="1200" cap="none" spc="0" normalizeH="0" baseline="0" noProof="0">
                          <a:ln>
                            <a:noFill/>
                          </a:ln>
                          <a:solidFill>
                            <a:prstClr val="black"/>
                          </a:solidFill>
                          <a:effectLst/>
                          <a:uLnTx/>
                          <a:uFillTx/>
                          <a:latin typeface="+mn-lt"/>
                          <a:ea typeface="+mn-ea"/>
                          <a:cs typeface="+mn-cs"/>
                        </a:rPr>
                        <a:t> 
 Hoy el Ministerio de Ambiente y Energía le otorgó al Banco Nacional un reconocimiento por su excelente desempeño en la implementación del Programa de Gestión Ambiental Institucional (PGAI), en sus 165 edificios ubicados en todo el país. 
Silvia Chaves, jefa de Sostenibilidad y Karla Sanabria encargada del Programa de Gestión Ambiental del conglomerado, recibieron el galardón por parte del Ministro de Ambiente y Energía, Carlos Manuel Rodríguez. 
Este resultado es producto del trabajo en equipo y compromiso ambiental de todo el conglomerado Banco Nacional. ¡Juntos somos progreso! #BNSostenibilidad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https://scontent.xx.fbcdn.net/v/t1.0-9/s720x720/69693846_2451457778223272_2642147817597960192_o.jpg?_nc_cat=104&amp;_nc_oc=AQnF1mLyeoGiDH1ysPEkI1UmkQJAyif0vf-1bHZFsD_zTV-JLBL_QI0oilLe4yemenY&amp;_nc_ht=scontent.xx&amp;oh=13a7f87ca3876efd590dad0dc9a7ea07&amp;oe=5E084F71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0593508"/>
                  </a:ext>
                </a:extLst>
              </a:tr>
            </a:tbl>
          </a:graphicData>
        </a:graphic>
      </p:graphicFrame>
      <p:sp>
        <p:nvSpPr>
          <p:cNvPr id="4" name="Text Placeholder 3">
            <a:extLst>
              <a:ext uri="{FF2B5EF4-FFF2-40B4-BE49-F238E27FC236}">
                <a16:creationId xmlns:a16="http://schemas.microsoft.com/office/drawing/2014/main" id="{9BF30844-61D3-4070-BE24-D3C62FC68DB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92014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B55B-4B27-472D-9763-C2BF25C367D6}"/>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A87100D0-C8AA-4B05-9DDA-C06AA5DCE884}"/>
              </a:ext>
            </a:extLst>
          </p:cNvPr>
          <p:cNvGraphicFramePr>
            <a:graphicFrameLocks noGrp="1"/>
          </p:cNvGraphicFramePr>
          <p:nvPr>
            <p:ph type="tbl" sz="quarter" idx="13"/>
            <p:extLst>
              <p:ext uri="{D42A27DB-BD31-4B8C-83A1-F6EECF244321}">
                <p14:modId xmlns:p14="http://schemas.microsoft.com/office/powerpoint/2010/main" val="99792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945592910"/>
                    </a:ext>
                  </a:extLst>
                </a:gridCol>
                <a:gridCol w="905256">
                  <a:extLst>
                    <a:ext uri="{9D8B030D-6E8A-4147-A177-3AD203B41FA5}">
                      <a16:colId xmlns:a16="http://schemas.microsoft.com/office/drawing/2014/main" val="3650433949"/>
                    </a:ext>
                  </a:extLst>
                </a:gridCol>
                <a:gridCol w="658368">
                  <a:extLst>
                    <a:ext uri="{9D8B030D-6E8A-4147-A177-3AD203B41FA5}">
                      <a16:colId xmlns:a16="http://schemas.microsoft.com/office/drawing/2014/main" val="353703562"/>
                    </a:ext>
                  </a:extLst>
                </a:gridCol>
                <a:gridCol w="329184">
                  <a:extLst>
                    <a:ext uri="{9D8B030D-6E8A-4147-A177-3AD203B41FA5}">
                      <a16:colId xmlns:a16="http://schemas.microsoft.com/office/drawing/2014/main" val="1020910834"/>
                    </a:ext>
                  </a:extLst>
                </a:gridCol>
                <a:gridCol w="329184">
                  <a:extLst>
                    <a:ext uri="{9D8B030D-6E8A-4147-A177-3AD203B41FA5}">
                      <a16:colId xmlns:a16="http://schemas.microsoft.com/office/drawing/2014/main" val="4125688089"/>
                    </a:ext>
                  </a:extLst>
                </a:gridCol>
                <a:gridCol w="329184">
                  <a:extLst>
                    <a:ext uri="{9D8B030D-6E8A-4147-A177-3AD203B41FA5}">
                      <a16:colId xmlns:a16="http://schemas.microsoft.com/office/drawing/2014/main" val="375720851"/>
                    </a:ext>
                  </a:extLst>
                </a:gridCol>
                <a:gridCol w="329184">
                  <a:extLst>
                    <a:ext uri="{9D8B030D-6E8A-4147-A177-3AD203B41FA5}">
                      <a16:colId xmlns:a16="http://schemas.microsoft.com/office/drawing/2014/main" val="1210104850"/>
                    </a:ext>
                  </a:extLst>
                </a:gridCol>
                <a:gridCol w="329184">
                  <a:extLst>
                    <a:ext uri="{9D8B030D-6E8A-4147-A177-3AD203B41FA5}">
                      <a16:colId xmlns:a16="http://schemas.microsoft.com/office/drawing/2014/main" val="599604687"/>
                    </a:ext>
                  </a:extLst>
                </a:gridCol>
                <a:gridCol w="329184">
                  <a:extLst>
                    <a:ext uri="{9D8B030D-6E8A-4147-A177-3AD203B41FA5}">
                      <a16:colId xmlns:a16="http://schemas.microsoft.com/office/drawing/2014/main" val="1520974984"/>
                    </a:ext>
                  </a:extLst>
                </a:gridCol>
                <a:gridCol w="329184">
                  <a:extLst>
                    <a:ext uri="{9D8B030D-6E8A-4147-A177-3AD203B41FA5}">
                      <a16:colId xmlns:a16="http://schemas.microsoft.com/office/drawing/2014/main" val="2450797602"/>
                    </a:ext>
                  </a:extLst>
                </a:gridCol>
                <a:gridCol w="329184">
                  <a:extLst>
                    <a:ext uri="{9D8B030D-6E8A-4147-A177-3AD203B41FA5}">
                      <a16:colId xmlns:a16="http://schemas.microsoft.com/office/drawing/2014/main" val="2433666619"/>
                    </a:ext>
                  </a:extLst>
                </a:gridCol>
                <a:gridCol w="329184">
                  <a:extLst>
                    <a:ext uri="{9D8B030D-6E8A-4147-A177-3AD203B41FA5}">
                      <a16:colId xmlns:a16="http://schemas.microsoft.com/office/drawing/2014/main" val="1317850548"/>
                    </a:ext>
                  </a:extLst>
                </a:gridCol>
                <a:gridCol w="329184">
                  <a:extLst>
                    <a:ext uri="{9D8B030D-6E8A-4147-A177-3AD203B41FA5}">
                      <a16:colId xmlns:a16="http://schemas.microsoft.com/office/drawing/2014/main" val="1863311878"/>
                    </a:ext>
                  </a:extLst>
                </a:gridCol>
                <a:gridCol w="329184">
                  <a:extLst>
                    <a:ext uri="{9D8B030D-6E8A-4147-A177-3AD203B41FA5}">
                      <a16:colId xmlns:a16="http://schemas.microsoft.com/office/drawing/2014/main" val="2280328874"/>
                    </a:ext>
                  </a:extLst>
                </a:gridCol>
                <a:gridCol w="329184">
                  <a:extLst>
                    <a:ext uri="{9D8B030D-6E8A-4147-A177-3AD203B41FA5}">
                      <a16:colId xmlns:a16="http://schemas.microsoft.com/office/drawing/2014/main" val="4221402020"/>
                    </a:ext>
                  </a:extLst>
                </a:gridCol>
                <a:gridCol w="329184">
                  <a:extLst>
                    <a:ext uri="{9D8B030D-6E8A-4147-A177-3AD203B41FA5}">
                      <a16:colId xmlns:a16="http://schemas.microsoft.com/office/drawing/2014/main" val="2758510923"/>
                    </a:ext>
                  </a:extLst>
                </a:gridCol>
                <a:gridCol w="329184">
                  <a:extLst>
                    <a:ext uri="{9D8B030D-6E8A-4147-A177-3AD203B41FA5}">
                      <a16:colId xmlns:a16="http://schemas.microsoft.com/office/drawing/2014/main" val="1528787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767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Popular y de Desarrollo Comunal - 2019-08-30 19:00:02</a:t>
                      </a:r>
                      <a:r>
                        <a:rPr kumimoji="0" lang="es-ES" sz="1000" b="0" i="0" u="none" strike="noStrike" kern="1200" cap="none" spc="0" normalizeH="0" baseline="0" noProof="0">
                          <a:ln>
                            <a:noFill/>
                          </a:ln>
                          <a:solidFill>
                            <a:prstClr val="black"/>
                          </a:solidFill>
                          <a:effectLst/>
                          <a:uLnTx/>
                          <a:uFillTx/>
                          <a:latin typeface="+mn-lt"/>
                          <a:ea typeface="+mn-ea"/>
                          <a:cs typeface="+mn-cs"/>
                        </a:rPr>
                        <a:t> 
 ¡Con familia o amigos en casa! Disfrute con este "Happy Pack" que le traen las Tarjetas del Banco Popular en Pizza Hut Costa Rica por tan solo ₡12.500 o equivalente a 1.563 #BPPuntos de su Tarjeta de Crédito. 
Incluye: 1 pizza grande, 1 orden de breadsticks y una coca cola 2L.
*Aplican condiciones. Valida solo en Call Center: 2290-9595. No incluye transporte. Hasta 30 de setiembre,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https://scontent.xx.fbcdn.net/v/t1.0-0/p180x540/68783816_2775719522518792_4330509765282103296_n.jpg?_nc_cat=106&amp;_nc_oc=AQn0kDgCMWIFI_KKhFFnZbxiB3SXQoI-2vsG8ZCdtL9QsQZ--Vp7__A_wsqbW2Z92so&amp;_nc_ht=scontent.xx&amp;oh=5170e232e241549418bc6176181d775d&amp;oe=5DF7ADD4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16:18:30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0811748"/>
                  </a:ext>
                </a:extLst>
              </a:tr>
            </a:tbl>
          </a:graphicData>
        </a:graphic>
      </p:graphicFrame>
      <p:sp>
        <p:nvSpPr>
          <p:cNvPr id="4" name="Text Placeholder 3">
            <a:extLst>
              <a:ext uri="{FF2B5EF4-FFF2-40B4-BE49-F238E27FC236}">
                <a16:creationId xmlns:a16="http://schemas.microsoft.com/office/drawing/2014/main" id="{35F3D3F6-FADF-438A-8E5B-41F2BD017B7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53336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E789E-92F9-497A-8A9B-C2887B48608E}"/>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286AEEA1-207C-43DC-87F1-6DB1AD5F28C8}"/>
              </a:ext>
            </a:extLst>
          </p:cNvPr>
          <p:cNvGraphicFramePr>
            <a:graphicFrameLocks noGrp="1"/>
          </p:cNvGraphicFramePr>
          <p:nvPr>
            <p:ph type="chart" sz="quarter" idx="13"/>
            <p:extLst>
              <p:ext uri="{D42A27DB-BD31-4B8C-83A1-F6EECF244321}">
                <p14:modId xmlns:p14="http://schemas.microsoft.com/office/powerpoint/2010/main" val="2972840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56A398-C1C2-4C88-959D-90CDA4228272}"/>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C008498A-6033-4B76-B886-139FE8A5B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7747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2664</Words>
  <Application>Microsoft Office PowerPoint</Application>
  <PresentationFormat>On-screen Show (4:3)</PresentationFormat>
  <Paragraphs>930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Content Optimization Benchmark</vt:lpstr>
      <vt:lpstr>Facebook Own Posts | All Pages</vt:lpstr>
      <vt:lpstr>Facebook Interaction Rate By Post Type | All Pages</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lpstr>Facebook Own Posts App Usage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2019-09-04T14:32:01Z</dcterms:created>
  <dcterms:modified xsi:type="dcterms:W3CDTF">2019-09-04T14:33:01Z</dcterms:modified>
</cp:coreProperties>
</file>