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Lst>
  <p:sldSz cx="9144000" cy="6858000" type="screen4x3"/>
  <p:notesSz cx="6858000" cy="9144000"/>
  <p:embeddedFontLst>
    <p:embeddedFont>
      <p:font typeface="Calibri" panose="020F0502020204030204" pitchFamily="34" charset="0"/>
      <p:regular r:id="rId32"/>
      <p:bold r:id="rId33"/>
      <p:italic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Nacional</c:v>
                </c:pt>
              </c:strCache>
            </c:strRef>
          </c:tx>
          <c:spPr>
            <a:ln w="28575" cap="rnd">
              <a:solidFill>
                <a:schemeClr val="accent1"/>
              </a:solidFill>
              <a:round/>
            </a:ln>
            <a:effectLst/>
          </c:spPr>
          <c:marker>
            <c:symbol val="none"/>
          </c:marker>
          <c:cat>
            <c:numRef>
              <c:f>Sheet1!$A$2:$A$32</c:f>
              <c:numCache>
                <c:formatCode>m/d/yyyy</c:formatCode>
                <c:ptCount val="31"/>
                <c:pt idx="0">
                  <c:v>43678</c:v>
                </c:pt>
                <c:pt idx="1">
                  <c:v>43679</c:v>
                </c:pt>
                <c:pt idx="2">
                  <c:v>43680</c:v>
                </c:pt>
                <c:pt idx="3">
                  <c:v>43681</c:v>
                </c:pt>
                <c:pt idx="4">
                  <c:v>43682</c:v>
                </c:pt>
                <c:pt idx="5">
                  <c:v>43683</c:v>
                </c:pt>
                <c:pt idx="6">
                  <c:v>43684</c:v>
                </c:pt>
                <c:pt idx="7">
                  <c:v>43685</c:v>
                </c:pt>
                <c:pt idx="8">
                  <c:v>43686</c:v>
                </c:pt>
                <c:pt idx="9">
                  <c:v>43687</c:v>
                </c:pt>
                <c:pt idx="10">
                  <c:v>43688</c:v>
                </c:pt>
                <c:pt idx="11">
                  <c:v>43689</c:v>
                </c:pt>
                <c:pt idx="12">
                  <c:v>43690</c:v>
                </c:pt>
                <c:pt idx="13">
                  <c:v>43691</c:v>
                </c:pt>
                <c:pt idx="14">
                  <c:v>43692</c:v>
                </c:pt>
                <c:pt idx="15">
                  <c:v>43693</c:v>
                </c:pt>
                <c:pt idx="16">
                  <c:v>43694</c:v>
                </c:pt>
                <c:pt idx="17">
                  <c:v>43695</c:v>
                </c:pt>
                <c:pt idx="18">
                  <c:v>43696</c:v>
                </c:pt>
                <c:pt idx="19">
                  <c:v>43697</c:v>
                </c:pt>
                <c:pt idx="20">
                  <c:v>43698</c:v>
                </c:pt>
                <c:pt idx="21">
                  <c:v>43699</c:v>
                </c:pt>
                <c:pt idx="22">
                  <c:v>43700</c:v>
                </c:pt>
                <c:pt idx="23">
                  <c:v>43701</c:v>
                </c:pt>
                <c:pt idx="24">
                  <c:v>43702</c:v>
                </c:pt>
                <c:pt idx="25">
                  <c:v>43703</c:v>
                </c:pt>
                <c:pt idx="26">
                  <c:v>43704</c:v>
                </c:pt>
                <c:pt idx="27">
                  <c:v>43705</c:v>
                </c:pt>
                <c:pt idx="28">
                  <c:v>43706</c:v>
                </c:pt>
                <c:pt idx="29">
                  <c:v>43707</c:v>
                </c:pt>
                <c:pt idx="30">
                  <c:v>43708</c:v>
                </c:pt>
              </c:numCache>
            </c:numRef>
          </c:cat>
          <c:val>
            <c:numRef>
              <c:f>Sheet1!$B$2:$B$32</c:f>
              <c:numCache>
                <c:formatCode>General</c:formatCode>
                <c:ptCount val="31"/>
                <c:pt idx="0">
                  <c:v>7</c:v>
                </c:pt>
                <c:pt idx="1">
                  <c:v>5</c:v>
                </c:pt>
                <c:pt idx="2">
                  <c:v>5</c:v>
                </c:pt>
                <c:pt idx="3">
                  <c:v>3</c:v>
                </c:pt>
                <c:pt idx="4">
                  <c:v>4</c:v>
                </c:pt>
                <c:pt idx="5">
                  <c:v>7</c:v>
                </c:pt>
                <c:pt idx="6">
                  <c:v>6</c:v>
                </c:pt>
                <c:pt idx="7">
                  <c:v>5</c:v>
                </c:pt>
                <c:pt idx="8">
                  <c:v>5</c:v>
                </c:pt>
                <c:pt idx="9">
                  <c:v>6</c:v>
                </c:pt>
                <c:pt idx="10">
                  <c:v>6</c:v>
                </c:pt>
                <c:pt idx="11">
                  <c:v>3</c:v>
                </c:pt>
                <c:pt idx="12">
                  <c:v>5</c:v>
                </c:pt>
                <c:pt idx="13">
                  <c:v>7</c:v>
                </c:pt>
                <c:pt idx="14">
                  <c:v>5</c:v>
                </c:pt>
                <c:pt idx="15">
                  <c:v>4</c:v>
                </c:pt>
                <c:pt idx="16">
                  <c:v>4</c:v>
                </c:pt>
                <c:pt idx="17">
                  <c:v>3</c:v>
                </c:pt>
                <c:pt idx="18">
                  <c:v>5</c:v>
                </c:pt>
                <c:pt idx="19">
                  <c:v>9</c:v>
                </c:pt>
                <c:pt idx="20">
                  <c:v>3</c:v>
                </c:pt>
                <c:pt idx="21">
                  <c:v>5</c:v>
                </c:pt>
                <c:pt idx="22">
                  <c:v>5</c:v>
                </c:pt>
                <c:pt idx="23">
                  <c:v>7</c:v>
                </c:pt>
                <c:pt idx="24">
                  <c:v>6</c:v>
                </c:pt>
                <c:pt idx="25">
                  <c:v>3</c:v>
                </c:pt>
                <c:pt idx="26">
                  <c:v>6</c:v>
                </c:pt>
                <c:pt idx="27">
                  <c:v>6</c:v>
                </c:pt>
                <c:pt idx="28">
                  <c:v>7</c:v>
                </c:pt>
                <c:pt idx="29">
                  <c:v>8</c:v>
                </c:pt>
                <c:pt idx="30">
                  <c:v>5</c:v>
                </c:pt>
              </c:numCache>
            </c:numRef>
          </c:val>
          <c:smooth val="0"/>
          <c:extLst>
            <c:ext xmlns:c16="http://schemas.microsoft.com/office/drawing/2014/chart" uri="{C3380CC4-5D6E-409C-BE32-E72D297353CC}">
              <c16:uniqueId val="{00000000-410D-4569-A697-BB9629CFA62D}"/>
            </c:ext>
          </c:extLst>
        </c:ser>
        <c:ser>
          <c:idx val="1"/>
          <c:order val="1"/>
          <c:tx>
            <c:strRef>
              <c:f>Sheet1!$C$1</c:f>
              <c:strCache>
                <c:ptCount val="1"/>
                <c:pt idx="0">
                  <c:v>Banco Popular y de Desarrollo Comunal</c:v>
                </c:pt>
              </c:strCache>
            </c:strRef>
          </c:tx>
          <c:spPr>
            <a:ln w="28575" cap="rnd">
              <a:solidFill>
                <a:schemeClr val="accent2"/>
              </a:solidFill>
              <a:round/>
            </a:ln>
            <a:effectLst/>
          </c:spPr>
          <c:marker>
            <c:symbol val="none"/>
          </c:marker>
          <c:cat>
            <c:numRef>
              <c:f>Sheet1!$A$2:$A$32</c:f>
              <c:numCache>
                <c:formatCode>m/d/yyyy</c:formatCode>
                <c:ptCount val="31"/>
                <c:pt idx="0">
                  <c:v>43678</c:v>
                </c:pt>
                <c:pt idx="1">
                  <c:v>43679</c:v>
                </c:pt>
                <c:pt idx="2">
                  <c:v>43680</c:v>
                </c:pt>
                <c:pt idx="3">
                  <c:v>43681</c:v>
                </c:pt>
                <c:pt idx="4">
                  <c:v>43682</c:v>
                </c:pt>
                <c:pt idx="5">
                  <c:v>43683</c:v>
                </c:pt>
                <c:pt idx="6">
                  <c:v>43684</c:v>
                </c:pt>
                <c:pt idx="7">
                  <c:v>43685</c:v>
                </c:pt>
                <c:pt idx="8">
                  <c:v>43686</c:v>
                </c:pt>
                <c:pt idx="9">
                  <c:v>43687</c:v>
                </c:pt>
                <c:pt idx="10">
                  <c:v>43688</c:v>
                </c:pt>
                <c:pt idx="11">
                  <c:v>43689</c:v>
                </c:pt>
                <c:pt idx="12">
                  <c:v>43690</c:v>
                </c:pt>
                <c:pt idx="13">
                  <c:v>43691</c:v>
                </c:pt>
                <c:pt idx="14">
                  <c:v>43692</c:v>
                </c:pt>
                <c:pt idx="15">
                  <c:v>43693</c:v>
                </c:pt>
                <c:pt idx="16">
                  <c:v>43694</c:v>
                </c:pt>
                <c:pt idx="17">
                  <c:v>43695</c:v>
                </c:pt>
                <c:pt idx="18">
                  <c:v>43696</c:v>
                </c:pt>
                <c:pt idx="19">
                  <c:v>43697</c:v>
                </c:pt>
                <c:pt idx="20">
                  <c:v>43698</c:v>
                </c:pt>
                <c:pt idx="21">
                  <c:v>43699</c:v>
                </c:pt>
                <c:pt idx="22">
                  <c:v>43700</c:v>
                </c:pt>
                <c:pt idx="23">
                  <c:v>43701</c:v>
                </c:pt>
                <c:pt idx="24">
                  <c:v>43702</c:v>
                </c:pt>
                <c:pt idx="25">
                  <c:v>43703</c:v>
                </c:pt>
                <c:pt idx="26">
                  <c:v>43704</c:v>
                </c:pt>
                <c:pt idx="27">
                  <c:v>43705</c:v>
                </c:pt>
                <c:pt idx="28">
                  <c:v>43706</c:v>
                </c:pt>
                <c:pt idx="29">
                  <c:v>43707</c:v>
                </c:pt>
                <c:pt idx="30">
                  <c:v>43708</c:v>
                </c:pt>
              </c:numCache>
            </c:numRef>
          </c:cat>
          <c:val>
            <c:numRef>
              <c:f>Sheet1!$C$2:$C$32</c:f>
              <c:numCache>
                <c:formatCode>General</c:formatCode>
                <c:ptCount val="31"/>
                <c:pt idx="0">
                  <c:v>3</c:v>
                </c:pt>
                <c:pt idx="1">
                  <c:v>1</c:v>
                </c:pt>
                <c:pt idx="2">
                  <c:v>1</c:v>
                </c:pt>
                <c:pt idx="3">
                  <c:v>0</c:v>
                </c:pt>
                <c:pt idx="4">
                  <c:v>2</c:v>
                </c:pt>
                <c:pt idx="5">
                  <c:v>0</c:v>
                </c:pt>
                <c:pt idx="6">
                  <c:v>0</c:v>
                </c:pt>
                <c:pt idx="7">
                  <c:v>5</c:v>
                </c:pt>
                <c:pt idx="8">
                  <c:v>3</c:v>
                </c:pt>
                <c:pt idx="9">
                  <c:v>4</c:v>
                </c:pt>
                <c:pt idx="10">
                  <c:v>2</c:v>
                </c:pt>
                <c:pt idx="11">
                  <c:v>2</c:v>
                </c:pt>
                <c:pt idx="12">
                  <c:v>5</c:v>
                </c:pt>
                <c:pt idx="13">
                  <c:v>1</c:v>
                </c:pt>
                <c:pt idx="14">
                  <c:v>5</c:v>
                </c:pt>
                <c:pt idx="15">
                  <c:v>2</c:v>
                </c:pt>
                <c:pt idx="16">
                  <c:v>4</c:v>
                </c:pt>
                <c:pt idx="17">
                  <c:v>1</c:v>
                </c:pt>
                <c:pt idx="18">
                  <c:v>7</c:v>
                </c:pt>
                <c:pt idx="19">
                  <c:v>5</c:v>
                </c:pt>
                <c:pt idx="20">
                  <c:v>4</c:v>
                </c:pt>
                <c:pt idx="21">
                  <c:v>5</c:v>
                </c:pt>
                <c:pt idx="22">
                  <c:v>2</c:v>
                </c:pt>
                <c:pt idx="23">
                  <c:v>4</c:v>
                </c:pt>
                <c:pt idx="24">
                  <c:v>1</c:v>
                </c:pt>
                <c:pt idx="25">
                  <c:v>2</c:v>
                </c:pt>
                <c:pt idx="26">
                  <c:v>3</c:v>
                </c:pt>
                <c:pt idx="27">
                  <c:v>4</c:v>
                </c:pt>
                <c:pt idx="28">
                  <c:v>2</c:v>
                </c:pt>
                <c:pt idx="29">
                  <c:v>4</c:v>
                </c:pt>
                <c:pt idx="30">
                  <c:v>5</c:v>
                </c:pt>
              </c:numCache>
            </c:numRef>
          </c:val>
          <c:smooth val="0"/>
          <c:extLst>
            <c:ext xmlns:c16="http://schemas.microsoft.com/office/drawing/2014/chart" uri="{C3380CC4-5D6E-409C-BE32-E72D297353CC}">
              <c16:uniqueId val="{00000001-410D-4569-A697-BB9629CFA62D}"/>
            </c:ext>
          </c:extLst>
        </c:ser>
        <c:ser>
          <c:idx val="2"/>
          <c:order val="2"/>
          <c:tx>
            <c:strRef>
              <c:f>Sheet1!$D$1</c:f>
              <c:strCache>
                <c:ptCount val="1"/>
                <c:pt idx="0">
                  <c:v>Coopeservidores R.L.</c:v>
                </c:pt>
              </c:strCache>
            </c:strRef>
          </c:tx>
          <c:spPr>
            <a:ln w="28575" cap="rnd">
              <a:solidFill>
                <a:schemeClr val="accent3"/>
              </a:solidFill>
              <a:round/>
            </a:ln>
            <a:effectLst/>
          </c:spPr>
          <c:marker>
            <c:symbol val="none"/>
          </c:marker>
          <c:cat>
            <c:numRef>
              <c:f>Sheet1!$A$2:$A$32</c:f>
              <c:numCache>
                <c:formatCode>m/d/yyyy</c:formatCode>
                <c:ptCount val="31"/>
                <c:pt idx="0">
                  <c:v>43678</c:v>
                </c:pt>
                <c:pt idx="1">
                  <c:v>43679</c:v>
                </c:pt>
                <c:pt idx="2">
                  <c:v>43680</c:v>
                </c:pt>
                <c:pt idx="3">
                  <c:v>43681</c:v>
                </c:pt>
                <c:pt idx="4">
                  <c:v>43682</c:v>
                </c:pt>
                <c:pt idx="5">
                  <c:v>43683</c:v>
                </c:pt>
                <c:pt idx="6">
                  <c:v>43684</c:v>
                </c:pt>
                <c:pt idx="7">
                  <c:v>43685</c:v>
                </c:pt>
                <c:pt idx="8">
                  <c:v>43686</c:v>
                </c:pt>
                <c:pt idx="9">
                  <c:v>43687</c:v>
                </c:pt>
                <c:pt idx="10">
                  <c:v>43688</c:v>
                </c:pt>
                <c:pt idx="11">
                  <c:v>43689</c:v>
                </c:pt>
                <c:pt idx="12">
                  <c:v>43690</c:v>
                </c:pt>
                <c:pt idx="13">
                  <c:v>43691</c:v>
                </c:pt>
                <c:pt idx="14">
                  <c:v>43692</c:v>
                </c:pt>
                <c:pt idx="15">
                  <c:v>43693</c:v>
                </c:pt>
                <c:pt idx="16">
                  <c:v>43694</c:v>
                </c:pt>
                <c:pt idx="17">
                  <c:v>43695</c:v>
                </c:pt>
                <c:pt idx="18">
                  <c:v>43696</c:v>
                </c:pt>
                <c:pt idx="19">
                  <c:v>43697</c:v>
                </c:pt>
                <c:pt idx="20">
                  <c:v>43698</c:v>
                </c:pt>
                <c:pt idx="21">
                  <c:v>43699</c:v>
                </c:pt>
                <c:pt idx="22">
                  <c:v>43700</c:v>
                </c:pt>
                <c:pt idx="23">
                  <c:v>43701</c:v>
                </c:pt>
                <c:pt idx="24">
                  <c:v>43702</c:v>
                </c:pt>
                <c:pt idx="25">
                  <c:v>43703</c:v>
                </c:pt>
                <c:pt idx="26">
                  <c:v>43704</c:v>
                </c:pt>
                <c:pt idx="27">
                  <c:v>43705</c:v>
                </c:pt>
                <c:pt idx="28">
                  <c:v>43706</c:v>
                </c:pt>
                <c:pt idx="29">
                  <c:v>43707</c:v>
                </c:pt>
                <c:pt idx="30">
                  <c:v>43708</c:v>
                </c:pt>
              </c:numCache>
            </c:numRef>
          </c:cat>
          <c:val>
            <c:numRef>
              <c:f>Sheet1!$D$2:$D$32</c:f>
              <c:numCache>
                <c:formatCode>General</c:formatCode>
                <c:ptCount val="31"/>
                <c:pt idx="0">
                  <c:v>1</c:v>
                </c:pt>
                <c:pt idx="1">
                  <c:v>3</c:v>
                </c:pt>
                <c:pt idx="2">
                  <c:v>0</c:v>
                </c:pt>
                <c:pt idx="3">
                  <c:v>0</c:v>
                </c:pt>
                <c:pt idx="4">
                  <c:v>1</c:v>
                </c:pt>
                <c:pt idx="5">
                  <c:v>0</c:v>
                </c:pt>
                <c:pt idx="6">
                  <c:v>1</c:v>
                </c:pt>
                <c:pt idx="7">
                  <c:v>0</c:v>
                </c:pt>
                <c:pt idx="8">
                  <c:v>4</c:v>
                </c:pt>
                <c:pt idx="9">
                  <c:v>0</c:v>
                </c:pt>
                <c:pt idx="10">
                  <c:v>0</c:v>
                </c:pt>
                <c:pt idx="11">
                  <c:v>1</c:v>
                </c:pt>
                <c:pt idx="12">
                  <c:v>0</c:v>
                </c:pt>
                <c:pt idx="13">
                  <c:v>0</c:v>
                </c:pt>
                <c:pt idx="14">
                  <c:v>2</c:v>
                </c:pt>
                <c:pt idx="15">
                  <c:v>1</c:v>
                </c:pt>
                <c:pt idx="16">
                  <c:v>0</c:v>
                </c:pt>
                <c:pt idx="17">
                  <c:v>0</c:v>
                </c:pt>
                <c:pt idx="18">
                  <c:v>0</c:v>
                </c:pt>
                <c:pt idx="19">
                  <c:v>2</c:v>
                </c:pt>
                <c:pt idx="20">
                  <c:v>1</c:v>
                </c:pt>
                <c:pt idx="21">
                  <c:v>2</c:v>
                </c:pt>
                <c:pt idx="22">
                  <c:v>1</c:v>
                </c:pt>
                <c:pt idx="23">
                  <c:v>1</c:v>
                </c:pt>
                <c:pt idx="24">
                  <c:v>0</c:v>
                </c:pt>
                <c:pt idx="25">
                  <c:v>0</c:v>
                </c:pt>
                <c:pt idx="26">
                  <c:v>2</c:v>
                </c:pt>
                <c:pt idx="27">
                  <c:v>1</c:v>
                </c:pt>
                <c:pt idx="28">
                  <c:v>0</c:v>
                </c:pt>
                <c:pt idx="29">
                  <c:v>1</c:v>
                </c:pt>
                <c:pt idx="30">
                  <c:v>1</c:v>
                </c:pt>
              </c:numCache>
            </c:numRef>
          </c:val>
          <c:smooth val="0"/>
          <c:extLst>
            <c:ext xmlns:c16="http://schemas.microsoft.com/office/drawing/2014/chart" uri="{C3380CC4-5D6E-409C-BE32-E72D297353CC}">
              <c16:uniqueId val="{00000002-410D-4569-A697-BB9629CFA62D}"/>
            </c:ext>
          </c:extLst>
        </c:ser>
        <c:ser>
          <c:idx val="3"/>
          <c:order val="3"/>
          <c:tx>
            <c:strRef>
              <c:f>Sheet1!$E$1</c:f>
              <c:strCache>
                <c:ptCount val="1"/>
                <c:pt idx="0">
                  <c:v>Coopenae</c:v>
                </c:pt>
              </c:strCache>
            </c:strRef>
          </c:tx>
          <c:spPr>
            <a:ln w="28575" cap="rnd">
              <a:solidFill>
                <a:schemeClr val="accent4"/>
              </a:solidFill>
              <a:round/>
            </a:ln>
            <a:effectLst/>
          </c:spPr>
          <c:marker>
            <c:symbol val="none"/>
          </c:marker>
          <c:cat>
            <c:numRef>
              <c:f>Sheet1!$A$2:$A$32</c:f>
              <c:numCache>
                <c:formatCode>m/d/yyyy</c:formatCode>
                <c:ptCount val="31"/>
                <c:pt idx="0">
                  <c:v>43678</c:v>
                </c:pt>
                <c:pt idx="1">
                  <c:v>43679</c:v>
                </c:pt>
                <c:pt idx="2">
                  <c:v>43680</c:v>
                </c:pt>
                <c:pt idx="3">
                  <c:v>43681</c:v>
                </c:pt>
                <c:pt idx="4">
                  <c:v>43682</c:v>
                </c:pt>
                <c:pt idx="5">
                  <c:v>43683</c:v>
                </c:pt>
                <c:pt idx="6">
                  <c:v>43684</c:v>
                </c:pt>
                <c:pt idx="7">
                  <c:v>43685</c:v>
                </c:pt>
                <c:pt idx="8">
                  <c:v>43686</c:v>
                </c:pt>
                <c:pt idx="9">
                  <c:v>43687</c:v>
                </c:pt>
                <c:pt idx="10">
                  <c:v>43688</c:v>
                </c:pt>
                <c:pt idx="11">
                  <c:v>43689</c:v>
                </c:pt>
                <c:pt idx="12">
                  <c:v>43690</c:v>
                </c:pt>
                <c:pt idx="13">
                  <c:v>43691</c:v>
                </c:pt>
                <c:pt idx="14">
                  <c:v>43692</c:v>
                </c:pt>
                <c:pt idx="15">
                  <c:v>43693</c:v>
                </c:pt>
                <c:pt idx="16">
                  <c:v>43694</c:v>
                </c:pt>
                <c:pt idx="17">
                  <c:v>43695</c:v>
                </c:pt>
                <c:pt idx="18">
                  <c:v>43696</c:v>
                </c:pt>
                <c:pt idx="19">
                  <c:v>43697</c:v>
                </c:pt>
                <c:pt idx="20">
                  <c:v>43698</c:v>
                </c:pt>
                <c:pt idx="21">
                  <c:v>43699</c:v>
                </c:pt>
                <c:pt idx="22">
                  <c:v>43700</c:v>
                </c:pt>
                <c:pt idx="23">
                  <c:v>43701</c:v>
                </c:pt>
                <c:pt idx="24">
                  <c:v>43702</c:v>
                </c:pt>
                <c:pt idx="25">
                  <c:v>43703</c:v>
                </c:pt>
                <c:pt idx="26">
                  <c:v>43704</c:v>
                </c:pt>
                <c:pt idx="27">
                  <c:v>43705</c:v>
                </c:pt>
                <c:pt idx="28">
                  <c:v>43706</c:v>
                </c:pt>
                <c:pt idx="29">
                  <c:v>43707</c:v>
                </c:pt>
                <c:pt idx="30">
                  <c:v>43708</c:v>
                </c:pt>
              </c:numCache>
            </c:numRef>
          </c:cat>
          <c:val>
            <c:numRef>
              <c:f>Sheet1!$E$2:$E$32</c:f>
              <c:numCache>
                <c:formatCode>General</c:formatCode>
                <c:ptCount val="31"/>
                <c:pt idx="0">
                  <c:v>2</c:v>
                </c:pt>
                <c:pt idx="1">
                  <c:v>1</c:v>
                </c:pt>
                <c:pt idx="2">
                  <c:v>1</c:v>
                </c:pt>
                <c:pt idx="3">
                  <c:v>1</c:v>
                </c:pt>
                <c:pt idx="4">
                  <c:v>1</c:v>
                </c:pt>
                <c:pt idx="5">
                  <c:v>0</c:v>
                </c:pt>
                <c:pt idx="6">
                  <c:v>1</c:v>
                </c:pt>
                <c:pt idx="7">
                  <c:v>0</c:v>
                </c:pt>
                <c:pt idx="8">
                  <c:v>1</c:v>
                </c:pt>
                <c:pt idx="9">
                  <c:v>0</c:v>
                </c:pt>
                <c:pt idx="10">
                  <c:v>0</c:v>
                </c:pt>
                <c:pt idx="11">
                  <c:v>1</c:v>
                </c:pt>
                <c:pt idx="12">
                  <c:v>2</c:v>
                </c:pt>
                <c:pt idx="13">
                  <c:v>2</c:v>
                </c:pt>
                <c:pt idx="14">
                  <c:v>2</c:v>
                </c:pt>
                <c:pt idx="15">
                  <c:v>1</c:v>
                </c:pt>
                <c:pt idx="16">
                  <c:v>3</c:v>
                </c:pt>
                <c:pt idx="17">
                  <c:v>1</c:v>
                </c:pt>
                <c:pt idx="18">
                  <c:v>1</c:v>
                </c:pt>
                <c:pt idx="19">
                  <c:v>1</c:v>
                </c:pt>
                <c:pt idx="20">
                  <c:v>1</c:v>
                </c:pt>
                <c:pt idx="21">
                  <c:v>1</c:v>
                </c:pt>
                <c:pt idx="22">
                  <c:v>1</c:v>
                </c:pt>
                <c:pt idx="23">
                  <c:v>1</c:v>
                </c:pt>
                <c:pt idx="24">
                  <c:v>0</c:v>
                </c:pt>
                <c:pt idx="25">
                  <c:v>1</c:v>
                </c:pt>
                <c:pt idx="26">
                  <c:v>1</c:v>
                </c:pt>
                <c:pt idx="27">
                  <c:v>2</c:v>
                </c:pt>
                <c:pt idx="28">
                  <c:v>3</c:v>
                </c:pt>
                <c:pt idx="29">
                  <c:v>0</c:v>
                </c:pt>
                <c:pt idx="30">
                  <c:v>2</c:v>
                </c:pt>
              </c:numCache>
            </c:numRef>
          </c:val>
          <c:smooth val="0"/>
          <c:extLst>
            <c:ext xmlns:c16="http://schemas.microsoft.com/office/drawing/2014/chart" uri="{C3380CC4-5D6E-409C-BE32-E72D297353CC}">
              <c16:uniqueId val="{00000003-410D-4569-A697-BB9629CFA62D}"/>
            </c:ext>
          </c:extLst>
        </c:ser>
        <c:ser>
          <c:idx val="4"/>
          <c:order val="4"/>
          <c:tx>
            <c:strRef>
              <c:f>Sheet1!$F$1</c:f>
              <c:strCache>
                <c:ptCount val="1"/>
                <c:pt idx="0">
                  <c:v>Coopealianza Ahorro Crédito</c:v>
                </c:pt>
              </c:strCache>
            </c:strRef>
          </c:tx>
          <c:spPr>
            <a:ln w="28575" cap="rnd">
              <a:solidFill>
                <a:schemeClr val="accent5"/>
              </a:solidFill>
              <a:round/>
            </a:ln>
            <a:effectLst/>
          </c:spPr>
          <c:marker>
            <c:symbol val="none"/>
          </c:marker>
          <c:cat>
            <c:numRef>
              <c:f>Sheet1!$A$2:$A$32</c:f>
              <c:numCache>
                <c:formatCode>m/d/yyyy</c:formatCode>
                <c:ptCount val="31"/>
                <c:pt idx="0">
                  <c:v>43678</c:v>
                </c:pt>
                <c:pt idx="1">
                  <c:v>43679</c:v>
                </c:pt>
                <c:pt idx="2">
                  <c:v>43680</c:v>
                </c:pt>
                <c:pt idx="3">
                  <c:v>43681</c:v>
                </c:pt>
                <c:pt idx="4">
                  <c:v>43682</c:v>
                </c:pt>
                <c:pt idx="5">
                  <c:v>43683</c:v>
                </c:pt>
                <c:pt idx="6">
                  <c:v>43684</c:v>
                </c:pt>
                <c:pt idx="7">
                  <c:v>43685</c:v>
                </c:pt>
                <c:pt idx="8">
                  <c:v>43686</c:v>
                </c:pt>
                <c:pt idx="9">
                  <c:v>43687</c:v>
                </c:pt>
                <c:pt idx="10">
                  <c:v>43688</c:v>
                </c:pt>
                <c:pt idx="11">
                  <c:v>43689</c:v>
                </c:pt>
                <c:pt idx="12">
                  <c:v>43690</c:v>
                </c:pt>
                <c:pt idx="13">
                  <c:v>43691</c:v>
                </c:pt>
                <c:pt idx="14">
                  <c:v>43692</c:v>
                </c:pt>
                <c:pt idx="15">
                  <c:v>43693</c:v>
                </c:pt>
                <c:pt idx="16">
                  <c:v>43694</c:v>
                </c:pt>
                <c:pt idx="17">
                  <c:v>43695</c:v>
                </c:pt>
                <c:pt idx="18">
                  <c:v>43696</c:v>
                </c:pt>
                <c:pt idx="19">
                  <c:v>43697</c:v>
                </c:pt>
                <c:pt idx="20">
                  <c:v>43698</c:v>
                </c:pt>
                <c:pt idx="21">
                  <c:v>43699</c:v>
                </c:pt>
                <c:pt idx="22">
                  <c:v>43700</c:v>
                </c:pt>
                <c:pt idx="23">
                  <c:v>43701</c:v>
                </c:pt>
                <c:pt idx="24">
                  <c:v>43702</c:v>
                </c:pt>
                <c:pt idx="25">
                  <c:v>43703</c:v>
                </c:pt>
                <c:pt idx="26">
                  <c:v>43704</c:v>
                </c:pt>
                <c:pt idx="27">
                  <c:v>43705</c:v>
                </c:pt>
                <c:pt idx="28">
                  <c:v>43706</c:v>
                </c:pt>
                <c:pt idx="29">
                  <c:v>43707</c:v>
                </c:pt>
                <c:pt idx="30">
                  <c:v>43708</c:v>
                </c:pt>
              </c:numCache>
            </c:numRef>
          </c:cat>
          <c:val>
            <c:numRef>
              <c:f>Sheet1!$F$2:$F$32</c:f>
              <c:numCache>
                <c:formatCode>General</c:formatCode>
                <c:ptCount val="31"/>
                <c:pt idx="0">
                  <c:v>1</c:v>
                </c:pt>
                <c:pt idx="1">
                  <c:v>0</c:v>
                </c:pt>
                <c:pt idx="2">
                  <c:v>1</c:v>
                </c:pt>
                <c:pt idx="3">
                  <c:v>0</c:v>
                </c:pt>
                <c:pt idx="4">
                  <c:v>0</c:v>
                </c:pt>
                <c:pt idx="5">
                  <c:v>0</c:v>
                </c:pt>
                <c:pt idx="6">
                  <c:v>1</c:v>
                </c:pt>
                <c:pt idx="7">
                  <c:v>0</c:v>
                </c:pt>
                <c:pt idx="8">
                  <c:v>0</c:v>
                </c:pt>
                <c:pt idx="9">
                  <c:v>1</c:v>
                </c:pt>
                <c:pt idx="10">
                  <c:v>0</c:v>
                </c:pt>
                <c:pt idx="11">
                  <c:v>1</c:v>
                </c:pt>
                <c:pt idx="12">
                  <c:v>2</c:v>
                </c:pt>
                <c:pt idx="13">
                  <c:v>1</c:v>
                </c:pt>
                <c:pt idx="14">
                  <c:v>1</c:v>
                </c:pt>
                <c:pt idx="15">
                  <c:v>1</c:v>
                </c:pt>
                <c:pt idx="16">
                  <c:v>0</c:v>
                </c:pt>
                <c:pt idx="17">
                  <c:v>0</c:v>
                </c:pt>
                <c:pt idx="18">
                  <c:v>2</c:v>
                </c:pt>
                <c:pt idx="19">
                  <c:v>0</c:v>
                </c:pt>
                <c:pt idx="20">
                  <c:v>2</c:v>
                </c:pt>
                <c:pt idx="21">
                  <c:v>2</c:v>
                </c:pt>
                <c:pt idx="22">
                  <c:v>3</c:v>
                </c:pt>
                <c:pt idx="23">
                  <c:v>1</c:v>
                </c:pt>
                <c:pt idx="24">
                  <c:v>0</c:v>
                </c:pt>
                <c:pt idx="25">
                  <c:v>1</c:v>
                </c:pt>
                <c:pt idx="26">
                  <c:v>3</c:v>
                </c:pt>
                <c:pt idx="27">
                  <c:v>0</c:v>
                </c:pt>
                <c:pt idx="28">
                  <c:v>3</c:v>
                </c:pt>
                <c:pt idx="29">
                  <c:v>1</c:v>
                </c:pt>
                <c:pt idx="30">
                  <c:v>1</c:v>
                </c:pt>
              </c:numCache>
            </c:numRef>
          </c:val>
          <c:smooth val="0"/>
          <c:extLst>
            <c:ext xmlns:c16="http://schemas.microsoft.com/office/drawing/2014/chart" uri="{C3380CC4-5D6E-409C-BE32-E72D297353CC}">
              <c16:uniqueId val="{00000004-410D-4569-A697-BB9629CFA62D}"/>
            </c:ext>
          </c:extLst>
        </c:ser>
        <c:ser>
          <c:idx val="5"/>
          <c:order val="5"/>
          <c:tx>
            <c:strRef>
              <c:f>Sheet1!$G$1</c:f>
              <c:strCache>
                <c:ptCount val="1"/>
                <c:pt idx="0">
                  <c:v>Coocique</c:v>
                </c:pt>
              </c:strCache>
            </c:strRef>
          </c:tx>
          <c:spPr>
            <a:ln w="28575" cap="rnd">
              <a:solidFill>
                <a:schemeClr val="accent6"/>
              </a:solidFill>
              <a:round/>
            </a:ln>
            <a:effectLst/>
          </c:spPr>
          <c:marker>
            <c:symbol val="none"/>
          </c:marker>
          <c:cat>
            <c:numRef>
              <c:f>Sheet1!$A$2:$A$32</c:f>
              <c:numCache>
                <c:formatCode>m/d/yyyy</c:formatCode>
                <c:ptCount val="31"/>
                <c:pt idx="0">
                  <c:v>43678</c:v>
                </c:pt>
                <c:pt idx="1">
                  <c:v>43679</c:v>
                </c:pt>
                <c:pt idx="2">
                  <c:v>43680</c:v>
                </c:pt>
                <c:pt idx="3">
                  <c:v>43681</c:v>
                </c:pt>
                <c:pt idx="4">
                  <c:v>43682</c:v>
                </c:pt>
                <c:pt idx="5">
                  <c:v>43683</c:v>
                </c:pt>
                <c:pt idx="6">
                  <c:v>43684</c:v>
                </c:pt>
                <c:pt idx="7">
                  <c:v>43685</c:v>
                </c:pt>
                <c:pt idx="8">
                  <c:v>43686</c:v>
                </c:pt>
                <c:pt idx="9">
                  <c:v>43687</c:v>
                </c:pt>
                <c:pt idx="10">
                  <c:v>43688</c:v>
                </c:pt>
                <c:pt idx="11">
                  <c:v>43689</c:v>
                </c:pt>
                <c:pt idx="12">
                  <c:v>43690</c:v>
                </c:pt>
                <c:pt idx="13">
                  <c:v>43691</c:v>
                </c:pt>
                <c:pt idx="14">
                  <c:v>43692</c:v>
                </c:pt>
                <c:pt idx="15">
                  <c:v>43693</c:v>
                </c:pt>
                <c:pt idx="16">
                  <c:v>43694</c:v>
                </c:pt>
                <c:pt idx="17">
                  <c:v>43695</c:v>
                </c:pt>
                <c:pt idx="18">
                  <c:v>43696</c:v>
                </c:pt>
                <c:pt idx="19">
                  <c:v>43697</c:v>
                </c:pt>
                <c:pt idx="20">
                  <c:v>43698</c:v>
                </c:pt>
                <c:pt idx="21">
                  <c:v>43699</c:v>
                </c:pt>
                <c:pt idx="22">
                  <c:v>43700</c:v>
                </c:pt>
                <c:pt idx="23">
                  <c:v>43701</c:v>
                </c:pt>
                <c:pt idx="24">
                  <c:v>43702</c:v>
                </c:pt>
                <c:pt idx="25">
                  <c:v>43703</c:v>
                </c:pt>
                <c:pt idx="26">
                  <c:v>43704</c:v>
                </c:pt>
                <c:pt idx="27">
                  <c:v>43705</c:v>
                </c:pt>
                <c:pt idx="28">
                  <c:v>43706</c:v>
                </c:pt>
                <c:pt idx="29">
                  <c:v>43707</c:v>
                </c:pt>
                <c:pt idx="30">
                  <c:v>43708</c:v>
                </c:pt>
              </c:numCache>
            </c:numRef>
          </c:cat>
          <c:val>
            <c:numRef>
              <c:f>Sheet1!$G$2:$G$32</c:f>
              <c:numCache>
                <c:formatCode>General</c:formatCode>
                <c:ptCount val="31"/>
                <c:pt idx="0">
                  <c:v>1</c:v>
                </c:pt>
                <c:pt idx="1">
                  <c:v>0</c:v>
                </c:pt>
                <c:pt idx="2">
                  <c:v>1</c:v>
                </c:pt>
                <c:pt idx="3">
                  <c:v>0</c:v>
                </c:pt>
                <c:pt idx="4">
                  <c:v>1</c:v>
                </c:pt>
                <c:pt idx="5">
                  <c:v>0</c:v>
                </c:pt>
                <c:pt idx="6">
                  <c:v>0</c:v>
                </c:pt>
                <c:pt idx="7">
                  <c:v>0</c:v>
                </c:pt>
                <c:pt idx="8">
                  <c:v>3</c:v>
                </c:pt>
                <c:pt idx="9">
                  <c:v>2</c:v>
                </c:pt>
                <c:pt idx="10">
                  <c:v>1</c:v>
                </c:pt>
                <c:pt idx="11">
                  <c:v>1</c:v>
                </c:pt>
                <c:pt idx="12">
                  <c:v>4</c:v>
                </c:pt>
                <c:pt idx="13">
                  <c:v>2</c:v>
                </c:pt>
                <c:pt idx="14">
                  <c:v>3</c:v>
                </c:pt>
                <c:pt idx="15">
                  <c:v>2</c:v>
                </c:pt>
                <c:pt idx="16">
                  <c:v>0</c:v>
                </c:pt>
                <c:pt idx="17">
                  <c:v>0</c:v>
                </c:pt>
                <c:pt idx="18">
                  <c:v>0</c:v>
                </c:pt>
                <c:pt idx="19">
                  <c:v>3</c:v>
                </c:pt>
                <c:pt idx="20">
                  <c:v>1</c:v>
                </c:pt>
                <c:pt idx="21">
                  <c:v>2</c:v>
                </c:pt>
                <c:pt idx="22">
                  <c:v>5</c:v>
                </c:pt>
                <c:pt idx="23">
                  <c:v>1</c:v>
                </c:pt>
                <c:pt idx="24">
                  <c:v>1</c:v>
                </c:pt>
                <c:pt idx="25">
                  <c:v>1</c:v>
                </c:pt>
                <c:pt idx="26">
                  <c:v>3</c:v>
                </c:pt>
                <c:pt idx="27">
                  <c:v>2</c:v>
                </c:pt>
                <c:pt idx="28">
                  <c:v>3</c:v>
                </c:pt>
                <c:pt idx="29">
                  <c:v>0</c:v>
                </c:pt>
                <c:pt idx="30">
                  <c:v>2</c:v>
                </c:pt>
              </c:numCache>
            </c:numRef>
          </c:val>
          <c:smooth val="0"/>
          <c:extLst>
            <c:ext xmlns:c16="http://schemas.microsoft.com/office/drawing/2014/chart" uri="{C3380CC4-5D6E-409C-BE32-E72D297353CC}">
              <c16:uniqueId val="{00000005-410D-4569-A697-BB9629CFA62D}"/>
            </c:ext>
          </c:extLst>
        </c:ser>
        <c:dLbls>
          <c:showLegendKey val="0"/>
          <c:showVal val="0"/>
          <c:showCatName val="0"/>
          <c:showSerName val="0"/>
          <c:showPercent val="0"/>
          <c:showBubbleSize val="0"/>
        </c:dLbls>
        <c:smooth val="0"/>
        <c:axId val="259083672"/>
        <c:axId val="187992216"/>
      </c:lineChart>
      <c:dateAx>
        <c:axId val="2590836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7992216"/>
        <c:crosses val="autoZero"/>
        <c:auto val="1"/>
        <c:lblOffset val="100"/>
        <c:baseTimeUnit val="days"/>
      </c:dateAx>
      <c:valAx>
        <c:axId val="187992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9083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Nacional</c:v>
                </c:pt>
              </c:strCache>
            </c:strRef>
          </c:tx>
          <c:spPr>
            <a:solidFill>
              <a:schemeClr val="accent1"/>
            </a:solidFill>
            <a:ln>
              <a:noFill/>
            </a:ln>
            <a:effectLst/>
          </c:spPr>
          <c:invertIfNegative val="0"/>
          <c:cat>
            <c:strRef>
              <c:f>Sheet1!$A$2:$A$6</c:f>
              <c:strCache>
                <c:ptCount val="5"/>
                <c:pt idx="0">
                  <c:v>Album</c:v>
                </c:pt>
                <c:pt idx="1">
                  <c:v>Link</c:v>
                </c:pt>
                <c:pt idx="2">
                  <c:v>Photo</c:v>
                </c:pt>
                <c:pt idx="3">
                  <c:v>Video</c:v>
                </c:pt>
                <c:pt idx="4">
                  <c:v>Status</c:v>
                </c:pt>
              </c:strCache>
            </c:strRef>
          </c:cat>
          <c:val>
            <c:numRef>
              <c:f>Sheet1!$B$2:$B$6</c:f>
              <c:numCache>
                <c:formatCode>General</c:formatCode>
                <c:ptCount val="5"/>
                <c:pt idx="0">
                  <c:v>1.6563555829385099E-2</c:v>
                </c:pt>
                <c:pt idx="1">
                  <c:v>9.6987069205641194E-3</c:v>
                </c:pt>
                <c:pt idx="2">
                  <c:v>1.6762129665606699E-2</c:v>
                </c:pt>
                <c:pt idx="3">
                  <c:v>8.5198225777730393E-3</c:v>
                </c:pt>
                <c:pt idx="4">
                  <c:v>0</c:v>
                </c:pt>
              </c:numCache>
            </c:numRef>
          </c:val>
          <c:extLst>
            <c:ext xmlns:c16="http://schemas.microsoft.com/office/drawing/2014/chart" uri="{C3380CC4-5D6E-409C-BE32-E72D297353CC}">
              <c16:uniqueId val="{00000000-F4E0-45B6-98A1-FE75377E840B}"/>
            </c:ext>
          </c:extLst>
        </c:ser>
        <c:ser>
          <c:idx val="1"/>
          <c:order val="1"/>
          <c:tx>
            <c:strRef>
              <c:f>Sheet1!$C$1</c:f>
              <c:strCache>
                <c:ptCount val="1"/>
                <c:pt idx="0">
                  <c:v>Banco Popular y de Desarrollo Comunal</c:v>
                </c:pt>
              </c:strCache>
            </c:strRef>
          </c:tx>
          <c:spPr>
            <a:solidFill>
              <a:schemeClr val="accent2"/>
            </a:solidFill>
            <a:ln>
              <a:noFill/>
            </a:ln>
            <a:effectLst/>
          </c:spPr>
          <c:invertIfNegative val="0"/>
          <c:cat>
            <c:strRef>
              <c:f>Sheet1!$A$2:$A$6</c:f>
              <c:strCache>
                <c:ptCount val="5"/>
                <c:pt idx="0">
                  <c:v>Album</c:v>
                </c:pt>
                <c:pt idx="1">
                  <c:v>Link</c:v>
                </c:pt>
                <c:pt idx="2">
                  <c:v>Photo</c:v>
                </c:pt>
                <c:pt idx="3">
                  <c:v>Video</c:v>
                </c:pt>
                <c:pt idx="4">
                  <c:v>Status</c:v>
                </c:pt>
              </c:strCache>
            </c:strRef>
          </c:cat>
          <c:val>
            <c:numRef>
              <c:f>Sheet1!$C$2:$C$6</c:f>
              <c:numCache>
                <c:formatCode>General</c:formatCode>
                <c:ptCount val="5"/>
                <c:pt idx="0">
                  <c:v>2.0157141066952201E-2</c:v>
                </c:pt>
                <c:pt idx="1">
                  <c:v>5.3802306261838996E-3</c:v>
                </c:pt>
                <c:pt idx="2">
                  <c:v>3.2468388964543897E-2</c:v>
                </c:pt>
                <c:pt idx="3">
                  <c:v>2.2365062175356699E-2</c:v>
                </c:pt>
                <c:pt idx="4">
                  <c:v>5.9371090519709001E-3</c:v>
                </c:pt>
              </c:numCache>
            </c:numRef>
          </c:val>
          <c:extLst>
            <c:ext xmlns:c16="http://schemas.microsoft.com/office/drawing/2014/chart" uri="{C3380CC4-5D6E-409C-BE32-E72D297353CC}">
              <c16:uniqueId val="{00000001-F4E0-45B6-98A1-FE75377E840B}"/>
            </c:ext>
          </c:extLst>
        </c:ser>
        <c:ser>
          <c:idx val="2"/>
          <c:order val="2"/>
          <c:tx>
            <c:strRef>
              <c:f>Sheet1!$D$1</c:f>
              <c:strCache>
                <c:ptCount val="1"/>
                <c:pt idx="0">
                  <c:v>Coopeservidores R.L.</c:v>
                </c:pt>
              </c:strCache>
            </c:strRef>
          </c:tx>
          <c:spPr>
            <a:solidFill>
              <a:schemeClr val="accent3"/>
            </a:solidFill>
            <a:ln>
              <a:noFill/>
            </a:ln>
            <a:effectLst/>
          </c:spPr>
          <c:invertIfNegative val="0"/>
          <c:cat>
            <c:strRef>
              <c:f>Sheet1!$A$2:$A$6</c:f>
              <c:strCache>
                <c:ptCount val="5"/>
                <c:pt idx="0">
                  <c:v>Album</c:v>
                </c:pt>
                <c:pt idx="1">
                  <c:v>Link</c:v>
                </c:pt>
                <c:pt idx="2">
                  <c:v>Photo</c:v>
                </c:pt>
                <c:pt idx="3">
                  <c:v>Video</c:v>
                </c:pt>
                <c:pt idx="4">
                  <c:v>Status</c:v>
                </c:pt>
              </c:strCache>
            </c:strRef>
          </c:cat>
          <c:val>
            <c:numRef>
              <c:f>Sheet1!$D$2:$D$6</c:f>
              <c:numCache>
                <c:formatCode>General</c:formatCode>
                <c:ptCount val="5"/>
                <c:pt idx="0">
                  <c:v>1.5000457568969E-2</c:v>
                </c:pt>
                <c:pt idx="1">
                  <c:v>3.50973718459274E-2</c:v>
                </c:pt>
                <c:pt idx="2">
                  <c:v>2.8328267094077899E-2</c:v>
                </c:pt>
                <c:pt idx="3">
                  <c:v>0.37566658782753298</c:v>
                </c:pt>
                <c:pt idx="4">
                  <c:v>0</c:v>
                </c:pt>
              </c:numCache>
            </c:numRef>
          </c:val>
          <c:extLst>
            <c:ext xmlns:c16="http://schemas.microsoft.com/office/drawing/2014/chart" uri="{C3380CC4-5D6E-409C-BE32-E72D297353CC}">
              <c16:uniqueId val="{00000002-F4E0-45B6-98A1-FE75377E840B}"/>
            </c:ext>
          </c:extLst>
        </c:ser>
        <c:ser>
          <c:idx val="3"/>
          <c:order val="3"/>
          <c:tx>
            <c:strRef>
              <c:f>Sheet1!$E$1</c:f>
              <c:strCache>
                <c:ptCount val="1"/>
                <c:pt idx="0">
                  <c:v>Coopenae</c:v>
                </c:pt>
              </c:strCache>
            </c:strRef>
          </c:tx>
          <c:spPr>
            <a:solidFill>
              <a:schemeClr val="accent4"/>
            </a:solidFill>
            <a:ln>
              <a:noFill/>
            </a:ln>
            <a:effectLst/>
          </c:spPr>
          <c:invertIfNegative val="0"/>
          <c:cat>
            <c:strRef>
              <c:f>Sheet1!$A$2:$A$6</c:f>
              <c:strCache>
                <c:ptCount val="5"/>
                <c:pt idx="0">
                  <c:v>Album</c:v>
                </c:pt>
                <c:pt idx="1">
                  <c:v>Link</c:v>
                </c:pt>
                <c:pt idx="2">
                  <c:v>Photo</c:v>
                </c:pt>
                <c:pt idx="3">
                  <c:v>Video</c:v>
                </c:pt>
                <c:pt idx="4">
                  <c:v>Status</c:v>
                </c:pt>
              </c:strCache>
            </c:strRef>
          </c:cat>
          <c:val>
            <c:numRef>
              <c:f>Sheet1!$E$2:$E$6</c:f>
              <c:numCache>
                <c:formatCode>General</c:formatCode>
                <c:ptCount val="5"/>
                <c:pt idx="0">
                  <c:v>9.2521071483544007E-2</c:v>
                </c:pt>
                <c:pt idx="1">
                  <c:v>8.3886443893138193E-2</c:v>
                </c:pt>
                <c:pt idx="2">
                  <c:v>8.2827342544774404E-2</c:v>
                </c:pt>
                <c:pt idx="3">
                  <c:v>3.9798012896061802E-2</c:v>
                </c:pt>
                <c:pt idx="4">
                  <c:v>0</c:v>
                </c:pt>
              </c:numCache>
            </c:numRef>
          </c:val>
          <c:extLst>
            <c:ext xmlns:c16="http://schemas.microsoft.com/office/drawing/2014/chart" uri="{C3380CC4-5D6E-409C-BE32-E72D297353CC}">
              <c16:uniqueId val="{00000003-F4E0-45B6-98A1-FE75377E840B}"/>
            </c:ext>
          </c:extLst>
        </c:ser>
        <c:ser>
          <c:idx val="4"/>
          <c:order val="4"/>
          <c:tx>
            <c:strRef>
              <c:f>Sheet1!$F$1</c:f>
              <c:strCache>
                <c:ptCount val="1"/>
                <c:pt idx="0">
                  <c:v>Coopealianza Ahorro Crédito</c:v>
                </c:pt>
              </c:strCache>
            </c:strRef>
          </c:tx>
          <c:spPr>
            <a:solidFill>
              <a:schemeClr val="accent5"/>
            </a:solidFill>
            <a:ln>
              <a:noFill/>
            </a:ln>
            <a:effectLst/>
          </c:spPr>
          <c:invertIfNegative val="0"/>
          <c:cat>
            <c:strRef>
              <c:f>Sheet1!$A$2:$A$6</c:f>
              <c:strCache>
                <c:ptCount val="5"/>
                <c:pt idx="0">
                  <c:v>Album</c:v>
                </c:pt>
                <c:pt idx="1">
                  <c:v>Link</c:v>
                </c:pt>
                <c:pt idx="2">
                  <c:v>Photo</c:v>
                </c:pt>
                <c:pt idx="3">
                  <c:v>Video</c:v>
                </c:pt>
                <c:pt idx="4">
                  <c:v>Status</c:v>
                </c:pt>
              </c:strCache>
            </c:strRef>
          </c:cat>
          <c:val>
            <c:numRef>
              <c:f>Sheet1!$F$2:$F$6</c:f>
              <c:numCache>
                <c:formatCode>General</c:formatCode>
                <c:ptCount val="5"/>
                <c:pt idx="0">
                  <c:v>0.121284769846594</c:v>
                </c:pt>
                <c:pt idx="1">
                  <c:v>8.1660776893671492E-3</c:v>
                </c:pt>
                <c:pt idx="2">
                  <c:v>0.19515044997543701</c:v>
                </c:pt>
                <c:pt idx="3">
                  <c:v>3.02080422530061E-2</c:v>
                </c:pt>
                <c:pt idx="4">
                  <c:v>0</c:v>
                </c:pt>
              </c:numCache>
            </c:numRef>
          </c:val>
          <c:extLst>
            <c:ext xmlns:c16="http://schemas.microsoft.com/office/drawing/2014/chart" uri="{C3380CC4-5D6E-409C-BE32-E72D297353CC}">
              <c16:uniqueId val="{00000004-F4E0-45B6-98A1-FE75377E840B}"/>
            </c:ext>
          </c:extLst>
        </c:ser>
        <c:ser>
          <c:idx val="5"/>
          <c:order val="5"/>
          <c:tx>
            <c:strRef>
              <c:f>Sheet1!$G$1</c:f>
              <c:strCache>
                <c:ptCount val="1"/>
                <c:pt idx="0">
                  <c:v>Coocique</c:v>
                </c:pt>
              </c:strCache>
            </c:strRef>
          </c:tx>
          <c:spPr>
            <a:solidFill>
              <a:schemeClr val="accent6"/>
            </a:solidFill>
            <a:ln>
              <a:noFill/>
            </a:ln>
            <a:effectLst/>
          </c:spPr>
          <c:invertIfNegative val="0"/>
          <c:cat>
            <c:strRef>
              <c:f>Sheet1!$A$2:$A$6</c:f>
              <c:strCache>
                <c:ptCount val="5"/>
                <c:pt idx="0">
                  <c:v>Album</c:v>
                </c:pt>
                <c:pt idx="1">
                  <c:v>Link</c:v>
                </c:pt>
                <c:pt idx="2">
                  <c:v>Photo</c:v>
                </c:pt>
                <c:pt idx="3">
                  <c:v>Video</c:v>
                </c:pt>
                <c:pt idx="4">
                  <c:v>Status</c:v>
                </c:pt>
              </c:strCache>
            </c:strRef>
          </c:cat>
          <c:val>
            <c:numRef>
              <c:f>Sheet1!$G$2:$G$6</c:f>
              <c:numCache>
                <c:formatCode>General</c:formatCode>
                <c:ptCount val="5"/>
                <c:pt idx="0">
                  <c:v>0.200003657214648</c:v>
                </c:pt>
                <c:pt idx="1">
                  <c:v>0.112748723415649</c:v>
                </c:pt>
                <c:pt idx="2">
                  <c:v>0.152391741244322</c:v>
                </c:pt>
                <c:pt idx="3">
                  <c:v>8.4073893097135005E-2</c:v>
                </c:pt>
                <c:pt idx="4">
                  <c:v>0</c:v>
                </c:pt>
              </c:numCache>
            </c:numRef>
          </c:val>
          <c:extLst>
            <c:ext xmlns:c16="http://schemas.microsoft.com/office/drawing/2014/chart" uri="{C3380CC4-5D6E-409C-BE32-E72D297353CC}">
              <c16:uniqueId val="{00000005-F4E0-45B6-98A1-FE75377E840B}"/>
            </c:ext>
          </c:extLst>
        </c:ser>
        <c:dLbls>
          <c:showLegendKey val="0"/>
          <c:showVal val="0"/>
          <c:showCatName val="0"/>
          <c:showSerName val="0"/>
          <c:showPercent val="0"/>
          <c:showBubbleSize val="0"/>
        </c:dLbls>
        <c:gapWidth val="219"/>
        <c:overlap val="-27"/>
        <c:axId val="186797048"/>
        <c:axId val="186795736"/>
      </c:barChart>
      <c:catAx>
        <c:axId val="186797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6795736"/>
        <c:crosses val="autoZero"/>
        <c:auto val="1"/>
        <c:lblAlgn val="ctr"/>
        <c:lblOffset val="100"/>
        <c:noMultiLvlLbl val="0"/>
      </c:catAx>
      <c:valAx>
        <c:axId val="186795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6797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Desktop</c:v>
                </c:pt>
              </c:strCache>
            </c:strRef>
          </c:tx>
          <c:spPr>
            <a:solidFill>
              <a:schemeClr val="accent1"/>
            </a:solidFill>
            <a:ln>
              <a:noFill/>
            </a:ln>
            <a:effectLst/>
          </c:spPr>
          <c:invertIfNegative val="0"/>
          <c:cat>
            <c:strRef>
              <c:f>Sheet1!$A$2:$A$7</c:f>
              <c:strCache>
                <c:ptCount val="6"/>
                <c:pt idx="0">
                  <c:v>Banco Nacional</c:v>
                </c:pt>
                <c:pt idx="1">
                  <c:v>Banco Popular y de Desarrollo Comunal</c:v>
                </c:pt>
                <c:pt idx="2">
                  <c:v>Coopeservidores R.L.</c:v>
                </c:pt>
                <c:pt idx="3">
                  <c:v>Coopenae</c:v>
                </c:pt>
                <c:pt idx="4">
                  <c:v>Coopealianza Ahorro Crédito</c:v>
                </c:pt>
                <c:pt idx="5">
                  <c:v>Coocique</c:v>
                </c:pt>
              </c:strCache>
            </c:strRef>
          </c:cat>
          <c:val>
            <c:numRef>
              <c:f>Sheet1!$B$2:$B$7</c:f>
              <c:numCache>
                <c:formatCode>General</c:formatCode>
                <c:ptCount val="6"/>
                <c:pt idx="0">
                  <c:v>165</c:v>
                </c:pt>
                <c:pt idx="1">
                  <c:v>89</c:v>
                </c:pt>
                <c:pt idx="2">
                  <c:v>26</c:v>
                </c:pt>
                <c:pt idx="3">
                  <c:v>35</c:v>
                </c:pt>
                <c:pt idx="4">
                  <c:v>29</c:v>
                </c:pt>
                <c:pt idx="5">
                  <c:v>45</c:v>
                </c:pt>
              </c:numCache>
            </c:numRef>
          </c:val>
          <c:extLst>
            <c:ext xmlns:c16="http://schemas.microsoft.com/office/drawing/2014/chart" uri="{C3380CC4-5D6E-409C-BE32-E72D297353CC}">
              <c16:uniqueId val="{00000000-710B-44EF-B96D-5A360885AC62}"/>
            </c:ext>
          </c:extLst>
        </c:ser>
        <c:dLbls>
          <c:showLegendKey val="0"/>
          <c:showVal val="0"/>
          <c:showCatName val="0"/>
          <c:showSerName val="0"/>
          <c:showPercent val="0"/>
          <c:showBubbleSize val="0"/>
        </c:dLbls>
        <c:gapWidth val="150"/>
        <c:overlap val="100"/>
        <c:axId val="472490344"/>
        <c:axId val="472486080"/>
      </c:barChart>
      <c:catAx>
        <c:axId val="472490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2486080"/>
        <c:crosses val="autoZero"/>
        <c:auto val="1"/>
        <c:lblAlgn val="ctr"/>
        <c:lblOffset val="100"/>
        <c:noMultiLvlLbl val="0"/>
      </c:catAx>
      <c:valAx>
        <c:axId val="4724860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2490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271D5-F15B-457E-A15F-604C51239F7E}"/>
              </a:ext>
            </a:extLst>
          </p:cNvPr>
          <p:cNvSpPr>
            <a:spLocks noGrp="1"/>
          </p:cNvSpPr>
          <p:nvPr>
            <p:ph type="ctrTitle"/>
          </p:nvPr>
        </p:nvSpPr>
        <p:spPr/>
        <p:txBody>
          <a:bodyPr/>
          <a:lstStyle/>
          <a:p>
            <a:r>
              <a:rPr lang="en-US"/>
              <a:t>Content Optimization Benchmark</a:t>
            </a:r>
          </a:p>
        </p:txBody>
      </p:sp>
      <p:sp>
        <p:nvSpPr>
          <p:cNvPr id="3" name="Subtitle 2">
            <a:extLst>
              <a:ext uri="{FF2B5EF4-FFF2-40B4-BE49-F238E27FC236}">
                <a16:creationId xmlns:a16="http://schemas.microsoft.com/office/drawing/2014/main" id="{D45BCD49-1C5C-4F34-AF8D-6C52DE1D4247}"/>
              </a:ext>
            </a:extLst>
          </p:cNvPr>
          <p:cNvSpPr>
            <a:spLocks noGrp="1"/>
          </p:cNvSpPr>
          <p:nvPr>
            <p:ph type="subTitle" idx="1"/>
          </p:nvPr>
        </p:nvSpPr>
        <p:spPr/>
        <p:txBody>
          <a:bodyPr/>
          <a:lstStyle/>
          <a:p>
            <a:r>
              <a:rPr lang="en-US"/>
              <a:t>Coopenae</a:t>
            </a:r>
          </a:p>
        </p:txBody>
      </p:sp>
    </p:spTree>
    <p:extLst>
      <p:ext uri="{BB962C8B-B14F-4D97-AF65-F5344CB8AC3E}">
        <p14:creationId xmlns:p14="http://schemas.microsoft.com/office/powerpoint/2010/main" val="2893507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A056E0-4674-48D4-BF90-345E0E2843E3}"/>
              </a:ext>
            </a:extLst>
          </p:cNvPr>
          <p:cNvSpPr>
            <a:spLocks noGrp="1"/>
          </p:cNvSpPr>
          <p:nvPr>
            <p:ph type="title"/>
          </p:nvPr>
        </p:nvSpPr>
        <p:spPr/>
        <p:txBody>
          <a:bodyPr/>
          <a:lstStyle/>
          <a:p>
            <a:r>
              <a:rPr lang="en-US"/>
              <a:t>Facebook Own Posts | All Pages</a:t>
            </a:r>
          </a:p>
        </p:txBody>
      </p:sp>
      <p:graphicFrame>
        <p:nvGraphicFramePr>
          <p:cNvPr id="6" name="Chart Placeholder 5">
            <a:extLst>
              <a:ext uri="{FF2B5EF4-FFF2-40B4-BE49-F238E27FC236}">
                <a16:creationId xmlns:a16="http://schemas.microsoft.com/office/drawing/2014/main" id="{30BFD2F2-0183-493D-B80F-437080CC1B74}"/>
              </a:ext>
            </a:extLst>
          </p:cNvPr>
          <p:cNvGraphicFramePr>
            <a:graphicFrameLocks noGrp="1"/>
          </p:cNvGraphicFramePr>
          <p:nvPr>
            <p:ph type="chart" sz="quarter" idx="13"/>
            <p:extLst>
              <p:ext uri="{D42A27DB-BD31-4B8C-83A1-F6EECF244321}">
                <p14:modId xmlns:p14="http://schemas.microsoft.com/office/powerpoint/2010/main" val="6181942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B87210-127D-445C-903A-2E751340C149}"/>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EE49045F-56F3-4D42-B81A-1963EB289E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949744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2D4743-7578-4D67-A4D6-03AEB5F192F0}"/>
              </a:ext>
            </a:extLst>
          </p:cNvPr>
          <p:cNvSpPr>
            <a:spLocks noGrp="1"/>
          </p:cNvSpPr>
          <p:nvPr>
            <p:ph type="title"/>
          </p:nvPr>
        </p:nvSpPr>
        <p:spPr/>
        <p:txBody>
          <a:bodyPr/>
          <a:lstStyle/>
          <a:p>
            <a:r>
              <a:rPr lang="en-US"/>
              <a:t>Facebook Interaction Rate By Post Type | All Pages</a:t>
            </a:r>
          </a:p>
        </p:txBody>
      </p:sp>
      <p:graphicFrame>
        <p:nvGraphicFramePr>
          <p:cNvPr id="6" name="Chart Placeholder 5">
            <a:extLst>
              <a:ext uri="{FF2B5EF4-FFF2-40B4-BE49-F238E27FC236}">
                <a16:creationId xmlns:a16="http://schemas.microsoft.com/office/drawing/2014/main" id="{32BB5A2D-B3C3-425A-AB6D-AFD5DE0C2511}"/>
              </a:ext>
            </a:extLst>
          </p:cNvPr>
          <p:cNvGraphicFramePr>
            <a:graphicFrameLocks noGrp="1"/>
          </p:cNvGraphicFramePr>
          <p:nvPr>
            <p:ph type="chart" sz="quarter" idx="13"/>
            <p:extLst>
              <p:ext uri="{D42A27DB-BD31-4B8C-83A1-F6EECF244321}">
                <p14:modId xmlns:p14="http://schemas.microsoft.com/office/powerpoint/2010/main" val="36002864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9CD012-948A-4D43-A2AF-DB0471AFC3E6}"/>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A49825A0-E698-4F7C-8231-7746D6E12C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776978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4E70E-A8BD-4D9B-91D6-C4E126EFAD44}"/>
              </a:ext>
            </a:extLst>
          </p:cNvPr>
          <p:cNvSpPr>
            <a:spLocks noGrp="1"/>
          </p:cNvSpPr>
          <p:nvPr>
            <p:ph type="title"/>
          </p:nvPr>
        </p:nvSpPr>
        <p:spPr/>
        <p:txBody>
          <a:bodyPr/>
          <a:lstStyle/>
          <a:p>
            <a:r>
              <a:rPr lang="en-US"/>
              <a:t>Facebook Own Posts Table | All Pages - 1 of 26</a:t>
            </a:r>
          </a:p>
        </p:txBody>
      </p:sp>
      <p:graphicFrame>
        <p:nvGraphicFramePr>
          <p:cNvPr id="5" name="Table Placeholder 4">
            <a:extLst>
              <a:ext uri="{FF2B5EF4-FFF2-40B4-BE49-F238E27FC236}">
                <a16:creationId xmlns:a16="http://schemas.microsoft.com/office/drawing/2014/main" id="{DD4260A4-467B-4C36-9531-DF62264ACA9E}"/>
              </a:ext>
            </a:extLst>
          </p:cNvPr>
          <p:cNvGraphicFramePr>
            <a:graphicFrameLocks noGrp="1"/>
          </p:cNvGraphicFramePr>
          <p:nvPr>
            <p:ph type="tbl" sz="quarter" idx="13"/>
            <p:extLst>
              <p:ext uri="{D42A27DB-BD31-4B8C-83A1-F6EECF244321}">
                <p14:modId xmlns:p14="http://schemas.microsoft.com/office/powerpoint/2010/main" val="1505833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151991448"/>
                    </a:ext>
                  </a:extLst>
                </a:gridCol>
                <a:gridCol w="905256">
                  <a:extLst>
                    <a:ext uri="{9D8B030D-6E8A-4147-A177-3AD203B41FA5}">
                      <a16:colId xmlns:a16="http://schemas.microsoft.com/office/drawing/2014/main" val="2314725167"/>
                    </a:ext>
                  </a:extLst>
                </a:gridCol>
                <a:gridCol w="658368">
                  <a:extLst>
                    <a:ext uri="{9D8B030D-6E8A-4147-A177-3AD203B41FA5}">
                      <a16:colId xmlns:a16="http://schemas.microsoft.com/office/drawing/2014/main" val="3758544302"/>
                    </a:ext>
                  </a:extLst>
                </a:gridCol>
                <a:gridCol w="329184">
                  <a:extLst>
                    <a:ext uri="{9D8B030D-6E8A-4147-A177-3AD203B41FA5}">
                      <a16:colId xmlns:a16="http://schemas.microsoft.com/office/drawing/2014/main" val="772100887"/>
                    </a:ext>
                  </a:extLst>
                </a:gridCol>
                <a:gridCol w="329184">
                  <a:extLst>
                    <a:ext uri="{9D8B030D-6E8A-4147-A177-3AD203B41FA5}">
                      <a16:colId xmlns:a16="http://schemas.microsoft.com/office/drawing/2014/main" val="3940630343"/>
                    </a:ext>
                  </a:extLst>
                </a:gridCol>
                <a:gridCol w="329184">
                  <a:extLst>
                    <a:ext uri="{9D8B030D-6E8A-4147-A177-3AD203B41FA5}">
                      <a16:colId xmlns:a16="http://schemas.microsoft.com/office/drawing/2014/main" val="90987171"/>
                    </a:ext>
                  </a:extLst>
                </a:gridCol>
                <a:gridCol w="329184">
                  <a:extLst>
                    <a:ext uri="{9D8B030D-6E8A-4147-A177-3AD203B41FA5}">
                      <a16:colId xmlns:a16="http://schemas.microsoft.com/office/drawing/2014/main" val="2579771889"/>
                    </a:ext>
                  </a:extLst>
                </a:gridCol>
                <a:gridCol w="329184">
                  <a:extLst>
                    <a:ext uri="{9D8B030D-6E8A-4147-A177-3AD203B41FA5}">
                      <a16:colId xmlns:a16="http://schemas.microsoft.com/office/drawing/2014/main" val="2931744003"/>
                    </a:ext>
                  </a:extLst>
                </a:gridCol>
                <a:gridCol w="329184">
                  <a:extLst>
                    <a:ext uri="{9D8B030D-6E8A-4147-A177-3AD203B41FA5}">
                      <a16:colId xmlns:a16="http://schemas.microsoft.com/office/drawing/2014/main" val="1119432959"/>
                    </a:ext>
                  </a:extLst>
                </a:gridCol>
                <a:gridCol w="329184">
                  <a:extLst>
                    <a:ext uri="{9D8B030D-6E8A-4147-A177-3AD203B41FA5}">
                      <a16:colId xmlns:a16="http://schemas.microsoft.com/office/drawing/2014/main" val="720126994"/>
                    </a:ext>
                  </a:extLst>
                </a:gridCol>
                <a:gridCol w="329184">
                  <a:extLst>
                    <a:ext uri="{9D8B030D-6E8A-4147-A177-3AD203B41FA5}">
                      <a16:colId xmlns:a16="http://schemas.microsoft.com/office/drawing/2014/main" val="1001983003"/>
                    </a:ext>
                  </a:extLst>
                </a:gridCol>
                <a:gridCol w="329184">
                  <a:extLst>
                    <a:ext uri="{9D8B030D-6E8A-4147-A177-3AD203B41FA5}">
                      <a16:colId xmlns:a16="http://schemas.microsoft.com/office/drawing/2014/main" val="2459504612"/>
                    </a:ext>
                  </a:extLst>
                </a:gridCol>
                <a:gridCol w="329184">
                  <a:extLst>
                    <a:ext uri="{9D8B030D-6E8A-4147-A177-3AD203B41FA5}">
                      <a16:colId xmlns:a16="http://schemas.microsoft.com/office/drawing/2014/main" val="3589698842"/>
                    </a:ext>
                  </a:extLst>
                </a:gridCol>
                <a:gridCol w="329184">
                  <a:extLst>
                    <a:ext uri="{9D8B030D-6E8A-4147-A177-3AD203B41FA5}">
                      <a16:colId xmlns:a16="http://schemas.microsoft.com/office/drawing/2014/main" val="3112404799"/>
                    </a:ext>
                  </a:extLst>
                </a:gridCol>
                <a:gridCol w="329184">
                  <a:extLst>
                    <a:ext uri="{9D8B030D-6E8A-4147-A177-3AD203B41FA5}">
                      <a16:colId xmlns:a16="http://schemas.microsoft.com/office/drawing/2014/main" val="3905385105"/>
                    </a:ext>
                  </a:extLst>
                </a:gridCol>
                <a:gridCol w="329184">
                  <a:extLst>
                    <a:ext uri="{9D8B030D-6E8A-4147-A177-3AD203B41FA5}">
                      <a16:colId xmlns:a16="http://schemas.microsoft.com/office/drawing/2014/main" val="2306100947"/>
                    </a:ext>
                  </a:extLst>
                </a:gridCol>
                <a:gridCol w="329184">
                  <a:extLst>
                    <a:ext uri="{9D8B030D-6E8A-4147-A177-3AD203B41FA5}">
                      <a16:colId xmlns:a16="http://schemas.microsoft.com/office/drawing/2014/main" val="8309824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138963222"/>
                  </a:ext>
                </a:extLst>
              </a:tr>
            </a:tbl>
          </a:graphicData>
        </a:graphic>
      </p:graphicFrame>
      <p:sp>
        <p:nvSpPr>
          <p:cNvPr id="4" name="Text Placeholder 3">
            <a:extLst>
              <a:ext uri="{FF2B5EF4-FFF2-40B4-BE49-F238E27FC236}">
                <a16:creationId xmlns:a16="http://schemas.microsoft.com/office/drawing/2014/main" id="{24C2E120-6DFA-45E6-BC4E-6F959A5736D1}"/>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13288372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6D009D-1070-4253-B4C1-751CDC2387F3}"/>
              </a:ext>
            </a:extLst>
          </p:cNvPr>
          <p:cNvSpPr>
            <a:spLocks noGrp="1"/>
          </p:cNvSpPr>
          <p:nvPr>
            <p:ph type="title"/>
          </p:nvPr>
        </p:nvSpPr>
        <p:spPr/>
        <p:txBody>
          <a:bodyPr/>
          <a:lstStyle/>
          <a:p>
            <a:r>
              <a:rPr lang="en-US"/>
              <a:t>Facebook Own Posts Table | All Pages - 2 of 26</a:t>
            </a:r>
          </a:p>
        </p:txBody>
      </p:sp>
      <p:graphicFrame>
        <p:nvGraphicFramePr>
          <p:cNvPr id="5" name="Table Placeholder 4">
            <a:extLst>
              <a:ext uri="{FF2B5EF4-FFF2-40B4-BE49-F238E27FC236}">
                <a16:creationId xmlns:a16="http://schemas.microsoft.com/office/drawing/2014/main" id="{8C14C878-AE6A-4B45-9A22-65EAF02238E1}"/>
              </a:ext>
            </a:extLst>
          </p:cNvPr>
          <p:cNvGraphicFramePr>
            <a:graphicFrameLocks noGrp="1"/>
          </p:cNvGraphicFramePr>
          <p:nvPr>
            <p:ph type="tbl" sz="quarter" idx="13"/>
            <p:extLst>
              <p:ext uri="{D42A27DB-BD31-4B8C-83A1-F6EECF244321}">
                <p14:modId xmlns:p14="http://schemas.microsoft.com/office/powerpoint/2010/main" val="30376322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745676481"/>
                    </a:ext>
                  </a:extLst>
                </a:gridCol>
                <a:gridCol w="905256">
                  <a:extLst>
                    <a:ext uri="{9D8B030D-6E8A-4147-A177-3AD203B41FA5}">
                      <a16:colId xmlns:a16="http://schemas.microsoft.com/office/drawing/2014/main" val="4206632606"/>
                    </a:ext>
                  </a:extLst>
                </a:gridCol>
                <a:gridCol w="658368">
                  <a:extLst>
                    <a:ext uri="{9D8B030D-6E8A-4147-A177-3AD203B41FA5}">
                      <a16:colId xmlns:a16="http://schemas.microsoft.com/office/drawing/2014/main" val="2633873133"/>
                    </a:ext>
                  </a:extLst>
                </a:gridCol>
                <a:gridCol w="329184">
                  <a:extLst>
                    <a:ext uri="{9D8B030D-6E8A-4147-A177-3AD203B41FA5}">
                      <a16:colId xmlns:a16="http://schemas.microsoft.com/office/drawing/2014/main" val="264708057"/>
                    </a:ext>
                  </a:extLst>
                </a:gridCol>
                <a:gridCol w="329184">
                  <a:extLst>
                    <a:ext uri="{9D8B030D-6E8A-4147-A177-3AD203B41FA5}">
                      <a16:colId xmlns:a16="http://schemas.microsoft.com/office/drawing/2014/main" val="1557319717"/>
                    </a:ext>
                  </a:extLst>
                </a:gridCol>
                <a:gridCol w="329184">
                  <a:extLst>
                    <a:ext uri="{9D8B030D-6E8A-4147-A177-3AD203B41FA5}">
                      <a16:colId xmlns:a16="http://schemas.microsoft.com/office/drawing/2014/main" val="2772206621"/>
                    </a:ext>
                  </a:extLst>
                </a:gridCol>
                <a:gridCol w="329184">
                  <a:extLst>
                    <a:ext uri="{9D8B030D-6E8A-4147-A177-3AD203B41FA5}">
                      <a16:colId xmlns:a16="http://schemas.microsoft.com/office/drawing/2014/main" val="629212639"/>
                    </a:ext>
                  </a:extLst>
                </a:gridCol>
                <a:gridCol w="329184">
                  <a:extLst>
                    <a:ext uri="{9D8B030D-6E8A-4147-A177-3AD203B41FA5}">
                      <a16:colId xmlns:a16="http://schemas.microsoft.com/office/drawing/2014/main" val="866024494"/>
                    </a:ext>
                  </a:extLst>
                </a:gridCol>
                <a:gridCol w="329184">
                  <a:extLst>
                    <a:ext uri="{9D8B030D-6E8A-4147-A177-3AD203B41FA5}">
                      <a16:colId xmlns:a16="http://schemas.microsoft.com/office/drawing/2014/main" val="3140975233"/>
                    </a:ext>
                  </a:extLst>
                </a:gridCol>
                <a:gridCol w="329184">
                  <a:extLst>
                    <a:ext uri="{9D8B030D-6E8A-4147-A177-3AD203B41FA5}">
                      <a16:colId xmlns:a16="http://schemas.microsoft.com/office/drawing/2014/main" val="346337198"/>
                    </a:ext>
                  </a:extLst>
                </a:gridCol>
                <a:gridCol w="329184">
                  <a:extLst>
                    <a:ext uri="{9D8B030D-6E8A-4147-A177-3AD203B41FA5}">
                      <a16:colId xmlns:a16="http://schemas.microsoft.com/office/drawing/2014/main" val="1782392274"/>
                    </a:ext>
                  </a:extLst>
                </a:gridCol>
                <a:gridCol w="329184">
                  <a:extLst>
                    <a:ext uri="{9D8B030D-6E8A-4147-A177-3AD203B41FA5}">
                      <a16:colId xmlns:a16="http://schemas.microsoft.com/office/drawing/2014/main" val="463468793"/>
                    </a:ext>
                  </a:extLst>
                </a:gridCol>
                <a:gridCol w="329184">
                  <a:extLst>
                    <a:ext uri="{9D8B030D-6E8A-4147-A177-3AD203B41FA5}">
                      <a16:colId xmlns:a16="http://schemas.microsoft.com/office/drawing/2014/main" val="2988293332"/>
                    </a:ext>
                  </a:extLst>
                </a:gridCol>
                <a:gridCol w="329184">
                  <a:extLst>
                    <a:ext uri="{9D8B030D-6E8A-4147-A177-3AD203B41FA5}">
                      <a16:colId xmlns:a16="http://schemas.microsoft.com/office/drawing/2014/main" val="2143998152"/>
                    </a:ext>
                  </a:extLst>
                </a:gridCol>
                <a:gridCol w="329184">
                  <a:extLst>
                    <a:ext uri="{9D8B030D-6E8A-4147-A177-3AD203B41FA5}">
                      <a16:colId xmlns:a16="http://schemas.microsoft.com/office/drawing/2014/main" val="2509549145"/>
                    </a:ext>
                  </a:extLst>
                </a:gridCol>
                <a:gridCol w="329184">
                  <a:extLst>
                    <a:ext uri="{9D8B030D-6E8A-4147-A177-3AD203B41FA5}">
                      <a16:colId xmlns:a16="http://schemas.microsoft.com/office/drawing/2014/main" val="13793992"/>
                    </a:ext>
                  </a:extLst>
                </a:gridCol>
                <a:gridCol w="329184">
                  <a:extLst>
                    <a:ext uri="{9D8B030D-6E8A-4147-A177-3AD203B41FA5}">
                      <a16:colId xmlns:a16="http://schemas.microsoft.com/office/drawing/2014/main" val="31332255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978948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Popular y de Desarrollo Comunal - 2019-08-31 23:00:00</a:t>
                      </a:r>
                      <a:r>
                        <a:rPr kumimoji="0" lang="es-ES" sz="1000" b="0" i="0" u="none" strike="noStrike" kern="1200" cap="none" spc="0" normalizeH="0" baseline="0" noProof="0">
                          <a:ln>
                            <a:noFill/>
                          </a:ln>
                          <a:solidFill>
                            <a:prstClr val="black"/>
                          </a:solidFill>
                          <a:effectLst/>
                          <a:uLnTx/>
                          <a:uFillTx/>
                          <a:latin typeface="+mn-lt"/>
                          <a:ea typeface="+mn-ea"/>
                          <a:cs typeface="+mn-cs"/>
                        </a:rPr>
                        <a:t> 
 Planee su próxima aventura, utilizando su Tarjeta de forma que pueda disfrutar y cuando regrese esta no sea un problema para usted y su economía.
#FinanzasSanas #BancoPopularCR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https://scontent.xx.fbcdn.net/v/t1.0-9/s720x720/69461589_2786105104813567_4974093945819627520_n.png?_nc_cat=106&amp;_nc_oc=AQlk2UEtyUR-8e0gWgD4fZUYe0mgA4ZWXVR-YYsUJTdYkvsVfxJ8qKCkvfgkR-zQA8g&amp;_nc_ht=scontent.xx&amp;oh=3200af5b13e8bce61e87f53aa4288cc3&amp;oe=5E15DABA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09/04/2019 16:18:30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005932840"/>
                  </a:ext>
                </a:extLst>
              </a:tr>
            </a:tbl>
          </a:graphicData>
        </a:graphic>
      </p:graphicFrame>
      <p:sp>
        <p:nvSpPr>
          <p:cNvPr id="4" name="Text Placeholder 3">
            <a:extLst>
              <a:ext uri="{FF2B5EF4-FFF2-40B4-BE49-F238E27FC236}">
                <a16:creationId xmlns:a16="http://schemas.microsoft.com/office/drawing/2014/main" id="{0C471EC1-6EBF-4D6E-96B2-2623F6D2EE6E}"/>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19510793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701FF-20CC-41E1-BA6B-7FA562D65F46}"/>
              </a:ext>
            </a:extLst>
          </p:cNvPr>
          <p:cNvSpPr>
            <a:spLocks noGrp="1"/>
          </p:cNvSpPr>
          <p:nvPr>
            <p:ph type="title"/>
          </p:nvPr>
        </p:nvSpPr>
        <p:spPr/>
        <p:txBody>
          <a:bodyPr/>
          <a:lstStyle/>
          <a:p>
            <a:r>
              <a:rPr lang="en-US"/>
              <a:t>Facebook Own Posts Table | All Pages - 3 of 26</a:t>
            </a:r>
          </a:p>
        </p:txBody>
      </p:sp>
      <p:graphicFrame>
        <p:nvGraphicFramePr>
          <p:cNvPr id="5" name="Table Placeholder 4">
            <a:extLst>
              <a:ext uri="{FF2B5EF4-FFF2-40B4-BE49-F238E27FC236}">
                <a16:creationId xmlns:a16="http://schemas.microsoft.com/office/drawing/2014/main" id="{8B564115-9559-4378-A378-7A5655BA3DFD}"/>
              </a:ext>
            </a:extLst>
          </p:cNvPr>
          <p:cNvGraphicFramePr>
            <a:graphicFrameLocks noGrp="1"/>
          </p:cNvGraphicFramePr>
          <p:nvPr>
            <p:ph type="tbl" sz="quarter" idx="13"/>
            <p:extLst>
              <p:ext uri="{D42A27DB-BD31-4B8C-83A1-F6EECF244321}">
                <p14:modId xmlns:p14="http://schemas.microsoft.com/office/powerpoint/2010/main" val="14794698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1953294083"/>
                    </a:ext>
                  </a:extLst>
                </a:gridCol>
                <a:gridCol w="905256">
                  <a:extLst>
                    <a:ext uri="{9D8B030D-6E8A-4147-A177-3AD203B41FA5}">
                      <a16:colId xmlns:a16="http://schemas.microsoft.com/office/drawing/2014/main" val="1555286038"/>
                    </a:ext>
                  </a:extLst>
                </a:gridCol>
                <a:gridCol w="658368">
                  <a:extLst>
                    <a:ext uri="{9D8B030D-6E8A-4147-A177-3AD203B41FA5}">
                      <a16:colId xmlns:a16="http://schemas.microsoft.com/office/drawing/2014/main" val="4182686616"/>
                    </a:ext>
                  </a:extLst>
                </a:gridCol>
                <a:gridCol w="329184">
                  <a:extLst>
                    <a:ext uri="{9D8B030D-6E8A-4147-A177-3AD203B41FA5}">
                      <a16:colId xmlns:a16="http://schemas.microsoft.com/office/drawing/2014/main" val="3090487335"/>
                    </a:ext>
                  </a:extLst>
                </a:gridCol>
                <a:gridCol w="329184">
                  <a:extLst>
                    <a:ext uri="{9D8B030D-6E8A-4147-A177-3AD203B41FA5}">
                      <a16:colId xmlns:a16="http://schemas.microsoft.com/office/drawing/2014/main" val="2575432720"/>
                    </a:ext>
                  </a:extLst>
                </a:gridCol>
                <a:gridCol w="329184">
                  <a:extLst>
                    <a:ext uri="{9D8B030D-6E8A-4147-A177-3AD203B41FA5}">
                      <a16:colId xmlns:a16="http://schemas.microsoft.com/office/drawing/2014/main" val="2884253511"/>
                    </a:ext>
                  </a:extLst>
                </a:gridCol>
                <a:gridCol w="329184">
                  <a:extLst>
                    <a:ext uri="{9D8B030D-6E8A-4147-A177-3AD203B41FA5}">
                      <a16:colId xmlns:a16="http://schemas.microsoft.com/office/drawing/2014/main" val="3514446456"/>
                    </a:ext>
                  </a:extLst>
                </a:gridCol>
                <a:gridCol w="329184">
                  <a:extLst>
                    <a:ext uri="{9D8B030D-6E8A-4147-A177-3AD203B41FA5}">
                      <a16:colId xmlns:a16="http://schemas.microsoft.com/office/drawing/2014/main" val="2620976306"/>
                    </a:ext>
                  </a:extLst>
                </a:gridCol>
                <a:gridCol w="329184">
                  <a:extLst>
                    <a:ext uri="{9D8B030D-6E8A-4147-A177-3AD203B41FA5}">
                      <a16:colId xmlns:a16="http://schemas.microsoft.com/office/drawing/2014/main" val="3621568990"/>
                    </a:ext>
                  </a:extLst>
                </a:gridCol>
                <a:gridCol w="329184">
                  <a:extLst>
                    <a:ext uri="{9D8B030D-6E8A-4147-A177-3AD203B41FA5}">
                      <a16:colId xmlns:a16="http://schemas.microsoft.com/office/drawing/2014/main" val="1100162620"/>
                    </a:ext>
                  </a:extLst>
                </a:gridCol>
                <a:gridCol w="329184">
                  <a:extLst>
                    <a:ext uri="{9D8B030D-6E8A-4147-A177-3AD203B41FA5}">
                      <a16:colId xmlns:a16="http://schemas.microsoft.com/office/drawing/2014/main" val="3718189168"/>
                    </a:ext>
                  </a:extLst>
                </a:gridCol>
                <a:gridCol w="329184">
                  <a:extLst>
                    <a:ext uri="{9D8B030D-6E8A-4147-A177-3AD203B41FA5}">
                      <a16:colId xmlns:a16="http://schemas.microsoft.com/office/drawing/2014/main" val="4158280511"/>
                    </a:ext>
                  </a:extLst>
                </a:gridCol>
                <a:gridCol w="329184">
                  <a:extLst>
                    <a:ext uri="{9D8B030D-6E8A-4147-A177-3AD203B41FA5}">
                      <a16:colId xmlns:a16="http://schemas.microsoft.com/office/drawing/2014/main" val="2779420666"/>
                    </a:ext>
                  </a:extLst>
                </a:gridCol>
                <a:gridCol w="329184">
                  <a:extLst>
                    <a:ext uri="{9D8B030D-6E8A-4147-A177-3AD203B41FA5}">
                      <a16:colId xmlns:a16="http://schemas.microsoft.com/office/drawing/2014/main" val="2994413928"/>
                    </a:ext>
                  </a:extLst>
                </a:gridCol>
                <a:gridCol w="329184">
                  <a:extLst>
                    <a:ext uri="{9D8B030D-6E8A-4147-A177-3AD203B41FA5}">
                      <a16:colId xmlns:a16="http://schemas.microsoft.com/office/drawing/2014/main" val="959052031"/>
                    </a:ext>
                  </a:extLst>
                </a:gridCol>
                <a:gridCol w="329184">
                  <a:extLst>
                    <a:ext uri="{9D8B030D-6E8A-4147-A177-3AD203B41FA5}">
                      <a16:colId xmlns:a16="http://schemas.microsoft.com/office/drawing/2014/main" val="3973318588"/>
                    </a:ext>
                  </a:extLst>
                </a:gridCol>
                <a:gridCol w="329184">
                  <a:extLst>
                    <a:ext uri="{9D8B030D-6E8A-4147-A177-3AD203B41FA5}">
                      <a16:colId xmlns:a16="http://schemas.microsoft.com/office/drawing/2014/main" val="26555655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610710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Nacional - 2019-08-31 22:00:02</a:t>
                      </a:r>
                      <a:r>
                        <a:rPr kumimoji="0" lang="es-ES" sz="1000" b="0" i="0" u="none" strike="noStrike" kern="1200" cap="none" spc="0" normalizeH="0" baseline="0" noProof="0">
                          <a:ln>
                            <a:noFill/>
                          </a:ln>
                          <a:solidFill>
                            <a:prstClr val="black"/>
                          </a:solidFill>
                          <a:effectLst/>
                          <a:uLnTx/>
                          <a:uFillTx/>
                          <a:latin typeface="+mn-lt"/>
                          <a:ea typeface="+mn-ea"/>
                          <a:cs typeface="+mn-cs"/>
                        </a:rPr>
                        <a:t> 
 ¿Querés ganarte esta motocicleta? Comprá con tu BN Débito Teletón Costa Rica
, ayudás a la niñez de Costa Rica y, además, por cada ¢5.000 acumulados en compras recibís una acción para participar. Ver reglamento en www.teletoncr.com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https://scontent.xx.fbcdn.net/v/t1.0-0/p180x540/69380152_2453303364705380_2181575741185982464_o.jpg?_nc_cat=111&amp;_nc_oc=AQl4KMbIiG8zf7L5BZ6SBGaCSfbdXIzVDmE-DE05n04jDjVJjKE6DHMkR-6XbsYSODY&amp;_nc_ht=scontent.xx&amp;oh=adea93310d884c7a4f8336ab50b1d6ba&amp;oe=5DF8DDC3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09/04/2019 16:17:38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823013805"/>
                  </a:ext>
                </a:extLst>
              </a:tr>
            </a:tbl>
          </a:graphicData>
        </a:graphic>
      </p:graphicFrame>
      <p:sp>
        <p:nvSpPr>
          <p:cNvPr id="4" name="Text Placeholder 3">
            <a:extLst>
              <a:ext uri="{FF2B5EF4-FFF2-40B4-BE49-F238E27FC236}">
                <a16:creationId xmlns:a16="http://schemas.microsoft.com/office/drawing/2014/main" id="{59C05EBC-EFA7-43F3-8CE9-3C0E7647047F}"/>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34414827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5FA1D-A825-4398-A567-FAC2904F68BC}"/>
              </a:ext>
            </a:extLst>
          </p:cNvPr>
          <p:cNvSpPr>
            <a:spLocks noGrp="1"/>
          </p:cNvSpPr>
          <p:nvPr>
            <p:ph type="title"/>
          </p:nvPr>
        </p:nvSpPr>
        <p:spPr/>
        <p:txBody>
          <a:bodyPr/>
          <a:lstStyle/>
          <a:p>
            <a:r>
              <a:rPr lang="en-US"/>
              <a:t>Facebook Own Posts Table | All Pages - 4 of 26</a:t>
            </a:r>
          </a:p>
        </p:txBody>
      </p:sp>
      <p:graphicFrame>
        <p:nvGraphicFramePr>
          <p:cNvPr id="5" name="Table Placeholder 4">
            <a:extLst>
              <a:ext uri="{FF2B5EF4-FFF2-40B4-BE49-F238E27FC236}">
                <a16:creationId xmlns:a16="http://schemas.microsoft.com/office/drawing/2014/main" id="{8BC890B1-84A6-4EBC-98E4-6BAECAF5DF6B}"/>
              </a:ext>
            </a:extLst>
          </p:cNvPr>
          <p:cNvGraphicFramePr>
            <a:graphicFrameLocks noGrp="1"/>
          </p:cNvGraphicFramePr>
          <p:nvPr>
            <p:ph type="tbl" sz="quarter" idx="13"/>
            <p:extLst>
              <p:ext uri="{D42A27DB-BD31-4B8C-83A1-F6EECF244321}">
                <p14:modId xmlns:p14="http://schemas.microsoft.com/office/powerpoint/2010/main" val="18487732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2396262666"/>
                    </a:ext>
                  </a:extLst>
                </a:gridCol>
                <a:gridCol w="905256">
                  <a:extLst>
                    <a:ext uri="{9D8B030D-6E8A-4147-A177-3AD203B41FA5}">
                      <a16:colId xmlns:a16="http://schemas.microsoft.com/office/drawing/2014/main" val="2454032611"/>
                    </a:ext>
                  </a:extLst>
                </a:gridCol>
                <a:gridCol w="658368">
                  <a:extLst>
                    <a:ext uri="{9D8B030D-6E8A-4147-A177-3AD203B41FA5}">
                      <a16:colId xmlns:a16="http://schemas.microsoft.com/office/drawing/2014/main" val="1529392517"/>
                    </a:ext>
                  </a:extLst>
                </a:gridCol>
                <a:gridCol w="329184">
                  <a:extLst>
                    <a:ext uri="{9D8B030D-6E8A-4147-A177-3AD203B41FA5}">
                      <a16:colId xmlns:a16="http://schemas.microsoft.com/office/drawing/2014/main" val="1302141750"/>
                    </a:ext>
                  </a:extLst>
                </a:gridCol>
                <a:gridCol w="329184">
                  <a:extLst>
                    <a:ext uri="{9D8B030D-6E8A-4147-A177-3AD203B41FA5}">
                      <a16:colId xmlns:a16="http://schemas.microsoft.com/office/drawing/2014/main" val="1545661325"/>
                    </a:ext>
                  </a:extLst>
                </a:gridCol>
                <a:gridCol w="329184">
                  <a:extLst>
                    <a:ext uri="{9D8B030D-6E8A-4147-A177-3AD203B41FA5}">
                      <a16:colId xmlns:a16="http://schemas.microsoft.com/office/drawing/2014/main" val="2240597595"/>
                    </a:ext>
                  </a:extLst>
                </a:gridCol>
                <a:gridCol w="329184">
                  <a:extLst>
                    <a:ext uri="{9D8B030D-6E8A-4147-A177-3AD203B41FA5}">
                      <a16:colId xmlns:a16="http://schemas.microsoft.com/office/drawing/2014/main" val="4215453285"/>
                    </a:ext>
                  </a:extLst>
                </a:gridCol>
                <a:gridCol w="329184">
                  <a:extLst>
                    <a:ext uri="{9D8B030D-6E8A-4147-A177-3AD203B41FA5}">
                      <a16:colId xmlns:a16="http://schemas.microsoft.com/office/drawing/2014/main" val="349485793"/>
                    </a:ext>
                  </a:extLst>
                </a:gridCol>
                <a:gridCol w="329184">
                  <a:extLst>
                    <a:ext uri="{9D8B030D-6E8A-4147-A177-3AD203B41FA5}">
                      <a16:colId xmlns:a16="http://schemas.microsoft.com/office/drawing/2014/main" val="1364435675"/>
                    </a:ext>
                  </a:extLst>
                </a:gridCol>
                <a:gridCol w="329184">
                  <a:extLst>
                    <a:ext uri="{9D8B030D-6E8A-4147-A177-3AD203B41FA5}">
                      <a16:colId xmlns:a16="http://schemas.microsoft.com/office/drawing/2014/main" val="2302315449"/>
                    </a:ext>
                  </a:extLst>
                </a:gridCol>
                <a:gridCol w="329184">
                  <a:extLst>
                    <a:ext uri="{9D8B030D-6E8A-4147-A177-3AD203B41FA5}">
                      <a16:colId xmlns:a16="http://schemas.microsoft.com/office/drawing/2014/main" val="3731148561"/>
                    </a:ext>
                  </a:extLst>
                </a:gridCol>
                <a:gridCol w="329184">
                  <a:extLst>
                    <a:ext uri="{9D8B030D-6E8A-4147-A177-3AD203B41FA5}">
                      <a16:colId xmlns:a16="http://schemas.microsoft.com/office/drawing/2014/main" val="3319963147"/>
                    </a:ext>
                  </a:extLst>
                </a:gridCol>
                <a:gridCol w="329184">
                  <a:extLst>
                    <a:ext uri="{9D8B030D-6E8A-4147-A177-3AD203B41FA5}">
                      <a16:colId xmlns:a16="http://schemas.microsoft.com/office/drawing/2014/main" val="1746564304"/>
                    </a:ext>
                  </a:extLst>
                </a:gridCol>
                <a:gridCol w="329184">
                  <a:extLst>
                    <a:ext uri="{9D8B030D-6E8A-4147-A177-3AD203B41FA5}">
                      <a16:colId xmlns:a16="http://schemas.microsoft.com/office/drawing/2014/main" val="3541132043"/>
                    </a:ext>
                  </a:extLst>
                </a:gridCol>
                <a:gridCol w="329184">
                  <a:extLst>
                    <a:ext uri="{9D8B030D-6E8A-4147-A177-3AD203B41FA5}">
                      <a16:colId xmlns:a16="http://schemas.microsoft.com/office/drawing/2014/main" val="2008399974"/>
                    </a:ext>
                  </a:extLst>
                </a:gridCol>
                <a:gridCol w="329184">
                  <a:extLst>
                    <a:ext uri="{9D8B030D-6E8A-4147-A177-3AD203B41FA5}">
                      <a16:colId xmlns:a16="http://schemas.microsoft.com/office/drawing/2014/main" val="1433338332"/>
                    </a:ext>
                  </a:extLst>
                </a:gridCol>
                <a:gridCol w="329184">
                  <a:extLst>
                    <a:ext uri="{9D8B030D-6E8A-4147-A177-3AD203B41FA5}">
                      <a16:colId xmlns:a16="http://schemas.microsoft.com/office/drawing/2014/main" val="18565007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539682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Coocique - 2019-08-31 21:07:38</a:t>
                      </a:r>
                      <a:r>
                        <a:rPr kumimoji="0" lang="es-ES" sz="1000" b="0" i="0" u="none" strike="noStrike" kern="1200" cap="none" spc="0" normalizeH="0" baseline="0" noProof="0">
                          <a:ln>
                            <a:noFill/>
                          </a:ln>
                          <a:solidFill>
                            <a:prstClr val="black"/>
                          </a:solidFill>
                          <a:effectLst/>
                          <a:uLnTx/>
                          <a:uFillTx/>
                          <a:latin typeface="+mn-lt"/>
                          <a:ea typeface="+mn-ea"/>
                          <a:cs typeface="+mn-cs"/>
                        </a:rPr>
                        <a:t> 
 ¡Te presentamos lo mejor de un gran día en la historia de 250 mujeres valientes y decididas que disfrutaron nuestro MEMORABLE Encuentro Coocique Mujer 2019! 💁‍♀️
#valiente #decidida #mujer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https://scontent.xx.fbcdn.net/v/t15.5256-10/s720x720/67208663_856583884735351_5540818801831968768_n.jpg?_nc_cat=110&amp;_nc_oc=AQmsJYRP6LCJb4mJ_1DaIr7FT49B5H5yj49APR6iN9S3eHBFoI05_HvgWerxnuXPMUA&amp;_nc_ht=scontent.xx&amp;oh=71de7b0dd62c7b4a4bc80ed431ebc190&amp;oe=5E130172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09/04/2019 16:12:47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916804703"/>
                  </a:ext>
                </a:extLst>
              </a:tr>
            </a:tbl>
          </a:graphicData>
        </a:graphic>
      </p:graphicFrame>
      <p:sp>
        <p:nvSpPr>
          <p:cNvPr id="4" name="Text Placeholder 3">
            <a:extLst>
              <a:ext uri="{FF2B5EF4-FFF2-40B4-BE49-F238E27FC236}">
                <a16:creationId xmlns:a16="http://schemas.microsoft.com/office/drawing/2014/main" id="{47624C2F-8F39-44C8-A17E-C3A9A0001BA8}"/>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26244422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DE176-BDFA-43FA-8018-27AE52F3B542}"/>
              </a:ext>
            </a:extLst>
          </p:cNvPr>
          <p:cNvSpPr>
            <a:spLocks noGrp="1"/>
          </p:cNvSpPr>
          <p:nvPr>
            <p:ph type="title"/>
          </p:nvPr>
        </p:nvSpPr>
        <p:spPr/>
        <p:txBody>
          <a:bodyPr/>
          <a:lstStyle/>
          <a:p>
            <a:r>
              <a:rPr lang="en-US"/>
              <a:t>Facebook Own Posts Table | All Pages - 5 of 26</a:t>
            </a:r>
          </a:p>
        </p:txBody>
      </p:sp>
      <p:graphicFrame>
        <p:nvGraphicFramePr>
          <p:cNvPr id="5" name="Table Placeholder 4">
            <a:extLst>
              <a:ext uri="{FF2B5EF4-FFF2-40B4-BE49-F238E27FC236}">
                <a16:creationId xmlns:a16="http://schemas.microsoft.com/office/drawing/2014/main" id="{6D4EA818-57C7-4BC6-82CA-8908197F3D17}"/>
              </a:ext>
            </a:extLst>
          </p:cNvPr>
          <p:cNvGraphicFramePr>
            <a:graphicFrameLocks noGrp="1"/>
          </p:cNvGraphicFramePr>
          <p:nvPr>
            <p:ph type="tbl" sz="quarter" idx="13"/>
            <p:extLst>
              <p:ext uri="{D42A27DB-BD31-4B8C-83A1-F6EECF244321}">
                <p14:modId xmlns:p14="http://schemas.microsoft.com/office/powerpoint/2010/main" val="710467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4076110492"/>
                    </a:ext>
                  </a:extLst>
                </a:gridCol>
                <a:gridCol w="905256">
                  <a:extLst>
                    <a:ext uri="{9D8B030D-6E8A-4147-A177-3AD203B41FA5}">
                      <a16:colId xmlns:a16="http://schemas.microsoft.com/office/drawing/2014/main" val="4248299677"/>
                    </a:ext>
                  </a:extLst>
                </a:gridCol>
                <a:gridCol w="658368">
                  <a:extLst>
                    <a:ext uri="{9D8B030D-6E8A-4147-A177-3AD203B41FA5}">
                      <a16:colId xmlns:a16="http://schemas.microsoft.com/office/drawing/2014/main" val="1030481725"/>
                    </a:ext>
                  </a:extLst>
                </a:gridCol>
                <a:gridCol w="329184">
                  <a:extLst>
                    <a:ext uri="{9D8B030D-6E8A-4147-A177-3AD203B41FA5}">
                      <a16:colId xmlns:a16="http://schemas.microsoft.com/office/drawing/2014/main" val="3104446154"/>
                    </a:ext>
                  </a:extLst>
                </a:gridCol>
                <a:gridCol w="329184">
                  <a:extLst>
                    <a:ext uri="{9D8B030D-6E8A-4147-A177-3AD203B41FA5}">
                      <a16:colId xmlns:a16="http://schemas.microsoft.com/office/drawing/2014/main" val="440332946"/>
                    </a:ext>
                  </a:extLst>
                </a:gridCol>
                <a:gridCol w="329184">
                  <a:extLst>
                    <a:ext uri="{9D8B030D-6E8A-4147-A177-3AD203B41FA5}">
                      <a16:colId xmlns:a16="http://schemas.microsoft.com/office/drawing/2014/main" val="1775550602"/>
                    </a:ext>
                  </a:extLst>
                </a:gridCol>
                <a:gridCol w="329184">
                  <a:extLst>
                    <a:ext uri="{9D8B030D-6E8A-4147-A177-3AD203B41FA5}">
                      <a16:colId xmlns:a16="http://schemas.microsoft.com/office/drawing/2014/main" val="1236971255"/>
                    </a:ext>
                  </a:extLst>
                </a:gridCol>
                <a:gridCol w="329184">
                  <a:extLst>
                    <a:ext uri="{9D8B030D-6E8A-4147-A177-3AD203B41FA5}">
                      <a16:colId xmlns:a16="http://schemas.microsoft.com/office/drawing/2014/main" val="1970172277"/>
                    </a:ext>
                  </a:extLst>
                </a:gridCol>
                <a:gridCol w="329184">
                  <a:extLst>
                    <a:ext uri="{9D8B030D-6E8A-4147-A177-3AD203B41FA5}">
                      <a16:colId xmlns:a16="http://schemas.microsoft.com/office/drawing/2014/main" val="3055709122"/>
                    </a:ext>
                  </a:extLst>
                </a:gridCol>
                <a:gridCol w="329184">
                  <a:extLst>
                    <a:ext uri="{9D8B030D-6E8A-4147-A177-3AD203B41FA5}">
                      <a16:colId xmlns:a16="http://schemas.microsoft.com/office/drawing/2014/main" val="382714397"/>
                    </a:ext>
                  </a:extLst>
                </a:gridCol>
                <a:gridCol w="329184">
                  <a:extLst>
                    <a:ext uri="{9D8B030D-6E8A-4147-A177-3AD203B41FA5}">
                      <a16:colId xmlns:a16="http://schemas.microsoft.com/office/drawing/2014/main" val="1449321670"/>
                    </a:ext>
                  </a:extLst>
                </a:gridCol>
                <a:gridCol w="329184">
                  <a:extLst>
                    <a:ext uri="{9D8B030D-6E8A-4147-A177-3AD203B41FA5}">
                      <a16:colId xmlns:a16="http://schemas.microsoft.com/office/drawing/2014/main" val="198270722"/>
                    </a:ext>
                  </a:extLst>
                </a:gridCol>
                <a:gridCol w="329184">
                  <a:extLst>
                    <a:ext uri="{9D8B030D-6E8A-4147-A177-3AD203B41FA5}">
                      <a16:colId xmlns:a16="http://schemas.microsoft.com/office/drawing/2014/main" val="83538861"/>
                    </a:ext>
                  </a:extLst>
                </a:gridCol>
                <a:gridCol w="329184">
                  <a:extLst>
                    <a:ext uri="{9D8B030D-6E8A-4147-A177-3AD203B41FA5}">
                      <a16:colId xmlns:a16="http://schemas.microsoft.com/office/drawing/2014/main" val="2106235034"/>
                    </a:ext>
                  </a:extLst>
                </a:gridCol>
                <a:gridCol w="329184">
                  <a:extLst>
                    <a:ext uri="{9D8B030D-6E8A-4147-A177-3AD203B41FA5}">
                      <a16:colId xmlns:a16="http://schemas.microsoft.com/office/drawing/2014/main" val="3488048875"/>
                    </a:ext>
                  </a:extLst>
                </a:gridCol>
                <a:gridCol w="329184">
                  <a:extLst>
                    <a:ext uri="{9D8B030D-6E8A-4147-A177-3AD203B41FA5}">
                      <a16:colId xmlns:a16="http://schemas.microsoft.com/office/drawing/2014/main" val="4233145148"/>
                    </a:ext>
                  </a:extLst>
                </a:gridCol>
                <a:gridCol w="329184">
                  <a:extLst>
                    <a:ext uri="{9D8B030D-6E8A-4147-A177-3AD203B41FA5}">
                      <a16:colId xmlns:a16="http://schemas.microsoft.com/office/drawing/2014/main" val="28297168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807675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Popular y de Desarrollo Comunal - 2019-08-31 20:51:07</a:t>
                      </a:r>
                      <a:r>
                        <a:rPr kumimoji="0" lang="es-ES" sz="1000" b="0" i="0" u="none" strike="noStrike" kern="1200" cap="none" spc="0" normalizeH="0" baseline="0" noProof="0">
                          <a:ln>
                            <a:noFill/>
                          </a:ln>
                          <a:solidFill>
                            <a:prstClr val="black"/>
                          </a:solidFill>
                          <a:effectLst/>
                          <a:uLnTx/>
                          <a:uFillTx/>
                          <a:latin typeface="+mn-lt"/>
                          <a:ea typeface="+mn-ea"/>
                          <a:cs typeface="+mn-cs"/>
                        </a:rPr>
                        <a:t> 
 Jhosua Santana es un jugador de la Selección de Fútbol de Amputados quien con valentía y mucho esfuerzo nos ha demostrado que las limitaciones están en la mente. 
Este domingo usted podrá verlo jugar junto a sus compañeros en la tercera edición de los Juegos Inclusivos CAIPAD. 
�¡Le esperamos!  Caipad Tibas
�📆 Domingo 1 setiembre 2019�
⏰ 09:00 am�
📍Parque Recreativo Moravia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https://scontent.xx.fbcdn.net/v/t15.5256-10/s720x720/69351285_229409707975523_8458778724710481920_n.jpg?_nc_cat=108&amp;_nc_oc=AQmIrHyOl35cUrQx_aN5Yuz2baHasd9VqDVv-GrImNHnw4sgME8NGDJVE1dgQERaYoU&amp;_nc_ht=scontent.xx&amp;oh=76a7428c53f4d9e10b984329cec63919&amp;oe=5DF83696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09/04/2019 16:18:30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614736873"/>
                  </a:ext>
                </a:extLst>
              </a:tr>
            </a:tbl>
          </a:graphicData>
        </a:graphic>
      </p:graphicFrame>
      <p:sp>
        <p:nvSpPr>
          <p:cNvPr id="4" name="Text Placeholder 3">
            <a:extLst>
              <a:ext uri="{FF2B5EF4-FFF2-40B4-BE49-F238E27FC236}">
                <a16:creationId xmlns:a16="http://schemas.microsoft.com/office/drawing/2014/main" id="{B446BA9E-2BA6-4C9C-96B0-C0AAB21135A8}"/>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3612019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490D7-3A63-43DC-8957-676F0A90E751}"/>
              </a:ext>
            </a:extLst>
          </p:cNvPr>
          <p:cNvSpPr>
            <a:spLocks noGrp="1"/>
          </p:cNvSpPr>
          <p:nvPr>
            <p:ph type="title"/>
          </p:nvPr>
        </p:nvSpPr>
        <p:spPr/>
        <p:txBody>
          <a:bodyPr/>
          <a:lstStyle/>
          <a:p>
            <a:r>
              <a:rPr lang="en-US"/>
              <a:t>Facebook Own Posts Table | All Pages - 6 of 26</a:t>
            </a:r>
          </a:p>
        </p:txBody>
      </p:sp>
      <p:graphicFrame>
        <p:nvGraphicFramePr>
          <p:cNvPr id="5" name="Table Placeholder 4">
            <a:extLst>
              <a:ext uri="{FF2B5EF4-FFF2-40B4-BE49-F238E27FC236}">
                <a16:creationId xmlns:a16="http://schemas.microsoft.com/office/drawing/2014/main" id="{780B9516-05C2-422D-9180-B2AC67862F97}"/>
              </a:ext>
            </a:extLst>
          </p:cNvPr>
          <p:cNvGraphicFramePr>
            <a:graphicFrameLocks noGrp="1"/>
          </p:cNvGraphicFramePr>
          <p:nvPr>
            <p:ph type="tbl" sz="quarter" idx="13"/>
            <p:extLst>
              <p:ext uri="{D42A27DB-BD31-4B8C-83A1-F6EECF244321}">
                <p14:modId xmlns:p14="http://schemas.microsoft.com/office/powerpoint/2010/main" val="13251150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3860529638"/>
                    </a:ext>
                  </a:extLst>
                </a:gridCol>
                <a:gridCol w="905256">
                  <a:extLst>
                    <a:ext uri="{9D8B030D-6E8A-4147-A177-3AD203B41FA5}">
                      <a16:colId xmlns:a16="http://schemas.microsoft.com/office/drawing/2014/main" val="363241929"/>
                    </a:ext>
                  </a:extLst>
                </a:gridCol>
                <a:gridCol w="658368">
                  <a:extLst>
                    <a:ext uri="{9D8B030D-6E8A-4147-A177-3AD203B41FA5}">
                      <a16:colId xmlns:a16="http://schemas.microsoft.com/office/drawing/2014/main" val="3677768417"/>
                    </a:ext>
                  </a:extLst>
                </a:gridCol>
                <a:gridCol w="329184">
                  <a:extLst>
                    <a:ext uri="{9D8B030D-6E8A-4147-A177-3AD203B41FA5}">
                      <a16:colId xmlns:a16="http://schemas.microsoft.com/office/drawing/2014/main" val="1388158395"/>
                    </a:ext>
                  </a:extLst>
                </a:gridCol>
                <a:gridCol w="329184">
                  <a:extLst>
                    <a:ext uri="{9D8B030D-6E8A-4147-A177-3AD203B41FA5}">
                      <a16:colId xmlns:a16="http://schemas.microsoft.com/office/drawing/2014/main" val="4124253847"/>
                    </a:ext>
                  </a:extLst>
                </a:gridCol>
                <a:gridCol w="329184">
                  <a:extLst>
                    <a:ext uri="{9D8B030D-6E8A-4147-A177-3AD203B41FA5}">
                      <a16:colId xmlns:a16="http://schemas.microsoft.com/office/drawing/2014/main" val="628954329"/>
                    </a:ext>
                  </a:extLst>
                </a:gridCol>
                <a:gridCol w="329184">
                  <a:extLst>
                    <a:ext uri="{9D8B030D-6E8A-4147-A177-3AD203B41FA5}">
                      <a16:colId xmlns:a16="http://schemas.microsoft.com/office/drawing/2014/main" val="4201591258"/>
                    </a:ext>
                  </a:extLst>
                </a:gridCol>
                <a:gridCol w="329184">
                  <a:extLst>
                    <a:ext uri="{9D8B030D-6E8A-4147-A177-3AD203B41FA5}">
                      <a16:colId xmlns:a16="http://schemas.microsoft.com/office/drawing/2014/main" val="732227761"/>
                    </a:ext>
                  </a:extLst>
                </a:gridCol>
                <a:gridCol w="329184">
                  <a:extLst>
                    <a:ext uri="{9D8B030D-6E8A-4147-A177-3AD203B41FA5}">
                      <a16:colId xmlns:a16="http://schemas.microsoft.com/office/drawing/2014/main" val="561128211"/>
                    </a:ext>
                  </a:extLst>
                </a:gridCol>
                <a:gridCol w="329184">
                  <a:extLst>
                    <a:ext uri="{9D8B030D-6E8A-4147-A177-3AD203B41FA5}">
                      <a16:colId xmlns:a16="http://schemas.microsoft.com/office/drawing/2014/main" val="4278318608"/>
                    </a:ext>
                  </a:extLst>
                </a:gridCol>
                <a:gridCol w="329184">
                  <a:extLst>
                    <a:ext uri="{9D8B030D-6E8A-4147-A177-3AD203B41FA5}">
                      <a16:colId xmlns:a16="http://schemas.microsoft.com/office/drawing/2014/main" val="2343986037"/>
                    </a:ext>
                  </a:extLst>
                </a:gridCol>
                <a:gridCol w="329184">
                  <a:extLst>
                    <a:ext uri="{9D8B030D-6E8A-4147-A177-3AD203B41FA5}">
                      <a16:colId xmlns:a16="http://schemas.microsoft.com/office/drawing/2014/main" val="1666436723"/>
                    </a:ext>
                  </a:extLst>
                </a:gridCol>
                <a:gridCol w="329184">
                  <a:extLst>
                    <a:ext uri="{9D8B030D-6E8A-4147-A177-3AD203B41FA5}">
                      <a16:colId xmlns:a16="http://schemas.microsoft.com/office/drawing/2014/main" val="2315943698"/>
                    </a:ext>
                  </a:extLst>
                </a:gridCol>
                <a:gridCol w="329184">
                  <a:extLst>
                    <a:ext uri="{9D8B030D-6E8A-4147-A177-3AD203B41FA5}">
                      <a16:colId xmlns:a16="http://schemas.microsoft.com/office/drawing/2014/main" val="2755027017"/>
                    </a:ext>
                  </a:extLst>
                </a:gridCol>
                <a:gridCol w="329184">
                  <a:extLst>
                    <a:ext uri="{9D8B030D-6E8A-4147-A177-3AD203B41FA5}">
                      <a16:colId xmlns:a16="http://schemas.microsoft.com/office/drawing/2014/main" val="956686282"/>
                    </a:ext>
                  </a:extLst>
                </a:gridCol>
                <a:gridCol w="329184">
                  <a:extLst>
                    <a:ext uri="{9D8B030D-6E8A-4147-A177-3AD203B41FA5}">
                      <a16:colId xmlns:a16="http://schemas.microsoft.com/office/drawing/2014/main" val="3583663097"/>
                    </a:ext>
                  </a:extLst>
                </a:gridCol>
                <a:gridCol w="329184">
                  <a:extLst>
                    <a:ext uri="{9D8B030D-6E8A-4147-A177-3AD203B41FA5}">
                      <a16:colId xmlns:a16="http://schemas.microsoft.com/office/drawing/2014/main" val="11343033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665816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Nacional - 2019-08-31 20:00:02</a:t>
                      </a:r>
                      <a:r>
                        <a:rPr kumimoji="0" lang="es-ES" sz="1000" b="0" i="0" u="none" strike="noStrike" kern="1200" cap="none" spc="0" normalizeH="0" baseline="0" noProof="0">
                          <a:ln>
                            <a:noFill/>
                          </a:ln>
                          <a:solidFill>
                            <a:prstClr val="black"/>
                          </a:solidFill>
                          <a:effectLst/>
                          <a:uLnTx/>
                          <a:uFillTx/>
                          <a:latin typeface="+mn-lt"/>
                          <a:ea typeface="+mn-ea"/>
                          <a:cs typeface="+mn-cs"/>
                        </a:rPr>
                        <a:t> 
 ¡Hacemos tus sueños realidad! Visitá nuestra stand en Expocasa para recibir toda la asesoría especializada que estás buscando. Además, sí formalizás tu crédito con nosotros participás por 1 de los 24 premios de ¢500.000. Te esperamos en Parque Viva del 29 de agosto al 1 de setiembre, además podés encontrar las condiciones de la Expo en nuestras oficinas.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https://scontent.xx.fbcdn.net/v/t1.0-0/p180x540/69688181_2453155794720137_2546126492186705920_o.png?_nc_cat=104&amp;_nc_oc=AQlA2ylto49HYIapeZ-hsWElPg4kCcXO6g5eOxg8kYtl6aQmwiAA7pggB8lizSHACWM&amp;_nc_ht=scontent.xx&amp;oh=e14d8bc32e9446feb3cf00fc4c453f04&amp;oe=5E07CFC6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09/04/2019 16:17:38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961737082"/>
                  </a:ext>
                </a:extLst>
              </a:tr>
            </a:tbl>
          </a:graphicData>
        </a:graphic>
      </p:graphicFrame>
      <p:sp>
        <p:nvSpPr>
          <p:cNvPr id="4" name="Text Placeholder 3">
            <a:extLst>
              <a:ext uri="{FF2B5EF4-FFF2-40B4-BE49-F238E27FC236}">
                <a16:creationId xmlns:a16="http://schemas.microsoft.com/office/drawing/2014/main" id="{DF9B134A-CA2F-42DD-B3BD-720EB071996B}"/>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21819728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8ECCEE-6617-4BAE-BAD6-5320439108B3}"/>
              </a:ext>
            </a:extLst>
          </p:cNvPr>
          <p:cNvSpPr>
            <a:spLocks noGrp="1"/>
          </p:cNvSpPr>
          <p:nvPr>
            <p:ph type="title"/>
          </p:nvPr>
        </p:nvSpPr>
        <p:spPr/>
        <p:txBody>
          <a:bodyPr/>
          <a:lstStyle/>
          <a:p>
            <a:r>
              <a:rPr lang="en-US"/>
              <a:t>Facebook Own Posts Table | All Pages - 7 of 26</a:t>
            </a:r>
          </a:p>
        </p:txBody>
      </p:sp>
      <p:graphicFrame>
        <p:nvGraphicFramePr>
          <p:cNvPr id="5" name="Table Placeholder 4">
            <a:extLst>
              <a:ext uri="{FF2B5EF4-FFF2-40B4-BE49-F238E27FC236}">
                <a16:creationId xmlns:a16="http://schemas.microsoft.com/office/drawing/2014/main" id="{0A54996A-0EFB-4BDC-B2D4-579BB6E264B2}"/>
              </a:ext>
            </a:extLst>
          </p:cNvPr>
          <p:cNvGraphicFramePr>
            <a:graphicFrameLocks noGrp="1"/>
          </p:cNvGraphicFramePr>
          <p:nvPr>
            <p:ph type="tbl" sz="quarter" idx="13"/>
            <p:extLst>
              <p:ext uri="{D42A27DB-BD31-4B8C-83A1-F6EECF244321}">
                <p14:modId xmlns:p14="http://schemas.microsoft.com/office/powerpoint/2010/main" val="42525987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775188061"/>
                    </a:ext>
                  </a:extLst>
                </a:gridCol>
                <a:gridCol w="905256">
                  <a:extLst>
                    <a:ext uri="{9D8B030D-6E8A-4147-A177-3AD203B41FA5}">
                      <a16:colId xmlns:a16="http://schemas.microsoft.com/office/drawing/2014/main" val="284848790"/>
                    </a:ext>
                  </a:extLst>
                </a:gridCol>
                <a:gridCol w="658368">
                  <a:extLst>
                    <a:ext uri="{9D8B030D-6E8A-4147-A177-3AD203B41FA5}">
                      <a16:colId xmlns:a16="http://schemas.microsoft.com/office/drawing/2014/main" val="2264157152"/>
                    </a:ext>
                  </a:extLst>
                </a:gridCol>
                <a:gridCol w="329184">
                  <a:extLst>
                    <a:ext uri="{9D8B030D-6E8A-4147-A177-3AD203B41FA5}">
                      <a16:colId xmlns:a16="http://schemas.microsoft.com/office/drawing/2014/main" val="2626327308"/>
                    </a:ext>
                  </a:extLst>
                </a:gridCol>
                <a:gridCol w="329184">
                  <a:extLst>
                    <a:ext uri="{9D8B030D-6E8A-4147-A177-3AD203B41FA5}">
                      <a16:colId xmlns:a16="http://schemas.microsoft.com/office/drawing/2014/main" val="3445595685"/>
                    </a:ext>
                  </a:extLst>
                </a:gridCol>
                <a:gridCol w="329184">
                  <a:extLst>
                    <a:ext uri="{9D8B030D-6E8A-4147-A177-3AD203B41FA5}">
                      <a16:colId xmlns:a16="http://schemas.microsoft.com/office/drawing/2014/main" val="1256365940"/>
                    </a:ext>
                  </a:extLst>
                </a:gridCol>
                <a:gridCol w="329184">
                  <a:extLst>
                    <a:ext uri="{9D8B030D-6E8A-4147-A177-3AD203B41FA5}">
                      <a16:colId xmlns:a16="http://schemas.microsoft.com/office/drawing/2014/main" val="4241075618"/>
                    </a:ext>
                  </a:extLst>
                </a:gridCol>
                <a:gridCol w="329184">
                  <a:extLst>
                    <a:ext uri="{9D8B030D-6E8A-4147-A177-3AD203B41FA5}">
                      <a16:colId xmlns:a16="http://schemas.microsoft.com/office/drawing/2014/main" val="3300904425"/>
                    </a:ext>
                  </a:extLst>
                </a:gridCol>
                <a:gridCol w="329184">
                  <a:extLst>
                    <a:ext uri="{9D8B030D-6E8A-4147-A177-3AD203B41FA5}">
                      <a16:colId xmlns:a16="http://schemas.microsoft.com/office/drawing/2014/main" val="512282230"/>
                    </a:ext>
                  </a:extLst>
                </a:gridCol>
                <a:gridCol w="329184">
                  <a:extLst>
                    <a:ext uri="{9D8B030D-6E8A-4147-A177-3AD203B41FA5}">
                      <a16:colId xmlns:a16="http://schemas.microsoft.com/office/drawing/2014/main" val="2375274464"/>
                    </a:ext>
                  </a:extLst>
                </a:gridCol>
                <a:gridCol w="329184">
                  <a:extLst>
                    <a:ext uri="{9D8B030D-6E8A-4147-A177-3AD203B41FA5}">
                      <a16:colId xmlns:a16="http://schemas.microsoft.com/office/drawing/2014/main" val="3914216980"/>
                    </a:ext>
                  </a:extLst>
                </a:gridCol>
                <a:gridCol w="329184">
                  <a:extLst>
                    <a:ext uri="{9D8B030D-6E8A-4147-A177-3AD203B41FA5}">
                      <a16:colId xmlns:a16="http://schemas.microsoft.com/office/drawing/2014/main" val="1122846964"/>
                    </a:ext>
                  </a:extLst>
                </a:gridCol>
                <a:gridCol w="329184">
                  <a:extLst>
                    <a:ext uri="{9D8B030D-6E8A-4147-A177-3AD203B41FA5}">
                      <a16:colId xmlns:a16="http://schemas.microsoft.com/office/drawing/2014/main" val="2215200750"/>
                    </a:ext>
                  </a:extLst>
                </a:gridCol>
                <a:gridCol w="329184">
                  <a:extLst>
                    <a:ext uri="{9D8B030D-6E8A-4147-A177-3AD203B41FA5}">
                      <a16:colId xmlns:a16="http://schemas.microsoft.com/office/drawing/2014/main" val="1706571902"/>
                    </a:ext>
                  </a:extLst>
                </a:gridCol>
                <a:gridCol w="329184">
                  <a:extLst>
                    <a:ext uri="{9D8B030D-6E8A-4147-A177-3AD203B41FA5}">
                      <a16:colId xmlns:a16="http://schemas.microsoft.com/office/drawing/2014/main" val="1056322865"/>
                    </a:ext>
                  </a:extLst>
                </a:gridCol>
                <a:gridCol w="329184">
                  <a:extLst>
                    <a:ext uri="{9D8B030D-6E8A-4147-A177-3AD203B41FA5}">
                      <a16:colId xmlns:a16="http://schemas.microsoft.com/office/drawing/2014/main" val="2371291891"/>
                    </a:ext>
                  </a:extLst>
                </a:gridCol>
                <a:gridCol w="329184">
                  <a:extLst>
                    <a:ext uri="{9D8B030D-6E8A-4147-A177-3AD203B41FA5}">
                      <a16:colId xmlns:a16="http://schemas.microsoft.com/office/drawing/2014/main" val="4854760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641273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Popular y de Desarrollo Comunal - 2019-08-31 19:00:01</a:t>
                      </a:r>
                      <a:r>
                        <a:rPr kumimoji="0" lang="es-ES" sz="1000" b="0" i="0" u="none" strike="noStrike" kern="1200" cap="none" spc="0" normalizeH="0" baseline="0" noProof="0">
                          <a:ln>
                            <a:noFill/>
                          </a:ln>
                          <a:solidFill>
                            <a:prstClr val="black"/>
                          </a:solidFill>
                          <a:effectLst/>
                          <a:uLnTx/>
                          <a:uFillTx/>
                          <a:latin typeface="+mn-lt"/>
                          <a:ea typeface="+mn-ea"/>
                          <a:cs typeface="+mn-cs"/>
                        </a:rPr>
                        <a:t> 
 Este día conmemoramos el gran paso hacia la igualdad demostrando que los derechos son para todas y todos. #BancoPopularCR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https://scontent.xx.fbcdn.net/v/t1.0-9/69562358_2790172327740178_1545244068194287616_n.png?_nc_cat=100&amp;_nc_oc=AQknzS88sw2T3lRQwR8m7DdWh3zMh0Ox_KzKyP6Hjd98XL6KSKsC9lujsc8zJvPH_1U&amp;_nc_ht=scontent.xx&amp;oh=e68f1a89e749546b14c0d7c478db6174&amp;oe=5DFE668A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09/04/2019 16:18:30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026037204"/>
                  </a:ext>
                </a:extLst>
              </a:tr>
            </a:tbl>
          </a:graphicData>
        </a:graphic>
      </p:graphicFrame>
      <p:sp>
        <p:nvSpPr>
          <p:cNvPr id="4" name="Text Placeholder 3">
            <a:extLst>
              <a:ext uri="{FF2B5EF4-FFF2-40B4-BE49-F238E27FC236}">
                <a16:creationId xmlns:a16="http://schemas.microsoft.com/office/drawing/2014/main" id="{2950BF36-5F2F-4FE3-A4BE-F3F678A37C57}"/>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32378526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CAACD-FBB5-429B-9C54-1BDF9BE8258F}"/>
              </a:ext>
            </a:extLst>
          </p:cNvPr>
          <p:cNvSpPr>
            <a:spLocks noGrp="1"/>
          </p:cNvSpPr>
          <p:nvPr>
            <p:ph type="title"/>
          </p:nvPr>
        </p:nvSpPr>
        <p:spPr/>
        <p:txBody>
          <a:bodyPr/>
          <a:lstStyle/>
          <a:p>
            <a:r>
              <a:rPr lang="en-US"/>
              <a:t>Facebook Own Posts Table | All Pages - 8 of 26</a:t>
            </a:r>
          </a:p>
        </p:txBody>
      </p:sp>
      <p:graphicFrame>
        <p:nvGraphicFramePr>
          <p:cNvPr id="5" name="Table Placeholder 4">
            <a:extLst>
              <a:ext uri="{FF2B5EF4-FFF2-40B4-BE49-F238E27FC236}">
                <a16:creationId xmlns:a16="http://schemas.microsoft.com/office/drawing/2014/main" id="{C102B1FB-EDA8-49CC-835D-DE891233BF0C}"/>
              </a:ext>
            </a:extLst>
          </p:cNvPr>
          <p:cNvGraphicFramePr>
            <a:graphicFrameLocks noGrp="1"/>
          </p:cNvGraphicFramePr>
          <p:nvPr>
            <p:ph type="tbl" sz="quarter" idx="13"/>
            <p:extLst>
              <p:ext uri="{D42A27DB-BD31-4B8C-83A1-F6EECF244321}">
                <p14:modId xmlns:p14="http://schemas.microsoft.com/office/powerpoint/2010/main" val="10047273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1990801546"/>
                    </a:ext>
                  </a:extLst>
                </a:gridCol>
                <a:gridCol w="905256">
                  <a:extLst>
                    <a:ext uri="{9D8B030D-6E8A-4147-A177-3AD203B41FA5}">
                      <a16:colId xmlns:a16="http://schemas.microsoft.com/office/drawing/2014/main" val="4234361102"/>
                    </a:ext>
                  </a:extLst>
                </a:gridCol>
                <a:gridCol w="658368">
                  <a:extLst>
                    <a:ext uri="{9D8B030D-6E8A-4147-A177-3AD203B41FA5}">
                      <a16:colId xmlns:a16="http://schemas.microsoft.com/office/drawing/2014/main" val="1856179807"/>
                    </a:ext>
                  </a:extLst>
                </a:gridCol>
                <a:gridCol w="329184">
                  <a:extLst>
                    <a:ext uri="{9D8B030D-6E8A-4147-A177-3AD203B41FA5}">
                      <a16:colId xmlns:a16="http://schemas.microsoft.com/office/drawing/2014/main" val="3890184116"/>
                    </a:ext>
                  </a:extLst>
                </a:gridCol>
                <a:gridCol w="329184">
                  <a:extLst>
                    <a:ext uri="{9D8B030D-6E8A-4147-A177-3AD203B41FA5}">
                      <a16:colId xmlns:a16="http://schemas.microsoft.com/office/drawing/2014/main" val="2764491547"/>
                    </a:ext>
                  </a:extLst>
                </a:gridCol>
                <a:gridCol w="329184">
                  <a:extLst>
                    <a:ext uri="{9D8B030D-6E8A-4147-A177-3AD203B41FA5}">
                      <a16:colId xmlns:a16="http://schemas.microsoft.com/office/drawing/2014/main" val="4264241631"/>
                    </a:ext>
                  </a:extLst>
                </a:gridCol>
                <a:gridCol w="329184">
                  <a:extLst>
                    <a:ext uri="{9D8B030D-6E8A-4147-A177-3AD203B41FA5}">
                      <a16:colId xmlns:a16="http://schemas.microsoft.com/office/drawing/2014/main" val="3852254313"/>
                    </a:ext>
                  </a:extLst>
                </a:gridCol>
                <a:gridCol w="329184">
                  <a:extLst>
                    <a:ext uri="{9D8B030D-6E8A-4147-A177-3AD203B41FA5}">
                      <a16:colId xmlns:a16="http://schemas.microsoft.com/office/drawing/2014/main" val="492796762"/>
                    </a:ext>
                  </a:extLst>
                </a:gridCol>
                <a:gridCol w="329184">
                  <a:extLst>
                    <a:ext uri="{9D8B030D-6E8A-4147-A177-3AD203B41FA5}">
                      <a16:colId xmlns:a16="http://schemas.microsoft.com/office/drawing/2014/main" val="4136921209"/>
                    </a:ext>
                  </a:extLst>
                </a:gridCol>
                <a:gridCol w="329184">
                  <a:extLst>
                    <a:ext uri="{9D8B030D-6E8A-4147-A177-3AD203B41FA5}">
                      <a16:colId xmlns:a16="http://schemas.microsoft.com/office/drawing/2014/main" val="1327384916"/>
                    </a:ext>
                  </a:extLst>
                </a:gridCol>
                <a:gridCol w="329184">
                  <a:extLst>
                    <a:ext uri="{9D8B030D-6E8A-4147-A177-3AD203B41FA5}">
                      <a16:colId xmlns:a16="http://schemas.microsoft.com/office/drawing/2014/main" val="3901243146"/>
                    </a:ext>
                  </a:extLst>
                </a:gridCol>
                <a:gridCol w="329184">
                  <a:extLst>
                    <a:ext uri="{9D8B030D-6E8A-4147-A177-3AD203B41FA5}">
                      <a16:colId xmlns:a16="http://schemas.microsoft.com/office/drawing/2014/main" val="1732443782"/>
                    </a:ext>
                  </a:extLst>
                </a:gridCol>
                <a:gridCol w="329184">
                  <a:extLst>
                    <a:ext uri="{9D8B030D-6E8A-4147-A177-3AD203B41FA5}">
                      <a16:colId xmlns:a16="http://schemas.microsoft.com/office/drawing/2014/main" val="4195861030"/>
                    </a:ext>
                  </a:extLst>
                </a:gridCol>
                <a:gridCol w="329184">
                  <a:extLst>
                    <a:ext uri="{9D8B030D-6E8A-4147-A177-3AD203B41FA5}">
                      <a16:colId xmlns:a16="http://schemas.microsoft.com/office/drawing/2014/main" val="3400673041"/>
                    </a:ext>
                  </a:extLst>
                </a:gridCol>
                <a:gridCol w="329184">
                  <a:extLst>
                    <a:ext uri="{9D8B030D-6E8A-4147-A177-3AD203B41FA5}">
                      <a16:colId xmlns:a16="http://schemas.microsoft.com/office/drawing/2014/main" val="1951414196"/>
                    </a:ext>
                  </a:extLst>
                </a:gridCol>
                <a:gridCol w="329184">
                  <a:extLst>
                    <a:ext uri="{9D8B030D-6E8A-4147-A177-3AD203B41FA5}">
                      <a16:colId xmlns:a16="http://schemas.microsoft.com/office/drawing/2014/main" val="1790354670"/>
                    </a:ext>
                  </a:extLst>
                </a:gridCol>
                <a:gridCol w="329184">
                  <a:extLst>
                    <a:ext uri="{9D8B030D-6E8A-4147-A177-3AD203B41FA5}">
                      <a16:colId xmlns:a16="http://schemas.microsoft.com/office/drawing/2014/main" val="12645398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223408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Coopenae - 2019-08-31 18:37:12</a:t>
                      </a:r>
                      <a:r>
                        <a:rPr kumimoji="0" lang="es-ES" sz="1000" b="0" i="0" u="none" strike="noStrike" kern="1200" cap="none" spc="0" normalizeH="0" baseline="0" noProof="0">
                          <a:ln>
                            <a:noFill/>
                          </a:ln>
                          <a:solidFill>
                            <a:prstClr val="black"/>
                          </a:solidFill>
                          <a:effectLst/>
                          <a:uLnTx/>
                          <a:uFillTx/>
                          <a:latin typeface="+mn-lt"/>
                          <a:ea typeface="+mn-ea"/>
                          <a:cs typeface="+mn-cs"/>
                        </a:rPr>
                        <a:t> 
 ¡Celebramos el  Día de la Cultura afro-costarricense y su aporte en el país! 
Extendemos un saludo a nuestros asociados y colaboradores de la provincia de Limón y agradecemos su gran contribución a nuestra cooperativa.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09/04/2019 10:51:53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741929047"/>
                  </a:ext>
                </a:extLst>
              </a:tr>
            </a:tbl>
          </a:graphicData>
        </a:graphic>
      </p:graphicFrame>
      <p:sp>
        <p:nvSpPr>
          <p:cNvPr id="4" name="Text Placeholder 3">
            <a:extLst>
              <a:ext uri="{FF2B5EF4-FFF2-40B4-BE49-F238E27FC236}">
                <a16:creationId xmlns:a16="http://schemas.microsoft.com/office/drawing/2014/main" id="{6A045071-053E-496D-A7CD-F18FDB7B9C9E}"/>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39403235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AF9B3A-3E0D-42EC-81FE-63C0EFD31293}"/>
              </a:ext>
            </a:extLst>
          </p:cNvPr>
          <p:cNvSpPr>
            <a:spLocks noGrp="1"/>
          </p:cNvSpPr>
          <p:nvPr>
            <p:ph type="title"/>
          </p:nvPr>
        </p:nvSpPr>
        <p:spPr/>
        <p:txBody>
          <a:bodyPr/>
          <a:lstStyle/>
          <a:p>
            <a:r>
              <a:rPr lang="en-US"/>
              <a:t>Facebook Own Posts Table | All Pages - 9 of 26</a:t>
            </a:r>
          </a:p>
        </p:txBody>
      </p:sp>
      <p:graphicFrame>
        <p:nvGraphicFramePr>
          <p:cNvPr id="5" name="Table Placeholder 4">
            <a:extLst>
              <a:ext uri="{FF2B5EF4-FFF2-40B4-BE49-F238E27FC236}">
                <a16:creationId xmlns:a16="http://schemas.microsoft.com/office/drawing/2014/main" id="{2E8299A2-D422-417F-A877-AA5B3ED49C25}"/>
              </a:ext>
            </a:extLst>
          </p:cNvPr>
          <p:cNvGraphicFramePr>
            <a:graphicFrameLocks noGrp="1"/>
          </p:cNvGraphicFramePr>
          <p:nvPr>
            <p:ph type="tbl" sz="quarter" idx="13"/>
            <p:extLst>
              <p:ext uri="{D42A27DB-BD31-4B8C-83A1-F6EECF244321}">
                <p14:modId xmlns:p14="http://schemas.microsoft.com/office/powerpoint/2010/main" val="34884415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1729333222"/>
                    </a:ext>
                  </a:extLst>
                </a:gridCol>
                <a:gridCol w="905256">
                  <a:extLst>
                    <a:ext uri="{9D8B030D-6E8A-4147-A177-3AD203B41FA5}">
                      <a16:colId xmlns:a16="http://schemas.microsoft.com/office/drawing/2014/main" val="57444058"/>
                    </a:ext>
                  </a:extLst>
                </a:gridCol>
                <a:gridCol w="658368">
                  <a:extLst>
                    <a:ext uri="{9D8B030D-6E8A-4147-A177-3AD203B41FA5}">
                      <a16:colId xmlns:a16="http://schemas.microsoft.com/office/drawing/2014/main" val="3198528909"/>
                    </a:ext>
                  </a:extLst>
                </a:gridCol>
                <a:gridCol w="329184">
                  <a:extLst>
                    <a:ext uri="{9D8B030D-6E8A-4147-A177-3AD203B41FA5}">
                      <a16:colId xmlns:a16="http://schemas.microsoft.com/office/drawing/2014/main" val="312798366"/>
                    </a:ext>
                  </a:extLst>
                </a:gridCol>
                <a:gridCol w="329184">
                  <a:extLst>
                    <a:ext uri="{9D8B030D-6E8A-4147-A177-3AD203B41FA5}">
                      <a16:colId xmlns:a16="http://schemas.microsoft.com/office/drawing/2014/main" val="821144075"/>
                    </a:ext>
                  </a:extLst>
                </a:gridCol>
                <a:gridCol w="329184">
                  <a:extLst>
                    <a:ext uri="{9D8B030D-6E8A-4147-A177-3AD203B41FA5}">
                      <a16:colId xmlns:a16="http://schemas.microsoft.com/office/drawing/2014/main" val="2920953361"/>
                    </a:ext>
                  </a:extLst>
                </a:gridCol>
                <a:gridCol w="329184">
                  <a:extLst>
                    <a:ext uri="{9D8B030D-6E8A-4147-A177-3AD203B41FA5}">
                      <a16:colId xmlns:a16="http://schemas.microsoft.com/office/drawing/2014/main" val="330171149"/>
                    </a:ext>
                  </a:extLst>
                </a:gridCol>
                <a:gridCol w="329184">
                  <a:extLst>
                    <a:ext uri="{9D8B030D-6E8A-4147-A177-3AD203B41FA5}">
                      <a16:colId xmlns:a16="http://schemas.microsoft.com/office/drawing/2014/main" val="3961153478"/>
                    </a:ext>
                  </a:extLst>
                </a:gridCol>
                <a:gridCol w="329184">
                  <a:extLst>
                    <a:ext uri="{9D8B030D-6E8A-4147-A177-3AD203B41FA5}">
                      <a16:colId xmlns:a16="http://schemas.microsoft.com/office/drawing/2014/main" val="3570901719"/>
                    </a:ext>
                  </a:extLst>
                </a:gridCol>
                <a:gridCol w="329184">
                  <a:extLst>
                    <a:ext uri="{9D8B030D-6E8A-4147-A177-3AD203B41FA5}">
                      <a16:colId xmlns:a16="http://schemas.microsoft.com/office/drawing/2014/main" val="3921614807"/>
                    </a:ext>
                  </a:extLst>
                </a:gridCol>
                <a:gridCol w="329184">
                  <a:extLst>
                    <a:ext uri="{9D8B030D-6E8A-4147-A177-3AD203B41FA5}">
                      <a16:colId xmlns:a16="http://schemas.microsoft.com/office/drawing/2014/main" val="1786257773"/>
                    </a:ext>
                  </a:extLst>
                </a:gridCol>
                <a:gridCol w="329184">
                  <a:extLst>
                    <a:ext uri="{9D8B030D-6E8A-4147-A177-3AD203B41FA5}">
                      <a16:colId xmlns:a16="http://schemas.microsoft.com/office/drawing/2014/main" val="1692329652"/>
                    </a:ext>
                  </a:extLst>
                </a:gridCol>
                <a:gridCol w="329184">
                  <a:extLst>
                    <a:ext uri="{9D8B030D-6E8A-4147-A177-3AD203B41FA5}">
                      <a16:colId xmlns:a16="http://schemas.microsoft.com/office/drawing/2014/main" val="861488007"/>
                    </a:ext>
                  </a:extLst>
                </a:gridCol>
                <a:gridCol w="329184">
                  <a:extLst>
                    <a:ext uri="{9D8B030D-6E8A-4147-A177-3AD203B41FA5}">
                      <a16:colId xmlns:a16="http://schemas.microsoft.com/office/drawing/2014/main" val="16917615"/>
                    </a:ext>
                  </a:extLst>
                </a:gridCol>
                <a:gridCol w="329184">
                  <a:extLst>
                    <a:ext uri="{9D8B030D-6E8A-4147-A177-3AD203B41FA5}">
                      <a16:colId xmlns:a16="http://schemas.microsoft.com/office/drawing/2014/main" val="579938665"/>
                    </a:ext>
                  </a:extLst>
                </a:gridCol>
                <a:gridCol w="329184">
                  <a:extLst>
                    <a:ext uri="{9D8B030D-6E8A-4147-A177-3AD203B41FA5}">
                      <a16:colId xmlns:a16="http://schemas.microsoft.com/office/drawing/2014/main" val="496461624"/>
                    </a:ext>
                  </a:extLst>
                </a:gridCol>
                <a:gridCol w="329184">
                  <a:extLst>
                    <a:ext uri="{9D8B030D-6E8A-4147-A177-3AD203B41FA5}">
                      <a16:colId xmlns:a16="http://schemas.microsoft.com/office/drawing/2014/main" val="23118557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756335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Nacional - 2019-08-31 18:00:02</a:t>
                      </a:r>
                      <a:r>
                        <a:rPr kumimoji="0" lang="es-ES" sz="1000" b="0" i="0" u="none" strike="noStrike" kern="1200" cap="none" spc="0" normalizeH="0" baseline="0" noProof="0">
                          <a:ln>
                            <a:noFill/>
                          </a:ln>
                          <a:solidFill>
                            <a:prstClr val="black"/>
                          </a:solidFill>
                          <a:effectLst/>
                          <a:uLnTx/>
                          <a:uFillTx/>
                          <a:latin typeface="+mn-lt"/>
                          <a:ea typeface="+mn-ea"/>
                          <a:cs typeface="+mn-cs"/>
                        </a:rPr>
                        <a:t> 
 Llegó el momento para tener una nueva propiedad con financiamiento del 100% del valor del avalúo, sin prima. Descuentos de hasta 70% y tasa fija todo el plazo. Aprovechá estas CONDICIONES EXCLUSIVAS PARA BN VENTA DE BIENES y  visitanos en la Expo, del 29 de agosto al 1 de setiembre, en Parque Viva o en nuestras oficinas. Ingresá a www.bnventadebienes.com para conocer las propiedades.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https://scontent.xx.fbcdn.net/v/t1.0-0/p180x540/69649553_2452988438070206_3330302776436588544_o.png?_nc_cat=104&amp;_nc_oc=AQlX-SlPTKQkkXfhkky_m6F_8PL7Mb2mt9OyWkNZRlgaMdbCAe-jpGUDAi6yglBLl6A&amp;_nc_ht=scontent.xx&amp;oh=4ff6c749cf5bf9e341ff976381abd67c&amp;oe=5E0E3C69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09/04/2019 16:17:38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80274375"/>
                  </a:ext>
                </a:extLst>
              </a:tr>
            </a:tbl>
          </a:graphicData>
        </a:graphic>
      </p:graphicFrame>
      <p:sp>
        <p:nvSpPr>
          <p:cNvPr id="4" name="Text Placeholder 3">
            <a:extLst>
              <a:ext uri="{FF2B5EF4-FFF2-40B4-BE49-F238E27FC236}">
                <a16:creationId xmlns:a16="http://schemas.microsoft.com/office/drawing/2014/main" id="{4FB47DDE-7E15-4002-AD43-4D8F04CD2F59}"/>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12874477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B7FC4-F0DC-42AA-9B20-C5F9B066F518}"/>
              </a:ext>
            </a:extLst>
          </p:cNvPr>
          <p:cNvSpPr>
            <a:spLocks noGrp="1"/>
          </p:cNvSpPr>
          <p:nvPr>
            <p:ph type="title"/>
          </p:nvPr>
        </p:nvSpPr>
        <p:spPr/>
        <p:txBody>
          <a:bodyPr/>
          <a:lstStyle/>
          <a:p>
            <a:r>
              <a:rPr lang="en-US"/>
              <a:t>Facebook Own Posts Table | All Pages - 10 of 26</a:t>
            </a:r>
          </a:p>
        </p:txBody>
      </p:sp>
      <p:graphicFrame>
        <p:nvGraphicFramePr>
          <p:cNvPr id="5" name="Table Placeholder 4">
            <a:extLst>
              <a:ext uri="{FF2B5EF4-FFF2-40B4-BE49-F238E27FC236}">
                <a16:creationId xmlns:a16="http://schemas.microsoft.com/office/drawing/2014/main" id="{EAD4E8FA-923A-4E9E-96C2-1D12B203ED32}"/>
              </a:ext>
            </a:extLst>
          </p:cNvPr>
          <p:cNvGraphicFramePr>
            <a:graphicFrameLocks noGrp="1"/>
          </p:cNvGraphicFramePr>
          <p:nvPr>
            <p:ph type="tbl" sz="quarter" idx="13"/>
            <p:extLst>
              <p:ext uri="{D42A27DB-BD31-4B8C-83A1-F6EECF244321}">
                <p14:modId xmlns:p14="http://schemas.microsoft.com/office/powerpoint/2010/main" val="5161086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3305496872"/>
                    </a:ext>
                  </a:extLst>
                </a:gridCol>
                <a:gridCol w="905256">
                  <a:extLst>
                    <a:ext uri="{9D8B030D-6E8A-4147-A177-3AD203B41FA5}">
                      <a16:colId xmlns:a16="http://schemas.microsoft.com/office/drawing/2014/main" val="424675271"/>
                    </a:ext>
                  </a:extLst>
                </a:gridCol>
                <a:gridCol w="658368">
                  <a:extLst>
                    <a:ext uri="{9D8B030D-6E8A-4147-A177-3AD203B41FA5}">
                      <a16:colId xmlns:a16="http://schemas.microsoft.com/office/drawing/2014/main" val="1966848455"/>
                    </a:ext>
                  </a:extLst>
                </a:gridCol>
                <a:gridCol w="329184">
                  <a:extLst>
                    <a:ext uri="{9D8B030D-6E8A-4147-A177-3AD203B41FA5}">
                      <a16:colId xmlns:a16="http://schemas.microsoft.com/office/drawing/2014/main" val="1579658818"/>
                    </a:ext>
                  </a:extLst>
                </a:gridCol>
                <a:gridCol w="329184">
                  <a:extLst>
                    <a:ext uri="{9D8B030D-6E8A-4147-A177-3AD203B41FA5}">
                      <a16:colId xmlns:a16="http://schemas.microsoft.com/office/drawing/2014/main" val="901040234"/>
                    </a:ext>
                  </a:extLst>
                </a:gridCol>
                <a:gridCol w="329184">
                  <a:extLst>
                    <a:ext uri="{9D8B030D-6E8A-4147-A177-3AD203B41FA5}">
                      <a16:colId xmlns:a16="http://schemas.microsoft.com/office/drawing/2014/main" val="3250391830"/>
                    </a:ext>
                  </a:extLst>
                </a:gridCol>
                <a:gridCol w="329184">
                  <a:extLst>
                    <a:ext uri="{9D8B030D-6E8A-4147-A177-3AD203B41FA5}">
                      <a16:colId xmlns:a16="http://schemas.microsoft.com/office/drawing/2014/main" val="3836486817"/>
                    </a:ext>
                  </a:extLst>
                </a:gridCol>
                <a:gridCol w="329184">
                  <a:extLst>
                    <a:ext uri="{9D8B030D-6E8A-4147-A177-3AD203B41FA5}">
                      <a16:colId xmlns:a16="http://schemas.microsoft.com/office/drawing/2014/main" val="1199076300"/>
                    </a:ext>
                  </a:extLst>
                </a:gridCol>
                <a:gridCol w="329184">
                  <a:extLst>
                    <a:ext uri="{9D8B030D-6E8A-4147-A177-3AD203B41FA5}">
                      <a16:colId xmlns:a16="http://schemas.microsoft.com/office/drawing/2014/main" val="2135141652"/>
                    </a:ext>
                  </a:extLst>
                </a:gridCol>
                <a:gridCol w="329184">
                  <a:extLst>
                    <a:ext uri="{9D8B030D-6E8A-4147-A177-3AD203B41FA5}">
                      <a16:colId xmlns:a16="http://schemas.microsoft.com/office/drawing/2014/main" val="4078722735"/>
                    </a:ext>
                  </a:extLst>
                </a:gridCol>
                <a:gridCol w="329184">
                  <a:extLst>
                    <a:ext uri="{9D8B030D-6E8A-4147-A177-3AD203B41FA5}">
                      <a16:colId xmlns:a16="http://schemas.microsoft.com/office/drawing/2014/main" val="1540796619"/>
                    </a:ext>
                  </a:extLst>
                </a:gridCol>
                <a:gridCol w="329184">
                  <a:extLst>
                    <a:ext uri="{9D8B030D-6E8A-4147-A177-3AD203B41FA5}">
                      <a16:colId xmlns:a16="http://schemas.microsoft.com/office/drawing/2014/main" val="321301906"/>
                    </a:ext>
                  </a:extLst>
                </a:gridCol>
                <a:gridCol w="329184">
                  <a:extLst>
                    <a:ext uri="{9D8B030D-6E8A-4147-A177-3AD203B41FA5}">
                      <a16:colId xmlns:a16="http://schemas.microsoft.com/office/drawing/2014/main" val="1524887550"/>
                    </a:ext>
                  </a:extLst>
                </a:gridCol>
                <a:gridCol w="329184">
                  <a:extLst>
                    <a:ext uri="{9D8B030D-6E8A-4147-A177-3AD203B41FA5}">
                      <a16:colId xmlns:a16="http://schemas.microsoft.com/office/drawing/2014/main" val="662845280"/>
                    </a:ext>
                  </a:extLst>
                </a:gridCol>
                <a:gridCol w="329184">
                  <a:extLst>
                    <a:ext uri="{9D8B030D-6E8A-4147-A177-3AD203B41FA5}">
                      <a16:colId xmlns:a16="http://schemas.microsoft.com/office/drawing/2014/main" val="4034066061"/>
                    </a:ext>
                  </a:extLst>
                </a:gridCol>
                <a:gridCol w="329184">
                  <a:extLst>
                    <a:ext uri="{9D8B030D-6E8A-4147-A177-3AD203B41FA5}">
                      <a16:colId xmlns:a16="http://schemas.microsoft.com/office/drawing/2014/main" val="1383872932"/>
                    </a:ext>
                  </a:extLst>
                </a:gridCol>
                <a:gridCol w="329184">
                  <a:extLst>
                    <a:ext uri="{9D8B030D-6E8A-4147-A177-3AD203B41FA5}">
                      <a16:colId xmlns:a16="http://schemas.microsoft.com/office/drawing/2014/main" val="8999014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581705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Coopeservidores R.L. - 2019-08-31 18:00:01</a:t>
                      </a:r>
                      <a:r>
                        <a:rPr kumimoji="0" lang="es-ES" sz="1000" b="0" i="0" u="none" strike="noStrike" kern="1200" cap="none" spc="0" normalizeH="0" baseline="0" noProof="0">
                          <a:ln>
                            <a:noFill/>
                          </a:ln>
                          <a:solidFill>
                            <a:prstClr val="black"/>
                          </a:solidFill>
                          <a:effectLst/>
                          <a:uLnTx/>
                          <a:uFillTx/>
                          <a:latin typeface="+mn-lt"/>
                          <a:ea typeface="+mn-ea"/>
                          <a:cs typeface="+mn-cs"/>
                        </a:rPr>
                        <a:t> 
 ¡Celebremos sus comidas, sus tradiciones y sobre todo esa alegría que siempre los caracteriza!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https://scontent.xx.fbcdn.net/v/t15.13418-10/s720x720/67911700_372682083416695_3292549859285925888_n.jpeg?_nc_cat=109&amp;_nc_oc=AQkBHkpHhIRPnbb2kIBQIt8VMkybO1jQUfR-6YFmbQ0ZOKEjgxf-XT_PW47AJpVXJ4w&amp;_nc_ht=scontent.xx&amp;oh=9a477f4c60924eb6f619f06ca3de48ad&amp;oe=5E15D711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09/02/2019 10:36:27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657640763"/>
                  </a:ext>
                </a:extLst>
              </a:tr>
            </a:tbl>
          </a:graphicData>
        </a:graphic>
      </p:graphicFrame>
      <p:sp>
        <p:nvSpPr>
          <p:cNvPr id="4" name="Text Placeholder 3">
            <a:extLst>
              <a:ext uri="{FF2B5EF4-FFF2-40B4-BE49-F238E27FC236}">
                <a16:creationId xmlns:a16="http://schemas.microsoft.com/office/drawing/2014/main" id="{9F98DDBE-7B8D-4B62-8D87-B73D1C43E012}"/>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27245853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AE072-2FC9-4E0F-B784-18D1E03AD1C0}"/>
              </a:ext>
            </a:extLst>
          </p:cNvPr>
          <p:cNvSpPr>
            <a:spLocks noGrp="1"/>
          </p:cNvSpPr>
          <p:nvPr>
            <p:ph type="title"/>
          </p:nvPr>
        </p:nvSpPr>
        <p:spPr/>
        <p:txBody>
          <a:bodyPr/>
          <a:lstStyle/>
          <a:p>
            <a:r>
              <a:rPr lang="en-US"/>
              <a:t>Facebook Own Posts Table | All Pages - 11 of 26</a:t>
            </a:r>
          </a:p>
        </p:txBody>
      </p:sp>
      <p:graphicFrame>
        <p:nvGraphicFramePr>
          <p:cNvPr id="5" name="Table Placeholder 4">
            <a:extLst>
              <a:ext uri="{FF2B5EF4-FFF2-40B4-BE49-F238E27FC236}">
                <a16:creationId xmlns:a16="http://schemas.microsoft.com/office/drawing/2014/main" id="{FC921014-8A40-45E3-9D0B-628F32DB8C8E}"/>
              </a:ext>
            </a:extLst>
          </p:cNvPr>
          <p:cNvGraphicFramePr>
            <a:graphicFrameLocks noGrp="1"/>
          </p:cNvGraphicFramePr>
          <p:nvPr>
            <p:ph type="tbl" sz="quarter" idx="13"/>
            <p:extLst>
              <p:ext uri="{D42A27DB-BD31-4B8C-83A1-F6EECF244321}">
                <p14:modId xmlns:p14="http://schemas.microsoft.com/office/powerpoint/2010/main" val="8062910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90531303"/>
                    </a:ext>
                  </a:extLst>
                </a:gridCol>
                <a:gridCol w="905256">
                  <a:extLst>
                    <a:ext uri="{9D8B030D-6E8A-4147-A177-3AD203B41FA5}">
                      <a16:colId xmlns:a16="http://schemas.microsoft.com/office/drawing/2014/main" val="1343085682"/>
                    </a:ext>
                  </a:extLst>
                </a:gridCol>
                <a:gridCol w="658368">
                  <a:extLst>
                    <a:ext uri="{9D8B030D-6E8A-4147-A177-3AD203B41FA5}">
                      <a16:colId xmlns:a16="http://schemas.microsoft.com/office/drawing/2014/main" val="1868842272"/>
                    </a:ext>
                  </a:extLst>
                </a:gridCol>
                <a:gridCol w="329184">
                  <a:extLst>
                    <a:ext uri="{9D8B030D-6E8A-4147-A177-3AD203B41FA5}">
                      <a16:colId xmlns:a16="http://schemas.microsoft.com/office/drawing/2014/main" val="3319523376"/>
                    </a:ext>
                  </a:extLst>
                </a:gridCol>
                <a:gridCol w="329184">
                  <a:extLst>
                    <a:ext uri="{9D8B030D-6E8A-4147-A177-3AD203B41FA5}">
                      <a16:colId xmlns:a16="http://schemas.microsoft.com/office/drawing/2014/main" val="1680080161"/>
                    </a:ext>
                  </a:extLst>
                </a:gridCol>
                <a:gridCol w="329184">
                  <a:extLst>
                    <a:ext uri="{9D8B030D-6E8A-4147-A177-3AD203B41FA5}">
                      <a16:colId xmlns:a16="http://schemas.microsoft.com/office/drawing/2014/main" val="969570715"/>
                    </a:ext>
                  </a:extLst>
                </a:gridCol>
                <a:gridCol w="329184">
                  <a:extLst>
                    <a:ext uri="{9D8B030D-6E8A-4147-A177-3AD203B41FA5}">
                      <a16:colId xmlns:a16="http://schemas.microsoft.com/office/drawing/2014/main" val="2827357434"/>
                    </a:ext>
                  </a:extLst>
                </a:gridCol>
                <a:gridCol w="329184">
                  <a:extLst>
                    <a:ext uri="{9D8B030D-6E8A-4147-A177-3AD203B41FA5}">
                      <a16:colId xmlns:a16="http://schemas.microsoft.com/office/drawing/2014/main" val="3187497168"/>
                    </a:ext>
                  </a:extLst>
                </a:gridCol>
                <a:gridCol w="329184">
                  <a:extLst>
                    <a:ext uri="{9D8B030D-6E8A-4147-A177-3AD203B41FA5}">
                      <a16:colId xmlns:a16="http://schemas.microsoft.com/office/drawing/2014/main" val="1502881422"/>
                    </a:ext>
                  </a:extLst>
                </a:gridCol>
                <a:gridCol w="329184">
                  <a:extLst>
                    <a:ext uri="{9D8B030D-6E8A-4147-A177-3AD203B41FA5}">
                      <a16:colId xmlns:a16="http://schemas.microsoft.com/office/drawing/2014/main" val="3420348486"/>
                    </a:ext>
                  </a:extLst>
                </a:gridCol>
                <a:gridCol w="329184">
                  <a:extLst>
                    <a:ext uri="{9D8B030D-6E8A-4147-A177-3AD203B41FA5}">
                      <a16:colId xmlns:a16="http://schemas.microsoft.com/office/drawing/2014/main" val="2686125922"/>
                    </a:ext>
                  </a:extLst>
                </a:gridCol>
                <a:gridCol w="329184">
                  <a:extLst>
                    <a:ext uri="{9D8B030D-6E8A-4147-A177-3AD203B41FA5}">
                      <a16:colId xmlns:a16="http://schemas.microsoft.com/office/drawing/2014/main" val="1625630637"/>
                    </a:ext>
                  </a:extLst>
                </a:gridCol>
                <a:gridCol w="329184">
                  <a:extLst>
                    <a:ext uri="{9D8B030D-6E8A-4147-A177-3AD203B41FA5}">
                      <a16:colId xmlns:a16="http://schemas.microsoft.com/office/drawing/2014/main" val="3602650870"/>
                    </a:ext>
                  </a:extLst>
                </a:gridCol>
                <a:gridCol w="329184">
                  <a:extLst>
                    <a:ext uri="{9D8B030D-6E8A-4147-A177-3AD203B41FA5}">
                      <a16:colId xmlns:a16="http://schemas.microsoft.com/office/drawing/2014/main" val="1829960625"/>
                    </a:ext>
                  </a:extLst>
                </a:gridCol>
                <a:gridCol w="329184">
                  <a:extLst>
                    <a:ext uri="{9D8B030D-6E8A-4147-A177-3AD203B41FA5}">
                      <a16:colId xmlns:a16="http://schemas.microsoft.com/office/drawing/2014/main" val="126707474"/>
                    </a:ext>
                  </a:extLst>
                </a:gridCol>
                <a:gridCol w="329184">
                  <a:extLst>
                    <a:ext uri="{9D8B030D-6E8A-4147-A177-3AD203B41FA5}">
                      <a16:colId xmlns:a16="http://schemas.microsoft.com/office/drawing/2014/main" val="2781779138"/>
                    </a:ext>
                  </a:extLst>
                </a:gridCol>
                <a:gridCol w="329184">
                  <a:extLst>
                    <a:ext uri="{9D8B030D-6E8A-4147-A177-3AD203B41FA5}">
                      <a16:colId xmlns:a16="http://schemas.microsoft.com/office/drawing/2014/main" val="31353878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232569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Coopealianza Ahorro Crédito - 2019-08-31 16:23:48</a:t>
                      </a:r>
                      <a:r>
                        <a:rPr kumimoji="0" lang="es-ES" sz="1000" b="0" i="0" u="none" strike="noStrike" kern="1200" cap="none" spc="0" normalizeH="0" baseline="0" noProof="0">
                          <a:ln>
                            <a:noFill/>
                          </a:ln>
                          <a:solidFill>
                            <a:prstClr val="black"/>
                          </a:solidFill>
                          <a:effectLst/>
                          <a:uLnTx/>
                          <a:uFillTx/>
                          <a:latin typeface="+mn-lt"/>
                          <a:ea typeface="+mn-ea"/>
                          <a:cs typeface="+mn-cs"/>
                        </a:rPr>
                        <a:t> 
 31 de agosto: Día de la persona negra y cultura Afrocostarricense.
En Coopealianza celebramos la riqueza que esta cultura aporta a nuestro país.
Ser buenos es nuestra naturaleza.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https://scontent.xx.fbcdn.net/v/t1.0-9/s720x720/69316090_2507476415942587_8387799566895808512_o.jpg?_nc_cat=111&amp;_nc_oc=AQktWHgyORa_x9iOSPz-c5L8Gph6Ysmu1vC2khrOtEYZmX17QLXqMLNntf7S9CK8Zlc&amp;_nc_ht=scontent.xx&amp;oh=e037fd441d3acc380293ef9b48aef3a9&amp;oe=5DCADD97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09/04/2019 16:14:26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851656546"/>
                  </a:ext>
                </a:extLst>
              </a:tr>
            </a:tbl>
          </a:graphicData>
        </a:graphic>
      </p:graphicFrame>
      <p:sp>
        <p:nvSpPr>
          <p:cNvPr id="4" name="Text Placeholder 3">
            <a:extLst>
              <a:ext uri="{FF2B5EF4-FFF2-40B4-BE49-F238E27FC236}">
                <a16:creationId xmlns:a16="http://schemas.microsoft.com/office/drawing/2014/main" id="{CB440A99-6C19-4757-B77B-691DF6F42BCF}"/>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30714214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47713-672C-4ABB-8434-FB19A3BADA1D}"/>
              </a:ext>
            </a:extLst>
          </p:cNvPr>
          <p:cNvSpPr>
            <a:spLocks noGrp="1"/>
          </p:cNvSpPr>
          <p:nvPr>
            <p:ph type="title"/>
          </p:nvPr>
        </p:nvSpPr>
        <p:spPr/>
        <p:txBody>
          <a:bodyPr/>
          <a:lstStyle/>
          <a:p>
            <a:r>
              <a:rPr lang="en-US"/>
              <a:t>Facebook Own Posts Table | All Pages - 12 of 26</a:t>
            </a:r>
          </a:p>
        </p:txBody>
      </p:sp>
      <p:graphicFrame>
        <p:nvGraphicFramePr>
          <p:cNvPr id="5" name="Table Placeholder 4">
            <a:extLst>
              <a:ext uri="{FF2B5EF4-FFF2-40B4-BE49-F238E27FC236}">
                <a16:creationId xmlns:a16="http://schemas.microsoft.com/office/drawing/2014/main" id="{21A30948-78AB-4908-A860-DA3A423D3A42}"/>
              </a:ext>
            </a:extLst>
          </p:cNvPr>
          <p:cNvGraphicFramePr>
            <a:graphicFrameLocks noGrp="1"/>
          </p:cNvGraphicFramePr>
          <p:nvPr>
            <p:ph type="tbl" sz="quarter" idx="13"/>
            <p:extLst>
              <p:ext uri="{D42A27DB-BD31-4B8C-83A1-F6EECF244321}">
                <p14:modId xmlns:p14="http://schemas.microsoft.com/office/powerpoint/2010/main" val="30543877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3352508484"/>
                    </a:ext>
                  </a:extLst>
                </a:gridCol>
                <a:gridCol w="905256">
                  <a:extLst>
                    <a:ext uri="{9D8B030D-6E8A-4147-A177-3AD203B41FA5}">
                      <a16:colId xmlns:a16="http://schemas.microsoft.com/office/drawing/2014/main" val="2337753637"/>
                    </a:ext>
                  </a:extLst>
                </a:gridCol>
                <a:gridCol w="658368">
                  <a:extLst>
                    <a:ext uri="{9D8B030D-6E8A-4147-A177-3AD203B41FA5}">
                      <a16:colId xmlns:a16="http://schemas.microsoft.com/office/drawing/2014/main" val="562273407"/>
                    </a:ext>
                  </a:extLst>
                </a:gridCol>
                <a:gridCol w="329184">
                  <a:extLst>
                    <a:ext uri="{9D8B030D-6E8A-4147-A177-3AD203B41FA5}">
                      <a16:colId xmlns:a16="http://schemas.microsoft.com/office/drawing/2014/main" val="1275958891"/>
                    </a:ext>
                  </a:extLst>
                </a:gridCol>
                <a:gridCol w="329184">
                  <a:extLst>
                    <a:ext uri="{9D8B030D-6E8A-4147-A177-3AD203B41FA5}">
                      <a16:colId xmlns:a16="http://schemas.microsoft.com/office/drawing/2014/main" val="3138140803"/>
                    </a:ext>
                  </a:extLst>
                </a:gridCol>
                <a:gridCol w="329184">
                  <a:extLst>
                    <a:ext uri="{9D8B030D-6E8A-4147-A177-3AD203B41FA5}">
                      <a16:colId xmlns:a16="http://schemas.microsoft.com/office/drawing/2014/main" val="3103479108"/>
                    </a:ext>
                  </a:extLst>
                </a:gridCol>
                <a:gridCol w="329184">
                  <a:extLst>
                    <a:ext uri="{9D8B030D-6E8A-4147-A177-3AD203B41FA5}">
                      <a16:colId xmlns:a16="http://schemas.microsoft.com/office/drawing/2014/main" val="2035163811"/>
                    </a:ext>
                  </a:extLst>
                </a:gridCol>
                <a:gridCol w="329184">
                  <a:extLst>
                    <a:ext uri="{9D8B030D-6E8A-4147-A177-3AD203B41FA5}">
                      <a16:colId xmlns:a16="http://schemas.microsoft.com/office/drawing/2014/main" val="1289944535"/>
                    </a:ext>
                  </a:extLst>
                </a:gridCol>
                <a:gridCol w="329184">
                  <a:extLst>
                    <a:ext uri="{9D8B030D-6E8A-4147-A177-3AD203B41FA5}">
                      <a16:colId xmlns:a16="http://schemas.microsoft.com/office/drawing/2014/main" val="3201524993"/>
                    </a:ext>
                  </a:extLst>
                </a:gridCol>
                <a:gridCol w="329184">
                  <a:extLst>
                    <a:ext uri="{9D8B030D-6E8A-4147-A177-3AD203B41FA5}">
                      <a16:colId xmlns:a16="http://schemas.microsoft.com/office/drawing/2014/main" val="2344693379"/>
                    </a:ext>
                  </a:extLst>
                </a:gridCol>
                <a:gridCol w="329184">
                  <a:extLst>
                    <a:ext uri="{9D8B030D-6E8A-4147-A177-3AD203B41FA5}">
                      <a16:colId xmlns:a16="http://schemas.microsoft.com/office/drawing/2014/main" val="1487177217"/>
                    </a:ext>
                  </a:extLst>
                </a:gridCol>
                <a:gridCol w="329184">
                  <a:extLst>
                    <a:ext uri="{9D8B030D-6E8A-4147-A177-3AD203B41FA5}">
                      <a16:colId xmlns:a16="http://schemas.microsoft.com/office/drawing/2014/main" val="3292720008"/>
                    </a:ext>
                  </a:extLst>
                </a:gridCol>
                <a:gridCol w="329184">
                  <a:extLst>
                    <a:ext uri="{9D8B030D-6E8A-4147-A177-3AD203B41FA5}">
                      <a16:colId xmlns:a16="http://schemas.microsoft.com/office/drawing/2014/main" val="1842990783"/>
                    </a:ext>
                  </a:extLst>
                </a:gridCol>
                <a:gridCol w="329184">
                  <a:extLst>
                    <a:ext uri="{9D8B030D-6E8A-4147-A177-3AD203B41FA5}">
                      <a16:colId xmlns:a16="http://schemas.microsoft.com/office/drawing/2014/main" val="3285777405"/>
                    </a:ext>
                  </a:extLst>
                </a:gridCol>
                <a:gridCol w="329184">
                  <a:extLst>
                    <a:ext uri="{9D8B030D-6E8A-4147-A177-3AD203B41FA5}">
                      <a16:colId xmlns:a16="http://schemas.microsoft.com/office/drawing/2014/main" val="2923013039"/>
                    </a:ext>
                  </a:extLst>
                </a:gridCol>
                <a:gridCol w="329184">
                  <a:extLst>
                    <a:ext uri="{9D8B030D-6E8A-4147-A177-3AD203B41FA5}">
                      <a16:colId xmlns:a16="http://schemas.microsoft.com/office/drawing/2014/main" val="3765993869"/>
                    </a:ext>
                  </a:extLst>
                </a:gridCol>
                <a:gridCol w="329184">
                  <a:extLst>
                    <a:ext uri="{9D8B030D-6E8A-4147-A177-3AD203B41FA5}">
                      <a16:colId xmlns:a16="http://schemas.microsoft.com/office/drawing/2014/main" val="18380678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487046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Nacional - 2019-08-31 16:02:54</a:t>
                      </a:r>
                      <a:r>
                        <a:rPr kumimoji="0" lang="es-ES" sz="1000" b="0" i="0" u="none" strike="noStrike" kern="1200" cap="none" spc="0" normalizeH="0" baseline="0" noProof="0">
                          <a:ln>
                            <a:noFill/>
                          </a:ln>
                          <a:solidFill>
                            <a:prstClr val="black"/>
                          </a:solidFill>
                          <a:effectLst/>
                          <a:uLnTx/>
                          <a:uFillTx/>
                          <a:latin typeface="+mn-lt"/>
                          <a:ea typeface="+mn-ea"/>
                          <a:cs typeface="+mn-cs"/>
                        </a:rPr>
                        <a:t> 
 En el Día del Negro y la cultura afrocostarricense pensamos en la gran contribución cultural que tenemos, como el escritor Quince Duncan y de contar con la primera vicepresidenta afrodescendiente de  América Latina, la economista Epsy Campbell.
Celebramos que hemos avanzado, sin embargo, somos conscientes de que como país debemos eliminar los prejuicios étnicos y raciales hacia las personas afrodescendientes.
Juntos somos progreso. #BNSostenibilidad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https://scontent.xx.fbcdn.net/v/t1.0-9/p720x720/69090904_2452817548087295_7918126085416419328_o.jpg?_nc_cat=101&amp;_nc_oc=AQni_25Af5i-xV0tTvHZUeXor-0N_rXiimS61ZYbnM5loO3Ru40EQqmq-PBPKjMplEs&amp;_nc_ht=scontent.xx&amp;oh=6d3ee4ab23aa768671a80c2f85d9c324&amp;oe=5DC8C1C9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09/04/2019 16:17:38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6991328"/>
                  </a:ext>
                </a:extLst>
              </a:tr>
            </a:tbl>
          </a:graphicData>
        </a:graphic>
      </p:graphicFrame>
      <p:sp>
        <p:nvSpPr>
          <p:cNvPr id="4" name="Text Placeholder 3">
            <a:extLst>
              <a:ext uri="{FF2B5EF4-FFF2-40B4-BE49-F238E27FC236}">
                <a16:creationId xmlns:a16="http://schemas.microsoft.com/office/drawing/2014/main" id="{8503C817-4B64-4A1D-A8FE-6DFCE0FD31AF}"/>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17622285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1D95E-9C6F-4482-BA40-854D977388C2}"/>
              </a:ext>
            </a:extLst>
          </p:cNvPr>
          <p:cNvSpPr>
            <a:spLocks noGrp="1"/>
          </p:cNvSpPr>
          <p:nvPr>
            <p:ph type="title"/>
          </p:nvPr>
        </p:nvSpPr>
        <p:spPr/>
        <p:txBody>
          <a:bodyPr/>
          <a:lstStyle/>
          <a:p>
            <a:r>
              <a:rPr lang="en-US"/>
              <a:t>Facebook Own Posts Table | All Pages - 13 of 26</a:t>
            </a:r>
          </a:p>
        </p:txBody>
      </p:sp>
      <p:graphicFrame>
        <p:nvGraphicFramePr>
          <p:cNvPr id="5" name="Table Placeholder 4">
            <a:extLst>
              <a:ext uri="{FF2B5EF4-FFF2-40B4-BE49-F238E27FC236}">
                <a16:creationId xmlns:a16="http://schemas.microsoft.com/office/drawing/2014/main" id="{B32F6E1B-0BD0-4E8B-B538-6A9E490EBFE8}"/>
              </a:ext>
            </a:extLst>
          </p:cNvPr>
          <p:cNvGraphicFramePr>
            <a:graphicFrameLocks noGrp="1"/>
          </p:cNvGraphicFramePr>
          <p:nvPr>
            <p:ph type="tbl" sz="quarter" idx="13"/>
            <p:extLst>
              <p:ext uri="{D42A27DB-BD31-4B8C-83A1-F6EECF244321}">
                <p14:modId xmlns:p14="http://schemas.microsoft.com/office/powerpoint/2010/main" val="5166224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2895193542"/>
                    </a:ext>
                  </a:extLst>
                </a:gridCol>
                <a:gridCol w="905256">
                  <a:extLst>
                    <a:ext uri="{9D8B030D-6E8A-4147-A177-3AD203B41FA5}">
                      <a16:colId xmlns:a16="http://schemas.microsoft.com/office/drawing/2014/main" val="1960111564"/>
                    </a:ext>
                  </a:extLst>
                </a:gridCol>
                <a:gridCol w="658368">
                  <a:extLst>
                    <a:ext uri="{9D8B030D-6E8A-4147-A177-3AD203B41FA5}">
                      <a16:colId xmlns:a16="http://schemas.microsoft.com/office/drawing/2014/main" val="2861696030"/>
                    </a:ext>
                  </a:extLst>
                </a:gridCol>
                <a:gridCol w="329184">
                  <a:extLst>
                    <a:ext uri="{9D8B030D-6E8A-4147-A177-3AD203B41FA5}">
                      <a16:colId xmlns:a16="http://schemas.microsoft.com/office/drawing/2014/main" val="1652879286"/>
                    </a:ext>
                  </a:extLst>
                </a:gridCol>
                <a:gridCol w="329184">
                  <a:extLst>
                    <a:ext uri="{9D8B030D-6E8A-4147-A177-3AD203B41FA5}">
                      <a16:colId xmlns:a16="http://schemas.microsoft.com/office/drawing/2014/main" val="3453302785"/>
                    </a:ext>
                  </a:extLst>
                </a:gridCol>
                <a:gridCol w="329184">
                  <a:extLst>
                    <a:ext uri="{9D8B030D-6E8A-4147-A177-3AD203B41FA5}">
                      <a16:colId xmlns:a16="http://schemas.microsoft.com/office/drawing/2014/main" val="1412294268"/>
                    </a:ext>
                  </a:extLst>
                </a:gridCol>
                <a:gridCol w="329184">
                  <a:extLst>
                    <a:ext uri="{9D8B030D-6E8A-4147-A177-3AD203B41FA5}">
                      <a16:colId xmlns:a16="http://schemas.microsoft.com/office/drawing/2014/main" val="3480329410"/>
                    </a:ext>
                  </a:extLst>
                </a:gridCol>
                <a:gridCol w="329184">
                  <a:extLst>
                    <a:ext uri="{9D8B030D-6E8A-4147-A177-3AD203B41FA5}">
                      <a16:colId xmlns:a16="http://schemas.microsoft.com/office/drawing/2014/main" val="1714606559"/>
                    </a:ext>
                  </a:extLst>
                </a:gridCol>
                <a:gridCol w="329184">
                  <a:extLst>
                    <a:ext uri="{9D8B030D-6E8A-4147-A177-3AD203B41FA5}">
                      <a16:colId xmlns:a16="http://schemas.microsoft.com/office/drawing/2014/main" val="3176970359"/>
                    </a:ext>
                  </a:extLst>
                </a:gridCol>
                <a:gridCol w="329184">
                  <a:extLst>
                    <a:ext uri="{9D8B030D-6E8A-4147-A177-3AD203B41FA5}">
                      <a16:colId xmlns:a16="http://schemas.microsoft.com/office/drawing/2014/main" val="3418144684"/>
                    </a:ext>
                  </a:extLst>
                </a:gridCol>
                <a:gridCol w="329184">
                  <a:extLst>
                    <a:ext uri="{9D8B030D-6E8A-4147-A177-3AD203B41FA5}">
                      <a16:colId xmlns:a16="http://schemas.microsoft.com/office/drawing/2014/main" val="376201349"/>
                    </a:ext>
                  </a:extLst>
                </a:gridCol>
                <a:gridCol w="329184">
                  <a:extLst>
                    <a:ext uri="{9D8B030D-6E8A-4147-A177-3AD203B41FA5}">
                      <a16:colId xmlns:a16="http://schemas.microsoft.com/office/drawing/2014/main" val="2849000299"/>
                    </a:ext>
                  </a:extLst>
                </a:gridCol>
                <a:gridCol w="329184">
                  <a:extLst>
                    <a:ext uri="{9D8B030D-6E8A-4147-A177-3AD203B41FA5}">
                      <a16:colId xmlns:a16="http://schemas.microsoft.com/office/drawing/2014/main" val="4288066555"/>
                    </a:ext>
                  </a:extLst>
                </a:gridCol>
                <a:gridCol w="329184">
                  <a:extLst>
                    <a:ext uri="{9D8B030D-6E8A-4147-A177-3AD203B41FA5}">
                      <a16:colId xmlns:a16="http://schemas.microsoft.com/office/drawing/2014/main" val="3046915995"/>
                    </a:ext>
                  </a:extLst>
                </a:gridCol>
                <a:gridCol w="329184">
                  <a:extLst>
                    <a:ext uri="{9D8B030D-6E8A-4147-A177-3AD203B41FA5}">
                      <a16:colId xmlns:a16="http://schemas.microsoft.com/office/drawing/2014/main" val="1194911142"/>
                    </a:ext>
                  </a:extLst>
                </a:gridCol>
                <a:gridCol w="329184">
                  <a:extLst>
                    <a:ext uri="{9D8B030D-6E8A-4147-A177-3AD203B41FA5}">
                      <a16:colId xmlns:a16="http://schemas.microsoft.com/office/drawing/2014/main" val="383132884"/>
                    </a:ext>
                  </a:extLst>
                </a:gridCol>
                <a:gridCol w="329184">
                  <a:extLst>
                    <a:ext uri="{9D8B030D-6E8A-4147-A177-3AD203B41FA5}">
                      <a16:colId xmlns:a16="http://schemas.microsoft.com/office/drawing/2014/main" val="33994559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312119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Popular y de Desarrollo Comunal - 2019-08-31 16:00:00</a:t>
                      </a:r>
                      <a:r>
                        <a:rPr kumimoji="0" lang="es-ES" sz="1000" b="0" i="0" u="none" strike="noStrike" kern="1200" cap="none" spc="0" normalizeH="0" baseline="0" noProof="0">
                          <a:ln>
                            <a:noFill/>
                          </a:ln>
                          <a:solidFill>
                            <a:prstClr val="black"/>
                          </a:solidFill>
                          <a:effectLst/>
                          <a:uLnTx/>
                          <a:uFillTx/>
                          <a:latin typeface="+mn-lt"/>
                          <a:ea typeface="+mn-ea"/>
                          <a:cs typeface="+mn-cs"/>
                        </a:rPr>
                        <a:t> 
 Hoy celebramos nuestros 50 años velando por el avance y el progreso de las y los costarricenses, y en este Día Internacional de la Solidaridad les seguimos ofreciendo nuestra ayuda para cumplir sus metas.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https://scontent.xx.fbcdn.net/v/t1.0-9/p720x720/68708281_2766679850089426_2732692067569369088_o.jpg?_nc_cat=100&amp;_nc_oc=AQmNlY-hWFctzFi4jGm2HXTy5J1ZmEWsx3h8jbp8_blRfRrucdqnUDNpwV_b_1kHFS8&amp;_nc_ht=scontent.xx&amp;oh=3f2069c0abfd38d06c4ac8806ee1b93f&amp;oe=5DF9A50E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09/04/2019 16:18:30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759682138"/>
                  </a:ext>
                </a:extLst>
              </a:tr>
            </a:tbl>
          </a:graphicData>
        </a:graphic>
      </p:graphicFrame>
      <p:sp>
        <p:nvSpPr>
          <p:cNvPr id="4" name="Text Placeholder 3">
            <a:extLst>
              <a:ext uri="{FF2B5EF4-FFF2-40B4-BE49-F238E27FC236}">
                <a16:creationId xmlns:a16="http://schemas.microsoft.com/office/drawing/2014/main" id="{D55ECF24-B627-4055-AD48-C38A3C795EB1}"/>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35395004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65606-17E4-4C9C-A867-0AE5413E4065}"/>
              </a:ext>
            </a:extLst>
          </p:cNvPr>
          <p:cNvSpPr>
            <a:spLocks noGrp="1"/>
          </p:cNvSpPr>
          <p:nvPr>
            <p:ph type="title"/>
          </p:nvPr>
        </p:nvSpPr>
        <p:spPr/>
        <p:txBody>
          <a:bodyPr/>
          <a:lstStyle/>
          <a:p>
            <a:r>
              <a:rPr lang="en-US"/>
              <a:t>Facebook Own Posts Table | All Pages - 14 of 26</a:t>
            </a:r>
          </a:p>
        </p:txBody>
      </p:sp>
      <p:graphicFrame>
        <p:nvGraphicFramePr>
          <p:cNvPr id="5" name="Table Placeholder 4">
            <a:extLst>
              <a:ext uri="{FF2B5EF4-FFF2-40B4-BE49-F238E27FC236}">
                <a16:creationId xmlns:a16="http://schemas.microsoft.com/office/drawing/2014/main" id="{70037D85-330B-44AE-8DCF-229809CE17CA}"/>
              </a:ext>
            </a:extLst>
          </p:cNvPr>
          <p:cNvGraphicFramePr>
            <a:graphicFrameLocks noGrp="1"/>
          </p:cNvGraphicFramePr>
          <p:nvPr>
            <p:ph type="tbl" sz="quarter" idx="13"/>
            <p:extLst>
              <p:ext uri="{D42A27DB-BD31-4B8C-83A1-F6EECF244321}">
                <p14:modId xmlns:p14="http://schemas.microsoft.com/office/powerpoint/2010/main" val="20533374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4061918581"/>
                    </a:ext>
                  </a:extLst>
                </a:gridCol>
                <a:gridCol w="905256">
                  <a:extLst>
                    <a:ext uri="{9D8B030D-6E8A-4147-A177-3AD203B41FA5}">
                      <a16:colId xmlns:a16="http://schemas.microsoft.com/office/drawing/2014/main" val="1478001317"/>
                    </a:ext>
                  </a:extLst>
                </a:gridCol>
                <a:gridCol w="658368">
                  <a:extLst>
                    <a:ext uri="{9D8B030D-6E8A-4147-A177-3AD203B41FA5}">
                      <a16:colId xmlns:a16="http://schemas.microsoft.com/office/drawing/2014/main" val="1554634179"/>
                    </a:ext>
                  </a:extLst>
                </a:gridCol>
                <a:gridCol w="329184">
                  <a:extLst>
                    <a:ext uri="{9D8B030D-6E8A-4147-A177-3AD203B41FA5}">
                      <a16:colId xmlns:a16="http://schemas.microsoft.com/office/drawing/2014/main" val="1872548860"/>
                    </a:ext>
                  </a:extLst>
                </a:gridCol>
                <a:gridCol w="329184">
                  <a:extLst>
                    <a:ext uri="{9D8B030D-6E8A-4147-A177-3AD203B41FA5}">
                      <a16:colId xmlns:a16="http://schemas.microsoft.com/office/drawing/2014/main" val="3288418390"/>
                    </a:ext>
                  </a:extLst>
                </a:gridCol>
                <a:gridCol w="329184">
                  <a:extLst>
                    <a:ext uri="{9D8B030D-6E8A-4147-A177-3AD203B41FA5}">
                      <a16:colId xmlns:a16="http://schemas.microsoft.com/office/drawing/2014/main" val="2176292242"/>
                    </a:ext>
                  </a:extLst>
                </a:gridCol>
                <a:gridCol w="329184">
                  <a:extLst>
                    <a:ext uri="{9D8B030D-6E8A-4147-A177-3AD203B41FA5}">
                      <a16:colId xmlns:a16="http://schemas.microsoft.com/office/drawing/2014/main" val="1422307743"/>
                    </a:ext>
                  </a:extLst>
                </a:gridCol>
                <a:gridCol w="329184">
                  <a:extLst>
                    <a:ext uri="{9D8B030D-6E8A-4147-A177-3AD203B41FA5}">
                      <a16:colId xmlns:a16="http://schemas.microsoft.com/office/drawing/2014/main" val="4175229278"/>
                    </a:ext>
                  </a:extLst>
                </a:gridCol>
                <a:gridCol w="329184">
                  <a:extLst>
                    <a:ext uri="{9D8B030D-6E8A-4147-A177-3AD203B41FA5}">
                      <a16:colId xmlns:a16="http://schemas.microsoft.com/office/drawing/2014/main" val="4124667715"/>
                    </a:ext>
                  </a:extLst>
                </a:gridCol>
                <a:gridCol w="329184">
                  <a:extLst>
                    <a:ext uri="{9D8B030D-6E8A-4147-A177-3AD203B41FA5}">
                      <a16:colId xmlns:a16="http://schemas.microsoft.com/office/drawing/2014/main" val="422461903"/>
                    </a:ext>
                  </a:extLst>
                </a:gridCol>
                <a:gridCol w="329184">
                  <a:extLst>
                    <a:ext uri="{9D8B030D-6E8A-4147-A177-3AD203B41FA5}">
                      <a16:colId xmlns:a16="http://schemas.microsoft.com/office/drawing/2014/main" val="915415102"/>
                    </a:ext>
                  </a:extLst>
                </a:gridCol>
                <a:gridCol w="329184">
                  <a:extLst>
                    <a:ext uri="{9D8B030D-6E8A-4147-A177-3AD203B41FA5}">
                      <a16:colId xmlns:a16="http://schemas.microsoft.com/office/drawing/2014/main" val="1813910560"/>
                    </a:ext>
                  </a:extLst>
                </a:gridCol>
                <a:gridCol w="329184">
                  <a:extLst>
                    <a:ext uri="{9D8B030D-6E8A-4147-A177-3AD203B41FA5}">
                      <a16:colId xmlns:a16="http://schemas.microsoft.com/office/drawing/2014/main" val="2470337316"/>
                    </a:ext>
                  </a:extLst>
                </a:gridCol>
                <a:gridCol w="329184">
                  <a:extLst>
                    <a:ext uri="{9D8B030D-6E8A-4147-A177-3AD203B41FA5}">
                      <a16:colId xmlns:a16="http://schemas.microsoft.com/office/drawing/2014/main" val="237771323"/>
                    </a:ext>
                  </a:extLst>
                </a:gridCol>
                <a:gridCol w="329184">
                  <a:extLst>
                    <a:ext uri="{9D8B030D-6E8A-4147-A177-3AD203B41FA5}">
                      <a16:colId xmlns:a16="http://schemas.microsoft.com/office/drawing/2014/main" val="300859644"/>
                    </a:ext>
                  </a:extLst>
                </a:gridCol>
                <a:gridCol w="329184">
                  <a:extLst>
                    <a:ext uri="{9D8B030D-6E8A-4147-A177-3AD203B41FA5}">
                      <a16:colId xmlns:a16="http://schemas.microsoft.com/office/drawing/2014/main" val="242221023"/>
                    </a:ext>
                  </a:extLst>
                </a:gridCol>
                <a:gridCol w="329184">
                  <a:extLst>
                    <a:ext uri="{9D8B030D-6E8A-4147-A177-3AD203B41FA5}">
                      <a16:colId xmlns:a16="http://schemas.microsoft.com/office/drawing/2014/main" val="11677702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989610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Popular y de Desarrollo Comunal - 2019-08-31 07:15:37</a:t>
                      </a:r>
                      <a:r>
                        <a:rPr kumimoji="0" lang="es-ES" sz="1000" b="0" i="0" u="none" strike="noStrike" kern="1200" cap="none" spc="0" normalizeH="0" baseline="0" noProof="0">
                          <a:ln>
                            <a:noFill/>
                          </a:ln>
                          <a:solidFill>
                            <a:prstClr val="black"/>
                          </a:solidFill>
                          <a:effectLst/>
                          <a:uLnTx/>
                          <a:uFillTx/>
                          <a:latin typeface="+mn-lt"/>
                          <a:ea typeface="+mn-ea"/>
                          <a:cs typeface="+mn-cs"/>
                        </a:rPr>
                        <a:t> 
 Hillary Bastos es una de las atletas nacionales convocada a demostrar su talento en los próximos Juegos Inclusivos CAIPAD. Acompáñelos y disfrute un domingo familiar cargado de mucho deporte. Caipad Tibas 
📆 Domingo 1 setiembre 2019�
⏰ 09:00 am�
📍Parque Recreativo Moravia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09/04/2019 16:18:30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226988050"/>
                  </a:ext>
                </a:extLst>
              </a:tr>
            </a:tbl>
          </a:graphicData>
        </a:graphic>
      </p:graphicFrame>
      <p:sp>
        <p:nvSpPr>
          <p:cNvPr id="4" name="Text Placeholder 3">
            <a:extLst>
              <a:ext uri="{FF2B5EF4-FFF2-40B4-BE49-F238E27FC236}">
                <a16:creationId xmlns:a16="http://schemas.microsoft.com/office/drawing/2014/main" id="{204E9A0D-772F-4878-94BF-F53402F71FA3}"/>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18606318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92112-66E7-442E-9C98-755429AEA40E}"/>
              </a:ext>
            </a:extLst>
          </p:cNvPr>
          <p:cNvSpPr>
            <a:spLocks noGrp="1"/>
          </p:cNvSpPr>
          <p:nvPr>
            <p:ph type="title"/>
          </p:nvPr>
        </p:nvSpPr>
        <p:spPr/>
        <p:txBody>
          <a:bodyPr/>
          <a:lstStyle/>
          <a:p>
            <a:r>
              <a:rPr lang="en-US"/>
              <a:t>Facebook Own Posts Table | All Pages - 15 of 26</a:t>
            </a:r>
          </a:p>
        </p:txBody>
      </p:sp>
      <p:graphicFrame>
        <p:nvGraphicFramePr>
          <p:cNvPr id="5" name="Table Placeholder 4">
            <a:extLst>
              <a:ext uri="{FF2B5EF4-FFF2-40B4-BE49-F238E27FC236}">
                <a16:creationId xmlns:a16="http://schemas.microsoft.com/office/drawing/2014/main" id="{B582187A-276C-45AE-B539-FB69442F2BCA}"/>
              </a:ext>
            </a:extLst>
          </p:cNvPr>
          <p:cNvGraphicFramePr>
            <a:graphicFrameLocks noGrp="1"/>
          </p:cNvGraphicFramePr>
          <p:nvPr>
            <p:ph type="tbl" sz="quarter" idx="13"/>
            <p:extLst>
              <p:ext uri="{D42A27DB-BD31-4B8C-83A1-F6EECF244321}">
                <p14:modId xmlns:p14="http://schemas.microsoft.com/office/powerpoint/2010/main" val="24949751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2656210280"/>
                    </a:ext>
                  </a:extLst>
                </a:gridCol>
                <a:gridCol w="905256">
                  <a:extLst>
                    <a:ext uri="{9D8B030D-6E8A-4147-A177-3AD203B41FA5}">
                      <a16:colId xmlns:a16="http://schemas.microsoft.com/office/drawing/2014/main" val="3691034825"/>
                    </a:ext>
                  </a:extLst>
                </a:gridCol>
                <a:gridCol w="658368">
                  <a:extLst>
                    <a:ext uri="{9D8B030D-6E8A-4147-A177-3AD203B41FA5}">
                      <a16:colId xmlns:a16="http://schemas.microsoft.com/office/drawing/2014/main" val="1506290997"/>
                    </a:ext>
                  </a:extLst>
                </a:gridCol>
                <a:gridCol w="329184">
                  <a:extLst>
                    <a:ext uri="{9D8B030D-6E8A-4147-A177-3AD203B41FA5}">
                      <a16:colId xmlns:a16="http://schemas.microsoft.com/office/drawing/2014/main" val="76783099"/>
                    </a:ext>
                  </a:extLst>
                </a:gridCol>
                <a:gridCol w="329184">
                  <a:extLst>
                    <a:ext uri="{9D8B030D-6E8A-4147-A177-3AD203B41FA5}">
                      <a16:colId xmlns:a16="http://schemas.microsoft.com/office/drawing/2014/main" val="2512655091"/>
                    </a:ext>
                  </a:extLst>
                </a:gridCol>
                <a:gridCol w="329184">
                  <a:extLst>
                    <a:ext uri="{9D8B030D-6E8A-4147-A177-3AD203B41FA5}">
                      <a16:colId xmlns:a16="http://schemas.microsoft.com/office/drawing/2014/main" val="1660315468"/>
                    </a:ext>
                  </a:extLst>
                </a:gridCol>
                <a:gridCol w="329184">
                  <a:extLst>
                    <a:ext uri="{9D8B030D-6E8A-4147-A177-3AD203B41FA5}">
                      <a16:colId xmlns:a16="http://schemas.microsoft.com/office/drawing/2014/main" val="4104805965"/>
                    </a:ext>
                  </a:extLst>
                </a:gridCol>
                <a:gridCol w="329184">
                  <a:extLst>
                    <a:ext uri="{9D8B030D-6E8A-4147-A177-3AD203B41FA5}">
                      <a16:colId xmlns:a16="http://schemas.microsoft.com/office/drawing/2014/main" val="1555761670"/>
                    </a:ext>
                  </a:extLst>
                </a:gridCol>
                <a:gridCol w="329184">
                  <a:extLst>
                    <a:ext uri="{9D8B030D-6E8A-4147-A177-3AD203B41FA5}">
                      <a16:colId xmlns:a16="http://schemas.microsoft.com/office/drawing/2014/main" val="3840424180"/>
                    </a:ext>
                  </a:extLst>
                </a:gridCol>
                <a:gridCol w="329184">
                  <a:extLst>
                    <a:ext uri="{9D8B030D-6E8A-4147-A177-3AD203B41FA5}">
                      <a16:colId xmlns:a16="http://schemas.microsoft.com/office/drawing/2014/main" val="56831684"/>
                    </a:ext>
                  </a:extLst>
                </a:gridCol>
                <a:gridCol w="329184">
                  <a:extLst>
                    <a:ext uri="{9D8B030D-6E8A-4147-A177-3AD203B41FA5}">
                      <a16:colId xmlns:a16="http://schemas.microsoft.com/office/drawing/2014/main" val="3671303230"/>
                    </a:ext>
                  </a:extLst>
                </a:gridCol>
                <a:gridCol w="329184">
                  <a:extLst>
                    <a:ext uri="{9D8B030D-6E8A-4147-A177-3AD203B41FA5}">
                      <a16:colId xmlns:a16="http://schemas.microsoft.com/office/drawing/2014/main" val="12564258"/>
                    </a:ext>
                  </a:extLst>
                </a:gridCol>
                <a:gridCol w="329184">
                  <a:extLst>
                    <a:ext uri="{9D8B030D-6E8A-4147-A177-3AD203B41FA5}">
                      <a16:colId xmlns:a16="http://schemas.microsoft.com/office/drawing/2014/main" val="526303325"/>
                    </a:ext>
                  </a:extLst>
                </a:gridCol>
                <a:gridCol w="329184">
                  <a:extLst>
                    <a:ext uri="{9D8B030D-6E8A-4147-A177-3AD203B41FA5}">
                      <a16:colId xmlns:a16="http://schemas.microsoft.com/office/drawing/2014/main" val="1016320831"/>
                    </a:ext>
                  </a:extLst>
                </a:gridCol>
                <a:gridCol w="329184">
                  <a:extLst>
                    <a:ext uri="{9D8B030D-6E8A-4147-A177-3AD203B41FA5}">
                      <a16:colId xmlns:a16="http://schemas.microsoft.com/office/drawing/2014/main" val="522733"/>
                    </a:ext>
                  </a:extLst>
                </a:gridCol>
                <a:gridCol w="329184">
                  <a:extLst>
                    <a:ext uri="{9D8B030D-6E8A-4147-A177-3AD203B41FA5}">
                      <a16:colId xmlns:a16="http://schemas.microsoft.com/office/drawing/2014/main" val="1265959398"/>
                    </a:ext>
                  </a:extLst>
                </a:gridCol>
                <a:gridCol w="329184">
                  <a:extLst>
                    <a:ext uri="{9D8B030D-6E8A-4147-A177-3AD203B41FA5}">
                      <a16:colId xmlns:a16="http://schemas.microsoft.com/office/drawing/2014/main" val="26726132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657393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Nacional - 2019-08-31 01:43:40</a:t>
                      </a:r>
                      <a:r>
                        <a:rPr kumimoji="0" lang="es-ES" sz="1000" b="0" i="0" u="none" strike="noStrike" kern="1200" cap="none" spc="0" normalizeH="0" baseline="0" noProof="0">
                          <a:ln>
                            <a:noFill/>
                          </a:ln>
                          <a:solidFill>
                            <a:prstClr val="black"/>
                          </a:solidFill>
                          <a:effectLst/>
                          <a:uLnTx/>
                          <a:uFillTx/>
                          <a:latin typeface="+mn-lt"/>
                          <a:ea typeface="+mn-ea"/>
                          <a:cs typeface="+mn-cs"/>
                        </a:rPr>
                        <a:t> 
 ¿Querés comprar una casa?
Este fin de semana tendremos condiciones especiales en #ExpoCasa2019. Contamos con planes de financiamiento con cuota por millón en colones de ₡7,831.00 y en dólares de .68 aproximadamente.
Acá podrás leer más sobre nuestros beneficios.⬇
https://bnmascerca.com/blog/usted-puede-comprar-casa/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https://scontent.xx.fbcdn.net/v/t15.5256-10/s720x720/67123892_681682619009801_3103011651138355200_n.jpg?_nc_cat=106&amp;_nc_oc=AQkKnmItKSE-LgT2euLdc7kP1yW_nABz2A9u8EOI0BdI3ssdnsQLZ1XWzrtyFG8kelc&amp;_nc_ht=scontent.xx&amp;oh=78ed3e5058a91a37560a518cd6fd7f06&amp;oe=5DCEA4B3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09/04/2019 16:17:38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819933177"/>
                  </a:ext>
                </a:extLst>
              </a:tr>
            </a:tbl>
          </a:graphicData>
        </a:graphic>
      </p:graphicFrame>
      <p:sp>
        <p:nvSpPr>
          <p:cNvPr id="4" name="Text Placeholder 3">
            <a:extLst>
              <a:ext uri="{FF2B5EF4-FFF2-40B4-BE49-F238E27FC236}">
                <a16:creationId xmlns:a16="http://schemas.microsoft.com/office/drawing/2014/main" id="{B99ABF3D-C2C8-4C80-8F6F-856E9DA52418}"/>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34758523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4DAED-A1A1-4FA3-94F2-A3EF17632382}"/>
              </a:ext>
            </a:extLst>
          </p:cNvPr>
          <p:cNvSpPr>
            <a:spLocks noGrp="1"/>
          </p:cNvSpPr>
          <p:nvPr>
            <p:ph type="title"/>
          </p:nvPr>
        </p:nvSpPr>
        <p:spPr/>
        <p:txBody>
          <a:bodyPr/>
          <a:lstStyle/>
          <a:p>
            <a:r>
              <a:rPr lang="en-US"/>
              <a:t>Facebook Own Posts Table | All Pages - 16 of 26</a:t>
            </a:r>
          </a:p>
        </p:txBody>
      </p:sp>
      <p:graphicFrame>
        <p:nvGraphicFramePr>
          <p:cNvPr id="5" name="Table Placeholder 4">
            <a:extLst>
              <a:ext uri="{FF2B5EF4-FFF2-40B4-BE49-F238E27FC236}">
                <a16:creationId xmlns:a16="http://schemas.microsoft.com/office/drawing/2014/main" id="{A388CA81-4682-4D4C-82DD-25675D83990B}"/>
              </a:ext>
            </a:extLst>
          </p:cNvPr>
          <p:cNvGraphicFramePr>
            <a:graphicFrameLocks noGrp="1"/>
          </p:cNvGraphicFramePr>
          <p:nvPr>
            <p:ph type="tbl" sz="quarter" idx="13"/>
            <p:extLst>
              <p:ext uri="{D42A27DB-BD31-4B8C-83A1-F6EECF244321}">
                <p14:modId xmlns:p14="http://schemas.microsoft.com/office/powerpoint/2010/main" val="35330876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2765064116"/>
                    </a:ext>
                  </a:extLst>
                </a:gridCol>
                <a:gridCol w="905256">
                  <a:extLst>
                    <a:ext uri="{9D8B030D-6E8A-4147-A177-3AD203B41FA5}">
                      <a16:colId xmlns:a16="http://schemas.microsoft.com/office/drawing/2014/main" val="1691745099"/>
                    </a:ext>
                  </a:extLst>
                </a:gridCol>
                <a:gridCol w="658368">
                  <a:extLst>
                    <a:ext uri="{9D8B030D-6E8A-4147-A177-3AD203B41FA5}">
                      <a16:colId xmlns:a16="http://schemas.microsoft.com/office/drawing/2014/main" val="3228811108"/>
                    </a:ext>
                  </a:extLst>
                </a:gridCol>
                <a:gridCol w="329184">
                  <a:extLst>
                    <a:ext uri="{9D8B030D-6E8A-4147-A177-3AD203B41FA5}">
                      <a16:colId xmlns:a16="http://schemas.microsoft.com/office/drawing/2014/main" val="2813264415"/>
                    </a:ext>
                  </a:extLst>
                </a:gridCol>
                <a:gridCol w="329184">
                  <a:extLst>
                    <a:ext uri="{9D8B030D-6E8A-4147-A177-3AD203B41FA5}">
                      <a16:colId xmlns:a16="http://schemas.microsoft.com/office/drawing/2014/main" val="2456044253"/>
                    </a:ext>
                  </a:extLst>
                </a:gridCol>
                <a:gridCol w="329184">
                  <a:extLst>
                    <a:ext uri="{9D8B030D-6E8A-4147-A177-3AD203B41FA5}">
                      <a16:colId xmlns:a16="http://schemas.microsoft.com/office/drawing/2014/main" val="1629964381"/>
                    </a:ext>
                  </a:extLst>
                </a:gridCol>
                <a:gridCol w="329184">
                  <a:extLst>
                    <a:ext uri="{9D8B030D-6E8A-4147-A177-3AD203B41FA5}">
                      <a16:colId xmlns:a16="http://schemas.microsoft.com/office/drawing/2014/main" val="262236095"/>
                    </a:ext>
                  </a:extLst>
                </a:gridCol>
                <a:gridCol w="329184">
                  <a:extLst>
                    <a:ext uri="{9D8B030D-6E8A-4147-A177-3AD203B41FA5}">
                      <a16:colId xmlns:a16="http://schemas.microsoft.com/office/drawing/2014/main" val="3349875852"/>
                    </a:ext>
                  </a:extLst>
                </a:gridCol>
                <a:gridCol w="329184">
                  <a:extLst>
                    <a:ext uri="{9D8B030D-6E8A-4147-A177-3AD203B41FA5}">
                      <a16:colId xmlns:a16="http://schemas.microsoft.com/office/drawing/2014/main" val="891865990"/>
                    </a:ext>
                  </a:extLst>
                </a:gridCol>
                <a:gridCol w="329184">
                  <a:extLst>
                    <a:ext uri="{9D8B030D-6E8A-4147-A177-3AD203B41FA5}">
                      <a16:colId xmlns:a16="http://schemas.microsoft.com/office/drawing/2014/main" val="3307445867"/>
                    </a:ext>
                  </a:extLst>
                </a:gridCol>
                <a:gridCol w="329184">
                  <a:extLst>
                    <a:ext uri="{9D8B030D-6E8A-4147-A177-3AD203B41FA5}">
                      <a16:colId xmlns:a16="http://schemas.microsoft.com/office/drawing/2014/main" val="3321410246"/>
                    </a:ext>
                  </a:extLst>
                </a:gridCol>
                <a:gridCol w="329184">
                  <a:extLst>
                    <a:ext uri="{9D8B030D-6E8A-4147-A177-3AD203B41FA5}">
                      <a16:colId xmlns:a16="http://schemas.microsoft.com/office/drawing/2014/main" val="1520958075"/>
                    </a:ext>
                  </a:extLst>
                </a:gridCol>
                <a:gridCol w="329184">
                  <a:extLst>
                    <a:ext uri="{9D8B030D-6E8A-4147-A177-3AD203B41FA5}">
                      <a16:colId xmlns:a16="http://schemas.microsoft.com/office/drawing/2014/main" val="2234106887"/>
                    </a:ext>
                  </a:extLst>
                </a:gridCol>
                <a:gridCol w="329184">
                  <a:extLst>
                    <a:ext uri="{9D8B030D-6E8A-4147-A177-3AD203B41FA5}">
                      <a16:colId xmlns:a16="http://schemas.microsoft.com/office/drawing/2014/main" val="2939426851"/>
                    </a:ext>
                  </a:extLst>
                </a:gridCol>
                <a:gridCol w="329184">
                  <a:extLst>
                    <a:ext uri="{9D8B030D-6E8A-4147-A177-3AD203B41FA5}">
                      <a16:colId xmlns:a16="http://schemas.microsoft.com/office/drawing/2014/main" val="708477873"/>
                    </a:ext>
                  </a:extLst>
                </a:gridCol>
                <a:gridCol w="329184">
                  <a:extLst>
                    <a:ext uri="{9D8B030D-6E8A-4147-A177-3AD203B41FA5}">
                      <a16:colId xmlns:a16="http://schemas.microsoft.com/office/drawing/2014/main" val="2277669284"/>
                    </a:ext>
                  </a:extLst>
                </a:gridCol>
                <a:gridCol w="329184">
                  <a:extLst>
                    <a:ext uri="{9D8B030D-6E8A-4147-A177-3AD203B41FA5}">
                      <a16:colId xmlns:a16="http://schemas.microsoft.com/office/drawing/2014/main" val="14849848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595734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Coocique - 2019-08-31 01:16:57</a:t>
                      </a:r>
                      <a:r>
                        <a:rPr kumimoji="0" lang="es-ES" sz="1000" b="0" i="0" u="none" strike="noStrike" kern="1200" cap="none" spc="0" normalizeH="0" baseline="0" noProof="0">
                          <a:ln>
                            <a:noFill/>
                          </a:ln>
                          <a:solidFill>
                            <a:prstClr val="black"/>
                          </a:solidFill>
                          <a:effectLst/>
                          <a:uLnTx/>
                          <a:uFillTx/>
                          <a:latin typeface="+mn-lt"/>
                          <a:ea typeface="+mn-ea"/>
                          <a:cs typeface="+mn-cs"/>
                        </a:rPr>
                        <a:t> 
 Felicitamos a nuestros 3 ganadores de 1 entrada doble en silla numerada al encuentro entre la Asociación Deportiva San Carlos y el Municipal Pérez Zeledón este sábado 31 de agosto a las 7:30 p.m. en el Estadio Carlos Ugalde:
1. Ana Graciela Zamora 
2. Luis Miguel Castro
3. Silvia Delgado
¡Muchas gracias a todos nuestros asociados por participar!
#somosconfianza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https://scontent.xx.fbcdn.net/v/t1.0-9/p720x720/69360012_2791383724219107_908459173073649664_o.jpg?_nc_cat=101&amp;_nc_oc=AQnkMZbbxyGcuKd4XKkiImwAvLjoluonJzOekO6QpaIsXWiVhu6bRf8wqde1dOX7dN0&amp;_nc_ht=scontent.xx&amp;oh=4f6d8ee74056973090c6225f6380e9a3&amp;oe=5E056B64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09/04/2019 16:12:47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289056269"/>
                  </a:ext>
                </a:extLst>
              </a:tr>
            </a:tbl>
          </a:graphicData>
        </a:graphic>
      </p:graphicFrame>
      <p:sp>
        <p:nvSpPr>
          <p:cNvPr id="4" name="Text Placeholder 3">
            <a:extLst>
              <a:ext uri="{FF2B5EF4-FFF2-40B4-BE49-F238E27FC236}">
                <a16:creationId xmlns:a16="http://schemas.microsoft.com/office/drawing/2014/main" id="{30045153-95B9-4436-BA98-EAF96AD3FD8A}"/>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31711593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DBCC3-8DEB-46B9-A22B-3D21D13C65F2}"/>
              </a:ext>
            </a:extLst>
          </p:cNvPr>
          <p:cNvSpPr>
            <a:spLocks noGrp="1"/>
          </p:cNvSpPr>
          <p:nvPr>
            <p:ph type="title"/>
          </p:nvPr>
        </p:nvSpPr>
        <p:spPr/>
        <p:txBody>
          <a:bodyPr/>
          <a:lstStyle/>
          <a:p>
            <a:r>
              <a:rPr lang="en-US"/>
              <a:t>Facebook Own Posts Table | All Pages - 17 of 26</a:t>
            </a:r>
          </a:p>
        </p:txBody>
      </p:sp>
      <p:graphicFrame>
        <p:nvGraphicFramePr>
          <p:cNvPr id="5" name="Table Placeholder 4">
            <a:extLst>
              <a:ext uri="{FF2B5EF4-FFF2-40B4-BE49-F238E27FC236}">
                <a16:creationId xmlns:a16="http://schemas.microsoft.com/office/drawing/2014/main" id="{6214EBA9-6BB9-4B7A-9B71-BAAF87F1759B}"/>
              </a:ext>
            </a:extLst>
          </p:cNvPr>
          <p:cNvGraphicFramePr>
            <a:graphicFrameLocks noGrp="1"/>
          </p:cNvGraphicFramePr>
          <p:nvPr>
            <p:ph type="tbl" sz="quarter" idx="13"/>
            <p:extLst>
              <p:ext uri="{D42A27DB-BD31-4B8C-83A1-F6EECF244321}">
                <p14:modId xmlns:p14="http://schemas.microsoft.com/office/powerpoint/2010/main" val="16301017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3680446569"/>
                    </a:ext>
                  </a:extLst>
                </a:gridCol>
                <a:gridCol w="905256">
                  <a:extLst>
                    <a:ext uri="{9D8B030D-6E8A-4147-A177-3AD203B41FA5}">
                      <a16:colId xmlns:a16="http://schemas.microsoft.com/office/drawing/2014/main" val="1868760558"/>
                    </a:ext>
                  </a:extLst>
                </a:gridCol>
                <a:gridCol w="658368">
                  <a:extLst>
                    <a:ext uri="{9D8B030D-6E8A-4147-A177-3AD203B41FA5}">
                      <a16:colId xmlns:a16="http://schemas.microsoft.com/office/drawing/2014/main" val="2487622114"/>
                    </a:ext>
                  </a:extLst>
                </a:gridCol>
                <a:gridCol w="329184">
                  <a:extLst>
                    <a:ext uri="{9D8B030D-6E8A-4147-A177-3AD203B41FA5}">
                      <a16:colId xmlns:a16="http://schemas.microsoft.com/office/drawing/2014/main" val="1684482075"/>
                    </a:ext>
                  </a:extLst>
                </a:gridCol>
                <a:gridCol w="329184">
                  <a:extLst>
                    <a:ext uri="{9D8B030D-6E8A-4147-A177-3AD203B41FA5}">
                      <a16:colId xmlns:a16="http://schemas.microsoft.com/office/drawing/2014/main" val="1414001235"/>
                    </a:ext>
                  </a:extLst>
                </a:gridCol>
                <a:gridCol w="329184">
                  <a:extLst>
                    <a:ext uri="{9D8B030D-6E8A-4147-A177-3AD203B41FA5}">
                      <a16:colId xmlns:a16="http://schemas.microsoft.com/office/drawing/2014/main" val="133020927"/>
                    </a:ext>
                  </a:extLst>
                </a:gridCol>
                <a:gridCol w="329184">
                  <a:extLst>
                    <a:ext uri="{9D8B030D-6E8A-4147-A177-3AD203B41FA5}">
                      <a16:colId xmlns:a16="http://schemas.microsoft.com/office/drawing/2014/main" val="2141156067"/>
                    </a:ext>
                  </a:extLst>
                </a:gridCol>
                <a:gridCol w="329184">
                  <a:extLst>
                    <a:ext uri="{9D8B030D-6E8A-4147-A177-3AD203B41FA5}">
                      <a16:colId xmlns:a16="http://schemas.microsoft.com/office/drawing/2014/main" val="1346909034"/>
                    </a:ext>
                  </a:extLst>
                </a:gridCol>
                <a:gridCol w="329184">
                  <a:extLst>
                    <a:ext uri="{9D8B030D-6E8A-4147-A177-3AD203B41FA5}">
                      <a16:colId xmlns:a16="http://schemas.microsoft.com/office/drawing/2014/main" val="4050754305"/>
                    </a:ext>
                  </a:extLst>
                </a:gridCol>
                <a:gridCol w="329184">
                  <a:extLst>
                    <a:ext uri="{9D8B030D-6E8A-4147-A177-3AD203B41FA5}">
                      <a16:colId xmlns:a16="http://schemas.microsoft.com/office/drawing/2014/main" val="4210119625"/>
                    </a:ext>
                  </a:extLst>
                </a:gridCol>
                <a:gridCol w="329184">
                  <a:extLst>
                    <a:ext uri="{9D8B030D-6E8A-4147-A177-3AD203B41FA5}">
                      <a16:colId xmlns:a16="http://schemas.microsoft.com/office/drawing/2014/main" val="2056540606"/>
                    </a:ext>
                  </a:extLst>
                </a:gridCol>
                <a:gridCol w="329184">
                  <a:extLst>
                    <a:ext uri="{9D8B030D-6E8A-4147-A177-3AD203B41FA5}">
                      <a16:colId xmlns:a16="http://schemas.microsoft.com/office/drawing/2014/main" val="567848060"/>
                    </a:ext>
                  </a:extLst>
                </a:gridCol>
                <a:gridCol w="329184">
                  <a:extLst>
                    <a:ext uri="{9D8B030D-6E8A-4147-A177-3AD203B41FA5}">
                      <a16:colId xmlns:a16="http://schemas.microsoft.com/office/drawing/2014/main" val="1460771790"/>
                    </a:ext>
                  </a:extLst>
                </a:gridCol>
                <a:gridCol w="329184">
                  <a:extLst>
                    <a:ext uri="{9D8B030D-6E8A-4147-A177-3AD203B41FA5}">
                      <a16:colId xmlns:a16="http://schemas.microsoft.com/office/drawing/2014/main" val="2931625988"/>
                    </a:ext>
                  </a:extLst>
                </a:gridCol>
                <a:gridCol w="329184">
                  <a:extLst>
                    <a:ext uri="{9D8B030D-6E8A-4147-A177-3AD203B41FA5}">
                      <a16:colId xmlns:a16="http://schemas.microsoft.com/office/drawing/2014/main" val="3849757183"/>
                    </a:ext>
                  </a:extLst>
                </a:gridCol>
                <a:gridCol w="329184">
                  <a:extLst>
                    <a:ext uri="{9D8B030D-6E8A-4147-A177-3AD203B41FA5}">
                      <a16:colId xmlns:a16="http://schemas.microsoft.com/office/drawing/2014/main" val="3524883811"/>
                    </a:ext>
                  </a:extLst>
                </a:gridCol>
                <a:gridCol w="329184">
                  <a:extLst>
                    <a:ext uri="{9D8B030D-6E8A-4147-A177-3AD203B41FA5}">
                      <a16:colId xmlns:a16="http://schemas.microsoft.com/office/drawing/2014/main" val="36200519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103332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Coopenae - 2019-08-31 01:10:54</a:t>
                      </a:r>
                      <a:r>
                        <a:rPr kumimoji="0" lang="es-ES" sz="1000" b="0" i="0" u="none" strike="noStrike" kern="1200" cap="none" spc="0" normalizeH="0" baseline="0" noProof="0">
                          <a:ln>
                            <a:noFill/>
                          </a:ln>
                          <a:solidFill>
                            <a:prstClr val="black"/>
                          </a:solidFill>
                          <a:effectLst/>
                          <a:uLnTx/>
                          <a:uFillTx/>
                          <a:latin typeface="+mn-lt"/>
                          <a:ea typeface="+mn-ea"/>
                          <a:cs typeface="+mn-cs"/>
                        </a:rPr>
                        <a:t> 
 ¡Aprovechá esta promo en sus últimos días! 😀
Participá en el sorteo de un depósito de 0 mensuales por un año solo con pagar durante este mes con tus tarjetas de crédito Coopenae.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https://scontent.xx.fbcdn.net/v/t15.5256-10/p720x720/67656983_717620965347867_4519750989326057472_n.jpg?_nc_cat=104&amp;_nc_oc=AQknstM6QSoRoTZQlSfB47G01opbDNPK1xlW9o-hpAx-xzWSogCYhQ8C7JzHsBsA6Nc&amp;_nc_ht=scontent.xx&amp;oh=eb447421ec567a36d7fef1fae39bc005&amp;oe=5E14BCC4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09/04/2019 10:51:53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565531482"/>
                  </a:ext>
                </a:extLst>
              </a:tr>
            </a:tbl>
          </a:graphicData>
        </a:graphic>
      </p:graphicFrame>
      <p:sp>
        <p:nvSpPr>
          <p:cNvPr id="4" name="Text Placeholder 3">
            <a:extLst>
              <a:ext uri="{FF2B5EF4-FFF2-40B4-BE49-F238E27FC236}">
                <a16:creationId xmlns:a16="http://schemas.microsoft.com/office/drawing/2014/main" id="{8AAC9838-9810-4A45-94A0-1B62BAA12309}"/>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10092560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4ABB5-3EB7-4E77-9DDF-840A0D94E42D}"/>
              </a:ext>
            </a:extLst>
          </p:cNvPr>
          <p:cNvSpPr>
            <a:spLocks noGrp="1"/>
          </p:cNvSpPr>
          <p:nvPr>
            <p:ph type="title"/>
          </p:nvPr>
        </p:nvSpPr>
        <p:spPr/>
        <p:txBody>
          <a:bodyPr/>
          <a:lstStyle/>
          <a:p>
            <a:r>
              <a:rPr lang="en-US"/>
              <a:t>Facebook Own Posts Table | All Pages - 18 of 26</a:t>
            </a:r>
          </a:p>
        </p:txBody>
      </p:sp>
      <p:graphicFrame>
        <p:nvGraphicFramePr>
          <p:cNvPr id="5" name="Table Placeholder 4">
            <a:extLst>
              <a:ext uri="{FF2B5EF4-FFF2-40B4-BE49-F238E27FC236}">
                <a16:creationId xmlns:a16="http://schemas.microsoft.com/office/drawing/2014/main" id="{ED20677B-5503-4429-9FCE-2C831AF63DFC}"/>
              </a:ext>
            </a:extLst>
          </p:cNvPr>
          <p:cNvGraphicFramePr>
            <a:graphicFrameLocks noGrp="1"/>
          </p:cNvGraphicFramePr>
          <p:nvPr>
            <p:ph type="tbl" sz="quarter" idx="13"/>
            <p:extLst>
              <p:ext uri="{D42A27DB-BD31-4B8C-83A1-F6EECF244321}">
                <p14:modId xmlns:p14="http://schemas.microsoft.com/office/powerpoint/2010/main" val="27086760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387440640"/>
                    </a:ext>
                  </a:extLst>
                </a:gridCol>
                <a:gridCol w="905256">
                  <a:extLst>
                    <a:ext uri="{9D8B030D-6E8A-4147-A177-3AD203B41FA5}">
                      <a16:colId xmlns:a16="http://schemas.microsoft.com/office/drawing/2014/main" val="1838692134"/>
                    </a:ext>
                  </a:extLst>
                </a:gridCol>
                <a:gridCol w="658368">
                  <a:extLst>
                    <a:ext uri="{9D8B030D-6E8A-4147-A177-3AD203B41FA5}">
                      <a16:colId xmlns:a16="http://schemas.microsoft.com/office/drawing/2014/main" val="3009271986"/>
                    </a:ext>
                  </a:extLst>
                </a:gridCol>
                <a:gridCol w="329184">
                  <a:extLst>
                    <a:ext uri="{9D8B030D-6E8A-4147-A177-3AD203B41FA5}">
                      <a16:colId xmlns:a16="http://schemas.microsoft.com/office/drawing/2014/main" val="825535930"/>
                    </a:ext>
                  </a:extLst>
                </a:gridCol>
                <a:gridCol w="329184">
                  <a:extLst>
                    <a:ext uri="{9D8B030D-6E8A-4147-A177-3AD203B41FA5}">
                      <a16:colId xmlns:a16="http://schemas.microsoft.com/office/drawing/2014/main" val="3807970892"/>
                    </a:ext>
                  </a:extLst>
                </a:gridCol>
                <a:gridCol w="329184">
                  <a:extLst>
                    <a:ext uri="{9D8B030D-6E8A-4147-A177-3AD203B41FA5}">
                      <a16:colId xmlns:a16="http://schemas.microsoft.com/office/drawing/2014/main" val="2104244072"/>
                    </a:ext>
                  </a:extLst>
                </a:gridCol>
                <a:gridCol w="329184">
                  <a:extLst>
                    <a:ext uri="{9D8B030D-6E8A-4147-A177-3AD203B41FA5}">
                      <a16:colId xmlns:a16="http://schemas.microsoft.com/office/drawing/2014/main" val="288161072"/>
                    </a:ext>
                  </a:extLst>
                </a:gridCol>
                <a:gridCol w="329184">
                  <a:extLst>
                    <a:ext uri="{9D8B030D-6E8A-4147-A177-3AD203B41FA5}">
                      <a16:colId xmlns:a16="http://schemas.microsoft.com/office/drawing/2014/main" val="2140481370"/>
                    </a:ext>
                  </a:extLst>
                </a:gridCol>
                <a:gridCol w="329184">
                  <a:extLst>
                    <a:ext uri="{9D8B030D-6E8A-4147-A177-3AD203B41FA5}">
                      <a16:colId xmlns:a16="http://schemas.microsoft.com/office/drawing/2014/main" val="2863709133"/>
                    </a:ext>
                  </a:extLst>
                </a:gridCol>
                <a:gridCol w="329184">
                  <a:extLst>
                    <a:ext uri="{9D8B030D-6E8A-4147-A177-3AD203B41FA5}">
                      <a16:colId xmlns:a16="http://schemas.microsoft.com/office/drawing/2014/main" val="3115227808"/>
                    </a:ext>
                  </a:extLst>
                </a:gridCol>
                <a:gridCol w="329184">
                  <a:extLst>
                    <a:ext uri="{9D8B030D-6E8A-4147-A177-3AD203B41FA5}">
                      <a16:colId xmlns:a16="http://schemas.microsoft.com/office/drawing/2014/main" val="2622290653"/>
                    </a:ext>
                  </a:extLst>
                </a:gridCol>
                <a:gridCol w="329184">
                  <a:extLst>
                    <a:ext uri="{9D8B030D-6E8A-4147-A177-3AD203B41FA5}">
                      <a16:colId xmlns:a16="http://schemas.microsoft.com/office/drawing/2014/main" val="2117217382"/>
                    </a:ext>
                  </a:extLst>
                </a:gridCol>
                <a:gridCol w="329184">
                  <a:extLst>
                    <a:ext uri="{9D8B030D-6E8A-4147-A177-3AD203B41FA5}">
                      <a16:colId xmlns:a16="http://schemas.microsoft.com/office/drawing/2014/main" val="551044519"/>
                    </a:ext>
                  </a:extLst>
                </a:gridCol>
                <a:gridCol w="329184">
                  <a:extLst>
                    <a:ext uri="{9D8B030D-6E8A-4147-A177-3AD203B41FA5}">
                      <a16:colId xmlns:a16="http://schemas.microsoft.com/office/drawing/2014/main" val="3499386272"/>
                    </a:ext>
                  </a:extLst>
                </a:gridCol>
                <a:gridCol w="329184">
                  <a:extLst>
                    <a:ext uri="{9D8B030D-6E8A-4147-A177-3AD203B41FA5}">
                      <a16:colId xmlns:a16="http://schemas.microsoft.com/office/drawing/2014/main" val="2642086665"/>
                    </a:ext>
                  </a:extLst>
                </a:gridCol>
                <a:gridCol w="329184">
                  <a:extLst>
                    <a:ext uri="{9D8B030D-6E8A-4147-A177-3AD203B41FA5}">
                      <a16:colId xmlns:a16="http://schemas.microsoft.com/office/drawing/2014/main" val="3527030378"/>
                    </a:ext>
                  </a:extLst>
                </a:gridCol>
                <a:gridCol w="329184">
                  <a:extLst>
                    <a:ext uri="{9D8B030D-6E8A-4147-A177-3AD203B41FA5}">
                      <a16:colId xmlns:a16="http://schemas.microsoft.com/office/drawing/2014/main" val="8583000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609966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Popular y de Desarrollo Comunal - 2019-08-30 23:05:59</a:t>
                      </a:r>
                      <a:r>
                        <a:rPr kumimoji="0" lang="es-ES" sz="1000" b="0" i="0" u="none" strike="noStrike" kern="1200" cap="none" spc="0" normalizeH="0" baseline="0" noProof="0">
                          <a:ln>
                            <a:noFill/>
                          </a:ln>
                          <a:solidFill>
                            <a:prstClr val="black"/>
                          </a:solidFill>
                          <a:effectLst/>
                          <a:uLnTx/>
                          <a:uFillTx/>
                          <a:latin typeface="+mn-lt"/>
                          <a:ea typeface="+mn-ea"/>
                          <a:cs typeface="+mn-cs"/>
                        </a:rPr>
                        <a:t> 
 Los consejos financieros de mamá para cuidar el dinero han dado resultado. Muchas felicidades Randall Calderón Jara.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https://scontent.xx.fbcdn.net/v/t1.0-9/p720x720/69333796_2791700540920690_5851352049798610944_o.png?_nc_cat=102&amp;_nc_oc=AQnt5JQeuI862UTE13GA2gHPr36Jcz9N7ZUCxAIR1U2nsotIygR_hJ57CMjJn2L_lgE&amp;_nc_ht=scontent.xx&amp;oh=8405dfcd2bc058771c757275776798f4&amp;oe=5E0F9242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09/04/2019 16:18:30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654398502"/>
                  </a:ext>
                </a:extLst>
              </a:tr>
            </a:tbl>
          </a:graphicData>
        </a:graphic>
      </p:graphicFrame>
      <p:sp>
        <p:nvSpPr>
          <p:cNvPr id="4" name="Text Placeholder 3">
            <a:extLst>
              <a:ext uri="{FF2B5EF4-FFF2-40B4-BE49-F238E27FC236}">
                <a16:creationId xmlns:a16="http://schemas.microsoft.com/office/drawing/2014/main" id="{1C5D151D-B875-4BEB-8948-207348886894}"/>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42825641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382BDA-D370-4272-BE3E-E892A1F7E153}"/>
              </a:ext>
            </a:extLst>
          </p:cNvPr>
          <p:cNvSpPr>
            <a:spLocks noGrp="1"/>
          </p:cNvSpPr>
          <p:nvPr>
            <p:ph type="title"/>
          </p:nvPr>
        </p:nvSpPr>
        <p:spPr/>
        <p:txBody>
          <a:bodyPr/>
          <a:lstStyle/>
          <a:p>
            <a:r>
              <a:rPr lang="en-US"/>
              <a:t>Facebook Own Posts Table | All Pages - 19 of 26</a:t>
            </a:r>
          </a:p>
        </p:txBody>
      </p:sp>
      <p:graphicFrame>
        <p:nvGraphicFramePr>
          <p:cNvPr id="5" name="Table Placeholder 4">
            <a:extLst>
              <a:ext uri="{FF2B5EF4-FFF2-40B4-BE49-F238E27FC236}">
                <a16:creationId xmlns:a16="http://schemas.microsoft.com/office/drawing/2014/main" id="{4BCE871F-3E6E-4680-90AD-A74DF7C80A52}"/>
              </a:ext>
            </a:extLst>
          </p:cNvPr>
          <p:cNvGraphicFramePr>
            <a:graphicFrameLocks noGrp="1"/>
          </p:cNvGraphicFramePr>
          <p:nvPr>
            <p:ph type="tbl" sz="quarter" idx="13"/>
            <p:extLst>
              <p:ext uri="{D42A27DB-BD31-4B8C-83A1-F6EECF244321}">
                <p14:modId xmlns:p14="http://schemas.microsoft.com/office/powerpoint/2010/main" val="39341490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502575117"/>
                    </a:ext>
                  </a:extLst>
                </a:gridCol>
                <a:gridCol w="905256">
                  <a:extLst>
                    <a:ext uri="{9D8B030D-6E8A-4147-A177-3AD203B41FA5}">
                      <a16:colId xmlns:a16="http://schemas.microsoft.com/office/drawing/2014/main" val="1664367079"/>
                    </a:ext>
                  </a:extLst>
                </a:gridCol>
                <a:gridCol w="658368">
                  <a:extLst>
                    <a:ext uri="{9D8B030D-6E8A-4147-A177-3AD203B41FA5}">
                      <a16:colId xmlns:a16="http://schemas.microsoft.com/office/drawing/2014/main" val="262320817"/>
                    </a:ext>
                  </a:extLst>
                </a:gridCol>
                <a:gridCol w="329184">
                  <a:extLst>
                    <a:ext uri="{9D8B030D-6E8A-4147-A177-3AD203B41FA5}">
                      <a16:colId xmlns:a16="http://schemas.microsoft.com/office/drawing/2014/main" val="610079244"/>
                    </a:ext>
                  </a:extLst>
                </a:gridCol>
                <a:gridCol w="329184">
                  <a:extLst>
                    <a:ext uri="{9D8B030D-6E8A-4147-A177-3AD203B41FA5}">
                      <a16:colId xmlns:a16="http://schemas.microsoft.com/office/drawing/2014/main" val="1457237262"/>
                    </a:ext>
                  </a:extLst>
                </a:gridCol>
                <a:gridCol w="329184">
                  <a:extLst>
                    <a:ext uri="{9D8B030D-6E8A-4147-A177-3AD203B41FA5}">
                      <a16:colId xmlns:a16="http://schemas.microsoft.com/office/drawing/2014/main" val="1656032233"/>
                    </a:ext>
                  </a:extLst>
                </a:gridCol>
                <a:gridCol w="329184">
                  <a:extLst>
                    <a:ext uri="{9D8B030D-6E8A-4147-A177-3AD203B41FA5}">
                      <a16:colId xmlns:a16="http://schemas.microsoft.com/office/drawing/2014/main" val="766887848"/>
                    </a:ext>
                  </a:extLst>
                </a:gridCol>
                <a:gridCol w="329184">
                  <a:extLst>
                    <a:ext uri="{9D8B030D-6E8A-4147-A177-3AD203B41FA5}">
                      <a16:colId xmlns:a16="http://schemas.microsoft.com/office/drawing/2014/main" val="2775816092"/>
                    </a:ext>
                  </a:extLst>
                </a:gridCol>
                <a:gridCol w="329184">
                  <a:extLst>
                    <a:ext uri="{9D8B030D-6E8A-4147-A177-3AD203B41FA5}">
                      <a16:colId xmlns:a16="http://schemas.microsoft.com/office/drawing/2014/main" val="3598816982"/>
                    </a:ext>
                  </a:extLst>
                </a:gridCol>
                <a:gridCol w="329184">
                  <a:extLst>
                    <a:ext uri="{9D8B030D-6E8A-4147-A177-3AD203B41FA5}">
                      <a16:colId xmlns:a16="http://schemas.microsoft.com/office/drawing/2014/main" val="2688784125"/>
                    </a:ext>
                  </a:extLst>
                </a:gridCol>
                <a:gridCol w="329184">
                  <a:extLst>
                    <a:ext uri="{9D8B030D-6E8A-4147-A177-3AD203B41FA5}">
                      <a16:colId xmlns:a16="http://schemas.microsoft.com/office/drawing/2014/main" val="428189396"/>
                    </a:ext>
                  </a:extLst>
                </a:gridCol>
                <a:gridCol w="329184">
                  <a:extLst>
                    <a:ext uri="{9D8B030D-6E8A-4147-A177-3AD203B41FA5}">
                      <a16:colId xmlns:a16="http://schemas.microsoft.com/office/drawing/2014/main" val="686244791"/>
                    </a:ext>
                  </a:extLst>
                </a:gridCol>
                <a:gridCol w="329184">
                  <a:extLst>
                    <a:ext uri="{9D8B030D-6E8A-4147-A177-3AD203B41FA5}">
                      <a16:colId xmlns:a16="http://schemas.microsoft.com/office/drawing/2014/main" val="607152754"/>
                    </a:ext>
                  </a:extLst>
                </a:gridCol>
                <a:gridCol w="329184">
                  <a:extLst>
                    <a:ext uri="{9D8B030D-6E8A-4147-A177-3AD203B41FA5}">
                      <a16:colId xmlns:a16="http://schemas.microsoft.com/office/drawing/2014/main" val="2657802906"/>
                    </a:ext>
                  </a:extLst>
                </a:gridCol>
                <a:gridCol w="329184">
                  <a:extLst>
                    <a:ext uri="{9D8B030D-6E8A-4147-A177-3AD203B41FA5}">
                      <a16:colId xmlns:a16="http://schemas.microsoft.com/office/drawing/2014/main" val="511959767"/>
                    </a:ext>
                  </a:extLst>
                </a:gridCol>
                <a:gridCol w="329184">
                  <a:extLst>
                    <a:ext uri="{9D8B030D-6E8A-4147-A177-3AD203B41FA5}">
                      <a16:colId xmlns:a16="http://schemas.microsoft.com/office/drawing/2014/main" val="3531824640"/>
                    </a:ext>
                  </a:extLst>
                </a:gridCol>
                <a:gridCol w="329184">
                  <a:extLst>
                    <a:ext uri="{9D8B030D-6E8A-4147-A177-3AD203B41FA5}">
                      <a16:colId xmlns:a16="http://schemas.microsoft.com/office/drawing/2014/main" val="32892824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288172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Nacional - 2019-08-30 23:00:33</a:t>
                      </a:r>
                      <a:r>
                        <a:rPr kumimoji="0" lang="es-ES" sz="1000" b="0" i="0" u="none" strike="noStrike" kern="1200" cap="none" spc="0" normalizeH="0" baseline="0" noProof="0">
                          <a:ln>
                            <a:noFill/>
                          </a:ln>
                          <a:solidFill>
                            <a:prstClr val="black"/>
                          </a:solidFill>
                          <a:effectLst/>
                          <a:uLnTx/>
                          <a:uFillTx/>
                          <a:latin typeface="+mn-lt"/>
                          <a:ea typeface="+mn-ea"/>
                          <a:cs typeface="+mn-cs"/>
                        </a:rPr>
                        <a:t> 
 ¡Y no pasó! Lo bueno es que podés solicitar un BN Rapidito y arreglar tu carro rápidamente. ¿Tenés alguna razón para querer un BN Rapidito? Solicitá el tuyo en https://bit.ly/2Z7UjE1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https://scontent.xx.fbcdn.net/v/t15.5256-10/s720x720/67272634_725056167916105_6076121432293638144_n.jpg?_nc_cat=103&amp;_nc_oc=AQmQ-RQuQZGP2DARz5LLMW_du0Uje-M0gjsXa_hnpxxmVsaHJtpInWG-qDmN1IEBCNY&amp;_nc_ht=scontent.xx&amp;oh=29adfa37651dcf50ff3b24c42eba22b5&amp;oe=5E110844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09/04/2019 16:17:38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90285239"/>
                  </a:ext>
                </a:extLst>
              </a:tr>
            </a:tbl>
          </a:graphicData>
        </a:graphic>
      </p:graphicFrame>
      <p:sp>
        <p:nvSpPr>
          <p:cNvPr id="4" name="Text Placeholder 3">
            <a:extLst>
              <a:ext uri="{FF2B5EF4-FFF2-40B4-BE49-F238E27FC236}">
                <a16:creationId xmlns:a16="http://schemas.microsoft.com/office/drawing/2014/main" id="{31731B19-EC8F-4095-9EBE-86BD85432812}"/>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19657772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E1102-512C-4E74-827C-DC28867526C6}"/>
              </a:ext>
            </a:extLst>
          </p:cNvPr>
          <p:cNvSpPr>
            <a:spLocks noGrp="1"/>
          </p:cNvSpPr>
          <p:nvPr>
            <p:ph type="title"/>
          </p:nvPr>
        </p:nvSpPr>
        <p:spPr/>
        <p:txBody>
          <a:bodyPr/>
          <a:lstStyle/>
          <a:p>
            <a:r>
              <a:rPr lang="en-US"/>
              <a:t>Facebook Own Posts Table | All Pages - 20 of 26</a:t>
            </a:r>
          </a:p>
        </p:txBody>
      </p:sp>
      <p:graphicFrame>
        <p:nvGraphicFramePr>
          <p:cNvPr id="5" name="Table Placeholder 4">
            <a:extLst>
              <a:ext uri="{FF2B5EF4-FFF2-40B4-BE49-F238E27FC236}">
                <a16:creationId xmlns:a16="http://schemas.microsoft.com/office/drawing/2014/main" id="{9A1D44D3-B92B-441E-9717-447477DDFB5E}"/>
              </a:ext>
            </a:extLst>
          </p:cNvPr>
          <p:cNvGraphicFramePr>
            <a:graphicFrameLocks noGrp="1"/>
          </p:cNvGraphicFramePr>
          <p:nvPr>
            <p:ph type="tbl" sz="quarter" idx="13"/>
            <p:extLst>
              <p:ext uri="{D42A27DB-BD31-4B8C-83A1-F6EECF244321}">
                <p14:modId xmlns:p14="http://schemas.microsoft.com/office/powerpoint/2010/main" val="20270137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2101860857"/>
                    </a:ext>
                  </a:extLst>
                </a:gridCol>
                <a:gridCol w="905256">
                  <a:extLst>
                    <a:ext uri="{9D8B030D-6E8A-4147-A177-3AD203B41FA5}">
                      <a16:colId xmlns:a16="http://schemas.microsoft.com/office/drawing/2014/main" val="3151120457"/>
                    </a:ext>
                  </a:extLst>
                </a:gridCol>
                <a:gridCol w="658368">
                  <a:extLst>
                    <a:ext uri="{9D8B030D-6E8A-4147-A177-3AD203B41FA5}">
                      <a16:colId xmlns:a16="http://schemas.microsoft.com/office/drawing/2014/main" val="4159752127"/>
                    </a:ext>
                  </a:extLst>
                </a:gridCol>
                <a:gridCol w="329184">
                  <a:extLst>
                    <a:ext uri="{9D8B030D-6E8A-4147-A177-3AD203B41FA5}">
                      <a16:colId xmlns:a16="http://schemas.microsoft.com/office/drawing/2014/main" val="868594500"/>
                    </a:ext>
                  </a:extLst>
                </a:gridCol>
                <a:gridCol w="329184">
                  <a:extLst>
                    <a:ext uri="{9D8B030D-6E8A-4147-A177-3AD203B41FA5}">
                      <a16:colId xmlns:a16="http://schemas.microsoft.com/office/drawing/2014/main" val="1424658095"/>
                    </a:ext>
                  </a:extLst>
                </a:gridCol>
                <a:gridCol w="329184">
                  <a:extLst>
                    <a:ext uri="{9D8B030D-6E8A-4147-A177-3AD203B41FA5}">
                      <a16:colId xmlns:a16="http://schemas.microsoft.com/office/drawing/2014/main" val="3724489694"/>
                    </a:ext>
                  </a:extLst>
                </a:gridCol>
                <a:gridCol w="329184">
                  <a:extLst>
                    <a:ext uri="{9D8B030D-6E8A-4147-A177-3AD203B41FA5}">
                      <a16:colId xmlns:a16="http://schemas.microsoft.com/office/drawing/2014/main" val="3914788593"/>
                    </a:ext>
                  </a:extLst>
                </a:gridCol>
                <a:gridCol w="329184">
                  <a:extLst>
                    <a:ext uri="{9D8B030D-6E8A-4147-A177-3AD203B41FA5}">
                      <a16:colId xmlns:a16="http://schemas.microsoft.com/office/drawing/2014/main" val="960960385"/>
                    </a:ext>
                  </a:extLst>
                </a:gridCol>
                <a:gridCol w="329184">
                  <a:extLst>
                    <a:ext uri="{9D8B030D-6E8A-4147-A177-3AD203B41FA5}">
                      <a16:colId xmlns:a16="http://schemas.microsoft.com/office/drawing/2014/main" val="3578788982"/>
                    </a:ext>
                  </a:extLst>
                </a:gridCol>
                <a:gridCol w="329184">
                  <a:extLst>
                    <a:ext uri="{9D8B030D-6E8A-4147-A177-3AD203B41FA5}">
                      <a16:colId xmlns:a16="http://schemas.microsoft.com/office/drawing/2014/main" val="1758794097"/>
                    </a:ext>
                  </a:extLst>
                </a:gridCol>
                <a:gridCol w="329184">
                  <a:extLst>
                    <a:ext uri="{9D8B030D-6E8A-4147-A177-3AD203B41FA5}">
                      <a16:colId xmlns:a16="http://schemas.microsoft.com/office/drawing/2014/main" val="215286005"/>
                    </a:ext>
                  </a:extLst>
                </a:gridCol>
                <a:gridCol w="329184">
                  <a:extLst>
                    <a:ext uri="{9D8B030D-6E8A-4147-A177-3AD203B41FA5}">
                      <a16:colId xmlns:a16="http://schemas.microsoft.com/office/drawing/2014/main" val="262894583"/>
                    </a:ext>
                  </a:extLst>
                </a:gridCol>
                <a:gridCol w="329184">
                  <a:extLst>
                    <a:ext uri="{9D8B030D-6E8A-4147-A177-3AD203B41FA5}">
                      <a16:colId xmlns:a16="http://schemas.microsoft.com/office/drawing/2014/main" val="54213935"/>
                    </a:ext>
                  </a:extLst>
                </a:gridCol>
                <a:gridCol w="329184">
                  <a:extLst>
                    <a:ext uri="{9D8B030D-6E8A-4147-A177-3AD203B41FA5}">
                      <a16:colId xmlns:a16="http://schemas.microsoft.com/office/drawing/2014/main" val="4176147853"/>
                    </a:ext>
                  </a:extLst>
                </a:gridCol>
                <a:gridCol w="329184">
                  <a:extLst>
                    <a:ext uri="{9D8B030D-6E8A-4147-A177-3AD203B41FA5}">
                      <a16:colId xmlns:a16="http://schemas.microsoft.com/office/drawing/2014/main" val="2854669383"/>
                    </a:ext>
                  </a:extLst>
                </a:gridCol>
                <a:gridCol w="329184">
                  <a:extLst>
                    <a:ext uri="{9D8B030D-6E8A-4147-A177-3AD203B41FA5}">
                      <a16:colId xmlns:a16="http://schemas.microsoft.com/office/drawing/2014/main" val="1721380420"/>
                    </a:ext>
                  </a:extLst>
                </a:gridCol>
                <a:gridCol w="329184">
                  <a:extLst>
                    <a:ext uri="{9D8B030D-6E8A-4147-A177-3AD203B41FA5}">
                      <a16:colId xmlns:a16="http://schemas.microsoft.com/office/drawing/2014/main" val="329446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136851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Coopeservidores R.L. - 2019-08-30 23:00:00</a:t>
                      </a:r>
                      <a:r>
                        <a:rPr kumimoji="0" lang="es-ES" sz="1000" b="0" i="0" u="none" strike="noStrike" kern="1200" cap="none" spc="0" normalizeH="0" baseline="0" noProof="0">
                          <a:ln>
                            <a:noFill/>
                          </a:ln>
                          <a:solidFill>
                            <a:prstClr val="black"/>
                          </a:solidFill>
                          <a:effectLst/>
                          <a:uLnTx/>
                          <a:uFillTx/>
                          <a:latin typeface="+mn-lt"/>
                          <a:ea typeface="+mn-ea"/>
                          <a:cs typeface="+mn-cs"/>
                        </a:rPr>
                        <a:t> 
 Con las CS Tarjetas podés volver a la U y pagarla a 4 meses sin interés y con solo un 1% comisión. 💳🎓 ¡Solicitá la tuya aquí https://cs.coopeservidores.fi.cr/Tarjetas!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https://scontent.xx.fbcdn.net/v/t15.5256-10/s720x720/69324747_477302462826188_6599056597052293120_n.jpg?_nc_cat=106&amp;_nc_oc=AQn_GKVSCAxLDSlEMl7PDT70gAa2R-95hvcNNpKgvpH9Gj_8UHbNGgrHOez97XATXdE&amp;_nc_ht=scontent.xx&amp;oh=178a28d3c5926954319c192853024f49&amp;oe=5DFE2965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09/01/2019 10:35:27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099123350"/>
                  </a:ext>
                </a:extLst>
              </a:tr>
            </a:tbl>
          </a:graphicData>
        </a:graphic>
      </p:graphicFrame>
      <p:sp>
        <p:nvSpPr>
          <p:cNvPr id="4" name="Text Placeholder 3">
            <a:extLst>
              <a:ext uri="{FF2B5EF4-FFF2-40B4-BE49-F238E27FC236}">
                <a16:creationId xmlns:a16="http://schemas.microsoft.com/office/drawing/2014/main" id="{9F776A3D-8782-4C3D-B53D-379100F04D2B}"/>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10369856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47657-0A39-43B6-8003-0CCDD38DA174}"/>
              </a:ext>
            </a:extLst>
          </p:cNvPr>
          <p:cNvSpPr>
            <a:spLocks noGrp="1"/>
          </p:cNvSpPr>
          <p:nvPr>
            <p:ph type="title"/>
          </p:nvPr>
        </p:nvSpPr>
        <p:spPr/>
        <p:txBody>
          <a:bodyPr/>
          <a:lstStyle/>
          <a:p>
            <a:r>
              <a:rPr lang="en-US"/>
              <a:t>Facebook Own Posts Table | All Pages - 21 of 26</a:t>
            </a:r>
          </a:p>
        </p:txBody>
      </p:sp>
      <p:graphicFrame>
        <p:nvGraphicFramePr>
          <p:cNvPr id="5" name="Table Placeholder 4">
            <a:extLst>
              <a:ext uri="{FF2B5EF4-FFF2-40B4-BE49-F238E27FC236}">
                <a16:creationId xmlns:a16="http://schemas.microsoft.com/office/drawing/2014/main" id="{A4966A49-297B-45BF-9E95-4272F71FCC05}"/>
              </a:ext>
            </a:extLst>
          </p:cNvPr>
          <p:cNvGraphicFramePr>
            <a:graphicFrameLocks noGrp="1"/>
          </p:cNvGraphicFramePr>
          <p:nvPr>
            <p:ph type="tbl" sz="quarter" idx="13"/>
            <p:extLst>
              <p:ext uri="{D42A27DB-BD31-4B8C-83A1-F6EECF244321}">
                <p14:modId xmlns:p14="http://schemas.microsoft.com/office/powerpoint/2010/main" val="26765598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92643934"/>
                    </a:ext>
                  </a:extLst>
                </a:gridCol>
                <a:gridCol w="905256">
                  <a:extLst>
                    <a:ext uri="{9D8B030D-6E8A-4147-A177-3AD203B41FA5}">
                      <a16:colId xmlns:a16="http://schemas.microsoft.com/office/drawing/2014/main" val="550219601"/>
                    </a:ext>
                  </a:extLst>
                </a:gridCol>
                <a:gridCol w="658368">
                  <a:extLst>
                    <a:ext uri="{9D8B030D-6E8A-4147-A177-3AD203B41FA5}">
                      <a16:colId xmlns:a16="http://schemas.microsoft.com/office/drawing/2014/main" val="2492238142"/>
                    </a:ext>
                  </a:extLst>
                </a:gridCol>
                <a:gridCol w="329184">
                  <a:extLst>
                    <a:ext uri="{9D8B030D-6E8A-4147-A177-3AD203B41FA5}">
                      <a16:colId xmlns:a16="http://schemas.microsoft.com/office/drawing/2014/main" val="3603800666"/>
                    </a:ext>
                  </a:extLst>
                </a:gridCol>
                <a:gridCol w="329184">
                  <a:extLst>
                    <a:ext uri="{9D8B030D-6E8A-4147-A177-3AD203B41FA5}">
                      <a16:colId xmlns:a16="http://schemas.microsoft.com/office/drawing/2014/main" val="2740233281"/>
                    </a:ext>
                  </a:extLst>
                </a:gridCol>
                <a:gridCol w="329184">
                  <a:extLst>
                    <a:ext uri="{9D8B030D-6E8A-4147-A177-3AD203B41FA5}">
                      <a16:colId xmlns:a16="http://schemas.microsoft.com/office/drawing/2014/main" val="938441788"/>
                    </a:ext>
                  </a:extLst>
                </a:gridCol>
                <a:gridCol w="329184">
                  <a:extLst>
                    <a:ext uri="{9D8B030D-6E8A-4147-A177-3AD203B41FA5}">
                      <a16:colId xmlns:a16="http://schemas.microsoft.com/office/drawing/2014/main" val="3408660815"/>
                    </a:ext>
                  </a:extLst>
                </a:gridCol>
                <a:gridCol w="329184">
                  <a:extLst>
                    <a:ext uri="{9D8B030D-6E8A-4147-A177-3AD203B41FA5}">
                      <a16:colId xmlns:a16="http://schemas.microsoft.com/office/drawing/2014/main" val="678946747"/>
                    </a:ext>
                  </a:extLst>
                </a:gridCol>
                <a:gridCol w="329184">
                  <a:extLst>
                    <a:ext uri="{9D8B030D-6E8A-4147-A177-3AD203B41FA5}">
                      <a16:colId xmlns:a16="http://schemas.microsoft.com/office/drawing/2014/main" val="2588639378"/>
                    </a:ext>
                  </a:extLst>
                </a:gridCol>
                <a:gridCol w="329184">
                  <a:extLst>
                    <a:ext uri="{9D8B030D-6E8A-4147-A177-3AD203B41FA5}">
                      <a16:colId xmlns:a16="http://schemas.microsoft.com/office/drawing/2014/main" val="3705548104"/>
                    </a:ext>
                  </a:extLst>
                </a:gridCol>
                <a:gridCol w="329184">
                  <a:extLst>
                    <a:ext uri="{9D8B030D-6E8A-4147-A177-3AD203B41FA5}">
                      <a16:colId xmlns:a16="http://schemas.microsoft.com/office/drawing/2014/main" val="2214574022"/>
                    </a:ext>
                  </a:extLst>
                </a:gridCol>
                <a:gridCol w="329184">
                  <a:extLst>
                    <a:ext uri="{9D8B030D-6E8A-4147-A177-3AD203B41FA5}">
                      <a16:colId xmlns:a16="http://schemas.microsoft.com/office/drawing/2014/main" val="983716807"/>
                    </a:ext>
                  </a:extLst>
                </a:gridCol>
                <a:gridCol w="329184">
                  <a:extLst>
                    <a:ext uri="{9D8B030D-6E8A-4147-A177-3AD203B41FA5}">
                      <a16:colId xmlns:a16="http://schemas.microsoft.com/office/drawing/2014/main" val="589454701"/>
                    </a:ext>
                  </a:extLst>
                </a:gridCol>
                <a:gridCol w="329184">
                  <a:extLst>
                    <a:ext uri="{9D8B030D-6E8A-4147-A177-3AD203B41FA5}">
                      <a16:colId xmlns:a16="http://schemas.microsoft.com/office/drawing/2014/main" val="2409869167"/>
                    </a:ext>
                  </a:extLst>
                </a:gridCol>
                <a:gridCol w="329184">
                  <a:extLst>
                    <a:ext uri="{9D8B030D-6E8A-4147-A177-3AD203B41FA5}">
                      <a16:colId xmlns:a16="http://schemas.microsoft.com/office/drawing/2014/main" val="1169929982"/>
                    </a:ext>
                  </a:extLst>
                </a:gridCol>
                <a:gridCol w="329184">
                  <a:extLst>
                    <a:ext uri="{9D8B030D-6E8A-4147-A177-3AD203B41FA5}">
                      <a16:colId xmlns:a16="http://schemas.microsoft.com/office/drawing/2014/main" val="2218625616"/>
                    </a:ext>
                  </a:extLst>
                </a:gridCol>
                <a:gridCol w="329184">
                  <a:extLst>
                    <a:ext uri="{9D8B030D-6E8A-4147-A177-3AD203B41FA5}">
                      <a16:colId xmlns:a16="http://schemas.microsoft.com/office/drawing/2014/main" val="26474054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182062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Coopealianza Ahorro Crédito - 2019-08-30 22:59:51</a:t>
                      </a:r>
                      <a:r>
                        <a:rPr kumimoji="0" lang="es-ES" sz="1000" b="0" i="0" u="none" strike="noStrike" kern="1200" cap="none" spc="0" normalizeH="0" baseline="0" noProof="0">
                          <a:ln>
                            <a:noFill/>
                          </a:ln>
                          <a:solidFill>
                            <a:prstClr val="black"/>
                          </a:solidFill>
                          <a:effectLst/>
                          <a:uLnTx/>
                          <a:uFillTx/>
                          <a:latin typeface="+mn-lt"/>
                          <a:ea typeface="+mn-ea"/>
                          <a:cs typeface="+mn-cs"/>
                        </a:rPr>
                        <a:t> 
 Coopealianza felicita a los directivos del Municipal Pérez Zeledón y CS Uruguay de Coronado,  Don Juan Luis Artavia Mata y Don Freddy Campos Quirós, por los importantes puestos obtenidos en la Federación Costarricense de Fútbol.
Ser buenos es nuestra naturaleza.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https://scontent.xx.fbcdn.net/v/t1.0-9/p720x720/69333473_2506153902741505_3835861207890264064_o.jpg?_nc_cat=106&amp;_nc_oc=AQkdWXIweMQgZyisrf6hzR667DrJ1aaXz2rzLGxSCvFHSms5h5NxLH9l2KiZbfVuvlk&amp;_nc_ht=scontent.xx&amp;oh=491c28abad4143dc014ee24f700528d3&amp;oe=5E0444C0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09/04/2019 16:14:26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860071202"/>
                  </a:ext>
                </a:extLst>
              </a:tr>
            </a:tbl>
          </a:graphicData>
        </a:graphic>
      </p:graphicFrame>
      <p:sp>
        <p:nvSpPr>
          <p:cNvPr id="4" name="Text Placeholder 3">
            <a:extLst>
              <a:ext uri="{FF2B5EF4-FFF2-40B4-BE49-F238E27FC236}">
                <a16:creationId xmlns:a16="http://schemas.microsoft.com/office/drawing/2014/main" id="{E54E5F94-F464-468B-9B3E-6AAE631D6EB1}"/>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21086342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EC4E27-E131-422E-946C-1B770E61943A}"/>
              </a:ext>
            </a:extLst>
          </p:cNvPr>
          <p:cNvSpPr>
            <a:spLocks noGrp="1"/>
          </p:cNvSpPr>
          <p:nvPr>
            <p:ph type="title"/>
          </p:nvPr>
        </p:nvSpPr>
        <p:spPr/>
        <p:txBody>
          <a:bodyPr/>
          <a:lstStyle/>
          <a:p>
            <a:r>
              <a:rPr lang="en-US"/>
              <a:t>Facebook Own Posts Table | All Pages - 22 of 26</a:t>
            </a:r>
          </a:p>
        </p:txBody>
      </p:sp>
      <p:graphicFrame>
        <p:nvGraphicFramePr>
          <p:cNvPr id="5" name="Table Placeholder 4">
            <a:extLst>
              <a:ext uri="{FF2B5EF4-FFF2-40B4-BE49-F238E27FC236}">
                <a16:creationId xmlns:a16="http://schemas.microsoft.com/office/drawing/2014/main" id="{7863E7F8-86D9-4220-B196-B8967C0C8B3F}"/>
              </a:ext>
            </a:extLst>
          </p:cNvPr>
          <p:cNvGraphicFramePr>
            <a:graphicFrameLocks noGrp="1"/>
          </p:cNvGraphicFramePr>
          <p:nvPr>
            <p:ph type="tbl" sz="quarter" idx="13"/>
            <p:extLst>
              <p:ext uri="{D42A27DB-BD31-4B8C-83A1-F6EECF244321}">
                <p14:modId xmlns:p14="http://schemas.microsoft.com/office/powerpoint/2010/main" val="9741531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1991086500"/>
                    </a:ext>
                  </a:extLst>
                </a:gridCol>
                <a:gridCol w="905256">
                  <a:extLst>
                    <a:ext uri="{9D8B030D-6E8A-4147-A177-3AD203B41FA5}">
                      <a16:colId xmlns:a16="http://schemas.microsoft.com/office/drawing/2014/main" val="1372290351"/>
                    </a:ext>
                  </a:extLst>
                </a:gridCol>
                <a:gridCol w="658368">
                  <a:extLst>
                    <a:ext uri="{9D8B030D-6E8A-4147-A177-3AD203B41FA5}">
                      <a16:colId xmlns:a16="http://schemas.microsoft.com/office/drawing/2014/main" val="3594273612"/>
                    </a:ext>
                  </a:extLst>
                </a:gridCol>
                <a:gridCol w="329184">
                  <a:extLst>
                    <a:ext uri="{9D8B030D-6E8A-4147-A177-3AD203B41FA5}">
                      <a16:colId xmlns:a16="http://schemas.microsoft.com/office/drawing/2014/main" val="1106460447"/>
                    </a:ext>
                  </a:extLst>
                </a:gridCol>
                <a:gridCol w="329184">
                  <a:extLst>
                    <a:ext uri="{9D8B030D-6E8A-4147-A177-3AD203B41FA5}">
                      <a16:colId xmlns:a16="http://schemas.microsoft.com/office/drawing/2014/main" val="2160467804"/>
                    </a:ext>
                  </a:extLst>
                </a:gridCol>
                <a:gridCol w="329184">
                  <a:extLst>
                    <a:ext uri="{9D8B030D-6E8A-4147-A177-3AD203B41FA5}">
                      <a16:colId xmlns:a16="http://schemas.microsoft.com/office/drawing/2014/main" val="2409955826"/>
                    </a:ext>
                  </a:extLst>
                </a:gridCol>
                <a:gridCol w="329184">
                  <a:extLst>
                    <a:ext uri="{9D8B030D-6E8A-4147-A177-3AD203B41FA5}">
                      <a16:colId xmlns:a16="http://schemas.microsoft.com/office/drawing/2014/main" val="366117489"/>
                    </a:ext>
                  </a:extLst>
                </a:gridCol>
                <a:gridCol w="329184">
                  <a:extLst>
                    <a:ext uri="{9D8B030D-6E8A-4147-A177-3AD203B41FA5}">
                      <a16:colId xmlns:a16="http://schemas.microsoft.com/office/drawing/2014/main" val="3845944575"/>
                    </a:ext>
                  </a:extLst>
                </a:gridCol>
                <a:gridCol w="329184">
                  <a:extLst>
                    <a:ext uri="{9D8B030D-6E8A-4147-A177-3AD203B41FA5}">
                      <a16:colId xmlns:a16="http://schemas.microsoft.com/office/drawing/2014/main" val="3841157768"/>
                    </a:ext>
                  </a:extLst>
                </a:gridCol>
                <a:gridCol w="329184">
                  <a:extLst>
                    <a:ext uri="{9D8B030D-6E8A-4147-A177-3AD203B41FA5}">
                      <a16:colId xmlns:a16="http://schemas.microsoft.com/office/drawing/2014/main" val="660569540"/>
                    </a:ext>
                  </a:extLst>
                </a:gridCol>
                <a:gridCol w="329184">
                  <a:extLst>
                    <a:ext uri="{9D8B030D-6E8A-4147-A177-3AD203B41FA5}">
                      <a16:colId xmlns:a16="http://schemas.microsoft.com/office/drawing/2014/main" val="3200840408"/>
                    </a:ext>
                  </a:extLst>
                </a:gridCol>
                <a:gridCol w="329184">
                  <a:extLst>
                    <a:ext uri="{9D8B030D-6E8A-4147-A177-3AD203B41FA5}">
                      <a16:colId xmlns:a16="http://schemas.microsoft.com/office/drawing/2014/main" val="2900086667"/>
                    </a:ext>
                  </a:extLst>
                </a:gridCol>
                <a:gridCol w="329184">
                  <a:extLst>
                    <a:ext uri="{9D8B030D-6E8A-4147-A177-3AD203B41FA5}">
                      <a16:colId xmlns:a16="http://schemas.microsoft.com/office/drawing/2014/main" val="2108339227"/>
                    </a:ext>
                  </a:extLst>
                </a:gridCol>
                <a:gridCol w="329184">
                  <a:extLst>
                    <a:ext uri="{9D8B030D-6E8A-4147-A177-3AD203B41FA5}">
                      <a16:colId xmlns:a16="http://schemas.microsoft.com/office/drawing/2014/main" val="2669677856"/>
                    </a:ext>
                  </a:extLst>
                </a:gridCol>
                <a:gridCol w="329184">
                  <a:extLst>
                    <a:ext uri="{9D8B030D-6E8A-4147-A177-3AD203B41FA5}">
                      <a16:colId xmlns:a16="http://schemas.microsoft.com/office/drawing/2014/main" val="3765275145"/>
                    </a:ext>
                  </a:extLst>
                </a:gridCol>
                <a:gridCol w="329184">
                  <a:extLst>
                    <a:ext uri="{9D8B030D-6E8A-4147-A177-3AD203B41FA5}">
                      <a16:colId xmlns:a16="http://schemas.microsoft.com/office/drawing/2014/main" val="4200424253"/>
                    </a:ext>
                  </a:extLst>
                </a:gridCol>
                <a:gridCol w="329184">
                  <a:extLst>
                    <a:ext uri="{9D8B030D-6E8A-4147-A177-3AD203B41FA5}">
                      <a16:colId xmlns:a16="http://schemas.microsoft.com/office/drawing/2014/main" val="23102095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514237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Popular y de Desarrollo Comunal - 2019-08-30 22:50:11</a:t>
                      </a:r>
                      <a:r>
                        <a:rPr kumimoji="0" lang="es-ES" sz="1000" b="0" i="0" u="none" strike="noStrike" kern="1200" cap="none" spc="0" normalizeH="0" baseline="0" noProof="0">
                          <a:ln>
                            <a:noFill/>
                          </a:ln>
                          <a:solidFill>
                            <a:prstClr val="black"/>
                          </a:solidFill>
                          <a:effectLst/>
                          <a:uLnTx/>
                          <a:uFillTx/>
                          <a:latin typeface="+mn-lt"/>
                          <a:ea typeface="+mn-ea"/>
                          <a:cs typeface="+mn-cs"/>
                        </a:rPr>
                        <a:t> 
 Compartimos con usted una excelente oportunidad para adquirir su auto nuevo, aprovechando las excelentes condiciones que #BPAutos le ofrece. Lo invitamos desde hoy y hasta el 1 de setiembre de 11:00 a.m. a 6:00 p.m. en el parqueo principal del Mall Expresso Desamparados.  
Consulte por nuestras condiciones en: 
☎️ 800-BPAutos
✉️ bpautos@bp.fi.cr 
✅ www.bancopopular.fi.cr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https://scontent.xx.fbcdn.net/v/t1.0-9/p720x720/69349070_2791463597611051_6844939587802890240_o.jpg?_nc_cat=105&amp;_nc_oc=AQmne4ZpXeozMeW062eRxpW_fCPL8BOYAZ-8NyVyJNC7tNC-8yBlWiaJihpcNjZUYIk&amp;_nc_ht=scontent.xx&amp;oh=54eeefd173bcdc7eccef53589f653411&amp;oe=5E11BF91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09/04/2019 16:18:30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713250445"/>
                  </a:ext>
                </a:extLst>
              </a:tr>
            </a:tbl>
          </a:graphicData>
        </a:graphic>
      </p:graphicFrame>
      <p:sp>
        <p:nvSpPr>
          <p:cNvPr id="4" name="Text Placeholder 3">
            <a:extLst>
              <a:ext uri="{FF2B5EF4-FFF2-40B4-BE49-F238E27FC236}">
                <a16:creationId xmlns:a16="http://schemas.microsoft.com/office/drawing/2014/main" id="{180802F1-E306-4894-B785-1524F1DC7079}"/>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7305404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717B2-27A4-4FB2-AE02-629EDFB4C8D8}"/>
              </a:ext>
            </a:extLst>
          </p:cNvPr>
          <p:cNvSpPr>
            <a:spLocks noGrp="1"/>
          </p:cNvSpPr>
          <p:nvPr>
            <p:ph type="title"/>
          </p:nvPr>
        </p:nvSpPr>
        <p:spPr/>
        <p:txBody>
          <a:bodyPr/>
          <a:lstStyle/>
          <a:p>
            <a:r>
              <a:rPr lang="en-US"/>
              <a:t>Facebook Own Posts Table | All Pages - 23 of 26</a:t>
            </a:r>
          </a:p>
        </p:txBody>
      </p:sp>
      <p:graphicFrame>
        <p:nvGraphicFramePr>
          <p:cNvPr id="5" name="Table Placeholder 4">
            <a:extLst>
              <a:ext uri="{FF2B5EF4-FFF2-40B4-BE49-F238E27FC236}">
                <a16:creationId xmlns:a16="http://schemas.microsoft.com/office/drawing/2014/main" id="{AF158609-1C92-4C76-922E-92C2D88463AB}"/>
              </a:ext>
            </a:extLst>
          </p:cNvPr>
          <p:cNvGraphicFramePr>
            <a:graphicFrameLocks noGrp="1"/>
          </p:cNvGraphicFramePr>
          <p:nvPr>
            <p:ph type="tbl" sz="quarter" idx="13"/>
            <p:extLst>
              <p:ext uri="{D42A27DB-BD31-4B8C-83A1-F6EECF244321}">
                <p14:modId xmlns:p14="http://schemas.microsoft.com/office/powerpoint/2010/main" val="39189848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1699931379"/>
                    </a:ext>
                  </a:extLst>
                </a:gridCol>
                <a:gridCol w="905256">
                  <a:extLst>
                    <a:ext uri="{9D8B030D-6E8A-4147-A177-3AD203B41FA5}">
                      <a16:colId xmlns:a16="http://schemas.microsoft.com/office/drawing/2014/main" val="2723873689"/>
                    </a:ext>
                  </a:extLst>
                </a:gridCol>
                <a:gridCol w="658368">
                  <a:extLst>
                    <a:ext uri="{9D8B030D-6E8A-4147-A177-3AD203B41FA5}">
                      <a16:colId xmlns:a16="http://schemas.microsoft.com/office/drawing/2014/main" val="1504549337"/>
                    </a:ext>
                  </a:extLst>
                </a:gridCol>
                <a:gridCol w="329184">
                  <a:extLst>
                    <a:ext uri="{9D8B030D-6E8A-4147-A177-3AD203B41FA5}">
                      <a16:colId xmlns:a16="http://schemas.microsoft.com/office/drawing/2014/main" val="278904137"/>
                    </a:ext>
                  </a:extLst>
                </a:gridCol>
                <a:gridCol w="329184">
                  <a:extLst>
                    <a:ext uri="{9D8B030D-6E8A-4147-A177-3AD203B41FA5}">
                      <a16:colId xmlns:a16="http://schemas.microsoft.com/office/drawing/2014/main" val="212786228"/>
                    </a:ext>
                  </a:extLst>
                </a:gridCol>
                <a:gridCol w="329184">
                  <a:extLst>
                    <a:ext uri="{9D8B030D-6E8A-4147-A177-3AD203B41FA5}">
                      <a16:colId xmlns:a16="http://schemas.microsoft.com/office/drawing/2014/main" val="3783951556"/>
                    </a:ext>
                  </a:extLst>
                </a:gridCol>
                <a:gridCol w="329184">
                  <a:extLst>
                    <a:ext uri="{9D8B030D-6E8A-4147-A177-3AD203B41FA5}">
                      <a16:colId xmlns:a16="http://schemas.microsoft.com/office/drawing/2014/main" val="3733608799"/>
                    </a:ext>
                  </a:extLst>
                </a:gridCol>
                <a:gridCol w="329184">
                  <a:extLst>
                    <a:ext uri="{9D8B030D-6E8A-4147-A177-3AD203B41FA5}">
                      <a16:colId xmlns:a16="http://schemas.microsoft.com/office/drawing/2014/main" val="3096471841"/>
                    </a:ext>
                  </a:extLst>
                </a:gridCol>
                <a:gridCol w="329184">
                  <a:extLst>
                    <a:ext uri="{9D8B030D-6E8A-4147-A177-3AD203B41FA5}">
                      <a16:colId xmlns:a16="http://schemas.microsoft.com/office/drawing/2014/main" val="531364617"/>
                    </a:ext>
                  </a:extLst>
                </a:gridCol>
                <a:gridCol w="329184">
                  <a:extLst>
                    <a:ext uri="{9D8B030D-6E8A-4147-A177-3AD203B41FA5}">
                      <a16:colId xmlns:a16="http://schemas.microsoft.com/office/drawing/2014/main" val="1407774337"/>
                    </a:ext>
                  </a:extLst>
                </a:gridCol>
                <a:gridCol w="329184">
                  <a:extLst>
                    <a:ext uri="{9D8B030D-6E8A-4147-A177-3AD203B41FA5}">
                      <a16:colId xmlns:a16="http://schemas.microsoft.com/office/drawing/2014/main" val="3428055767"/>
                    </a:ext>
                  </a:extLst>
                </a:gridCol>
                <a:gridCol w="329184">
                  <a:extLst>
                    <a:ext uri="{9D8B030D-6E8A-4147-A177-3AD203B41FA5}">
                      <a16:colId xmlns:a16="http://schemas.microsoft.com/office/drawing/2014/main" val="2500788283"/>
                    </a:ext>
                  </a:extLst>
                </a:gridCol>
                <a:gridCol w="329184">
                  <a:extLst>
                    <a:ext uri="{9D8B030D-6E8A-4147-A177-3AD203B41FA5}">
                      <a16:colId xmlns:a16="http://schemas.microsoft.com/office/drawing/2014/main" val="953544579"/>
                    </a:ext>
                  </a:extLst>
                </a:gridCol>
                <a:gridCol w="329184">
                  <a:extLst>
                    <a:ext uri="{9D8B030D-6E8A-4147-A177-3AD203B41FA5}">
                      <a16:colId xmlns:a16="http://schemas.microsoft.com/office/drawing/2014/main" val="6742380"/>
                    </a:ext>
                  </a:extLst>
                </a:gridCol>
                <a:gridCol w="329184">
                  <a:extLst>
                    <a:ext uri="{9D8B030D-6E8A-4147-A177-3AD203B41FA5}">
                      <a16:colId xmlns:a16="http://schemas.microsoft.com/office/drawing/2014/main" val="1134804923"/>
                    </a:ext>
                  </a:extLst>
                </a:gridCol>
                <a:gridCol w="329184">
                  <a:extLst>
                    <a:ext uri="{9D8B030D-6E8A-4147-A177-3AD203B41FA5}">
                      <a16:colId xmlns:a16="http://schemas.microsoft.com/office/drawing/2014/main" val="3206966815"/>
                    </a:ext>
                  </a:extLst>
                </a:gridCol>
                <a:gridCol w="329184">
                  <a:extLst>
                    <a:ext uri="{9D8B030D-6E8A-4147-A177-3AD203B41FA5}">
                      <a16:colId xmlns:a16="http://schemas.microsoft.com/office/drawing/2014/main" val="142793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517541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Nacional - 2019-08-30 21:30:50</a:t>
                      </a:r>
                      <a:r>
                        <a:rPr kumimoji="0" lang="es-ES" sz="1000" b="0" i="0" u="none" strike="noStrike" kern="1200" cap="none" spc="0" normalizeH="0" baseline="0" noProof="0">
                          <a:ln>
                            <a:noFill/>
                          </a:ln>
                          <a:solidFill>
                            <a:prstClr val="black"/>
                          </a:solidFill>
                          <a:effectLst/>
                          <a:uLnTx/>
                          <a:uFillTx/>
                          <a:latin typeface="+mn-lt"/>
                          <a:ea typeface="+mn-ea"/>
                          <a:cs typeface="+mn-cs"/>
                        </a:rPr>
                        <a:t> 
 Como parte del programa Transformando Comunidades, junto a la  Asada de Bri Bri , hoy se inauguró oficialmente el proyecto "Ramal Nuevo Agua Potable Puente La Paz y Chase" que lleva agua potable a 200 familias. 
Este proyecto tiene una inversión de más de 42 millones de colones. ¡Juntos somos progreso! #BNSostenibilidad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09/04/2019 16:17:38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332797085"/>
                  </a:ext>
                </a:extLst>
              </a:tr>
            </a:tbl>
          </a:graphicData>
        </a:graphic>
      </p:graphicFrame>
      <p:sp>
        <p:nvSpPr>
          <p:cNvPr id="4" name="Text Placeholder 3">
            <a:extLst>
              <a:ext uri="{FF2B5EF4-FFF2-40B4-BE49-F238E27FC236}">
                <a16:creationId xmlns:a16="http://schemas.microsoft.com/office/drawing/2014/main" id="{AEE02AD4-752C-4487-AC16-30EA9DE356D5}"/>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30533597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0DCE0-ADEB-4004-8962-92DBC15FCACA}"/>
              </a:ext>
            </a:extLst>
          </p:cNvPr>
          <p:cNvSpPr>
            <a:spLocks noGrp="1"/>
          </p:cNvSpPr>
          <p:nvPr>
            <p:ph type="title"/>
          </p:nvPr>
        </p:nvSpPr>
        <p:spPr/>
        <p:txBody>
          <a:bodyPr/>
          <a:lstStyle/>
          <a:p>
            <a:r>
              <a:rPr lang="en-US"/>
              <a:t>Facebook Own Posts Table | All Pages - 24 of 26</a:t>
            </a:r>
          </a:p>
        </p:txBody>
      </p:sp>
      <p:graphicFrame>
        <p:nvGraphicFramePr>
          <p:cNvPr id="5" name="Table Placeholder 4">
            <a:extLst>
              <a:ext uri="{FF2B5EF4-FFF2-40B4-BE49-F238E27FC236}">
                <a16:creationId xmlns:a16="http://schemas.microsoft.com/office/drawing/2014/main" id="{B6A85B8B-B64A-4DAE-A1BA-3100CAC17FFA}"/>
              </a:ext>
            </a:extLst>
          </p:cNvPr>
          <p:cNvGraphicFramePr>
            <a:graphicFrameLocks noGrp="1"/>
          </p:cNvGraphicFramePr>
          <p:nvPr>
            <p:ph type="tbl" sz="quarter" idx="13"/>
            <p:extLst>
              <p:ext uri="{D42A27DB-BD31-4B8C-83A1-F6EECF244321}">
                <p14:modId xmlns:p14="http://schemas.microsoft.com/office/powerpoint/2010/main" val="15591554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2828503852"/>
                    </a:ext>
                  </a:extLst>
                </a:gridCol>
                <a:gridCol w="905256">
                  <a:extLst>
                    <a:ext uri="{9D8B030D-6E8A-4147-A177-3AD203B41FA5}">
                      <a16:colId xmlns:a16="http://schemas.microsoft.com/office/drawing/2014/main" val="2792597580"/>
                    </a:ext>
                  </a:extLst>
                </a:gridCol>
                <a:gridCol w="658368">
                  <a:extLst>
                    <a:ext uri="{9D8B030D-6E8A-4147-A177-3AD203B41FA5}">
                      <a16:colId xmlns:a16="http://schemas.microsoft.com/office/drawing/2014/main" val="384107548"/>
                    </a:ext>
                  </a:extLst>
                </a:gridCol>
                <a:gridCol w="329184">
                  <a:extLst>
                    <a:ext uri="{9D8B030D-6E8A-4147-A177-3AD203B41FA5}">
                      <a16:colId xmlns:a16="http://schemas.microsoft.com/office/drawing/2014/main" val="4201019910"/>
                    </a:ext>
                  </a:extLst>
                </a:gridCol>
                <a:gridCol w="329184">
                  <a:extLst>
                    <a:ext uri="{9D8B030D-6E8A-4147-A177-3AD203B41FA5}">
                      <a16:colId xmlns:a16="http://schemas.microsoft.com/office/drawing/2014/main" val="960941366"/>
                    </a:ext>
                  </a:extLst>
                </a:gridCol>
                <a:gridCol w="329184">
                  <a:extLst>
                    <a:ext uri="{9D8B030D-6E8A-4147-A177-3AD203B41FA5}">
                      <a16:colId xmlns:a16="http://schemas.microsoft.com/office/drawing/2014/main" val="3874722041"/>
                    </a:ext>
                  </a:extLst>
                </a:gridCol>
                <a:gridCol w="329184">
                  <a:extLst>
                    <a:ext uri="{9D8B030D-6E8A-4147-A177-3AD203B41FA5}">
                      <a16:colId xmlns:a16="http://schemas.microsoft.com/office/drawing/2014/main" val="3545292807"/>
                    </a:ext>
                  </a:extLst>
                </a:gridCol>
                <a:gridCol w="329184">
                  <a:extLst>
                    <a:ext uri="{9D8B030D-6E8A-4147-A177-3AD203B41FA5}">
                      <a16:colId xmlns:a16="http://schemas.microsoft.com/office/drawing/2014/main" val="130455597"/>
                    </a:ext>
                  </a:extLst>
                </a:gridCol>
                <a:gridCol w="329184">
                  <a:extLst>
                    <a:ext uri="{9D8B030D-6E8A-4147-A177-3AD203B41FA5}">
                      <a16:colId xmlns:a16="http://schemas.microsoft.com/office/drawing/2014/main" val="807476933"/>
                    </a:ext>
                  </a:extLst>
                </a:gridCol>
                <a:gridCol w="329184">
                  <a:extLst>
                    <a:ext uri="{9D8B030D-6E8A-4147-A177-3AD203B41FA5}">
                      <a16:colId xmlns:a16="http://schemas.microsoft.com/office/drawing/2014/main" val="2597477776"/>
                    </a:ext>
                  </a:extLst>
                </a:gridCol>
                <a:gridCol w="329184">
                  <a:extLst>
                    <a:ext uri="{9D8B030D-6E8A-4147-A177-3AD203B41FA5}">
                      <a16:colId xmlns:a16="http://schemas.microsoft.com/office/drawing/2014/main" val="2799155093"/>
                    </a:ext>
                  </a:extLst>
                </a:gridCol>
                <a:gridCol w="329184">
                  <a:extLst>
                    <a:ext uri="{9D8B030D-6E8A-4147-A177-3AD203B41FA5}">
                      <a16:colId xmlns:a16="http://schemas.microsoft.com/office/drawing/2014/main" val="2510930987"/>
                    </a:ext>
                  </a:extLst>
                </a:gridCol>
                <a:gridCol w="329184">
                  <a:extLst>
                    <a:ext uri="{9D8B030D-6E8A-4147-A177-3AD203B41FA5}">
                      <a16:colId xmlns:a16="http://schemas.microsoft.com/office/drawing/2014/main" val="4021923609"/>
                    </a:ext>
                  </a:extLst>
                </a:gridCol>
                <a:gridCol w="329184">
                  <a:extLst>
                    <a:ext uri="{9D8B030D-6E8A-4147-A177-3AD203B41FA5}">
                      <a16:colId xmlns:a16="http://schemas.microsoft.com/office/drawing/2014/main" val="4103567696"/>
                    </a:ext>
                  </a:extLst>
                </a:gridCol>
                <a:gridCol w="329184">
                  <a:extLst>
                    <a:ext uri="{9D8B030D-6E8A-4147-A177-3AD203B41FA5}">
                      <a16:colId xmlns:a16="http://schemas.microsoft.com/office/drawing/2014/main" val="3568605840"/>
                    </a:ext>
                  </a:extLst>
                </a:gridCol>
                <a:gridCol w="329184">
                  <a:extLst>
                    <a:ext uri="{9D8B030D-6E8A-4147-A177-3AD203B41FA5}">
                      <a16:colId xmlns:a16="http://schemas.microsoft.com/office/drawing/2014/main" val="2708292500"/>
                    </a:ext>
                  </a:extLst>
                </a:gridCol>
                <a:gridCol w="329184">
                  <a:extLst>
                    <a:ext uri="{9D8B030D-6E8A-4147-A177-3AD203B41FA5}">
                      <a16:colId xmlns:a16="http://schemas.microsoft.com/office/drawing/2014/main" val="1180323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502838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Nacional - 2019-08-30 20:40:28</a:t>
                      </a:r>
                      <a:r>
                        <a:rPr kumimoji="0" lang="es-ES" sz="1000" b="0" i="0" u="none" strike="noStrike" kern="1200" cap="none" spc="0" normalizeH="0" baseline="0" noProof="0">
                          <a:ln>
                            <a:noFill/>
                          </a:ln>
                          <a:solidFill>
                            <a:prstClr val="black"/>
                          </a:solidFill>
                          <a:effectLst/>
                          <a:uLnTx/>
                          <a:uFillTx/>
                          <a:latin typeface="+mn-lt"/>
                          <a:ea typeface="+mn-ea"/>
                          <a:cs typeface="+mn-cs"/>
                        </a:rPr>
                        <a:t> 
 Si cumplir una meta puede ser difícil, el primer paso para cumplirla no lo es. ¡Abrí ya tu BN Ahorro Programado! Porque es momento de cumplirlas todas. Aquí te enseñamos cómo hacerlo 😉 https://bit.ly/2HuYzq6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https://scontent.xx.fbcdn.net/v/t15.5256-10/s720x720/69140614_2451577901794360_7489664408575016960_n.jpg?_nc_cat=111&amp;_nc_oc=AQkcSbwiHX1CWKD6RAR-96-ZwHdr8o2hyO1imWhivbX6Y-64WOaAgDHX2uMXCedzdw0&amp;_nc_ht=scontent.xx&amp;oh=d9bfc721b431df8bf7470d611ba7dfdf&amp;oe=5E105B6D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09/04/2019 16:17:38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784378557"/>
                  </a:ext>
                </a:extLst>
              </a:tr>
            </a:tbl>
          </a:graphicData>
        </a:graphic>
      </p:graphicFrame>
      <p:sp>
        <p:nvSpPr>
          <p:cNvPr id="4" name="Text Placeholder 3">
            <a:extLst>
              <a:ext uri="{FF2B5EF4-FFF2-40B4-BE49-F238E27FC236}">
                <a16:creationId xmlns:a16="http://schemas.microsoft.com/office/drawing/2014/main" id="{99CAA62E-30D4-4313-A025-B685A195F6BA}"/>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36450159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189F4-1257-4A21-A096-80F6C12874B4}"/>
              </a:ext>
            </a:extLst>
          </p:cNvPr>
          <p:cNvSpPr>
            <a:spLocks noGrp="1"/>
          </p:cNvSpPr>
          <p:nvPr>
            <p:ph type="title"/>
          </p:nvPr>
        </p:nvSpPr>
        <p:spPr/>
        <p:txBody>
          <a:bodyPr/>
          <a:lstStyle/>
          <a:p>
            <a:r>
              <a:rPr lang="en-US"/>
              <a:t>Facebook Own Posts Table | All Pages - 25 of 26</a:t>
            </a:r>
          </a:p>
        </p:txBody>
      </p:sp>
      <p:graphicFrame>
        <p:nvGraphicFramePr>
          <p:cNvPr id="5" name="Table Placeholder 4">
            <a:extLst>
              <a:ext uri="{FF2B5EF4-FFF2-40B4-BE49-F238E27FC236}">
                <a16:creationId xmlns:a16="http://schemas.microsoft.com/office/drawing/2014/main" id="{B7141CAB-816D-4051-BAE8-B56272AF94E7}"/>
              </a:ext>
            </a:extLst>
          </p:cNvPr>
          <p:cNvGraphicFramePr>
            <a:graphicFrameLocks noGrp="1"/>
          </p:cNvGraphicFramePr>
          <p:nvPr>
            <p:ph type="tbl" sz="quarter" idx="13"/>
            <p:extLst>
              <p:ext uri="{D42A27DB-BD31-4B8C-83A1-F6EECF244321}">
                <p14:modId xmlns:p14="http://schemas.microsoft.com/office/powerpoint/2010/main" val="40066013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3275447854"/>
                    </a:ext>
                  </a:extLst>
                </a:gridCol>
                <a:gridCol w="905256">
                  <a:extLst>
                    <a:ext uri="{9D8B030D-6E8A-4147-A177-3AD203B41FA5}">
                      <a16:colId xmlns:a16="http://schemas.microsoft.com/office/drawing/2014/main" val="948809556"/>
                    </a:ext>
                  </a:extLst>
                </a:gridCol>
                <a:gridCol w="658368">
                  <a:extLst>
                    <a:ext uri="{9D8B030D-6E8A-4147-A177-3AD203B41FA5}">
                      <a16:colId xmlns:a16="http://schemas.microsoft.com/office/drawing/2014/main" val="2156996126"/>
                    </a:ext>
                  </a:extLst>
                </a:gridCol>
                <a:gridCol w="329184">
                  <a:extLst>
                    <a:ext uri="{9D8B030D-6E8A-4147-A177-3AD203B41FA5}">
                      <a16:colId xmlns:a16="http://schemas.microsoft.com/office/drawing/2014/main" val="1031345721"/>
                    </a:ext>
                  </a:extLst>
                </a:gridCol>
                <a:gridCol w="329184">
                  <a:extLst>
                    <a:ext uri="{9D8B030D-6E8A-4147-A177-3AD203B41FA5}">
                      <a16:colId xmlns:a16="http://schemas.microsoft.com/office/drawing/2014/main" val="2620867614"/>
                    </a:ext>
                  </a:extLst>
                </a:gridCol>
                <a:gridCol w="329184">
                  <a:extLst>
                    <a:ext uri="{9D8B030D-6E8A-4147-A177-3AD203B41FA5}">
                      <a16:colId xmlns:a16="http://schemas.microsoft.com/office/drawing/2014/main" val="3063346832"/>
                    </a:ext>
                  </a:extLst>
                </a:gridCol>
                <a:gridCol w="329184">
                  <a:extLst>
                    <a:ext uri="{9D8B030D-6E8A-4147-A177-3AD203B41FA5}">
                      <a16:colId xmlns:a16="http://schemas.microsoft.com/office/drawing/2014/main" val="2945185198"/>
                    </a:ext>
                  </a:extLst>
                </a:gridCol>
                <a:gridCol w="329184">
                  <a:extLst>
                    <a:ext uri="{9D8B030D-6E8A-4147-A177-3AD203B41FA5}">
                      <a16:colId xmlns:a16="http://schemas.microsoft.com/office/drawing/2014/main" val="4215922666"/>
                    </a:ext>
                  </a:extLst>
                </a:gridCol>
                <a:gridCol w="329184">
                  <a:extLst>
                    <a:ext uri="{9D8B030D-6E8A-4147-A177-3AD203B41FA5}">
                      <a16:colId xmlns:a16="http://schemas.microsoft.com/office/drawing/2014/main" val="1143527401"/>
                    </a:ext>
                  </a:extLst>
                </a:gridCol>
                <a:gridCol w="329184">
                  <a:extLst>
                    <a:ext uri="{9D8B030D-6E8A-4147-A177-3AD203B41FA5}">
                      <a16:colId xmlns:a16="http://schemas.microsoft.com/office/drawing/2014/main" val="1740334594"/>
                    </a:ext>
                  </a:extLst>
                </a:gridCol>
                <a:gridCol w="329184">
                  <a:extLst>
                    <a:ext uri="{9D8B030D-6E8A-4147-A177-3AD203B41FA5}">
                      <a16:colId xmlns:a16="http://schemas.microsoft.com/office/drawing/2014/main" val="3989452776"/>
                    </a:ext>
                  </a:extLst>
                </a:gridCol>
                <a:gridCol w="329184">
                  <a:extLst>
                    <a:ext uri="{9D8B030D-6E8A-4147-A177-3AD203B41FA5}">
                      <a16:colId xmlns:a16="http://schemas.microsoft.com/office/drawing/2014/main" val="3292741654"/>
                    </a:ext>
                  </a:extLst>
                </a:gridCol>
                <a:gridCol w="329184">
                  <a:extLst>
                    <a:ext uri="{9D8B030D-6E8A-4147-A177-3AD203B41FA5}">
                      <a16:colId xmlns:a16="http://schemas.microsoft.com/office/drawing/2014/main" val="502211190"/>
                    </a:ext>
                  </a:extLst>
                </a:gridCol>
                <a:gridCol w="329184">
                  <a:extLst>
                    <a:ext uri="{9D8B030D-6E8A-4147-A177-3AD203B41FA5}">
                      <a16:colId xmlns:a16="http://schemas.microsoft.com/office/drawing/2014/main" val="2772332003"/>
                    </a:ext>
                  </a:extLst>
                </a:gridCol>
                <a:gridCol w="329184">
                  <a:extLst>
                    <a:ext uri="{9D8B030D-6E8A-4147-A177-3AD203B41FA5}">
                      <a16:colId xmlns:a16="http://schemas.microsoft.com/office/drawing/2014/main" val="335523613"/>
                    </a:ext>
                  </a:extLst>
                </a:gridCol>
                <a:gridCol w="329184">
                  <a:extLst>
                    <a:ext uri="{9D8B030D-6E8A-4147-A177-3AD203B41FA5}">
                      <a16:colId xmlns:a16="http://schemas.microsoft.com/office/drawing/2014/main" val="3554501438"/>
                    </a:ext>
                  </a:extLst>
                </a:gridCol>
                <a:gridCol w="329184">
                  <a:extLst>
                    <a:ext uri="{9D8B030D-6E8A-4147-A177-3AD203B41FA5}">
                      <a16:colId xmlns:a16="http://schemas.microsoft.com/office/drawing/2014/main" val="8054850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887575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Nacional - 2019-08-30 20:00:49</a:t>
                      </a:r>
                      <a:r>
                        <a:rPr kumimoji="0" lang="es-ES" sz="1000" b="0" i="0" u="none" strike="noStrike" kern="1200" cap="none" spc="0" normalizeH="0" baseline="0" noProof="0">
                          <a:ln>
                            <a:noFill/>
                          </a:ln>
                          <a:solidFill>
                            <a:prstClr val="black"/>
                          </a:solidFill>
                          <a:effectLst/>
                          <a:uLnTx/>
                          <a:uFillTx/>
                          <a:latin typeface="+mn-lt"/>
                          <a:ea typeface="+mn-ea"/>
                          <a:cs typeface="+mn-cs"/>
                        </a:rPr>
                        <a:t> 
 Hoy el Ministerio de Ambiente y Energía le otorgó al Banco Nacional un reconocimiento por su excelente desempeño en la implementación del Programa de Gestión Ambiental Institucional (PGAI), en sus 165 edificios ubicados en todo el país. 
Silvia Chaves, jefa de Sostenibilidad y Karla Sanabria encargada del Programa de Gestión Ambiental del conglomerado, recibieron el galardón por parte del Ministro de Ambiente y Energía, Carlos Manuel Rodríguez. 
Este resultado es producto del trabajo en equipo y compromiso ambiental de todo el conglomerado Banco Nacional. ¡Juntos somos progreso! #BNSostenibilidad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https://scontent.xx.fbcdn.net/v/t1.0-9/s720x720/69693846_2451457778223272_2642147817597960192_o.jpg?_nc_cat=104&amp;_nc_oc=AQnF1mLyeoGiDH1ysPEkI1UmkQJAyif0vf-1bHZFsD_zTV-JLBL_QI0oilLe4yemenY&amp;_nc_ht=scontent.xx&amp;oh=13a7f87ca3876efd590dad0dc9a7ea07&amp;oe=5E084F71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09/04/2019 16:17:38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684501406"/>
                  </a:ext>
                </a:extLst>
              </a:tr>
            </a:tbl>
          </a:graphicData>
        </a:graphic>
      </p:graphicFrame>
      <p:sp>
        <p:nvSpPr>
          <p:cNvPr id="4" name="Text Placeholder 3">
            <a:extLst>
              <a:ext uri="{FF2B5EF4-FFF2-40B4-BE49-F238E27FC236}">
                <a16:creationId xmlns:a16="http://schemas.microsoft.com/office/drawing/2014/main" id="{7865A077-7BED-4E12-A9B6-74A8DC3AA25A}"/>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11958323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9E6C8-A6CA-42CD-8A84-06BF57FCE19C}"/>
              </a:ext>
            </a:extLst>
          </p:cNvPr>
          <p:cNvSpPr>
            <a:spLocks noGrp="1"/>
          </p:cNvSpPr>
          <p:nvPr>
            <p:ph type="title"/>
          </p:nvPr>
        </p:nvSpPr>
        <p:spPr/>
        <p:txBody>
          <a:bodyPr/>
          <a:lstStyle/>
          <a:p>
            <a:r>
              <a:rPr lang="en-US"/>
              <a:t>Facebook Own Posts Table | All Pages - 26 of 26</a:t>
            </a:r>
          </a:p>
        </p:txBody>
      </p:sp>
      <p:graphicFrame>
        <p:nvGraphicFramePr>
          <p:cNvPr id="5" name="Table Placeholder 4">
            <a:extLst>
              <a:ext uri="{FF2B5EF4-FFF2-40B4-BE49-F238E27FC236}">
                <a16:creationId xmlns:a16="http://schemas.microsoft.com/office/drawing/2014/main" id="{DCBE921C-E2F0-4315-9841-A7994378C8FF}"/>
              </a:ext>
            </a:extLst>
          </p:cNvPr>
          <p:cNvGraphicFramePr>
            <a:graphicFrameLocks noGrp="1"/>
          </p:cNvGraphicFramePr>
          <p:nvPr>
            <p:ph type="tbl" sz="quarter" idx="13"/>
            <p:extLst>
              <p:ext uri="{D42A27DB-BD31-4B8C-83A1-F6EECF244321}">
                <p14:modId xmlns:p14="http://schemas.microsoft.com/office/powerpoint/2010/main" val="16642718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778106589"/>
                    </a:ext>
                  </a:extLst>
                </a:gridCol>
                <a:gridCol w="905256">
                  <a:extLst>
                    <a:ext uri="{9D8B030D-6E8A-4147-A177-3AD203B41FA5}">
                      <a16:colId xmlns:a16="http://schemas.microsoft.com/office/drawing/2014/main" val="3029609346"/>
                    </a:ext>
                  </a:extLst>
                </a:gridCol>
                <a:gridCol w="658368">
                  <a:extLst>
                    <a:ext uri="{9D8B030D-6E8A-4147-A177-3AD203B41FA5}">
                      <a16:colId xmlns:a16="http://schemas.microsoft.com/office/drawing/2014/main" val="2474742066"/>
                    </a:ext>
                  </a:extLst>
                </a:gridCol>
                <a:gridCol w="329184">
                  <a:extLst>
                    <a:ext uri="{9D8B030D-6E8A-4147-A177-3AD203B41FA5}">
                      <a16:colId xmlns:a16="http://schemas.microsoft.com/office/drawing/2014/main" val="1060514122"/>
                    </a:ext>
                  </a:extLst>
                </a:gridCol>
                <a:gridCol w="329184">
                  <a:extLst>
                    <a:ext uri="{9D8B030D-6E8A-4147-A177-3AD203B41FA5}">
                      <a16:colId xmlns:a16="http://schemas.microsoft.com/office/drawing/2014/main" val="3450996351"/>
                    </a:ext>
                  </a:extLst>
                </a:gridCol>
                <a:gridCol w="329184">
                  <a:extLst>
                    <a:ext uri="{9D8B030D-6E8A-4147-A177-3AD203B41FA5}">
                      <a16:colId xmlns:a16="http://schemas.microsoft.com/office/drawing/2014/main" val="2788882611"/>
                    </a:ext>
                  </a:extLst>
                </a:gridCol>
                <a:gridCol w="329184">
                  <a:extLst>
                    <a:ext uri="{9D8B030D-6E8A-4147-A177-3AD203B41FA5}">
                      <a16:colId xmlns:a16="http://schemas.microsoft.com/office/drawing/2014/main" val="4173085840"/>
                    </a:ext>
                  </a:extLst>
                </a:gridCol>
                <a:gridCol w="329184">
                  <a:extLst>
                    <a:ext uri="{9D8B030D-6E8A-4147-A177-3AD203B41FA5}">
                      <a16:colId xmlns:a16="http://schemas.microsoft.com/office/drawing/2014/main" val="4056258458"/>
                    </a:ext>
                  </a:extLst>
                </a:gridCol>
                <a:gridCol w="329184">
                  <a:extLst>
                    <a:ext uri="{9D8B030D-6E8A-4147-A177-3AD203B41FA5}">
                      <a16:colId xmlns:a16="http://schemas.microsoft.com/office/drawing/2014/main" val="2440257234"/>
                    </a:ext>
                  </a:extLst>
                </a:gridCol>
                <a:gridCol w="329184">
                  <a:extLst>
                    <a:ext uri="{9D8B030D-6E8A-4147-A177-3AD203B41FA5}">
                      <a16:colId xmlns:a16="http://schemas.microsoft.com/office/drawing/2014/main" val="1657010408"/>
                    </a:ext>
                  </a:extLst>
                </a:gridCol>
                <a:gridCol w="329184">
                  <a:extLst>
                    <a:ext uri="{9D8B030D-6E8A-4147-A177-3AD203B41FA5}">
                      <a16:colId xmlns:a16="http://schemas.microsoft.com/office/drawing/2014/main" val="19728494"/>
                    </a:ext>
                  </a:extLst>
                </a:gridCol>
                <a:gridCol w="329184">
                  <a:extLst>
                    <a:ext uri="{9D8B030D-6E8A-4147-A177-3AD203B41FA5}">
                      <a16:colId xmlns:a16="http://schemas.microsoft.com/office/drawing/2014/main" val="3496028133"/>
                    </a:ext>
                  </a:extLst>
                </a:gridCol>
                <a:gridCol w="329184">
                  <a:extLst>
                    <a:ext uri="{9D8B030D-6E8A-4147-A177-3AD203B41FA5}">
                      <a16:colId xmlns:a16="http://schemas.microsoft.com/office/drawing/2014/main" val="842488782"/>
                    </a:ext>
                  </a:extLst>
                </a:gridCol>
                <a:gridCol w="329184">
                  <a:extLst>
                    <a:ext uri="{9D8B030D-6E8A-4147-A177-3AD203B41FA5}">
                      <a16:colId xmlns:a16="http://schemas.microsoft.com/office/drawing/2014/main" val="442003539"/>
                    </a:ext>
                  </a:extLst>
                </a:gridCol>
                <a:gridCol w="329184">
                  <a:extLst>
                    <a:ext uri="{9D8B030D-6E8A-4147-A177-3AD203B41FA5}">
                      <a16:colId xmlns:a16="http://schemas.microsoft.com/office/drawing/2014/main" val="4042000158"/>
                    </a:ext>
                  </a:extLst>
                </a:gridCol>
                <a:gridCol w="329184">
                  <a:extLst>
                    <a:ext uri="{9D8B030D-6E8A-4147-A177-3AD203B41FA5}">
                      <a16:colId xmlns:a16="http://schemas.microsoft.com/office/drawing/2014/main" val="2871309962"/>
                    </a:ext>
                  </a:extLst>
                </a:gridCol>
                <a:gridCol w="329184">
                  <a:extLst>
                    <a:ext uri="{9D8B030D-6E8A-4147-A177-3AD203B41FA5}">
                      <a16:colId xmlns:a16="http://schemas.microsoft.com/office/drawing/2014/main" val="1264411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802245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Popular y de Desarrollo Comunal - 2019-08-30 19:00:02</a:t>
                      </a:r>
                      <a:r>
                        <a:rPr kumimoji="0" lang="es-ES" sz="1000" b="0" i="0" u="none" strike="noStrike" kern="1200" cap="none" spc="0" normalizeH="0" baseline="0" noProof="0">
                          <a:ln>
                            <a:noFill/>
                          </a:ln>
                          <a:solidFill>
                            <a:prstClr val="black"/>
                          </a:solidFill>
                          <a:effectLst/>
                          <a:uLnTx/>
                          <a:uFillTx/>
                          <a:latin typeface="+mn-lt"/>
                          <a:ea typeface="+mn-ea"/>
                          <a:cs typeface="+mn-cs"/>
                        </a:rPr>
                        <a:t> 
 ¡Con familia o amigos en casa! Disfrute con este "Happy Pack" que le traen las Tarjetas del Banco Popular en Pizza Hut Costa Rica por tan solo ₡12.500 o equivalente a 1.563 #BPPuntos de su Tarjeta de Crédito. 
Incluye: 1 pizza grande, 1 orden de breadsticks y una coca cola 2L.
*Aplican condiciones. Valida solo en Call Center: 2290-9595. No incluye transporte. Hasta 30 de setiembre, 2019.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https://scontent.xx.fbcdn.net/v/t1.0-0/p180x540/68783816_2775719522518792_4330509765282103296_n.jpg?_nc_cat=106&amp;_nc_oc=AQn0kDgCMWIFI_KKhFFnZbxiB3SXQoI-2vsG8ZCdtL9QsQZ--Vp7__A_wsqbW2Z92so&amp;_nc_ht=scontent.xx&amp;oh=5170e232e241549418bc6176181d775d&amp;oe=5DF7ADD4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09/04/2019 16:18:30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3908220"/>
                  </a:ext>
                </a:extLst>
              </a:tr>
            </a:tbl>
          </a:graphicData>
        </a:graphic>
      </p:graphicFrame>
      <p:sp>
        <p:nvSpPr>
          <p:cNvPr id="4" name="Text Placeholder 3">
            <a:extLst>
              <a:ext uri="{FF2B5EF4-FFF2-40B4-BE49-F238E27FC236}">
                <a16:creationId xmlns:a16="http://schemas.microsoft.com/office/drawing/2014/main" id="{15B4CD04-480A-4066-9FCE-BBE38D976A32}"/>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41164788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37BE1D-8067-4FA5-8DD3-28B355AC1A24}"/>
              </a:ext>
            </a:extLst>
          </p:cNvPr>
          <p:cNvSpPr>
            <a:spLocks noGrp="1"/>
          </p:cNvSpPr>
          <p:nvPr>
            <p:ph type="title"/>
          </p:nvPr>
        </p:nvSpPr>
        <p:spPr/>
        <p:txBody>
          <a:bodyPr/>
          <a:lstStyle/>
          <a:p>
            <a:r>
              <a:rPr lang="en-US"/>
              <a:t>Facebook Own Posts App Usage | All Pages</a:t>
            </a:r>
          </a:p>
        </p:txBody>
      </p:sp>
      <p:graphicFrame>
        <p:nvGraphicFramePr>
          <p:cNvPr id="6" name="Chart Placeholder 5">
            <a:extLst>
              <a:ext uri="{FF2B5EF4-FFF2-40B4-BE49-F238E27FC236}">
                <a16:creationId xmlns:a16="http://schemas.microsoft.com/office/drawing/2014/main" id="{BDA12E91-41EF-47D0-B373-0727F137D83C}"/>
              </a:ext>
            </a:extLst>
          </p:cNvPr>
          <p:cNvGraphicFramePr>
            <a:graphicFrameLocks noGrp="1"/>
          </p:cNvGraphicFramePr>
          <p:nvPr>
            <p:ph type="chart" sz="quarter" idx="13"/>
            <p:extLst>
              <p:ext uri="{D42A27DB-BD31-4B8C-83A1-F6EECF244321}">
                <p14:modId xmlns:p14="http://schemas.microsoft.com/office/powerpoint/2010/main" val="35709333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4D6ABF-5CF4-4E4A-B9A9-836E5F55569C}"/>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8CA90413-54CA-48EB-9C20-07600625FB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0663121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2664</Words>
  <Application>Microsoft Office PowerPoint</Application>
  <PresentationFormat>On-screen Show (4:3)</PresentationFormat>
  <Paragraphs>930</Paragraphs>
  <Slides>30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quintly_template</vt:lpstr>
      <vt:lpstr>Content Optimization Benchmark</vt:lpstr>
      <vt:lpstr>Facebook Own Posts | All Pages</vt:lpstr>
      <vt:lpstr>Facebook Interaction Rate By Post Type | All Pages</vt:lpstr>
      <vt:lpstr>Facebook Own Posts Table | All Pages - 1 of 26</vt:lpstr>
      <vt:lpstr>Facebook Own Posts Table | All Pages - 2 of 26</vt:lpstr>
      <vt:lpstr>Facebook Own Posts Table | All Pages - 3 of 26</vt:lpstr>
      <vt:lpstr>Facebook Own Posts Table | All Pages - 4 of 26</vt:lpstr>
      <vt:lpstr>Facebook Own Posts Table | All Pages - 5 of 26</vt:lpstr>
      <vt:lpstr>Facebook Own Posts Table | All Pages - 6 of 26</vt:lpstr>
      <vt:lpstr>Facebook Own Posts Table | All Pages - 7 of 26</vt:lpstr>
      <vt:lpstr>Facebook Own Posts Table | All Pages - 8 of 26</vt:lpstr>
      <vt:lpstr>Facebook Own Posts Table | All Pages - 9 of 26</vt:lpstr>
      <vt:lpstr>Facebook Own Posts Table | All Pages - 10 of 26</vt:lpstr>
      <vt:lpstr>Facebook Own Posts Table | All Pages - 11 of 26</vt:lpstr>
      <vt:lpstr>Facebook Own Posts Table | All Pages - 12 of 26</vt:lpstr>
      <vt:lpstr>Facebook Own Posts Table | All Pages - 13 of 26</vt:lpstr>
      <vt:lpstr>Facebook Own Posts Table | All Pages - 14 of 26</vt:lpstr>
      <vt:lpstr>Facebook Own Posts Table | All Pages - 15 of 26</vt:lpstr>
      <vt:lpstr>Facebook Own Posts Table | All Pages - 16 of 26</vt:lpstr>
      <vt:lpstr>Facebook Own Posts Table | All Pages - 17 of 26</vt:lpstr>
      <vt:lpstr>Facebook Own Posts Table | All Pages - 18 of 26</vt:lpstr>
      <vt:lpstr>Facebook Own Posts Table | All Pages - 19 of 26</vt:lpstr>
      <vt:lpstr>Facebook Own Posts Table | All Pages - 20 of 26</vt:lpstr>
      <vt:lpstr>Facebook Own Posts Table | All Pages - 21 of 26</vt:lpstr>
      <vt:lpstr>Facebook Own Posts Table | All Pages - 22 of 26</vt:lpstr>
      <vt:lpstr>Facebook Own Posts Table | All Pages - 23 of 26</vt:lpstr>
      <vt:lpstr>Facebook Own Posts Table | All Pages - 24 of 26</vt:lpstr>
      <vt:lpstr>Facebook Own Posts Table | All Pages - 25 of 26</vt:lpstr>
      <vt:lpstr>Facebook Own Posts Table | All Pages - 26 of 26</vt:lpstr>
      <vt:lpstr>Facebook Own Posts App Usage | All Pages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Content Optimization Benchmark</dc:title>
  <dc:creator>Frederik Peiniger</dc:creator>
  <cp:lastModifiedBy>Frederik Peiniger</cp:lastModifiedBy>
  <cp:revision>1</cp:revision>
  <dcterms:created xsi:type="dcterms:W3CDTF">2019-09-04T14:30:59Z</dcterms:created>
  <dcterms:modified xsi:type="dcterms:W3CDTF">2019-09-04T14:31:59Z</dcterms:modified>
</cp:coreProperties>
</file>