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9378-CD98-4154-8455-661A88BA889A}"/>
              </a:ext>
            </a:extLst>
          </p:cNvPr>
          <p:cNvSpPr>
            <a:spLocks noGrp="1"/>
          </p:cNvSpPr>
          <p:nvPr>
            <p:ph type="ctrTitle"/>
          </p:nvPr>
        </p:nvSpPr>
        <p:spPr/>
        <p:txBody>
          <a:bodyPr/>
          <a:lstStyle/>
          <a:p>
            <a:r>
              <a:rPr lang="en-US"/>
              <a:t>SPW - Social Media Dashboard - Extractie  </a:t>
            </a:r>
          </a:p>
        </p:txBody>
      </p:sp>
      <p:sp>
        <p:nvSpPr>
          <p:cNvPr id="3" name="Subtitle 2">
            <a:extLst>
              <a:ext uri="{FF2B5EF4-FFF2-40B4-BE49-F238E27FC236}">
                <a16:creationId xmlns:a16="http://schemas.microsoft.com/office/drawing/2014/main" id="{E8CAFE64-B1AC-4410-9ED0-3A0C2DF1A2DB}"/>
              </a:ext>
            </a:extLst>
          </p:cNvPr>
          <p:cNvSpPr>
            <a:spLocks noGrp="1"/>
          </p:cNvSpPr>
          <p:nvPr>
            <p:ph type="subTitle" idx="1"/>
          </p:nvPr>
        </p:nvSpPr>
        <p:spPr/>
        <p:txBody>
          <a:bodyPr/>
          <a:lstStyle/>
          <a:p>
            <a:r>
              <a:rPr lang="en-US"/>
              <a:t>APG (Algemene Pensioen Groep)</a:t>
            </a:r>
          </a:p>
        </p:txBody>
      </p:sp>
    </p:spTree>
    <p:extLst>
      <p:ext uri="{BB962C8B-B14F-4D97-AF65-F5344CB8AC3E}">
        <p14:creationId xmlns:p14="http://schemas.microsoft.com/office/powerpoint/2010/main" val="2105912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94301-650E-4C43-BBBF-FC9A08EF68BA}"/>
              </a:ext>
            </a:extLst>
          </p:cNvPr>
          <p:cNvSpPr>
            <a:spLocks noGrp="1"/>
          </p:cNvSpPr>
          <p:nvPr>
            <p:ph type="title"/>
          </p:nvPr>
        </p:nvSpPr>
        <p:spPr/>
        <p:txBody>
          <a:bodyPr/>
          <a:lstStyle/>
          <a:p>
            <a:r>
              <a:rPr lang="en-US"/>
              <a:t>Overall TABLE 1 | All profiles - 1 of 3</a:t>
            </a:r>
          </a:p>
        </p:txBody>
      </p:sp>
      <p:graphicFrame>
        <p:nvGraphicFramePr>
          <p:cNvPr id="5" name="Table Placeholder 4">
            <a:extLst>
              <a:ext uri="{FF2B5EF4-FFF2-40B4-BE49-F238E27FC236}">
                <a16:creationId xmlns:a16="http://schemas.microsoft.com/office/drawing/2014/main" id="{22DB389E-2E22-40A8-8380-8D307C080E76}"/>
              </a:ext>
            </a:extLst>
          </p:cNvPr>
          <p:cNvGraphicFramePr>
            <a:graphicFrameLocks noGrp="1"/>
          </p:cNvGraphicFramePr>
          <p:nvPr>
            <p:ph type="tbl" sz="quarter" idx="13"/>
            <p:extLst>
              <p:ext uri="{D42A27DB-BD31-4B8C-83A1-F6EECF244321}">
                <p14:modId xmlns:p14="http://schemas.microsoft.com/office/powerpoint/2010/main" val="63889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28818748"/>
                    </a:ext>
                  </a:extLst>
                </a:gridCol>
                <a:gridCol w="1069848">
                  <a:extLst>
                    <a:ext uri="{9D8B030D-6E8A-4147-A177-3AD203B41FA5}">
                      <a16:colId xmlns:a16="http://schemas.microsoft.com/office/drawing/2014/main" val="1513883046"/>
                    </a:ext>
                  </a:extLst>
                </a:gridCol>
                <a:gridCol w="1645920">
                  <a:extLst>
                    <a:ext uri="{9D8B030D-6E8A-4147-A177-3AD203B41FA5}">
                      <a16:colId xmlns:a16="http://schemas.microsoft.com/office/drawing/2014/main" val="1715528322"/>
                    </a:ext>
                  </a:extLst>
                </a:gridCol>
                <a:gridCol w="576072">
                  <a:extLst>
                    <a:ext uri="{9D8B030D-6E8A-4147-A177-3AD203B41FA5}">
                      <a16:colId xmlns:a16="http://schemas.microsoft.com/office/drawing/2014/main" val="2072324808"/>
                    </a:ext>
                  </a:extLst>
                </a:gridCol>
                <a:gridCol w="576072">
                  <a:extLst>
                    <a:ext uri="{9D8B030D-6E8A-4147-A177-3AD203B41FA5}">
                      <a16:colId xmlns:a16="http://schemas.microsoft.com/office/drawing/2014/main" val="2710297093"/>
                    </a:ext>
                  </a:extLst>
                </a:gridCol>
                <a:gridCol w="576072">
                  <a:extLst>
                    <a:ext uri="{9D8B030D-6E8A-4147-A177-3AD203B41FA5}">
                      <a16:colId xmlns:a16="http://schemas.microsoft.com/office/drawing/2014/main" val="1384423601"/>
                    </a:ext>
                  </a:extLst>
                </a:gridCol>
                <a:gridCol w="576072">
                  <a:extLst>
                    <a:ext uri="{9D8B030D-6E8A-4147-A177-3AD203B41FA5}">
                      <a16:colId xmlns:a16="http://schemas.microsoft.com/office/drawing/2014/main" val="2231138625"/>
                    </a:ext>
                  </a:extLst>
                </a:gridCol>
                <a:gridCol w="576072">
                  <a:extLst>
                    <a:ext uri="{9D8B030D-6E8A-4147-A177-3AD203B41FA5}">
                      <a16:colId xmlns:a16="http://schemas.microsoft.com/office/drawing/2014/main" val="2978964773"/>
                    </a:ext>
                  </a:extLst>
                </a:gridCol>
                <a:gridCol w="576072">
                  <a:extLst>
                    <a:ext uri="{9D8B030D-6E8A-4147-A177-3AD203B41FA5}">
                      <a16:colId xmlns:a16="http://schemas.microsoft.com/office/drawing/2014/main" val="71141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6639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APG - 2025-01-02 15:09:07</a:t>
                      </a:r>
                      <a:r>
                        <a:rPr kumimoji="0" lang="en-US" sz="1000" b="0" i="0" u="none" strike="noStrike" kern="1200" cap="none" spc="0" normalizeH="0" baseline="0" noProof="0">
                          <a:ln>
                            <a:noFill/>
                          </a:ln>
                          <a:solidFill>
                            <a:prstClr val="black"/>
                          </a:solidFill>
                          <a:effectLst/>
                          <a:uLnTx/>
                          <a:uFillTx/>
                          <a:latin typeface="Calibri"/>
                          <a:ea typeface="+mn-ea"/>
                          <a:cs typeface="+mn-cs"/>
                        </a:rPr>
                        <a:t>
 📈 𝟮𝟬𝟮𝟰 𝘄𝗮𝘀 – 𝘁𝗲𝗴𝗲𝗻 𝗱𝗲 𝘃𝗲𝗿𝘄𝗮𝗰𝗵𝘁𝗶𝗻𝗴𝗲𝗻 𝗶𝗻 – 𝗲𝗲𝗻 𝗯𝗶𝗷𝘇𝗼𝗻𝗱𝗲𝗿 𝗴𝗼𝗲𝗱 𝗯𝗲𝘂𝗿𝘀𝗷𝗮𝗮𝗿. “Waarin de economie werkte zoals je hoopt dat ‘ie werkt”, aldus APG’s hoofdeconoom Thijs Knaap. 𝗠𝗮𝗮𝗿 𝗯𝗹𝗶𝗷𝗳𝘁 𝗱𝗮𝘁 𝗵𝗲𝘁 𝗴𝗲𝘃𝗮𝗹 𝗶𝗻 𝟮𝟬𝟮𝟱? In de nieuwste aflevering van BNR Zakendoen blikt hij terug én vooruit.
🔗 Lees meer op onze website: https://lnkd.in/eSRy4FZy
🎧 Luister naar de hele aflevering van BNR Zakendoen: https://lnkd.in/eJX7gTGv
#Economie #BNRZakendoen #APG #Beleggen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https://media.licdn.com/dms/image/v2/D4E10AQHuR0WjFOVkKA/image-shrink_1280/image-shrink_1280/0/1735826945957?e=1768831200&amp;v=beta&amp;t=e7kRV5BGAfSHhXT1m1vIwI29Mhxu6nTl8ycTLyfRzvY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2.2267 %</a:t>
                      </a:r>
                    </a:p>
                  </a:txBody>
                  <a:tcPr/>
                </a:tc>
                <a:extLst>
                  <a:ext uri="{0D108BD9-81ED-4DB2-BD59-A6C34878D82A}">
                    <a16:rowId xmlns:a16="http://schemas.microsoft.com/office/drawing/2014/main" val="3977631006"/>
                  </a:ext>
                </a:extLst>
              </a:tr>
            </a:tbl>
          </a:graphicData>
        </a:graphic>
      </p:graphicFrame>
      <p:sp>
        <p:nvSpPr>
          <p:cNvPr id="4" name="Text Placeholder 3">
            <a:extLst>
              <a:ext uri="{FF2B5EF4-FFF2-40B4-BE49-F238E27FC236}">
                <a16:creationId xmlns:a16="http://schemas.microsoft.com/office/drawing/2014/main" id="{B2D462FA-7480-4F22-A301-E23AD1AB468D}"/>
              </a:ext>
            </a:extLst>
          </p:cNvPr>
          <p:cNvSpPr>
            <a:spLocks noGrp="1"/>
          </p:cNvSpPr>
          <p:nvPr>
            <p:ph type="body" sz="quarter" idx="14"/>
          </p:nvPr>
        </p:nvSpPr>
        <p:spPr/>
        <p:txBody>
          <a:bodyPr/>
          <a:lstStyle/>
          <a:p>
            <a:r>
              <a:rPr lang="en-US"/>
              <a:t>01/02/2025 - 01/02/2025</a:t>
            </a:r>
          </a:p>
        </p:txBody>
      </p:sp>
    </p:spTree>
    <p:extLst>
      <p:ext uri="{BB962C8B-B14F-4D97-AF65-F5344CB8AC3E}">
        <p14:creationId xmlns:p14="http://schemas.microsoft.com/office/powerpoint/2010/main" val="3859104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A0B17-B8B7-4A32-9C3A-4EFC0EBA4472}"/>
              </a:ext>
            </a:extLst>
          </p:cNvPr>
          <p:cNvSpPr>
            <a:spLocks noGrp="1"/>
          </p:cNvSpPr>
          <p:nvPr>
            <p:ph type="title"/>
          </p:nvPr>
        </p:nvSpPr>
        <p:spPr/>
        <p:txBody>
          <a:bodyPr/>
          <a:lstStyle/>
          <a:p>
            <a:r>
              <a:rPr lang="en-US"/>
              <a:t>Overall TABLE 1 | All profiles - 2 of 3</a:t>
            </a:r>
          </a:p>
        </p:txBody>
      </p:sp>
      <p:graphicFrame>
        <p:nvGraphicFramePr>
          <p:cNvPr id="5" name="Table Placeholder 4">
            <a:extLst>
              <a:ext uri="{FF2B5EF4-FFF2-40B4-BE49-F238E27FC236}">
                <a16:creationId xmlns:a16="http://schemas.microsoft.com/office/drawing/2014/main" id="{AF1880EB-CD3C-4542-B7AC-C206ACC0627C}"/>
              </a:ext>
            </a:extLst>
          </p:cNvPr>
          <p:cNvGraphicFramePr>
            <a:graphicFrameLocks noGrp="1"/>
          </p:cNvGraphicFramePr>
          <p:nvPr>
            <p:ph type="tbl" sz="quarter" idx="13"/>
            <p:extLst>
              <p:ext uri="{D42A27DB-BD31-4B8C-83A1-F6EECF244321}">
                <p14:modId xmlns:p14="http://schemas.microsoft.com/office/powerpoint/2010/main" val="300713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36522499"/>
                    </a:ext>
                  </a:extLst>
                </a:gridCol>
                <a:gridCol w="1069848">
                  <a:extLst>
                    <a:ext uri="{9D8B030D-6E8A-4147-A177-3AD203B41FA5}">
                      <a16:colId xmlns:a16="http://schemas.microsoft.com/office/drawing/2014/main" val="3810503904"/>
                    </a:ext>
                  </a:extLst>
                </a:gridCol>
                <a:gridCol w="1645920">
                  <a:extLst>
                    <a:ext uri="{9D8B030D-6E8A-4147-A177-3AD203B41FA5}">
                      <a16:colId xmlns:a16="http://schemas.microsoft.com/office/drawing/2014/main" val="612332774"/>
                    </a:ext>
                  </a:extLst>
                </a:gridCol>
                <a:gridCol w="576072">
                  <a:extLst>
                    <a:ext uri="{9D8B030D-6E8A-4147-A177-3AD203B41FA5}">
                      <a16:colId xmlns:a16="http://schemas.microsoft.com/office/drawing/2014/main" val="4240830843"/>
                    </a:ext>
                  </a:extLst>
                </a:gridCol>
                <a:gridCol w="576072">
                  <a:extLst>
                    <a:ext uri="{9D8B030D-6E8A-4147-A177-3AD203B41FA5}">
                      <a16:colId xmlns:a16="http://schemas.microsoft.com/office/drawing/2014/main" val="3610519021"/>
                    </a:ext>
                  </a:extLst>
                </a:gridCol>
                <a:gridCol w="576072">
                  <a:extLst>
                    <a:ext uri="{9D8B030D-6E8A-4147-A177-3AD203B41FA5}">
                      <a16:colId xmlns:a16="http://schemas.microsoft.com/office/drawing/2014/main" val="2994323536"/>
                    </a:ext>
                  </a:extLst>
                </a:gridCol>
                <a:gridCol w="576072">
                  <a:extLst>
                    <a:ext uri="{9D8B030D-6E8A-4147-A177-3AD203B41FA5}">
                      <a16:colId xmlns:a16="http://schemas.microsoft.com/office/drawing/2014/main" val="1656291044"/>
                    </a:ext>
                  </a:extLst>
                </a:gridCol>
                <a:gridCol w="576072">
                  <a:extLst>
                    <a:ext uri="{9D8B030D-6E8A-4147-A177-3AD203B41FA5}">
                      <a16:colId xmlns:a16="http://schemas.microsoft.com/office/drawing/2014/main" val="728315795"/>
                    </a:ext>
                  </a:extLst>
                </a:gridCol>
                <a:gridCol w="576072">
                  <a:extLst>
                    <a:ext uri="{9D8B030D-6E8A-4147-A177-3AD203B41FA5}">
                      <a16:colId xmlns:a16="http://schemas.microsoft.com/office/drawing/2014/main" val="1823879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78636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bpfBOUW - 2025-01-02 11:42:01</a:t>
                      </a:r>
                      <a:r>
                        <a:rPr kumimoji="0" lang="nl-NL" sz="1000" b="0" i="0" u="none" strike="noStrike" kern="1200" cap="none" spc="0" normalizeH="0" baseline="0" noProof="0">
                          <a:ln>
                            <a:noFill/>
                          </a:ln>
                          <a:solidFill>
                            <a:prstClr val="black"/>
                          </a:solidFill>
                          <a:effectLst/>
                          <a:uLnTx/>
                          <a:uFillTx/>
                          <a:latin typeface="Calibri"/>
                          <a:ea typeface="+mn-ea"/>
                          <a:cs typeface="+mn-cs"/>
                        </a:rPr>
                        <a:t>
 Op de bouwplaats draait alles om het juiste gereedschap! 🛠🔨 Of je nu zweert bij je hamer of niet zonder je accuboormachine kunt, we zijn benieuwd naar jouw mening. 👇
#OnmisbaarGereedschap #TeamBouwplaats #Vraag #bpfBOUW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https://quintly-eu-image-storage.s3.amazonaws.com/4edef62228e51b25a0ab892afb840587/4feb4cf785ec663c285714faf3bcf011.jpg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423.8999 %</a:t>
                      </a:r>
                    </a:p>
                  </a:txBody>
                  <a:tcPr/>
                </a:tc>
                <a:extLst>
                  <a:ext uri="{0D108BD9-81ED-4DB2-BD59-A6C34878D82A}">
                    <a16:rowId xmlns:a16="http://schemas.microsoft.com/office/drawing/2014/main" val="111552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PWRI Pensioenfonds Werk en Re-integratie - 2025-01-02 10:00:23</a:t>
                      </a:r>
                      <a:r>
                        <a:rPr kumimoji="0" lang="nl-NL"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https://quintly-eu-image-storage.s3.amazonaws.com/e1b20bd9422918c1cc5590d74db53996/19937a3541b247327f046a7c0ab8eeaf.png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54179422"/>
                  </a:ext>
                </a:extLst>
              </a:tr>
            </a:tbl>
          </a:graphicData>
        </a:graphic>
      </p:graphicFrame>
      <p:sp>
        <p:nvSpPr>
          <p:cNvPr id="4" name="Text Placeholder 3">
            <a:extLst>
              <a:ext uri="{FF2B5EF4-FFF2-40B4-BE49-F238E27FC236}">
                <a16:creationId xmlns:a16="http://schemas.microsoft.com/office/drawing/2014/main" id="{6A91FD81-9F03-4BA1-B3CF-8862A0456661}"/>
              </a:ext>
            </a:extLst>
          </p:cNvPr>
          <p:cNvSpPr>
            <a:spLocks noGrp="1"/>
          </p:cNvSpPr>
          <p:nvPr>
            <p:ph type="body" sz="quarter" idx="14"/>
          </p:nvPr>
        </p:nvSpPr>
        <p:spPr/>
        <p:txBody>
          <a:bodyPr/>
          <a:lstStyle/>
          <a:p>
            <a:r>
              <a:rPr lang="en-US"/>
              <a:t>01/02/2025 - 01/02/2025</a:t>
            </a:r>
          </a:p>
        </p:txBody>
      </p:sp>
    </p:spTree>
    <p:extLst>
      <p:ext uri="{BB962C8B-B14F-4D97-AF65-F5344CB8AC3E}">
        <p14:creationId xmlns:p14="http://schemas.microsoft.com/office/powerpoint/2010/main" val="1568116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C223-40AF-4EFE-ADFE-2A041B8DCFD3}"/>
              </a:ext>
            </a:extLst>
          </p:cNvPr>
          <p:cNvSpPr>
            <a:spLocks noGrp="1"/>
          </p:cNvSpPr>
          <p:nvPr>
            <p:ph type="title"/>
          </p:nvPr>
        </p:nvSpPr>
        <p:spPr/>
        <p:txBody>
          <a:bodyPr/>
          <a:lstStyle/>
          <a:p>
            <a:r>
              <a:rPr lang="en-US"/>
              <a:t>Overall TABLE 1 | All profiles - 3 of 3</a:t>
            </a:r>
          </a:p>
        </p:txBody>
      </p:sp>
      <p:graphicFrame>
        <p:nvGraphicFramePr>
          <p:cNvPr id="5" name="Table Placeholder 4">
            <a:extLst>
              <a:ext uri="{FF2B5EF4-FFF2-40B4-BE49-F238E27FC236}">
                <a16:creationId xmlns:a16="http://schemas.microsoft.com/office/drawing/2014/main" id="{FF38EE6F-999E-42C5-9527-ACCB00BBA0DB}"/>
              </a:ext>
            </a:extLst>
          </p:cNvPr>
          <p:cNvGraphicFramePr>
            <a:graphicFrameLocks noGrp="1"/>
          </p:cNvGraphicFramePr>
          <p:nvPr>
            <p:ph type="tbl" sz="quarter" idx="13"/>
            <p:extLst>
              <p:ext uri="{D42A27DB-BD31-4B8C-83A1-F6EECF244321}">
                <p14:modId xmlns:p14="http://schemas.microsoft.com/office/powerpoint/2010/main" val="137430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83529863"/>
                    </a:ext>
                  </a:extLst>
                </a:gridCol>
                <a:gridCol w="1069848">
                  <a:extLst>
                    <a:ext uri="{9D8B030D-6E8A-4147-A177-3AD203B41FA5}">
                      <a16:colId xmlns:a16="http://schemas.microsoft.com/office/drawing/2014/main" val="1486384109"/>
                    </a:ext>
                  </a:extLst>
                </a:gridCol>
                <a:gridCol w="1645920">
                  <a:extLst>
                    <a:ext uri="{9D8B030D-6E8A-4147-A177-3AD203B41FA5}">
                      <a16:colId xmlns:a16="http://schemas.microsoft.com/office/drawing/2014/main" val="2362977166"/>
                    </a:ext>
                  </a:extLst>
                </a:gridCol>
                <a:gridCol w="576072">
                  <a:extLst>
                    <a:ext uri="{9D8B030D-6E8A-4147-A177-3AD203B41FA5}">
                      <a16:colId xmlns:a16="http://schemas.microsoft.com/office/drawing/2014/main" val="1370877664"/>
                    </a:ext>
                  </a:extLst>
                </a:gridCol>
                <a:gridCol w="576072">
                  <a:extLst>
                    <a:ext uri="{9D8B030D-6E8A-4147-A177-3AD203B41FA5}">
                      <a16:colId xmlns:a16="http://schemas.microsoft.com/office/drawing/2014/main" val="358300443"/>
                    </a:ext>
                  </a:extLst>
                </a:gridCol>
                <a:gridCol w="576072">
                  <a:extLst>
                    <a:ext uri="{9D8B030D-6E8A-4147-A177-3AD203B41FA5}">
                      <a16:colId xmlns:a16="http://schemas.microsoft.com/office/drawing/2014/main" val="2969279004"/>
                    </a:ext>
                  </a:extLst>
                </a:gridCol>
                <a:gridCol w="576072">
                  <a:extLst>
                    <a:ext uri="{9D8B030D-6E8A-4147-A177-3AD203B41FA5}">
                      <a16:colId xmlns:a16="http://schemas.microsoft.com/office/drawing/2014/main" val="3428613809"/>
                    </a:ext>
                  </a:extLst>
                </a:gridCol>
                <a:gridCol w="576072">
                  <a:extLst>
                    <a:ext uri="{9D8B030D-6E8A-4147-A177-3AD203B41FA5}">
                      <a16:colId xmlns:a16="http://schemas.microsoft.com/office/drawing/2014/main" val="3936117795"/>
                    </a:ext>
                  </a:extLst>
                </a:gridCol>
                <a:gridCol w="576072">
                  <a:extLst>
                    <a:ext uri="{9D8B030D-6E8A-4147-A177-3AD203B41FA5}">
                      <a16:colId xmlns:a16="http://schemas.microsoft.com/office/drawing/2014/main" val="3532438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4181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PWRI Pensioenfonds Werk en Re-integratie - 2025-01-02 09:48:41</a:t>
                      </a:r>
                      <a:r>
                        <a:rPr kumimoji="0" lang="nl-NL"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https://quintly-eu-image-storage.s3.amazonaws.com/e1b20bd9422918c1cc5590d74db53996/120cda1c0c050d725e01b05962241733.jpg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023473337"/>
                  </a:ext>
                </a:extLst>
              </a:tr>
            </a:tbl>
          </a:graphicData>
        </a:graphic>
      </p:graphicFrame>
      <p:sp>
        <p:nvSpPr>
          <p:cNvPr id="4" name="Text Placeholder 3">
            <a:extLst>
              <a:ext uri="{FF2B5EF4-FFF2-40B4-BE49-F238E27FC236}">
                <a16:creationId xmlns:a16="http://schemas.microsoft.com/office/drawing/2014/main" id="{2D561B02-14E9-449E-A2C7-F47235FB3784}"/>
              </a:ext>
            </a:extLst>
          </p:cNvPr>
          <p:cNvSpPr>
            <a:spLocks noGrp="1"/>
          </p:cNvSpPr>
          <p:nvPr>
            <p:ph type="body" sz="quarter" idx="14"/>
          </p:nvPr>
        </p:nvSpPr>
        <p:spPr/>
        <p:txBody>
          <a:bodyPr/>
          <a:lstStyle/>
          <a:p>
            <a:r>
              <a:rPr lang="en-US"/>
              <a:t>01/02/2025 - 01/02/2025</a:t>
            </a:r>
          </a:p>
        </p:txBody>
      </p:sp>
    </p:spTree>
    <p:extLst>
      <p:ext uri="{BB962C8B-B14F-4D97-AF65-F5344CB8AC3E}">
        <p14:creationId xmlns:p14="http://schemas.microsoft.com/office/powerpoint/2010/main" val="622265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6487E-FD2D-4907-9126-5AC5999C4752}"/>
              </a:ext>
            </a:extLst>
          </p:cNvPr>
          <p:cNvSpPr>
            <a:spLocks noGrp="1"/>
          </p:cNvSpPr>
          <p:nvPr>
            <p:ph type="title"/>
          </p:nvPr>
        </p:nvSpPr>
        <p:spPr/>
        <p:txBody>
          <a:bodyPr/>
          <a:lstStyle/>
          <a:p>
            <a:r>
              <a:rPr lang="en-US"/>
              <a:t>LinkedIn Table 4 | All profiles</a:t>
            </a:r>
          </a:p>
        </p:txBody>
      </p:sp>
      <p:graphicFrame>
        <p:nvGraphicFramePr>
          <p:cNvPr id="5" name="Table Placeholder 4">
            <a:extLst>
              <a:ext uri="{FF2B5EF4-FFF2-40B4-BE49-F238E27FC236}">
                <a16:creationId xmlns:a16="http://schemas.microsoft.com/office/drawing/2014/main" id="{51119023-0466-4BDF-ACD5-27592E600819}"/>
              </a:ext>
            </a:extLst>
          </p:cNvPr>
          <p:cNvGraphicFramePr>
            <a:graphicFrameLocks noGrp="1"/>
          </p:cNvGraphicFramePr>
          <p:nvPr>
            <p:ph type="tbl" sz="quarter" idx="13"/>
            <p:extLst>
              <p:ext uri="{D42A27DB-BD31-4B8C-83A1-F6EECF244321}">
                <p14:modId xmlns:p14="http://schemas.microsoft.com/office/powerpoint/2010/main" val="48179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6509015"/>
                    </a:ext>
                  </a:extLst>
                </a:gridCol>
                <a:gridCol w="1234440">
                  <a:extLst>
                    <a:ext uri="{9D8B030D-6E8A-4147-A177-3AD203B41FA5}">
                      <a16:colId xmlns:a16="http://schemas.microsoft.com/office/drawing/2014/main" val="4259176539"/>
                    </a:ext>
                  </a:extLst>
                </a:gridCol>
                <a:gridCol w="576072">
                  <a:extLst>
                    <a:ext uri="{9D8B030D-6E8A-4147-A177-3AD203B41FA5}">
                      <a16:colId xmlns:a16="http://schemas.microsoft.com/office/drawing/2014/main" val="2687471149"/>
                    </a:ext>
                  </a:extLst>
                </a:gridCol>
                <a:gridCol w="576072">
                  <a:extLst>
                    <a:ext uri="{9D8B030D-6E8A-4147-A177-3AD203B41FA5}">
                      <a16:colId xmlns:a16="http://schemas.microsoft.com/office/drawing/2014/main" val="631056279"/>
                    </a:ext>
                  </a:extLst>
                </a:gridCol>
                <a:gridCol w="576072">
                  <a:extLst>
                    <a:ext uri="{9D8B030D-6E8A-4147-A177-3AD203B41FA5}">
                      <a16:colId xmlns:a16="http://schemas.microsoft.com/office/drawing/2014/main" val="3085335117"/>
                    </a:ext>
                  </a:extLst>
                </a:gridCol>
                <a:gridCol w="576072">
                  <a:extLst>
                    <a:ext uri="{9D8B030D-6E8A-4147-A177-3AD203B41FA5}">
                      <a16:colId xmlns:a16="http://schemas.microsoft.com/office/drawing/2014/main" val="1447966387"/>
                    </a:ext>
                  </a:extLst>
                </a:gridCol>
                <a:gridCol w="576072">
                  <a:extLst>
                    <a:ext uri="{9D8B030D-6E8A-4147-A177-3AD203B41FA5}">
                      <a16:colId xmlns:a16="http://schemas.microsoft.com/office/drawing/2014/main" val="645603868"/>
                    </a:ext>
                  </a:extLst>
                </a:gridCol>
                <a:gridCol w="576072">
                  <a:extLst>
                    <a:ext uri="{9D8B030D-6E8A-4147-A177-3AD203B41FA5}">
                      <a16:colId xmlns:a16="http://schemas.microsoft.com/office/drawing/2014/main" val="2443758265"/>
                    </a:ext>
                  </a:extLst>
                </a:gridCol>
                <a:gridCol w="576072">
                  <a:extLst>
                    <a:ext uri="{9D8B030D-6E8A-4147-A177-3AD203B41FA5}">
                      <a16:colId xmlns:a16="http://schemas.microsoft.com/office/drawing/2014/main" val="4136388894"/>
                    </a:ext>
                  </a:extLst>
                </a:gridCol>
                <a:gridCol w="576072">
                  <a:extLst>
                    <a:ext uri="{9D8B030D-6E8A-4147-A177-3AD203B41FA5}">
                      <a16:colId xmlns:a16="http://schemas.microsoft.com/office/drawing/2014/main" val="116170725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Total Reactions</a:t>
                      </a:r>
                    </a:p>
                  </a:txBody>
                  <a:tcPr/>
                </a:tc>
                <a:tc>
                  <a:txBody>
                    <a:bodyPr/>
                    <a:lstStyle/>
                    <a:p>
                      <a:r>
                        <a:rPr lang="en-US" sz="1000"/>
                        <a:t>Celebrate</a:t>
                      </a:r>
                    </a:p>
                  </a:txBody>
                  <a:tcPr/>
                </a:tc>
                <a:tc>
                  <a:txBody>
                    <a:bodyPr/>
                    <a:lstStyle/>
                    <a:p>
                      <a:r>
                        <a:rPr lang="en-US" sz="1000"/>
                        <a:t>Love</a:t>
                      </a:r>
                    </a:p>
                  </a:txBody>
                  <a:tcPr/>
                </a:tc>
                <a:tc>
                  <a:txBody>
                    <a:bodyPr/>
                    <a:lstStyle/>
                    <a:p>
                      <a:r>
                        <a:rPr lang="en-US" sz="1000"/>
                        <a:t>Insightful</a:t>
                      </a:r>
                    </a:p>
                  </a:txBody>
                  <a:tcPr/>
                </a:tc>
                <a:tc>
                  <a:txBody>
                    <a:bodyPr/>
                    <a:lstStyle/>
                    <a:p>
                      <a:r>
                        <a:rPr lang="en-US" sz="1000"/>
                        <a:t>Curious</a:t>
                      </a:r>
                    </a:p>
                  </a:txBody>
                  <a:tcPr/>
                </a:tc>
                <a:tc>
                  <a:txBody>
                    <a:bodyPr/>
                    <a:lstStyle/>
                    <a:p>
                      <a:r>
                        <a:rPr lang="en-US" sz="1000"/>
                        <a:t>Clicks</a:t>
                      </a:r>
                    </a:p>
                  </a:txBody>
                  <a:tcPr/>
                </a:tc>
                <a:tc>
                  <a:txBody>
                    <a:bodyPr/>
                    <a:lstStyle/>
                    <a:p>
                      <a:r>
                        <a:rPr lang="en-US" sz="1000"/>
                        <a:t>CTR</a:t>
                      </a:r>
                    </a:p>
                  </a:txBody>
                  <a:tcPr/>
                </a:tc>
                <a:tc>
                  <a:txBody>
                    <a:bodyPr/>
                    <a:lstStyle/>
                    <a:p>
                      <a:r>
                        <a:rPr lang="en-US" sz="1000"/>
                        <a:t>Video Views</a:t>
                      </a:r>
                    </a:p>
                  </a:txBody>
                  <a:tcPr/>
                </a:tc>
                <a:extLst>
                  <a:ext uri="{0D108BD9-81ED-4DB2-BD59-A6C34878D82A}">
                    <a16:rowId xmlns:a16="http://schemas.microsoft.com/office/drawing/2014/main" val="2203504122"/>
                  </a:ext>
                </a:extLst>
              </a:tr>
              <a:tr h="370840">
                <a:tc>
                  <a:txBody>
                    <a:bodyPr/>
                    <a:lstStyle/>
                    <a:p>
                      <a:r>
                        <a:rPr lang="en-US" sz="1000" b="1"/>
                        <a:t>APG - 2025-01-02 15:09:07</a:t>
                      </a:r>
                      <a:r>
                        <a:rPr lang="en-US" sz="1000"/>
                        <a:t>
 📈 𝟮𝟬𝟮𝟰 𝘄𝗮𝘀 – 𝘁𝗲𝗴𝗲𝗻 𝗱𝗲 𝘃𝗲𝗿𝘄𝗮𝗰𝗵𝘁𝗶𝗻𝗴𝗲𝗻 𝗶𝗻 – 𝗲𝗲𝗻 𝗯𝗶𝗷𝘇𝗼𝗻𝗱𝗲𝗿 𝗴𝗼𝗲𝗱 𝗯𝗲𝘂𝗿𝘀𝗷𝗮𝗮𝗿. “Waarin de economie werkte zoals je hoopt dat ‘ie werkt”, aldus APG’s hoofdeconoom Thijs Knaap. 𝗠𝗮𝗮𝗿 𝗯𝗹𝗶𝗷𝗳𝘁 𝗱𝗮𝘁 𝗵𝗲𝘁 𝗴𝗲𝘃𝗮𝗹 𝗶𝗻 𝟮𝟬𝟮𝟱? In de nieuwste aflevering van BNR Zakendoen blikt hij terug én vooruit.
🔗 Lees meer op onze website: https://lnkd.in/eSRy4FZy
🎧 Luister naar de hele aflevering van BNR Zakendoen: https://lnkd.in/eJX7gTGv
#Economie #BNRZakendoen #APG #Beleggen</a:t>
                      </a:r>
                    </a:p>
                  </a:txBody>
                  <a:tcPr/>
                </a:tc>
                <a:tc>
                  <a:txBody>
                    <a:bodyPr/>
                    <a:lstStyle/>
                    <a:p>
                      <a:r>
                        <a:rPr lang="en-US" sz="1000"/>
                        <a:t>https://media.licdn.com/dms/image/v2/D4E10AQHuR0WjFOVkKA/image-shrink_1280/image-shrink_1280/0/1735826945957?e=1768831200&amp;v=beta&amp;t=e7kRV5BGAfSHhXT1m1vIwI29Mhxu6nTl8ycTLyfRzvY</a:t>
                      </a:r>
                    </a:p>
                  </a:txBody>
                  <a:tcPr/>
                </a:tc>
                <a:tc>
                  <a:txBody>
                    <a:bodyPr/>
                    <a:lstStyle/>
                    <a:p>
                      <a:r>
                        <a:rPr lang="en-US" sz="1000"/>
                        <a:t>20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46</a:t>
                      </a:r>
                    </a:p>
                  </a:txBody>
                  <a:tcPr/>
                </a:tc>
                <a:tc>
                  <a:txBody>
                    <a:bodyPr/>
                    <a:lstStyle/>
                    <a:p>
                      <a:r>
                        <a:rPr lang="en-US" sz="1000"/>
                        <a:t>1.5287470920572 %</a:t>
                      </a:r>
                    </a:p>
                  </a:txBody>
                  <a:tcPr/>
                </a:tc>
                <a:tc>
                  <a:txBody>
                    <a:bodyPr/>
                    <a:lstStyle/>
                    <a:p>
                      <a:r>
                        <a:rPr lang="en-US" sz="1000"/>
                        <a:t>n/a</a:t>
                      </a:r>
                    </a:p>
                  </a:txBody>
                  <a:tcPr/>
                </a:tc>
                <a:extLst>
                  <a:ext uri="{0D108BD9-81ED-4DB2-BD59-A6C34878D82A}">
                    <a16:rowId xmlns:a16="http://schemas.microsoft.com/office/drawing/2014/main" val="3027021651"/>
                  </a:ext>
                </a:extLst>
              </a:tr>
            </a:tbl>
          </a:graphicData>
        </a:graphic>
      </p:graphicFrame>
      <p:sp>
        <p:nvSpPr>
          <p:cNvPr id="4" name="Text Placeholder 3">
            <a:extLst>
              <a:ext uri="{FF2B5EF4-FFF2-40B4-BE49-F238E27FC236}">
                <a16:creationId xmlns:a16="http://schemas.microsoft.com/office/drawing/2014/main" id="{39753D3F-34AD-43F9-B459-E12ACEBAEDF0}"/>
              </a:ext>
            </a:extLst>
          </p:cNvPr>
          <p:cNvSpPr>
            <a:spLocks noGrp="1"/>
          </p:cNvSpPr>
          <p:nvPr>
            <p:ph type="body" sz="quarter" idx="14"/>
          </p:nvPr>
        </p:nvSpPr>
        <p:spPr/>
        <p:txBody>
          <a:bodyPr/>
          <a:lstStyle/>
          <a:p>
            <a:r>
              <a:rPr lang="en-US"/>
              <a:t>01/02/2025 - 01/02/2025</a:t>
            </a:r>
          </a:p>
        </p:txBody>
      </p:sp>
    </p:spTree>
    <p:extLst>
      <p:ext uri="{BB962C8B-B14F-4D97-AF65-F5344CB8AC3E}">
        <p14:creationId xmlns:p14="http://schemas.microsoft.com/office/powerpoint/2010/main" val="3042655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566</Words>
  <Application>Microsoft Office PowerPoint</Application>
  <PresentationFormat>On-screen Show (4:3)</PresentationFormat>
  <Paragraphs>89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SPW - Social Media Dashboard - Extractie  </vt:lpstr>
      <vt:lpstr>Overall TABLE 1 | All profiles - 1 of 3</vt:lpstr>
      <vt:lpstr>Overall TABLE 1 | All profiles - 2 of 3</vt:lpstr>
      <vt:lpstr>Overall TABLE 1 | All profiles - 3 of 3</vt:lpstr>
      <vt:lpstr>LinkedIn Table 4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SPW - Social Media Dashboard - Extractie  </dc:title>
  <dc:creator>Frederik Born</dc:creator>
  <cp:lastModifiedBy>Frederik Born</cp:lastModifiedBy>
  <cp:revision>1</cp:revision>
  <dcterms:created xsi:type="dcterms:W3CDTF">2026-05-27T13:12:23Z</dcterms:created>
  <dcterms:modified xsi:type="dcterms:W3CDTF">2026-05-27T13:12:31Z</dcterms:modified>
</cp:coreProperties>
</file>