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79E44-426F-4AAE-AFFB-35695BEA7383}"/>
              </a:ext>
            </a:extLst>
          </p:cNvPr>
          <p:cNvSpPr>
            <a:spLocks noGrp="1"/>
          </p:cNvSpPr>
          <p:nvPr>
            <p:ph type="title"/>
          </p:nvPr>
        </p:nvSpPr>
        <p:spPr/>
        <p:txBody>
          <a:bodyPr/>
          <a:lstStyle/>
          <a:p>
            <a:r>
              <a:rPr lang="nl-NL"/>
              <a:t>Overall Totaal aantal posts | ABP - 1 of 16</a:t>
            </a:r>
            <a:endParaRPr lang="en-US"/>
          </a:p>
        </p:txBody>
      </p:sp>
      <p:graphicFrame>
        <p:nvGraphicFramePr>
          <p:cNvPr id="5" name="Table Placeholder 4">
            <a:extLst>
              <a:ext uri="{FF2B5EF4-FFF2-40B4-BE49-F238E27FC236}">
                <a16:creationId xmlns:a16="http://schemas.microsoft.com/office/drawing/2014/main" id="{263C4439-C172-47F9-81B3-F62042BCC6C6}"/>
              </a:ext>
            </a:extLst>
          </p:cNvPr>
          <p:cNvGraphicFramePr>
            <a:graphicFrameLocks noGrp="1"/>
          </p:cNvGraphicFramePr>
          <p:nvPr>
            <p:ph type="tbl" sz="quarter" idx="13"/>
            <p:extLst>
              <p:ext uri="{D42A27DB-BD31-4B8C-83A1-F6EECF244321}">
                <p14:modId xmlns:p14="http://schemas.microsoft.com/office/powerpoint/2010/main" val="3459087183"/>
              </p:ext>
            </p:extLst>
          </p:nvPr>
        </p:nvGraphicFramePr>
        <p:xfrm>
          <a:off x="457200" y="1731963"/>
          <a:ext cx="7818120" cy="35356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53049612"/>
                    </a:ext>
                  </a:extLst>
                </a:gridCol>
                <a:gridCol w="1152144">
                  <a:extLst>
                    <a:ext uri="{9D8B030D-6E8A-4147-A177-3AD203B41FA5}">
                      <a16:colId xmlns:a16="http://schemas.microsoft.com/office/drawing/2014/main" val="1122542996"/>
                    </a:ext>
                  </a:extLst>
                </a:gridCol>
                <a:gridCol w="576072">
                  <a:extLst>
                    <a:ext uri="{9D8B030D-6E8A-4147-A177-3AD203B41FA5}">
                      <a16:colId xmlns:a16="http://schemas.microsoft.com/office/drawing/2014/main" val="311991296"/>
                    </a:ext>
                  </a:extLst>
                </a:gridCol>
                <a:gridCol w="576072">
                  <a:extLst>
                    <a:ext uri="{9D8B030D-6E8A-4147-A177-3AD203B41FA5}">
                      <a16:colId xmlns:a16="http://schemas.microsoft.com/office/drawing/2014/main" val="2036547681"/>
                    </a:ext>
                  </a:extLst>
                </a:gridCol>
                <a:gridCol w="576072">
                  <a:extLst>
                    <a:ext uri="{9D8B030D-6E8A-4147-A177-3AD203B41FA5}">
                      <a16:colId xmlns:a16="http://schemas.microsoft.com/office/drawing/2014/main" val="1122794149"/>
                    </a:ext>
                  </a:extLst>
                </a:gridCol>
                <a:gridCol w="576072">
                  <a:extLst>
                    <a:ext uri="{9D8B030D-6E8A-4147-A177-3AD203B41FA5}">
                      <a16:colId xmlns:a16="http://schemas.microsoft.com/office/drawing/2014/main" val="196533445"/>
                    </a:ext>
                  </a:extLst>
                </a:gridCol>
                <a:gridCol w="576072">
                  <a:extLst>
                    <a:ext uri="{9D8B030D-6E8A-4147-A177-3AD203B41FA5}">
                      <a16:colId xmlns:a16="http://schemas.microsoft.com/office/drawing/2014/main" val="3786655762"/>
                    </a:ext>
                  </a:extLst>
                </a:gridCol>
                <a:gridCol w="576072">
                  <a:extLst>
                    <a:ext uri="{9D8B030D-6E8A-4147-A177-3AD203B41FA5}">
                      <a16:colId xmlns:a16="http://schemas.microsoft.com/office/drawing/2014/main" val="635120782"/>
                    </a:ext>
                  </a:extLst>
                </a:gridCol>
                <a:gridCol w="576072">
                  <a:extLst>
                    <a:ext uri="{9D8B030D-6E8A-4147-A177-3AD203B41FA5}">
                      <a16:colId xmlns:a16="http://schemas.microsoft.com/office/drawing/2014/main" val="3825013094"/>
                    </a:ext>
                  </a:extLst>
                </a:gridCol>
                <a:gridCol w="576072">
                  <a:extLst>
                    <a:ext uri="{9D8B030D-6E8A-4147-A177-3AD203B41FA5}">
                      <a16:colId xmlns:a16="http://schemas.microsoft.com/office/drawing/2014/main" val="685636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68879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Facebook ABP Pensioenfonds voor overheid en onderwijs - 2021-03-10 16:25:00</a:t>
                      </a:r>
                      <a:r>
                        <a:rPr kumimoji="0" lang="nl-NL" sz="1000" b="0" i="0" u="none" strike="noStrike" kern="1200" cap="none" spc="0" normalizeH="0" baseline="0" noProof="0">
                          <a:ln>
                            <a:noFill/>
                          </a:ln>
                          <a:solidFill>
                            <a:prstClr val="black"/>
                          </a:solidFill>
                          <a:effectLst/>
                          <a:uLnTx/>
                          <a:uFillTx/>
                          <a:latin typeface="+mn-lt"/>
                          <a:ea typeface="+mn-ea"/>
                          <a:cs typeface="+mn-cs"/>
                        </a:rPr>
                        <a:t>
 Stoppen met werken? Daar denkt Erik Scherder (ambassadeur Ommetje vd dag.) niet aan!
Met zijn pensioen is hij dan ook echt nog niet bezig. ‘Ik ontvang AOW. Of ik ook al pensioen van het ABP ontvang? Even aan mijn vrouw vragen!’ 🤭 
Zijn advies aan bijna gepensioneerden en waarom hij zo'n voorstander is van langer doorwerken? Dat lees je hier! ⬇️
#ommetje #hartstichting #vitaliteit #pensioen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https://quintly-image-storage.s3.amazonaws.com/93d1e35b7a6059522707d485d3af9cd5/69690c8f31291c7f7d3a473aee5b98d5.jpg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7.3744 %</a:t>
                      </a:r>
                    </a:p>
                  </a:txBody>
                  <a:tcPr/>
                </a:tc>
                <a:extLst>
                  <a:ext uri="{0D108BD9-81ED-4DB2-BD59-A6C34878D82A}">
                    <a16:rowId xmlns:a16="http://schemas.microsoft.com/office/drawing/2014/main" val="2537389044"/>
                  </a:ext>
                </a:extLst>
              </a:tr>
            </a:tbl>
          </a:graphicData>
        </a:graphic>
      </p:graphicFrame>
      <p:sp>
        <p:nvSpPr>
          <p:cNvPr id="4" name="Text Placeholder 3">
            <a:extLst>
              <a:ext uri="{FF2B5EF4-FFF2-40B4-BE49-F238E27FC236}">
                <a16:creationId xmlns:a16="http://schemas.microsoft.com/office/drawing/2014/main" id="{05F16A6B-C0DC-47C3-A73A-D7278F4E12A6}"/>
              </a:ext>
            </a:extLst>
          </p:cNvPr>
          <p:cNvSpPr>
            <a:spLocks noGrp="1"/>
          </p:cNvSpPr>
          <p:nvPr>
            <p:ph type="body" sz="quarter" idx="14"/>
          </p:nvPr>
        </p:nvSpPr>
        <p:spPr/>
        <p:txBody>
          <a:bodyPr/>
          <a:lstStyle/>
          <a:p>
            <a:r>
              <a:rPr lang="en-US"/>
              <a:t>10/03/2021 - 25/02/2022</a:t>
            </a:r>
          </a:p>
        </p:txBody>
      </p:sp>
    </p:spTree>
    <p:extLst>
      <p:ext uri="{BB962C8B-B14F-4D97-AF65-F5344CB8AC3E}">
        <p14:creationId xmlns:p14="http://schemas.microsoft.com/office/powerpoint/2010/main" val="1165041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C51C3-68EC-4FDD-B825-4D0BBDB10690}"/>
              </a:ext>
            </a:extLst>
          </p:cNvPr>
          <p:cNvSpPr>
            <a:spLocks noGrp="1"/>
          </p:cNvSpPr>
          <p:nvPr>
            <p:ph type="title"/>
          </p:nvPr>
        </p:nvSpPr>
        <p:spPr/>
        <p:txBody>
          <a:bodyPr/>
          <a:lstStyle/>
          <a:p>
            <a:r>
              <a:rPr lang="nl-NL"/>
              <a:t>Overall Totaal aantal posts | ABP - 2 of 16</a:t>
            </a:r>
            <a:endParaRPr lang="en-US"/>
          </a:p>
        </p:txBody>
      </p:sp>
      <p:graphicFrame>
        <p:nvGraphicFramePr>
          <p:cNvPr id="5" name="Table Placeholder 4">
            <a:extLst>
              <a:ext uri="{FF2B5EF4-FFF2-40B4-BE49-F238E27FC236}">
                <a16:creationId xmlns:a16="http://schemas.microsoft.com/office/drawing/2014/main" id="{AD5BCE53-8358-42EE-B11A-3E379015B587}"/>
              </a:ext>
            </a:extLst>
          </p:cNvPr>
          <p:cNvGraphicFramePr>
            <a:graphicFrameLocks noGrp="1"/>
          </p:cNvGraphicFramePr>
          <p:nvPr>
            <p:ph type="tbl" sz="quarter" idx="13"/>
            <p:extLst>
              <p:ext uri="{D42A27DB-BD31-4B8C-83A1-F6EECF244321}">
                <p14:modId xmlns:p14="http://schemas.microsoft.com/office/powerpoint/2010/main" val="2783803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4794697"/>
                    </a:ext>
                  </a:extLst>
                </a:gridCol>
                <a:gridCol w="1152144">
                  <a:extLst>
                    <a:ext uri="{9D8B030D-6E8A-4147-A177-3AD203B41FA5}">
                      <a16:colId xmlns:a16="http://schemas.microsoft.com/office/drawing/2014/main" val="3007810957"/>
                    </a:ext>
                  </a:extLst>
                </a:gridCol>
                <a:gridCol w="576072">
                  <a:extLst>
                    <a:ext uri="{9D8B030D-6E8A-4147-A177-3AD203B41FA5}">
                      <a16:colId xmlns:a16="http://schemas.microsoft.com/office/drawing/2014/main" val="1716685805"/>
                    </a:ext>
                  </a:extLst>
                </a:gridCol>
                <a:gridCol w="576072">
                  <a:extLst>
                    <a:ext uri="{9D8B030D-6E8A-4147-A177-3AD203B41FA5}">
                      <a16:colId xmlns:a16="http://schemas.microsoft.com/office/drawing/2014/main" val="2407700880"/>
                    </a:ext>
                  </a:extLst>
                </a:gridCol>
                <a:gridCol w="576072">
                  <a:extLst>
                    <a:ext uri="{9D8B030D-6E8A-4147-A177-3AD203B41FA5}">
                      <a16:colId xmlns:a16="http://schemas.microsoft.com/office/drawing/2014/main" val="4134702622"/>
                    </a:ext>
                  </a:extLst>
                </a:gridCol>
                <a:gridCol w="576072">
                  <a:extLst>
                    <a:ext uri="{9D8B030D-6E8A-4147-A177-3AD203B41FA5}">
                      <a16:colId xmlns:a16="http://schemas.microsoft.com/office/drawing/2014/main" val="797014452"/>
                    </a:ext>
                  </a:extLst>
                </a:gridCol>
                <a:gridCol w="576072">
                  <a:extLst>
                    <a:ext uri="{9D8B030D-6E8A-4147-A177-3AD203B41FA5}">
                      <a16:colId xmlns:a16="http://schemas.microsoft.com/office/drawing/2014/main" val="535639195"/>
                    </a:ext>
                  </a:extLst>
                </a:gridCol>
                <a:gridCol w="576072">
                  <a:extLst>
                    <a:ext uri="{9D8B030D-6E8A-4147-A177-3AD203B41FA5}">
                      <a16:colId xmlns:a16="http://schemas.microsoft.com/office/drawing/2014/main" val="4103629379"/>
                    </a:ext>
                  </a:extLst>
                </a:gridCol>
                <a:gridCol w="576072">
                  <a:extLst>
                    <a:ext uri="{9D8B030D-6E8A-4147-A177-3AD203B41FA5}">
                      <a16:colId xmlns:a16="http://schemas.microsoft.com/office/drawing/2014/main" val="4206903375"/>
                    </a:ext>
                  </a:extLst>
                </a:gridCol>
                <a:gridCol w="576072">
                  <a:extLst>
                    <a:ext uri="{9D8B030D-6E8A-4147-A177-3AD203B41FA5}">
                      <a16:colId xmlns:a16="http://schemas.microsoft.com/office/drawing/2014/main" val="584513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738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Twitter @abppensioen - 2021-03-10 16:25:07</a:t>
                      </a:r>
                      <a:r>
                        <a:rPr kumimoji="0" lang="nl-NL" sz="1000" b="0" i="0" u="none" strike="noStrike" kern="1200" cap="none" spc="0" normalizeH="0" baseline="0" noProof="0">
                          <a:ln>
                            <a:noFill/>
                          </a:ln>
                          <a:solidFill>
                            <a:prstClr val="black"/>
                          </a:solidFill>
                          <a:effectLst/>
                          <a:uLnTx/>
                          <a:uFillTx/>
                          <a:latin typeface="+mn-lt"/>
                          <a:ea typeface="+mn-ea"/>
                          <a:cs typeface="+mn-cs"/>
                        </a:rPr>
                        <a:t>
 Stoppen met werken? Daar denkt Erik niet aan! ‘Ik ontvang AOW. Of ik ook al #pensioen van ABP ontvang? Even aan mijn vrouw vragen!’ 🤭 In de serie over bekende Nederlanders en hun pensioenkeuzes, is vandaag Erik Scherder aan het woord. ⬇️ 
abp.nl/over-abp/actue… pic.twitter.com/vH6eRd5Tzx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3.9683 %</a:t>
                      </a:r>
                    </a:p>
                  </a:txBody>
                  <a:tcPr/>
                </a:tc>
                <a:extLst>
                  <a:ext uri="{0D108BD9-81ED-4DB2-BD59-A6C34878D82A}">
                    <a16:rowId xmlns:a16="http://schemas.microsoft.com/office/drawing/2014/main" val="3790737078"/>
                  </a:ext>
                </a:extLst>
              </a:tr>
            </a:tbl>
          </a:graphicData>
        </a:graphic>
      </p:graphicFrame>
      <p:sp>
        <p:nvSpPr>
          <p:cNvPr id="4" name="Text Placeholder 3">
            <a:extLst>
              <a:ext uri="{FF2B5EF4-FFF2-40B4-BE49-F238E27FC236}">
                <a16:creationId xmlns:a16="http://schemas.microsoft.com/office/drawing/2014/main" id="{3D32A3CA-5019-495D-9339-B13531810AB3}"/>
              </a:ext>
            </a:extLst>
          </p:cNvPr>
          <p:cNvSpPr>
            <a:spLocks noGrp="1"/>
          </p:cNvSpPr>
          <p:nvPr>
            <p:ph type="body" sz="quarter" idx="14"/>
          </p:nvPr>
        </p:nvSpPr>
        <p:spPr/>
        <p:txBody>
          <a:bodyPr/>
          <a:lstStyle/>
          <a:p>
            <a:r>
              <a:rPr lang="en-US"/>
              <a:t>10/03/2021 - 25/02/2022</a:t>
            </a:r>
          </a:p>
        </p:txBody>
      </p:sp>
    </p:spTree>
    <p:extLst>
      <p:ext uri="{BB962C8B-B14F-4D97-AF65-F5344CB8AC3E}">
        <p14:creationId xmlns:p14="http://schemas.microsoft.com/office/powerpoint/2010/main" val="3260448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848B7-7B69-47BC-9F27-DB9451015483}"/>
              </a:ext>
            </a:extLst>
          </p:cNvPr>
          <p:cNvSpPr>
            <a:spLocks noGrp="1"/>
          </p:cNvSpPr>
          <p:nvPr>
            <p:ph type="title"/>
          </p:nvPr>
        </p:nvSpPr>
        <p:spPr/>
        <p:txBody>
          <a:bodyPr/>
          <a:lstStyle/>
          <a:p>
            <a:r>
              <a:rPr lang="nl-NL"/>
              <a:t>Overall Totaal aantal posts | ABP - 3 of 16</a:t>
            </a:r>
            <a:endParaRPr lang="en-US"/>
          </a:p>
        </p:txBody>
      </p:sp>
      <p:graphicFrame>
        <p:nvGraphicFramePr>
          <p:cNvPr id="5" name="Table Placeholder 4">
            <a:extLst>
              <a:ext uri="{FF2B5EF4-FFF2-40B4-BE49-F238E27FC236}">
                <a16:creationId xmlns:a16="http://schemas.microsoft.com/office/drawing/2014/main" id="{E1EF0DED-B24A-4465-8C2B-DEED8801FE34}"/>
              </a:ext>
            </a:extLst>
          </p:cNvPr>
          <p:cNvGraphicFramePr>
            <a:graphicFrameLocks noGrp="1"/>
          </p:cNvGraphicFramePr>
          <p:nvPr>
            <p:ph type="tbl" sz="quarter" idx="13"/>
            <p:extLst>
              <p:ext uri="{D42A27DB-BD31-4B8C-83A1-F6EECF244321}">
                <p14:modId xmlns:p14="http://schemas.microsoft.com/office/powerpoint/2010/main" val="440093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53049286"/>
                    </a:ext>
                  </a:extLst>
                </a:gridCol>
                <a:gridCol w="1152144">
                  <a:extLst>
                    <a:ext uri="{9D8B030D-6E8A-4147-A177-3AD203B41FA5}">
                      <a16:colId xmlns:a16="http://schemas.microsoft.com/office/drawing/2014/main" val="714377696"/>
                    </a:ext>
                  </a:extLst>
                </a:gridCol>
                <a:gridCol w="576072">
                  <a:extLst>
                    <a:ext uri="{9D8B030D-6E8A-4147-A177-3AD203B41FA5}">
                      <a16:colId xmlns:a16="http://schemas.microsoft.com/office/drawing/2014/main" val="3738103549"/>
                    </a:ext>
                  </a:extLst>
                </a:gridCol>
                <a:gridCol w="576072">
                  <a:extLst>
                    <a:ext uri="{9D8B030D-6E8A-4147-A177-3AD203B41FA5}">
                      <a16:colId xmlns:a16="http://schemas.microsoft.com/office/drawing/2014/main" val="2864542673"/>
                    </a:ext>
                  </a:extLst>
                </a:gridCol>
                <a:gridCol w="576072">
                  <a:extLst>
                    <a:ext uri="{9D8B030D-6E8A-4147-A177-3AD203B41FA5}">
                      <a16:colId xmlns:a16="http://schemas.microsoft.com/office/drawing/2014/main" val="3495723869"/>
                    </a:ext>
                  </a:extLst>
                </a:gridCol>
                <a:gridCol w="576072">
                  <a:extLst>
                    <a:ext uri="{9D8B030D-6E8A-4147-A177-3AD203B41FA5}">
                      <a16:colId xmlns:a16="http://schemas.microsoft.com/office/drawing/2014/main" val="2388798271"/>
                    </a:ext>
                  </a:extLst>
                </a:gridCol>
                <a:gridCol w="576072">
                  <a:extLst>
                    <a:ext uri="{9D8B030D-6E8A-4147-A177-3AD203B41FA5}">
                      <a16:colId xmlns:a16="http://schemas.microsoft.com/office/drawing/2014/main" val="3951173208"/>
                    </a:ext>
                  </a:extLst>
                </a:gridCol>
                <a:gridCol w="576072">
                  <a:extLst>
                    <a:ext uri="{9D8B030D-6E8A-4147-A177-3AD203B41FA5}">
                      <a16:colId xmlns:a16="http://schemas.microsoft.com/office/drawing/2014/main" val="576280255"/>
                    </a:ext>
                  </a:extLst>
                </a:gridCol>
                <a:gridCol w="576072">
                  <a:extLst>
                    <a:ext uri="{9D8B030D-6E8A-4147-A177-3AD203B41FA5}">
                      <a16:colId xmlns:a16="http://schemas.microsoft.com/office/drawing/2014/main" val="1915738182"/>
                    </a:ext>
                  </a:extLst>
                </a:gridCol>
                <a:gridCol w="576072">
                  <a:extLst>
                    <a:ext uri="{9D8B030D-6E8A-4147-A177-3AD203B41FA5}">
                      <a16:colId xmlns:a16="http://schemas.microsoft.com/office/drawing/2014/main" val="718974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71885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LinkedIn Pensioenfonds ABP - 2021-03-10 16:25:21</a:t>
                      </a:r>
                      <a:r>
                        <a:rPr kumimoji="0" lang="nl-NL" sz="1000" b="0" i="0" u="none" strike="noStrike" kern="1200" cap="none" spc="0" normalizeH="0" baseline="0" noProof="0">
                          <a:ln>
                            <a:noFill/>
                          </a:ln>
                          <a:solidFill>
                            <a:prstClr val="black"/>
                          </a:solidFill>
                          <a:effectLst/>
                          <a:uLnTx/>
                          <a:uFillTx/>
                          <a:latin typeface="+mn-lt"/>
                          <a:ea typeface="+mn-ea"/>
                          <a:cs typeface="+mn-cs"/>
                        </a:rPr>
                        <a:t>
 Met pensioen gaan: de een droomt ervan en de ander wil er liever nog niet aan denken. Welke keuze maken bekende Nederlanders? In deze serie laten we ze aan het woord. In deel één neuropsycholoog Erik Scherder, bekend van tv-colleges over de werking van het brein.
Zijn advies aan bijna gepensioneerden en waarom hij zo'n voorstander is van langer doorwerken? Dat lees je op onze website! ⬇️
#ommetje #hersenstichting #vitaliteit #pensioen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https://kont-img-input-prod-bucket.s3.eu-central-1.amazonaws.com/13277/2203/picture-lightbox-161520497117120077436046126b9ecf5.png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8.1390 %</a:t>
                      </a:r>
                    </a:p>
                  </a:txBody>
                  <a:tcPr/>
                </a:tc>
                <a:extLst>
                  <a:ext uri="{0D108BD9-81ED-4DB2-BD59-A6C34878D82A}">
                    <a16:rowId xmlns:a16="http://schemas.microsoft.com/office/drawing/2014/main" val="3580304339"/>
                  </a:ext>
                </a:extLst>
              </a:tr>
            </a:tbl>
          </a:graphicData>
        </a:graphic>
      </p:graphicFrame>
      <p:sp>
        <p:nvSpPr>
          <p:cNvPr id="4" name="Text Placeholder 3">
            <a:extLst>
              <a:ext uri="{FF2B5EF4-FFF2-40B4-BE49-F238E27FC236}">
                <a16:creationId xmlns:a16="http://schemas.microsoft.com/office/drawing/2014/main" id="{CAE9B83A-E412-4C2F-97D9-0E8E667D084D}"/>
              </a:ext>
            </a:extLst>
          </p:cNvPr>
          <p:cNvSpPr>
            <a:spLocks noGrp="1"/>
          </p:cNvSpPr>
          <p:nvPr>
            <p:ph type="body" sz="quarter" idx="14"/>
          </p:nvPr>
        </p:nvSpPr>
        <p:spPr/>
        <p:txBody>
          <a:bodyPr/>
          <a:lstStyle/>
          <a:p>
            <a:r>
              <a:rPr lang="en-US"/>
              <a:t>10/03/2021 - 25/02/2022</a:t>
            </a:r>
          </a:p>
        </p:txBody>
      </p:sp>
    </p:spTree>
    <p:extLst>
      <p:ext uri="{BB962C8B-B14F-4D97-AF65-F5344CB8AC3E}">
        <p14:creationId xmlns:p14="http://schemas.microsoft.com/office/powerpoint/2010/main" val="2277724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DBE02-699B-45C3-A2A3-A52D1BE1B522}"/>
              </a:ext>
            </a:extLst>
          </p:cNvPr>
          <p:cNvSpPr>
            <a:spLocks noGrp="1"/>
          </p:cNvSpPr>
          <p:nvPr>
            <p:ph type="title"/>
          </p:nvPr>
        </p:nvSpPr>
        <p:spPr/>
        <p:txBody>
          <a:bodyPr/>
          <a:lstStyle/>
          <a:p>
            <a:r>
              <a:rPr lang="nl-NL"/>
              <a:t>Overall Totaal aantal posts | ABP - 4 of 16</a:t>
            </a:r>
            <a:endParaRPr lang="en-US"/>
          </a:p>
        </p:txBody>
      </p:sp>
      <p:graphicFrame>
        <p:nvGraphicFramePr>
          <p:cNvPr id="5" name="Table Placeholder 4">
            <a:extLst>
              <a:ext uri="{FF2B5EF4-FFF2-40B4-BE49-F238E27FC236}">
                <a16:creationId xmlns:a16="http://schemas.microsoft.com/office/drawing/2014/main" id="{14E0FE5C-50CE-4408-8A7B-92E4D2A3D2C2}"/>
              </a:ext>
            </a:extLst>
          </p:cNvPr>
          <p:cNvGraphicFramePr>
            <a:graphicFrameLocks noGrp="1"/>
          </p:cNvGraphicFramePr>
          <p:nvPr>
            <p:ph type="tbl" sz="quarter" idx="13"/>
            <p:extLst>
              <p:ext uri="{D42A27DB-BD31-4B8C-83A1-F6EECF244321}">
                <p14:modId xmlns:p14="http://schemas.microsoft.com/office/powerpoint/2010/main" val="1871086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1172198"/>
                    </a:ext>
                  </a:extLst>
                </a:gridCol>
                <a:gridCol w="1152144">
                  <a:extLst>
                    <a:ext uri="{9D8B030D-6E8A-4147-A177-3AD203B41FA5}">
                      <a16:colId xmlns:a16="http://schemas.microsoft.com/office/drawing/2014/main" val="973021636"/>
                    </a:ext>
                  </a:extLst>
                </a:gridCol>
                <a:gridCol w="576072">
                  <a:extLst>
                    <a:ext uri="{9D8B030D-6E8A-4147-A177-3AD203B41FA5}">
                      <a16:colId xmlns:a16="http://schemas.microsoft.com/office/drawing/2014/main" val="2373300352"/>
                    </a:ext>
                  </a:extLst>
                </a:gridCol>
                <a:gridCol w="576072">
                  <a:extLst>
                    <a:ext uri="{9D8B030D-6E8A-4147-A177-3AD203B41FA5}">
                      <a16:colId xmlns:a16="http://schemas.microsoft.com/office/drawing/2014/main" val="3792239024"/>
                    </a:ext>
                  </a:extLst>
                </a:gridCol>
                <a:gridCol w="576072">
                  <a:extLst>
                    <a:ext uri="{9D8B030D-6E8A-4147-A177-3AD203B41FA5}">
                      <a16:colId xmlns:a16="http://schemas.microsoft.com/office/drawing/2014/main" val="722223380"/>
                    </a:ext>
                  </a:extLst>
                </a:gridCol>
                <a:gridCol w="576072">
                  <a:extLst>
                    <a:ext uri="{9D8B030D-6E8A-4147-A177-3AD203B41FA5}">
                      <a16:colId xmlns:a16="http://schemas.microsoft.com/office/drawing/2014/main" val="2555645481"/>
                    </a:ext>
                  </a:extLst>
                </a:gridCol>
                <a:gridCol w="576072">
                  <a:extLst>
                    <a:ext uri="{9D8B030D-6E8A-4147-A177-3AD203B41FA5}">
                      <a16:colId xmlns:a16="http://schemas.microsoft.com/office/drawing/2014/main" val="1042481698"/>
                    </a:ext>
                  </a:extLst>
                </a:gridCol>
                <a:gridCol w="576072">
                  <a:extLst>
                    <a:ext uri="{9D8B030D-6E8A-4147-A177-3AD203B41FA5}">
                      <a16:colId xmlns:a16="http://schemas.microsoft.com/office/drawing/2014/main" val="1504500542"/>
                    </a:ext>
                  </a:extLst>
                </a:gridCol>
                <a:gridCol w="576072">
                  <a:extLst>
                    <a:ext uri="{9D8B030D-6E8A-4147-A177-3AD203B41FA5}">
                      <a16:colId xmlns:a16="http://schemas.microsoft.com/office/drawing/2014/main" val="1297933419"/>
                    </a:ext>
                  </a:extLst>
                </a:gridCol>
                <a:gridCol w="576072">
                  <a:extLst>
                    <a:ext uri="{9D8B030D-6E8A-4147-A177-3AD203B41FA5}">
                      <a16:colId xmlns:a16="http://schemas.microsoft.com/office/drawing/2014/main" val="380822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816838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Facebook ABP Pensioenfonds voor overheid en onderwijs - 2021-04-12 11:05:00</a:t>
                      </a:r>
                      <a:r>
                        <a:rPr kumimoji="0" lang="nl-NL" sz="1000" b="0" i="0" u="none" strike="noStrike" kern="1200" cap="none" spc="0" normalizeH="0" baseline="0" noProof="0">
                          <a:ln>
                            <a:noFill/>
                          </a:ln>
                          <a:solidFill>
                            <a:prstClr val="black"/>
                          </a:solidFill>
                          <a:effectLst/>
                          <a:uLnTx/>
                          <a:uFillTx/>
                          <a:latin typeface="+mn-lt"/>
                          <a:ea typeface="+mn-ea"/>
                          <a:cs typeface="+mn-cs"/>
                        </a:rPr>
                        <a:t>
 'Ouderen zijn actiever dan ooit. Ik vind het fantastisch om te zien dat mensen van 70-80 gewoon genieten van het leven. 😊 Maar natuurlijk sluiten we ook onze ogen niet voor de vervelende gevolgen van het ouder worden.'
Jan Slagter besteedt met Omroep MAX veel aandacht aan #pensioen. Maar wat vindt hij zelf van de pensioenen in Nederland? En hoe ziet hij zijn eigen pensioen eigenlijk voor zich?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https://quintly-image-storage.s3.amazonaws.com/93d1e35b7a6059522707d485d3af9cd5/18ab5dac511aed4277c81674a1c49d87.jpg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12.0411 %</a:t>
                      </a:r>
                    </a:p>
                  </a:txBody>
                  <a:tcPr/>
                </a:tc>
                <a:extLst>
                  <a:ext uri="{0D108BD9-81ED-4DB2-BD59-A6C34878D82A}">
                    <a16:rowId xmlns:a16="http://schemas.microsoft.com/office/drawing/2014/main" val="284960538"/>
                  </a:ext>
                </a:extLst>
              </a:tr>
            </a:tbl>
          </a:graphicData>
        </a:graphic>
      </p:graphicFrame>
      <p:sp>
        <p:nvSpPr>
          <p:cNvPr id="4" name="Text Placeholder 3">
            <a:extLst>
              <a:ext uri="{FF2B5EF4-FFF2-40B4-BE49-F238E27FC236}">
                <a16:creationId xmlns:a16="http://schemas.microsoft.com/office/drawing/2014/main" id="{199EFECE-14D7-4EEA-B9F1-4509CFD88025}"/>
              </a:ext>
            </a:extLst>
          </p:cNvPr>
          <p:cNvSpPr>
            <a:spLocks noGrp="1"/>
          </p:cNvSpPr>
          <p:nvPr>
            <p:ph type="body" sz="quarter" idx="14"/>
          </p:nvPr>
        </p:nvSpPr>
        <p:spPr/>
        <p:txBody>
          <a:bodyPr/>
          <a:lstStyle/>
          <a:p>
            <a:r>
              <a:rPr lang="en-US"/>
              <a:t>10/03/2021 - 25/02/2022</a:t>
            </a:r>
          </a:p>
        </p:txBody>
      </p:sp>
    </p:spTree>
    <p:extLst>
      <p:ext uri="{BB962C8B-B14F-4D97-AF65-F5344CB8AC3E}">
        <p14:creationId xmlns:p14="http://schemas.microsoft.com/office/powerpoint/2010/main" val="1838971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A0F31-33D9-4763-A62F-0FDADAB86FD6}"/>
              </a:ext>
            </a:extLst>
          </p:cNvPr>
          <p:cNvSpPr>
            <a:spLocks noGrp="1"/>
          </p:cNvSpPr>
          <p:nvPr>
            <p:ph type="title"/>
          </p:nvPr>
        </p:nvSpPr>
        <p:spPr/>
        <p:txBody>
          <a:bodyPr/>
          <a:lstStyle/>
          <a:p>
            <a:r>
              <a:rPr lang="nl-NL"/>
              <a:t>Overall Totaal aantal posts | ABP - 5 of 16</a:t>
            </a:r>
            <a:endParaRPr lang="en-US"/>
          </a:p>
        </p:txBody>
      </p:sp>
      <p:graphicFrame>
        <p:nvGraphicFramePr>
          <p:cNvPr id="5" name="Table Placeholder 4">
            <a:extLst>
              <a:ext uri="{FF2B5EF4-FFF2-40B4-BE49-F238E27FC236}">
                <a16:creationId xmlns:a16="http://schemas.microsoft.com/office/drawing/2014/main" id="{1181CAF5-34D4-4C9A-ADE3-836D62B537E4}"/>
              </a:ext>
            </a:extLst>
          </p:cNvPr>
          <p:cNvGraphicFramePr>
            <a:graphicFrameLocks noGrp="1"/>
          </p:cNvGraphicFramePr>
          <p:nvPr>
            <p:ph type="tbl" sz="quarter" idx="13"/>
            <p:extLst>
              <p:ext uri="{D42A27DB-BD31-4B8C-83A1-F6EECF244321}">
                <p14:modId xmlns:p14="http://schemas.microsoft.com/office/powerpoint/2010/main" val="2166627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1155863"/>
                    </a:ext>
                  </a:extLst>
                </a:gridCol>
                <a:gridCol w="1152144">
                  <a:extLst>
                    <a:ext uri="{9D8B030D-6E8A-4147-A177-3AD203B41FA5}">
                      <a16:colId xmlns:a16="http://schemas.microsoft.com/office/drawing/2014/main" val="2023774502"/>
                    </a:ext>
                  </a:extLst>
                </a:gridCol>
                <a:gridCol w="576072">
                  <a:extLst>
                    <a:ext uri="{9D8B030D-6E8A-4147-A177-3AD203B41FA5}">
                      <a16:colId xmlns:a16="http://schemas.microsoft.com/office/drawing/2014/main" val="1958456783"/>
                    </a:ext>
                  </a:extLst>
                </a:gridCol>
                <a:gridCol w="576072">
                  <a:extLst>
                    <a:ext uri="{9D8B030D-6E8A-4147-A177-3AD203B41FA5}">
                      <a16:colId xmlns:a16="http://schemas.microsoft.com/office/drawing/2014/main" val="1546958327"/>
                    </a:ext>
                  </a:extLst>
                </a:gridCol>
                <a:gridCol w="576072">
                  <a:extLst>
                    <a:ext uri="{9D8B030D-6E8A-4147-A177-3AD203B41FA5}">
                      <a16:colId xmlns:a16="http://schemas.microsoft.com/office/drawing/2014/main" val="706893891"/>
                    </a:ext>
                  </a:extLst>
                </a:gridCol>
                <a:gridCol w="576072">
                  <a:extLst>
                    <a:ext uri="{9D8B030D-6E8A-4147-A177-3AD203B41FA5}">
                      <a16:colId xmlns:a16="http://schemas.microsoft.com/office/drawing/2014/main" val="3157298273"/>
                    </a:ext>
                  </a:extLst>
                </a:gridCol>
                <a:gridCol w="576072">
                  <a:extLst>
                    <a:ext uri="{9D8B030D-6E8A-4147-A177-3AD203B41FA5}">
                      <a16:colId xmlns:a16="http://schemas.microsoft.com/office/drawing/2014/main" val="3636911702"/>
                    </a:ext>
                  </a:extLst>
                </a:gridCol>
                <a:gridCol w="576072">
                  <a:extLst>
                    <a:ext uri="{9D8B030D-6E8A-4147-A177-3AD203B41FA5}">
                      <a16:colId xmlns:a16="http://schemas.microsoft.com/office/drawing/2014/main" val="1058866471"/>
                    </a:ext>
                  </a:extLst>
                </a:gridCol>
                <a:gridCol w="576072">
                  <a:extLst>
                    <a:ext uri="{9D8B030D-6E8A-4147-A177-3AD203B41FA5}">
                      <a16:colId xmlns:a16="http://schemas.microsoft.com/office/drawing/2014/main" val="1906022886"/>
                    </a:ext>
                  </a:extLst>
                </a:gridCol>
                <a:gridCol w="576072">
                  <a:extLst>
                    <a:ext uri="{9D8B030D-6E8A-4147-A177-3AD203B41FA5}">
                      <a16:colId xmlns:a16="http://schemas.microsoft.com/office/drawing/2014/main" val="1404703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576722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LinkedIn Pensioenfonds ABP - 2021-04-12 11:05:22</a:t>
                      </a:r>
                      <a:r>
                        <a:rPr kumimoji="0" lang="nl-NL" sz="1000" b="0" i="0" u="none" strike="noStrike" kern="1200" cap="none" spc="0" normalizeH="0" baseline="0" noProof="0">
                          <a:ln>
                            <a:noFill/>
                          </a:ln>
                          <a:solidFill>
                            <a:prstClr val="black"/>
                          </a:solidFill>
                          <a:effectLst/>
                          <a:uLnTx/>
                          <a:uFillTx/>
                          <a:latin typeface="+mn-lt"/>
                          <a:ea typeface="+mn-ea"/>
                          <a:cs typeface="+mn-cs"/>
                        </a:rPr>
                        <a:t>
 Met pensioen gaan: de een droomt ervan en de ander wil er liever nog niet aan denken. Welke keuze maken bekende Nederlanders? 🤔 
In deze serie laten we ze aan het woord. Vandaag in deel 2: Omroep MAX-baas en presentator Jan Slagter.
Hij besteedt met Omroep MAX veel aandacht aan #pensioen. Maar wat vindt hij zelf van de pensioenen in Nederland? En hoe ziet hij zijn eigen pensioen eigenlijk voor zich? Je leest het op onze website.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https://kont-img-input-prod-bucket.s3.eu-central-1.amazonaws.com/13277/2417/picture-lightbox-16182131538996883606073f9211b92e.png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4.5124 %</a:t>
                      </a:r>
                    </a:p>
                  </a:txBody>
                  <a:tcPr/>
                </a:tc>
                <a:extLst>
                  <a:ext uri="{0D108BD9-81ED-4DB2-BD59-A6C34878D82A}">
                    <a16:rowId xmlns:a16="http://schemas.microsoft.com/office/drawing/2014/main" val="2644492530"/>
                  </a:ext>
                </a:extLst>
              </a:tr>
            </a:tbl>
          </a:graphicData>
        </a:graphic>
      </p:graphicFrame>
      <p:sp>
        <p:nvSpPr>
          <p:cNvPr id="4" name="Text Placeholder 3">
            <a:extLst>
              <a:ext uri="{FF2B5EF4-FFF2-40B4-BE49-F238E27FC236}">
                <a16:creationId xmlns:a16="http://schemas.microsoft.com/office/drawing/2014/main" id="{829BABFE-7EF0-4C41-88C9-43C4DE691F83}"/>
              </a:ext>
            </a:extLst>
          </p:cNvPr>
          <p:cNvSpPr>
            <a:spLocks noGrp="1"/>
          </p:cNvSpPr>
          <p:nvPr>
            <p:ph type="body" sz="quarter" idx="14"/>
          </p:nvPr>
        </p:nvSpPr>
        <p:spPr/>
        <p:txBody>
          <a:bodyPr/>
          <a:lstStyle/>
          <a:p>
            <a:r>
              <a:rPr lang="en-US"/>
              <a:t>10/03/2021 - 25/02/2022</a:t>
            </a:r>
          </a:p>
        </p:txBody>
      </p:sp>
    </p:spTree>
    <p:extLst>
      <p:ext uri="{BB962C8B-B14F-4D97-AF65-F5344CB8AC3E}">
        <p14:creationId xmlns:p14="http://schemas.microsoft.com/office/powerpoint/2010/main" val="3580803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30A10-E038-433C-8B46-660E0B9C5BD3}"/>
              </a:ext>
            </a:extLst>
          </p:cNvPr>
          <p:cNvSpPr>
            <a:spLocks noGrp="1"/>
          </p:cNvSpPr>
          <p:nvPr>
            <p:ph type="title"/>
          </p:nvPr>
        </p:nvSpPr>
        <p:spPr/>
        <p:txBody>
          <a:bodyPr/>
          <a:lstStyle/>
          <a:p>
            <a:r>
              <a:rPr lang="nl-NL"/>
              <a:t>Overall Totaal aantal posts | ABP - 6 of 16</a:t>
            </a:r>
            <a:endParaRPr lang="en-US"/>
          </a:p>
        </p:txBody>
      </p:sp>
      <p:graphicFrame>
        <p:nvGraphicFramePr>
          <p:cNvPr id="5" name="Table Placeholder 4">
            <a:extLst>
              <a:ext uri="{FF2B5EF4-FFF2-40B4-BE49-F238E27FC236}">
                <a16:creationId xmlns:a16="http://schemas.microsoft.com/office/drawing/2014/main" id="{971C6F69-07F3-4F50-879E-C6412872DC2C}"/>
              </a:ext>
            </a:extLst>
          </p:cNvPr>
          <p:cNvGraphicFramePr>
            <a:graphicFrameLocks noGrp="1"/>
          </p:cNvGraphicFramePr>
          <p:nvPr>
            <p:ph type="tbl" sz="quarter" idx="13"/>
            <p:extLst>
              <p:ext uri="{D42A27DB-BD31-4B8C-83A1-F6EECF244321}">
                <p14:modId xmlns:p14="http://schemas.microsoft.com/office/powerpoint/2010/main" val="3629044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00309264"/>
                    </a:ext>
                  </a:extLst>
                </a:gridCol>
                <a:gridCol w="1152144">
                  <a:extLst>
                    <a:ext uri="{9D8B030D-6E8A-4147-A177-3AD203B41FA5}">
                      <a16:colId xmlns:a16="http://schemas.microsoft.com/office/drawing/2014/main" val="591357662"/>
                    </a:ext>
                  </a:extLst>
                </a:gridCol>
                <a:gridCol w="576072">
                  <a:extLst>
                    <a:ext uri="{9D8B030D-6E8A-4147-A177-3AD203B41FA5}">
                      <a16:colId xmlns:a16="http://schemas.microsoft.com/office/drawing/2014/main" val="3462214423"/>
                    </a:ext>
                  </a:extLst>
                </a:gridCol>
                <a:gridCol w="576072">
                  <a:extLst>
                    <a:ext uri="{9D8B030D-6E8A-4147-A177-3AD203B41FA5}">
                      <a16:colId xmlns:a16="http://schemas.microsoft.com/office/drawing/2014/main" val="2801999724"/>
                    </a:ext>
                  </a:extLst>
                </a:gridCol>
                <a:gridCol w="576072">
                  <a:extLst>
                    <a:ext uri="{9D8B030D-6E8A-4147-A177-3AD203B41FA5}">
                      <a16:colId xmlns:a16="http://schemas.microsoft.com/office/drawing/2014/main" val="3319426725"/>
                    </a:ext>
                  </a:extLst>
                </a:gridCol>
                <a:gridCol w="576072">
                  <a:extLst>
                    <a:ext uri="{9D8B030D-6E8A-4147-A177-3AD203B41FA5}">
                      <a16:colId xmlns:a16="http://schemas.microsoft.com/office/drawing/2014/main" val="3910951118"/>
                    </a:ext>
                  </a:extLst>
                </a:gridCol>
                <a:gridCol w="576072">
                  <a:extLst>
                    <a:ext uri="{9D8B030D-6E8A-4147-A177-3AD203B41FA5}">
                      <a16:colId xmlns:a16="http://schemas.microsoft.com/office/drawing/2014/main" val="3230130151"/>
                    </a:ext>
                  </a:extLst>
                </a:gridCol>
                <a:gridCol w="576072">
                  <a:extLst>
                    <a:ext uri="{9D8B030D-6E8A-4147-A177-3AD203B41FA5}">
                      <a16:colId xmlns:a16="http://schemas.microsoft.com/office/drawing/2014/main" val="376101674"/>
                    </a:ext>
                  </a:extLst>
                </a:gridCol>
                <a:gridCol w="576072">
                  <a:extLst>
                    <a:ext uri="{9D8B030D-6E8A-4147-A177-3AD203B41FA5}">
                      <a16:colId xmlns:a16="http://schemas.microsoft.com/office/drawing/2014/main" val="3049079572"/>
                    </a:ext>
                  </a:extLst>
                </a:gridCol>
                <a:gridCol w="576072">
                  <a:extLst>
                    <a:ext uri="{9D8B030D-6E8A-4147-A177-3AD203B41FA5}">
                      <a16:colId xmlns:a16="http://schemas.microsoft.com/office/drawing/2014/main" val="3215190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30299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Twitter @abppensioen - 2021-04-12 11:14:07</a:t>
                      </a:r>
                      <a:r>
                        <a:rPr kumimoji="0" lang="nl-NL" sz="1000" b="0" i="0" u="none" strike="noStrike" kern="1200" cap="none" spc="0" normalizeH="0" baseline="0" noProof="0">
                          <a:ln>
                            <a:noFill/>
                          </a:ln>
                          <a:solidFill>
                            <a:prstClr val="black"/>
                          </a:solidFill>
                          <a:effectLst/>
                          <a:uLnTx/>
                          <a:uFillTx/>
                          <a:latin typeface="+mn-lt"/>
                          <a:ea typeface="+mn-ea"/>
                          <a:cs typeface="+mn-cs"/>
                        </a:rPr>
                        <a:t>
 Met @OmroepMAX besteedt @Jan_Slagter veel aandacht aan #pensioen. Maar wat vindt hij zelf van de pensioenen in Nederland? En hoe ziet hij zijn eigen pensioen eigenlijk voor zich? ⬇️
abp.nl/over-abp/actue… pic.twitter.com/y8LDaW6J44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3.6753 %</a:t>
                      </a:r>
                    </a:p>
                  </a:txBody>
                  <a:tcPr/>
                </a:tc>
                <a:extLst>
                  <a:ext uri="{0D108BD9-81ED-4DB2-BD59-A6C34878D82A}">
                    <a16:rowId xmlns:a16="http://schemas.microsoft.com/office/drawing/2014/main" val="76786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Facebook ABP Pensioenfonds voor overheid en onderwijs - 2021-04-29 15:38:00</a:t>
                      </a:r>
                      <a:r>
                        <a:rPr kumimoji="0" lang="nl-NL" sz="1000" b="0" i="0" u="none" strike="noStrike" kern="1200" cap="none" spc="0" normalizeH="0" baseline="0" noProof="0">
                          <a:ln>
                            <a:noFill/>
                          </a:ln>
                          <a:solidFill>
                            <a:prstClr val="black"/>
                          </a:solidFill>
                          <a:effectLst/>
                          <a:uLnTx/>
                          <a:uFillTx/>
                          <a:latin typeface="+mn-lt"/>
                          <a:ea typeface="+mn-ea"/>
                          <a:cs typeface="+mn-cs"/>
                        </a:rPr>
                        <a:t>
 Ze ontving de dag voor Koningsdag een #lintje en houdt heel Nederland fit. 🇳🇱 Olga Commandeur is voormalig atlete en nu vooral bekend van ochtendgymnastiek op televisie. 
We spraken met haar over werk en #pensioen. ⬇️
https://www.abp.nl/over-abp/actueel/nieuws/bekend-met-pensioen-olga-commandeur.aspx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https://quintly-image-storage.s3.amazonaws.com/93d1e35b7a6059522707d485d3af9cd5/30479df45b50ff7dc4dddb87d8a7140d.png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4.6189 %</a:t>
                      </a:r>
                    </a:p>
                  </a:txBody>
                  <a:tcPr/>
                </a:tc>
                <a:extLst>
                  <a:ext uri="{0D108BD9-81ED-4DB2-BD59-A6C34878D82A}">
                    <a16:rowId xmlns:a16="http://schemas.microsoft.com/office/drawing/2014/main" val="3675927824"/>
                  </a:ext>
                </a:extLst>
              </a:tr>
            </a:tbl>
          </a:graphicData>
        </a:graphic>
      </p:graphicFrame>
      <p:sp>
        <p:nvSpPr>
          <p:cNvPr id="4" name="Text Placeholder 3">
            <a:extLst>
              <a:ext uri="{FF2B5EF4-FFF2-40B4-BE49-F238E27FC236}">
                <a16:creationId xmlns:a16="http://schemas.microsoft.com/office/drawing/2014/main" id="{B277C9C6-4C21-4FBC-B98E-3EB2224F9A34}"/>
              </a:ext>
            </a:extLst>
          </p:cNvPr>
          <p:cNvSpPr>
            <a:spLocks noGrp="1"/>
          </p:cNvSpPr>
          <p:nvPr>
            <p:ph type="body" sz="quarter" idx="14"/>
          </p:nvPr>
        </p:nvSpPr>
        <p:spPr/>
        <p:txBody>
          <a:bodyPr/>
          <a:lstStyle/>
          <a:p>
            <a:r>
              <a:rPr lang="en-US"/>
              <a:t>10/03/2021 - 25/02/2022</a:t>
            </a:r>
          </a:p>
        </p:txBody>
      </p:sp>
    </p:spTree>
    <p:extLst>
      <p:ext uri="{BB962C8B-B14F-4D97-AF65-F5344CB8AC3E}">
        <p14:creationId xmlns:p14="http://schemas.microsoft.com/office/powerpoint/2010/main" val="2902174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7E451-B7FB-4888-91BA-67B223885DD4}"/>
              </a:ext>
            </a:extLst>
          </p:cNvPr>
          <p:cNvSpPr>
            <a:spLocks noGrp="1"/>
          </p:cNvSpPr>
          <p:nvPr>
            <p:ph type="title"/>
          </p:nvPr>
        </p:nvSpPr>
        <p:spPr/>
        <p:txBody>
          <a:bodyPr/>
          <a:lstStyle/>
          <a:p>
            <a:r>
              <a:rPr lang="nl-NL"/>
              <a:t>Overall Totaal aantal posts | ABP - 7 of 16</a:t>
            </a:r>
            <a:endParaRPr lang="en-US"/>
          </a:p>
        </p:txBody>
      </p:sp>
      <p:graphicFrame>
        <p:nvGraphicFramePr>
          <p:cNvPr id="5" name="Table Placeholder 4">
            <a:extLst>
              <a:ext uri="{FF2B5EF4-FFF2-40B4-BE49-F238E27FC236}">
                <a16:creationId xmlns:a16="http://schemas.microsoft.com/office/drawing/2014/main" id="{DEFFB9CB-C610-499A-9895-7752928F807E}"/>
              </a:ext>
            </a:extLst>
          </p:cNvPr>
          <p:cNvGraphicFramePr>
            <a:graphicFrameLocks noGrp="1"/>
          </p:cNvGraphicFramePr>
          <p:nvPr>
            <p:ph type="tbl" sz="quarter" idx="13"/>
            <p:extLst>
              <p:ext uri="{D42A27DB-BD31-4B8C-83A1-F6EECF244321}">
                <p14:modId xmlns:p14="http://schemas.microsoft.com/office/powerpoint/2010/main" val="4098954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40459147"/>
                    </a:ext>
                  </a:extLst>
                </a:gridCol>
                <a:gridCol w="1152144">
                  <a:extLst>
                    <a:ext uri="{9D8B030D-6E8A-4147-A177-3AD203B41FA5}">
                      <a16:colId xmlns:a16="http://schemas.microsoft.com/office/drawing/2014/main" val="2714078"/>
                    </a:ext>
                  </a:extLst>
                </a:gridCol>
                <a:gridCol w="576072">
                  <a:extLst>
                    <a:ext uri="{9D8B030D-6E8A-4147-A177-3AD203B41FA5}">
                      <a16:colId xmlns:a16="http://schemas.microsoft.com/office/drawing/2014/main" val="4123306805"/>
                    </a:ext>
                  </a:extLst>
                </a:gridCol>
                <a:gridCol w="576072">
                  <a:extLst>
                    <a:ext uri="{9D8B030D-6E8A-4147-A177-3AD203B41FA5}">
                      <a16:colId xmlns:a16="http://schemas.microsoft.com/office/drawing/2014/main" val="3610569885"/>
                    </a:ext>
                  </a:extLst>
                </a:gridCol>
                <a:gridCol w="576072">
                  <a:extLst>
                    <a:ext uri="{9D8B030D-6E8A-4147-A177-3AD203B41FA5}">
                      <a16:colId xmlns:a16="http://schemas.microsoft.com/office/drawing/2014/main" val="3840983731"/>
                    </a:ext>
                  </a:extLst>
                </a:gridCol>
                <a:gridCol w="576072">
                  <a:extLst>
                    <a:ext uri="{9D8B030D-6E8A-4147-A177-3AD203B41FA5}">
                      <a16:colId xmlns:a16="http://schemas.microsoft.com/office/drawing/2014/main" val="2353489722"/>
                    </a:ext>
                  </a:extLst>
                </a:gridCol>
                <a:gridCol w="576072">
                  <a:extLst>
                    <a:ext uri="{9D8B030D-6E8A-4147-A177-3AD203B41FA5}">
                      <a16:colId xmlns:a16="http://schemas.microsoft.com/office/drawing/2014/main" val="1532293017"/>
                    </a:ext>
                  </a:extLst>
                </a:gridCol>
                <a:gridCol w="576072">
                  <a:extLst>
                    <a:ext uri="{9D8B030D-6E8A-4147-A177-3AD203B41FA5}">
                      <a16:colId xmlns:a16="http://schemas.microsoft.com/office/drawing/2014/main" val="137001627"/>
                    </a:ext>
                  </a:extLst>
                </a:gridCol>
                <a:gridCol w="576072">
                  <a:extLst>
                    <a:ext uri="{9D8B030D-6E8A-4147-A177-3AD203B41FA5}">
                      <a16:colId xmlns:a16="http://schemas.microsoft.com/office/drawing/2014/main" val="1869777412"/>
                    </a:ext>
                  </a:extLst>
                </a:gridCol>
                <a:gridCol w="576072">
                  <a:extLst>
                    <a:ext uri="{9D8B030D-6E8A-4147-A177-3AD203B41FA5}">
                      <a16:colId xmlns:a16="http://schemas.microsoft.com/office/drawing/2014/main" val="1507635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285050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LinkedIn Pensioenfonds ABP - 2021-04-29 15:38:06</a:t>
                      </a:r>
                      <a:r>
                        <a:rPr kumimoji="0" lang="nl-NL" sz="1000" b="0" i="0" u="none" strike="noStrike" kern="1200" cap="none" spc="0" normalizeH="0" baseline="0" noProof="0">
                          <a:ln>
                            <a:noFill/>
                          </a:ln>
                          <a:solidFill>
                            <a:prstClr val="black"/>
                          </a:solidFill>
                          <a:effectLst/>
                          <a:uLnTx/>
                          <a:uFillTx/>
                          <a:latin typeface="+mn-lt"/>
                          <a:ea typeface="+mn-ea"/>
                          <a:cs typeface="+mn-cs"/>
                        </a:rPr>
                        <a:t>
 Ze ontving de dag voor Koningsdag een #lintje en houdt heel Nederland fit. 🇳🇱 Olga Commandeur is voormalig atlete en nu vooral bekend van ochtendgymnastiek op televisie. 
We spraken met haar over werk en #pensioen.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https://kont-img-input-prod-bucket.s3.eu-central-1.amazonaws.com/13277/2524/picture-lightbox-16196783891400425222608a54b507df1.png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3.7492 %</a:t>
                      </a:r>
                    </a:p>
                  </a:txBody>
                  <a:tcPr/>
                </a:tc>
                <a:extLst>
                  <a:ext uri="{0D108BD9-81ED-4DB2-BD59-A6C34878D82A}">
                    <a16:rowId xmlns:a16="http://schemas.microsoft.com/office/drawing/2014/main" val="185060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Twitter @abppensioen - 2021-07-02 14:40:12</a:t>
                      </a:r>
                      <a:r>
                        <a:rPr kumimoji="0" lang="nl-NL" sz="1000" b="0" i="0" u="none" strike="noStrike" kern="1200" cap="none" spc="0" normalizeH="0" baseline="0" noProof="0">
                          <a:ln>
                            <a:noFill/>
                          </a:ln>
                          <a:solidFill>
                            <a:prstClr val="black"/>
                          </a:solidFill>
                          <a:effectLst/>
                          <a:uLnTx/>
                          <a:uFillTx/>
                          <a:latin typeface="+mn-lt"/>
                          <a:ea typeface="+mn-ea"/>
                          <a:cs typeface="+mn-cs"/>
                        </a:rPr>
                        <a:t>
 ‘Het grootste misverstand over mij is dat ik een sombere mopperaar ben.’
Maarten van Rossem, historicus, schrijver en presentator, is 77 en sinds 2008 met #pensioen. Althans, op papier. Achteroverleunen kan en wil hij nog niet. 💪➡️ abp.nl/over-abp/actue… pic.twitter.com/MBegRjTXMI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3.1685 %</a:t>
                      </a:r>
                    </a:p>
                  </a:txBody>
                  <a:tcPr/>
                </a:tc>
                <a:extLst>
                  <a:ext uri="{0D108BD9-81ED-4DB2-BD59-A6C34878D82A}">
                    <a16:rowId xmlns:a16="http://schemas.microsoft.com/office/drawing/2014/main" val="1874816360"/>
                  </a:ext>
                </a:extLst>
              </a:tr>
            </a:tbl>
          </a:graphicData>
        </a:graphic>
      </p:graphicFrame>
      <p:sp>
        <p:nvSpPr>
          <p:cNvPr id="4" name="Text Placeholder 3">
            <a:extLst>
              <a:ext uri="{FF2B5EF4-FFF2-40B4-BE49-F238E27FC236}">
                <a16:creationId xmlns:a16="http://schemas.microsoft.com/office/drawing/2014/main" id="{40F3056A-C4DA-4808-9316-0FFCF9E7C3EA}"/>
              </a:ext>
            </a:extLst>
          </p:cNvPr>
          <p:cNvSpPr>
            <a:spLocks noGrp="1"/>
          </p:cNvSpPr>
          <p:nvPr>
            <p:ph type="body" sz="quarter" idx="14"/>
          </p:nvPr>
        </p:nvSpPr>
        <p:spPr/>
        <p:txBody>
          <a:bodyPr/>
          <a:lstStyle/>
          <a:p>
            <a:r>
              <a:rPr lang="en-US"/>
              <a:t>10/03/2021 - 25/02/2022</a:t>
            </a:r>
          </a:p>
        </p:txBody>
      </p:sp>
    </p:spTree>
    <p:extLst>
      <p:ext uri="{BB962C8B-B14F-4D97-AF65-F5344CB8AC3E}">
        <p14:creationId xmlns:p14="http://schemas.microsoft.com/office/powerpoint/2010/main" val="1745347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CF8D2-DAAA-4D6F-91C5-A5EA0D463C06}"/>
              </a:ext>
            </a:extLst>
          </p:cNvPr>
          <p:cNvSpPr>
            <a:spLocks noGrp="1"/>
          </p:cNvSpPr>
          <p:nvPr>
            <p:ph type="title"/>
          </p:nvPr>
        </p:nvSpPr>
        <p:spPr/>
        <p:txBody>
          <a:bodyPr/>
          <a:lstStyle/>
          <a:p>
            <a:r>
              <a:rPr lang="nl-NL"/>
              <a:t>Overall Totaal aantal posts | ABP - 8 of 16</a:t>
            </a:r>
            <a:endParaRPr lang="en-US"/>
          </a:p>
        </p:txBody>
      </p:sp>
      <p:graphicFrame>
        <p:nvGraphicFramePr>
          <p:cNvPr id="5" name="Table Placeholder 4">
            <a:extLst>
              <a:ext uri="{FF2B5EF4-FFF2-40B4-BE49-F238E27FC236}">
                <a16:creationId xmlns:a16="http://schemas.microsoft.com/office/drawing/2014/main" id="{B10B7B67-D61A-4514-B005-D79AFEB22E15}"/>
              </a:ext>
            </a:extLst>
          </p:cNvPr>
          <p:cNvGraphicFramePr>
            <a:graphicFrameLocks noGrp="1"/>
          </p:cNvGraphicFramePr>
          <p:nvPr>
            <p:ph type="tbl" sz="quarter" idx="13"/>
            <p:extLst>
              <p:ext uri="{D42A27DB-BD31-4B8C-83A1-F6EECF244321}">
                <p14:modId xmlns:p14="http://schemas.microsoft.com/office/powerpoint/2010/main" val="161241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13215527"/>
                    </a:ext>
                  </a:extLst>
                </a:gridCol>
                <a:gridCol w="1152144">
                  <a:extLst>
                    <a:ext uri="{9D8B030D-6E8A-4147-A177-3AD203B41FA5}">
                      <a16:colId xmlns:a16="http://schemas.microsoft.com/office/drawing/2014/main" val="1042052102"/>
                    </a:ext>
                  </a:extLst>
                </a:gridCol>
                <a:gridCol w="576072">
                  <a:extLst>
                    <a:ext uri="{9D8B030D-6E8A-4147-A177-3AD203B41FA5}">
                      <a16:colId xmlns:a16="http://schemas.microsoft.com/office/drawing/2014/main" val="1932497668"/>
                    </a:ext>
                  </a:extLst>
                </a:gridCol>
                <a:gridCol w="576072">
                  <a:extLst>
                    <a:ext uri="{9D8B030D-6E8A-4147-A177-3AD203B41FA5}">
                      <a16:colId xmlns:a16="http://schemas.microsoft.com/office/drawing/2014/main" val="2311492311"/>
                    </a:ext>
                  </a:extLst>
                </a:gridCol>
                <a:gridCol w="576072">
                  <a:extLst>
                    <a:ext uri="{9D8B030D-6E8A-4147-A177-3AD203B41FA5}">
                      <a16:colId xmlns:a16="http://schemas.microsoft.com/office/drawing/2014/main" val="4250927759"/>
                    </a:ext>
                  </a:extLst>
                </a:gridCol>
                <a:gridCol w="576072">
                  <a:extLst>
                    <a:ext uri="{9D8B030D-6E8A-4147-A177-3AD203B41FA5}">
                      <a16:colId xmlns:a16="http://schemas.microsoft.com/office/drawing/2014/main" val="541857232"/>
                    </a:ext>
                  </a:extLst>
                </a:gridCol>
                <a:gridCol w="576072">
                  <a:extLst>
                    <a:ext uri="{9D8B030D-6E8A-4147-A177-3AD203B41FA5}">
                      <a16:colId xmlns:a16="http://schemas.microsoft.com/office/drawing/2014/main" val="137048548"/>
                    </a:ext>
                  </a:extLst>
                </a:gridCol>
                <a:gridCol w="576072">
                  <a:extLst>
                    <a:ext uri="{9D8B030D-6E8A-4147-A177-3AD203B41FA5}">
                      <a16:colId xmlns:a16="http://schemas.microsoft.com/office/drawing/2014/main" val="2832543063"/>
                    </a:ext>
                  </a:extLst>
                </a:gridCol>
                <a:gridCol w="576072">
                  <a:extLst>
                    <a:ext uri="{9D8B030D-6E8A-4147-A177-3AD203B41FA5}">
                      <a16:colId xmlns:a16="http://schemas.microsoft.com/office/drawing/2014/main" val="3940627"/>
                    </a:ext>
                  </a:extLst>
                </a:gridCol>
                <a:gridCol w="576072">
                  <a:extLst>
                    <a:ext uri="{9D8B030D-6E8A-4147-A177-3AD203B41FA5}">
                      <a16:colId xmlns:a16="http://schemas.microsoft.com/office/drawing/2014/main" val="2289823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50080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Facebook ABP Pensioenfonds voor overheid en onderwijs - 2021-07-02 15:03:11</a:t>
                      </a:r>
                      <a:r>
                        <a:rPr kumimoji="0" lang="nl-NL" sz="1000" b="0" i="0" u="none" strike="noStrike" kern="1200" cap="none" spc="0" normalizeH="0" baseline="0" noProof="0">
                          <a:ln>
                            <a:noFill/>
                          </a:ln>
                          <a:solidFill>
                            <a:prstClr val="black"/>
                          </a:solidFill>
                          <a:effectLst/>
                          <a:uLnTx/>
                          <a:uFillTx/>
                          <a:latin typeface="+mn-lt"/>
                          <a:ea typeface="+mn-ea"/>
                          <a:cs typeface="+mn-cs"/>
                        </a:rPr>
                        <a:t>
 🗣 We kennen hem van De slimste mens NL, Hier zijn de Van Rossems en de vele praatprogramma’s waar hij aanschuift om commentaar te geven op politieke en maatschappelijke ontwikkelingen. Maarten van Rossem is 77 en sinds 2008 met #pensioen. Althans, op papier! Achteroverleunen kan en wil hij nog niet.  💤 
We spraken hem over doorwerken na zijn pensioen en zijn televisiewerk.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https://quintly-image-storage.s3.amazonaws.com/93d1e35b7a6059522707d485d3af9cd5/3f40af2fe51807da1a90df9a426b0ac1.jpg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13.6190 %</a:t>
                      </a:r>
                    </a:p>
                  </a:txBody>
                  <a:tcPr/>
                </a:tc>
                <a:extLst>
                  <a:ext uri="{0D108BD9-81ED-4DB2-BD59-A6C34878D82A}">
                    <a16:rowId xmlns:a16="http://schemas.microsoft.com/office/drawing/2014/main" val="2775841621"/>
                  </a:ext>
                </a:extLst>
              </a:tr>
            </a:tbl>
          </a:graphicData>
        </a:graphic>
      </p:graphicFrame>
      <p:sp>
        <p:nvSpPr>
          <p:cNvPr id="4" name="Text Placeholder 3">
            <a:extLst>
              <a:ext uri="{FF2B5EF4-FFF2-40B4-BE49-F238E27FC236}">
                <a16:creationId xmlns:a16="http://schemas.microsoft.com/office/drawing/2014/main" id="{4416C605-6D1E-4F97-9B09-449A79037C8B}"/>
              </a:ext>
            </a:extLst>
          </p:cNvPr>
          <p:cNvSpPr>
            <a:spLocks noGrp="1"/>
          </p:cNvSpPr>
          <p:nvPr>
            <p:ph type="body" sz="quarter" idx="14"/>
          </p:nvPr>
        </p:nvSpPr>
        <p:spPr/>
        <p:txBody>
          <a:bodyPr/>
          <a:lstStyle/>
          <a:p>
            <a:r>
              <a:rPr lang="en-US"/>
              <a:t>10/03/2021 - 25/02/2022</a:t>
            </a:r>
          </a:p>
        </p:txBody>
      </p:sp>
    </p:spTree>
    <p:extLst>
      <p:ext uri="{BB962C8B-B14F-4D97-AF65-F5344CB8AC3E}">
        <p14:creationId xmlns:p14="http://schemas.microsoft.com/office/powerpoint/2010/main" val="3214083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B6C1B-57BE-4843-92DE-8C7DE80484E4}"/>
              </a:ext>
            </a:extLst>
          </p:cNvPr>
          <p:cNvSpPr>
            <a:spLocks noGrp="1"/>
          </p:cNvSpPr>
          <p:nvPr>
            <p:ph type="title"/>
          </p:nvPr>
        </p:nvSpPr>
        <p:spPr/>
        <p:txBody>
          <a:bodyPr/>
          <a:lstStyle/>
          <a:p>
            <a:r>
              <a:rPr lang="nl-NL"/>
              <a:t>Overall Totaal aantal posts | ABP - 9 of 16</a:t>
            </a:r>
            <a:endParaRPr lang="en-US"/>
          </a:p>
        </p:txBody>
      </p:sp>
      <p:graphicFrame>
        <p:nvGraphicFramePr>
          <p:cNvPr id="5" name="Table Placeholder 4">
            <a:extLst>
              <a:ext uri="{FF2B5EF4-FFF2-40B4-BE49-F238E27FC236}">
                <a16:creationId xmlns:a16="http://schemas.microsoft.com/office/drawing/2014/main" id="{B9159DB3-69F7-480B-BFF4-E940271759A3}"/>
              </a:ext>
            </a:extLst>
          </p:cNvPr>
          <p:cNvGraphicFramePr>
            <a:graphicFrameLocks noGrp="1"/>
          </p:cNvGraphicFramePr>
          <p:nvPr>
            <p:ph type="tbl" sz="quarter" idx="13"/>
            <p:extLst>
              <p:ext uri="{D42A27DB-BD31-4B8C-83A1-F6EECF244321}">
                <p14:modId xmlns:p14="http://schemas.microsoft.com/office/powerpoint/2010/main" val="1385539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06001009"/>
                    </a:ext>
                  </a:extLst>
                </a:gridCol>
                <a:gridCol w="1152144">
                  <a:extLst>
                    <a:ext uri="{9D8B030D-6E8A-4147-A177-3AD203B41FA5}">
                      <a16:colId xmlns:a16="http://schemas.microsoft.com/office/drawing/2014/main" val="1506968070"/>
                    </a:ext>
                  </a:extLst>
                </a:gridCol>
                <a:gridCol w="576072">
                  <a:extLst>
                    <a:ext uri="{9D8B030D-6E8A-4147-A177-3AD203B41FA5}">
                      <a16:colId xmlns:a16="http://schemas.microsoft.com/office/drawing/2014/main" val="1955494871"/>
                    </a:ext>
                  </a:extLst>
                </a:gridCol>
                <a:gridCol w="576072">
                  <a:extLst>
                    <a:ext uri="{9D8B030D-6E8A-4147-A177-3AD203B41FA5}">
                      <a16:colId xmlns:a16="http://schemas.microsoft.com/office/drawing/2014/main" val="1427463079"/>
                    </a:ext>
                  </a:extLst>
                </a:gridCol>
                <a:gridCol w="576072">
                  <a:extLst>
                    <a:ext uri="{9D8B030D-6E8A-4147-A177-3AD203B41FA5}">
                      <a16:colId xmlns:a16="http://schemas.microsoft.com/office/drawing/2014/main" val="4184677029"/>
                    </a:ext>
                  </a:extLst>
                </a:gridCol>
                <a:gridCol w="576072">
                  <a:extLst>
                    <a:ext uri="{9D8B030D-6E8A-4147-A177-3AD203B41FA5}">
                      <a16:colId xmlns:a16="http://schemas.microsoft.com/office/drawing/2014/main" val="2977998463"/>
                    </a:ext>
                  </a:extLst>
                </a:gridCol>
                <a:gridCol w="576072">
                  <a:extLst>
                    <a:ext uri="{9D8B030D-6E8A-4147-A177-3AD203B41FA5}">
                      <a16:colId xmlns:a16="http://schemas.microsoft.com/office/drawing/2014/main" val="3379906928"/>
                    </a:ext>
                  </a:extLst>
                </a:gridCol>
                <a:gridCol w="576072">
                  <a:extLst>
                    <a:ext uri="{9D8B030D-6E8A-4147-A177-3AD203B41FA5}">
                      <a16:colId xmlns:a16="http://schemas.microsoft.com/office/drawing/2014/main" val="4210721795"/>
                    </a:ext>
                  </a:extLst>
                </a:gridCol>
                <a:gridCol w="576072">
                  <a:extLst>
                    <a:ext uri="{9D8B030D-6E8A-4147-A177-3AD203B41FA5}">
                      <a16:colId xmlns:a16="http://schemas.microsoft.com/office/drawing/2014/main" val="2758084360"/>
                    </a:ext>
                  </a:extLst>
                </a:gridCol>
                <a:gridCol w="576072">
                  <a:extLst>
                    <a:ext uri="{9D8B030D-6E8A-4147-A177-3AD203B41FA5}">
                      <a16:colId xmlns:a16="http://schemas.microsoft.com/office/drawing/2014/main" val="3082970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614330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LinkedIn Pensioenfonds ABP - 2021-07-02 15:29:05</a:t>
                      </a:r>
                      <a:r>
                        <a:rPr kumimoji="0" lang="nl-NL" sz="1000" b="0" i="0" u="none" strike="noStrike" kern="1200" cap="none" spc="0" normalizeH="0" baseline="0" noProof="0">
                          <a:ln>
                            <a:noFill/>
                          </a:ln>
                          <a:solidFill>
                            <a:prstClr val="black"/>
                          </a:solidFill>
                          <a:effectLst/>
                          <a:uLnTx/>
                          <a:uFillTx/>
                          <a:latin typeface="+mn-lt"/>
                          <a:ea typeface="+mn-ea"/>
                          <a:cs typeface="+mn-cs"/>
                        </a:rPr>
                        <a:t>
 Maarten van Rossem, historicus, schrijver en presentator, is 77 en sinds 2008 met #pensioen. Althans, op papier! Achteroverleunen kan en wil hij nog niet.  
💬 ‘Ga vooral niet thuiszitten. Dat zou wel eens kunnen betekenen dat je een jaar na dato nog maar 70 procent van je hersencapaciteit overhebt. Wat je niet gebruikt gaat achteruit. Dat geldt voor onze spieren en net zo goed voor onze hersenen.'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https://kont-img-input-prod-bucket.s3.eu-central-1.amazonaws.com/13277/3011/picture-lightbox-162515351874117470360dddfee4d50e.jpg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4.7458 %</a:t>
                      </a:r>
                    </a:p>
                  </a:txBody>
                  <a:tcPr/>
                </a:tc>
                <a:extLst>
                  <a:ext uri="{0D108BD9-81ED-4DB2-BD59-A6C34878D82A}">
                    <a16:rowId xmlns:a16="http://schemas.microsoft.com/office/drawing/2014/main" val="517909513"/>
                  </a:ext>
                </a:extLst>
              </a:tr>
            </a:tbl>
          </a:graphicData>
        </a:graphic>
      </p:graphicFrame>
      <p:sp>
        <p:nvSpPr>
          <p:cNvPr id="4" name="Text Placeholder 3">
            <a:extLst>
              <a:ext uri="{FF2B5EF4-FFF2-40B4-BE49-F238E27FC236}">
                <a16:creationId xmlns:a16="http://schemas.microsoft.com/office/drawing/2014/main" id="{6C51E84D-608F-441D-8985-90A12E3CBEF4}"/>
              </a:ext>
            </a:extLst>
          </p:cNvPr>
          <p:cNvSpPr>
            <a:spLocks noGrp="1"/>
          </p:cNvSpPr>
          <p:nvPr>
            <p:ph type="body" sz="quarter" idx="14"/>
          </p:nvPr>
        </p:nvSpPr>
        <p:spPr/>
        <p:txBody>
          <a:bodyPr/>
          <a:lstStyle/>
          <a:p>
            <a:r>
              <a:rPr lang="en-US"/>
              <a:t>10/03/2021 - 25/02/2022</a:t>
            </a:r>
          </a:p>
        </p:txBody>
      </p:sp>
    </p:spTree>
    <p:extLst>
      <p:ext uri="{BB962C8B-B14F-4D97-AF65-F5344CB8AC3E}">
        <p14:creationId xmlns:p14="http://schemas.microsoft.com/office/powerpoint/2010/main" val="2010179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A19EE-BB90-4353-9C9A-F7B240984139}"/>
              </a:ext>
            </a:extLst>
          </p:cNvPr>
          <p:cNvSpPr>
            <a:spLocks noGrp="1"/>
          </p:cNvSpPr>
          <p:nvPr>
            <p:ph type="title"/>
          </p:nvPr>
        </p:nvSpPr>
        <p:spPr/>
        <p:txBody>
          <a:bodyPr/>
          <a:lstStyle/>
          <a:p>
            <a:r>
              <a:rPr lang="nl-NL"/>
              <a:t>Overall Totaal aantal posts | ABP - 10 of 16</a:t>
            </a:r>
            <a:endParaRPr lang="en-US"/>
          </a:p>
        </p:txBody>
      </p:sp>
      <p:graphicFrame>
        <p:nvGraphicFramePr>
          <p:cNvPr id="5" name="Table Placeholder 4">
            <a:extLst>
              <a:ext uri="{FF2B5EF4-FFF2-40B4-BE49-F238E27FC236}">
                <a16:creationId xmlns:a16="http://schemas.microsoft.com/office/drawing/2014/main" id="{DA15909E-CBA2-4338-96A2-E2E87E0F2A73}"/>
              </a:ext>
            </a:extLst>
          </p:cNvPr>
          <p:cNvGraphicFramePr>
            <a:graphicFrameLocks noGrp="1"/>
          </p:cNvGraphicFramePr>
          <p:nvPr>
            <p:ph type="tbl" sz="quarter" idx="13"/>
            <p:extLst>
              <p:ext uri="{D42A27DB-BD31-4B8C-83A1-F6EECF244321}">
                <p14:modId xmlns:p14="http://schemas.microsoft.com/office/powerpoint/2010/main" val="3890811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4734102"/>
                    </a:ext>
                  </a:extLst>
                </a:gridCol>
                <a:gridCol w="1152144">
                  <a:extLst>
                    <a:ext uri="{9D8B030D-6E8A-4147-A177-3AD203B41FA5}">
                      <a16:colId xmlns:a16="http://schemas.microsoft.com/office/drawing/2014/main" val="436358497"/>
                    </a:ext>
                  </a:extLst>
                </a:gridCol>
                <a:gridCol w="576072">
                  <a:extLst>
                    <a:ext uri="{9D8B030D-6E8A-4147-A177-3AD203B41FA5}">
                      <a16:colId xmlns:a16="http://schemas.microsoft.com/office/drawing/2014/main" val="438069463"/>
                    </a:ext>
                  </a:extLst>
                </a:gridCol>
                <a:gridCol w="576072">
                  <a:extLst>
                    <a:ext uri="{9D8B030D-6E8A-4147-A177-3AD203B41FA5}">
                      <a16:colId xmlns:a16="http://schemas.microsoft.com/office/drawing/2014/main" val="4180673710"/>
                    </a:ext>
                  </a:extLst>
                </a:gridCol>
                <a:gridCol w="576072">
                  <a:extLst>
                    <a:ext uri="{9D8B030D-6E8A-4147-A177-3AD203B41FA5}">
                      <a16:colId xmlns:a16="http://schemas.microsoft.com/office/drawing/2014/main" val="3245364996"/>
                    </a:ext>
                  </a:extLst>
                </a:gridCol>
                <a:gridCol w="576072">
                  <a:extLst>
                    <a:ext uri="{9D8B030D-6E8A-4147-A177-3AD203B41FA5}">
                      <a16:colId xmlns:a16="http://schemas.microsoft.com/office/drawing/2014/main" val="840669825"/>
                    </a:ext>
                  </a:extLst>
                </a:gridCol>
                <a:gridCol w="576072">
                  <a:extLst>
                    <a:ext uri="{9D8B030D-6E8A-4147-A177-3AD203B41FA5}">
                      <a16:colId xmlns:a16="http://schemas.microsoft.com/office/drawing/2014/main" val="2781618286"/>
                    </a:ext>
                  </a:extLst>
                </a:gridCol>
                <a:gridCol w="576072">
                  <a:extLst>
                    <a:ext uri="{9D8B030D-6E8A-4147-A177-3AD203B41FA5}">
                      <a16:colId xmlns:a16="http://schemas.microsoft.com/office/drawing/2014/main" val="3705455678"/>
                    </a:ext>
                  </a:extLst>
                </a:gridCol>
                <a:gridCol w="576072">
                  <a:extLst>
                    <a:ext uri="{9D8B030D-6E8A-4147-A177-3AD203B41FA5}">
                      <a16:colId xmlns:a16="http://schemas.microsoft.com/office/drawing/2014/main" val="1757456440"/>
                    </a:ext>
                  </a:extLst>
                </a:gridCol>
                <a:gridCol w="576072">
                  <a:extLst>
                    <a:ext uri="{9D8B030D-6E8A-4147-A177-3AD203B41FA5}">
                      <a16:colId xmlns:a16="http://schemas.microsoft.com/office/drawing/2014/main" val="754284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320760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ABP Pensioenfonds voor overheid en onderwijs - 2021-08-05 11:00:01</a:t>
                      </a:r>
                      <a:r>
                        <a:rPr kumimoji="0" lang="en-US" sz="1000" b="0" i="0" u="none" strike="noStrike" kern="1200" cap="none" spc="0" normalizeH="0" baseline="0" noProof="0">
                          <a:ln>
                            <a:noFill/>
                          </a:ln>
                          <a:solidFill>
                            <a:prstClr val="black"/>
                          </a:solidFill>
                          <a:effectLst/>
                          <a:uLnTx/>
                          <a:uFillTx/>
                          <a:latin typeface="+mn-lt"/>
                          <a:ea typeface="+mn-ea"/>
                          <a:cs typeface="+mn-cs"/>
                        </a:rPr>
                        <a:t>
 ‘𝗜𝗸 𝘄𝗶𝗹 𝗶𝗻 𝗵𝗲𝘁 𝗵𝗮𝗿𝗻𝗮𝘀 𝘀𝘁𝗲𝗿𝘃𝗲𝗻, 𝗮𝗮𝗻 𝗺𝗶𝗷𝗻 𝘀𝗰𝗵𝗿𝗶𝗷𝗳𝘁𝗮𝗳𝗲𝗹.’ 🖋️
Tientallen jaren combineerde Jan Siebelink (83) zijn baan als docent met het schrijven van boeken. Ondanks dat hij soms moeite heeft met ouder worden, zit Jan allesbehalve stil. Daarvoor is het schrijversvak te mooi. En heeft hij zeker nog een doel dat hij wilt bereiken. 📚 Lees hier het hele interview. ⤵️ https://www.abp.nl/over-abp/actueel/nieuws/bekend-met-pensioen-jan-siebelink.aspx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https://quintly-image-storage.s3.amazonaws.com/93d1e35b7a6059522707d485d3af9cd5/aeb8cb3e90bde45c9887ad1012a41a7b.jpg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2.4801 %</a:t>
                      </a:r>
                    </a:p>
                  </a:txBody>
                  <a:tcPr/>
                </a:tc>
                <a:extLst>
                  <a:ext uri="{0D108BD9-81ED-4DB2-BD59-A6C34878D82A}">
                    <a16:rowId xmlns:a16="http://schemas.microsoft.com/office/drawing/2014/main" val="2339847575"/>
                  </a:ext>
                </a:extLst>
              </a:tr>
            </a:tbl>
          </a:graphicData>
        </a:graphic>
      </p:graphicFrame>
      <p:sp>
        <p:nvSpPr>
          <p:cNvPr id="4" name="Text Placeholder 3">
            <a:extLst>
              <a:ext uri="{FF2B5EF4-FFF2-40B4-BE49-F238E27FC236}">
                <a16:creationId xmlns:a16="http://schemas.microsoft.com/office/drawing/2014/main" id="{A28C3993-348A-4AE1-A289-23B440E04042}"/>
              </a:ext>
            </a:extLst>
          </p:cNvPr>
          <p:cNvSpPr>
            <a:spLocks noGrp="1"/>
          </p:cNvSpPr>
          <p:nvPr>
            <p:ph type="body" sz="quarter" idx="14"/>
          </p:nvPr>
        </p:nvSpPr>
        <p:spPr/>
        <p:txBody>
          <a:bodyPr/>
          <a:lstStyle/>
          <a:p>
            <a:r>
              <a:rPr lang="en-US"/>
              <a:t>10/03/2021 - 25/02/2022</a:t>
            </a:r>
          </a:p>
        </p:txBody>
      </p:sp>
    </p:spTree>
    <p:extLst>
      <p:ext uri="{BB962C8B-B14F-4D97-AF65-F5344CB8AC3E}">
        <p14:creationId xmlns:p14="http://schemas.microsoft.com/office/powerpoint/2010/main" val="3020835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7E4EE-88B6-4FBC-9E93-94F5A5AF848B}"/>
              </a:ext>
            </a:extLst>
          </p:cNvPr>
          <p:cNvSpPr>
            <a:spLocks noGrp="1"/>
          </p:cNvSpPr>
          <p:nvPr>
            <p:ph type="title"/>
          </p:nvPr>
        </p:nvSpPr>
        <p:spPr/>
        <p:txBody>
          <a:bodyPr/>
          <a:lstStyle/>
          <a:p>
            <a:r>
              <a:rPr lang="nl-NL"/>
              <a:t>Overall Totaal aantal posts | ABP - 11 of 16</a:t>
            </a:r>
            <a:endParaRPr lang="en-US"/>
          </a:p>
        </p:txBody>
      </p:sp>
      <p:graphicFrame>
        <p:nvGraphicFramePr>
          <p:cNvPr id="5" name="Table Placeholder 4">
            <a:extLst>
              <a:ext uri="{FF2B5EF4-FFF2-40B4-BE49-F238E27FC236}">
                <a16:creationId xmlns:a16="http://schemas.microsoft.com/office/drawing/2014/main" id="{BEDDEAC3-8978-426E-B778-FC7B2995351D}"/>
              </a:ext>
            </a:extLst>
          </p:cNvPr>
          <p:cNvGraphicFramePr>
            <a:graphicFrameLocks noGrp="1"/>
          </p:cNvGraphicFramePr>
          <p:nvPr>
            <p:ph type="tbl" sz="quarter" idx="13"/>
            <p:extLst>
              <p:ext uri="{D42A27DB-BD31-4B8C-83A1-F6EECF244321}">
                <p14:modId xmlns:p14="http://schemas.microsoft.com/office/powerpoint/2010/main" val="3121302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53631340"/>
                    </a:ext>
                  </a:extLst>
                </a:gridCol>
                <a:gridCol w="1152144">
                  <a:extLst>
                    <a:ext uri="{9D8B030D-6E8A-4147-A177-3AD203B41FA5}">
                      <a16:colId xmlns:a16="http://schemas.microsoft.com/office/drawing/2014/main" val="1684078595"/>
                    </a:ext>
                  </a:extLst>
                </a:gridCol>
                <a:gridCol w="576072">
                  <a:extLst>
                    <a:ext uri="{9D8B030D-6E8A-4147-A177-3AD203B41FA5}">
                      <a16:colId xmlns:a16="http://schemas.microsoft.com/office/drawing/2014/main" val="3524733236"/>
                    </a:ext>
                  </a:extLst>
                </a:gridCol>
                <a:gridCol w="576072">
                  <a:extLst>
                    <a:ext uri="{9D8B030D-6E8A-4147-A177-3AD203B41FA5}">
                      <a16:colId xmlns:a16="http://schemas.microsoft.com/office/drawing/2014/main" val="1033793324"/>
                    </a:ext>
                  </a:extLst>
                </a:gridCol>
                <a:gridCol w="576072">
                  <a:extLst>
                    <a:ext uri="{9D8B030D-6E8A-4147-A177-3AD203B41FA5}">
                      <a16:colId xmlns:a16="http://schemas.microsoft.com/office/drawing/2014/main" val="114528311"/>
                    </a:ext>
                  </a:extLst>
                </a:gridCol>
                <a:gridCol w="576072">
                  <a:extLst>
                    <a:ext uri="{9D8B030D-6E8A-4147-A177-3AD203B41FA5}">
                      <a16:colId xmlns:a16="http://schemas.microsoft.com/office/drawing/2014/main" val="2393759801"/>
                    </a:ext>
                  </a:extLst>
                </a:gridCol>
                <a:gridCol w="576072">
                  <a:extLst>
                    <a:ext uri="{9D8B030D-6E8A-4147-A177-3AD203B41FA5}">
                      <a16:colId xmlns:a16="http://schemas.microsoft.com/office/drawing/2014/main" val="1255137405"/>
                    </a:ext>
                  </a:extLst>
                </a:gridCol>
                <a:gridCol w="576072">
                  <a:extLst>
                    <a:ext uri="{9D8B030D-6E8A-4147-A177-3AD203B41FA5}">
                      <a16:colId xmlns:a16="http://schemas.microsoft.com/office/drawing/2014/main" val="1042137361"/>
                    </a:ext>
                  </a:extLst>
                </a:gridCol>
                <a:gridCol w="576072">
                  <a:extLst>
                    <a:ext uri="{9D8B030D-6E8A-4147-A177-3AD203B41FA5}">
                      <a16:colId xmlns:a16="http://schemas.microsoft.com/office/drawing/2014/main" val="3971600080"/>
                    </a:ext>
                  </a:extLst>
                </a:gridCol>
                <a:gridCol w="576072">
                  <a:extLst>
                    <a:ext uri="{9D8B030D-6E8A-4147-A177-3AD203B41FA5}">
                      <a16:colId xmlns:a16="http://schemas.microsoft.com/office/drawing/2014/main" val="2215471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532383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ABP Pensioenfonds voor overheid en onderwijs - 2021-10-13 15:15:18</a:t>
                      </a:r>
                      <a:r>
                        <a:rPr kumimoji="0" lang="en-US" sz="1000" b="0" i="0" u="none" strike="noStrike" kern="1200" cap="none" spc="0" normalizeH="0" baseline="0" noProof="0">
                          <a:ln>
                            <a:noFill/>
                          </a:ln>
                          <a:solidFill>
                            <a:prstClr val="black"/>
                          </a:solidFill>
                          <a:effectLst/>
                          <a:uLnTx/>
                          <a:uFillTx/>
                          <a:latin typeface="+mn-lt"/>
                          <a:ea typeface="+mn-ea"/>
                          <a:cs typeface="+mn-cs"/>
                        </a:rPr>
                        <a:t>
 '𝗟𝗮𝗮𝘁 𝘃𝗼𝗹𝗱𝗼𝗲𝗻𝗱𝗲 𝗶𝗻𝗳𝗼𝗿𝗺𝗮𝘁𝗶𝗲 𝗮𝗰𝗵𝘁𝗲𝗿 𝗼𝘃𝗲𝗿 𝗷𝗲 𝗹𝗲𝘃𝗲𝗻 𝘃𝗼𝗼𝗿 𝗷𝗲 (𝗸𝗹𝗲𝗶𝗻-)𝗸𝗶𝗻𝗱𝗲𝗿𝗲𝗻'    👨‍👩‍👧‍👦 Drie jaar lang was Alexander Rinnooy Kan de meest invloedrijke man van Nederland. Wat invloed voor impact kan hebben, weet hij maar al te goed. Door te vertellen over je leven, creeër je mooie herinneringen waar anderen van kunnen leren. 📓 Lees het hele interview hier.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https://quintly-image-storage.s3.amazonaws.com/93d1e35b7a6059522707d485d3af9cd5/14e6570e306a8628e983f1db90736b37.jpg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2.8316 %</a:t>
                      </a:r>
                    </a:p>
                  </a:txBody>
                  <a:tcPr/>
                </a:tc>
                <a:extLst>
                  <a:ext uri="{0D108BD9-81ED-4DB2-BD59-A6C34878D82A}">
                    <a16:rowId xmlns:a16="http://schemas.microsoft.com/office/drawing/2014/main" val="615870045"/>
                  </a:ext>
                </a:extLst>
              </a:tr>
            </a:tbl>
          </a:graphicData>
        </a:graphic>
      </p:graphicFrame>
      <p:sp>
        <p:nvSpPr>
          <p:cNvPr id="4" name="Text Placeholder 3">
            <a:extLst>
              <a:ext uri="{FF2B5EF4-FFF2-40B4-BE49-F238E27FC236}">
                <a16:creationId xmlns:a16="http://schemas.microsoft.com/office/drawing/2014/main" id="{9D33BB46-F222-4044-BD8A-A3B23BEFEE95}"/>
              </a:ext>
            </a:extLst>
          </p:cNvPr>
          <p:cNvSpPr>
            <a:spLocks noGrp="1"/>
          </p:cNvSpPr>
          <p:nvPr>
            <p:ph type="body" sz="quarter" idx="14"/>
          </p:nvPr>
        </p:nvSpPr>
        <p:spPr/>
        <p:txBody>
          <a:bodyPr/>
          <a:lstStyle/>
          <a:p>
            <a:r>
              <a:rPr lang="en-US"/>
              <a:t>10/03/2021 - 25/02/2022</a:t>
            </a:r>
          </a:p>
        </p:txBody>
      </p:sp>
    </p:spTree>
    <p:extLst>
      <p:ext uri="{BB962C8B-B14F-4D97-AF65-F5344CB8AC3E}">
        <p14:creationId xmlns:p14="http://schemas.microsoft.com/office/powerpoint/2010/main" val="2721449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DECEF-1632-4E47-A069-D5F0148A3A07}"/>
              </a:ext>
            </a:extLst>
          </p:cNvPr>
          <p:cNvSpPr>
            <a:spLocks noGrp="1"/>
          </p:cNvSpPr>
          <p:nvPr>
            <p:ph type="title"/>
          </p:nvPr>
        </p:nvSpPr>
        <p:spPr/>
        <p:txBody>
          <a:bodyPr/>
          <a:lstStyle/>
          <a:p>
            <a:r>
              <a:rPr lang="nl-NL"/>
              <a:t>Overall Totaal aantal posts | ABP - 12 of 16</a:t>
            </a:r>
            <a:endParaRPr lang="en-US"/>
          </a:p>
        </p:txBody>
      </p:sp>
      <p:graphicFrame>
        <p:nvGraphicFramePr>
          <p:cNvPr id="5" name="Table Placeholder 4">
            <a:extLst>
              <a:ext uri="{FF2B5EF4-FFF2-40B4-BE49-F238E27FC236}">
                <a16:creationId xmlns:a16="http://schemas.microsoft.com/office/drawing/2014/main" id="{1BF43133-909D-499B-8EF5-87CF6C20F79B}"/>
              </a:ext>
            </a:extLst>
          </p:cNvPr>
          <p:cNvGraphicFramePr>
            <a:graphicFrameLocks noGrp="1"/>
          </p:cNvGraphicFramePr>
          <p:nvPr>
            <p:ph type="tbl" sz="quarter" idx="13"/>
            <p:extLst>
              <p:ext uri="{D42A27DB-BD31-4B8C-83A1-F6EECF244321}">
                <p14:modId xmlns:p14="http://schemas.microsoft.com/office/powerpoint/2010/main" val="4095988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29321344"/>
                    </a:ext>
                  </a:extLst>
                </a:gridCol>
                <a:gridCol w="1152144">
                  <a:extLst>
                    <a:ext uri="{9D8B030D-6E8A-4147-A177-3AD203B41FA5}">
                      <a16:colId xmlns:a16="http://schemas.microsoft.com/office/drawing/2014/main" val="1306379928"/>
                    </a:ext>
                  </a:extLst>
                </a:gridCol>
                <a:gridCol w="576072">
                  <a:extLst>
                    <a:ext uri="{9D8B030D-6E8A-4147-A177-3AD203B41FA5}">
                      <a16:colId xmlns:a16="http://schemas.microsoft.com/office/drawing/2014/main" val="683699807"/>
                    </a:ext>
                  </a:extLst>
                </a:gridCol>
                <a:gridCol w="576072">
                  <a:extLst>
                    <a:ext uri="{9D8B030D-6E8A-4147-A177-3AD203B41FA5}">
                      <a16:colId xmlns:a16="http://schemas.microsoft.com/office/drawing/2014/main" val="1330660502"/>
                    </a:ext>
                  </a:extLst>
                </a:gridCol>
                <a:gridCol w="576072">
                  <a:extLst>
                    <a:ext uri="{9D8B030D-6E8A-4147-A177-3AD203B41FA5}">
                      <a16:colId xmlns:a16="http://schemas.microsoft.com/office/drawing/2014/main" val="1616817920"/>
                    </a:ext>
                  </a:extLst>
                </a:gridCol>
                <a:gridCol w="576072">
                  <a:extLst>
                    <a:ext uri="{9D8B030D-6E8A-4147-A177-3AD203B41FA5}">
                      <a16:colId xmlns:a16="http://schemas.microsoft.com/office/drawing/2014/main" val="858429705"/>
                    </a:ext>
                  </a:extLst>
                </a:gridCol>
                <a:gridCol w="576072">
                  <a:extLst>
                    <a:ext uri="{9D8B030D-6E8A-4147-A177-3AD203B41FA5}">
                      <a16:colId xmlns:a16="http://schemas.microsoft.com/office/drawing/2014/main" val="520496958"/>
                    </a:ext>
                  </a:extLst>
                </a:gridCol>
                <a:gridCol w="576072">
                  <a:extLst>
                    <a:ext uri="{9D8B030D-6E8A-4147-A177-3AD203B41FA5}">
                      <a16:colId xmlns:a16="http://schemas.microsoft.com/office/drawing/2014/main" val="96786273"/>
                    </a:ext>
                  </a:extLst>
                </a:gridCol>
                <a:gridCol w="576072">
                  <a:extLst>
                    <a:ext uri="{9D8B030D-6E8A-4147-A177-3AD203B41FA5}">
                      <a16:colId xmlns:a16="http://schemas.microsoft.com/office/drawing/2014/main" val="975555161"/>
                    </a:ext>
                  </a:extLst>
                </a:gridCol>
                <a:gridCol w="576072">
                  <a:extLst>
                    <a:ext uri="{9D8B030D-6E8A-4147-A177-3AD203B41FA5}">
                      <a16:colId xmlns:a16="http://schemas.microsoft.com/office/drawing/2014/main" val="2996556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897448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ABP Pensioenfonds voor overheid en onderwijs - 2021-12-15 12:02:43</a:t>
                      </a:r>
                      <a:r>
                        <a:rPr kumimoji="0" lang="en-US" sz="1000" b="0" i="0" u="none" strike="noStrike" kern="1200" cap="none" spc="0" normalizeH="0" baseline="0" noProof="0">
                          <a:ln>
                            <a:noFill/>
                          </a:ln>
                          <a:solidFill>
                            <a:prstClr val="black"/>
                          </a:solidFill>
                          <a:effectLst/>
                          <a:uLnTx/>
                          <a:uFillTx/>
                          <a:latin typeface="+mn-lt"/>
                          <a:ea typeface="+mn-ea"/>
                          <a:cs typeface="+mn-cs"/>
                        </a:rPr>
                        <a:t>
 Kok des Vaderlands Pierre Wind (56) is van alle markten thuis. Naast zijn tv-werkzaamheden is hij docent, executive chef en schrijver, maar geeft hij ook kookworkshops en lezingen. 😮 Pierre geniet van zijn drukke leven en denkt er dan ook niet aan om met pensioen te gaan. ‘𝗠𝗶𝗷𝗻 𝘄𝗲𝗿𝗸 𝗶𝘀 𝗺𝗶𝗷𝗻 𝗹𝗲𝘃𝗲𝗻, 𝗱𝘂𝘀 𝘀𝘁𝗼𝗽𝗽𝗲𝗻 𝗺𝗲𝘁 𝘄𝗲𝗿𝗸𝗲𝗻 𝗯𝗲𝘁𝗲𝗸𝗲𝗻𝘁 𝘃𝗼𝗼𝗿 𝗺𝗶𝗷 𝘀𝘁𝗼𝗽𝗽𝗲𝗻 𝗺𝗲𝘁 𝗹𝗲𝘃𝗲𝗻.’ Het hele interview met Pierre lees je hier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https://quintly-image-storage.s3.amazonaws.com/93d1e35b7a6059522707d485d3af9cd5/2d4ab77b7dca9290d86118ebb3176d6a.png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3.7464 %</a:t>
                      </a:r>
                    </a:p>
                  </a:txBody>
                  <a:tcPr/>
                </a:tc>
                <a:extLst>
                  <a:ext uri="{0D108BD9-81ED-4DB2-BD59-A6C34878D82A}">
                    <a16:rowId xmlns:a16="http://schemas.microsoft.com/office/drawing/2014/main" val="756539741"/>
                  </a:ext>
                </a:extLst>
              </a:tr>
            </a:tbl>
          </a:graphicData>
        </a:graphic>
      </p:graphicFrame>
      <p:sp>
        <p:nvSpPr>
          <p:cNvPr id="4" name="Text Placeholder 3">
            <a:extLst>
              <a:ext uri="{FF2B5EF4-FFF2-40B4-BE49-F238E27FC236}">
                <a16:creationId xmlns:a16="http://schemas.microsoft.com/office/drawing/2014/main" id="{1FB522C2-4ED2-48CB-B062-37B320E1CD0C}"/>
              </a:ext>
            </a:extLst>
          </p:cNvPr>
          <p:cNvSpPr>
            <a:spLocks noGrp="1"/>
          </p:cNvSpPr>
          <p:nvPr>
            <p:ph type="body" sz="quarter" idx="14"/>
          </p:nvPr>
        </p:nvSpPr>
        <p:spPr/>
        <p:txBody>
          <a:bodyPr/>
          <a:lstStyle/>
          <a:p>
            <a:r>
              <a:rPr lang="en-US"/>
              <a:t>10/03/2021 - 25/02/2022</a:t>
            </a:r>
          </a:p>
        </p:txBody>
      </p:sp>
    </p:spTree>
    <p:extLst>
      <p:ext uri="{BB962C8B-B14F-4D97-AF65-F5344CB8AC3E}">
        <p14:creationId xmlns:p14="http://schemas.microsoft.com/office/powerpoint/2010/main" val="2021317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891C1-CA3B-453C-A6D1-20B047967ACB}"/>
              </a:ext>
            </a:extLst>
          </p:cNvPr>
          <p:cNvSpPr>
            <a:spLocks noGrp="1"/>
          </p:cNvSpPr>
          <p:nvPr>
            <p:ph type="title"/>
          </p:nvPr>
        </p:nvSpPr>
        <p:spPr/>
        <p:txBody>
          <a:bodyPr/>
          <a:lstStyle/>
          <a:p>
            <a:r>
              <a:rPr lang="nl-NL"/>
              <a:t>Overall Totaal aantal posts | ABP - 13 of 16</a:t>
            </a:r>
            <a:endParaRPr lang="en-US"/>
          </a:p>
        </p:txBody>
      </p:sp>
      <p:graphicFrame>
        <p:nvGraphicFramePr>
          <p:cNvPr id="5" name="Table Placeholder 4">
            <a:extLst>
              <a:ext uri="{FF2B5EF4-FFF2-40B4-BE49-F238E27FC236}">
                <a16:creationId xmlns:a16="http://schemas.microsoft.com/office/drawing/2014/main" id="{1C86EC22-0E52-41C5-AB47-A0B70C3B844B}"/>
              </a:ext>
            </a:extLst>
          </p:cNvPr>
          <p:cNvGraphicFramePr>
            <a:graphicFrameLocks noGrp="1"/>
          </p:cNvGraphicFramePr>
          <p:nvPr>
            <p:ph type="tbl" sz="quarter" idx="13"/>
            <p:extLst>
              <p:ext uri="{D42A27DB-BD31-4B8C-83A1-F6EECF244321}">
                <p14:modId xmlns:p14="http://schemas.microsoft.com/office/powerpoint/2010/main" val="1732812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13493257"/>
                    </a:ext>
                  </a:extLst>
                </a:gridCol>
                <a:gridCol w="1152144">
                  <a:extLst>
                    <a:ext uri="{9D8B030D-6E8A-4147-A177-3AD203B41FA5}">
                      <a16:colId xmlns:a16="http://schemas.microsoft.com/office/drawing/2014/main" val="1202277670"/>
                    </a:ext>
                  </a:extLst>
                </a:gridCol>
                <a:gridCol w="576072">
                  <a:extLst>
                    <a:ext uri="{9D8B030D-6E8A-4147-A177-3AD203B41FA5}">
                      <a16:colId xmlns:a16="http://schemas.microsoft.com/office/drawing/2014/main" val="916896094"/>
                    </a:ext>
                  </a:extLst>
                </a:gridCol>
                <a:gridCol w="576072">
                  <a:extLst>
                    <a:ext uri="{9D8B030D-6E8A-4147-A177-3AD203B41FA5}">
                      <a16:colId xmlns:a16="http://schemas.microsoft.com/office/drawing/2014/main" val="1140890293"/>
                    </a:ext>
                  </a:extLst>
                </a:gridCol>
                <a:gridCol w="576072">
                  <a:extLst>
                    <a:ext uri="{9D8B030D-6E8A-4147-A177-3AD203B41FA5}">
                      <a16:colId xmlns:a16="http://schemas.microsoft.com/office/drawing/2014/main" val="3028288315"/>
                    </a:ext>
                  </a:extLst>
                </a:gridCol>
                <a:gridCol w="576072">
                  <a:extLst>
                    <a:ext uri="{9D8B030D-6E8A-4147-A177-3AD203B41FA5}">
                      <a16:colId xmlns:a16="http://schemas.microsoft.com/office/drawing/2014/main" val="3064037065"/>
                    </a:ext>
                  </a:extLst>
                </a:gridCol>
                <a:gridCol w="576072">
                  <a:extLst>
                    <a:ext uri="{9D8B030D-6E8A-4147-A177-3AD203B41FA5}">
                      <a16:colId xmlns:a16="http://schemas.microsoft.com/office/drawing/2014/main" val="1721979397"/>
                    </a:ext>
                  </a:extLst>
                </a:gridCol>
                <a:gridCol w="576072">
                  <a:extLst>
                    <a:ext uri="{9D8B030D-6E8A-4147-A177-3AD203B41FA5}">
                      <a16:colId xmlns:a16="http://schemas.microsoft.com/office/drawing/2014/main" val="352628563"/>
                    </a:ext>
                  </a:extLst>
                </a:gridCol>
                <a:gridCol w="576072">
                  <a:extLst>
                    <a:ext uri="{9D8B030D-6E8A-4147-A177-3AD203B41FA5}">
                      <a16:colId xmlns:a16="http://schemas.microsoft.com/office/drawing/2014/main" val="3904008879"/>
                    </a:ext>
                  </a:extLst>
                </a:gridCol>
                <a:gridCol w="576072">
                  <a:extLst>
                    <a:ext uri="{9D8B030D-6E8A-4147-A177-3AD203B41FA5}">
                      <a16:colId xmlns:a16="http://schemas.microsoft.com/office/drawing/2014/main" val="3832038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310980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LinkedIn Pensioenfonds ABP - 2021-12-15 12:05:05</a:t>
                      </a:r>
                      <a:r>
                        <a:rPr kumimoji="0" lang="nl-NL" sz="1000" b="0" i="0" u="none" strike="noStrike" kern="1200" cap="none" spc="0" normalizeH="0" baseline="0" noProof="0">
                          <a:ln>
                            <a:noFill/>
                          </a:ln>
                          <a:solidFill>
                            <a:prstClr val="black"/>
                          </a:solidFill>
                          <a:effectLst/>
                          <a:uLnTx/>
                          <a:uFillTx/>
                          <a:latin typeface="+mn-lt"/>
                          <a:ea typeface="+mn-ea"/>
                          <a:cs typeface="+mn-cs"/>
                        </a:rPr>
                        <a:t>
 𝗞𝗼𝗸 𝗱𝗲𝘀 𝗩𝗮𝗱𝗲𝗿𝗹𝗮𝗻𝗱𝘀 𝗣𝗶𝗲𝗿𝗿𝗲 𝗪𝗶𝗻𝗱 (𝟱𝟲) 𝘄𝗲𝗿𝗸𝘁 '𝟴 𝗱𝗮𝗴𝗲𝗻 𝗽𝗲𝗿 𝘄𝗲𝗲𝗸'. Het voelt niet als werk omdat hij alleen dingen doet die hij leuk vindt, zoals lesgeven. Of hij al wel eens denkt aan zijn pensioen? ‘Eigenlijk niet, want ik denk niet dat ik mijn pensioenleeftijd ga halen. Ik heb daar te hard voor geleefd. Tot 9 jaar geleden was ik alleen maar aan het werk en sliep ik slechts 3 à 4 uur per nacht.' Het hele interview met Pierre lees je hier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https://kont-img-input-prod-bucket.s3.eu-central-1.amazonaws.com/13277/3765/picture-lightbox-163956591692311713261b9ca5c5b4de.png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4.3189 %</a:t>
                      </a:r>
                    </a:p>
                  </a:txBody>
                  <a:tcPr/>
                </a:tc>
                <a:extLst>
                  <a:ext uri="{0D108BD9-81ED-4DB2-BD59-A6C34878D82A}">
                    <a16:rowId xmlns:a16="http://schemas.microsoft.com/office/drawing/2014/main" val="1218841143"/>
                  </a:ext>
                </a:extLst>
              </a:tr>
            </a:tbl>
          </a:graphicData>
        </a:graphic>
      </p:graphicFrame>
      <p:sp>
        <p:nvSpPr>
          <p:cNvPr id="4" name="Text Placeholder 3">
            <a:extLst>
              <a:ext uri="{FF2B5EF4-FFF2-40B4-BE49-F238E27FC236}">
                <a16:creationId xmlns:a16="http://schemas.microsoft.com/office/drawing/2014/main" id="{585B7E89-63CC-45FC-B71D-C73F1E846EC0}"/>
              </a:ext>
            </a:extLst>
          </p:cNvPr>
          <p:cNvSpPr>
            <a:spLocks noGrp="1"/>
          </p:cNvSpPr>
          <p:nvPr>
            <p:ph type="body" sz="quarter" idx="14"/>
          </p:nvPr>
        </p:nvSpPr>
        <p:spPr/>
        <p:txBody>
          <a:bodyPr/>
          <a:lstStyle/>
          <a:p>
            <a:r>
              <a:rPr lang="en-US"/>
              <a:t>10/03/2021 - 25/02/2022</a:t>
            </a:r>
          </a:p>
        </p:txBody>
      </p:sp>
    </p:spTree>
    <p:extLst>
      <p:ext uri="{BB962C8B-B14F-4D97-AF65-F5344CB8AC3E}">
        <p14:creationId xmlns:p14="http://schemas.microsoft.com/office/powerpoint/2010/main" val="2838451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5521F-61BF-4AEC-8442-28D610AD1703}"/>
              </a:ext>
            </a:extLst>
          </p:cNvPr>
          <p:cNvSpPr>
            <a:spLocks noGrp="1"/>
          </p:cNvSpPr>
          <p:nvPr>
            <p:ph type="title"/>
          </p:nvPr>
        </p:nvSpPr>
        <p:spPr/>
        <p:txBody>
          <a:bodyPr/>
          <a:lstStyle/>
          <a:p>
            <a:r>
              <a:rPr lang="nl-NL"/>
              <a:t>Overall Totaal aantal posts | ABP - 14 of 16</a:t>
            </a:r>
            <a:endParaRPr lang="en-US"/>
          </a:p>
        </p:txBody>
      </p:sp>
      <p:graphicFrame>
        <p:nvGraphicFramePr>
          <p:cNvPr id="5" name="Table Placeholder 4">
            <a:extLst>
              <a:ext uri="{FF2B5EF4-FFF2-40B4-BE49-F238E27FC236}">
                <a16:creationId xmlns:a16="http://schemas.microsoft.com/office/drawing/2014/main" id="{0A63385F-7AB5-493D-B322-61DA7785E4C9}"/>
              </a:ext>
            </a:extLst>
          </p:cNvPr>
          <p:cNvGraphicFramePr>
            <a:graphicFrameLocks noGrp="1"/>
          </p:cNvGraphicFramePr>
          <p:nvPr>
            <p:ph type="tbl" sz="quarter" idx="13"/>
            <p:extLst>
              <p:ext uri="{D42A27DB-BD31-4B8C-83A1-F6EECF244321}">
                <p14:modId xmlns:p14="http://schemas.microsoft.com/office/powerpoint/2010/main" val="2482892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2702088"/>
                    </a:ext>
                  </a:extLst>
                </a:gridCol>
                <a:gridCol w="1152144">
                  <a:extLst>
                    <a:ext uri="{9D8B030D-6E8A-4147-A177-3AD203B41FA5}">
                      <a16:colId xmlns:a16="http://schemas.microsoft.com/office/drawing/2014/main" val="2630749826"/>
                    </a:ext>
                  </a:extLst>
                </a:gridCol>
                <a:gridCol w="576072">
                  <a:extLst>
                    <a:ext uri="{9D8B030D-6E8A-4147-A177-3AD203B41FA5}">
                      <a16:colId xmlns:a16="http://schemas.microsoft.com/office/drawing/2014/main" val="1761110820"/>
                    </a:ext>
                  </a:extLst>
                </a:gridCol>
                <a:gridCol w="576072">
                  <a:extLst>
                    <a:ext uri="{9D8B030D-6E8A-4147-A177-3AD203B41FA5}">
                      <a16:colId xmlns:a16="http://schemas.microsoft.com/office/drawing/2014/main" val="3693917700"/>
                    </a:ext>
                  </a:extLst>
                </a:gridCol>
                <a:gridCol w="576072">
                  <a:extLst>
                    <a:ext uri="{9D8B030D-6E8A-4147-A177-3AD203B41FA5}">
                      <a16:colId xmlns:a16="http://schemas.microsoft.com/office/drawing/2014/main" val="2672781684"/>
                    </a:ext>
                  </a:extLst>
                </a:gridCol>
                <a:gridCol w="576072">
                  <a:extLst>
                    <a:ext uri="{9D8B030D-6E8A-4147-A177-3AD203B41FA5}">
                      <a16:colId xmlns:a16="http://schemas.microsoft.com/office/drawing/2014/main" val="2869760332"/>
                    </a:ext>
                  </a:extLst>
                </a:gridCol>
                <a:gridCol w="576072">
                  <a:extLst>
                    <a:ext uri="{9D8B030D-6E8A-4147-A177-3AD203B41FA5}">
                      <a16:colId xmlns:a16="http://schemas.microsoft.com/office/drawing/2014/main" val="1915477802"/>
                    </a:ext>
                  </a:extLst>
                </a:gridCol>
                <a:gridCol w="576072">
                  <a:extLst>
                    <a:ext uri="{9D8B030D-6E8A-4147-A177-3AD203B41FA5}">
                      <a16:colId xmlns:a16="http://schemas.microsoft.com/office/drawing/2014/main" val="1932486406"/>
                    </a:ext>
                  </a:extLst>
                </a:gridCol>
                <a:gridCol w="576072">
                  <a:extLst>
                    <a:ext uri="{9D8B030D-6E8A-4147-A177-3AD203B41FA5}">
                      <a16:colId xmlns:a16="http://schemas.microsoft.com/office/drawing/2014/main" val="3089940353"/>
                    </a:ext>
                  </a:extLst>
                </a:gridCol>
                <a:gridCol w="576072">
                  <a:extLst>
                    <a:ext uri="{9D8B030D-6E8A-4147-A177-3AD203B41FA5}">
                      <a16:colId xmlns:a16="http://schemas.microsoft.com/office/drawing/2014/main" val="799872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759114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ABP Pensioenfonds voor overheid en onderwijs - 2022-01-19 14:07:04</a:t>
                      </a:r>
                      <a:r>
                        <a:rPr kumimoji="0" lang="en-US" sz="1000" b="0" i="0" u="none" strike="noStrike" kern="1200" cap="none" spc="0" normalizeH="0" baseline="0" noProof="0">
                          <a:ln>
                            <a:noFill/>
                          </a:ln>
                          <a:solidFill>
                            <a:prstClr val="black"/>
                          </a:solidFill>
                          <a:effectLst/>
                          <a:uLnTx/>
                          <a:uFillTx/>
                          <a:latin typeface="+mn-lt"/>
                          <a:ea typeface="+mn-ea"/>
                          <a:cs typeface="+mn-cs"/>
                        </a:rPr>
                        <a:t>
 Catherine Keyl wordt ook wel de 𝙜𝙧𝙖𝙣𝙙𝙚 𝙙𝙖𝙢𝙚 van de Nederlandse #talkshow genoemd. En terecht, want we zagen haar 15 jaar lang dagelijks op de buis in programma’s als De 5 Uur Show en Catherine. De inmiddels gepensioneerde Keyl doet het nu rustiger aan, maar schrijft wel nog voor verschillende bladen en schuift aan als gast bij tv- en radioprogramma’s.  ‘𝗜𝗸 𝘃𝗶𝗻𝗱 𝗺𝗶𝗷𝗻 𝗵𝘂𝗶𝗱𝗶𝗴𝗲 𝗹𝗲𝘃𝗲𝗻 𝗵𝗲𝗲𝗿𝗹𝗶𝗷𝗸; 𝗶𝗸 𝗱𝗼𝗲 𝗮𝗹𝗹𝗲𝗲𝗻 𝗻𝗼𝗴 𝗱𝗶𝗻𝗴𝗲𝗻 𝗱𝗶𝗲 𝗶𝗸 𝗹𝗲𝘂𝗸 𝘃𝗶𝗻𝗱.’ Lees hier het hele interview met Catherine Keyl. ⤵️
#catherinekeyl #bekendmetpensioen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https://quintly-image-storage.s3.amazonaws.com/93d1e35b7a6059522707d485d3af9cd5/fb5b4805aa4d22c652cf3fe21a3e98b9.png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5.6519 %</a:t>
                      </a:r>
                    </a:p>
                  </a:txBody>
                  <a:tcPr/>
                </a:tc>
                <a:extLst>
                  <a:ext uri="{0D108BD9-81ED-4DB2-BD59-A6C34878D82A}">
                    <a16:rowId xmlns:a16="http://schemas.microsoft.com/office/drawing/2014/main" val="3012894486"/>
                  </a:ext>
                </a:extLst>
              </a:tr>
            </a:tbl>
          </a:graphicData>
        </a:graphic>
      </p:graphicFrame>
      <p:sp>
        <p:nvSpPr>
          <p:cNvPr id="4" name="Text Placeholder 3">
            <a:extLst>
              <a:ext uri="{FF2B5EF4-FFF2-40B4-BE49-F238E27FC236}">
                <a16:creationId xmlns:a16="http://schemas.microsoft.com/office/drawing/2014/main" id="{057E28E4-5807-418C-BC51-6A62D153AA60}"/>
              </a:ext>
            </a:extLst>
          </p:cNvPr>
          <p:cNvSpPr>
            <a:spLocks noGrp="1"/>
          </p:cNvSpPr>
          <p:nvPr>
            <p:ph type="body" sz="quarter" idx="14"/>
          </p:nvPr>
        </p:nvSpPr>
        <p:spPr/>
        <p:txBody>
          <a:bodyPr/>
          <a:lstStyle/>
          <a:p>
            <a:r>
              <a:rPr lang="en-US"/>
              <a:t>10/03/2021 - 25/02/2022</a:t>
            </a:r>
          </a:p>
        </p:txBody>
      </p:sp>
    </p:spTree>
    <p:extLst>
      <p:ext uri="{BB962C8B-B14F-4D97-AF65-F5344CB8AC3E}">
        <p14:creationId xmlns:p14="http://schemas.microsoft.com/office/powerpoint/2010/main" val="27670516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CEF28-6D86-44E1-AFB1-6307A58C1E82}"/>
              </a:ext>
            </a:extLst>
          </p:cNvPr>
          <p:cNvSpPr>
            <a:spLocks noGrp="1"/>
          </p:cNvSpPr>
          <p:nvPr>
            <p:ph type="title"/>
          </p:nvPr>
        </p:nvSpPr>
        <p:spPr/>
        <p:txBody>
          <a:bodyPr/>
          <a:lstStyle/>
          <a:p>
            <a:r>
              <a:rPr lang="nl-NL"/>
              <a:t>Overall Totaal aantal posts | ABP - 15 of 16</a:t>
            </a:r>
            <a:endParaRPr lang="en-US"/>
          </a:p>
        </p:txBody>
      </p:sp>
      <p:graphicFrame>
        <p:nvGraphicFramePr>
          <p:cNvPr id="5" name="Table Placeholder 4">
            <a:extLst>
              <a:ext uri="{FF2B5EF4-FFF2-40B4-BE49-F238E27FC236}">
                <a16:creationId xmlns:a16="http://schemas.microsoft.com/office/drawing/2014/main" id="{C8828521-494F-4605-B0B5-9D258B7645E2}"/>
              </a:ext>
            </a:extLst>
          </p:cNvPr>
          <p:cNvGraphicFramePr>
            <a:graphicFrameLocks noGrp="1"/>
          </p:cNvGraphicFramePr>
          <p:nvPr>
            <p:ph type="tbl" sz="quarter" idx="13"/>
            <p:extLst>
              <p:ext uri="{D42A27DB-BD31-4B8C-83A1-F6EECF244321}">
                <p14:modId xmlns:p14="http://schemas.microsoft.com/office/powerpoint/2010/main" val="57882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96325478"/>
                    </a:ext>
                  </a:extLst>
                </a:gridCol>
                <a:gridCol w="1152144">
                  <a:extLst>
                    <a:ext uri="{9D8B030D-6E8A-4147-A177-3AD203B41FA5}">
                      <a16:colId xmlns:a16="http://schemas.microsoft.com/office/drawing/2014/main" val="3277716097"/>
                    </a:ext>
                  </a:extLst>
                </a:gridCol>
                <a:gridCol w="576072">
                  <a:extLst>
                    <a:ext uri="{9D8B030D-6E8A-4147-A177-3AD203B41FA5}">
                      <a16:colId xmlns:a16="http://schemas.microsoft.com/office/drawing/2014/main" val="2659151906"/>
                    </a:ext>
                  </a:extLst>
                </a:gridCol>
                <a:gridCol w="576072">
                  <a:extLst>
                    <a:ext uri="{9D8B030D-6E8A-4147-A177-3AD203B41FA5}">
                      <a16:colId xmlns:a16="http://schemas.microsoft.com/office/drawing/2014/main" val="3151563497"/>
                    </a:ext>
                  </a:extLst>
                </a:gridCol>
                <a:gridCol w="576072">
                  <a:extLst>
                    <a:ext uri="{9D8B030D-6E8A-4147-A177-3AD203B41FA5}">
                      <a16:colId xmlns:a16="http://schemas.microsoft.com/office/drawing/2014/main" val="1610974615"/>
                    </a:ext>
                  </a:extLst>
                </a:gridCol>
                <a:gridCol w="576072">
                  <a:extLst>
                    <a:ext uri="{9D8B030D-6E8A-4147-A177-3AD203B41FA5}">
                      <a16:colId xmlns:a16="http://schemas.microsoft.com/office/drawing/2014/main" val="4043524158"/>
                    </a:ext>
                  </a:extLst>
                </a:gridCol>
                <a:gridCol w="576072">
                  <a:extLst>
                    <a:ext uri="{9D8B030D-6E8A-4147-A177-3AD203B41FA5}">
                      <a16:colId xmlns:a16="http://schemas.microsoft.com/office/drawing/2014/main" val="3076416158"/>
                    </a:ext>
                  </a:extLst>
                </a:gridCol>
                <a:gridCol w="576072">
                  <a:extLst>
                    <a:ext uri="{9D8B030D-6E8A-4147-A177-3AD203B41FA5}">
                      <a16:colId xmlns:a16="http://schemas.microsoft.com/office/drawing/2014/main" val="3637841729"/>
                    </a:ext>
                  </a:extLst>
                </a:gridCol>
                <a:gridCol w="576072">
                  <a:extLst>
                    <a:ext uri="{9D8B030D-6E8A-4147-A177-3AD203B41FA5}">
                      <a16:colId xmlns:a16="http://schemas.microsoft.com/office/drawing/2014/main" val="1405678405"/>
                    </a:ext>
                  </a:extLst>
                </a:gridCol>
                <a:gridCol w="576072">
                  <a:extLst>
                    <a:ext uri="{9D8B030D-6E8A-4147-A177-3AD203B41FA5}">
                      <a16:colId xmlns:a16="http://schemas.microsoft.com/office/drawing/2014/main" val="3444638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445632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Pensioenfonds ABP - 2022-02-18 13:32:05</a:t>
                      </a:r>
                      <a:r>
                        <a:rPr kumimoji="0" lang="en-US" sz="1000" b="0" i="0" u="none" strike="noStrike" kern="1200" cap="none" spc="0" normalizeH="0" baseline="0" noProof="0">
                          <a:ln>
                            <a:noFill/>
                          </a:ln>
                          <a:solidFill>
                            <a:prstClr val="black"/>
                          </a:solidFill>
                          <a:effectLst/>
                          <a:uLnTx/>
                          <a:uFillTx/>
                          <a:latin typeface="+mn-lt"/>
                          <a:ea typeface="+mn-ea"/>
                          <a:cs typeface="+mn-cs"/>
                        </a:rPr>
                        <a:t>
 Met #pensioen gaan: de een droomt ervan en de ander wil er liever nog niet aan denken. Welke keuze maken bekende Nederlanders?  Alleskunner Ellen ten Damme: '𝗪𝗮𝗰𝗵𝘁 𝗻𝗶𝗲𝘁 𝗺𝗲𝘁 𝗹𝗲𝘂𝗸𝗲 𝗱𝗶𝗻𝗴𝗲𝗻 𝗱𝗼𝗲𝗻 𝘁𝗼𝘁 𝗵𝗲𝘁 𝗺𝗼𝗺𝗲𝗻𝘁 𝗱𝗮𝘁 𝗷𝗲 𝗺𝗲𝘁 𝗽𝗲𝗻𝘀𝗶𝗼𝗲𝗻 𝗴𝗮𝗮𝘁'. ⤵️😊
#bekendmetpensioen #pensioen #abp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https://media-exp1.licdn.com/dms/image/C4E34AQHTfh7DHyJdbA/ugc-proxy-shrink_1280_800/0/1645187527333?e=1645880400&amp;v=beta&amp;t=DkIxrzPK-TG9FOGuRd1RFlGTa25UfQtcmY_7JizouWo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6.3492 %</a:t>
                      </a:r>
                    </a:p>
                  </a:txBody>
                  <a:tcPr/>
                </a:tc>
                <a:extLst>
                  <a:ext uri="{0D108BD9-81ED-4DB2-BD59-A6C34878D82A}">
                    <a16:rowId xmlns:a16="http://schemas.microsoft.com/office/drawing/2014/main" val="3440784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ABP Pensioenfonds voor overheid en onderwijs - 2022-02-18 13:32:20</a:t>
                      </a:r>
                      <a:r>
                        <a:rPr kumimoji="0" lang="en-US" sz="1000" b="0" i="0" u="none" strike="noStrike" kern="1200" cap="none" spc="0" normalizeH="0" baseline="0" noProof="0">
                          <a:ln>
                            <a:noFill/>
                          </a:ln>
                          <a:solidFill>
                            <a:prstClr val="black"/>
                          </a:solidFill>
                          <a:effectLst/>
                          <a:uLnTx/>
                          <a:uFillTx/>
                          <a:latin typeface="+mn-lt"/>
                          <a:ea typeface="+mn-ea"/>
                          <a:cs typeface="+mn-cs"/>
                        </a:rPr>
                        <a:t>
 🗣️ Alleskunner Ellen ten Damme: '𝗪𝗮𝗰𝗵𝘁 𝗻𝗶𝗲𝘁 𝗺𝗲𝘁 𝗹𝗲𝘂𝗸𝗲 𝗱𝗶𝗻𝗴𝗲𝗻 𝗱𝗼𝗲𝗻 𝘁𝗼𝘁 𝗵𝗲𝘁 𝗺𝗼𝗺𝗲𝗻𝘁 𝗱𝗮𝘁 𝗷𝗲 𝗺𝗲𝘁 𝗽𝗲𝗻𝘀𝗶𝗼𝗲𝗻 𝗴𝗮𝗮𝘁'. 😊
#bekendmetpensioen #pensioen #abp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https://quintly-image-storage.s3.amazonaws.com/93d1e35b7a6059522707d485d3af9cd5/d4702727077fe75ea611ab2481675e1e.png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6.4622 %</a:t>
                      </a:r>
                    </a:p>
                  </a:txBody>
                  <a:tcPr/>
                </a:tc>
                <a:extLst>
                  <a:ext uri="{0D108BD9-81ED-4DB2-BD59-A6C34878D82A}">
                    <a16:rowId xmlns:a16="http://schemas.microsoft.com/office/drawing/2014/main" val="3058446752"/>
                  </a:ext>
                </a:extLst>
              </a:tr>
            </a:tbl>
          </a:graphicData>
        </a:graphic>
      </p:graphicFrame>
      <p:sp>
        <p:nvSpPr>
          <p:cNvPr id="4" name="Text Placeholder 3">
            <a:extLst>
              <a:ext uri="{FF2B5EF4-FFF2-40B4-BE49-F238E27FC236}">
                <a16:creationId xmlns:a16="http://schemas.microsoft.com/office/drawing/2014/main" id="{88719EDE-7DBB-4A55-819D-E2AC87A246E0}"/>
              </a:ext>
            </a:extLst>
          </p:cNvPr>
          <p:cNvSpPr>
            <a:spLocks noGrp="1"/>
          </p:cNvSpPr>
          <p:nvPr>
            <p:ph type="body" sz="quarter" idx="14"/>
          </p:nvPr>
        </p:nvSpPr>
        <p:spPr/>
        <p:txBody>
          <a:bodyPr/>
          <a:lstStyle/>
          <a:p>
            <a:r>
              <a:rPr lang="en-US"/>
              <a:t>10/03/2021 - 25/02/2022</a:t>
            </a:r>
          </a:p>
        </p:txBody>
      </p:sp>
    </p:spTree>
    <p:extLst>
      <p:ext uri="{BB962C8B-B14F-4D97-AF65-F5344CB8AC3E}">
        <p14:creationId xmlns:p14="http://schemas.microsoft.com/office/powerpoint/2010/main" val="1425811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D1BB6-4D2E-4042-8B88-B6F0A7761C76}"/>
              </a:ext>
            </a:extLst>
          </p:cNvPr>
          <p:cNvSpPr>
            <a:spLocks noGrp="1"/>
          </p:cNvSpPr>
          <p:nvPr>
            <p:ph type="title"/>
          </p:nvPr>
        </p:nvSpPr>
        <p:spPr/>
        <p:txBody>
          <a:bodyPr/>
          <a:lstStyle/>
          <a:p>
            <a:r>
              <a:rPr lang="nl-NL"/>
              <a:t>Overall Totaal aantal posts | ABP - 16 of 16</a:t>
            </a:r>
            <a:endParaRPr lang="en-US"/>
          </a:p>
        </p:txBody>
      </p:sp>
      <p:graphicFrame>
        <p:nvGraphicFramePr>
          <p:cNvPr id="5" name="Table Placeholder 4">
            <a:extLst>
              <a:ext uri="{FF2B5EF4-FFF2-40B4-BE49-F238E27FC236}">
                <a16:creationId xmlns:a16="http://schemas.microsoft.com/office/drawing/2014/main" id="{A86782F3-C5FF-4870-BB37-4E0D541FB026}"/>
              </a:ext>
            </a:extLst>
          </p:cNvPr>
          <p:cNvGraphicFramePr>
            <a:graphicFrameLocks noGrp="1"/>
          </p:cNvGraphicFramePr>
          <p:nvPr>
            <p:ph type="tbl" sz="quarter" idx="13"/>
            <p:extLst>
              <p:ext uri="{D42A27DB-BD31-4B8C-83A1-F6EECF244321}">
                <p14:modId xmlns:p14="http://schemas.microsoft.com/office/powerpoint/2010/main" val="4204331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6225400"/>
                    </a:ext>
                  </a:extLst>
                </a:gridCol>
                <a:gridCol w="1152144">
                  <a:extLst>
                    <a:ext uri="{9D8B030D-6E8A-4147-A177-3AD203B41FA5}">
                      <a16:colId xmlns:a16="http://schemas.microsoft.com/office/drawing/2014/main" val="192820726"/>
                    </a:ext>
                  </a:extLst>
                </a:gridCol>
                <a:gridCol w="576072">
                  <a:extLst>
                    <a:ext uri="{9D8B030D-6E8A-4147-A177-3AD203B41FA5}">
                      <a16:colId xmlns:a16="http://schemas.microsoft.com/office/drawing/2014/main" val="4032363614"/>
                    </a:ext>
                  </a:extLst>
                </a:gridCol>
                <a:gridCol w="576072">
                  <a:extLst>
                    <a:ext uri="{9D8B030D-6E8A-4147-A177-3AD203B41FA5}">
                      <a16:colId xmlns:a16="http://schemas.microsoft.com/office/drawing/2014/main" val="3892731176"/>
                    </a:ext>
                  </a:extLst>
                </a:gridCol>
                <a:gridCol w="576072">
                  <a:extLst>
                    <a:ext uri="{9D8B030D-6E8A-4147-A177-3AD203B41FA5}">
                      <a16:colId xmlns:a16="http://schemas.microsoft.com/office/drawing/2014/main" val="3747153770"/>
                    </a:ext>
                  </a:extLst>
                </a:gridCol>
                <a:gridCol w="576072">
                  <a:extLst>
                    <a:ext uri="{9D8B030D-6E8A-4147-A177-3AD203B41FA5}">
                      <a16:colId xmlns:a16="http://schemas.microsoft.com/office/drawing/2014/main" val="3625676586"/>
                    </a:ext>
                  </a:extLst>
                </a:gridCol>
                <a:gridCol w="576072">
                  <a:extLst>
                    <a:ext uri="{9D8B030D-6E8A-4147-A177-3AD203B41FA5}">
                      <a16:colId xmlns:a16="http://schemas.microsoft.com/office/drawing/2014/main" val="3059415224"/>
                    </a:ext>
                  </a:extLst>
                </a:gridCol>
                <a:gridCol w="576072">
                  <a:extLst>
                    <a:ext uri="{9D8B030D-6E8A-4147-A177-3AD203B41FA5}">
                      <a16:colId xmlns:a16="http://schemas.microsoft.com/office/drawing/2014/main" val="3219825696"/>
                    </a:ext>
                  </a:extLst>
                </a:gridCol>
                <a:gridCol w="576072">
                  <a:extLst>
                    <a:ext uri="{9D8B030D-6E8A-4147-A177-3AD203B41FA5}">
                      <a16:colId xmlns:a16="http://schemas.microsoft.com/office/drawing/2014/main" val="2287747681"/>
                    </a:ext>
                  </a:extLst>
                </a:gridCol>
                <a:gridCol w="576072">
                  <a:extLst>
                    <a:ext uri="{9D8B030D-6E8A-4147-A177-3AD203B41FA5}">
                      <a16:colId xmlns:a16="http://schemas.microsoft.com/office/drawing/2014/main" val="818142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608003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Twitter @abppensioen - 2022-02-18 13:33:07</a:t>
                      </a:r>
                      <a:r>
                        <a:rPr kumimoji="0" lang="nl-NL" sz="1000" b="0" i="0" u="none" strike="noStrike" kern="1200" cap="none" spc="0" normalizeH="0" baseline="0" noProof="0">
                          <a:ln>
                            <a:noFill/>
                          </a:ln>
                          <a:solidFill>
                            <a:prstClr val="black"/>
                          </a:solidFill>
                          <a:effectLst/>
                          <a:uLnTx/>
                          <a:uFillTx/>
                          <a:latin typeface="+mn-lt"/>
                          <a:ea typeface="+mn-ea"/>
                          <a:cs typeface="+mn-cs"/>
                        </a:rPr>
                        <a:t>
 Met #pensioen gaan: de een droomt ervan en de ander wil er liever nog niet aan denken. Welke keuze maken bekende Nederlanders? Alleskunner @tendamme: 'Wacht niet met leuke dingen doen tot het moment dat je met pensioen gaat'. ➡️ abp.nl/over-abp/actue…
#bekendmetpensioen #abp pic.twitter.com/F1cCinqtNK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2.3256 %</a:t>
                      </a:r>
                    </a:p>
                  </a:txBody>
                  <a:tcPr/>
                </a:tc>
                <a:extLst>
                  <a:ext uri="{0D108BD9-81ED-4DB2-BD59-A6C34878D82A}">
                    <a16:rowId xmlns:a16="http://schemas.microsoft.com/office/drawing/2014/main" val="2717983290"/>
                  </a:ext>
                </a:extLst>
              </a:tr>
            </a:tbl>
          </a:graphicData>
        </a:graphic>
      </p:graphicFrame>
      <p:sp>
        <p:nvSpPr>
          <p:cNvPr id="4" name="Text Placeholder 3">
            <a:extLst>
              <a:ext uri="{FF2B5EF4-FFF2-40B4-BE49-F238E27FC236}">
                <a16:creationId xmlns:a16="http://schemas.microsoft.com/office/drawing/2014/main" id="{073BCEC8-863B-4D79-B47B-12CF07D96E9E}"/>
              </a:ext>
            </a:extLst>
          </p:cNvPr>
          <p:cNvSpPr>
            <a:spLocks noGrp="1"/>
          </p:cNvSpPr>
          <p:nvPr>
            <p:ph type="body" sz="quarter" idx="14"/>
          </p:nvPr>
        </p:nvSpPr>
        <p:spPr/>
        <p:txBody>
          <a:bodyPr/>
          <a:lstStyle/>
          <a:p>
            <a:r>
              <a:rPr lang="en-US"/>
              <a:t>10/03/2021 - 25/02/2022</a:t>
            </a:r>
          </a:p>
        </p:txBody>
      </p:sp>
    </p:spTree>
    <p:extLst>
      <p:ext uri="{BB962C8B-B14F-4D97-AF65-F5344CB8AC3E}">
        <p14:creationId xmlns:p14="http://schemas.microsoft.com/office/powerpoint/2010/main" val="37246155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1024</Words>
  <Application>Microsoft Office PowerPoint</Application>
  <PresentationFormat>On-screen Show (4:3)</PresentationFormat>
  <Paragraphs>382</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Overall Totaal aantal posts | ABP - 1 of 16</vt:lpstr>
      <vt:lpstr>Overall Totaal aantal posts | ABP - 2 of 16</vt:lpstr>
      <vt:lpstr>Overall Totaal aantal posts | ABP - 3 of 16</vt:lpstr>
      <vt:lpstr>Overall Totaal aantal posts | ABP - 4 of 16</vt:lpstr>
      <vt:lpstr>Overall Totaal aantal posts | ABP - 5 of 16</vt:lpstr>
      <vt:lpstr>Overall Totaal aantal posts | ABP - 6 of 16</vt:lpstr>
      <vt:lpstr>Overall Totaal aantal posts | ABP - 7 of 16</vt:lpstr>
      <vt:lpstr>Overall Totaal aantal posts | ABP - 8 of 16</vt:lpstr>
      <vt:lpstr>Overall Totaal aantal posts | ABP - 9 of 16</vt:lpstr>
      <vt:lpstr>Overall Totaal aantal posts | ABP - 10 of 16</vt:lpstr>
      <vt:lpstr>Overall Totaal aantal posts | ABP - 11 of 16</vt:lpstr>
      <vt:lpstr>Overall Totaal aantal posts | ABP - 12 of 16</vt:lpstr>
      <vt:lpstr>Overall Totaal aantal posts | ABP - 13 of 16</vt:lpstr>
      <vt:lpstr>Overall Totaal aantal posts | ABP - 14 of 16</vt:lpstr>
      <vt:lpstr>Overall Totaal aantal posts | ABP - 15 of 16</vt:lpstr>
      <vt:lpstr>Overall Totaal aantal posts | ABP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Totaal aantal posts | ABP - 1 of 16</dc:title>
  <dc:creator>Administrator</dc:creator>
  <cp:lastModifiedBy>Administrator</cp:lastModifiedBy>
  <cp:revision>1</cp:revision>
  <dcterms:created xsi:type="dcterms:W3CDTF">2022-02-25T14:57:27Z</dcterms:created>
  <dcterms:modified xsi:type="dcterms:W3CDTF">2022-02-25T14:59:50Z</dcterms:modified>
</cp:coreProperties>
</file>