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80B02-73FF-4D2C-A65F-2828AEB21095}"/>
              </a:ext>
            </a:extLst>
          </p:cNvPr>
          <p:cNvSpPr>
            <a:spLocks noGrp="1"/>
          </p:cNvSpPr>
          <p:nvPr>
            <p:ph type="title"/>
          </p:nvPr>
        </p:nvSpPr>
        <p:spPr/>
        <p:txBody>
          <a:bodyPr/>
          <a:lstStyle/>
          <a:p>
            <a:r>
              <a:rPr lang="en-US"/>
              <a:t>Facebook Own Posts Table (Insights Packs mentions) | The Given Right - 1 of 12</a:t>
            </a:r>
          </a:p>
        </p:txBody>
      </p:sp>
      <p:graphicFrame>
        <p:nvGraphicFramePr>
          <p:cNvPr id="5" name="Table Placeholder 4">
            <a:extLst>
              <a:ext uri="{FF2B5EF4-FFF2-40B4-BE49-F238E27FC236}">
                <a16:creationId xmlns:a16="http://schemas.microsoft.com/office/drawing/2014/main" id="{6979899D-0577-4EE9-847E-BBEC99D41430}"/>
              </a:ext>
            </a:extLst>
          </p:cNvPr>
          <p:cNvGraphicFramePr>
            <a:graphicFrameLocks noGrp="1"/>
          </p:cNvGraphicFramePr>
          <p:nvPr>
            <p:ph type="tbl" sz="quarter" idx="13"/>
            <p:extLst>
              <p:ext uri="{D42A27DB-BD31-4B8C-83A1-F6EECF244321}">
                <p14:modId xmlns:p14="http://schemas.microsoft.com/office/powerpoint/2010/main" val="2303252649"/>
              </p:ext>
            </p:extLst>
          </p:nvPr>
        </p:nvGraphicFramePr>
        <p:xfrm>
          <a:off x="457200" y="1731963"/>
          <a:ext cx="8147304" cy="3931920"/>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11930641"/>
                    </a:ext>
                  </a:extLst>
                </a:gridCol>
                <a:gridCol w="740664">
                  <a:extLst>
                    <a:ext uri="{9D8B030D-6E8A-4147-A177-3AD203B41FA5}">
                      <a16:colId xmlns:a16="http://schemas.microsoft.com/office/drawing/2014/main" val="1959359759"/>
                    </a:ext>
                  </a:extLst>
                </a:gridCol>
                <a:gridCol w="740664">
                  <a:extLst>
                    <a:ext uri="{9D8B030D-6E8A-4147-A177-3AD203B41FA5}">
                      <a16:colId xmlns:a16="http://schemas.microsoft.com/office/drawing/2014/main" val="2597862353"/>
                    </a:ext>
                  </a:extLst>
                </a:gridCol>
                <a:gridCol w="740664">
                  <a:extLst>
                    <a:ext uri="{9D8B030D-6E8A-4147-A177-3AD203B41FA5}">
                      <a16:colId xmlns:a16="http://schemas.microsoft.com/office/drawing/2014/main" val="2890110483"/>
                    </a:ext>
                  </a:extLst>
                </a:gridCol>
                <a:gridCol w="740664">
                  <a:extLst>
                    <a:ext uri="{9D8B030D-6E8A-4147-A177-3AD203B41FA5}">
                      <a16:colId xmlns:a16="http://schemas.microsoft.com/office/drawing/2014/main" val="2221913000"/>
                    </a:ext>
                  </a:extLst>
                </a:gridCol>
                <a:gridCol w="740664">
                  <a:extLst>
                    <a:ext uri="{9D8B030D-6E8A-4147-A177-3AD203B41FA5}">
                      <a16:colId xmlns:a16="http://schemas.microsoft.com/office/drawing/2014/main" val="3095475059"/>
                    </a:ext>
                  </a:extLst>
                </a:gridCol>
                <a:gridCol w="740664">
                  <a:extLst>
                    <a:ext uri="{9D8B030D-6E8A-4147-A177-3AD203B41FA5}">
                      <a16:colId xmlns:a16="http://schemas.microsoft.com/office/drawing/2014/main" val="2042451555"/>
                    </a:ext>
                  </a:extLst>
                </a:gridCol>
                <a:gridCol w="740664">
                  <a:extLst>
                    <a:ext uri="{9D8B030D-6E8A-4147-A177-3AD203B41FA5}">
                      <a16:colId xmlns:a16="http://schemas.microsoft.com/office/drawing/2014/main" val="4276806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652954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- 2021-09-24 09:00:00</a:t>
                      </a:r>
                      <a:r>
                        <a:rPr kumimoji="0" lang="en-US" sz="1000" b="0" i="0" u="none" strike="noStrike" kern="1200" cap="none" spc="0" normalizeH="0" baseline="0" noProof="0">
                          <a:ln>
                            <a:noFill/>
                          </a:ln>
                          <a:solidFill>
                            <a:prstClr val="black"/>
                          </a:solidFill>
                          <a:effectLst/>
                          <a:uLnTx/>
                          <a:uFillTx/>
                          <a:latin typeface="+mn-lt"/>
                          <a:ea typeface="+mn-ea"/>
                          <a:cs typeface="+mn-cs"/>
                        </a:rPr>
                        <a:t>
 For this #flashbackfriday, we are looking back to Mark's 2020 Oklahoma buck that was appropriately nicknamed "Covid" 
Realtree
Element Outdoors
Swagger Bipods
Hornady
Insights Outdoors
#sigsauerhunting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8.5046 %</a:t>
                      </a:r>
                    </a:p>
                  </a:txBody>
                  <a:tcPr/>
                </a:tc>
                <a:extLst>
                  <a:ext uri="{0D108BD9-81ED-4DB2-BD59-A6C34878D82A}">
                    <a16:rowId xmlns:a16="http://schemas.microsoft.com/office/drawing/2014/main" val="207084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- 2021-09-17 09:00:06</a:t>
                      </a:r>
                      <a:r>
                        <a:rPr kumimoji="0" lang="en-US" sz="1000" b="0" i="0" u="none" strike="noStrike" kern="1200" cap="none" spc="0" normalizeH="0" baseline="0" noProof="0">
                          <a:ln>
                            <a:noFill/>
                          </a:ln>
                          <a:solidFill>
                            <a:prstClr val="black"/>
                          </a:solidFill>
                          <a:effectLst/>
                          <a:uLnTx/>
                          <a:uFillTx/>
                          <a:latin typeface="+mn-lt"/>
                          <a:ea typeface="+mn-ea"/>
                          <a:cs typeface="+mn-cs"/>
                        </a:rPr>
                        <a:t>
 On this #flashbackfriday, we are throwing it back to last year's bow season when Chris gladly stepped in for Kenneth when he couldn't make the hunt. 
Realtree
Element Outdoors
Victory Archery
Xpedition Archery
Tactacam
Insights Outdoors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5.8283 %</a:t>
                      </a:r>
                    </a:p>
                  </a:txBody>
                  <a:tcPr/>
                </a:tc>
                <a:extLst>
                  <a:ext uri="{0D108BD9-81ED-4DB2-BD59-A6C34878D82A}">
                    <a16:rowId xmlns:a16="http://schemas.microsoft.com/office/drawing/2014/main" val="1225764067"/>
                  </a:ext>
                </a:extLst>
              </a:tr>
            </a:tbl>
          </a:graphicData>
        </a:graphic>
      </p:graphicFrame>
      <p:sp>
        <p:nvSpPr>
          <p:cNvPr id="4" name="Text Placeholder 3">
            <a:extLst>
              <a:ext uri="{FF2B5EF4-FFF2-40B4-BE49-F238E27FC236}">
                <a16:creationId xmlns:a16="http://schemas.microsoft.com/office/drawing/2014/main" id="{4494D380-DF1E-452A-835F-CAD325498A31}"/>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3512776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743C4-864B-4EEF-9A46-C01F38843A9A}"/>
              </a:ext>
            </a:extLst>
          </p:cNvPr>
          <p:cNvSpPr>
            <a:spLocks noGrp="1"/>
          </p:cNvSpPr>
          <p:nvPr>
            <p:ph type="title"/>
          </p:nvPr>
        </p:nvSpPr>
        <p:spPr/>
        <p:txBody>
          <a:bodyPr/>
          <a:lstStyle/>
          <a:p>
            <a:r>
              <a:rPr lang="en-US"/>
              <a:t>Facebook Own Posts Table (Insights Packs mentions) | The Given Right - 2 of 12</a:t>
            </a:r>
          </a:p>
        </p:txBody>
      </p:sp>
      <p:graphicFrame>
        <p:nvGraphicFramePr>
          <p:cNvPr id="5" name="Table Placeholder 4">
            <a:extLst>
              <a:ext uri="{FF2B5EF4-FFF2-40B4-BE49-F238E27FC236}">
                <a16:creationId xmlns:a16="http://schemas.microsoft.com/office/drawing/2014/main" id="{84CABC23-0F6D-449F-B8AE-C32A2AE9E98A}"/>
              </a:ext>
            </a:extLst>
          </p:cNvPr>
          <p:cNvGraphicFramePr>
            <a:graphicFrameLocks noGrp="1"/>
          </p:cNvGraphicFramePr>
          <p:nvPr>
            <p:ph type="tbl" sz="quarter" idx="13"/>
            <p:extLst>
              <p:ext uri="{D42A27DB-BD31-4B8C-83A1-F6EECF244321}">
                <p14:modId xmlns:p14="http://schemas.microsoft.com/office/powerpoint/2010/main" val="1431423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964808832"/>
                    </a:ext>
                  </a:extLst>
                </a:gridCol>
                <a:gridCol w="740664">
                  <a:extLst>
                    <a:ext uri="{9D8B030D-6E8A-4147-A177-3AD203B41FA5}">
                      <a16:colId xmlns:a16="http://schemas.microsoft.com/office/drawing/2014/main" val="267665223"/>
                    </a:ext>
                  </a:extLst>
                </a:gridCol>
                <a:gridCol w="740664">
                  <a:extLst>
                    <a:ext uri="{9D8B030D-6E8A-4147-A177-3AD203B41FA5}">
                      <a16:colId xmlns:a16="http://schemas.microsoft.com/office/drawing/2014/main" val="2006127422"/>
                    </a:ext>
                  </a:extLst>
                </a:gridCol>
                <a:gridCol w="740664">
                  <a:extLst>
                    <a:ext uri="{9D8B030D-6E8A-4147-A177-3AD203B41FA5}">
                      <a16:colId xmlns:a16="http://schemas.microsoft.com/office/drawing/2014/main" val="1535001915"/>
                    </a:ext>
                  </a:extLst>
                </a:gridCol>
                <a:gridCol w="740664">
                  <a:extLst>
                    <a:ext uri="{9D8B030D-6E8A-4147-A177-3AD203B41FA5}">
                      <a16:colId xmlns:a16="http://schemas.microsoft.com/office/drawing/2014/main" val="3850246299"/>
                    </a:ext>
                  </a:extLst>
                </a:gridCol>
                <a:gridCol w="740664">
                  <a:extLst>
                    <a:ext uri="{9D8B030D-6E8A-4147-A177-3AD203B41FA5}">
                      <a16:colId xmlns:a16="http://schemas.microsoft.com/office/drawing/2014/main" val="1867878548"/>
                    </a:ext>
                  </a:extLst>
                </a:gridCol>
                <a:gridCol w="740664">
                  <a:extLst>
                    <a:ext uri="{9D8B030D-6E8A-4147-A177-3AD203B41FA5}">
                      <a16:colId xmlns:a16="http://schemas.microsoft.com/office/drawing/2014/main" val="1238289475"/>
                    </a:ext>
                  </a:extLst>
                </a:gridCol>
                <a:gridCol w="740664">
                  <a:extLst>
                    <a:ext uri="{9D8B030D-6E8A-4147-A177-3AD203B41FA5}">
                      <a16:colId xmlns:a16="http://schemas.microsoft.com/office/drawing/2014/main" val="3790255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717471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- 2021-09-14 17:30:25</a:t>
                      </a:r>
                      <a:r>
                        <a:rPr kumimoji="0" lang="en-US" sz="1000" b="0" i="0" u="none" strike="noStrike" kern="1200" cap="none" spc="0" normalizeH="0" baseline="0" noProof="0">
                          <a:ln>
                            <a:noFill/>
                          </a:ln>
                          <a:solidFill>
                            <a:prstClr val="black"/>
                          </a:solidFill>
                          <a:effectLst/>
                          <a:uLnTx/>
                          <a:uFillTx/>
                          <a:latin typeface="+mn-lt"/>
                          <a:ea typeface="+mn-ea"/>
                          <a:cs typeface="+mn-cs"/>
                        </a:rPr>
                        <a:t>
 New Episode TONIGHT! We are just a few hours away from a brand new episode from our annual late season deer hunt in Iowa. Be sure to tune in or set your DVR for 8:30 EST on The Sportsman Channel 
Realtree CVA SIG SAUER Hornady ScrapeFix Element Outdoors Insights Outdoors Polaris Off Road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7.9756 %</a:t>
                      </a:r>
                    </a:p>
                  </a:txBody>
                  <a:tcPr/>
                </a:tc>
                <a:extLst>
                  <a:ext uri="{0D108BD9-81ED-4DB2-BD59-A6C34878D82A}">
                    <a16:rowId xmlns:a16="http://schemas.microsoft.com/office/drawing/2014/main" val="3539382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- 2021-09-03 19:00:42</a:t>
                      </a:r>
                      <a:r>
                        <a:rPr kumimoji="0" lang="en-US" sz="1000" b="0" i="0" u="none" strike="noStrike" kern="1200" cap="none" spc="0" normalizeH="0" baseline="0" noProof="0">
                          <a:ln>
                            <a:noFill/>
                          </a:ln>
                          <a:solidFill>
                            <a:prstClr val="black"/>
                          </a:solidFill>
                          <a:effectLst/>
                          <a:uLnTx/>
                          <a:uFillTx/>
                          <a:latin typeface="+mn-lt"/>
                          <a:ea typeface="+mn-ea"/>
                          <a:cs typeface="+mn-cs"/>
                        </a:rPr>
                        <a:t>
 A few still shots from our #flashbackfriday video this morning. What do you think this bull scored? 
Element Outdoors Realtree Swagger Bipods Crescent Tools Insights Outdoors #sigsauerhunting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7.2359 %</a:t>
                      </a:r>
                    </a:p>
                  </a:txBody>
                  <a:tcPr/>
                </a:tc>
                <a:extLst>
                  <a:ext uri="{0D108BD9-81ED-4DB2-BD59-A6C34878D82A}">
                    <a16:rowId xmlns:a16="http://schemas.microsoft.com/office/drawing/2014/main" val="3560574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- 2021-09-01 13:37:24</a:t>
                      </a:r>
                      <a:r>
                        <a:rPr kumimoji="0" lang="en-US" sz="1000" b="0" i="0" u="none" strike="noStrike" kern="1200" cap="none" spc="0" normalizeH="0" baseline="0" noProof="0">
                          <a:ln>
                            <a:noFill/>
                          </a:ln>
                          <a:solidFill>
                            <a:prstClr val="black"/>
                          </a:solidFill>
                          <a:effectLst/>
                          <a:uLnTx/>
                          <a:uFillTx/>
                          <a:latin typeface="+mn-lt"/>
                          <a:ea typeface="+mn-ea"/>
                          <a:cs typeface="+mn-cs"/>
                        </a:rPr>
                        <a:t>
 Has your focused changed to hunting season or is anyone out there still trying to wet a line? Let us know using a 🦌 or 🎣 emoji in the comments! 
Realtree Insights Outdoors Hornady SIG SAUER Hunting Element Outdoors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7.3923 %</a:t>
                      </a:r>
                    </a:p>
                  </a:txBody>
                  <a:tcPr/>
                </a:tc>
                <a:extLst>
                  <a:ext uri="{0D108BD9-81ED-4DB2-BD59-A6C34878D82A}">
                    <a16:rowId xmlns:a16="http://schemas.microsoft.com/office/drawing/2014/main" val="407910982"/>
                  </a:ext>
                </a:extLst>
              </a:tr>
            </a:tbl>
          </a:graphicData>
        </a:graphic>
      </p:graphicFrame>
      <p:sp>
        <p:nvSpPr>
          <p:cNvPr id="4" name="Text Placeholder 3">
            <a:extLst>
              <a:ext uri="{FF2B5EF4-FFF2-40B4-BE49-F238E27FC236}">
                <a16:creationId xmlns:a16="http://schemas.microsoft.com/office/drawing/2014/main" id="{B80AEBDB-B34C-4A8B-AEAB-C46A963839C6}"/>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1591670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8B07-A7EB-437F-A5E5-2D708EDEE1D4}"/>
              </a:ext>
            </a:extLst>
          </p:cNvPr>
          <p:cNvSpPr>
            <a:spLocks noGrp="1"/>
          </p:cNvSpPr>
          <p:nvPr>
            <p:ph type="title"/>
          </p:nvPr>
        </p:nvSpPr>
        <p:spPr/>
        <p:txBody>
          <a:bodyPr/>
          <a:lstStyle/>
          <a:p>
            <a:r>
              <a:rPr lang="en-US"/>
              <a:t>Facebook Own Posts Table (Insights Packs mentions) | The Given Right - 3 of 12</a:t>
            </a:r>
          </a:p>
        </p:txBody>
      </p:sp>
      <p:graphicFrame>
        <p:nvGraphicFramePr>
          <p:cNvPr id="5" name="Table Placeholder 4">
            <a:extLst>
              <a:ext uri="{FF2B5EF4-FFF2-40B4-BE49-F238E27FC236}">
                <a16:creationId xmlns:a16="http://schemas.microsoft.com/office/drawing/2014/main" id="{8EF47F2E-4675-4755-9419-7617A8D3F069}"/>
              </a:ext>
            </a:extLst>
          </p:cNvPr>
          <p:cNvGraphicFramePr>
            <a:graphicFrameLocks noGrp="1"/>
          </p:cNvGraphicFramePr>
          <p:nvPr>
            <p:ph type="tbl" sz="quarter" idx="13"/>
            <p:extLst>
              <p:ext uri="{D42A27DB-BD31-4B8C-83A1-F6EECF244321}">
                <p14:modId xmlns:p14="http://schemas.microsoft.com/office/powerpoint/2010/main" val="3353022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1690147"/>
                    </a:ext>
                  </a:extLst>
                </a:gridCol>
                <a:gridCol w="740664">
                  <a:extLst>
                    <a:ext uri="{9D8B030D-6E8A-4147-A177-3AD203B41FA5}">
                      <a16:colId xmlns:a16="http://schemas.microsoft.com/office/drawing/2014/main" val="1000586841"/>
                    </a:ext>
                  </a:extLst>
                </a:gridCol>
                <a:gridCol w="740664">
                  <a:extLst>
                    <a:ext uri="{9D8B030D-6E8A-4147-A177-3AD203B41FA5}">
                      <a16:colId xmlns:a16="http://schemas.microsoft.com/office/drawing/2014/main" val="349389101"/>
                    </a:ext>
                  </a:extLst>
                </a:gridCol>
                <a:gridCol w="740664">
                  <a:extLst>
                    <a:ext uri="{9D8B030D-6E8A-4147-A177-3AD203B41FA5}">
                      <a16:colId xmlns:a16="http://schemas.microsoft.com/office/drawing/2014/main" val="1565954702"/>
                    </a:ext>
                  </a:extLst>
                </a:gridCol>
                <a:gridCol w="740664">
                  <a:extLst>
                    <a:ext uri="{9D8B030D-6E8A-4147-A177-3AD203B41FA5}">
                      <a16:colId xmlns:a16="http://schemas.microsoft.com/office/drawing/2014/main" val="980759545"/>
                    </a:ext>
                  </a:extLst>
                </a:gridCol>
                <a:gridCol w="740664">
                  <a:extLst>
                    <a:ext uri="{9D8B030D-6E8A-4147-A177-3AD203B41FA5}">
                      <a16:colId xmlns:a16="http://schemas.microsoft.com/office/drawing/2014/main" val="2963889362"/>
                    </a:ext>
                  </a:extLst>
                </a:gridCol>
                <a:gridCol w="740664">
                  <a:extLst>
                    <a:ext uri="{9D8B030D-6E8A-4147-A177-3AD203B41FA5}">
                      <a16:colId xmlns:a16="http://schemas.microsoft.com/office/drawing/2014/main" val="4241154267"/>
                    </a:ext>
                  </a:extLst>
                </a:gridCol>
                <a:gridCol w="740664">
                  <a:extLst>
                    <a:ext uri="{9D8B030D-6E8A-4147-A177-3AD203B41FA5}">
                      <a16:colId xmlns:a16="http://schemas.microsoft.com/office/drawing/2014/main" val="3990458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500014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- 2021-08-31 19:30:22</a:t>
                      </a:r>
                      <a:r>
                        <a:rPr kumimoji="0" lang="en-US" sz="1000" b="0" i="0" u="none" strike="noStrike" kern="1200" cap="none" spc="0" normalizeH="0" baseline="0" noProof="0">
                          <a:ln>
                            <a:noFill/>
                          </a:ln>
                          <a:solidFill>
                            <a:prstClr val="black"/>
                          </a:solidFill>
                          <a:effectLst/>
                          <a:uLnTx/>
                          <a:uFillTx/>
                          <a:latin typeface="+mn-lt"/>
                          <a:ea typeface="+mn-ea"/>
                          <a:cs typeface="+mn-cs"/>
                        </a:rPr>
                        <a:t>
 We are less than an hour away from Alaska pt. 1 airing on The Sportsman Channel This is one you are not going to want to miss!! 
Lethal Products 
Xpedition Archery 
Realtree 
Insights Outdoors 
Dryshod Footwear 
Victory Archery 
Element Outdoors 
Hornady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6.1536 %</a:t>
                      </a:r>
                    </a:p>
                  </a:txBody>
                  <a:tcPr/>
                </a:tc>
                <a:extLst>
                  <a:ext uri="{0D108BD9-81ED-4DB2-BD59-A6C34878D82A}">
                    <a16:rowId xmlns:a16="http://schemas.microsoft.com/office/drawing/2014/main" val="1481005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- 2021-08-28 19:43:25</a:t>
                      </a:r>
                      <a:r>
                        <a:rPr kumimoji="0" lang="en-US" sz="1000" b="0" i="0" u="none" strike="noStrike" kern="1200" cap="none" spc="0" normalizeH="0" baseline="0" noProof="0">
                          <a:ln>
                            <a:noFill/>
                          </a:ln>
                          <a:solidFill>
                            <a:prstClr val="black"/>
                          </a:solidFill>
                          <a:effectLst/>
                          <a:uLnTx/>
                          <a:uFillTx/>
                          <a:latin typeface="+mn-lt"/>
                          <a:ea typeface="+mn-ea"/>
                          <a:cs typeface="+mn-cs"/>
                        </a:rPr>
                        <a:t>
 Racing daylight out West. 
Xpedition Archery￼
Victory Archery
Insights Outdoors
Realtree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5.1462 %</a:t>
                      </a:r>
                    </a:p>
                  </a:txBody>
                  <a:tcPr/>
                </a:tc>
                <a:extLst>
                  <a:ext uri="{0D108BD9-81ED-4DB2-BD59-A6C34878D82A}">
                    <a16:rowId xmlns:a16="http://schemas.microsoft.com/office/drawing/2014/main" val="2627811400"/>
                  </a:ext>
                </a:extLst>
              </a:tr>
            </a:tbl>
          </a:graphicData>
        </a:graphic>
      </p:graphicFrame>
      <p:sp>
        <p:nvSpPr>
          <p:cNvPr id="4" name="Text Placeholder 3">
            <a:extLst>
              <a:ext uri="{FF2B5EF4-FFF2-40B4-BE49-F238E27FC236}">
                <a16:creationId xmlns:a16="http://schemas.microsoft.com/office/drawing/2014/main" id="{66D66EED-C612-4D23-8A2B-44A258157E9F}"/>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4148384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C0574-EAB8-4F68-B487-49208C3DB487}"/>
              </a:ext>
            </a:extLst>
          </p:cNvPr>
          <p:cNvSpPr>
            <a:spLocks noGrp="1"/>
          </p:cNvSpPr>
          <p:nvPr>
            <p:ph type="title"/>
          </p:nvPr>
        </p:nvSpPr>
        <p:spPr/>
        <p:txBody>
          <a:bodyPr/>
          <a:lstStyle/>
          <a:p>
            <a:r>
              <a:rPr lang="en-US"/>
              <a:t>Facebook Own Posts Table (Insights Packs mentions) | The Given Right - 4 of 12</a:t>
            </a:r>
          </a:p>
        </p:txBody>
      </p:sp>
      <p:graphicFrame>
        <p:nvGraphicFramePr>
          <p:cNvPr id="5" name="Table Placeholder 4">
            <a:extLst>
              <a:ext uri="{FF2B5EF4-FFF2-40B4-BE49-F238E27FC236}">
                <a16:creationId xmlns:a16="http://schemas.microsoft.com/office/drawing/2014/main" id="{5F687F08-64AA-467C-A6EA-1F9A4B6111FD}"/>
              </a:ext>
            </a:extLst>
          </p:cNvPr>
          <p:cNvGraphicFramePr>
            <a:graphicFrameLocks noGrp="1"/>
          </p:cNvGraphicFramePr>
          <p:nvPr>
            <p:ph type="tbl" sz="quarter" idx="13"/>
            <p:extLst>
              <p:ext uri="{D42A27DB-BD31-4B8C-83A1-F6EECF244321}">
                <p14:modId xmlns:p14="http://schemas.microsoft.com/office/powerpoint/2010/main" val="1754553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02735064"/>
                    </a:ext>
                  </a:extLst>
                </a:gridCol>
                <a:gridCol w="740664">
                  <a:extLst>
                    <a:ext uri="{9D8B030D-6E8A-4147-A177-3AD203B41FA5}">
                      <a16:colId xmlns:a16="http://schemas.microsoft.com/office/drawing/2014/main" val="1623122796"/>
                    </a:ext>
                  </a:extLst>
                </a:gridCol>
                <a:gridCol w="740664">
                  <a:extLst>
                    <a:ext uri="{9D8B030D-6E8A-4147-A177-3AD203B41FA5}">
                      <a16:colId xmlns:a16="http://schemas.microsoft.com/office/drawing/2014/main" val="507956000"/>
                    </a:ext>
                  </a:extLst>
                </a:gridCol>
                <a:gridCol w="740664">
                  <a:extLst>
                    <a:ext uri="{9D8B030D-6E8A-4147-A177-3AD203B41FA5}">
                      <a16:colId xmlns:a16="http://schemas.microsoft.com/office/drawing/2014/main" val="592507200"/>
                    </a:ext>
                  </a:extLst>
                </a:gridCol>
                <a:gridCol w="740664">
                  <a:extLst>
                    <a:ext uri="{9D8B030D-6E8A-4147-A177-3AD203B41FA5}">
                      <a16:colId xmlns:a16="http://schemas.microsoft.com/office/drawing/2014/main" val="3093362856"/>
                    </a:ext>
                  </a:extLst>
                </a:gridCol>
                <a:gridCol w="740664">
                  <a:extLst>
                    <a:ext uri="{9D8B030D-6E8A-4147-A177-3AD203B41FA5}">
                      <a16:colId xmlns:a16="http://schemas.microsoft.com/office/drawing/2014/main" val="2221485940"/>
                    </a:ext>
                  </a:extLst>
                </a:gridCol>
                <a:gridCol w="740664">
                  <a:extLst>
                    <a:ext uri="{9D8B030D-6E8A-4147-A177-3AD203B41FA5}">
                      <a16:colId xmlns:a16="http://schemas.microsoft.com/office/drawing/2014/main" val="413016727"/>
                    </a:ext>
                  </a:extLst>
                </a:gridCol>
                <a:gridCol w="740664">
                  <a:extLst>
                    <a:ext uri="{9D8B030D-6E8A-4147-A177-3AD203B41FA5}">
                      <a16:colId xmlns:a16="http://schemas.microsoft.com/office/drawing/2014/main" val="2310197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428438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- 2021-08-24 20:00:46</a:t>
                      </a:r>
                      <a:r>
                        <a:rPr kumimoji="0" lang="en-US" sz="1000" b="0" i="0" u="none" strike="noStrike" kern="1200" cap="none" spc="0" normalizeH="0" baseline="0" noProof="0">
                          <a:ln>
                            <a:noFill/>
                          </a:ln>
                          <a:solidFill>
                            <a:prstClr val="black"/>
                          </a:solidFill>
                          <a:effectLst/>
                          <a:uLnTx/>
                          <a:uFillTx/>
                          <a:latin typeface="+mn-lt"/>
                          <a:ea typeface="+mn-ea"/>
                          <a:cs typeface="+mn-cs"/>
                        </a:rPr>
                        <a:t>
 Who else is ready to tune in to tonight's show? 
Kenneth is chasing elk in sub zero temperatures!
Realtree 
Insights Outdoors 
Polaris Off Road 
SIG SAUER 
Hornady 
Element Outdoors 
The Sportsman Channel 
Swagger Bipods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7.0680 %</a:t>
                      </a:r>
                    </a:p>
                  </a:txBody>
                  <a:tcPr/>
                </a:tc>
                <a:extLst>
                  <a:ext uri="{0D108BD9-81ED-4DB2-BD59-A6C34878D82A}">
                    <a16:rowId xmlns:a16="http://schemas.microsoft.com/office/drawing/2014/main" val="1498980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- 2021-08-22 16:40:02</a:t>
                      </a:r>
                      <a:r>
                        <a:rPr kumimoji="0" lang="en-US" sz="1000" b="0" i="0" u="none" strike="noStrike" kern="1200" cap="none" spc="0" normalizeH="0" baseline="0" noProof="0">
                          <a:ln>
                            <a:noFill/>
                          </a:ln>
                          <a:solidFill>
                            <a:prstClr val="black"/>
                          </a:solidFill>
                          <a:effectLst/>
                          <a:uLnTx/>
                          <a:uFillTx/>
                          <a:latin typeface="+mn-lt"/>
                          <a:ea typeface="+mn-ea"/>
                          <a:cs typeface="+mn-cs"/>
                        </a:rPr>
                        <a:t>
 Who spent their weekend getting prepared for the season? It’s been all hands on deck around here over the last month! 
Trophy Treestands
ScrapeFix
Big &amp; J
Insights Outdoors
Crescent Tools
Reveal by Tactacam
Element Outdoors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5.2210 %</a:t>
                      </a:r>
                    </a:p>
                  </a:txBody>
                  <a:tcPr/>
                </a:tc>
                <a:extLst>
                  <a:ext uri="{0D108BD9-81ED-4DB2-BD59-A6C34878D82A}">
                    <a16:rowId xmlns:a16="http://schemas.microsoft.com/office/drawing/2014/main" val="2067023448"/>
                  </a:ext>
                </a:extLst>
              </a:tr>
            </a:tbl>
          </a:graphicData>
        </a:graphic>
      </p:graphicFrame>
      <p:sp>
        <p:nvSpPr>
          <p:cNvPr id="4" name="Text Placeholder 3">
            <a:extLst>
              <a:ext uri="{FF2B5EF4-FFF2-40B4-BE49-F238E27FC236}">
                <a16:creationId xmlns:a16="http://schemas.microsoft.com/office/drawing/2014/main" id="{6C88F757-14BF-44AC-BBCB-0E6D825DE5D2}"/>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793830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EA6CF-990F-4F14-8326-F922CEAF5B93}"/>
              </a:ext>
            </a:extLst>
          </p:cNvPr>
          <p:cNvSpPr>
            <a:spLocks noGrp="1"/>
          </p:cNvSpPr>
          <p:nvPr>
            <p:ph type="title"/>
          </p:nvPr>
        </p:nvSpPr>
        <p:spPr/>
        <p:txBody>
          <a:bodyPr/>
          <a:lstStyle/>
          <a:p>
            <a:r>
              <a:rPr lang="en-US"/>
              <a:t>Facebook Own Posts Table (Insights Packs mentions) | The Given Right - 5 of 12</a:t>
            </a:r>
          </a:p>
        </p:txBody>
      </p:sp>
      <p:graphicFrame>
        <p:nvGraphicFramePr>
          <p:cNvPr id="5" name="Table Placeholder 4">
            <a:extLst>
              <a:ext uri="{FF2B5EF4-FFF2-40B4-BE49-F238E27FC236}">
                <a16:creationId xmlns:a16="http://schemas.microsoft.com/office/drawing/2014/main" id="{47C3DB38-A943-4471-AB46-3B0F9F8AEDD8}"/>
              </a:ext>
            </a:extLst>
          </p:cNvPr>
          <p:cNvGraphicFramePr>
            <a:graphicFrameLocks noGrp="1"/>
          </p:cNvGraphicFramePr>
          <p:nvPr>
            <p:ph type="tbl" sz="quarter" idx="13"/>
            <p:extLst>
              <p:ext uri="{D42A27DB-BD31-4B8C-83A1-F6EECF244321}">
                <p14:modId xmlns:p14="http://schemas.microsoft.com/office/powerpoint/2010/main" val="4059830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58926452"/>
                    </a:ext>
                  </a:extLst>
                </a:gridCol>
                <a:gridCol w="740664">
                  <a:extLst>
                    <a:ext uri="{9D8B030D-6E8A-4147-A177-3AD203B41FA5}">
                      <a16:colId xmlns:a16="http://schemas.microsoft.com/office/drawing/2014/main" val="36812921"/>
                    </a:ext>
                  </a:extLst>
                </a:gridCol>
                <a:gridCol w="740664">
                  <a:extLst>
                    <a:ext uri="{9D8B030D-6E8A-4147-A177-3AD203B41FA5}">
                      <a16:colId xmlns:a16="http://schemas.microsoft.com/office/drawing/2014/main" val="2789061499"/>
                    </a:ext>
                  </a:extLst>
                </a:gridCol>
                <a:gridCol w="740664">
                  <a:extLst>
                    <a:ext uri="{9D8B030D-6E8A-4147-A177-3AD203B41FA5}">
                      <a16:colId xmlns:a16="http://schemas.microsoft.com/office/drawing/2014/main" val="3827379948"/>
                    </a:ext>
                  </a:extLst>
                </a:gridCol>
                <a:gridCol w="740664">
                  <a:extLst>
                    <a:ext uri="{9D8B030D-6E8A-4147-A177-3AD203B41FA5}">
                      <a16:colId xmlns:a16="http://schemas.microsoft.com/office/drawing/2014/main" val="201464447"/>
                    </a:ext>
                  </a:extLst>
                </a:gridCol>
                <a:gridCol w="740664">
                  <a:extLst>
                    <a:ext uri="{9D8B030D-6E8A-4147-A177-3AD203B41FA5}">
                      <a16:colId xmlns:a16="http://schemas.microsoft.com/office/drawing/2014/main" val="1361080403"/>
                    </a:ext>
                  </a:extLst>
                </a:gridCol>
                <a:gridCol w="740664">
                  <a:extLst>
                    <a:ext uri="{9D8B030D-6E8A-4147-A177-3AD203B41FA5}">
                      <a16:colId xmlns:a16="http://schemas.microsoft.com/office/drawing/2014/main" val="3595817687"/>
                    </a:ext>
                  </a:extLst>
                </a:gridCol>
                <a:gridCol w="740664">
                  <a:extLst>
                    <a:ext uri="{9D8B030D-6E8A-4147-A177-3AD203B41FA5}">
                      <a16:colId xmlns:a16="http://schemas.microsoft.com/office/drawing/2014/main" val="4105172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72816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- 2021-08-18 15:14:15</a:t>
                      </a:r>
                      <a:r>
                        <a:rPr kumimoji="0" lang="en-US" sz="1000" b="0" i="0" u="none" strike="noStrike" kern="1200" cap="none" spc="0" normalizeH="0" baseline="0" noProof="0">
                          <a:ln>
                            <a:noFill/>
                          </a:ln>
                          <a:solidFill>
                            <a:prstClr val="black"/>
                          </a:solidFill>
                          <a:effectLst/>
                          <a:uLnTx/>
                          <a:uFillTx/>
                          <a:latin typeface="+mn-lt"/>
                          <a:ea typeface="+mn-ea"/>
                          <a:cs typeface="+mn-cs"/>
                        </a:rPr>
                        <a:t>
 How often during the year will you sit a “hang and hunt” scenario? It takes a little more work, but they can be so rewarding! 
Trophy Treestands
Crescent Tools
Element Outdoors
Insights Outdoors
Xpedition Archery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5.4236 %</a:t>
                      </a:r>
                    </a:p>
                  </a:txBody>
                  <a:tcPr/>
                </a:tc>
                <a:extLst>
                  <a:ext uri="{0D108BD9-81ED-4DB2-BD59-A6C34878D82A}">
                    <a16:rowId xmlns:a16="http://schemas.microsoft.com/office/drawing/2014/main" val="581409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- 2021-08-17 17:27:12</a:t>
                      </a:r>
                      <a:r>
                        <a:rPr kumimoji="0" lang="en-US" sz="1000" b="0" i="0" u="none" strike="noStrike" kern="1200" cap="none" spc="0" normalizeH="0" baseline="0" noProof="0">
                          <a:ln>
                            <a:noFill/>
                          </a:ln>
                          <a:solidFill>
                            <a:prstClr val="black"/>
                          </a:solidFill>
                          <a:effectLst/>
                          <a:uLnTx/>
                          <a:uFillTx/>
                          <a:latin typeface="+mn-lt"/>
                          <a:ea typeface="+mn-ea"/>
                          <a:cs typeface="+mn-cs"/>
                        </a:rPr>
                        <a:t>
 Tonight’s show is PACKED FULL of action. Be sure to tune in tonight at 8:30 EST on The Sportsman Channel
Realtree
ScrapeFix
CVA
Hornady
Insights Outdoors
Element Outdoors
Crescent Tools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3.3023 %</a:t>
                      </a:r>
                    </a:p>
                  </a:txBody>
                  <a:tcPr/>
                </a:tc>
                <a:extLst>
                  <a:ext uri="{0D108BD9-81ED-4DB2-BD59-A6C34878D82A}">
                    <a16:rowId xmlns:a16="http://schemas.microsoft.com/office/drawing/2014/main" val="3195711076"/>
                  </a:ext>
                </a:extLst>
              </a:tr>
            </a:tbl>
          </a:graphicData>
        </a:graphic>
      </p:graphicFrame>
      <p:sp>
        <p:nvSpPr>
          <p:cNvPr id="4" name="Text Placeholder 3">
            <a:extLst>
              <a:ext uri="{FF2B5EF4-FFF2-40B4-BE49-F238E27FC236}">
                <a16:creationId xmlns:a16="http://schemas.microsoft.com/office/drawing/2014/main" id="{64E17E06-B665-4979-8E18-508CA68F317C}"/>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2129385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66339-074E-43DB-9A28-E384435F128C}"/>
              </a:ext>
            </a:extLst>
          </p:cNvPr>
          <p:cNvSpPr>
            <a:spLocks noGrp="1"/>
          </p:cNvSpPr>
          <p:nvPr>
            <p:ph type="title"/>
          </p:nvPr>
        </p:nvSpPr>
        <p:spPr/>
        <p:txBody>
          <a:bodyPr/>
          <a:lstStyle/>
          <a:p>
            <a:r>
              <a:rPr lang="en-US"/>
              <a:t>Facebook Own Posts Table (Insights Packs mentions) | The Given Right - 6 of 12</a:t>
            </a:r>
          </a:p>
        </p:txBody>
      </p:sp>
      <p:graphicFrame>
        <p:nvGraphicFramePr>
          <p:cNvPr id="5" name="Table Placeholder 4">
            <a:extLst>
              <a:ext uri="{FF2B5EF4-FFF2-40B4-BE49-F238E27FC236}">
                <a16:creationId xmlns:a16="http://schemas.microsoft.com/office/drawing/2014/main" id="{46A3429F-1CDE-462A-BC5C-C635D2E9BF3B}"/>
              </a:ext>
            </a:extLst>
          </p:cNvPr>
          <p:cNvGraphicFramePr>
            <a:graphicFrameLocks noGrp="1"/>
          </p:cNvGraphicFramePr>
          <p:nvPr>
            <p:ph type="tbl" sz="quarter" idx="13"/>
            <p:extLst>
              <p:ext uri="{D42A27DB-BD31-4B8C-83A1-F6EECF244321}">
                <p14:modId xmlns:p14="http://schemas.microsoft.com/office/powerpoint/2010/main" val="1214811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31245397"/>
                    </a:ext>
                  </a:extLst>
                </a:gridCol>
                <a:gridCol w="740664">
                  <a:extLst>
                    <a:ext uri="{9D8B030D-6E8A-4147-A177-3AD203B41FA5}">
                      <a16:colId xmlns:a16="http://schemas.microsoft.com/office/drawing/2014/main" val="510575076"/>
                    </a:ext>
                  </a:extLst>
                </a:gridCol>
                <a:gridCol w="740664">
                  <a:extLst>
                    <a:ext uri="{9D8B030D-6E8A-4147-A177-3AD203B41FA5}">
                      <a16:colId xmlns:a16="http://schemas.microsoft.com/office/drawing/2014/main" val="241424201"/>
                    </a:ext>
                  </a:extLst>
                </a:gridCol>
                <a:gridCol w="740664">
                  <a:extLst>
                    <a:ext uri="{9D8B030D-6E8A-4147-A177-3AD203B41FA5}">
                      <a16:colId xmlns:a16="http://schemas.microsoft.com/office/drawing/2014/main" val="1980781668"/>
                    </a:ext>
                  </a:extLst>
                </a:gridCol>
                <a:gridCol w="740664">
                  <a:extLst>
                    <a:ext uri="{9D8B030D-6E8A-4147-A177-3AD203B41FA5}">
                      <a16:colId xmlns:a16="http://schemas.microsoft.com/office/drawing/2014/main" val="411585552"/>
                    </a:ext>
                  </a:extLst>
                </a:gridCol>
                <a:gridCol w="740664">
                  <a:extLst>
                    <a:ext uri="{9D8B030D-6E8A-4147-A177-3AD203B41FA5}">
                      <a16:colId xmlns:a16="http://schemas.microsoft.com/office/drawing/2014/main" val="863995208"/>
                    </a:ext>
                  </a:extLst>
                </a:gridCol>
                <a:gridCol w="740664">
                  <a:extLst>
                    <a:ext uri="{9D8B030D-6E8A-4147-A177-3AD203B41FA5}">
                      <a16:colId xmlns:a16="http://schemas.microsoft.com/office/drawing/2014/main" val="3268184323"/>
                    </a:ext>
                  </a:extLst>
                </a:gridCol>
                <a:gridCol w="740664">
                  <a:extLst>
                    <a:ext uri="{9D8B030D-6E8A-4147-A177-3AD203B41FA5}">
                      <a16:colId xmlns:a16="http://schemas.microsoft.com/office/drawing/2014/main" val="2517484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292381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- 2021-07-28 22:48:10</a:t>
                      </a:r>
                      <a:r>
                        <a:rPr kumimoji="0" lang="en-US" sz="1000" b="0" i="0" u="none" strike="noStrike" kern="1200" cap="none" spc="0" normalizeH="0" baseline="0" noProof="0">
                          <a:ln>
                            <a:noFill/>
                          </a:ln>
                          <a:solidFill>
                            <a:prstClr val="black"/>
                          </a:solidFill>
                          <a:effectLst/>
                          <a:uLnTx/>
                          <a:uFillTx/>
                          <a:latin typeface="+mn-lt"/>
                          <a:ea typeface="+mn-ea"/>
                          <a:cs typeface="+mn-cs"/>
                        </a:rPr>
                        <a:t>
 Can’t wait for more days like this. 
#inmyelement
#barebonesoutdoors
#dryshodboots
#insightsbackpacks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6.3099 %</a:t>
                      </a:r>
                    </a:p>
                  </a:txBody>
                  <a:tcPr/>
                </a:tc>
                <a:extLst>
                  <a:ext uri="{0D108BD9-81ED-4DB2-BD59-A6C34878D82A}">
                    <a16:rowId xmlns:a16="http://schemas.microsoft.com/office/drawing/2014/main" val="448062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- 2021-07-28 11:55:55</a:t>
                      </a:r>
                      <a:r>
                        <a:rPr kumimoji="0" lang="en-US" sz="1000" b="0" i="0" u="none" strike="noStrike" kern="1200" cap="none" spc="0" normalizeH="0" baseline="0" noProof="0">
                          <a:ln>
                            <a:noFill/>
                          </a:ln>
                          <a:solidFill>
                            <a:prstClr val="black"/>
                          </a:solidFill>
                          <a:effectLst/>
                          <a:uLnTx/>
                          <a:uFillTx/>
                          <a:latin typeface="+mn-lt"/>
                          <a:ea typeface="+mn-ea"/>
                          <a:cs typeface="+mn-cs"/>
                        </a:rPr>
                        <a:t>
 Next month we’ll be chasing some Velvet. 
#bonecollector
#ishootxpedition
#thornbroadheads
#barebonesoutdoors
#alwayslethal
#realtree
#insightsbackpacks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14.2773 %</a:t>
                      </a:r>
                    </a:p>
                  </a:txBody>
                  <a:tcPr/>
                </a:tc>
                <a:extLst>
                  <a:ext uri="{0D108BD9-81ED-4DB2-BD59-A6C34878D82A}">
                    <a16:rowId xmlns:a16="http://schemas.microsoft.com/office/drawing/2014/main" val="1733421969"/>
                  </a:ext>
                </a:extLst>
              </a:tr>
            </a:tbl>
          </a:graphicData>
        </a:graphic>
      </p:graphicFrame>
      <p:sp>
        <p:nvSpPr>
          <p:cNvPr id="4" name="Text Placeholder 3">
            <a:extLst>
              <a:ext uri="{FF2B5EF4-FFF2-40B4-BE49-F238E27FC236}">
                <a16:creationId xmlns:a16="http://schemas.microsoft.com/office/drawing/2014/main" id="{E58D3F63-6E73-4455-937B-2D6EE9B98B3D}"/>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412184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BECA1-F662-4CFF-BC50-34E7AB07398C}"/>
              </a:ext>
            </a:extLst>
          </p:cNvPr>
          <p:cNvSpPr>
            <a:spLocks noGrp="1"/>
          </p:cNvSpPr>
          <p:nvPr>
            <p:ph type="title"/>
          </p:nvPr>
        </p:nvSpPr>
        <p:spPr/>
        <p:txBody>
          <a:bodyPr/>
          <a:lstStyle/>
          <a:p>
            <a:r>
              <a:rPr lang="en-US"/>
              <a:t>Facebook Own Posts Table (Insights Packs mentions) | The Given Right - 7 of 12</a:t>
            </a:r>
          </a:p>
        </p:txBody>
      </p:sp>
      <p:graphicFrame>
        <p:nvGraphicFramePr>
          <p:cNvPr id="5" name="Table Placeholder 4">
            <a:extLst>
              <a:ext uri="{FF2B5EF4-FFF2-40B4-BE49-F238E27FC236}">
                <a16:creationId xmlns:a16="http://schemas.microsoft.com/office/drawing/2014/main" id="{7E986FE0-5A7D-448F-A0EF-3EE14FC127C0}"/>
              </a:ext>
            </a:extLst>
          </p:cNvPr>
          <p:cNvGraphicFramePr>
            <a:graphicFrameLocks noGrp="1"/>
          </p:cNvGraphicFramePr>
          <p:nvPr>
            <p:ph type="tbl" sz="quarter" idx="13"/>
            <p:extLst>
              <p:ext uri="{D42A27DB-BD31-4B8C-83A1-F6EECF244321}">
                <p14:modId xmlns:p14="http://schemas.microsoft.com/office/powerpoint/2010/main" val="2914657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47587490"/>
                    </a:ext>
                  </a:extLst>
                </a:gridCol>
                <a:gridCol w="740664">
                  <a:extLst>
                    <a:ext uri="{9D8B030D-6E8A-4147-A177-3AD203B41FA5}">
                      <a16:colId xmlns:a16="http://schemas.microsoft.com/office/drawing/2014/main" val="2887820340"/>
                    </a:ext>
                  </a:extLst>
                </a:gridCol>
                <a:gridCol w="740664">
                  <a:extLst>
                    <a:ext uri="{9D8B030D-6E8A-4147-A177-3AD203B41FA5}">
                      <a16:colId xmlns:a16="http://schemas.microsoft.com/office/drawing/2014/main" val="2283933620"/>
                    </a:ext>
                  </a:extLst>
                </a:gridCol>
                <a:gridCol w="740664">
                  <a:extLst>
                    <a:ext uri="{9D8B030D-6E8A-4147-A177-3AD203B41FA5}">
                      <a16:colId xmlns:a16="http://schemas.microsoft.com/office/drawing/2014/main" val="2589416362"/>
                    </a:ext>
                  </a:extLst>
                </a:gridCol>
                <a:gridCol w="740664">
                  <a:extLst>
                    <a:ext uri="{9D8B030D-6E8A-4147-A177-3AD203B41FA5}">
                      <a16:colId xmlns:a16="http://schemas.microsoft.com/office/drawing/2014/main" val="3125723744"/>
                    </a:ext>
                  </a:extLst>
                </a:gridCol>
                <a:gridCol w="740664">
                  <a:extLst>
                    <a:ext uri="{9D8B030D-6E8A-4147-A177-3AD203B41FA5}">
                      <a16:colId xmlns:a16="http://schemas.microsoft.com/office/drawing/2014/main" val="1036937174"/>
                    </a:ext>
                  </a:extLst>
                </a:gridCol>
                <a:gridCol w="740664">
                  <a:extLst>
                    <a:ext uri="{9D8B030D-6E8A-4147-A177-3AD203B41FA5}">
                      <a16:colId xmlns:a16="http://schemas.microsoft.com/office/drawing/2014/main" val="4089049619"/>
                    </a:ext>
                  </a:extLst>
                </a:gridCol>
                <a:gridCol w="740664">
                  <a:extLst>
                    <a:ext uri="{9D8B030D-6E8A-4147-A177-3AD203B41FA5}">
                      <a16:colId xmlns:a16="http://schemas.microsoft.com/office/drawing/2014/main" val="1574989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193215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- 2021-07-27 18:55:08</a:t>
                      </a:r>
                      <a:r>
                        <a:rPr kumimoji="0" lang="en-US" sz="1000" b="0" i="0" u="none" strike="noStrike" kern="1200" cap="none" spc="0" normalizeH="0" baseline="0" noProof="0">
                          <a:ln>
                            <a:noFill/>
                          </a:ln>
                          <a:solidFill>
                            <a:prstClr val="black"/>
                          </a:solidFill>
                          <a:effectLst/>
                          <a:uLnTx/>
                          <a:uFillTx/>
                          <a:latin typeface="+mn-lt"/>
                          <a:ea typeface="+mn-ea"/>
                          <a:cs typeface="+mn-cs"/>
                        </a:rPr>
                        <a:t>
 What’s your go to caliber for deer? 
#sigsauerhunting
#hornady
#inmyelement
#insightsbackpacks
#realtree
#pfcoutdoors
#trophytreestands
#barebonesoutdoors
#lethalproducts
#swaggerbipods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5.0497 %</a:t>
                      </a:r>
                    </a:p>
                  </a:txBody>
                  <a:tcPr/>
                </a:tc>
                <a:extLst>
                  <a:ext uri="{0D108BD9-81ED-4DB2-BD59-A6C34878D82A}">
                    <a16:rowId xmlns:a16="http://schemas.microsoft.com/office/drawing/2014/main" val="2025357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- 2021-07-21 12:12:50</a:t>
                      </a:r>
                      <a:r>
                        <a:rPr kumimoji="0" lang="en-US" sz="1000" b="0" i="0" u="none" strike="noStrike" kern="1200" cap="none" spc="0" normalizeH="0" baseline="0" noProof="0">
                          <a:ln>
                            <a:noFill/>
                          </a:ln>
                          <a:solidFill>
                            <a:prstClr val="black"/>
                          </a:solidFill>
                          <a:effectLst/>
                          <a:uLnTx/>
                          <a:uFillTx/>
                          <a:latin typeface="+mn-lt"/>
                          <a:ea typeface="+mn-ea"/>
                          <a:cs typeface="+mn-cs"/>
                        </a:rPr>
                        <a:t>
 Anyone ripping any lips?
#insightsbackpacks
#realtree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3.0960 %</a:t>
                      </a:r>
                    </a:p>
                  </a:txBody>
                  <a:tcPr/>
                </a:tc>
                <a:extLst>
                  <a:ext uri="{0D108BD9-81ED-4DB2-BD59-A6C34878D82A}">
                    <a16:rowId xmlns:a16="http://schemas.microsoft.com/office/drawing/2014/main" val="2468182196"/>
                  </a:ext>
                </a:extLst>
              </a:tr>
            </a:tbl>
          </a:graphicData>
        </a:graphic>
      </p:graphicFrame>
      <p:sp>
        <p:nvSpPr>
          <p:cNvPr id="4" name="Text Placeholder 3">
            <a:extLst>
              <a:ext uri="{FF2B5EF4-FFF2-40B4-BE49-F238E27FC236}">
                <a16:creationId xmlns:a16="http://schemas.microsoft.com/office/drawing/2014/main" id="{2DD1BB65-8DA7-4872-BABA-3232A1CAC219}"/>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1041033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1C18A-FCAF-4515-8500-087547C21F16}"/>
              </a:ext>
            </a:extLst>
          </p:cNvPr>
          <p:cNvSpPr>
            <a:spLocks noGrp="1"/>
          </p:cNvSpPr>
          <p:nvPr>
            <p:ph type="title"/>
          </p:nvPr>
        </p:nvSpPr>
        <p:spPr/>
        <p:txBody>
          <a:bodyPr/>
          <a:lstStyle/>
          <a:p>
            <a:r>
              <a:rPr lang="en-US"/>
              <a:t>Facebook Own Posts Table (Insights Packs mentions) | The Given Right - 8 of 12</a:t>
            </a:r>
          </a:p>
        </p:txBody>
      </p:sp>
      <p:graphicFrame>
        <p:nvGraphicFramePr>
          <p:cNvPr id="5" name="Table Placeholder 4">
            <a:extLst>
              <a:ext uri="{FF2B5EF4-FFF2-40B4-BE49-F238E27FC236}">
                <a16:creationId xmlns:a16="http://schemas.microsoft.com/office/drawing/2014/main" id="{4DEF97B2-CEF9-4A80-B3C2-BC8D145E7120}"/>
              </a:ext>
            </a:extLst>
          </p:cNvPr>
          <p:cNvGraphicFramePr>
            <a:graphicFrameLocks noGrp="1"/>
          </p:cNvGraphicFramePr>
          <p:nvPr>
            <p:ph type="tbl" sz="quarter" idx="13"/>
            <p:extLst>
              <p:ext uri="{D42A27DB-BD31-4B8C-83A1-F6EECF244321}">
                <p14:modId xmlns:p14="http://schemas.microsoft.com/office/powerpoint/2010/main" val="3292695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27533970"/>
                    </a:ext>
                  </a:extLst>
                </a:gridCol>
                <a:gridCol w="740664">
                  <a:extLst>
                    <a:ext uri="{9D8B030D-6E8A-4147-A177-3AD203B41FA5}">
                      <a16:colId xmlns:a16="http://schemas.microsoft.com/office/drawing/2014/main" val="3114434876"/>
                    </a:ext>
                  </a:extLst>
                </a:gridCol>
                <a:gridCol w="740664">
                  <a:extLst>
                    <a:ext uri="{9D8B030D-6E8A-4147-A177-3AD203B41FA5}">
                      <a16:colId xmlns:a16="http://schemas.microsoft.com/office/drawing/2014/main" val="3306014858"/>
                    </a:ext>
                  </a:extLst>
                </a:gridCol>
                <a:gridCol w="740664">
                  <a:extLst>
                    <a:ext uri="{9D8B030D-6E8A-4147-A177-3AD203B41FA5}">
                      <a16:colId xmlns:a16="http://schemas.microsoft.com/office/drawing/2014/main" val="2793627903"/>
                    </a:ext>
                  </a:extLst>
                </a:gridCol>
                <a:gridCol w="740664">
                  <a:extLst>
                    <a:ext uri="{9D8B030D-6E8A-4147-A177-3AD203B41FA5}">
                      <a16:colId xmlns:a16="http://schemas.microsoft.com/office/drawing/2014/main" val="59063652"/>
                    </a:ext>
                  </a:extLst>
                </a:gridCol>
                <a:gridCol w="740664">
                  <a:extLst>
                    <a:ext uri="{9D8B030D-6E8A-4147-A177-3AD203B41FA5}">
                      <a16:colId xmlns:a16="http://schemas.microsoft.com/office/drawing/2014/main" val="3446400033"/>
                    </a:ext>
                  </a:extLst>
                </a:gridCol>
                <a:gridCol w="740664">
                  <a:extLst>
                    <a:ext uri="{9D8B030D-6E8A-4147-A177-3AD203B41FA5}">
                      <a16:colId xmlns:a16="http://schemas.microsoft.com/office/drawing/2014/main" val="1866400403"/>
                    </a:ext>
                  </a:extLst>
                </a:gridCol>
                <a:gridCol w="740664">
                  <a:extLst>
                    <a:ext uri="{9D8B030D-6E8A-4147-A177-3AD203B41FA5}">
                      <a16:colId xmlns:a16="http://schemas.microsoft.com/office/drawing/2014/main" val="375454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48988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- 2021-07-05 11:37:14</a:t>
                      </a:r>
                      <a:r>
                        <a:rPr kumimoji="0" lang="en-US" sz="1000" b="0" i="0" u="none" strike="noStrike" kern="1200" cap="none" spc="0" normalizeH="0" baseline="0" noProof="0">
                          <a:ln>
                            <a:noFill/>
                          </a:ln>
                          <a:solidFill>
                            <a:prstClr val="black"/>
                          </a:solidFill>
                          <a:effectLst/>
                          <a:uLnTx/>
                          <a:uFillTx/>
                          <a:latin typeface="+mn-lt"/>
                          <a:ea typeface="+mn-ea"/>
                          <a:cs typeface="+mn-cs"/>
                        </a:rPr>
                        <a:t>
 There have been many memories made in the skinning shed. 
#sigsauerhunting
#hornady
#bigandj
#insightsbackpacks
#inmyelement
#polaris
#ScrapeFix
#realtree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6.3772 %</a:t>
                      </a:r>
                    </a:p>
                  </a:txBody>
                  <a:tcPr/>
                </a:tc>
                <a:extLst>
                  <a:ext uri="{0D108BD9-81ED-4DB2-BD59-A6C34878D82A}">
                    <a16:rowId xmlns:a16="http://schemas.microsoft.com/office/drawing/2014/main" val="135033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- 2021-07-02 17:14:56</a:t>
                      </a:r>
                      <a:r>
                        <a:rPr kumimoji="0" lang="en-US" sz="1000" b="0" i="0" u="none" strike="noStrike" kern="1200" cap="none" spc="0" normalizeH="0" baseline="0" noProof="0">
                          <a:ln>
                            <a:noFill/>
                          </a:ln>
                          <a:solidFill>
                            <a:prstClr val="black"/>
                          </a:solidFill>
                          <a:effectLst/>
                          <a:uLnTx/>
                          <a:uFillTx/>
                          <a:latin typeface="+mn-lt"/>
                          <a:ea typeface="+mn-ea"/>
                          <a:cs typeface="+mn-cs"/>
                        </a:rPr>
                        <a:t>
 Having a little fun at 10K feet.. 
#insightsbackpacks
#inmyelement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4.0605 %</a:t>
                      </a:r>
                    </a:p>
                  </a:txBody>
                  <a:tcPr/>
                </a:tc>
                <a:extLst>
                  <a:ext uri="{0D108BD9-81ED-4DB2-BD59-A6C34878D82A}">
                    <a16:rowId xmlns:a16="http://schemas.microsoft.com/office/drawing/2014/main" val="2072786991"/>
                  </a:ext>
                </a:extLst>
              </a:tr>
            </a:tbl>
          </a:graphicData>
        </a:graphic>
      </p:graphicFrame>
      <p:sp>
        <p:nvSpPr>
          <p:cNvPr id="4" name="Text Placeholder 3">
            <a:extLst>
              <a:ext uri="{FF2B5EF4-FFF2-40B4-BE49-F238E27FC236}">
                <a16:creationId xmlns:a16="http://schemas.microsoft.com/office/drawing/2014/main" id="{D265445F-8741-463A-B7C5-07B04C84B15C}"/>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2156885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5732D-DEFF-4F4C-A9F6-DD21BC3584A7}"/>
              </a:ext>
            </a:extLst>
          </p:cNvPr>
          <p:cNvSpPr>
            <a:spLocks noGrp="1"/>
          </p:cNvSpPr>
          <p:nvPr>
            <p:ph type="title"/>
          </p:nvPr>
        </p:nvSpPr>
        <p:spPr/>
        <p:txBody>
          <a:bodyPr/>
          <a:lstStyle/>
          <a:p>
            <a:r>
              <a:rPr lang="en-US"/>
              <a:t>Facebook Own Posts Table (Insights Packs mentions) | The Given Right - 9 of 12</a:t>
            </a:r>
          </a:p>
        </p:txBody>
      </p:sp>
      <p:graphicFrame>
        <p:nvGraphicFramePr>
          <p:cNvPr id="5" name="Table Placeholder 4">
            <a:extLst>
              <a:ext uri="{FF2B5EF4-FFF2-40B4-BE49-F238E27FC236}">
                <a16:creationId xmlns:a16="http://schemas.microsoft.com/office/drawing/2014/main" id="{75EB47AE-682C-424C-AF51-D0DCF7108BD4}"/>
              </a:ext>
            </a:extLst>
          </p:cNvPr>
          <p:cNvGraphicFramePr>
            <a:graphicFrameLocks noGrp="1"/>
          </p:cNvGraphicFramePr>
          <p:nvPr>
            <p:ph type="tbl" sz="quarter" idx="13"/>
            <p:extLst>
              <p:ext uri="{D42A27DB-BD31-4B8C-83A1-F6EECF244321}">
                <p14:modId xmlns:p14="http://schemas.microsoft.com/office/powerpoint/2010/main" val="2491863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97546438"/>
                    </a:ext>
                  </a:extLst>
                </a:gridCol>
                <a:gridCol w="740664">
                  <a:extLst>
                    <a:ext uri="{9D8B030D-6E8A-4147-A177-3AD203B41FA5}">
                      <a16:colId xmlns:a16="http://schemas.microsoft.com/office/drawing/2014/main" val="3002987423"/>
                    </a:ext>
                  </a:extLst>
                </a:gridCol>
                <a:gridCol w="740664">
                  <a:extLst>
                    <a:ext uri="{9D8B030D-6E8A-4147-A177-3AD203B41FA5}">
                      <a16:colId xmlns:a16="http://schemas.microsoft.com/office/drawing/2014/main" val="1794992862"/>
                    </a:ext>
                  </a:extLst>
                </a:gridCol>
                <a:gridCol w="740664">
                  <a:extLst>
                    <a:ext uri="{9D8B030D-6E8A-4147-A177-3AD203B41FA5}">
                      <a16:colId xmlns:a16="http://schemas.microsoft.com/office/drawing/2014/main" val="1333772569"/>
                    </a:ext>
                  </a:extLst>
                </a:gridCol>
                <a:gridCol w="740664">
                  <a:extLst>
                    <a:ext uri="{9D8B030D-6E8A-4147-A177-3AD203B41FA5}">
                      <a16:colId xmlns:a16="http://schemas.microsoft.com/office/drawing/2014/main" val="1146105650"/>
                    </a:ext>
                  </a:extLst>
                </a:gridCol>
                <a:gridCol w="740664">
                  <a:extLst>
                    <a:ext uri="{9D8B030D-6E8A-4147-A177-3AD203B41FA5}">
                      <a16:colId xmlns:a16="http://schemas.microsoft.com/office/drawing/2014/main" val="4014362135"/>
                    </a:ext>
                  </a:extLst>
                </a:gridCol>
                <a:gridCol w="740664">
                  <a:extLst>
                    <a:ext uri="{9D8B030D-6E8A-4147-A177-3AD203B41FA5}">
                      <a16:colId xmlns:a16="http://schemas.microsoft.com/office/drawing/2014/main" val="1520697303"/>
                    </a:ext>
                  </a:extLst>
                </a:gridCol>
                <a:gridCol w="740664">
                  <a:extLst>
                    <a:ext uri="{9D8B030D-6E8A-4147-A177-3AD203B41FA5}">
                      <a16:colId xmlns:a16="http://schemas.microsoft.com/office/drawing/2014/main" val="1254176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143781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- 2021-06-24 14:53:14</a:t>
                      </a:r>
                      <a:r>
                        <a:rPr kumimoji="0" lang="en-US" sz="1000" b="0" i="0" u="none" strike="noStrike" kern="1200" cap="none" spc="0" normalizeH="0" baseline="0" noProof="0">
                          <a:ln>
                            <a:noFill/>
                          </a:ln>
                          <a:solidFill>
                            <a:prstClr val="black"/>
                          </a:solidFill>
                          <a:effectLst/>
                          <a:uLnTx/>
                          <a:uFillTx/>
                          <a:latin typeface="+mn-lt"/>
                          <a:ea typeface="+mn-ea"/>
                          <a:cs typeface="+mn-cs"/>
                        </a:rPr>
                        <a:t>
 Who's ready to win some awesome prizes? Tomorrow evening we'll be going FB Live with some TGR trivia to help celebrate the kickoff of Season 7 next week! You're not going to want to miss this, check out some of the prizes below 👇🏼 
-
❗️Element Outdoors Drive Long Sleeve
❗️Element Outdoors Drive Pants
❗️Thorn Broadheads
❗️Swagger Bipod
❗️Insights Backpack
❗️Lethal prize pack
❗️TGR Swag prize pack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2.4036 %</a:t>
                      </a:r>
                    </a:p>
                  </a:txBody>
                  <a:tcPr/>
                </a:tc>
                <a:extLst>
                  <a:ext uri="{0D108BD9-81ED-4DB2-BD59-A6C34878D82A}">
                    <a16:rowId xmlns:a16="http://schemas.microsoft.com/office/drawing/2014/main" val="602432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- 2021-06-18 19:23:31</a:t>
                      </a:r>
                      <a:r>
                        <a:rPr kumimoji="0" lang="en-US" sz="1000" b="0" i="0" u="none" strike="noStrike" kern="1200" cap="none" spc="0" normalizeH="0" baseline="0" noProof="0">
                          <a:ln>
                            <a:noFill/>
                          </a:ln>
                          <a:solidFill>
                            <a:prstClr val="black"/>
                          </a:solidFill>
                          <a:effectLst/>
                          <a:uLnTx/>
                          <a:uFillTx/>
                          <a:latin typeface="+mn-lt"/>
                          <a:ea typeface="+mn-ea"/>
                          <a:cs typeface="+mn-cs"/>
                        </a:rPr>
                        <a:t>
 Not only is it easier to carry your bow but also keeps it protected. 
#insightsbacpacks
#victoryarchery
#thornbroadheads
#realtree 
#ishootxpedition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2.7633 %</a:t>
                      </a:r>
                    </a:p>
                  </a:txBody>
                  <a:tcPr/>
                </a:tc>
                <a:extLst>
                  <a:ext uri="{0D108BD9-81ED-4DB2-BD59-A6C34878D82A}">
                    <a16:rowId xmlns:a16="http://schemas.microsoft.com/office/drawing/2014/main" val="3861772010"/>
                  </a:ext>
                </a:extLst>
              </a:tr>
            </a:tbl>
          </a:graphicData>
        </a:graphic>
      </p:graphicFrame>
      <p:sp>
        <p:nvSpPr>
          <p:cNvPr id="4" name="Text Placeholder 3">
            <a:extLst>
              <a:ext uri="{FF2B5EF4-FFF2-40B4-BE49-F238E27FC236}">
                <a16:creationId xmlns:a16="http://schemas.microsoft.com/office/drawing/2014/main" id="{9DFF831A-3456-438A-A751-BD970081E19B}"/>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2961153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E8CCD-8BDD-4383-B1E3-3FF20802A20E}"/>
              </a:ext>
            </a:extLst>
          </p:cNvPr>
          <p:cNvSpPr>
            <a:spLocks noGrp="1"/>
          </p:cNvSpPr>
          <p:nvPr>
            <p:ph type="title"/>
          </p:nvPr>
        </p:nvSpPr>
        <p:spPr/>
        <p:txBody>
          <a:bodyPr/>
          <a:lstStyle/>
          <a:p>
            <a:r>
              <a:rPr lang="en-US"/>
              <a:t>Facebook Own Posts Table (Insights Packs mentions) | The Given Right - 10 of 12</a:t>
            </a:r>
          </a:p>
        </p:txBody>
      </p:sp>
      <p:graphicFrame>
        <p:nvGraphicFramePr>
          <p:cNvPr id="5" name="Table Placeholder 4">
            <a:extLst>
              <a:ext uri="{FF2B5EF4-FFF2-40B4-BE49-F238E27FC236}">
                <a16:creationId xmlns:a16="http://schemas.microsoft.com/office/drawing/2014/main" id="{167FF8B5-3681-4C54-A904-9C7AF735859F}"/>
              </a:ext>
            </a:extLst>
          </p:cNvPr>
          <p:cNvGraphicFramePr>
            <a:graphicFrameLocks noGrp="1"/>
          </p:cNvGraphicFramePr>
          <p:nvPr>
            <p:ph type="tbl" sz="quarter" idx="13"/>
            <p:extLst>
              <p:ext uri="{D42A27DB-BD31-4B8C-83A1-F6EECF244321}">
                <p14:modId xmlns:p14="http://schemas.microsoft.com/office/powerpoint/2010/main" val="817024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79741529"/>
                    </a:ext>
                  </a:extLst>
                </a:gridCol>
                <a:gridCol w="740664">
                  <a:extLst>
                    <a:ext uri="{9D8B030D-6E8A-4147-A177-3AD203B41FA5}">
                      <a16:colId xmlns:a16="http://schemas.microsoft.com/office/drawing/2014/main" val="3543509957"/>
                    </a:ext>
                  </a:extLst>
                </a:gridCol>
                <a:gridCol w="740664">
                  <a:extLst>
                    <a:ext uri="{9D8B030D-6E8A-4147-A177-3AD203B41FA5}">
                      <a16:colId xmlns:a16="http://schemas.microsoft.com/office/drawing/2014/main" val="800478908"/>
                    </a:ext>
                  </a:extLst>
                </a:gridCol>
                <a:gridCol w="740664">
                  <a:extLst>
                    <a:ext uri="{9D8B030D-6E8A-4147-A177-3AD203B41FA5}">
                      <a16:colId xmlns:a16="http://schemas.microsoft.com/office/drawing/2014/main" val="3329964723"/>
                    </a:ext>
                  </a:extLst>
                </a:gridCol>
                <a:gridCol w="740664">
                  <a:extLst>
                    <a:ext uri="{9D8B030D-6E8A-4147-A177-3AD203B41FA5}">
                      <a16:colId xmlns:a16="http://schemas.microsoft.com/office/drawing/2014/main" val="193560777"/>
                    </a:ext>
                  </a:extLst>
                </a:gridCol>
                <a:gridCol w="740664">
                  <a:extLst>
                    <a:ext uri="{9D8B030D-6E8A-4147-A177-3AD203B41FA5}">
                      <a16:colId xmlns:a16="http://schemas.microsoft.com/office/drawing/2014/main" val="1065855153"/>
                    </a:ext>
                  </a:extLst>
                </a:gridCol>
                <a:gridCol w="740664">
                  <a:extLst>
                    <a:ext uri="{9D8B030D-6E8A-4147-A177-3AD203B41FA5}">
                      <a16:colId xmlns:a16="http://schemas.microsoft.com/office/drawing/2014/main" val="3098800017"/>
                    </a:ext>
                  </a:extLst>
                </a:gridCol>
                <a:gridCol w="740664">
                  <a:extLst>
                    <a:ext uri="{9D8B030D-6E8A-4147-A177-3AD203B41FA5}">
                      <a16:colId xmlns:a16="http://schemas.microsoft.com/office/drawing/2014/main" val="3176132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390404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- 2021-06-17 12:28:21</a:t>
                      </a:r>
                      <a:r>
                        <a:rPr kumimoji="0" lang="en-US" sz="1000" b="0" i="0" u="none" strike="noStrike" kern="1200" cap="none" spc="0" normalizeH="0" baseline="0" noProof="0">
                          <a:ln>
                            <a:noFill/>
                          </a:ln>
                          <a:solidFill>
                            <a:prstClr val="black"/>
                          </a:solidFill>
                          <a:effectLst/>
                          <a:uLnTx/>
                          <a:uFillTx/>
                          <a:latin typeface="+mn-lt"/>
                          <a:ea typeface="+mn-ea"/>
                          <a:cs typeface="+mn-cs"/>
                        </a:rPr>
                        <a:t>
 Oh sweet September. 
#BoneCollecto
#victoryarchery
#inmyelement
#ishootxpedition
#realtree
#thornbroadheads
#insightsbackpacks
#CrescentTool
#tactacam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5.7586 %</a:t>
                      </a:r>
                    </a:p>
                  </a:txBody>
                  <a:tcPr/>
                </a:tc>
                <a:extLst>
                  <a:ext uri="{0D108BD9-81ED-4DB2-BD59-A6C34878D82A}">
                    <a16:rowId xmlns:a16="http://schemas.microsoft.com/office/drawing/2014/main" val="3037429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- 2021-06-14 15:36:41</a:t>
                      </a:r>
                      <a:r>
                        <a:rPr kumimoji="0" lang="en-US" sz="1000" b="0" i="0" u="none" strike="noStrike" kern="1200" cap="none" spc="0" normalizeH="0" baseline="0" noProof="0">
                          <a:ln>
                            <a:noFill/>
                          </a:ln>
                          <a:solidFill>
                            <a:prstClr val="black"/>
                          </a:solidFill>
                          <a:effectLst/>
                          <a:uLnTx/>
                          <a:uFillTx/>
                          <a:latin typeface="+mn-lt"/>
                          <a:ea typeface="+mn-ea"/>
                          <a:cs typeface="+mn-cs"/>
                        </a:rPr>
                        <a:t>
 Cooler full of redfish! Get the grease hot. 
#insightsbacpacks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3.6188 %</a:t>
                      </a:r>
                    </a:p>
                  </a:txBody>
                  <a:tcPr/>
                </a:tc>
                <a:extLst>
                  <a:ext uri="{0D108BD9-81ED-4DB2-BD59-A6C34878D82A}">
                    <a16:rowId xmlns:a16="http://schemas.microsoft.com/office/drawing/2014/main" val="3869158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- 2021-06-10 14:36:56</a:t>
                      </a:r>
                      <a:r>
                        <a:rPr kumimoji="0" lang="en-US" sz="1000" b="0" i="0" u="none" strike="noStrike" kern="1200" cap="none" spc="0" normalizeH="0" baseline="0" noProof="0">
                          <a:ln>
                            <a:noFill/>
                          </a:ln>
                          <a:solidFill>
                            <a:prstClr val="black"/>
                          </a:solidFill>
                          <a:effectLst/>
                          <a:uLnTx/>
                          <a:uFillTx/>
                          <a:latin typeface="+mn-lt"/>
                          <a:ea typeface="+mn-ea"/>
                          <a:cs typeface="+mn-cs"/>
                        </a:rPr>
                        <a:t>
 Who loves a good Woodduck hole?? 🙋‍♂️🙋‍♂️
#realtree
#insightsbacpacks
#barebonesoutdoors
#polaris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4.6194 %</a:t>
                      </a:r>
                    </a:p>
                  </a:txBody>
                  <a:tcPr/>
                </a:tc>
                <a:extLst>
                  <a:ext uri="{0D108BD9-81ED-4DB2-BD59-A6C34878D82A}">
                    <a16:rowId xmlns:a16="http://schemas.microsoft.com/office/drawing/2014/main" val="2519896626"/>
                  </a:ext>
                </a:extLst>
              </a:tr>
            </a:tbl>
          </a:graphicData>
        </a:graphic>
      </p:graphicFrame>
      <p:sp>
        <p:nvSpPr>
          <p:cNvPr id="4" name="Text Placeholder 3">
            <a:extLst>
              <a:ext uri="{FF2B5EF4-FFF2-40B4-BE49-F238E27FC236}">
                <a16:creationId xmlns:a16="http://schemas.microsoft.com/office/drawing/2014/main" id="{F3F3FFF4-7F29-41E2-8070-76BDDD439984}"/>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1891449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1224B-F6A0-4EC7-9AB4-820C1840E915}"/>
              </a:ext>
            </a:extLst>
          </p:cNvPr>
          <p:cNvSpPr>
            <a:spLocks noGrp="1"/>
          </p:cNvSpPr>
          <p:nvPr>
            <p:ph type="title"/>
          </p:nvPr>
        </p:nvSpPr>
        <p:spPr/>
        <p:txBody>
          <a:bodyPr/>
          <a:lstStyle/>
          <a:p>
            <a:r>
              <a:rPr lang="en-US"/>
              <a:t>Facebook Own Posts Table (Insights Packs mentions) | The Given Right - 11 of 12</a:t>
            </a:r>
          </a:p>
        </p:txBody>
      </p:sp>
      <p:graphicFrame>
        <p:nvGraphicFramePr>
          <p:cNvPr id="5" name="Table Placeholder 4">
            <a:extLst>
              <a:ext uri="{FF2B5EF4-FFF2-40B4-BE49-F238E27FC236}">
                <a16:creationId xmlns:a16="http://schemas.microsoft.com/office/drawing/2014/main" id="{C42C1CC8-42B5-4A73-8F12-91F46F72CC5E}"/>
              </a:ext>
            </a:extLst>
          </p:cNvPr>
          <p:cNvGraphicFramePr>
            <a:graphicFrameLocks noGrp="1"/>
          </p:cNvGraphicFramePr>
          <p:nvPr>
            <p:ph type="tbl" sz="quarter" idx="13"/>
            <p:extLst>
              <p:ext uri="{D42A27DB-BD31-4B8C-83A1-F6EECF244321}">
                <p14:modId xmlns:p14="http://schemas.microsoft.com/office/powerpoint/2010/main" val="734044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217041524"/>
                    </a:ext>
                  </a:extLst>
                </a:gridCol>
                <a:gridCol w="740664">
                  <a:extLst>
                    <a:ext uri="{9D8B030D-6E8A-4147-A177-3AD203B41FA5}">
                      <a16:colId xmlns:a16="http://schemas.microsoft.com/office/drawing/2014/main" val="716957218"/>
                    </a:ext>
                  </a:extLst>
                </a:gridCol>
                <a:gridCol w="740664">
                  <a:extLst>
                    <a:ext uri="{9D8B030D-6E8A-4147-A177-3AD203B41FA5}">
                      <a16:colId xmlns:a16="http://schemas.microsoft.com/office/drawing/2014/main" val="2553968102"/>
                    </a:ext>
                  </a:extLst>
                </a:gridCol>
                <a:gridCol w="740664">
                  <a:extLst>
                    <a:ext uri="{9D8B030D-6E8A-4147-A177-3AD203B41FA5}">
                      <a16:colId xmlns:a16="http://schemas.microsoft.com/office/drawing/2014/main" val="4071012123"/>
                    </a:ext>
                  </a:extLst>
                </a:gridCol>
                <a:gridCol w="740664">
                  <a:extLst>
                    <a:ext uri="{9D8B030D-6E8A-4147-A177-3AD203B41FA5}">
                      <a16:colId xmlns:a16="http://schemas.microsoft.com/office/drawing/2014/main" val="3452745737"/>
                    </a:ext>
                  </a:extLst>
                </a:gridCol>
                <a:gridCol w="740664">
                  <a:extLst>
                    <a:ext uri="{9D8B030D-6E8A-4147-A177-3AD203B41FA5}">
                      <a16:colId xmlns:a16="http://schemas.microsoft.com/office/drawing/2014/main" val="3297232843"/>
                    </a:ext>
                  </a:extLst>
                </a:gridCol>
                <a:gridCol w="740664">
                  <a:extLst>
                    <a:ext uri="{9D8B030D-6E8A-4147-A177-3AD203B41FA5}">
                      <a16:colId xmlns:a16="http://schemas.microsoft.com/office/drawing/2014/main" val="616464157"/>
                    </a:ext>
                  </a:extLst>
                </a:gridCol>
                <a:gridCol w="740664">
                  <a:extLst>
                    <a:ext uri="{9D8B030D-6E8A-4147-A177-3AD203B41FA5}">
                      <a16:colId xmlns:a16="http://schemas.microsoft.com/office/drawing/2014/main" val="2627381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154241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- 2021-06-08 20:43:47</a:t>
                      </a:r>
                      <a:r>
                        <a:rPr kumimoji="0" lang="en-US" sz="1000" b="0" i="0" u="none" strike="noStrike" kern="1200" cap="none" spc="0" normalizeH="0" baseline="0" noProof="0">
                          <a:ln>
                            <a:noFill/>
                          </a:ln>
                          <a:solidFill>
                            <a:prstClr val="black"/>
                          </a:solidFill>
                          <a:effectLst/>
                          <a:uLnTx/>
                          <a:uFillTx/>
                          <a:latin typeface="+mn-lt"/>
                          <a:ea typeface="+mn-ea"/>
                          <a:cs typeface="+mn-cs"/>
                        </a:rPr>
                        <a:t>
 Being mentally prepared for Alaska is just as important as being physically prepared. 
#CrescentTools
#inmyelement
#realtree
#sigsauerhunting
#alwayslethal
#barebonesoutdoors
#insightsbacpacks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7.3161 %</a:t>
                      </a:r>
                    </a:p>
                  </a:txBody>
                  <a:tcPr/>
                </a:tc>
                <a:extLst>
                  <a:ext uri="{0D108BD9-81ED-4DB2-BD59-A6C34878D82A}">
                    <a16:rowId xmlns:a16="http://schemas.microsoft.com/office/drawing/2014/main" val="1327875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- 2021-06-06 21:48:32</a:t>
                      </a:r>
                      <a:r>
                        <a:rPr kumimoji="0" lang="en-US" sz="1000" b="0" i="0" u="none" strike="noStrike" kern="1200" cap="none" spc="0" normalizeH="0" baseline="0" noProof="0">
                          <a:ln>
                            <a:noFill/>
                          </a:ln>
                          <a:solidFill>
                            <a:prstClr val="black"/>
                          </a:solidFill>
                          <a:effectLst/>
                          <a:uLnTx/>
                          <a:uFillTx/>
                          <a:latin typeface="+mn-lt"/>
                          <a:ea typeface="+mn-ea"/>
                          <a:cs typeface="+mn-cs"/>
                        </a:rPr>
                        <a:t>
 From Alaska to Venice Louisiana. What a huge difference in culture. Always love coming down here.
#insightsbacpacks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4.5954 %</a:t>
                      </a:r>
                    </a:p>
                  </a:txBody>
                  <a:tcPr/>
                </a:tc>
                <a:extLst>
                  <a:ext uri="{0D108BD9-81ED-4DB2-BD59-A6C34878D82A}">
                    <a16:rowId xmlns:a16="http://schemas.microsoft.com/office/drawing/2014/main" val="1289426037"/>
                  </a:ext>
                </a:extLst>
              </a:tr>
            </a:tbl>
          </a:graphicData>
        </a:graphic>
      </p:graphicFrame>
      <p:sp>
        <p:nvSpPr>
          <p:cNvPr id="4" name="Text Placeholder 3">
            <a:extLst>
              <a:ext uri="{FF2B5EF4-FFF2-40B4-BE49-F238E27FC236}">
                <a16:creationId xmlns:a16="http://schemas.microsoft.com/office/drawing/2014/main" id="{9C000606-7B35-4490-BF31-EFACC6773835}"/>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430595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70CB7-665C-4760-9122-11738517E959}"/>
              </a:ext>
            </a:extLst>
          </p:cNvPr>
          <p:cNvSpPr>
            <a:spLocks noGrp="1"/>
          </p:cNvSpPr>
          <p:nvPr>
            <p:ph type="title"/>
          </p:nvPr>
        </p:nvSpPr>
        <p:spPr/>
        <p:txBody>
          <a:bodyPr/>
          <a:lstStyle/>
          <a:p>
            <a:r>
              <a:rPr lang="en-US"/>
              <a:t>Facebook Own Posts Table (Insights Packs mentions) | The Given Right - 12 of 12</a:t>
            </a:r>
          </a:p>
        </p:txBody>
      </p:sp>
      <p:graphicFrame>
        <p:nvGraphicFramePr>
          <p:cNvPr id="5" name="Table Placeholder 4">
            <a:extLst>
              <a:ext uri="{FF2B5EF4-FFF2-40B4-BE49-F238E27FC236}">
                <a16:creationId xmlns:a16="http://schemas.microsoft.com/office/drawing/2014/main" id="{0B493D6B-90B4-46BE-9E86-326687ADD171}"/>
              </a:ext>
            </a:extLst>
          </p:cNvPr>
          <p:cNvGraphicFramePr>
            <a:graphicFrameLocks noGrp="1"/>
          </p:cNvGraphicFramePr>
          <p:nvPr>
            <p:ph type="tbl" sz="quarter" idx="13"/>
            <p:extLst>
              <p:ext uri="{D42A27DB-BD31-4B8C-83A1-F6EECF244321}">
                <p14:modId xmlns:p14="http://schemas.microsoft.com/office/powerpoint/2010/main" val="1163417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4799763"/>
                    </a:ext>
                  </a:extLst>
                </a:gridCol>
                <a:gridCol w="740664">
                  <a:extLst>
                    <a:ext uri="{9D8B030D-6E8A-4147-A177-3AD203B41FA5}">
                      <a16:colId xmlns:a16="http://schemas.microsoft.com/office/drawing/2014/main" val="4218338836"/>
                    </a:ext>
                  </a:extLst>
                </a:gridCol>
                <a:gridCol w="740664">
                  <a:extLst>
                    <a:ext uri="{9D8B030D-6E8A-4147-A177-3AD203B41FA5}">
                      <a16:colId xmlns:a16="http://schemas.microsoft.com/office/drawing/2014/main" val="883530999"/>
                    </a:ext>
                  </a:extLst>
                </a:gridCol>
                <a:gridCol w="740664">
                  <a:extLst>
                    <a:ext uri="{9D8B030D-6E8A-4147-A177-3AD203B41FA5}">
                      <a16:colId xmlns:a16="http://schemas.microsoft.com/office/drawing/2014/main" val="855796201"/>
                    </a:ext>
                  </a:extLst>
                </a:gridCol>
                <a:gridCol w="740664">
                  <a:extLst>
                    <a:ext uri="{9D8B030D-6E8A-4147-A177-3AD203B41FA5}">
                      <a16:colId xmlns:a16="http://schemas.microsoft.com/office/drawing/2014/main" val="601604794"/>
                    </a:ext>
                  </a:extLst>
                </a:gridCol>
                <a:gridCol w="740664">
                  <a:extLst>
                    <a:ext uri="{9D8B030D-6E8A-4147-A177-3AD203B41FA5}">
                      <a16:colId xmlns:a16="http://schemas.microsoft.com/office/drawing/2014/main" val="1158569566"/>
                    </a:ext>
                  </a:extLst>
                </a:gridCol>
                <a:gridCol w="740664">
                  <a:extLst>
                    <a:ext uri="{9D8B030D-6E8A-4147-A177-3AD203B41FA5}">
                      <a16:colId xmlns:a16="http://schemas.microsoft.com/office/drawing/2014/main" val="427795127"/>
                    </a:ext>
                  </a:extLst>
                </a:gridCol>
                <a:gridCol w="740664">
                  <a:extLst>
                    <a:ext uri="{9D8B030D-6E8A-4147-A177-3AD203B41FA5}">
                      <a16:colId xmlns:a16="http://schemas.microsoft.com/office/drawing/2014/main" val="2945098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745605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 Given Right - 2021-06-05 09:47:53</a:t>
                      </a:r>
                      <a:r>
                        <a:rPr kumimoji="0" lang="en-US" sz="1000" b="0" i="0" u="none" strike="noStrike" kern="1200" cap="none" spc="0" normalizeH="0" baseline="0" noProof="0">
                          <a:ln>
                            <a:noFill/>
                          </a:ln>
                          <a:solidFill>
                            <a:prstClr val="black"/>
                          </a:solidFill>
                          <a:effectLst/>
                          <a:uLnTx/>
                          <a:uFillTx/>
                          <a:latin typeface="+mn-lt"/>
                          <a:ea typeface="+mn-ea"/>
                          <a:cs typeface="+mn-cs"/>
                        </a:rPr>
                        <a:t>
 Long walks on the beach and freeze dried meals. What more could you ask for? 
Realtree
Insights Outdoors
Xpedition Archery
Victory Archery
Element Outdoors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4.0497 %</a:t>
                      </a:r>
                    </a:p>
                  </a:txBody>
                  <a:tcPr/>
                </a:tc>
                <a:extLst>
                  <a:ext uri="{0D108BD9-81ED-4DB2-BD59-A6C34878D82A}">
                    <a16:rowId xmlns:a16="http://schemas.microsoft.com/office/drawing/2014/main" val="69528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17392</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1418</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1002</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59659</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Σ = 553483</a:t>
                      </a:r>
                      <a:endParaRPr kumimoji="0" lang="en-US" sz="1000" b="1"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x̄ = 10963.31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x̄ = 5.72%</a:t>
                      </a:r>
                    </a:p>
                  </a:txBody>
                  <a:tcPr/>
                </a:tc>
                <a:extLst>
                  <a:ext uri="{0D108BD9-81ED-4DB2-BD59-A6C34878D82A}">
                    <a16:rowId xmlns:a16="http://schemas.microsoft.com/office/drawing/2014/main" val="321369247"/>
                  </a:ext>
                </a:extLst>
              </a:tr>
            </a:tbl>
          </a:graphicData>
        </a:graphic>
      </p:graphicFrame>
      <p:sp>
        <p:nvSpPr>
          <p:cNvPr id="4" name="Text Placeholder 3">
            <a:extLst>
              <a:ext uri="{FF2B5EF4-FFF2-40B4-BE49-F238E27FC236}">
                <a16:creationId xmlns:a16="http://schemas.microsoft.com/office/drawing/2014/main" id="{72125B84-FAA7-4B40-BEA4-E4BBBF6F5C72}"/>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18833768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735</Words>
  <Application>Microsoft Office PowerPoint</Application>
  <PresentationFormat>On-screen Show (4:3)</PresentationFormat>
  <Paragraphs>328</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Facebook Own Posts Table (Insights Packs mentions) | The Given Right - 1 of 12</vt:lpstr>
      <vt:lpstr>Facebook Own Posts Table (Insights Packs mentions) | The Given Right - 2 of 12</vt:lpstr>
      <vt:lpstr>Facebook Own Posts Table (Insights Packs mentions) | The Given Right - 3 of 12</vt:lpstr>
      <vt:lpstr>Facebook Own Posts Table (Insights Packs mentions) | The Given Right - 4 of 12</vt:lpstr>
      <vt:lpstr>Facebook Own Posts Table (Insights Packs mentions) | The Given Right - 5 of 12</vt:lpstr>
      <vt:lpstr>Facebook Own Posts Table (Insights Packs mentions) | The Given Right - 6 of 12</vt:lpstr>
      <vt:lpstr>Facebook Own Posts Table (Insights Packs mentions) | The Given Right - 7 of 12</vt:lpstr>
      <vt:lpstr>Facebook Own Posts Table (Insights Packs mentions) | The Given Right - 8 of 12</vt:lpstr>
      <vt:lpstr>Facebook Own Posts Table (Insights Packs mentions) | The Given Right - 9 of 12</vt:lpstr>
      <vt:lpstr>Facebook Own Posts Table (Insights Packs mentions) | The Given Right - 10 of 12</vt:lpstr>
      <vt:lpstr>Facebook Own Posts Table (Insights Packs mentions) | The Given Right - 11 of 12</vt:lpstr>
      <vt:lpstr>Facebook Own Posts Table (Insights Packs mentions) | The Given Right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(Insights Packs mentions) | The Given Right - 1 of 12</dc:title>
  <dc:creator>Frederik Peiniger</dc:creator>
  <cp:lastModifiedBy>Frederik Peiniger</cp:lastModifiedBy>
  <cp:revision>1</cp:revision>
  <dcterms:created xsi:type="dcterms:W3CDTF">2021-10-01T21:29:25Z</dcterms:created>
  <dcterms:modified xsi:type="dcterms:W3CDTF">2021-10-01T21:31:08Z</dcterms:modified>
</cp:coreProperties>
</file>