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Holland &amp; Barrett Post Reach</c:v>
                </c:pt>
              </c:strCache>
            </c:strRef>
          </c:tx>
          <c:spPr>
            <a:solidFill>
              <a:schemeClr val="accent1"/>
            </a:solidFill>
            <a:ln>
              <a:noFill/>
            </a:ln>
            <a:effectLst/>
          </c:spPr>
          <c:invertIfNegative val="0"/>
          <c:cat>
            <c:strRef>
              <c:f>Sheet1!$A$2</c:f>
              <c:strCache>
                <c:ptCount val="1"/>
                <c:pt idx="0">
                  <c:v>Total Reach For Holland &amp; Barrett Posts</c:v>
                </c:pt>
              </c:strCache>
            </c:strRef>
          </c:cat>
          <c:val>
            <c:numRef>
              <c:f>Sheet1!$B$2</c:f>
              <c:numCache>
                <c:formatCode>General</c:formatCode>
                <c:ptCount val="1"/>
                <c:pt idx="0">
                  <c:v>331381</c:v>
                </c:pt>
              </c:numCache>
            </c:numRef>
          </c:val>
          <c:extLst>
            <c:ext xmlns:c16="http://schemas.microsoft.com/office/drawing/2014/chart" uri="{C3380CC4-5D6E-409C-BE32-E72D297353CC}">
              <c16:uniqueId val="{00000000-6336-478F-BAF3-2CEA0D5E0AD3}"/>
            </c:ext>
          </c:extLst>
        </c:ser>
        <c:dLbls>
          <c:showLegendKey val="0"/>
          <c:showVal val="0"/>
          <c:showCatName val="0"/>
          <c:showSerName val="0"/>
          <c:showPercent val="0"/>
          <c:showBubbleSize val="0"/>
        </c:dLbls>
        <c:gapWidth val="182"/>
        <c:axId val="58634320"/>
        <c:axId val="58635632"/>
      </c:barChart>
      <c:catAx>
        <c:axId val="58634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35632"/>
        <c:crosses val="autoZero"/>
        <c:auto val="1"/>
        <c:lblAlgn val="ctr"/>
        <c:lblOffset val="100"/>
        <c:noMultiLvlLbl val="0"/>
      </c:catAx>
      <c:valAx>
        <c:axId val="58635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3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Holland &amp; Barrett Post Reach</c:v>
                </c:pt>
              </c:strCache>
            </c:strRef>
          </c:tx>
          <c:spPr>
            <a:solidFill>
              <a:schemeClr val="accent1"/>
            </a:solidFill>
            <a:ln>
              <a:noFill/>
            </a:ln>
            <a:effectLst/>
          </c:spPr>
          <c:invertIfNegative val="0"/>
          <c:cat>
            <c:strRef>
              <c:f>Sheet1!$A$2</c:f>
              <c:strCache>
                <c:ptCount val="1"/>
                <c:pt idx="0">
                  <c:v>Total Reach For Holland &amp; Barrett Posts</c:v>
                </c:pt>
              </c:strCache>
            </c:strRef>
          </c:cat>
          <c:val>
            <c:numRef>
              <c:f>Sheet1!$B$2</c:f>
              <c:numCache>
                <c:formatCode>General</c:formatCode>
                <c:ptCount val="1"/>
                <c:pt idx="0">
                  <c:v>559986</c:v>
                </c:pt>
              </c:numCache>
            </c:numRef>
          </c:val>
          <c:extLst>
            <c:ext xmlns:c16="http://schemas.microsoft.com/office/drawing/2014/chart" uri="{C3380CC4-5D6E-409C-BE32-E72D297353CC}">
              <c16:uniqueId val="{00000000-463E-4F5C-BF2D-E37A99ECB565}"/>
            </c:ext>
          </c:extLst>
        </c:ser>
        <c:dLbls>
          <c:showLegendKey val="0"/>
          <c:showVal val="0"/>
          <c:showCatName val="0"/>
          <c:showSerName val="0"/>
          <c:showPercent val="0"/>
          <c:showBubbleSize val="0"/>
        </c:dLbls>
        <c:gapWidth val="182"/>
        <c:axId val="414450296"/>
        <c:axId val="414456856"/>
      </c:barChart>
      <c:catAx>
        <c:axId val="414450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56856"/>
        <c:crosses val="autoZero"/>
        <c:auto val="1"/>
        <c:lblAlgn val="ctr"/>
        <c:lblOffset val="100"/>
        <c:noMultiLvlLbl val="0"/>
      </c:catAx>
      <c:valAx>
        <c:axId val="4144568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5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A0EB4-73B8-4639-BC2B-6A6D6253D93F}"/>
              </a:ext>
            </a:extLst>
          </p:cNvPr>
          <p:cNvSpPr>
            <a:spLocks noGrp="1"/>
          </p:cNvSpPr>
          <p:nvPr>
            <p:ph type="ctrTitle"/>
          </p:nvPr>
        </p:nvSpPr>
        <p:spPr/>
        <p:txBody>
          <a:bodyPr/>
          <a:lstStyle/>
          <a:p>
            <a:r>
              <a:rPr lang="en-US"/>
              <a:t>Holland &amp; Barrett</a:t>
            </a:r>
          </a:p>
        </p:txBody>
      </p:sp>
      <p:sp>
        <p:nvSpPr>
          <p:cNvPr id="3" name="Subtitle 2">
            <a:extLst>
              <a:ext uri="{FF2B5EF4-FFF2-40B4-BE49-F238E27FC236}">
                <a16:creationId xmlns:a16="http://schemas.microsoft.com/office/drawing/2014/main" id="{B1B5C9E5-5093-47E9-AED6-EE0AC1845E24}"/>
              </a:ext>
            </a:extLst>
          </p:cNvPr>
          <p:cNvSpPr>
            <a:spLocks noGrp="1"/>
          </p:cNvSpPr>
          <p:nvPr>
            <p:ph type="subTitle" idx="1"/>
          </p:nvPr>
        </p:nvSpPr>
        <p:spPr/>
        <p:txBody>
          <a:bodyPr/>
          <a:lstStyle/>
          <a:p>
            <a:r>
              <a:rPr lang="en-US"/>
              <a:t>Dansway Communications LTD</a:t>
            </a:r>
          </a:p>
        </p:txBody>
      </p:sp>
    </p:spTree>
    <p:extLst>
      <p:ext uri="{BB962C8B-B14F-4D97-AF65-F5344CB8AC3E}">
        <p14:creationId xmlns:p14="http://schemas.microsoft.com/office/powerpoint/2010/main" val="1143302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FB9B2-34BA-4402-9608-EA80DE827A76}"/>
              </a:ext>
            </a:extLst>
          </p:cNvPr>
          <p:cNvSpPr>
            <a:spLocks noGrp="1"/>
          </p:cNvSpPr>
          <p:nvPr>
            <p:ph type="title"/>
          </p:nvPr>
        </p:nvSpPr>
        <p:spPr/>
        <p:txBody>
          <a:bodyPr/>
          <a:lstStyle/>
          <a:p>
            <a:r>
              <a:rPr lang="en-US"/>
              <a:t>Facebook Top 20 Holland and Barrett Posts (This Month So Far) | All Pages - 1 of 5</a:t>
            </a:r>
          </a:p>
        </p:txBody>
      </p:sp>
      <p:graphicFrame>
        <p:nvGraphicFramePr>
          <p:cNvPr id="5" name="Table Placeholder 4">
            <a:extLst>
              <a:ext uri="{FF2B5EF4-FFF2-40B4-BE49-F238E27FC236}">
                <a16:creationId xmlns:a16="http://schemas.microsoft.com/office/drawing/2014/main" id="{FAF55F0F-89A4-42B2-B34D-6A4A115E8DFA}"/>
              </a:ext>
            </a:extLst>
          </p:cNvPr>
          <p:cNvGraphicFramePr>
            <a:graphicFrameLocks noGrp="1"/>
          </p:cNvGraphicFramePr>
          <p:nvPr>
            <p:ph type="tbl" sz="quarter" idx="13"/>
            <p:extLst>
              <p:ext uri="{D42A27DB-BD31-4B8C-83A1-F6EECF244321}">
                <p14:modId xmlns:p14="http://schemas.microsoft.com/office/powerpoint/2010/main" val="806757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85983551"/>
                    </a:ext>
                  </a:extLst>
                </a:gridCol>
                <a:gridCol w="987552">
                  <a:extLst>
                    <a:ext uri="{9D8B030D-6E8A-4147-A177-3AD203B41FA5}">
                      <a16:colId xmlns:a16="http://schemas.microsoft.com/office/drawing/2014/main" val="3185662817"/>
                    </a:ext>
                  </a:extLst>
                </a:gridCol>
                <a:gridCol w="987552">
                  <a:extLst>
                    <a:ext uri="{9D8B030D-6E8A-4147-A177-3AD203B41FA5}">
                      <a16:colId xmlns:a16="http://schemas.microsoft.com/office/drawing/2014/main" val="1188985061"/>
                    </a:ext>
                  </a:extLst>
                </a:gridCol>
                <a:gridCol w="987552">
                  <a:extLst>
                    <a:ext uri="{9D8B030D-6E8A-4147-A177-3AD203B41FA5}">
                      <a16:colId xmlns:a16="http://schemas.microsoft.com/office/drawing/2014/main" val="2708759005"/>
                    </a:ext>
                  </a:extLst>
                </a:gridCol>
                <a:gridCol w="987552">
                  <a:extLst>
                    <a:ext uri="{9D8B030D-6E8A-4147-A177-3AD203B41FA5}">
                      <a16:colId xmlns:a16="http://schemas.microsoft.com/office/drawing/2014/main" val="416898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33437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- 2021-04-05 19:30:01</a:t>
                      </a:r>
                      <a:r>
                        <a:rPr kumimoji="0" lang="en-US" sz="1000" b="0" i="0" u="none" strike="noStrike" kern="1200" cap="none" spc="0" normalizeH="0" baseline="0" noProof="0">
                          <a:ln>
                            <a:noFill/>
                          </a:ln>
                          <a:solidFill>
                            <a:prstClr val="black"/>
                          </a:solidFill>
                          <a:effectLst/>
                          <a:uLnTx/>
                          <a:uFillTx/>
                          <a:latin typeface="+mn-lt"/>
                          <a:ea typeface="+mn-ea"/>
                          <a:cs typeface="+mn-cs"/>
                        </a:rPr>
                        <a:t>
 We've heard that these Candy Kittens Sweets are delicious..!!😍 There's a collection of fantastic flavours to choose from, some of which are Vegan! A Eton mess design is now available within the collection. View them all online at Holland &amp; Barrett (AD) 👉 https://moneysaveronline.co.uk/3d50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109609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- 2021-04-08 19:30:00</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entire Dirty Cow chocolate bar collection..!!😍 They all look absolutely AMAZING and are the best Vegan and Dairy free bars we have seen yet. View the entire collection available, while stocks last online at Holland &amp; Barrett (AD) 👉 https://moneysaveronline.co.uk/rkw3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extLst>
                  <a:ext uri="{0D108BD9-81ED-4DB2-BD59-A6C34878D82A}">
                    <a16:rowId xmlns:a16="http://schemas.microsoft.com/office/drawing/2014/main" val="32597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- 2021-04-06 22:00:22</a:t>
                      </a:r>
                      <a:r>
                        <a:rPr kumimoji="0" lang="en-US" sz="1000" b="0" i="0" u="none" strike="noStrike" kern="1200" cap="none" spc="0" normalizeH="0" baseline="0" noProof="0">
                          <a:ln>
                            <a:noFill/>
                          </a:ln>
                          <a:solidFill>
                            <a:prstClr val="black"/>
                          </a:solidFill>
                          <a:effectLst/>
                          <a:uLnTx/>
                          <a:uFillTx/>
                          <a:latin typeface="+mn-lt"/>
                          <a:ea typeface="+mn-ea"/>
                          <a:cs typeface="+mn-cs"/>
                        </a:rPr>
                        <a:t>
 Those who love Dark Chocolate are surly going to be in their element when drinking this Rich Dark Chocolate Willie's Cacao Hot Chocolate 🍫 ☕️ It sounds delicious and is ideal for having in the cupboard when fancying something sweet. Available in-store and online at Holland &amp; Barrett (AD) 👉 https://moneysaveronline.co.uk/cgj7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150948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- 2021-04-08 17:30:00</a:t>
                      </a:r>
                      <a:r>
                        <a:rPr kumimoji="0" lang="en-US" sz="1000" b="0" i="0" u="none" strike="noStrike" kern="1200" cap="none" spc="0" normalizeH="0" baseline="0" noProof="0">
                          <a:ln>
                            <a:noFill/>
                          </a:ln>
                          <a:solidFill>
                            <a:prstClr val="black"/>
                          </a:solidFill>
                          <a:effectLst/>
                          <a:uLnTx/>
                          <a:uFillTx/>
                          <a:latin typeface="+mn-lt"/>
                          <a:ea typeface="+mn-ea"/>
                          <a:cs typeface="+mn-cs"/>
                        </a:rPr>
                        <a:t>
 We finally got our hands on the extremely popular Dirty Cow Chocolate Chunky Dunky Vegan &amp; Dairy Free chocolate and can confirm that it tastes absolutely amazing..!!!😍 The chocolate is sure to be popular with many and can be found online at Holland &amp; Barrett (AD) 👉 https://moneysaveronline.co.uk/vuz3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3736704511"/>
                  </a:ext>
                </a:extLst>
              </a:tr>
            </a:tbl>
          </a:graphicData>
        </a:graphic>
      </p:graphicFrame>
      <p:sp>
        <p:nvSpPr>
          <p:cNvPr id="4" name="Text Placeholder 3">
            <a:extLst>
              <a:ext uri="{FF2B5EF4-FFF2-40B4-BE49-F238E27FC236}">
                <a16:creationId xmlns:a16="http://schemas.microsoft.com/office/drawing/2014/main" id="{7BD07FE6-E862-4F6F-9677-BBF4F80A83E8}"/>
              </a:ext>
            </a:extLst>
          </p:cNvPr>
          <p:cNvSpPr>
            <a:spLocks noGrp="1"/>
          </p:cNvSpPr>
          <p:nvPr>
            <p:ph type="body" sz="quarter" idx="14"/>
          </p:nvPr>
        </p:nvSpPr>
        <p:spPr/>
        <p:txBody>
          <a:bodyPr/>
          <a:lstStyle/>
          <a:p>
            <a:r>
              <a:rPr lang="en-US"/>
              <a:t>04/01/2021 - 04/18/2021</a:t>
            </a:r>
          </a:p>
        </p:txBody>
      </p:sp>
    </p:spTree>
    <p:extLst>
      <p:ext uri="{BB962C8B-B14F-4D97-AF65-F5344CB8AC3E}">
        <p14:creationId xmlns:p14="http://schemas.microsoft.com/office/powerpoint/2010/main" val="1146566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3F50B-603C-48A4-AB67-149527CF380E}"/>
              </a:ext>
            </a:extLst>
          </p:cNvPr>
          <p:cNvSpPr>
            <a:spLocks noGrp="1"/>
          </p:cNvSpPr>
          <p:nvPr>
            <p:ph type="title"/>
          </p:nvPr>
        </p:nvSpPr>
        <p:spPr/>
        <p:txBody>
          <a:bodyPr/>
          <a:lstStyle/>
          <a:p>
            <a:r>
              <a:rPr lang="en-US"/>
              <a:t>Facebook Top 20 Holland and Barrett Posts (This Month So Far) | All Pages - 2 of 5</a:t>
            </a:r>
          </a:p>
        </p:txBody>
      </p:sp>
      <p:graphicFrame>
        <p:nvGraphicFramePr>
          <p:cNvPr id="5" name="Table Placeholder 4">
            <a:extLst>
              <a:ext uri="{FF2B5EF4-FFF2-40B4-BE49-F238E27FC236}">
                <a16:creationId xmlns:a16="http://schemas.microsoft.com/office/drawing/2014/main" id="{967F125A-668E-459E-B0D7-281ECF39DF05}"/>
              </a:ext>
            </a:extLst>
          </p:cNvPr>
          <p:cNvGraphicFramePr>
            <a:graphicFrameLocks noGrp="1"/>
          </p:cNvGraphicFramePr>
          <p:nvPr>
            <p:ph type="tbl" sz="quarter" idx="13"/>
            <p:extLst>
              <p:ext uri="{D42A27DB-BD31-4B8C-83A1-F6EECF244321}">
                <p14:modId xmlns:p14="http://schemas.microsoft.com/office/powerpoint/2010/main" val="326747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21111420"/>
                    </a:ext>
                  </a:extLst>
                </a:gridCol>
                <a:gridCol w="987552">
                  <a:extLst>
                    <a:ext uri="{9D8B030D-6E8A-4147-A177-3AD203B41FA5}">
                      <a16:colId xmlns:a16="http://schemas.microsoft.com/office/drawing/2014/main" val="3001086357"/>
                    </a:ext>
                  </a:extLst>
                </a:gridCol>
                <a:gridCol w="987552">
                  <a:extLst>
                    <a:ext uri="{9D8B030D-6E8A-4147-A177-3AD203B41FA5}">
                      <a16:colId xmlns:a16="http://schemas.microsoft.com/office/drawing/2014/main" val="1177522377"/>
                    </a:ext>
                  </a:extLst>
                </a:gridCol>
                <a:gridCol w="987552">
                  <a:extLst>
                    <a:ext uri="{9D8B030D-6E8A-4147-A177-3AD203B41FA5}">
                      <a16:colId xmlns:a16="http://schemas.microsoft.com/office/drawing/2014/main" val="3437834819"/>
                    </a:ext>
                  </a:extLst>
                </a:gridCol>
                <a:gridCol w="987552">
                  <a:extLst>
                    <a:ext uri="{9D8B030D-6E8A-4147-A177-3AD203B41FA5}">
                      <a16:colId xmlns:a16="http://schemas.microsoft.com/office/drawing/2014/main" val="1617384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0601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- 2021-04-10 09:30:00</a:t>
                      </a:r>
                      <a:r>
                        <a:rPr kumimoji="0" lang="en-US" sz="1000" b="0" i="0" u="none" strike="noStrike" kern="1200" cap="none" spc="0" normalizeH="0" baseline="0" noProof="0">
                          <a:ln>
                            <a:noFill/>
                          </a:ln>
                          <a:solidFill>
                            <a:prstClr val="black"/>
                          </a:solidFill>
                          <a:effectLst/>
                          <a:uLnTx/>
                          <a:uFillTx/>
                          <a:latin typeface="+mn-lt"/>
                          <a:ea typeface="+mn-ea"/>
                          <a:cs typeface="+mn-cs"/>
                        </a:rPr>
                        <a:t>
 Here's a good look at the extremely popular Dirty Cow Bourbon Biscuit Chocolate Bar, which we can confirm tastes as good as it looks...😍 It's delicious and has the crunch, yet smoothness you expect. Now in the 2 for £5.50 Offer Online at Holland &amp; Barrett (AD) 👉 https://moneysaveronline.co.uk/uwkh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96548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- 2021-04-12 21:30:00</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popular Vegan and Dairy Free Dirty Cow Salty Susan Chocolate Bar..!! It looks absolutely delicious and is sure to make the perfect sweet treat. The chocolate is currently available within the 2 for £5.50 online at Holland &amp; Barrett (AD) 👉 https://moneysaveronline.co.uk/j7uz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309851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- 2021-04-04 17:00:01</a:t>
                      </a:r>
                      <a:r>
                        <a:rPr kumimoji="0" lang="en-US" sz="1000" b="0" i="0" u="none" strike="noStrike" kern="1200" cap="none" spc="0" normalizeH="0" baseline="0" noProof="0">
                          <a:ln>
                            <a:noFill/>
                          </a:ln>
                          <a:solidFill>
                            <a:prstClr val="black"/>
                          </a:solidFill>
                          <a:effectLst/>
                          <a:uLnTx/>
                          <a:uFillTx/>
                          <a:latin typeface="+mn-lt"/>
                          <a:ea typeface="+mn-ea"/>
                          <a:cs typeface="+mn-cs"/>
                        </a:rPr>
                        <a:t>
 These NEW IN Olly's Pretzel Thins Sound delicious..😍 There's a collection of different flavours to choose from, some of which are even Vegan! The sweet treats are sure to make the perfect treat for many to enjoy. Online at Holland &amp; Barrett (AD) 👉 https://moneysaveronline.co.uk/m6bb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415898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- 2021-04-18 22:00:51</a:t>
                      </a:r>
                      <a:r>
                        <a:rPr kumimoji="0" lang="en-US" sz="1000" b="0" i="0" u="none" strike="noStrike" kern="1200" cap="none" spc="0" normalizeH="0" baseline="0" noProof="0">
                          <a:ln>
                            <a:noFill/>
                          </a:ln>
                          <a:solidFill>
                            <a:prstClr val="black"/>
                          </a:solidFill>
                          <a:effectLst/>
                          <a:uLnTx/>
                          <a:uFillTx/>
                          <a:latin typeface="+mn-lt"/>
                          <a:ea typeface="+mn-ea"/>
                          <a:cs typeface="+mn-cs"/>
                        </a:rPr>
                        <a:t>
 NEW Tasty Mates Vegan Sweets sound absolutely delicious..!! There's four lovely flavours to choose from, which are sure to be enjoyed by many. From salted caramel to pear crumble, peaches &amp; cream and very berry. View them all online at Holland &amp; Barrett (AD) 👉 https://moneysaveronline.co.uk/rb26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810348807"/>
                  </a:ext>
                </a:extLst>
              </a:tr>
            </a:tbl>
          </a:graphicData>
        </a:graphic>
      </p:graphicFrame>
      <p:sp>
        <p:nvSpPr>
          <p:cNvPr id="4" name="Text Placeholder 3">
            <a:extLst>
              <a:ext uri="{FF2B5EF4-FFF2-40B4-BE49-F238E27FC236}">
                <a16:creationId xmlns:a16="http://schemas.microsoft.com/office/drawing/2014/main" id="{AC3A294C-A602-49A3-ADF8-9C0D1B9FB443}"/>
              </a:ext>
            </a:extLst>
          </p:cNvPr>
          <p:cNvSpPr>
            <a:spLocks noGrp="1"/>
          </p:cNvSpPr>
          <p:nvPr>
            <p:ph type="body" sz="quarter" idx="14"/>
          </p:nvPr>
        </p:nvSpPr>
        <p:spPr/>
        <p:txBody>
          <a:bodyPr/>
          <a:lstStyle/>
          <a:p>
            <a:r>
              <a:rPr lang="en-US"/>
              <a:t>04/01/2021 - 04/18/2021</a:t>
            </a:r>
          </a:p>
        </p:txBody>
      </p:sp>
    </p:spTree>
    <p:extLst>
      <p:ext uri="{BB962C8B-B14F-4D97-AF65-F5344CB8AC3E}">
        <p14:creationId xmlns:p14="http://schemas.microsoft.com/office/powerpoint/2010/main" val="264899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477F7-17ED-4085-BF23-D1E27FF5BBE9}"/>
              </a:ext>
            </a:extLst>
          </p:cNvPr>
          <p:cNvSpPr>
            <a:spLocks noGrp="1"/>
          </p:cNvSpPr>
          <p:nvPr>
            <p:ph type="title"/>
          </p:nvPr>
        </p:nvSpPr>
        <p:spPr/>
        <p:txBody>
          <a:bodyPr/>
          <a:lstStyle/>
          <a:p>
            <a:r>
              <a:rPr lang="en-US"/>
              <a:t>Facebook Top 20 Holland and Barrett Posts (This Month So Far) | All Pages - 3 of 5</a:t>
            </a:r>
          </a:p>
        </p:txBody>
      </p:sp>
      <p:graphicFrame>
        <p:nvGraphicFramePr>
          <p:cNvPr id="5" name="Table Placeholder 4">
            <a:extLst>
              <a:ext uri="{FF2B5EF4-FFF2-40B4-BE49-F238E27FC236}">
                <a16:creationId xmlns:a16="http://schemas.microsoft.com/office/drawing/2014/main" id="{50D19496-AA17-4B5E-843C-CEE8ED3FE55C}"/>
              </a:ext>
            </a:extLst>
          </p:cNvPr>
          <p:cNvGraphicFramePr>
            <a:graphicFrameLocks noGrp="1"/>
          </p:cNvGraphicFramePr>
          <p:nvPr>
            <p:ph type="tbl" sz="quarter" idx="13"/>
            <p:extLst>
              <p:ext uri="{D42A27DB-BD31-4B8C-83A1-F6EECF244321}">
                <p14:modId xmlns:p14="http://schemas.microsoft.com/office/powerpoint/2010/main" val="3730247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72516980"/>
                    </a:ext>
                  </a:extLst>
                </a:gridCol>
                <a:gridCol w="987552">
                  <a:extLst>
                    <a:ext uri="{9D8B030D-6E8A-4147-A177-3AD203B41FA5}">
                      <a16:colId xmlns:a16="http://schemas.microsoft.com/office/drawing/2014/main" val="546305736"/>
                    </a:ext>
                  </a:extLst>
                </a:gridCol>
                <a:gridCol w="987552">
                  <a:extLst>
                    <a:ext uri="{9D8B030D-6E8A-4147-A177-3AD203B41FA5}">
                      <a16:colId xmlns:a16="http://schemas.microsoft.com/office/drawing/2014/main" val="2834562092"/>
                    </a:ext>
                  </a:extLst>
                </a:gridCol>
                <a:gridCol w="987552">
                  <a:extLst>
                    <a:ext uri="{9D8B030D-6E8A-4147-A177-3AD203B41FA5}">
                      <a16:colId xmlns:a16="http://schemas.microsoft.com/office/drawing/2014/main" val="1318080729"/>
                    </a:ext>
                  </a:extLst>
                </a:gridCol>
                <a:gridCol w="987552">
                  <a:extLst>
                    <a:ext uri="{9D8B030D-6E8A-4147-A177-3AD203B41FA5}">
                      <a16:colId xmlns:a16="http://schemas.microsoft.com/office/drawing/2014/main" val="192752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6787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- 2021-04-15 19:12:48</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delicious Dirty Cow Chocolate Honey Come Home  Chocolate from Holland &amp; Barrett..!! It features such a great design and flavour, which is sure to make a fantastic sweet Vegan &amp; Dairy Free treat online at H&amp;B (AD) 👉 https://moneysaveronline.co.uk/35o2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43054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- 2021-04-07 19:04:14</a:t>
                      </a:r>
                      <a:r>
                        <a:rPr kumimoji="0" lang="en-US" sz="1000" b="0" i="0" u="none" strike="noStrike" kern="1200" cap="none" spc="0" normalizeH="0" baseline="0" noProof="0">
                          <a:ln>
                            <a:noFill/>
                          </a:ln>
                          <a:solidFill>
                            <a:prstClr val="black"/>
                          </a:solidFill>
                          <a:effectLst/>
                          <a:uLnTx/>
                          <a:uFillTx/>
                          <a:latin typeface="+mn-lt"/>
                          <a:ea typeface="+mn-ea"/>
                          <a:cs typeface="+mn-cs"/>
                        </a:rPr>
                        <a:t>
 This New In Buttermilk Peanutsters Pouch 100g is sure to make the perfect vegan sweet treat..!! We spotted it available for a brilliant price of £2.99 and it is already proving to be very popular since its arrival online at Holland &amp; Barrett (AD) 👉 https://moneysaveronline.co.uk/5r13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86694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- 2021-04-14 21:30:01</a:t>
                      </a:r>
                      <a:r>
                        <a:rPr kumimoji="0" lang="en-US" sz="1000" b="0" i="0" u="none" strike="noStrike" kern="1200" cap="none" spc="0" normalizeH="0" baseline="0" noProof="0">
                          <a:ln>
                            <a:noFill/>
                          </a:ln>
                          <a:solidFill>
                            <a:prstClr val="black"/>
                          </a:solidFill>
                          <a:effectLst/>
                          <a:uLnTx/>
                          <a:uFillTx/>
                          <a:latin typeface="+mn-lt"/>
                          <a:ea typeface="+mn-ea"/>
                          <a:cs typeface="+mn-cs"/>
                        </a:rPr>
                        <a:t>
 Paw Patrol Children's Vitamins are currently 25% OFF at Holland &amp; Barrett..!! This includes both the fizzy sachets and the chewable vitamins, all of which are proving to be extremely popular! We spotted them available online at H&amp;B (AD) 👉 https://moneysaveronline.co.uk/2ibm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70523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- 2021-04-12 12:00:02</a:t>
                      </a:r>
                      <a:r>
                        <a:rPr kumimoji="0" lang="en-US" sz="1000" b="0" i="0" u="none" strike="noStrike" kern="1200" cap="none" spc="0" normalizeH="0" baseline="0" noProof="0">
                          <a:ln>
                            <a:noFill/>
                          </a:ln>
                          <a:solidFill>
                            <a:prstClr val="black"/>
                          </a:solidFill>
                          <a:effectLst/>
                          <a:uLnTx/>
                          <a:uFillTx/>
                          <a:latin typeface="+mn-lt"/>
                          <a:ea typeface="+mn-ea"/>
                          <a:cs typeface="+mn-cs"/>
                        </a:rPr>
                        <a:t>
 This Dirty Cow Chocolate Honey Come Home looks even more Delicious in person..!!😍 The Vegan and Dairy Free chocolate is sure to make the perfect sweet treat and can be found available within the 2 for £5.50 offer online at Holland &amp; Barrett (AD) 👉 https://moneysaveronline.co.uk/m3ru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216050746"/>
                  </a:ext>
                </a:extLst>
              </a:tr>
            </a:tbl>
          </a:graphicData>
        </a:graphic>
      </p:graphicFrame>
      <p:sp>
        <p:nvSpPr>
          <p:cNvPr id="4" name="Text Placeholder 3">
            <a:extLst>
              <a:ext uri="{FF2B5EF4-FFF2-40B4-BE49-F238E27FC236}">
                <a16:creationId xmlns:a16="http://schemas.microsoft.com/office/drawing/2014/main" id="{2ADB8EB1-D299-4AF1-A07C-63502405026A}"/>
              </a:ext>
            </a:extLst>
          </p:cNvPr>
          <p:cNvSpPr>
            <a:spLocks noGrp="1"/>
          </p:cNvSpPr>
          <p:nvPr>
            <p:ph type="body" sz="quarter" idx="14"/>
          </p:nvPr>
        </p:nvSpPr>
        <p:spPr/>
        <p:txBody>
          <a:bodyPr/>
          <a:lstStyle/>
          <a:p>
            <a:r>
              <a:rPr lang="en-US"/>
              <a:t>04/01/2021 - 04/18/2021</a:t>
            </a:r>
          </a:p>
        </p:txBody>
      </p:sp>
    </p:spTree>
    <p:extLst>
      <p:ext uri="{BB962C8B-B14F-4D97-AF65-F5344CB8AC3E}">
        <p14:creationId xmlns:p14="http://schemas.microsoft.com/office/powerpoint/2010/main" val="2317094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160C-C3BB-46DD-9AEF-1E962ED01156}"/>
              </a:ext>
            </a:extLst>
          </p:cNvPr>
          <p:cNvSpPr>
            <a:spLocks noGrp="1"/>
          </p:cNvSpPr>
          <p:nvPr>
            <p:ph type="title"/>
          </p:nvPr>
        </p:nvSpPr>
        <p:spPr/>
        <p:txBody>
          <a:bodyPr/>
          <a:lstStyle/>
          <a:p>
            <a:r>
              <a:rPr lang="en-US"/>
              <a:t>Facebook Top 20 Holland and Barrett Posts (This Month So Far) | All Pages - 4 of 5</a:t>
            </a:r>
          </a:p>
        </p:txBody>
      </p:sp>
      <p:graphicFrame>
        <p:nvGraphicFramePr>
          <p:cNvPr id="5" name="Table Placeholder 4">
            <a:extLst>
              <a:ext uri="{FF2B5EF4-FFF2-40B4-BE49-F238E27FC236}">
                <a16:creationId xmlns:a16="http://schemas.microsoft.com/office/drawing/2014/main" id="{A24C7F9C-4271-42F4-B6D2-355BA549A1E7}"/>
              </a:ext>
            </a:extLst>
          </p:cNvPr>
          <p:cNvGraphicFramePr>
            <a:graphicFrameLocks noGrp="1"/>
          </p:cNvGraphicFramePr>
          <p:nvPr>
            <p:ph type="tbl" sz="quarter" idx="13"/>
            <p:extLst>
              <p:ext uri="{D42A27DB-BD31-4B8C-83A1-F6EECF244321}">
                <p14:modId xmlns:p14="http://schemas.microsoft.com/office/powerpoint/2010/main" val="2171192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77130593"/>
                    </a:ext>
                  </a:extLst>
                </a:gridCol>
                <a:gridCol w="987552">
                  <a:extLst>
                    <a:ext uri="{9D8B030D-6E8A-4147-A177-3AD203B41FA5}">
                      <a16:colId xmlns:a16="http://schemas.microsoft.com/office/drawing/2014/main" val="1145848428"/>
                    </a:ext>
                  </a:extLst>
                </a:gridCol>
                <a:gridCol w="987552">
                  <a:extLst>
                    <a:ext uri="{9D8B030D-6E8A-4147-A177-3AD203B41FA5}">
                      <a16:colId xmlns:a16="http://schemas.microsoft.com/office/drawing/2014/main" val="3221330478"/>
                    </a:ext>
                  </a:extLst>
                </a:gridCol>
                <a:gridCol w="987552">
                  <a:extLst>
                    <a:ext uri="{9D8B030D-6E8A-4147-A177-3AD203B41FA5}">
                      <a16:colId xmlns:a16="http://schemas.microsoft.com/office/drawing/2014/main" val="1125454318"/>
                    </a:ext>
                  </a:extLst>
                </a:gridCol>
                <a:gridCol w="987552">
                  <a:extLst>
                    <a:ext uri="{9D8B030D-6E8A-4147-A177-3AD203B41FA5}">
                      <a16:colId xmlns:a16="http://schemas.microsoft.com/office/drawing/2014/main" val="2231596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0155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- 2021-04-11 11:00:00</a:t>
                      </a:r>
                      <a:r>
                        <a:rPr kumimoji="0" lang="en-US" sz="1000" b="0" i="0" u="none" strike="noStrike" kern="1200" cap="none" spc="0" normalizeH="0" baseline="0" noProof="0">
                          <a:ln>
                            <a:noFill/>
                          </a:ln>
                          <a:solidFill>
                            <a:prstClr val="black"/>
                          </a:solidFill>
                          <a:effectLst/>
                          <a:uLnTx/>
                          <a:uFillTx/>
                          <a:latin typeface="+mn-lt"/>
                          <a:ea typeface="+mn-ea"/>
                          <a:cs typeface="+mn-cs"/>
                        </a:rPr>
                        <a:t>
 We can confirm that the Dirty Cow Chocolate Cookies No Cream Vegan and Dairy Free chocolate is ABSOLUTELY DELICIOUS..!!😍 The chocolate tastes fantastic and is currently available within the 2 for £5.50 offer online at Holland &amp; Barrett (AD) 👉 https://moneysaveronline.co.uk/5enj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63608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- 2021-04-14 13:30:01</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delicious Veganz Organic Sandwich Biscuit Lemon Cake flavour..!! They look absolutely Great and are sure to make a lovely sweet treat. Plus, they are currently REDUCED down to £3 online at Holland &amp; Barrett (AD) 👉 https://moneysaveronline.co.uk/y9dh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274491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- 2021-04-13 15:00:00</a:t>
                      </a:r>
                      <a:r>
                        <a:rPr kumimoji="0" lang="en-US" sz="1000" b="0" i="0" u="none" strike="noStrike" kern="1200" cap="none" spc="0" normalizeH="0" baseline="0" noProof="0">
                          <a:ln>
                            <a:noFill/>
                          </a:ln>
                          <a:solidFill>
                            <a:prstClr val="black"/>
                          </a:solidFill>
                          <a:effectLst/>
                          <a:uLnTx/>
                          <a:uFillTx/>
                          <a:latin typeface="+mn-lt"/>
                          <a:ea typeface="+mn-ea"/>
                          <a:cs typeface="+mn-cs"/>
                        </a:rPr>
                        <a:t>
 The most loved Dirty Cow Chocolate Cookies No Cream Vegan and Dairy Free Chocolate Bar looks even more amazing in person and it definitely tastes delicious..!!😍 It can currently be found available within the 2 for £5.50 offer at Holland &amp; Barrett (AD) 👉 https://moneysaveronline.co.uk/59g0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1072992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- 2021-04-09 15:00:00</a:t>
                      </a:r>
                      <a:r>
                        <a:rPr kumimoji="0" lang="en-US" sz="1000" b="0" i="0" u="none" strike="noStrike" kern="1200" cap="none" spc="0" normalizeH="0" baseline="0" noProof="0">
                          <a:ln>
                            <a:noFill/>
                          </a:ln>
                          <a:solidFill>
                            <a:prstClr val="black"/>
                          </a:solidFill>
                          <a:effectLst/>
                          <a:uLnTx/>
                          <a:uFillTx/>
                          <a:latin typeface="+mn-lt"/>
                          <a:ea typeface="+mn-ea"/>
                          <a:cs typeface="+mn-cs"/>
                        </a:rPr>
                        <a:t>
 How amazing does this Dirty Cow Chocolate Salty Susan Vegan and Dairy Free chocolate bar look in person..!!😍 It features such a great design, which is sure to be enjoyed by many as a sweet evening treat. Spotted online at Holland &amp; Barrett (AD) 👉 https://moneysaveronline.co.uk/13gj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311508298"/>
                  </a:ext>
                </a:extLst>
              </a:tr>
            </a:tbl>
          </a:graphicData>
        </a:graphic>
      </p:graphicFrame>
      <p:sp>
        <p:nvSpPr>
          <p:cNvPr id="4" name="Text Placeholder 3">
            <a:extLst>
              <a:ext uri="{FF2B5EF4-FFF2-40B4-BE49-F238E27FC236}">
                <a16:creationId xmlns:a16="http://schemas.microsoft.com/office/drawing/2014/main" id="{0091B9FA-C02A-47B7-8E23-4561CA6DF575}"/>
              </a:ext>
            </a:extLst>
          </p:cNvPr>
          <p:cNvSpPr>
            <a:spLocks noGrp="1"/>
          </p:cNvSpPr>
          <p:nvPr>
            <p:ph type="body" sz="quarter" idx="14"/>
          </p:nvPr>
        </p:nvSpPr>
        <p:spPr/>
        <p:txBody>
          <a:bodyPr/>
          <a:lstStyle/>
          <a:p>
            <a:r>
              <a:rPr lang="en-US"/>
              <a:t>04/01/2021 - 04/18/2021</a:t>
            </a:r>
          </a:p>
        </p:txBody>
      </p:sp>
    </p:spTree>
    <p:extLst>
      <p:ext uri="{BB962C8B-B14F-4D97-AF65-F5344CB8AC3E}">
        <p14:creationId xmlns:p14="http://schemas.microsoft.com/office/powerpoint/2010/main" val="2486232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F19EB-F2A0-469F-85B5-04EB64910344}"/>
              </a:ext>
            </a:extLst>
          </p:cNvPr>
          <p:cNvSpPr>
            <a:spLocks noGrp="1"/>
          </p:cNvSpPr>
          <p:nvPr>
            <p:ph type="title"/>
          </p:nvPr>
        </p:nvSpPr>
        <p:spPr/>
        <p:txBody>
          <a:bodyPr/>
          <a:lstStyle/>
          <a:p>
            <a:r>
              <a:rPr lang="en-US"/>
              <a:t>Facebook Top 20 Holland and Barrett Posts (This Month So Far) | All Pages - 5 of 5</a:t>
            </a:r>
          </a:p>
        </p:txBody>
      </p:sp>
      <p:graphicFrame>
        <p:nvGraphicFramePr>
          <p:cNvPr id="5" name="Table Placeholder 4">
            <a:extLst>
              <a:ext uri="{FF2B5EF4-FFF2-40B4-BE49-F238E27FC236}">
                <a16:creationId xmlns:a16="http://schemas.microsoft.com/office/drawing/2014/main" id="{1332C545-7330-4988-B07B-20174B2C5864}"/>
              </a:ext>
            </a:extLst>
          </p:cNvPr>
          <p:cNvGraphicFramePr>
            <a:graphicFrameLocks noGrp="1"/>
          </p:cNvGraphicFramePr>
          <p:nvPr>
            <p:ph type="tbl" sz="quarter" idx="13"/>
            <p:extLst>
              <p:ext uri="{D42A27DB-BD31-4B8C-83A1-F6EECF244321}">
                <p14:modId xmlns:p14="http://schemas.microsoft.com/office/powerpoint/2010/main" val="2711452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31206338"/>
                    </a:ext>
                  </a:extLst>
                </a:gridCol>
                <a:gridCol w="987552">
                  <a:extLst>
                    <a:ext uri="{9D8B030D-6E8A-4147-A177-3AD203B41FA5}">
                      <a16:colId xmlns:a16="http://schemas.microsoft.com/office/drawing/2014/main" val="2391999912"/>
                    </a:ext>
                  </a:extLst>
                </a:gridCol>
                <a:gridCol w="987552">
                  <a:extLst>
                    <a:ext uri="{9D8B030D-6E8A-4147-A177-3AD203B41FA5}">
                      <a16:colId xmlns:a16="http://schemas.microsoft.com/office/drawing/2014/main" val="3705235774"/>
                    </a:ext>
                  </a:extLst>
                </a:gridCol>
                <a:gridCol w="987552">
                  <a:extLst>
                    <a:ext uri="{9D8B030D-6E8A-4147-A177-3AD203B41FA5}">
                      <a16:colId xmlns:a16="http://schemas.microsoft.com/office/drawing/2014/main" val="2165229903"/>
                    </a:ext>
                  </a:extLst>
                </a:gridCol>
                <a:gridCol w="987552">
                  <a:extLst>
                    <a:ext uri="{9D8B030D-6E8A-4147-A177-3AD203B41FA5}">
                      <a16:colId xmlns:a16="http://schemas.microsoft.com/office/drawing/2014/main" val="118892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4250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- 2021-04-17 10:30:00</a:t>
                      </a:r>
                      <a:r>
                        <a:rPr kumimoji="0" lang="en-US" sz="1000" b="0" i="0" u="none" strike="noStrike" kern="1200" cap="none" spc="0" normalizeH="0" baseline="0" noProof="0">
                          <a:ln>
                            <a:noFill/>
                          </a:ln>
                          <a:solidFill>
                            <a:prstClr val="black"/>
                          </a:solidFill>
                          <a:effectLst/>
                          <a:uLnTx/>
                          <a:uFillTx/>
                          <a:latin typeface="+mn-lt"/>
                          <a:ea typeface="+mn-ea"/>
                          <a:cs typeface="+mn-cs"/>
                        </a:rPr>
                        <a:t>
 O.M.G.. This NEW IN Propercorn Salted Caramel Sharing Bag flavour sounds absolutely delicious..!!😍 The Vegan and Gluten Free Snack is sure to be enjoyed by many, especially while watching your favourite movies! Available online at Holland &amp; Barrett (AD) 👉 https://moneysaveronline.co.uk/ynnz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49764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- 2021-04-01 12:00:01</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delicious Easter Treats available at Holland &amp; Barrett..!!😋 There's a fantastic collection of Vegan and Diary Free Chocolate Eggs and sweet treats in-store and also some still available online at Holland &amp; Barrett (AD) 👉 https://moneysaveronline.co.uk/d9ur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272627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- 2021-04-02 12:00:01</a:t>
                      </a:r>
                      <a:r>
                        <a:rPr kumimoji="0" lang="en-US" sz="1000" b="0" i="0" u="none" strike="noStrike" kern="1200" cap="none" spc="0" normalizeH="0" baseline="0" noProof="0">
                          <a:ln>
                            <a:noFill/>
                          </a:ln>
                          <a:solidFill>
                            <a:prstClr val="black"/>
                          </a:solidFill>
                          <a:effectLst/>
                          <a:uLnTx/>
                          <a:uFillTx/>
                          <a:latin typeface="+mn-lt"/>
                          <a:ea typeface="+mn-ea"/>
                          <a:cs typeface="+mn-cs"/>
                        </a:rPr>
                        <a:t>
 O.M.G... These Superfood Bakery Brownie Crisps sound Delicious..!!😍 These new in sweet treats are Vegan, Gluten and Dairy Free, which is great news for these struggling to find a new treat. View all flavours online at Holland &amp; Barrett (AD) 👉  https://moneysaveronline.co.uk/ebrr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25973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Dansway Gifts and Bargains UK - 2021-04-02 15:20:00</a:t>
                      </a:r>
                      <a:r>
                        <a:rPr kumimoji="0" lang="en-US" sz="1000" b="0" i="0" u="none" strike="noStrike" kern="1200" cap="none" spc="0" normalizeH="0" baseline="0" noProof="0">
                          <a:ln>
                            <a:noFill/>
                          </a:ln>
                          <a:solidFill>
                            <a:prstClr val="black"/>
                          </a:solidFill>
                          <a:effectLst/>
                          <a:uLnTx/>
                          <a:uFillTx/>
                          <a:latin typeface="+mn-lt"/>
                          <a:ea typeface="+mn-ea"/>
                          <a:cs typeface="+mn-cs"/>
                        </a:rPr>
                        <a:t>
 With it finally being the Easter weekend, we can imagine this Enjoy! Vanilla Filled Vegan, Gluten and Dairy Free Dark Chocolate would go down a right treat 🍫 😋 It sounds delicious for those who prefer a stronger type of chocolate. Find this and other flavours Online at Holland &amp; Barrett (AD) 👉 https://danswayuk.com/rg6s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349272447"/>
                  </a:ext>
                </a:extLst>
              </a:tr>
            </a:tbl>
          </a:graphicData>
        </a:graphic>
      </p:graphicFrame>
      <p:sp>
        <p:nvSpPr>
          <p:cNvPr id="4" name="Text Placeholder 3">
            <a:extLst>
              <a:ext uri="{FF2B5EF4-FFF2-40B4-BE49-F238E27FC236}">
                <a16:creationId xmlns:a16="http://schemas.microsoft.com/office/drawing/2014/main" id="{F85F8C6C-50CC-4751-9B3C-57126F9FD10B}"/>
              </a:ext>
            </a:extLst>
          </p:cNvPr>
          <p:cNvSpPr>
            <a:spLocks noGrp="1"/>
          </p:cNvSpPr>
          <p:nvPr>
            <p:ph type="body" sz="quarter" idx="14"/>
          </p:nvPr>
        </p:nvSpPr>
        <p:spPr/>
        <p:txBody>
          <a:bodyPr/>
          <a:lstStyle/>
          <a:p>
            <a:r>
              <a:rPr lang="en-US"/>
              <a:t>04/01/2021 - 04/18/2021</a:t>
            </a:r>
          </a:p>
        </p:txBody>
      </p:sp>
    </p:spTree>
    <p:extLst>
      <p:ext uri="{BB962C8B-B14F-4D97-AF65-F5344CB8AC3E}">
        <p14:creationId xmlns:p14="http://schemas.microsoft.com/office/powerpoint/2010/main" val="3584203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9DE5B-F273-4AEC-9A2D-9804E5792729}"/>
              </a:ext>
            </a:extLst>
          </p:cNvPr>
          <p:cNvSpPr>
            <a:spLocks noGrp="1"/>
          </p:cNvSpPr>
          <p:nvPr>
            <p:ph type="title"/>
          </p:nvPr>
        </p:nvSpPr>
        <p:spPr/>
        <p:txBody>
          <a:bodyPr/>
          <a:lstStyle/>
          <a:p>
            <a:r>
              <a:rPr lang="en-US"/>
              <a:t>Facebook Total Reach Holland &amp; Barrett Posts (This Month So Far) | All Pages</a:t>
            </a:r>
          </a:p>
        </p:txBody>
      </p:sp>
      <p:graphicFrame>
        <p:nvGraphicFramePr>
          <p:cNvPr id="6" name="Chart Placeholder 5">
            <a:extLst>
              <a:ext uri="{FF2B5EF4-FFF2-40B4-BE49-F238E27FC236}">
                <a16:creationId xmlns:a16="http://schemas.microsoft.com/office/drawing/2014/main" id="{77C6ABFF-DE6C-45D2-A033-82840B550031}"/>
              </a:ext>
            </a:extLst>
          </p:cNvPr>
          <p:cNvGraphicFramePr>
            <a:graphicFrameLocks noGrp="1"/>
          </p:cNvGraphicFramePr>
          <p:nvPr>
            <p:ph type="chart" sz="quarter" idx="13"/>
            <p:extLst>
              <p:ext uri="{D42A27DB-BD31-4B8C-83A1-F6EECF244321}">
                <p14:modId xmlns:p14="http://schemas.microsoft.com/office/powerpoint/2010/main" val="112613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D6484D-85DD-4D3A-BD22-E42AA6429A1F}"/>
              </a:ext>
            </a:extLst>
          </p:cNvPr>
          <p:cNvSpPr>
            <a:spLocks noGrp="1"/>
          </p:cNvSpPr>
          <p:nvPr>
            <p:ph type="body" sz="quarter" idx="14"/>
          </p:nvPr>
        </p:nvSpPr>
        <p:spPr/>
        <p:txBody>
          <a:bodyPr/>
          <a:lstStyle/>
          <a:p>
            <a:r>
              <a:rPr lang="en-US"/>
              <a:t>04/01/2021 - 04/18/2021</a:t>
            </a:r>
          </a:p>
        </p:txBody>
      </p:sp>
      <p:sp>
        <p:nvSpPr>
          <p:cNvPr id="5" name="Footer Placeholder 4">
            <a:extLst>
              <a:ext uri="{FF2B5EF4-FFF2-40B4-BE49-F238E27FC236}">
                <a16:creationId xmlns:a16="http://schemas.microsoft.com/office/drawing/2014/main" id="{605A94D1-7088-487C-893E-1BEB15BD9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482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B49C8-E6F5-4E58-9997-305B11AE2659}"/>
              </a:ext>
            </a:extLst>
          </p:cNvPr>
          <p:cNvSpPr>
            <a:spLocks noGrp="1"/>
          </p:cNvSpPr>
          <p:nvPr>
            <p:ph type="title"/>
          </p:nvPr>
        </p:nvSpPr>
        <p:spPr/>
        <p:txBody>
          <a:bodyPr/>
          <a:lstStyle/>
          <a:p>
            <a:r>
              <a:rPr lang="en-US"/>
              <a:t>Facebook Top 25 Holland &amp; Barrett Posts (Last 30 Days) | All Pages - 1 of 7</a:t>
            </a:r>
          </a:p>
        </p:txBody>
      </p:sp>
      <p:graphicFrame>
        <p:nvGraphicFramePr>
          <p:cNvPr id="5" name="Table Placeholder 4">
            <a:extLst>
              <a:ext uri="{FF2B5EF4-FFF2-40B4-BE49-F238E27FC236}">
                <a16:creationId xmlns:a16="http://schemas.microsoft.com/office/drawing/2014/main" id="{1C31D43C-8DC3-4568-B379-6D2A0B0D5121}"/>
              </a:ext>
            </a:extLst>
          </p:cNvPr>
          <p:cNvGraphicFramePr>
            <a:graphicFrameLocks noGrp="1"/>
          </p:cNvGraphicFramePr>
          <p:nvPr>
            <p:ph type="tbl" sz="quarter" idx="13"/>
            <p:extLst>
              <p:ext uri="{D42A27DB-BD31-4B8C-83A1-F6EECF244321}">
                <p14:modId xmlns:p14="http://schemas.microsoft.com/office/powerpoint/2010/main" val="2856192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12018999"/>
                    </a:ext>
                  </a:extLst>
                </a:gridCol>
                <a:gridCol w="987552">
                  <a:extLst>
                    <a:ext uri="{9D8B030D-6E8A-4147-A177-3AD203B41FA5}">
                      <a16:colId xmlns:a16="http://schemas.microsoft.com/office/drawing/2014/main" val="4075619837"/>
                    </a:ext>
                  </a:extLst>
                </a:gridCol>
                <a:gridCol w="987552">
                  <a:extLst>
                    <a:ext uri="{9D8B030D-6E8A-4147-A177-3AD203B41FA5}">
                      <a16:colId xmlns:a16="http://schemas.microsoft.com/office/drawing/2014/main" val="168083522"/>
                    </a:ext>
                  </a:extLst>
                </a:gridCol>
                <a:gridCol w="987552">
                  <a:extLst>
                    <a:ext uri="{9D8B030D-6E8A-4147-A177-3AD203B41FA5}">
                      <a16:colId xmlns:a16="http://schemas.microsoft.com/office/drawing/2014/main" val="4233679976"/>
                    </a:ext>
                  </a:extLst>
                </a:gridCol>
                <a:gridCol w="987552">
                  <a:extLst>
                    <a:ext uri="{9D8B030D-6E8A-4147-A177-3AD203B41FA5}">
                      <a16:colId xmlns:a16="http://schemas.microsoft.com/office/drawing/2014/main" val="133151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0201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- 2021-04-05 19:30:01</a:t>
                      </a:r>
                      <a:r>
                        <a:rPr kumimoji="0" lang="en-US" sz="1000" b="0" i="0" u="none" strike="noStrike" kern="1200" cap="none" spc="0" normalizeH="0" baseline="0" noProof="0">
                          <a:ln>
                            <a:noFill/>
                          </a:ln>
                          <a:solidFill>
                            <a:prstClr val="black"/>
                          </a:solidFill>
                          <a:effectLst/>
                          <a:uLnTx/>
                          <a:uFillTx/>
                          <a:latin typeface="+mn-lt"/>
                          <a:ea typeface="+mn-ea"/>
                          <a:cs typeface="+mn-cs"/>
                        </a:rPr>
                        <a:t>
 We've heard that these Candy Kittens Sweets are delicious..!!😍 There's a collection of fantastic flavours to choose from, some of which are Vegan! A Eton mess design is now available within the collection. View them all online at Holland &amp; Barrett (AD) 👉 https://moneysaveronline.co.uk/3d50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287053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- 2021-03-25 17:30:00</a:t>
                      </a:r>
                      <a:r>
                        <a:rPr kumimoji="0" lang="en-US" sz="1000" b="0" i="0" u="none" strike="noStrike" kern="1200" cap="none" spc="0" normalizeH="0" baseline="0" noProof="0">
                          <a:ln>
                            <a:noFill/>
                          </a:ln>
                          <a:solidFill>
                            <a:prstClr val="black"/>
                          </a:solidFill>
                          <a:effectLst/>
                          <a:uLnTx/>
                          <a:uFillTx/>
                          <a:latin typeface="+mn-lt"/>
                          <a:ea typeface="+mn-ea"/>
                          <a:cs typeface="+mn-cs"/>
                        </a:rPr>
                        <a:t>
 Buy One Get One Half Price on Peppa Pig Vitamins at Holland &amp; Barrett..!! There's a collection of different types of vitamin available to choose from, which are proving to be extremely popular, especially with the current offer in-store and online at H&amp;B (AD) 👉 https://moneysaveronline.co.uk/2kuv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348210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- 2021-04-08 19:30:00</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entire Dirty Cow chocolate bar collection..!!😍 They all look absolutely AMAZING and are the best Vegan and Dairy free bars we have seen yet. View the entire collection available, while stocks last online at Holland &amp; Barrett (AD) 👉 https://moneysaveronline.co.uk/rkw3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extLst>
                  <a:ext uri="{0D108BD9-81ED-4DB2-BD59-A6C34878D82A}">
                    <a16:rowId xmlns:a16="http://schemas.microsoft.com/office/drawing/2014/main" val="217848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- 2021-04-06 22:00:22</a:t>
                      </a:r>
                      <a:r>
                        <a:rPr kumimoji="0" lang="en-US" sz="1000" b="0" i="0" u="none" strike="noStrike" kern="1200" cap="none" spc="0" normalizeH="0" baseline="0" noProof="0">
                          <a:ln>
                            <a:noFill/>
                          </a:ln>
                          <a:solidFill>
                            <a:prstClr val="black"/>
                          </a:solidFill>
                          <a:effectLst/>
                          <a:uLnTx/>
                          <a:uFillTx/>
                          <a:latin typeface="+mn-lt"/>
                          <a:ea typeface="+mn-ea"/>
                          <a:cs typeface="+mn-cs"/>
                        </a:rPr>
                        <a:t>
 Those who love Dark Chocolate are surly going to be in their element when drinking this Rich Dark Chocolate Willie's Cacao Hot Chocolate 🍫 ☕️ It sounds delicious and is ideal for having in the cupboard when fancying something sweet. Available in-store and online at Holland &amp; Barrett (AD) 👉 https://moneysaveronline.co.uk/cgj7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1503365512"/>
                  </a:ext>
                </a:extLst>
              </a:tr>
            </a:tbl>
          </a:graphicData>
        </a:graphic>
      </p:graphicFrame>
      <p:sp>
        <p:nvSpPr>
          <p:cNvPr id="4" name="Text Placeholder 3">
            <a:extLst>
              <a:ext uri="{FF2B5EF4-FFF2-40B4-BE49-F238E27FC236}">
                <a16:creationId xmlns:a16="http://schemas.microsoft.com/office/drawing/2014/main" id="{673B0B65-296E-4F30-AA4D-AE9ACB63D0B1}"/>
              </a:ext>
            </a:extLst>
          </p:cNvPr>
          <p:cNvSpPr>
            <a:spLocks noGrp="1"/>
          </p:cNvSpPr>
          <p:nvPr>
            <p:ph type="body" sz="quarter" idx="14"/>
          </p:nvPr>
        </p:nvSpPr>
        <p:spPr/>
        <p:txBody>
          <a:bodyPr/>
          <a:lstStyle/>
          <a:p>
            <a:r>
              <a:rPr lang="en-US"/>
              <a:t>03/20/2021 - 04/18/2021</a:t>
            </a:r>
          </a:p>
        </p:txBody>
      </p:sp>
    </p:spTree>
    <p:extLst>
      <p:ext uri="{BB962C8B-B14F-4D97-AF65-F5344CB8AC3E}">
        <p14:creationId xmlns:p14="http://schemas.microsoft.com/office/powerpoint/2010/main" val="672548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08F40-6FF9-4F7E-9ACE-1FF1C01671D9}"/>
              </a:ext>
            </a:extLst>
          </p:cNvPr>
          <p:cNvSpPr>
            <a:spLocks noGrp="1"/>
          </p:cNvSpPr>
          <p:nvPr>
            <p:ph type="title"/>
          </p:nvPr>
        </p:nvSpPr>
        <p:spPr/>
        <p:txBody>
          <a:bodyPr/>
          <a:lstStyle/>
          <a:p>
            <a:r>
              <a:rPr lang="en-US"/>
              <a:t>Facebook Top 25 Holland &amp; Barrett Posts (Last 30 Days) | All Pages - 2 of 7</a:t>
            </a:r>
          </a:p>
        </p:txBody>
      </p:sp>
      <p:graphicFrame>
        <p:nvGraphicFramePr>
          <p:cNvPr id="5" name="Table Placeholder 4">
            <a:extLst>
              <a:ext uri="{FF2B5EF4-FFF2-40B4-BE49-F238E27FC236}">
                <a16:creationId xmlns:a16="http://schemas.microsoft.com/office/drawing/2014/main" id="{745912DF-DBB8-4502-A4E8-171FE5802471}"/>
              </a:ext>
            </a:extLst>
          </p:cNvPr>
          <p:cNvGraphicFramePr>
            <a:graphicFrameLocks noGrp="1"/>
          </p:cNvGraphicFramePr>
          <p:nvPr>
            <p:ph type="tbl" sz="quarter" idx="13"/>
            <p:extLst>
              <p:ext uri="{D42A27DB-BD31-4B8C-83A1-F6EECF244321}">
                <p14:modId xmlns:p14="http://schemas.microsoft.com/office/powerpoint/2010/main" val="3038797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22667680"/>
                    </a:ext>
                  </a:extLst>
                </a:gridCol>
                <a:gridCol w="987552">
                  <a:extLst>
                    <a:ext uri="{9D8B030D-6E8A-4147-A177-3AD203B41FA5}">
                      <a16:colId xmlns:a16="http://schemas.microsoft.com/office/drawing/2014/main" val="2240038843"/>
                    </a:ext>
                  </a:extLst>
                </a:gridCol>
                <a:gridCol w="987552">
                  <a:extLst>
                    <a:ext uri="{9D8B030D-6E8A-4147-A177-3AD203B41FA5}">
                      <a16:colId xmlns:a16="http://schemas.microsoft.com/office/drawing/2014/main" val="114753861"/>
                    </a:ext>
                  </a:extLst>
                </a:gridCol>
                <a:gridCol w="987552">
                  <a:extLst>
                    <a:ext uri="{9D8B030D-6E8A-4147-A177-3AD203B41FA5}">
                      <a16:colId xmlns:a16="http://schemas.microsoft.com/office/drawing/2014/main" val="412881533"/>
                    </a:ext>
                  </a:extLst>
                </a:gridCol>
                <a:gridCol w="987552">
                  <a:extLst>
                    <a:ext uri="{9D8B030D-6E8A-4147-A177-3AD203B41FA5}">
                      <a16:colId xmlns:a16="http://schemas.microsoft.com/office/drawing/2014/main" val="1856047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3906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- 2021-03-28 18:00:01</a:t>
                      </a:r>
                      <a:r>
                        <a:rPr kumimoji="0" lang="en-US" sz="1000" b="0" i="0" u="none" strike="noStrike" kern="1200" cap="none" spc="0" normalizeH="0" baseline="0" noProof="0">
                          <a:ln>
                            <a:noFill/>
                          </a:ln>
                          <a:solidFill>
                            <a:prstClr val="black"/>
                          </a:solidFill>
                          <a:effectLst/>
                          <a:uLnTx/>
                          <a:uFillTx/>
                          <a:latin typeface="+mn-lt"/>
                          <a:ea typeface="+mn-ea"/>
                          <a:cs typeface="+mn-cs"/>
                        </a:rPr>
                        <a:t>
 Mmmm! These Lemon Cake flavoured Veganz Organic Sandwich Biscuit look and sound so refreshing for you to enjoy snacking on throughout the likes of summer 🍋 We've found them NEW in-store as well as ONLINE at Holland &amp; Barrett (AD) 👉 https://moneysaveronline.co.uk/30ca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404679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- 2021-03-23 18:00:01</a:t>
                      </a:r>
                      <a:r>
                        <a:rPr kumimoji="0" lang="en-US" sz="1000" b="0" i="0" u="none" strike="noStrike" kern="1200" cap="none" spc="0" normalizeH="0" baseline="0" noProof="0">
                          <a:ln>
                            <a:noFill/>
                          </a:ln>
                          <a:solidFill>
                            <a:prstClr val="black"/>
                          </a:solidFill>
                          <a:effectLst/>
                          <a:uLnTx/>
                          <a:uFillTx/>
                          <a:latin typeface="+mn-lt"/>
                          <a:ea typeface="+mn-ea"/>
                          <a:cs typeface="+mn-cs"/>
                        </a:rPr>
                        <a:t>
 The Skinny Food Co Not Guilty Low Sugar Jam's BACK IN STOCK!!! As you can see, there's 4 different flavours to choose from Strawberry, Raspberry, Blackcurrant and also Apricot 😋 We found them in-store today, but can be found ONLINE at Holland &amp; Barrett (AD) 👉 https://moneysaveronline.co.uk/0de5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374258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- 2021-03-23 17:00:00</a:t>
                      </a:r>
                      <a:r>
                        <a:rPr kumimoji="0" lang="en-US" sz="1000" b="0" i="0" u="none" strike="noStrike" kern="1200" cap="none" spc="0" normalizeH="0" baseline="0" noProof="0">
                          <a:ln>
                            <a:noFill/>
                          </a:ln>
                          <a:solidFill>
                            <a:prstClr val="black"/>
                          </a:solidFill>
                          <a:effectLst/>
                          <a:uLnTx/>
                          <a:uFillTx/>
                          <a:latin typeface="+mn-lt"/>
                          <a:ea typeface="+mn-ea"/>
                          <a:cs typeface="+mn-cs"/>
                        </a:rPr>
                        <a:t>
 We spotted a huge amount of items included within the BUY ONE GET ONE HALF PRICE Offer at Holland &amp; Barrett..!! From vitamins to sweet treats, lotions, creams and more for the entire family to enjoy. View all items included in the offer online at H&amp;B (AD) 👉 https://moneysaveronline.co.uk/zwtg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7491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- 2021-04-08 17:30:00</a:t>
                      </a:r>
                      <a:r>
                        <a:rPr kumimoji="0" lang="en-US" sz="1000" b="0" i="0" u="none" strike="noStrike" kern="1200" cap="none" spc="0" normalizeH="0" baseline="0" noProof="0">
                          <a:ln>
                            <a:noFill/>
                          </a:ln>
                          <a:solidFill>
                            <a:prstClr val="black"/>
                          </a:solidFill>
                          <a:effectLst/>
                          <a:uLnTx/>
                          <a:uFillTx/>
                          <a:latin typeface="+mn-lt"/>
                          <a:ea typeface="+mn-ea"/>
                          <a:cs typeface="+mn-cs"/>
                        </a:rPr>
                        <a:t>
 We finally got our hands on the extremely popular Dirty Cow Chocolate Chunky Dunky Vegan &amp; Dairy Free chocolate and can confirm that it tastes absolutely amazing..!!!😍 The chocolate is sure to be popular with many and can be found online at Holland &amp; Barrett (AD) 👉 https://moneysaveronline.co.uk/vuz3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473728705"/>
                  </a:ext>
                </a:extLst>
              </a:tr>
            </a:tbl>
          </a:graphicData>
        </a:graphic>
      </p:graphicFrame>
      <p:sp>
        <p:nvSpPr>
          <p:cNvPr id="4" name="Text Placeholder 3">
            <a:extLst>
              <a:ext uri="{FF2B5EF4-FFF2-40B4-BE49-F238E27FC236}">
                <a16:creationId xmlns:a16="http://schemas.microsoft.com/office/drawing/2014/main" id="{55FED265-A2F4-446F-8E97-9FDE1FC1D46A}"/>
              </a:ext>
            </a:extLst>
          </p:cNvPr>
          <p:cNvSpPr>
            <a:spLocks noGrp="1"/>
          </p:cNvSpPr>
          <p:nvPr>
            <p:ph type="body" sz="quarter" idx="14"/>
          </p:nvPr>
        </p:nvSpPr>
        <p:spPr/>
        <p:txBody>
          <a:bodyPr/>
          <a:lstStyle/>
          <a:p>
            <a:r>
              <a:rPr lang="en-US"/>
              <a:t>03/20/2021 - 04/18/2021</a:t>
            </a:r>
          </a:p>
        </p:txBody>
      </p:sp>
    </p:spTree>
    <p:extLst>
      <p:ext uri="{BB962C8B-B14F-4D97-AF65-F5344CB8AC3E}">
        <p14:creationId xmlns:p14="http://schemas.microsoft.com/office/powerpoint/2010/main" val="2957241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955B-03F1-4CA7-AA3E-B20B8391C2FD}"/>
              </a:ext>
            </a:extLst>
          </p:cNvPr>
          <p:cNvSpPr>
            <a:spLocks noGrp="1"/>
          </p:cNvSpPr>
          <p:nvPr>
            <p:ph type="title"/>
          </p:nvPr>
        </p:nvSpPr>
        <p:spPr/>
        <p:txBody>
          <a:bodyPr/>
          <a:lstStyle/>
          <a:p>
            <a:r>
              <a:rPr lang="en-US"/>
              <a:t>Facebook Top 25 Holland &amp; Barrett Posts (Last 30 Days) | All Pages - 3 of 7</a:t>
            </a:r>
          </a:p>
        </p:txBody>
      </p:sp>
      <p:graphicFrame>
        <p:nvGraphicFramePr>
          <p:cNvPr id="5" name="Table Placeholder 4">
            <a:extLst>
              <a:ext uri="{FF2B5EF4-FFF2-40B4-BE49-F238E27FC236}">
                <a16:creationId xmlns:a16="http://schemas.microsoft.com/office/drawing/2014/main" id="{BD3D7DA9-F775-45E9-965A-B5F35D2C456D}"/>
              </a:ext>
            </a:extLst>
          </p:cNvPr>
          <p:cNvGraphicFramePr>
            <a:graphicFrameLocks noGrp="1"/>
          </p:cNvGraphicFramePr>
          <p:nvPr>
            <p:ph type="tbl" sz="quarter" idx="13"/>
            <p:extLst>
              <p:ext uri="{D42A27DB-BD31-4B8C-83A1-F6EECF244321}">
                <p14:modId xmlns:p14="http://schemas.microsoft.com/office/powerpoint/2010/main" val="639497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68723359"/>
                    </a:ext>
                  </a:extLst>
                </a:gridCol>
                <a:gridCol w="987552">
                  <a:extLst>
                    <a:ext uri="{9D8B030D-6E8A-4147-A177-3AD203B41FA5}">
                      <a16:colId xmlns:a16="http://schemas.microsoft.com/office/drawing/2014/main" val="2204113326"/>
                    </a:ext>
                  </a:extLst>
                </a:gridCol>
                <a:gridCol w="987552">
                  <a:extLst>
                    <a:ext uri="{9D8B030D-6E8A-4147-A177-3AD203B41FA5}">
                      <a16:colId xmlns:a16="http://schemas.microsoft.com/office/drawing/2014/main" val="753347472"/>
                    </a:ext>
                  </a:extLst>
                </a:gridCol>
                <a:gridCol w="987552">
                  <a:extLst>
                    <a:ext uri="{9D8B030D-6E8A-4147-A177-3AD203B41FA5}">
                      <a16:colId xmlns:a16="http://schemas.microsoft.com/office/drawing/2014/main" val="2456252220"/>
                    </a:ext>
                  </a:extLst>
                </a:gridCol>
                <a:gridCol w="987552">
                  <a:extLst>
                    <a:ext uri="{9D8B030D-6E8A-4147-A177-3AD203B41FA5}">
                      <a16:colId xmlns:a16="http://schemas.microsoft.com/office/drawing/2014/main" val="137853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9710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- 2021-03-24 14:00:00</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brilliant Easter Collection at Holland &amp; Barrett..!! There's a great collection of delicious Vegan and free from eggs, with many included in the Buy 1 Get 1 Half Price Offer both in-store and online at H&amp;B (AD) 👉 https://moneysaveronline.co.uk/r629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40823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- 2021-04-10 09:30:00</a:t>
                      </a:r>
                      <a:r>
                        <a:rPr kumimoji="0" lang="en-US" sz="1000" b="0" i="0" u="none" strike="noStrike" kern="1200" cap="none" spc="0" normalizeH="0" baseline="0" noProof="0">
                          <a:ln>
                            <a:noFill/>
                          </a:ln>
                          <a:solidFill>
                            <a:prstClr val="black"/>
                          </a:solidFill>
                          <a:effectLst/>
                          <a:uLnTx/>
                          <a:uFillTx/>
                          <a:latin typeface="+mn-lt"/>
                          <a:ea typeface="+mn-ea"/>
                          <a:cs typeface="+mn-cs"/>
                        </a:rPr>
                        <a:t>
 Here's a good look at the extremely popular Dirty Cow Bourbon Biscuit Chocolate Bar, which we can confirm tastes as good as it looks...😍 It's delicious and has the crunch, yet smoothness you expect. Now in the 2 for £5.50 Offer Online at Holland &amp; Barrett (AD) 👉 https://moneysaveronline.co.uk/uwkh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200717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- 2021-04-12 21:30:00</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popular Vegan and Dairy Free Dirty Cow Salty Susan Chocolate Bar..!! It looks absolutely delicious and is sure to make the perfect sweet treat. The chocolate is currently available within the 2 for £5.50 online at Holland &amp; Barrett (AD) 👉 https://moneysaveronline.co.uk/j7uz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14000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- 2021-04-04 17:00:01</a:t>
                      </a:r>
                      <a:r>
                        <a:rPr kumimoji="0" lang="en-US" sz="1000" b="0" i="0" u="none" strike="noStrike" kern="1200" cap="none" spc="0" normalizeH="0" baseline="0" noProof="0">
                          <a:ln>
                            <a:noFill/>
                          </a:ln>
                          <a:solidFill>
                            <a:prstClr val="black"/>
                          </a:solidFill>
                          <a:effectLst/>
                          <a:uLnTx/>
                          <a:uFillTx/>
                          <a:latin typeface="+mn-lt"/>
                          <a:ea typeface="+mn-ea"/>
                          <a:cs typeface="+mn-cs"/>
                        </a:rPr>
                        <a:t>
 These NEW IN Olly's Pretzel Thins Sound delicious..😍 There's a collection of different flavours to choose from, some of which are even Vegan! The sweet treats are sure to make the perfect treat for many to enjoy. Online at Holland &amp; Barrett (AD) 👉 https://moneysaveronline.co.uk/m6bb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369948296"/>
                  </a:ext>
                </a:extLst>
              </a:tr>
            </a:tbl>
          </a:graphicData>
        </a:graphic>
      </p:graphicFrame>
      <p:sp>
        <p:nvSpPr>
          <p:cNvPr id="4" name="Text Placeholder 3">
            <a:extLst>
              <a:ext uri="{FF2B5EF4-FFF2-40B4-BE49-F238E27FC236}">
                <a16:creationId xmlns:a16="http://schemas.microsoft.com/office/drawing/2014/main" id="{86CD3B82-F30E-4E20-9E22-1A44ED7899DC}"/>
              </a:ext>
            </a:extLst>
          </p:cNvPr>
          <p:cNvSpPr>
            <a:spLocks noGrp="1"/>
          </p:cNvSpPr>
          <p:nvPr>
            <p:ph type="body" sz="quarter" idx="14"/>
          </p:nvPr>
        </p:nvSpPr>
        <p:spPr/>
        <p:txBody>
          <a:bodyPr/>
          <a:lstStyle/>
          <a:p>
            <a:r>
              <a:rPr lang="en-US"/>
              <a:t>03/20/2021 - 04/18/2021</a:t>
            </a:r>
          </a:p>
        </p:txBody>
      </p:sp>
    </p:spTree>
    <p:extLst>
      <p:ext uri="{BB962C8B-B14F-4D97-AF65-F5344CB8AC3E}">
        <p14:creationId xmlns:p14="http://schemas.microsoft.com/office/powerpoint/2010/main" val="58753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0EAE9-0995-47CB-9EBB-1519FC891C11}"/>
              </a:ext>
            </a:extLst>
          </p:cNvPr>
          <p:cNvSpPr>
            <a:spLocks noGrp="1"/>
          </p:cNvSpPr>
          <p:nvPr>
            <p:ph type="title"/>
          </p:nvPr>
        </p:nvSpPr>
        <p:spPr/>
        <p:txBody>
          <a:bodyPr/>
          <a:lstStyle/>
          <a:p>
            <a:r>
              <a:rPr lang="en-US"/>
              <a:t>Facebook Top 25 Holland &amp; Barrett Posts (Last 30 Days) | All Pages - 4 of 7</a:t>
            </a:r>
          </a:p>
        </p:txBody>
      </p:sp>
      <p:graphicFrame>
        <p:nvGraphicFramePr>
          <p:cNvPr id="5" name="Table Placeholder 4">
            <a:extLst>
              <a:ext uri="{FF2B5EF4-FFF2-40B4-BE49-F238E27FC236}">
                <a16:creationId xmlns:a16="http://schemas.microsoft.com/office/drawing/2014/main" id="{B071EF2F-450A-42A2-97FA-894A919B8E29}"/>
              </a:ext>
            </a:extLst>
          </p:cNvPr>
          <p:cNvGraphicFramePr>
            <a:graphicFrameLocks noGrp="1"/>
          </p:cNvGraphicFramePr>
          <p:nvPr>
            <p:ph type="tbl" sz="quarter" idx="13"/>
            <p:extLst>
              <p:ext uri="{D42A27DB-BD31-4B8C-83A1-F6EECF244321}">
                <p14:modId xmlns:p14="http://schemas.microsoft.com/office/powerpoint/2010/main" val="283303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4094896"/>
                    </a:ext>
                  </a:extLst>
                </a:gridCol>
                <a:gridCol w="987552">
                  <a:extLst>
                    <a:ext uri="{9D8B030D-6E8A-4147-A177-3AD203B41FA5}">
                      <a16:colId xmlns:a16="http://schemas.microsoft.com/office/drawing/2014/main" val="3887740996"/>
                    </a:ext>
                  </a:extLst>
                </a:gridCol>
                <a:gridCol w="987552">
                  <a:extLst>
                    <a:ext uri="{9D8B030D-6E8A-4147-A177-3AD203B41FA5}">
                      <a16:colId xmlns:a16="http://schemas.microsoft.com/office/drawing/2014/main" val="2721611276"/>
                    </a:ext>
                  </a:extLst>
                </a:gridCol>
                <a:gridCol w="987552">
                  <a:extLst>
                    <a:ext uri="{9D8B030D-6E8A-4147-A177-3AD203B41FA5}">
                      <a16:colId xmlns:a16="http://schemas.microsoft.com/office/drawing/2014/main" val="3730683453"/>
                    </a:ext>
                  </a:extLst>
                </a:gridCol>
                <a:gridCol w="987552">
                  <a:extLst>
                    <a:ext uri="{9D8B030D-6E8A-4147-A177-3AD203B41FA5}">
                      <a16:colId xmlns:a16="http://schemas.microsoft.com/office/drawing/2014/main" val="3538367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96457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- 2021-03-26 09:30:00</a:t>
                      </a:r>
                      <a:r>
                        <a:rPr kumimoji="0" lang="en-US" sz="1000" b="0" i="0" u="none" strike="noStrike" kern="1200" cap="none" spc="0" normalizeH="0" baseline="0" noProof="0">
                          <a:ln>
                            <a:noFill/>
                          </a:ln>
                          <a:solidFill>
                            <a:prstClr val="black"/>
                          </a:solidFill>
                          <a:effectLst/>
                          <a:uLnTx/>
                          <a:uFillTx/>
                          <a:latin typeface="+mn-lt"/>
                          <a:ea typeface="+mn-ea"/>
                          <a:cs typeface="+mn-cs"/>
                        </a:rPr>
                        <a:t>
 The Vegan Doisy &amp; Dam Collection looks amazing..!!😋 We know it can often be difficult to find delicious chocolate Vegan treats, however there's such a great variety available within this collection, which are available both in-store and online at Holland &amp; Barrett (AD) 👉 https://moneysaveronline.co.uk/3yp9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extLst>
                  <a:ext uri="{0D108BD9-81ED-4DB2-BD59-A6C34878D82A}">
                    <a16:rowId xmlns:a16="http://schemas.microsoft.com/office/drawing/2014/main" val="1317177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- 2021-04-18 22:00:51</a:t>
                      </a:r>
                      <a:r>
                        <a:rPr kumimoji="0" lang="en-US" sz="1000" b="0" i="0" u="none" strike="noStrike" kern="1200" cap="none" spc="0" normalizeH="0" baseline="0" noProof="0">
                          <a:ln>
                            <a:noFill/>
                          </a:ln>
                          <a:solidFill>
                            <a:prstClr val="black"/>
                          </a:solidFill>
                          <a:effectLst/>
                          <a:uLnTx/>
                          <a:uFillTx/>
                          <a:latin typeface="+mn-lt"/>
                          <a:ea typeface="+mn-ea"/>
                          <a:cs typeface="+mn-cs"/>
                        </a:rPr>
                        <a:t>
 NEW Tasty Mates Vegan Sweets sound absolutely delicious..!! There's four lovely flavours to choose from, which are sure to be enjoyed by many. From salted caramel to pear crumble, peaches &amp; cream and very berry. View them all online at Holland &amp; Barrett (AD) 👉 https://moneysaveronline.co.uk/rb26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31053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- 2021-03-26 17:33:00</a:t>
                      </a:r>
                      <a:r>
                        <a:rPr kumimoji="0" lang="en-US" sz="1000" b="0" i="0" u="none" strike="noStrike" kern="1200" cap="none" spc="0" normalizeH="0" baseline="0" noProof="0">
                          <a:ln>
                            <a:noFill/>
                          </a:ln>
                          <a:solidFill>
                            <a:prstClr val="black"/>
                          </a:solidFill>
                          <a:effectLst/>
                          <a:uLnTx/>
                          <a:uFillTx/>
                          <a:latin typeface="+mn-lt"/>
                          <a:ea typeface="+mn-ea"/>
                          <a:cs typeface="+mn-cs"/>
                        </a:rPr>
                        <a:t>
 O.M.G... The Dirty Cow Chocolate Chunky Funky Vegan &amp; Dairy Free Chocolate Bar is now BACK IN-STOCK...!! This delicious looking sweet treat tends to sell extremely fast, so you'll want to get hold of it while stocks last online at Holland &amp; Barrett (AD) 👉 https://moneysaveronline.co.uk/e1p6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242310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- 2021-04-15 19:12:48</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delicious Dirty Cow Chocolate Honey Come Home  Chocolate from Holland &amp; Barrett..!! It features such a great design and flavour, which is sure to make a fantastic sweet Vegan &amp; Dairy Free treat online at H&amp;B (AD) 👉 https://moneysaveronline.co.uk/35o2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2653966400"/>
                  </a:ext>
                </a:extLst>
              </a:tr>
            </a:tbl>
          </a:graphicData>
        </a:graphic>
      </p:graphicFrame>
      <p:sp>
        <p:nvSpPr>
          <p:cNvPr id="4" name="Text Placeholder 3">
            <a:extLst>
              <a:ext uri="{FF2B5EF4-FFF2-40B4-BE49-F238E27FC236}">
                <a16:creationId xmlns:a16="http://schemas.microsoft.com/office/drawing/2014/main" id="{E055EDFC-233B-4201-9B3A-F5F181B3EA8A}"/>
              </a:ext>
            </a:extLst>
          </p:cNvPr>
          <p:cNvSpPr>
            <a:spLocks noGrp="1"/>
          </p:cNvSpPr>
          <p:nvPr>
            <p:ph type="body" sz="quarter" idx="14"/>
          </p:nvPr>
        </p:nvSpPr>
        <p:spPr/>
        <p:txBody>
          <a:bodyPr/>
          <a:lstStyle/>
          <a:p>
            <a:r>
              <a:rPr lang="en-US"/>
              <a:t>03/20/2021 - 04/18/2021</a:t>
            </a:r>
          </a:p>
        </p:txBody>
      </p:sp>
    </p:spTree>
    <p:extLst>
      <p:ext uri="{BB962C8B-B14F-4D97-AF65-F5344CB8AC3E}">
        <p14:creationId xmlns:p14="http://schemas.microsoft.com/office/powerpoint/2010/main" val="2695055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E3F7E-81FB-46FA-96D6-AE1DD116DE33}"/>
              </a:ext>
            </a:extLst>
          </p:cNvPr>
          <p:cNvSpPr>
            <a:spLocks noGrp="1"/>
          </p:cNvSpPr>
          <p:nvPr>
            <p:ph type="title"/>
          </p:nvPr>
        </p:nvSpPr>
        <p:spPr/>
        <p:txBody>
          <a:bodyPr/>
          <a:lstStyle/>
          <a:p>
            <a:r>
              <a:rPr lang="en-US"/>
              <a:t>Facebook Top 25 Holland &amp; Barrett Posts (Last 30 Days) | All Pages - 5 of 7</a:t>
            </a:r>
          </a:p>
        </p:txBody>
      </p:sp>
      <p:graphicFrame>
        <p:nvGraphicFramePr>
          <p:cNvPr id="5" name="Table Placeholder 4">
            <a:extLst>
              <a:ext uri="{FF2B5EF4-FFF2-40B4-BE49-F238E27FC236}">
                <a16:creationId xmlns:a16="http://schemas.microsoft.com/office/drawing/2014/main" id="{F5CE5D50-5AF9-40B0-9D51-BCAC7C7173E0}"/>
              </a:ext>
            </a:extLst>
          </p:cNvPr>
          <p:cNvGraphicFramePr>
            <a:graphicFrameLocks noGrp="1"/>
          </p:cNvGraphicFramePr>
          <p:nvPr>
            <p:ph type="tbl" sz="quarter" idx="13"/>
            <p:extLst>
              <p:ext uri="{D42A27DB-BD31-4B8C-83A1-F6EECF244321}">
                <p14:modId xmlns:p14="http://schemas.microsoft.com/office/powerpoint/2010/main" val="55348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32550016"/>
                    </a:ext>
                  </a:extLst>
                </a:gridCol>
                <a:gridCol w="987552">
                  <a:extLst>
                    <a:ext uri="{9D8B030D-6E8A-4147-A177-3AD203B41FA5}">
                      <a16:colId xmlns:a16="http://schemas.microsoft.com/office/drawing/2014/main" val="1629057874"/>
                    </a:ext>
                  </a:extLst>
                </a:gridCol>
                <a:gridCol w="987552">
                  <a:extLst>
                    <a:ext uri="{9D8B030D-6E8A-4147-A177-3AD203B41FA5}">
                      <a16:colId xmlns:a16="http://schemas.microsoft.com/office/drawing/2014/main" val="2242089310"/>
                    </a:ext>
                  </a:extLst>
                </a:gridCol>
                <a:gridCol w="987552">
                  <a:extLst>
                    <a:ext uri="{9D8B030D-6E8A-4147-A177-3AD203B41FA5}">
                      <a16:colId xmlns:a16="http://schemas.microsoft.com/office/drawing/2014/main" val="3883166141"/>
                    </a:ext>
                  </a:extLst>
                </a:gridCol>
                <a:gridCol w="987552">
                  <a:extLst>
                    <a:ext uri="{9D8B030D-6E8A-4147-A177-3AD203B41FA5}">
                      <a16:colId xmlns:a16="http://schemas.microsoft.com/office/drawing/2014/main" val="31385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3933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- 2021-04-07 19:04:14</a:t>
                      </a:r>
                      <a:r>
                        <a:rPr kumimoji="0" lang="en-US" sz="1000" b="0" i="0" u="none" strike="noStrike" kern="1200" cap="none" spc="0" normalizeH="0" baseline="0" noProof="0">
                          <a:ln>
                            <a:noFill/>
                          </a:ln>
                          <a:solidFill>
                            <a:prstClr val="black"/>
                          </a:solidFill>
                          <a:effectLst/>
                          <a:uLnTx/>
                          <a:uFillTx/>
                          <a:latin typeface="+mn-lt"/>
                          <a:ea typeface="+mn-ea"/>
                          <a:cs typeface="+mn-cs"/>
                        </a:rPr>
                        <a:t>
 This New In Buttermilk Peanutsters Pouch 100g is sure to make the perfect vegan sweet treat..!! We spotted it available for a brilliant price of £2.99 and it is already proving to be very popular since its arrival online at Holland &amp; Barrett (AD) 👉 https://moneysaveronline.co.uk/5r13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29894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- 2021-04-14 21:30:01</a:t>
                      </a:r>
                      <a:r>
                        <a:rPr kumimoji="0" lang="en-US" sz="1000" b="0" i="0" u="none" strike="noStrike" kern="1200" cap="none" spc="0" normalizeH="0" baseline="0" noProof="0">
                          <a:ln>
                            <a:noFill/>
                          </a:ln>
                          <a:solidFill>
                            <a:prstClr val="black"/>
                          </a:solidFill>
                          <a:effectLst/>
                          <a:uLnTx/>
                          <a:uFillTx/>
                          <a:latin typeface="+mn-lt"/>
                          <a:ea typeface="+mn-ea"/>
                          <a:cs typeface="+mn-cs"/>
                        </a:rPr>
                        <a:t>
 Paw Patrol Children's Vitamins are currently 25% OFF at Holland &amp; Barrett..!! This includes both the fizzy sachets and the chewable vitamins, all of which are proving to be extremely popular! We spotted them available online at H&amp;B (AD) 👉 https://moneysaveronline.co.uk/2ibm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68306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- 2021-04-12 12:00:02</a:t>
                      </a:r>
                      <a:r>
                        <a:rPr kumimoji="0" lang="en-US" sz="1000" b="0" i="0" u="none" strike="noStrike" kern="1200" cap="none" spc="0" normalizeH="0" baseline="0" noProof="0">
                          <a:ln>
                            <a:noFill/>
                          </a:ln>
                          <a:solidFill>
                            <a:prstClr val="black"/>
                          </a:solidFill>
                          <a:effectLst/>
                          <a:uLnTx/>
                          <a:uFillTx/>
                          <a:latin typeface="+mn-lt"/>
                          <a:ea typeface="+mn-ea"/>
                          <a:cs typeface="+mn-cs"/>
                        </a:rPr>
                        <a:t>
 This Dirty Cow Chocolate Honey Come Home looks even more Delicious in person..!!😍 The Vegan and Dairy Free chocolate is sure to make the perfect sweet treat and can be found available within the 2 for £5.50 offer online at Holland &amp; Barrett (AD) 👉 https://moneysaveronline.co.uk/m3ru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76674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- 2021-04-11 11:00:00</a:t>
                      </a:r>
                      <a:r>
                        <a:rPr kumimoji="0" lang="en-US" sz="1000" b="0" i="0" u="none" strike="noStrike" kern="1200" cap="none" spc="0" normalizeH="0" baseline="0" noProof="0">
                          <a:ln>
                            <a:noFill/>
                          </a:ln>
                          <a:solidFill>
                            <a:prstClr val="black"/>
                          </a:solidFill>
                          <a:effectLst/>
                          <a:uLnTx/>
                          <a:uFillTx/>
                          <a:latin typeface="+mn-lt"/>
                          <a:ea typeface="+mn-ea"/>
                          <a:cs typeface="+mn-cs"/>
                        </a:rPr>
                        <a:t>
 We can confirm that the Dirty Cow Chocolate Cookies No Cream Vegan and Dairy Free chocolate is ABSOLUTELY DELICIOUS..!!😍 The chocolate tastes fantastic and is currently available within the 2 for £5.50 offer online at Holland &amp; Barrett (AD) 👉 https://moneysaveronline.co.uk/5enj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069837589"/>
                  </a:ext>
                </a:extLst>
              </a:tr>
            </a:tbl>
          </a:graphicData>
        </a:graphic>
      </p:graphicFrame>
      <p:sp>
        <p:nvSpPr>
          <p:cNvPr id="4" name="Text Placeholder 3">
            <a:extLst>
              <a:ext uri="{FF2B5EF4-FFF2-40B4-BE49-F238E27FC236}">
                <a16:creationId xmlns:a16="http://schemas.microsoft.com/office/drawing/2014/main" id="{694F5381-4A29-4DD7-979A-5F7B19961F28}"/>
              </a:ext>
            </a:extLst>
          </p:cNvPr>
          <p:cNvSpPr>
            <a:spLocks noGrp="1"/>
          </p:cNvSpPr>
          <p:nvPr>
            <p:ph type="body" sz="quarter" idx="14"/>
          </p:nvPr>
        </p:nvSpPr>
        <p:spPr/>
        <p:txBody>
          <a:bodyPr/>
          <a:lstStyle/>
          <a:p>
            <a:r>
              <a:rPr lang="en-US"/>
              <a:t>03/20/2021 - 04/18/2021</a:t>
            </a:r>
          </a:p>
        </p:txBody>
      </p:sp>
    </p:spTree>
    <p:extLst>
      <p:ext uri="{BB962C8B-B14F-4D97-AF65-F5344CB8AC3E}">
        <p14:creationId xmlns:p14="http://schemas.microsoft.com/office/powerpoint/2010/main" val="1561218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6F1B2-92C4-4C14-B8DF-5FAB79B93F6D}"/>
              </a:ext>
            </a:extLst>
          </p:cNvPr>
          <p:cNvSpPr>
            <a:spLocks noGrp="1"/>
          </p:cNvSpPr>
          <p:nvPr>
            <p:ph type="title"/>
          </p:nvPr>
        </p:nvSpPr>
        <p:spPr/>
        <p:txBody>
          <a:bodyPr/>
          <a:lstStyle/>
          <a:p>
            <a:r>
              <a:rPr lang="en-US"/>
              <a:t>Facebook Top 25 Holland &amp; Barrett Posts (Last 30 Days) | All Pages - 6 of 7</a:t>
            </a:r>
          </a:p>
        </p:txBody>
      </p:sp>
      <p:graphicFrame>
        <p:nvGraphicFramePr>
          <p:cNvPr id="5" name="Table Placeholder 4">
            <a:extLst>
              <a:ext uri="{FF2B5EF4-FFF2-40B4-BE49-F238E27FC236}">
                <a16:creationId xmlns:a16="http://schemas.microsoft.com/office/drawing/2014/main" id="{2F151250-734F-475C-AE49-B219FB7583DA}"/>
              </a:ext>
            </a:extLst>
          </p:cNvPr>
          <p:cNvGraphicFramePr>
            <a:graphicFrameLocks noGrp="1"/>
          </p:cNvGraphicFramePr>
          <p:nvPr>
            <p:ph type="tbl" sz="quarter" idx="13"/>
            <p:extLst>
              <p:ext uri="{D42A27DB-BD31-4B8C-83A1-F6EECF244321}">
                <p14:modId xmlns:p14="http://schemas.microsoft.com/office/powerpoint/2010/main" val="4223949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891253"/>
                    </a:ext>
                  </a:extLst>
                </a:gridCol>
                <a:gridCol w="987552">
                  <a:extLst>
                    <a:ext uri="{9D8B030D-6E8A-4147-A177-3AD203B41FA5}">
                      <a16:colId xmlns:a16="http://schemas.microsoft.com/office/drawing/2014/main" val="309768965"/>
                    </a:ext>
                  </a:extLst>
                </a:gridCol>
                <a:gridCol w="987552">
                  <a:extLst>
                    <a:ext uri="{9D8B030D-6E8A-4147-A177-3AD203B41FA5}">
                      <a16:colId xmlns:a16="http://schemas.microsoft.com/office/drawing/2014/main" val="896859082"/>
                    </a:ext>
                  </a:extLst>
                </a:gridCol>
                <a:gridCol w="987552">
                  <a:extLst>
                    <a:ext uri="{9D8B030D-6E8A-4147-A177-3AD203B41FA5}">
                      <a16:colId xmlns:a16="http://schemas.microsoft.com/office/drawing/2014/main" val="4185177022"/>
                    </a:ext>
                  </a:extLst>
                </a:gridCol>
                <a:gridCol w="987552">
                  <a:extLst>
                    <a:ext uri="{9D8B030D-6E8A-4147-A177-3AD203B41FA5}">
                      <a16:colId xmlns:a16="http://schemas.microsoft.com/office/drawing/2014/main" val="1248733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4075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- 2021-03-27 12:00:00</a:t>
                      </a:r>
                      <a:r>
                        <a:rPr kumimoji="0" lang="en-US" sz="1000" b="0" i="0" u="none" strike="noStrike" kern="1200" cap="none" spc="0" normalizeH="0" baseline="0" noProof="0">
                          <a:ln>
                            <a:noFill/>
                          </a:ln>
                          <a:solidFill>
                            <a:prstClr val="black"/>
                          </a:solidFill>
                          <a:effectLst/>
                          <a:uLnTx/>
                          <a:uFillTx/>
                          <a:latin typeface="+mn-lt"/>
                          <a:ea typeface="+mn-ea"/>
                          <a:cs typeface="+mn-cs"/>
                        </a:rPr>
                        <a:t>
 These Mallows Vegetarian Marshmallows are proving to be extremely popular since their arrival at Holland &amp; Barrett..!! There's a variety of different flavours available and you'll also be able to find a collection of sizes online at H&amp;B (AD) 👉 https://moneysaveronline.co.uk/sxcv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53448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- 2021-04-14 13:30:01</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the delicious Veganz Organic Sandwich Biscuit Lemon Cake flavour..!! They look absolutely Great and are sure to make a lovely sweet treat. Plus, they are currently REDUCED down to £3 online at Holland &amp; Barrett (AD) 👉 https://moneysaveronline.co.uk/y9dh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84573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- 2021-03-28 11:33:00</a:t>
                      </a:r>
                      <a:r>
                        <a:rPr kumimoji="0" lang="en-US" sz="1000" b="0" i="0" u="none" strike="noStrike" kern="1200" cap="none" spc="0" normalizeH="0" baseline="0" noProof="0">
                          <a:ln>
                            <a:noFill/>
                          </a:ln>
                          <a:solidFill>
                            <a:prstClr val="black"/>
                          </a:solidFill>
                          <a:effectLst/>
                          <a:uLnTx/>
                          <a:uFillTx/>
                          <a:latin typeface="+mn-lt"/>
                          <a:ea typeface="+mn-ea"/>
                          <a:cs typeface="+mn-cs"/>
                        </a:rPr>
                        <a:t>
 This Dirty Cow Chocolate Honey Come Home is now BACK IN STOCK..!! It features such a delicious and unique design, which is sure to be popular with chocolate enthusiasts for an evening sweet treat! Spotted available online at Holland &amp; Barrett (AD) 👉 https://moneysaveronline.co.uk/zii7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34568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- 2021-03-22 22:30:00</a:t>
                      </a:r>
                      <a:r>
                        <a:rPr kumimoji="0" lang="en-US" sz="1000" b="0" i="0" u="none" strike="noStrike" kern="1200" cap="none" spc="0" normalizeH="0" baseline="0" noProof="0">
                          <a:ln>
                            <a:noFill/>
                          </a:ln>
                          <a:solidFill>
                            <a:prstClr val="black"/>
                          </a:solidFill>
                          <a:effectLst/>
                          <a:uLnTx/>
                          <a:uFillTx/>
                          <a:latin typeface="+mn-lt"/>
                          <a:ea typeface="+mn-ea"/>
                          <a:cs typeface="+mn-cs"/>
                        </a:rPr>
                        <a:t>
 Vegan GATO Cookie 'n' Cream Chocolate Peanut Butter Cookies NEW IN at Holland &amp; Barrett..!! They sound absolutely delicious and are sure to be enjoyed as a sweet treat for many! We spotted it available online at H&amp;B (AD) 👉 https://moneysaveronline.co.uk/pml4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587352392"/>
                  </a:ext>
                </a:extLst>
              </a:tr>
            </a:tbl>
          </a:graphicData>
        </a:graphic>
      </p:graphicFrame>
      <p:sp>
        <p:nvSpPr>
          <p:cNvPr id="4" name="Text Placeholder 3">
            <a:extLst>
              <a:ext uri="{FF2B5EF4-FFF2-40B4-BE49-F238E27FC236}">
                <a16:creationId xmlns:a16="http://schemas.microsoft.com/office/drawing/2014/main" id="{8FC9BFE5-B311-4100-8978-FC13836DBC55}"/>
              </a:ext>
            </a:extLst>
          </p:cNvPr>
          <p:cNvSpPr>
            <a:spLocks noGrp="1"/>
          </p:cNvSpPr>
          <p:nvPr>
            <p:ph type="body" sz="quarter" idx="14"/>
          </p:nvPr>
        </p:nvSpPr>
        <p:spPr/>
        <p:txBody>
          <a:bodyPr/>
          <a:lstStyle/>
          <a:p>
            <a:r>
              <a:rPr lang="en-US"/>
              <a:t>03/20/2021 - 04/18/2021</a:t>
            </a:r>
          </a:p>
        </p:txBody>
      </p:sp>
    </p:spTree>
    <p:extLst>
      <p:ext uri="{BB962C8B-B14F-4D97-AF65-F5344CB8AC3E}">
        <p14:creationId xmlns:p14="http://schemas.microsoft.com/office/powerpoint/2010/main" val="2585311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36180-21B4-451C-8C3C-22BF7917DE51}"/>
              </a:ext>
            </a:extLst>
          </p:cNvPr>
          <p:cNvSpPr>
            <a:spLocks noGrp="1"/>
          </p:cNvSpPr>
          <p:nvPr>
            <p:ph type="title"/>
          </p:nvPr>
        </p:nvSpPr>
        <p:spPr/>
        <p:txBody>
          <a:bodyPr/>
          <a:lstStyle/>
          <a:p>
            <a:r>
              <a:rPr lang="en-US"/>
              <a:t>Facebook Top 25 Holland &amp; Barrett Posts (Last 30 Days) | All Pages - 7 of 7</a:t>
            </a:r>
          </a:p>
        </p:txBody>
      </p:sp>
      <p:graphicFrame>
        <p:nvGraphicFramePr>
          <p:cNvPr id="5" name="Table Placeholder 4">
            <a:extLst>
              <a:ext uri="{FF2B5EF4-FFF2-40B4-BE49-F238E27FC236}">
                <a16:creationId xmlns:a16="http://schemas.microsoft.com/office/drawing/2014/main" id="{91A4D26D-B12E-4647-B656-2E265F7983F1}"/>
              </a:ext>
            </a:extLst>
          </p:cNvPr>
          <p:cNvGraphicFramePr>
            <a:graphicFrameLocks noGrp="1"/>
          </p:cNvGraphicFramePr>
          <p:nvPr>
            <p:ph type="tbl" sz="quarter" idx="13"/>
            <p:extLst>
              <p:ext uri="{D42A27DB-BD31-4B8C-83A1-F6EECF244321}">
                <p14:modId xmlns:p14="http://schemas.microsoft.com/office/powerpoint/2010/main" val="3506473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2429603"/>
                    </a:ext>
                  </a:extLst>
                </a:gridCol>
                <a:gridCol w="987552">
                  <a:extLst>
                    <a:ext uri="{9D8B030D-6E8A-4147-A177-3AD203B41FA5}">
                      <a16:colId xmlns:a16="http://schemas.microsoft.com/office/drawing/2014/main" val="1011496173"/>
                    </a:ext>
                  </a:extLst>
                </a:gridCol>
                <a:gridCol w="987552">
                  <a:extLst>
                    <a:ext uri="{9D8B030D-6E8A-4147-A177-3AD203B41FA5}">
                      <a16:colId xmlns:a16="http://schemas.microsoft.com/office/drawing/2014/main" val="1995150467"/>
                    </a:ext>
                  </a:extLst>
                </a:gridCol>
                <a:gridCol w="987552">
                  <a:extLst>
                    <a:ext uri="{9D8B030D-6E8A-4147-A177-3AD203B41FA5}">
                      <a16:colId xmlns:a16="http://schemas.microsoft.com/office/drawing/2014/main" val="4220829414"/>
                    </a:ext>
                  </a:extLst>
                </a:gridCol>
                <a:gridCol w="987552">
                  <a:extLst>
                    <a:ext uri="{9D8B030D-6E8A-4147-A177-3AD203B41FA5}">
                      <a16:colId xmlns:a16="http://schemas.microsoft.com/office/drawing/2014/main" val="3789081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69288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- 2021-03-27 17:00:00</a:t>
                      </a:r>
                      <a:r>
                        <a:rPr kumimoji="0" lang="en-US" sz="1000" b="0" i="0" u="none" strike="noStrike" kern="1200" cap="none" spc="0" normalizeH="0" baseline="0" noProof="0">
                          <a:ln>
                            <a:noFill/>
                          </a:ln>
                          <a:solidFill>
                            <a:prstClr val="black"/>
                          </a:solidFill>
                          <a:effectLst/>
                          <a:uLnTx/>
                          <a:uFillTx/>
                          <a:latin typeface="+mn-lt"/>
                          <a:ea typeface="+mn-ea"/>
                          <a:cs typeface="+mn-cs"/>
                        </a:rPr>
                        <a:t>
 Here's a closer look at some of the Paw Patrol Vitamins we spotted in our local Holland &amp; Barrett store...!! These extremely popular children's vitamins can be found available within the buy one get one half price offer online at H&amp;B (AD) 👉 https://moneysaveronline.co.uk/dsbz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863420337"/>
                  </a:ext>
                </a:extLst>
              </a:tr>
            </a:tbl>
          </a:graphicData>
        </a:graphic>
      </p:graphicFrame>
      <p:sp>
        <p:nvSpPr>
          <p:cNvPr id="4" name="Text Placeholder 3">
            <a:extLst>
              <a:ext uri="{FF2B5EF4-FFF2-40B4-BE49-F238E27FC236}">
                <a16:creationId xmlns:a16="http://schemas.microsoft.com/office/drawing/2014/main" id="{84536D98-B4B0-46D9-884D-A85090FE764A}"/>
              </a:ext>
            </a:extLst>
          </p:cNvPr>
          <p:cNvSpPr>
            <a:spLocks noGrp="1"/>
          </p:cNvSpPr>
          <p:nvPr>
            <p:ph type="body" sz="quarter" idx="14"/>
          </p:nvPr>
        </p:nvSpPr>
        <p:spPr/>
        <p:txBody>
          <a:bodyPr/>
          <a:lstStyle/>
          <a:p>
            <a:r>
              <a:rPr lang="en-US"/>
              <a:t>03/20/2021 - 04/18/2021</a:t>
            </a:r>
          </a:p>
        </p:txBody>
      </p:sp>
    </p:spTree>
    <p:extLst>
      <p:ext uri="{BB962C8B-B14F-4D97-AF65-F5344CB8AC3E}">
        <p14:creationId xmlns:p14="http://schemas.microsoft.com/office/powerpoint/2010/main" val="1685723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295BC-DD1A-48FA-A102-14496457693C}"/>
              </a:ext>
            </a:extLst>
          </p:cNvPr>
          <p:cNvSpPr>
            <a:spLocks noGrp="1"/>
          </p:cNvSpPr>
          <p:nvPr>
            <p:ph type="title"/>
          </p:nvPr>
        </p:nvSpPr>
        <p:spPr/>
        <p:txBody>
          <a:bodyPr/>
          <a:lstStyle/>
          <a:p>
            <a:r>
              <a:rPr lang="en-US"/>
              <a:t>Facebook Total Reach All Holland and Barrett Posts (LAST 30 DAYS) | All Pages</a:t>
            </a:r>
          </a:p>
        </p:txBody>
      </p:sp>
      <p:graphicFrame>
        <p:nvGraphicFramePr>
          <p:cNvPr id="6" name="Chart Placeholder 5">
            <a:extLst>
              <a:ext uri="{FF2B5EF4-FFF2-40B4-BE49-F238E27FC236}">
                <a16:creationId xmlns:a16="http://schemas.microsoft.com/office/drawing/2014/main" id="{EDDF6D42-61D7-4E00-B8D5-4E51D27D199C}"/>
              </a:ext>
            </a:extLst>
          </p:cNvPr>
          <p:cNvGraphicFramePr>
            <a:graphicFrameLocks noGrp="1"/>
          </p:cNvGraphicFramePr>
          <p:nvPr>
            <p:ph type="chart" sz="quarter" idx="13"/>
            <p:extLst>
              <p:ext uri="{D42A27DB-BD31-4B8C-83A1-F6EECF244321}">
                <p14:modId xmlns:p14="http://schemas.microsoft.com/office/powerpoint/2010/main" val="2340684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D9C7AF-C2AF-415B-9515-F2823FBF721A}"/>
              </a:ext>
            </a:extLst>
          </p:cNvPr>
          <p:cNvSpPr>
            <a:spLocks noGrp="1"/>
          </p:cNvSpPr>
          <p:nvPr>
            <p:ph type="body" sz="quarter" idx="14"/>
          </p:nvPr>
        </p:nvSpPr>
        <p:spPr/>
        <p:txBody>
          <a:bodyPr/>
          <a:lstStyle/>
          <a:p>
            <a:r>
              <a:rPr lang="en-US"/>
              <a:t>03/20/2021 - 04/18/2021</a:t>
            </a:r>
          </a:p>
        </p:txBody>
      </p:sp>
      <p:sp>
        <p:nvSpPr>
          <p:cNvPr id="5" name="Footer Placeholder 4">
            <a:extLst>
              <a:ext uri="{FF2B5EF4-FFF2-40B4-BE49-F238E27FC236}">
                <a16:creationId xmlns:a16="http://schemas.microsoft.com/office/drawing/2014/main" id="{BBF6EFB7-72ED-4B87-B16F-C41BBF5DF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89608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855</Words>
  <Application>Microsoft Office PowerPoint</Application>
  <PresentationFormat>On-screen Show (4:3)</PresentationFormat>
  <Paragraphs>317</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Holland &amp; Barrett</vt:lpstr>
      <vt:lpstr>Facebook Top 20 Holland and Barrett Posts (This Month So Far) | All Pages - 1 of 5</vt:lpstr>
      <vt:lpstr>Facebook Top 20 Holland and Barrett Posts (This Month So Far) | All Pages - 2 of 5</vt:lpstr>
      <vt:lpstr>Facebook Top 20 Holland and Barrett Posts (This Month So Far) | All Pages - 3 of 5</vt:lpstr>
      <vt:lpstr>Facebook Top 20 Holland and Barrett Posts (This Month So Far) | All Pages - 4 of 5</vt:lpstr>
      <vt:lpstr>Facebook Top 20 Holland and Barrett Posts (This Month So Far) | All Pages - 5 of 5</vt:lpstr>
      <vt:lpstr>Facebook Total Reach Holland &amp; Barrett Posts (This Month So Far) | All Pages</vt:lpstr>
      <vt:lpstr>Facebook Top 25 Holland &amp; Barrett Posts (Last 30 Days) | All Pages - 1 of 7</vt:lpstr>
      <vt:lpstr>Facebook Top 25 Holland &amp; Barrett Posts (Last 30 Days) | All Pages - 2 of 7</vt:lpstr>
      <vt:lpstr>Facebook Top 25 Holland &amp; Barrett Posts (Last 30 Days) | All Pages - 3 of 7</vt:lpstr>
      <vt:lpstr>Facebook Top 25 Holland &amp; Barrett Posts (Last 30 Days) | All Pages - 4 of 7</vt:lpstr>
      <vt:lpstr>Facebook Top 25 Holland &amp; Barrett Posts (Last 30 Days) | All Pages - 5 of 7</vt:lpstr>
      <vt:lpstr>Facebook Top 25 Holland &amp; Barrett Posts (Last 30 Days) | All Pages - 6 of 7</vt:lpstr>
      <vt:lpstr>Facebook Top 25 Holland &amp; Barrett Posts (Last 30 Days) | All Pages - 7 of 7</vt:lpstr>
      <vt:lpstr>Facebook Total Reach All Holland and Barrett Posts (LAST 30 DAYS)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Holland &amp; Barrett</dc:title>
  <dc:creator>Frederik Peiniger</dc:creator>
  <cp:lastModifiedBy>Frederik Peiniger</cp:lastModifiedBy>
  <cp:revision>1</cp:revision>
  <dcterms:created xsi:type="dcterms:W3CDTF">2021-04-19T11:20:07Z</dcterms:created>
  <dcterms:modified xsi:type="dcterms:W3CDTF">2021-04-19T11:20:41Z</dcterms:modified>
</cp:coreProperties>
</file>