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2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Overall Reach All ASDA George Posts</c:v>
                </c:pt>
              </c:strCache>
            </c:strRef>
          </c:tx>
          <c:spPr>
            <a:solidFill>
              <a:schemeClr val="accent1"/>
            </a:solidFill>
            <a:ln>
              <a:noFill/>
            </a:ln>
            <a:effectLst/>
          </c:spPr>
          <c:invertIfNegative val="0"/>
          <c:cat>
            <c:numRef>
              <c:f>Sheet1!$A$2:$A$8</c:f>
              <c:numCache>
                <c:formatCode>m/d/yyyy</c:formatCode>
                <c:ptCount val="7"/>
                <c:pt idx="0">
                  <c:v>43716</c:v>
                </c:pt>
                <c:pt idx="1">
                  <c:v>43717</c:v>
                </c:pt>
                <c:pt idx="2">
                  <c:v>43718</c:v>
                </c:pt>
                <c:pt idx="3">
                  <c:v>43719</c:v>
                </c:pt>
                <c:pt idx="4">
                  <c:v>43720</c:v>
                </c:pt>
                <c:pt idx="5">
                  <c:v>43721</c:v>
                </c:pt>
                <c:pt idx="6">
                  <c:v>43722</c:v>
                </c:pt>
              </c:numCache>
            </c:numRef>
          </c:cat>
          <c:val>
            <c:numRef>
              <c:f>Sheet1!$B$2:$B$8</c:f>
              <c:numCache>
                <c:formatCode>General</c:formatCode>
                <c:ptCount val="7"/>
                <c:pt idx="0">
                  <c:v>312987</c:v>
                </c:pt>
                <c:pt idx="1">
                  <c:v>563771</c:v>
                </c:pt>
                <c:pt idx="2">
                  <c:v>666113</c:v>
                </c:pt>
                <c:pt idx="3">
                  <c:v>604729</c:v>
                </c:pt>
                <c:pt idx="4">
                  <c:v>1268827</c:v>
                </c:pt>
                <c:pt idx="5">
                  <c:v>593673</c:v>
                </c:pt>
                <c:pt idx="6">
                  <c:v>504432</c:v>
                </c:pt>
              </c:numCache>
            </c:numRef>
          </c:val>
          <c:extLst>
            <c:ext xmlns:c16="http://schemas.microsoft.com/office/drawing/2014/chart" uri="{C3380CC4-5D6E-409C-BE32-E72D297353CC}">
              <c16:uniqueId val="{00000000-DAD4-4BCB-BD16-48458FBBD88B}"/>
            </c:ext>
          </c:extLst>
        </c:ser>
        <c:dLbls>
          <c:showLegendKey val="0"/>
          <c:showVal val="0"/>
          <c:showCatName val="0"/>
          <c:showSerName val="0"/>
          <c:showPercent val="0"/>
          <c:showBubbleSize val="0"/>
        </c:dLbls>
        <c:gapWidth val="219"/>
        <c:overlap val="-27"/>
        <c:axId val="251516912"/>
        <c:axId val="251517240"/>
      </c:barChart>
      <c:dateAx>
        <c:axId val="251516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17240"/>
        <c:crosses val="autoZero"/>
        <c:auto val="1"/>
        <c:lblOffset val="100"/>
        <c:baseTimeUnit val="days"/>
      </c:dateAx>
      <c:valAx>
        <c:axId val="25151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1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Reach ASDA George Posts</c:v>
                </c:pt>
              </c:strCache>
            </c:strRef>
          </c:tx>
          <c:spPr>
            <a:solidFill>
              <a:schemeClr val="accent1"/>
            </a:solidFill>
            <a:ln>
              <a:noFill/>
            </a:ln>
            <a:effectLst/>
          </c:spPr>
          <c:invertIfNegative val="0"/>
          <c:cat>
            <c:strRef>
              <c:f>Sheet1!$A$2</c:f>
              <c:strCache>
                <c:ptCount val="1"/>
                <c:pt idx="0">
                  <c:v>Total Reach All ASDA George Posts</c:v>
                </c:pt>
              </c:strCache>
            </c:strRef>
          </c:cat>
          <c:val>
            <c:numRef>
              <c:f>Sheet1!$B$2</c:f>
              <c:numCache>
                <c:formatCode>General</c:formatCode>
                <c:ptCount val="1"/>
                <c:pt idx="0">
                  <c:v>4514532</c:v>
                </c:pt>
              </c:numCache>
            </c:numRef>
          </c:val>
          <c:extLst>
            <c:ext xmlns:c16="http://schemas.microsoft.com/office/drawing/2014/chart" uri="{C3380CC4-5D6E-409C-BE32-E72D297353CC}">
              <c16:uniqueId val="{00000000-8933-4DA9-ABA8-2B8A7AA22F04}"/>
            </c:ext>
          </c:extLst>
        </c:ser>
        <c:dLbls>
          <c:showLegendKey val="0"/>
          <c:showVal val="0"/>
          <c:showCatName val="0"/>
          <c:showSerName val="0"/>
          <c:showPercent val="0"/>
          <c:showBubbleSize val="0"/>
        </c:dLbls>
        <c:gapWidth val="219"/>
        <c:overlap val="-27"/>
        <c:axId val="364101264"/>
        <c:axId val="364101592"/>
      </c:barChart>
      <c:catAx>
        <c:axId val="364101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01592"/>
        <c:crosses val="autoZero"/>
        <c:auto val="1"/>
        <c:lblAlgn val="ctr"/>
        <c:lblOffset val="100"/>
        <c:noMultiLvlLbl val="0"/>
      </c:catAx>
      <c:valAx>
        <c:axId val="36410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0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Reach ASDA George Posts</c:v>
                </c:pt>
              </c:strCache>
            </c:strRef>
          </c:tx>
          <c:spPr>
            <a:solidFill>
              <a:schemeClr val="accent1"/>
            </a:solidFill>
            <a:ln>
              <a:noFill/>
            </a:ln>
            <a:effectLst/>
          </c:spPr>
          <c:invertIfNegative val="0"/>
          <c:cat>
            <c:strRef>
              <c:f>Sheet1!$A$2</c:f>
              <c:strCache>
                <c:ptCount val="1"/>
                <c:pt idx="0">
                  <c:v>Total Reach All ASDA George Posts</c:v>
                </c:pt>
              </c:strCache>
            </c:strRef>
          </c:cat>
          <c:val>
            <c:numRef>
              <c:f>Sheet1!$B$2</c:f>
              <c:numCache>
                <c:formatCode>General</c:formatCode>
                <c:ptCount val="1"/>
                <c:pt idx="0">
                  <c:v>14898663</c:v>
                </c:pt>
              </c:numCache>
            </c:numRef>
          </c:val>
          <c:extLst>
            <c:ext xmlns:c16="http://schemas.microsoft.com/office/drawing/2014/chart" uri="{C3380CC4-5D6E-409C-BE32-E72D297353CC}">
              <c16:uniqueId val="{00000000-1124-40BD-875C-98802BA50B60}"/>
            </c:ext>
          </c:extLst>
        </c:ser>
        <c:dLbls>
          <c:showLegendKey val="0"/>
          <c:showVal val="0"/>
          <c:showCatName val="0"/>
          <c:showSerName val="0"/>
          <c:showPercent val="0"/>
          <c:showBubbleSize val="0"/>
        </c:dLbls>
        <c:gapWidth val="182"/>
        <c:axId val="364115368"/>
        <c:axId val="364115696"/>
      </c:barChart>
      <c:catAx>
        <c:axId val="364115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15696"/>
        <c:crosses val="autoZero"/>
        <c:auto val="1"/>
        <c:lblAlgn val="ctr"/>
        <c:lblOffset val="100"/>
        <c:noMultiLvlLbl val="0"/>
      </c:catAx>
      <c:valAx>
        <c:axId val="364115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11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B2C93-4F35-454A-AD5B-37CF99332081}"/>
              </a:ext>
            </a:extLst>
          </p:cNvPr>
          <p:cNvSpPr>
            <a:spLocks noGrp="1"/>
          </p:cNvSpPr>
          <p:nvPr>
            <p:ph type="ctrTitle"/>
          </p:nvPr>
        </p:nvSpPr>
        <p:spPr/>
        <p:txBody>
          <a:bodyPr/>
          <a:lstStyle/>
          <a:p>
            <a:r>
              <a:rPr lang="en-US"/>
              <a:t>ASDA George</a:t>
            </a:r>
          </a:p>
        </p:txBody>
      </p:sp>
      <p:sp>
        <p:nvSpPr>
          <p:cNvPr id="3" name="Subtitle 2">
            <a:extLst>
              <a:ext uri="{FF2B5EF4-FFF2-40B4-BE49-F238E27FC236}">
                <a16:creationId xmlns:a16="http://schemas.microsoft.com/office/drawing/2014/main" id="{8F28A9AF-664A-4B25-8C57-764DA28A520B}"/>
              </a:ext>
            </a:extLst>
          </p:cNvPr>
          <p:cNvSpPr>
            <a:spLocks noGrp="1"/>
          </p:cNvSpPr>
          <p:nvPr>
            <p:ph type="subTitle" idx="1"/>
          </p:nvPr>
        </p:nvSpPr>
        <p:spPr/>
        <p:txBody>
          <a:bodyPr/>
          <a:lstStyle/>
          <a:p>
            <a:r>
              <a:rPr lang="en-US"/>
              <a:t>Dansway Communications LTD</a:t>
            </a:r>
          </a:p>
        </p:txBody>
      </p:sp>
    </p:spTree>
    <p:extLst>
      <p:ext uri="{BB962C8B-B14F-4D97-AF65-F5344CB8AC3E}">
        <p14:creationId xmlns:p14="http://schemas.microsoft.com/office/powerpoint/2010/main" val="4273786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8465E-7BD3-42D7-A102-4B928DED9EC9}"/>
              </a:ext>
            </a:extLst>
          </p:cNvPr>
          <p:cNvSpPr>
            <a:spLocks noGrp="1"/>
          </p:cNvSpPr>
          <p:nvPr>
            <p:ph type="title"/>
          </p:nvPr>
        </p:nvSpPr>
        <p:spPr/>
        <p:txBody>
          <a:bodyPr/>
          <a:lstStyle/>
          <a:p>
            <a:r>
              <a:rPr lang="en-US"/>
              <a:t>Reach For ASDA George Posts Last 7 Days | Dansway Group</a:t>
            </a:r>
          </a:p>
        </p:txBody>
      </p:sp>
      <p:graphicFrame>
        <p:nvGraphicFramePr>
          <p:cNvPr id="6" name="Chart Placeholder 5">
            <a:extLst>
              <a:ext uri="{FF2B5EF4-FFF2-40B4-BE49-F238E27FC236}">
                <a16:creationId xmlns:a16="http://schemas.microsoft.com/office/drawing/2014/main" id="{1CED3805-2488-4D24-AE6B-CDCC7695F288}"/>
              </a:ext>
            </a:extLst>
          </p:cNvPr>
          <p:cNvGraphicFramePr>
            <a:graphicFrameLocks noGrp="1"/>
          </p:cNvGraphicFramePr>
          <p:nvPr>
            <p:ph type="chart" sz="quarter" idx="13"/>
            <p:extLst>
              <p:ext uri="{D42A27DB-BD31-4B8C-83A1-F6EECF244321}">
                <p14:modId xmlns:p14="http://schemas.microsoft.com/office/powerpoint/2010/main" val="664201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1FBD66-9E23-48B6-A2D8-00197D615671}"/>
              </a:ext>
            </a:extLst>
          </p:cNvPr>
          <p:cNvSpPr>
            <a:spLocks noGrp="1"/>
          </p:cNvSpPr>
          <p:nvPr>
            <p:ph type="body" sz="quarter" idx="14"/>
          </p:nvPr>
        </p:nvSpPr>
        <p:spPr/>
        <p:txBody>
          <a:bodyPr/>
          <a:lstStyle/>
          <a:p>
            <a:r>
              <a:rPr lang="en-US"/>
              <a:t>09/08/2019 - 09/14/2019</a:t>
            </a:r>
          </a:p>
        </p:txBody>
      </p:sp>
      <p:sp>
        <p:nvSpPr>
          <p:cNvPr id="5" name="Footer Placeholder 4">
            <a:extLst>
              <a:ext uri="{FF2B5EF4-FFF2-40B4-BE49-F238E27FC236}">
                <a16:creationId xmlns:a16="http://schemas.microsoft.com/office/drawing/2014/main" id="{016633D2-935A-4A70-962F-73C2A7171B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288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7BF05-50BD-4473-A110-6A621447AA08}"/>
              </a:ext>
            </a:extLst>
          </p:cNvPr>
          <p:cNvSpPr>
            <a:spLocks noGrp="1"/>
          </p:cNvSpPr>
          <p:nvPr>
            <p:ph type="title"/>
          </p:nvPr>
        </p:nvSpPr>
        <p:spPr/>
        <p:txBody>
          <a:bodyPr/>
          <a:lstStyle/>
          <a:p>
            <a:r>
              <a:rPr lang="en-US"/>
              <a:t>Top 5 ASDA George Posts Last 7 Days | Dansway Group - 1 of 6</a:t>
            </a:r>
          </a:p>
        </p:txBody>
      </p:sp>
      <p:graphicFrame>
        <p:nvGraphicFramePr>
          <p:cNvPr id="5" name="Table Placeholder 4">
            <a:extLst>
              <a:ext uri="{FF2B5EF4-FFF2-40B4-BE49-F238E27FC236}">
                <a16:creationId xmlns:a16="http://schemas.microsoft.com/office/drawing/2014/main" id="{482236B9-F156-4F13-9B40-2D137FFC6F99}"/>
              </a:ext>
            </a:extLst>
          </p:cNvPr>
          <p:cNvGraphicFramePr>
            <a:graphicFrameLocks noGrp="1"/>
          </p:cNvGraphicFramePr>
          <p:nvPr>
            <p:ph type="tbl" sz="quarter" idx="13"/>
            <p:extLst>
              <p:ext uri="{D42A27DB-BD31-4B8C-83A1-F6EECF244321}">
                <p14:modId xmlns:p14="http://schemas.microsoft.com/office/powerpoint/2010/main" val="13998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715087698"/>
                    </a:ext>
                  </a:extLst>
                </a:gridCol>
                <a:gridCol w="905255">
                  <a:extLst>
                    <a:ext uri="{9D8B030D-6E8A-4147-A177-3AD203B41FA5}">
                      <a16:colId xmlns:a16="http://schemas.microsoft.com/office/drawing/2014/main" val="2235163147"/>
                    </a:ext>
                  </a:extLst>
                </a:gridCol>
                <a:gridCol w="208280">
                  <a:extLst>
                    <a:ext uri="{9D8B030D-6E8A-4147-A177-3AD203B41FA5}">
                      <a16:colId xmlns:a16="http://schemas.microsoft.com/office/drawing/2014/main" val="1454651486"/>
                    </a:ext>
                  </a:extLst>
                </a:gridCol>
                <a:gridCol w="246888">
                  <a:extLst>
                    <a:ext uri="{9D8B030D-6E8A-4147-A177-3AD203B41FA5}">
                      <a16:colId xmlns:a16="http://schemas.microsoft.com/office/drawing/2014/main" val="2386274182"/>
                    </a:ext>
                  </a:extLst>
                </a:gridCol>
                <a:gridCol w="208280">
                  <a:extLst>
                    <a:ext uri="{9D8B030D-6E8A-4147-A177-3AD203B41FA5}">
                      <a16:colId xmlns:a16="http://schemas.microsoft.com/office/drawing/2014/main" val="856575255"/>
                    </a:ext>
                  </a:extLst>
                </a:gridCol>
                <a:gridCol w="208280">
                  <a:extLst>
                    <a:ext uri="{9D8B030D-6E8A-4147-A177-3AD203B41FA5}">
                      <a16:colId xmlns:a16="http://schemas.microsoft.com/office/drawing/2014/main" val="3268475821"/>
                    </a:ext>
                  </a:extLst>
                </a:gridCol>
                <a:gridCol w="208280">
                  <a:extLst>
                    <a:ext uri="{9D8B030D-6E8A-4147-A177-3AD203B41FA5}">
                      <a16:colId xmlns:a16="http://schemas.microsoft.com/office/drawing/2014/main" val="727315712"/>
                    </a:ext>
                  </a:extLst>
                </a:gridCol>
                <a:gridCol w="208280">
                  <a:extLst>
                    <a:ext uri="{9D8B030D-6E8A-4147-A177-3AD203B41FA5}">
                      <a16:colId xmlns:a16="http://schemas.microsoft.com/office/drawing/2014/main" val="3469904344"/>
                    </a:ext>
                  </a:extLst>
                </a:gridCol>
                <a:gridCol w="208280">
                  <a:extLst>
                    <a:ext uri="{9D8B030D-6E8A-4147-A177-3AD203B41FA5}">
                      <a16:colId xmlns:a16="http://schemas.microsoft.com/office/drawing/2014/main" val="3561003420"/>
                    </a:ext>
                  </a:extLst>
                </a:gridCol>
                <a:gridCol w="208280">
                  <a:extLst>
                    <a:ext uri="{9D8B030D-6E8A-4147-A177-3AD203B41FA5}">
                      <a16:colId xmlns:a16="http://schemas.microsoft.com/office/drawing/2014/main" val="2722293548"/>
                    </a:ext>
                  </a:extLst>
                </a:gridCol>
                <a:gridCol w="208280">
                  <a:extLst>
                    <a:ext uri="{9D8B030D-6E8A-4147-A177-3AD203B41FA5}">
                      <a16:colId xmlns:a16="http://schemas.microsoft.com/office/drawing/2014/main" val="825053675"/>
                    </a:ext>
                  </a:extLst>
                </a:gridCol>
                <a:gridCol w="208280">
                  <a:extLst>
                    <a:ext uri="{9D8B030D-6E8A-4147-A177-3AD203B41FA5}">
                      <a16:colId xmlns:a16="http://schemas.microsoft.com/office/drawing/2014/main" val="2216325678"/>
                    </a:ext>
                  </a:extLst>
                </a:gridCol>
                <a:gridCol w="208280">
                  <a:extLst>
                    <a:ext uri="{9D8B030D-6E8A-4147-A177-3AD203B41FA5}">
                      <a16:colId xmlns:a16="http://schemas.microsoft.com/office/drawing/2014/main" val="430256679"/>
                    </a:ext>
                  </a:extLst>
                </a:gridCol>
                <a:gridCol w="208280">
                  <a:extLst>
                    <a:ext uri="{9D8B030D-6E8A-4147-A177-3AD203B41FA5}">
                      <a16:colId xmlns:a16="http://schemas.microsoft.com/office/drawing/2014/main" val="1838252772"/>
                    </a:ext>
                  </a:extLst>
                </a:gridCol>
                <a:gridCol w="208280">
                  <a:extLst>
                    <a:ext uri="{9D8B030D-6E8A-4147-A177-3AD203B41FA5}">
                      <a16:colId xmlns:a16="http://schemas.microsoft.com/office/drawing/2014/main" val="2292580914"/>
                    </a:ext>
                  </a:extLst>
                </a:gridCol>
                <a:gridCol w="208280">
                  <a:extLst>
                    <a:ext uri="{9D8B030D-6E8A-4147-A177-3AD203B41FA5}">
                      <a16:colId xmlns:a16="http://schemas.microsoft.com/office/drawing/2014/main" val="2880658027"/>
                    </a:ext>
                  </a:extLst>
                </a:gridCol>
                <a:gridCol w="208280">
                  <a:extLst>
                    <a:ext uri="{9D8B030D-6E8A-4147-A177-3AD203B41FA5}">
                      <a16:colId xmlns:a16="http://schemas.microsoft.com/office/drawing/2014/main" val="474558973"/>
                    </a:ext>
                  </a:extLst>
                </a:gridCol>
                <a:gridCol w="208280">
                  <a:extLst>
                    <a:ext uri="{9D8B030D-6E8A-4147-A177-3AD203B41FA5}">
                      <a16:colId xmlns:a16="http://schemas.microsoft.com/office/drawing/2014/main" val="1377907144"/>
                    </a:ext>
                  </a:extLst>
                </a:gridCol>
                <a:gridCol w="208280">
                  <a:extLst>
                    <a:ext uri="{9D8B030D-6E8A-4147-A177-3AD203B41FA5}">
                      <a16:colId xmlns:a16="http://schemas.microsoft.com/office/drawing/2014/main" val="3443897336"/>
                    </a:ext>
                  </a:extLst>
                </a:gridCol>
                <a:gridCol w="208280">
                  <a:extLst>
                    <a:ext uri="{9D8B030D-6E8A-4147-A177-3AD203B41FA5}">
                      <a16:colId xmlns:a16="http://schemas.microsoft.com/office/drawing/2014/main" val="994300685"/>
                    </a:ext>
                  </a:extLst>
                </a:gridCol>
                <a:gridCol w="208280">
                  <a:extLst>
                    <a:ext uri="{9D8B030D-6E8A-4147-A177-3AD203B41FA5}">
                      <a16:colId xmlns:a16="http://schemas.microsoft.com/office/drawing/2014/main" val="2176859249"/>
                    </a:ext>
                  </a:extLst>
                </a:gridCol>
                <a:gridCol w="208280">
                  <a:extLst>
                    <a:ext uri="{9D8B030D-6E8A-4147-A177-3AD203B41FA5}">
                      <a16:colId xmlns:a16="http://schemas.microsoft.com/office/drawing/2014/main" val="420100652"/>
                    </a:ext>
                  </a:extLst>
                </a:gridCol>
                <a:gridCol w="208280">
                  <a:extLst>
                    <a:ext uri="{9D8B030D-6E8A-4147-A177-3AD203B41FA5}">
                      <a16:colId xmlns:a16="http://schemas.microsoft.com/office/drawing/2014/main" val="2979647060"/>
                    </a:ext>
                  </a:extLst>
                </a:gridCol>
                <a:gridCol w="208280">
                  <a:extLst>
                    <a:ext uri="{9D8B030D-6E8A-4147-A177-3AD203B41FA5}">
                      <a16:colId xmlns:a16="http://schemas.microsoft.com/office/drawing/2014/main" val="176643342"/>
                    </a:ext>
                  </a:extLst>
                </a:gridCol>
                <a:gridCol w="208280">
                  <a:extLst>
                    <a:ext uri="{9D8B030D-6E8A-4147-A177-3AD203B41FA5}">
                      <a16:colId xmlns:a16="http://schemas.microsoft.com/office/drawing/2014/main" val="797466088"/>
                    </a:ext>
                  </a:extLst>
                </a:gridCol>
                <a:gridCol w="208280">
                  <a:extLst>
                    <a:ext uri="{9D8B030D-6E8A-4147-A177-3AD203B41FA5}">
                      <a16:colId xmlns:a16="http://schemas.microsoft.com/office/drawing/2014/main" val="3335903605"/>
                    </a:ext>
                  </a:extLst>
                </a:gridCol>
                <a:gridCol w="208280">
                  <a:extLst>
                    <a:ext uri="{9D8B030D-6E8A-4147-A177-3AD203B41FA5}">
                      <a16:colId xmlns:a16="http://schemas.microsoft.com/office/drawing/2014/main" val="985393241"/>
                    </a:ext>
                  </a:extLst>
                </a:gridCol>
                <a:gridCol w="208280">
                  <a:extLst>
                    <a:ext uri="{9D8B030D-6E8A-4147-A177-3AD203B41FA5}">
                      <a16:colId xmlns:a16="http://schemas.microsoft.com/office/drawing/2014/main" val="1587822579"/>
                    </a:ext>
                  </a:extLst>
                </a:gridCol>
                <a:gridCol w="208280">
                  <a:extLst>
                    <a:ext uri="{9D8B030D-6E8A-4147-A177-3AD203B41FA5}">
                      <a16:colId xmlns:a16="http://schemas.microsoft.com/office/drawing/2014/main" val="321927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76462942"/>
                  </a:ext>
                </a:extLst>
              </a:tr>
            </a:tbl>
          </a:graphicData>
        </a:graphic>
      </p:graphicFrame>
      <p:sp>
        <p:nvSpPr>
          <p:cNvPr id="4" name="Text Placeholder 3">
            <a:extLst>
              <a:ext uri="{FF2B5EF4-FFF2-40B4-BE49-F238E27FC236}">
                <a16:creationId xmlns:a16="http://schemas.microsoft.com/office/drawing/2014/main" id="{E617B5A8-3BBA-4FFC-B9EC-005B876BB53B}"/>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45561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7BC27-65BD-41CD-A110-F13DEEEAE033}"/>
              </a:ext>
            </a:extLst>
          </p:cNvPr>
          <p:cNvSpPr>
            <a:spLocks noGrp="1"/>
          </p:cNvSpPr>
          <p:nvPr>
            <p:ph type="title"/>
          </p:nvPr>
        </p:nvSpPr>
        <p:spPr/>
        <p:txBody>
          <a:bodyPr/>
          <a:lstStyle/>
          <a:p>
            <a:r>
              <a:rPr lang="en-US"/>
              <a:t>Top 5 ASDA George Posts Last 7 Days | Dansway Group - 2 of 6</a:t>
            </a:r>
          </a:p>
        </p:txBody>
      </p:sp>
      <p:graphicFrame>
        <p:nvGraphicFramePr>
          <p:cNvPr id="5" name="Table Placeholder 4">
            <a:extLst>
              <a:ext uri="{FF2B5EF4-FFF2-40B4-BE49-F238E27FC236}">
                <a16:creationId xmlns:a16="http://schemas.microsoft.com/office/drawing/2014/main" id="{DE6A330A-E227-41AD-8644-C23E9D89D24B}"/>
              </a:ext>
            </a:extLst>
          </p:cNvPr>
          <p:cNvGraphicFramePr>
            <a:graphicFrameLocks noGrp="1"/>
          </p:cNvGraphicFramePr>
          <p:nvPr>
            <p:ph type="tbl" sz="quarter" idx="13"/>
            <p:extLst>
              <p:ext uri="{D42A27DB-BD31-4B8C-83A1-F6EECF244321}">
                <p14:modId xmlns:p14="http://schemas.microsoft.com/office/powerpoint/2010/main" val="3769595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562568853"/>
                    </a:ext>
                  </a:extLst>
                </a:gridCol>
                <a:gridCol w="905255">
                  <a:extLst>
                    <a:ext uri="{9D8B030D-6E8A-4147-A177-3AD203B41FA5}">
                      <a16:colId xmlns:a16="http://schemas.microsoft.com/office/drawing/2014/main" val="1896644207"/>
                    </a:ext>
                  </a:extLst>
                </a:gridCol>
                <a:gridCol w="208280">
                  <a:extLst>
                    <a:ext uri="{9D8B030D-6E8A-4147-A177-3AD203B41FA5}">
                      <a16:colId xmlns:a16="http://schemas.microsoft.com/office/drawing/2014/main" val="1498372007"/>
                    </a:ext>
                  </a:extLst>
                </a:gridCol>
                <a:gridCol w="246888">
                  <a:extLst>
                    <a:ext uri="{9D8B030D-6E8A-4147-A177-3AD203B41FA5}">
                      <a16:colId xmlns:a16="http://schemas.microsoft.com/office/drawing/2014/main" val="1522096781"/>
                    </a:ext>
                  </a:extLst>
                </a:gridCol>
                <a:gridCol w="208280">
                  <a:extLst>
                    <a:ext uri="{9D8B030D-6E8A-4147-A177-3AD203B41FA5}">
                      <a16:colId xmlns:a16="http://schemas.microsoft.com/office/drawing/2014/main" val="1210342334"/>
                    </a:ext>
                  </a:extLst>
                </a:gridCol>
                <a:gridCol w="208280">
                  <a:extLst>
                    <a:ext uri="{9D8B030D-6E8A-4147-A177-3AD203B41FA5}">
                      <a16:colId xmlns:a16="http://schemas.microsoft.com/office/drawing/2014/main" val="2139557796"/>
                    </a:ext>
                  </a:extLst>
                </a:gridCol>
                <a:gridCol w="208280">
                  <a:extLst>
                    <a:ext uri="{9D8B030D-6E8A-4147-A177-3AD203B41FA5}">
                      <a16:colId xmlns:a16="http://schemas.microsoft.com/office/drawing/2014/main" val="3615111490"/>
                    </a:ext>
                  </a:extLst>
                </a:gridCol>
                <a:gridCol w="208280">
                  <a:extLst>
                    <a:ext uri="{9D8B030D-6E8A-4147-A177-3AD203B41FA5}">
                      <a16:colId xmlns:a16="http://schemas.microsoft.com/office/drawing/2014/main" val="2170671744"/>
                    </a:ext>
                  </a:extLst>
                </a:gridCol>
                <a:gridCol w="208280">
                  <a:extLst>
                    <a:ext uri="{9D8B030D-6E8A-4147-A177-3AD203B41FA5}">
                      <a16:colId xmlns:a16="http://schemas.microsoft.com/office/drawing/2014/main" val="260779688"/>
                    </a:ext>
                  </a:extLst>
                </a:gridCol>
                <a:gridCol w="208280">
                  <a:extLst>
                    <a:ext uri="{9D8B030D-6E8A-4147-A177-3AD203B41FA5}">
                      <a16:colId xmlns:a16="http://schemas.microsoft.com/office/drawing/2014/main" val="996880979"/>
                    </a:ext>
                  </a:extLst>
                </a:gridCol>
                <a:gridCol w="208280">
                  <a:extLst>
                    <a:ext uri="{9D8B030D-6E8A-4147-A177-3AD203B41FA5}">
                      <a16:colId xmlns:a16="http://schemas.microsoft.com/office/drawing/2014/main" val="1246247954"/>
                    </a:ext>
                  </a:extLst>
                </a:gridCol>
                <a:gridCol w="208280">
                  <a:extLst>
                    <a:ext uri="{9D8B030D-6E8A-4147-A177-3AD203B41FA5}">
                      <a16:colId xmlns:a16="http://schemas.microsoft.com/office/drawing/2014/main" val="1538700557"/>
                    </a:ext>
                  </a:extLst>
                </a:gridCol>
                <a:gridCol w="208280">
                  <a:extLst>
                    <a:ext uri="{9D8B030D-6E8A-4147-A177-3AD203B41FA5}">
                      <a16:colId xmlns:a16="http://schemas.microsoft.com/office/drawing/2014/main" val="3975396528"/>
                    </a:ext>
                  </a:extLst>
                </a:gridCol>
                <a:gridCol w="208280">
                  <a:extLst>
                    <a:ext uri="{9D8B030D-6E8A-4147-A177-3AD203B41FA5}">
                      <a16:colId xmlns:a16="http://schemas.microsoft.com/office/drawing/2014/main" val="786227133"/>
                    </a:ext>
                  </a:extLst>
                </a:gridCol>
                <a:gridCol w="208280">
                  <a:extLst>
                    <a:ext uri="{9D8B030D-6E8A-4147-A177-3AD203B41FA5}">
                      <a16:colId xmlns:a16="http://schemas.microsoft.com/office/drawing/2014/main" val="665700198"/>
                    </a:ext>
                  </a:extLst>
                </a:gridCol>
                <a:gridCol w="208280">
                  <a:extLst>
                    <a:ext uri="{9D8B030D-6E8A-4147-A177-3AD203B41FA5}">
                      <a16:colId xmlns:a16="http://schemas.microsoft.com/office/drawing/2014/main" val="1246349239"/>
                    </a:ext>
                  </a:extLst>
                </a:gridCol>
                <a:gridCol w="208280">
                  <a:extLst>
                    <a:ext uri="{9D8B030D-6E8A-4147-A177-3AD203B41FA5}">
                      <a16:colId xmlns:a16="http://schemas.microsoft.com/office/drawing/2014/main" val="3054644746"/>
                    </a:ext>
                  </a:extLst>
                </a:gridCol>
                <a:gridCol w="208280">
                  <a:extLst>
                    <a:ext uri="{9D8B030D-6E8A-4147-A177-3AD203B41FA5}">
                      <a16:colId xmlns:a16="http://schemas.microsoft.com/office/drawing/2014/main" val="4048623358"/>
                    </a:ext>
                  </a:extLst>
                </a:gridCol>
                <a:gridCol w="208280">
                  <a:extLst>
                    <a:ext uri="{9D8B030D-6E8A-4147-A177-3AD203B41FA5}">
                      <a16:colId xmlns:a16="http://schemas.microsoft.com/office/drawing/2014/main" val="1319938629"/>
                    </a:ext>
                  </a:extLst>
                </a:gridCol>
                <a:gridCol w="208280">
                  <a:extLst>
                    <a:ext uri="{9D8B030D-6E8A-4147-A177-3AD203B41FA5}">
                      <a16:colId xmlns:a16="http://schemas.microsoft.com/office/drawing/2014/main" val="2643948654"/>
                    </a:ext>
                  </a:extLst>
                </a:gridCol>
                <a:gridCol w="208280">
                  <a:extLst>
                    <a:ext uri="{9D8B030D-6E8A-4147-A177-3AD203B41FA5}">
                      <a16:colId xmlns:a16="http://schemas.microsoft.com/office/drawing/2014/main" val="1565555565"/>
                    </a:ext>
                  </a:extLst>
                </a:gridCol>
                <a:gridCol w="208280">
                  <a:extLst>
                    <a:ext uri="{9D8B030D-6E8A-4147-A177-3AD203B41FA5}">
                      <a16:colId xmlns:a16="http://schemas.microsoft.com/office/drawing/2014/main" val="3438321667"/>
                    </a:ext>
                  </a:extLst>
                </a:gridCol>
                <a:gridCol w="208280">
                  <a:extLst>
                    <a:ext uri="{9D8B030D-6E8A-4147-A177-3AD203B41FA5}">
                      <a16:colId xmlns:a16="http://schemas.microsoft.com/office/drawing/2014/main" val="3007348130"/>
                    </a:ext>
                  </a:extLst>
                </a:gridCol>
                <a:gridCol w="208280">
                  <a:extLst>
                    <a:ext uri="{9D8B030D-6E8A-4147-A177-3AD203B41FA5}">
                      <a16:colId xmlns:a16="http://schemas.microsoft.com/office/drawing/2014/main" val="3143822707"/>
                    </a:ext>
                  </a:extLst>
                </a:gridCol>
                <a:gridCol w="208280">
                  <a:extLst>
                    <a:ext uri="{9D8B030D-6E8A-4147-A177-3AD203B41FA5}">
                      <a16:colId xmlns:a16="http://schemas.microsoft.com/office/drawing/2014/main" val="2920421563"/>
                    </a:ext>
                  </a:extLst>
                </a:gridCol>
                <a:gridCol w="208280">
                  <a:extLst>
                    <a:ext uri="{9D8B030D-6E8A-4147-A177-3AD203B41FA5}">
                      <a16:colId xmlns:a16="http://schemas.microsoft.com/office/drawing/2014/main" val="1888770150"/>
                    </a:ext>
                  </a:extLst>
                </a:gridCol>
                <a:gridCol w="208280">
                  <a:extLst>
                    <a:ext uri="{9D8B030D-6E8A-4147-A177-3AD203B41FA5}">
                      <a16:colId xmlns:a16="http://schemas.microsoft.com/office/drawing/2014/main" val="917421474"/>
                    </a:ext>
                  </a:extLst>
                </a:gridCol>
                <a:gridCol w="208280">
                  <a:extLst>
                    <a:ext uri="{9D8B030D-6E8A-4147-A177-3AD203B41FA5}">
                      <a16:colId xmlns:a16="http://schemas.microsoft.com/office/drawing/2014/main" val="744092712"/>
                    </a:ext>
                  </a:extLst>
                </a:gridCol>
                <a:gridCol w="208280">
                  <a:extLst>
                    <a:ext uri="{9D8B030D-6E8A-4147-A177-3AD203B41FA5}">
                      <a16:colId xmlns:a16="http://schemas.microsoft.com/office/drawing/2014/main" val="2334598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1004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- 2019-09-12 22:30:36</a:t>
                      </a:r>
                      <a:r>
                        <a:rPr kumimoji="0" lang="en-US" sz="1000" b="0" i="0" u="none" strike="noStrike" kern="1200" cap="none" spc="0" normalizeH="0" baseline="0" noProof="0">
                          <a:ln>
                            <a:noFill/>
                          </a:ln>
                          <a:solidFill>
                            <a:prstClr val="black"/>
                          </a:solidFill>
                          <a:effectLst/>
                          <a:uLnTx/>
                          <a:uFillTx/>
                          <a:latin typeface="+mn-lt"/>
                          <a:ea typeface="+mn-ea"/>
                          <a:cs typeface="+mn-cs"/>
                        </a:rPr>
                        <a:t> 
 Me &amp; U socks now in-store at ASDA George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https://scontent.xx.fbcdn.net/v/t1.0-9/s720x720/69877502_1979472492155193_5937973091958259712_n.jpg?_nc_cat=106&amp;_nc_oc=AQk3xaTAXe6HzkBaEs06nc3Ctek8WQbT9ilJ0RrYiF8XRGU0jUBmO5N9NFG0VfuYJ00&amp;_nc_ht=scontent.xx&amp;oh=c2b05195f648f44f6fc39fd9667edbd8&amp;oe=5E3914E4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99995706"/>
                  </a:ext>
                </a:extLst>
              </a:tr>
            </a:tbl>
          </a:graphicData>
        </a:graphic>
      </p:graphicFrame>
      <p:sp>
        <p:nvSpPr>
          <p:cNvPr id="4" name="Text Placeholder 3">
            <a:extLst>
              <a:ext uri="{FF2B5EF4-FFF2-40B4-BE49-F238E27FC236}">
                <a16:creationId xmlns:a16="http://schemas.microsoft.com/office/drawing/2014/main" id="{54717A11-2EE1-4396-BB83-A9EDF19FC7B1}"/>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887194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4F29D-CA24-4850-A5E9-6B1720B0E4B0}"/>
              </a:ext>
            </a:extLst>
          </p:cNvPr>
          <p:cNvSpPr>
            <a:spLocks noGrp="1"/>
          </p:cNvSpPr>
          <p:nvPr>
            <p:ph type="title"/>
          </p:nvPr>
        </p:nvSpPr>
        <p:spPr/>
        <p:txBody>
          <a:bodyPr/>
          <a:lstStyle/>
          <a:p>
            <a:r>
              <a:rPr lang="en-US"/>
              <a:t>Top 5 ASDA George Posts Last 7 Days | Dansway Group - 3 of 6</a:t>
            </a:r>
          </a:p>
        </p:txBody>
      </p:sp>
      <p:graphicFrame>
        <p:nvGraphicFramePr>
          <p:cNvPr id="5" name="Table Placeholder 4">
            <a:extLst>
              <a:ext uri="{FF2B5EF4-FFF2-40B4-BE49-F238E27FC236}">
                <a16:creationId xmlns:a16="http://schemas.microsoft.com/office/drawing/2014/main" id="{298432D3-E338-4BC5-8330-8A7CEACE575E}"/>
              </a:ext>
            </a:extLst>
          </p:cNvPr>
          <p:cNvGraphicFramePr>
            <a:graphicFrameLocks noGrp="1"/>
          </p:cNvGraphicFramePr>
          <p:nvPr>
            <p:ph type="tbl" sz="quarter" idx="13"/>
            <p:extLst>
              <p:ext uri="{D42A27DB-BD31-4B8C-83A1-F6EECF244321}">
                <p14:modId xmlns:p14="http://schemas.microsoft.com/office/powerpoint/2010/main" val="1778654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230278800"/>
                    </a:ext>
                  </a:extLst>
                </a:gridCol>
                <a:gridCol w="905255">
                  <a:extLst>
                    <a:ext uri="{9D8B030D-6E8A-4147-A177-3AD203B41FA5}">
                      <a16:colId xmlns:a16="http://schemas.microsoft.com/office/drawing/2014/main" val="309818585"/>
                    </a:ext>
                  </a:extLst>
                </a:gridCol>
                <a:gridCol w="208280">
                  <a:extLst>
                    <a:ext uri="{9D8B030D-6E8A-4147-A177-3AD203B41FA5}">
                      <a16:colId xmlns:a16="http://schemas.microsoft.com/office/drawing/2014/main" val="2111034678"/>
                    </a:ext>
                  </a:extLst>
                </a:gridCol>
                <a:gridCol w="246888">
                  <a:extLst>
                    <a:ext uri="{9D8B030D-6E8A-4147-A177-3AD203B41FA5}">
                      <a16:colId xmlns:a16="http://schemas.microsoft.com/office/drawing/2014/main" val="2808331381"/>
                    </a:ext>
                  </a:extLst>
                </a:gridCol>
                <a:gridCol w="208280">
                  <a:extLst>
                    <a:ext uri="{9D8B030D-6E8A-4147-A177-3AD203B41FA5}">
                      <a16:colId xmlns:a16="http://schemas.microsoft.com/office/drawing/2014/main" val="2046791392"/>
                    </a:ext>
                  </a:extLst>
                </a:gridCol>
                <a:gridCol w="208280">
                  <a:extLst>
                    <a:ext uri="{9D8B030D-6E8A-4147-A177-3AD203B41FA5}">
                      <a16:colId xmlns:a16="http://schemas.microsoft.com/office/drawing/2014/main" val="1625658272"/>
                    </a:ext>
                  </a:extLst>
                </a:gridCol>
                <a:gridCol w="208280">
                  <a:extLst>
                    <a:ext uri="{9D8B030D-6E8A-4147-A177-3AD203B41FA5}">
                      <a16:colId xmlns:a16="http://schemas.microsoft.com/office/drawing/2014/main" val="1559944060"/>
                    </a:ext>
                  </a:extLst>
                </a:gridCol>
                <a:gridCol w="208280">
                  <a:extLst>
                    <a:ext uri="{9D8B030D-6E8A-4147-A177-3AD203B41FA5}">
                      <a16:colId xmlns:a16="http://schemas.microsoft.com/office/drawing/2014/main" val="1443210337"/>
                    </a:ext>
                  </a:extLst>
                </a:gridCol>
                <a:gridCol w="208280">
                  <a:extLst>
                    <a:ext uri="{9D8B030D-6E8A-4147-A177-3AD203B41FA5}">
                      <a16:colId xmlns:a16="http://schemas.microsoft.com/office/drawing/2014/main" val="2442421"/>
                    </a:ext>
                  </a:extLst>
                </a:gridCol>
                <a:gridCol w="208280">
                  <a:extLst>
                    <a:ext uri="{9D8B030D-6E8A-4147-A177-3AD203B41FA5}">
                      <a16:colId xmlns:a16="http://schemas.microsoft.com/office/drawing/2014/main" val="1612317746"/>
                    </a:ext>
                  </a:extLst>
                </a:gridCol>
                <a:gridCol w="208280">
                  <a:extLst>
                    <a:ext uri="{9D8B030D-6E8A-4147-A177-3AD203B41FA5}">
                      <a16:colId xmlns:a16="http://schemas.microsoft.com/office/drawing/2014/main" val="2655021625"/>
                    </a:ext>
                  </a:extLst>
                </a:gridCol>
                <a:gridCol w="208280">
                  <a:extLst>
                    <a:ext uri="{9D8B030D-6E8A-4147-A177-3AD203B41FA5}">
                      <a16:colId xmlns:a16="http://schemas.microsoft.com/office/drawing/2014/main" val="1915506777"/>
                    </a:ext>
                  </a:extLst>
                </a:gridCol>
                <a:gridCol w="208280">
                  <a:extLst>
                    <a:ext uri="{9D8B030D-6E8A-4147-A177-3AD203B41FA5}">
                      <a16:colId xmlns:a16="http://schemas.microsoft.com/office/drawing/2014/main" val="3175674315"/>
                    </a:ext>
                  </a:extLst>
                </a:gridCol>
                <a:gridCol w="208280">
                  <a:extLst>
                    <a:ext uri="{9D8B030D-6E8A-4147-A177-3AD203B41FA5}">
                      <a16:colId xmlns:a16="http://schemas.microsoft.com/office/drawing/2014/main" val="204405455"/>
                    </a:ext>
                  </a:extLst>
                </a:gridCol>
                <a:gridCol w="208280">
                  <a:extLst>
                    <a:ext uri="{9D8B030D-6E8A-4147-A177-3AD203B41FA5}">
                      <a16:colId xmlns:a16="http://schemas.microsoft.com/office/drawing/2014/main" val="2657332544"/>
                    </a:ext>
                  </a:extLst>
                </a:gridCol>
                <a:gridCol w="208280">
                  <a:extLst>
                    <a:ext uri="{9D8B030D-6E8A-4147-A177-3AD203B41FA5}">
                      <a16:colId xmlns:a16="http://schemas.microsoft.com/office/drawing/2014/main" val="2009218798"/>
                    </a:ext>
                  </a:extLst>
                </a:gridCol>
                <a:gridCol w="208280">
                  <a:extLst>
                    <a:ext uri="{9D8B030D-6E8A-4147-A177-3AD203B41FA5}">
                      <a16:colId xmlns:a16="http://schemas.microsoft.com/office/drawing/2014/main" val="2933575045"/>
                    </a:ext>
                  </a:extLst>
                </a:gridCol>
                <a:gridCol w="208280">
                  <a:extLst>
                    <a:ext uri="{9D8B030D-6E8A-4147-A177-3AD203B41FA5}">
                      <a16:colId xmlns:a16="http://schemas.microsoft.com/office/drawing/2014/main" val="1815345954"/>
                    </a:ext>
                  </a:extLst>
                </a:gridCol>
                <a:gridCol w="208280">
                  <a:extLst>
                    <a:ext uri="{9D8B030D-6E8A-4147-A177-3AD203B41FA5}">
                      <a16:colId xmlns:a16="http://schemas.microsoft.com/office/drawing/2014/main" val="3302915337"/>
                    </a:ext>
                  </a:extLst>
                </a:gridCol>
                <a:gridCol w="208280">
                  <a:extLst>
                    <a:ext uri="{9D8B030D-6E8A-4147-A177-3AD203B41FA5}">
                      <a16:colId xmlns:a16="http://schemas.microsoft.com/office/drawing/2014/main" val="2712814104"/>
                    </a:ext>
                  </a:extLst>
                </a:gridCol>
                <a:gridCol w="208280">
                  <a:extLst>
                    <a:ext uri="{9D8B030D-6E8A-4147-A177-3AD203B41FA5}">
                      <a16:colId xmlns:a16="http://schemas.microsoft.com/office/drawing/2014/main" val="2865474822"/>
                    </a:ext>
                  </a:extLst>
                </a:gridCol>
                <a:gridCol w="208280">
                  <a:extLst>
                    <a:ext uri="{9D8B030D-6E8A-4147-A177-3AD203B41FA5}">
                      <a16:colId xmlns:a16="http://schemas.microsoft.com/office/drawing/2014/main" val="1603484976"/>
                    </a:ext>
                  </a:extLst>
                </a:gridCol>
                <a:gridCol w="208280">
                  <a:extLst>
                    <a:ext uri="{9D8B030D-6E8A-4147-A177-3AD203B41FA5}">
                      <a16:colId xmlns:a16="http://schemas.microsoft.com/office/drawing/2014/main" val="2973117771"/>
                    </a:ext>
                  </a:extLst>
                </a:gridCol>
                <a:gridCol w="208280">
                  <a:extLst>
                    <a:ext uri="{9D8B030D-6E8A-4147-A177-3AD203B41FA5}">
                      <a16:colId xmlns:a16="http://schemas.microsoft.com/office/drawing/2014/main" val="3628954223"/>
                    </a:ext>
                  </a:extLst>
                </a:gridCol>
                <a:gridCol w="208280">
                  <a:extLst>
                    <a:ext uri="{9D8B030D-6E8A-4147-A177-3AD203B41FA5}">
                      <a16:colId xmlns:a16="http://schemas.microsoft.com/office/drawing/2014/main" val="4287995007"/>
                    </a:ext>
                  </a:extLst>
                </a:gridCol>
                <a:gridCol w="208280">
                  <a:extLst>
                    <a:ext uri="{9D8B030D-6E8A-4147-A177-3AD203B41FA5}">
                      <a16:colId xmlns:a16="http://schemas.microsoft.com/office/drawing/2014/main" val="3470483882"/>
                    </a:ext>
                  </a:extLst>
                </a:gridCol>
                <a:gridCol w="208280">
                  <a:extLst>
                    <a:ext uri="{9D8B030D-6E8A-4147-A177-3AD203B41FA5}">
                      <a16:colId xmlns:a16="http://schemas.microsoft.com/office/drawing/2014/main" val="51703857"/>
                    </a:ext>
                  </a:extLst>
                </a:gridCol>
                <a:gridCol w="208280">
                  <a:extLst>
                    <a:ext uri="{9D8B030D-6E8A-4147-A177-3AD203B41FA5}">
                      <a16:colId xmlns:a16="http://schemas.microsoft.com/office/drawing/2014/main" val="141490123"/>
                    </a:ext>
                  </a:extLst>
                </a:gridCol>
                <a:gridCol w="208280">
                  <a:extLst>
                    <a:ext uri="{9D8B030D-6E8A-4147-A177-3AD203B41FA5}">
                      <a16:colId xmlns:a16="http://schemas.microsoft.com/office/drawing/2014/main" val="2476255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3535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- 2019-09-12 17:01:09</a:t>
                      </a:r>
                      <a:r>
                        <a:rPr kumimoji="0" lang="en-US" sz="1000" b="0" i="0" u="none" strike="noStrike" kern="1200" cap="none" spc="0" normalizeH="0" baseline="0" noProof="0">
                          <a:ln>
                            <a:noFill/>
                          </a:ln>
                          <a:solidFill>
                            <a:prstClr val="black"/>
                          </a:solidFill>
                          <a:effectLst/>
                          <a:uLnTx/>
                          <a:uFillTx/>
                          <a:latin typeface="+mn-lt"/>
                          <a:ea typeface="+mn-ea"/>
                          <a:cs typeface="+mn-cs"/>
                        </a:rPr>
                        <a:t> 
 **OOS** This is an amazing deal on 900 pieces of LEGO which is included in the ASDA Toy Sale, it's down from £29.97 to NOW ONLY £18! 🔥 You won't be able to get this in-store until Monday however, it's currently reduced and in-stock right now at ASDA George Affiliate Link 👉 https://moneysaveronline.co.uk/t93i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https://scontent.xx.fbcdn.net/v/t15.5256-10/67532781_738469949930012_8024369759409668096_n.jpg?_nc_cat=106&amp;_nc_oc=AQkpJTgW_XcGvD1wdEIgEqZxYmgd9c-zW-ZQ9PyqlXylL6j4g1uWPT4ySTKNVnx_EJg&amp;_nc_ht=scontent.xx&amp;oh=734340f95cf33066a4762c8b77ceba69&amp;oe=5E06F6B6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81291568"/>
                  </a:ext>
                </a:extLst>
              </a:tr>
            </a:tbl>
          </a:graphicData>
        </a:graphic>
      </p:graphicFrame>
      <p:sp>
        <p:nvSpPr>
          <p:cNvPr id="4" name="Text Placeholder 3">
            <a:extLst>
              <a:ext uri="{FF2B5EF4-FFF2-40B4-BE49-F238E27FC236}">
                <a16:creationId xmlns:a16="http://schemas.microsoft.com/office/drawing/2014/main" id="{B25DE2D9-E5FF-4711-A9F6-B1C1657FE8BE}"/>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1219093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DC182-9A31-48C0-BEE3-12C34779AADC}"/>
              </a:ext>
            </a:extLst>
          </p:cNvPr>
          <p:cNvSpPr>
            <a:spLocks noGrp="1"/>
          </p:cNvSpPr>
          <p:nvPr>
            <p:ph type="title"/>
          </p:nvPr>
        </p:nvSpPr>
        <p:spPr/>
        <p:txBody>
          <a:bodyPr/>
          <a:lstStyle/>
          <a:p>
            <a:r>
              <a:rPr lang="en-US"/>
              <a:t>Top 5 ASDA George Posts Last 7 Days | Dansway Group - 4 of 6</a:t>
            </a:r>
          </a:p>
        </p:txBody>
      </p:sp>
      <p:graphicFrame>
        <p:nvGraphicFramePr>
          <p:cNvPr id="5" name="Table Placeholder 4">
            <a:extLst>
              <a:ext uri="{FF2B5EF4-FFF2-40B4-BE49-F238E27FC236}">
                <a16:creationId xmlns:a16="http://schemas.microsoft.com/office/drawing/2014/main" id="{3616FC21-2BD5-440A-9424-B5CC9298134E}"/>
              </a:ext>
            </a:extLst>
          </p:cNvPr>
          <p:cNvGraphicFramePr>
            <a:graphicFrameLocks noGrp="1"/>
          </p:cNvGraphicFramePr>
          <p:nvPr>
            <p:ph type="tbl" sz="quarter" idx="13"/>
            <p:extLst>
              <p:ext uri="{D42A27DB-BD31-4B8C-83A1-F6EECF244321}">
                <p14:modId xmlns:p14="http://schemas.microsoft.com/office/powerpoint/2010/main" val="3349499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165374186"/>
                    </a:ext>
                  </a:extLst>
                </a:gridCol>
                <a:gridCol w="905255">
                  <a:extLst>
                    <a:ext uri="{9D8B030D-6E8A-4147-A177-3AD203B41FA5}">
                      <a16:colId xmlns:a16="http://schemas.microsoft.com/office/drawing/2014/main" val="2979110203"/>
                    </a:ext>
                  </a:extLst>
                </a:gridCol>
                <a:gridCol w="208280">
                  <a:extLst>
                    <a:ext uri="{9D8B030D-6E8A-4147-A177-3AD203B41FA5}">
                      <a16:colId xmlns:a16="http://schemas.microsoft.com/office/drawing/2014/main" val="1743095631"/>
                    </a:ext>
                  </a:extLst>
                </a:gridCol>
                <a:gridCol w="246888">
                  <a:extLst>
                    <a:ext uri="{9D8B030D-6E8A-4147-A177-3AD203B41FA5}">
                      <a16:colId xmlns:a16="http://schemas.microsoft.com/office/drawing/2014/main" val="3689802623"/>
                    </a:ext>
                  </a:extLst>
                </a:gridCol>
                <a:gridCol w="208280">
                  <a:extLst>
                    <a:ext uri="{9D8B030D-6E8A-4147-A177-3AD203B41FA5}">
                      <a16:colId xmlns:a16="http://schemas.microsoft.com/office/drawing/2014/main" val="3215299223"/>
                    </a:ext>
                  </a:extLst>
                </a:gridCol>
                <a:gridCol w="208280">
                  <a:extLst>
                    <a:ext uri="{9D8B030D-6E8A-4147-A177-3AD203B41FA5}">
                      <a16:colId xmlns:a16="http://schemas.microsoft.com/office/drawing/2014/main" val="3534756772"/>
                    </a:ext>
                  </a:extLst>
                </a:gridCol>
                <a:gridCol w="208280">
                  <a:extLst>
                    <a:ext uri="{9D8B030D-6E8A-4147-A177-3AD203B41FA5}">
                      <a16:colId xmlns:a16="http://schemas.microsoft.com/office/drawing/2014/main" val="937841805"/>
                    </a:ext>
                  </a:extLst>
                </a:gridCol>
                <a:gridCol w="208280">
                  <a:extLst>
                    <a:ext uri="{9D8B030D-6E8A-4147-A177-3AD203B41FA5}">
                      <a16:colId xmlns:a16="http://schemas.microsoft.com/office/drawing/2014/main" val="4049588079"/>
                    </a:ext>
                  </a:extLst>
                </a:gridCol>
                <a:gridCol w="208280">
                  <a:extLst>
                    <a:ext uri="{9D8B030D-6E8A-4147-A177-3AD203B41FA5}">
                      <a16:colId xmlns:a16="http://schemas.microsoft.com/office/drawing/2014/main" val="1672197288"/>
                    </a:ext>
                  </a:extLst>
                </a:gridCol>
                <a:gridCol w="208280">
                  <a:extLst>
                    <a:ext uri="{9D8B030D-6E8A-4147-A177-3AD203B41FA5}">
                      <a16:colId xmlns:a16="http://schemas.microsoft.com/office/drawing/2014/main" val="2414376207"/>
                    </a:ext>
                  </a:extLst>
                </a:gridCol>
                <a:gridCol w="208280">
                  <a:extLst>
                    <a:ext uri="{9D8B030D-6E8A-4147-A177-3AD203B41FA5}">
                      <a16:colId xmlns:a16="http://schemas.microsoft.com/office/drawing/2014/main" val="3325260645"/>
                    </a:ext>
                  </a:extLst>
                </a:gridCol>
                <a:gridCol w="208280">
                  <a:extLst>
                    <a:ext uri="{9D8B030D-6E8A-4147-A177-3AD203B41FA5}">
                      <a16:colId xmlns:a16="http://schemas.microsoft.com/office/drawing/2014/main" val="2073885928"/>
                    </a:ext>
                  </a:extLst>
                </a:gridCol>
                <a:gridCol w="208280">
                  <a:extLst>
                    <a:ext uri="{9D8B030D-6E8A-4147-A177-3AD203B41FA5}">
                      <a16:colId xmlns:a16="http://schemas.microsoft.com/office/drawing/2014/main" val="1688366474"/>
                    </a:ext>
                  </a:extLst>
                </a:gridCol>
                <a:gridCol w="208280">
                  <a:extLst>
                    <a:ext uri="{9D8B030D-6E8A-4147-A177-3AD203B41FA5}">
                      <a16:colId xmlns:a16="http://schemas.microsoft.com/office/drawing/2014/main" val="2836394050"/>
                    </a:ext>
                  </a:extLst>
                </a:gridCol>
                <a:gridCol w="208280">
                  <a:extLst>
                    <a:ext uri="{9D8B030D-6E8A-4147-A177-3AD203B41FA5}">
                      <a16:colId xmlns:a16="http://schemas.microsoft.com/office/drawing/2014/main" val="862199887"/>
                    </a:ext>
                  </a:extLst>
                </a:gridCol>
                <a:gridCol w="208280">
                  <a:extLst>
                    <a:ext uri="{9D8B030D-6E8A-4147-A177-3AD203B41FA5}">
                      <a16:colId xmlns:a16="http://schemas.microsoft.com/office/drawing/2014/main" val="3500461710"/>
                    </a:ext>
                  </a:extLst>
                </a:gridCol>
                <a:gridCol w="208280">
                  <a:extLst>
                    <a:ext uri="{9D8B030D-6E8A-4147-A177-3AD203B41FA5}">
                      <a16:colId xmlns:a16="http://schemas.microsoft.com/office/drawing/2014/main" val="4154221868"/>
                    </a:ext>
                  </a:extLst>
                </a:gridCol>
                <a:gridCol w="208280">
                  <a:extLst>
                    <a:ext uri="{9D8B030D-6E8A-4147-A177-3AD203B41FA5}">
                      <a16:colId xmlns:a16="http://schemas.microsoft.com/office/drawing/2014/main" val="1928877174"/>
                    </a:ext>
                  </a:extLst>
                </a:gridCol>
                <a:gridCol w="208280">
                  <a:extLst>
                    <a:ext uri="{9D8B030D-6E8A-4147-A177-3AD203B41FA5}">
                      <a16:colId xmlns:a16="http://schemas.microsoft.com/office/drawing/2014/main" val="3017236133"/>
                    </a:ext>
                  </a:extLst>
                </a:gridCol>
                <a:gridCol w="208280">
                  <a:extLst>
                    <a:ext uri="{9D8B030D-6E8A-4147-A177-3AD203B41FA5}">
                      <a16:colId xmlns:a16="http://schemas.microsoft.com/office/drawing/2014/main" val="3388843475"/>
                    </a:ext>
                  </a:extLst>
                </a:gridCol>
                <a:gridCol w="208280">
                  <a:extLst>
                    <a:ext uri="{9D8B030D-6E8A-4147-A177-3AD203B41FA5}">
                      <a16:colId xmlns:a16="http://schemas.microsoft.com/office/drawing/2014/main" val="2985000385"/>
                    </a:ext>
                  </a:extLst>
                </a:gridCol>
                <a:gridCol w="208280">
                  <a:extLst>
                    <a:ext uri="{9D8B030D-6E8A-4147-A177-3AD203B41FA5}">
                      <a16:colId xmlns:a16="http://schemas.microsoft.com/office/drawing/2014/main" val="1388691619"/>
                    </a:ext>
                  </a:extLst>
                </a:gridCol>
                <a:gridCol w="208280">
                  <a:extLst>
                    <a:ext uri="{9D8B030D-6E8A-4147-A177-3AD203B41FA5}">
                      <a16:colId xmlns:a16="http://schemas.microsoft.com/office/drawing/2014/main" val="3921515403"/>
                    </a:ext>
                  </a:extLst>
                </a:gridCol>
                <a:gridCol w="208280">
                  <a:extLst>
                    <a:ext uri="{9D8B030D-6E8A-4147-A177-3AD203B41FA5}">
                      <a16:colId xmlns:a16="http://schemas.microsoft.com/office/drawing/2014/main" val="662673423"/>
                    </a:ext>
                  </a:extLst>
                </a:gridCol>
                <a:gridCol w="208280">
                  <a:extLst>
                    <a:ext uri="{9D8B030D-6E8A-4147-A177-3AD203B41FA5}">
                      <a16:colId xmlns:a16="http://schemas.microsoft.com/office/drawing/2014/main" val="1001323890"/>
                    </a:ext>
                  </a:extLst>
                </a:gridCol>
                <a:gridCol w="208280">
                  <a:extLst>
                    <a:ext uri="{9D8B030D-6E8A-4147-A177-3AD203B41FA5}">
                      <a16:colId xmlns:a16="http://schemas.microsoft.com/office/drawing/2014/main" val="1468456221"/>
                    </a:ext>
                  </a:extLst>
                </a:gridCol>
                <a:gridCol w="208280">
                  <a:extLst>
                    <a:ext uri="{9D8B030D-6E8A-4147-A177-3AD203B41FA5}">
                      <a16:colId xmlns:a16="http://schemas.microsoft.com/office/drawing/2014/main" val="2130743039"/>
                    </a:ext>
                  </a:extLst>
                </a:gridCol>
                <a:gridCol w="208280">
                  <a:extLst>
                    <a:ext uri="{9D8B030D-6E8A-4147-A177-3AD203B41FA5}">
                      <a16:colId xmlns:a16="http://schemas.microsoft.com/office/drawing/2014/main" val="2417541128"/>
                    </a:ext>
                  </a:extLst>
                </a:gridCol>
                <a:gridCol w="208280">
                  <a:extLst>
                    <a:ext uri="{9D8B030D-6E8A-4147-A177-3AD203B41FA5}">
                      <a16:colId xmlns:a16="http://schemas.microsoft.com/office/drawing/2014/main" val="1409498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8264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- 2019-09-12 10:00:01</a:t>
                      </a:r>
                      <a:r>
                        <a:rPr kumimoji="0" lang="en-US" sz="1000" b="0" i="0" u="none" strike="noStrike" kern="1200" cap="none" spc="0" normalizeH="0" baseline="0" noProof="0">
                          <a:ln>
                            <a:noFill/>
                          </a:ln>
                          <a:solidFill>
                            <a:prstClr val="black"/>
                          </a:solidFill>
                          <a:effectLst/>
                          <a:uLnTx/>
                          <a:uFillTx/>
                          <a:latin typeface="+mn-lt"/>
                          <a:ea typeface="+mn-ea"/>
                          <a:cs typeface="+mn-cs"/>
                        </a:rPr>
                        <a:t> 
 HUGE ASDA GEORGE  CLOTHING SALE NOW LIVE IN-STORE AT ASDA!!! 🔥 Here are just some of the photos that we've managed to take whilst being in-store this morning. You're able to choose from 100's of great bargains for Men, Women, Kids and Baby's! See this sale and also others such as the Toy Sale online at ASDA George Affiliate Link 👉 https://moneysaveronline.co.uk/swqd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17793019"/>
                  </a:ext>
                </a:extLst>
              </a:tr>
            </a:tbl>
          </a:graphicData>
        </a:graphic>
      </p:graphicFrame>
      <p:sp>
        <p:nvSpPr>
          <p:cNvPr id="4" name="Text Placeholder 3">
            <a:extLst>
              <a:ext uri="{FF2B5EF4-FFF2-40B4-BE49-F238E27FC236}">
                <a16:creationId xmlns:a16="http://schemas.microsoft.com/office/drawing/2014/main" id="{85B379EF-E1E1-4428-9553-9CDECA159BFD}"/>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821711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96C06-3D30-4125-AAF3-88F861F0FF2B}"/>
              </a:ext>
            </a:extLst>
          </p:cNvPr>
          <p:cNvSpPr>
            <a:spLocks noGrp="1"/>
          </p:cNvSpPr>
          <p:nvPr>
            <p:ph type="title"/>
          </p:nvPr>
        </p:nvSpPr>
        <p:spPr/>
        <p:txBody>
          <a:bodyPr/>
          <a:lstStyle/>
          <a:p>
            <a:r>
              <a:rPr lang="en-US"/>
              <a:t>Top 5 ASDA George Posts Last 7 Days | Dansway Group - 5 of 6</a:t>
            </a:r>
          </a:p>
        </p:txBody>
      </p:sp>
      <p:graphicFrame>
        <p:nvGraphicFramePr>
          <p:cNvPr id="5" name="Table Placeholder 4">
            <a:extLst>
              <a:ext uri="{FF2B5EF4-FFF2-40B4-BE49-F238E27FC236}">
                <a16:creationId xmlns:a16="http://schemas.microsoft.com/office/drawing/2014/main" id="{843CFA91-6956-4D3A-90C6-513473F67C2E}"/>
              </a:ext>
            </a:extLst>
          </p:cNvPr>
          <p:cNvGraphicFramePr>
            <a:graphicFrameLocks noGrp="1"/>
          </p:cNvGraphicFramePr>
          <p:nvPr>
            <p:ph type="tbl" sz="quarter" idx="13"/>
            <p:extLst>
              <p:ext uri="{D42A27DB-BD31-4B8C-83A1-F6EECF244321}">
                <p14:modId xmlns:p14="http://schemas.microsoft.com/office/powerpoint/2010/main" val="120395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532380680"/>
                    </a:ext>
                  </a:extLst>
                </a:gridCol>
                <a:gridCol w="905255">
                  <a:extLst>
                    <a:ext uri="{9D8B030D-6E8A-4147-A177-3AD203B41FA5}">
                      <a16:colId xmlns:a16="http://schemas.microsoft.com/office/drawing/2014/main" val="2026294310"/>
                    </a:ext>
                  </a:extLst>
                </a:gridCol>
                <a:gridCol w="208280">
                  <a:extLst>
                    <a:ext uri="{9D8B030D-6E8A-4147-A177-3AD203B41FA5}">
                      <a16:colId xmlns:a16="http://schemas.microsoft.com/office/drawing/2014/main" val="3833771099"/>
                    </a:ext>
                  </a:extLst>
                </a:gridCol>
                <a:gridCol w="246888">
                  <a:extLst>
                    <a:ext uri="{9D8B030D-6E8A-4147-A177-3AD203B41FA5}">
                      <a16:colId xmlns:a16="http://schemas.microsoft.com/office/drawing/2014/main" val="3037688266"/>
                    </a:ext>
                  </a:extLst>
                </a:gridCol>
                <a:gridCol w="208280">
                  <a:extLst>
                    <a:ext uri="{9D8B030D-6E8A-4147-A177-3AD203B41FA5}">
                      <a16:colId xmlns:a16="http://schemas.microsoft.com/office/drawing/2014/main" val="1430286377"/>
                    </a:ext>
                  </a:extLst>
                </a:gridCol>
                <a:gridCol w="208280">
                  <a:extLst>
                    <a:ext uri="{9D8B030D-6E8A-4147-A177-3AD203B41FA5}">
                      <a16:colId xmlns:a16="http://schemas.microsoft.com/office/drawing/2014/main" val="3314260153"/>
                    </a:ext>
                  </a:extLst>
                </a:gridCol>
                <a:gridCol w="208280">
                  <a:extLst>
                    <a:ext uri="{9D8B030D-6E8A-4147-A177-3AD203B41FA5}">
                      <a16:colId xmlns:a16="http://schemas.microsoft.com/office/drawing/2014/main" val="3671397738"/>
                    </a:ext>
                  </a:extLst>
                </a:gridCol>
                <a:gridCol w="208280">
                  <a:extLst>
                    <a:ext uri="{9D8B030D-6E8A-4147-A177-3AD203B41FA5}">
                      <a16:colId xmlns:a16="http://schemas.microsoft.com/office/drawing/2014/main" val="210338281"/>
                    </a:ext>
                  </a:extLst>
                </a:gridCol>
                <a:gridCol w="208280">
                  <a:extLst>
                    <a:ext uri="{9D8B030D-6E8A-4147-A177-3AD203B41FA5}">
                      <a16:colId xmlns:a16="http://schemas.microsoft.com/office/drawing/2014/main" val="2926066136"/>
                    </a:ext>
                  </a:extLst>
                </a:gridCol>
                <a:gridCol w="208280">
                  <a:extLst>
                    <a:ext uri="{9D8B030D-6E8A-4147-A177-3AD203B41FA5}">
                      <a16:colId xmlns:a16="http://schemas.microsoft.com/office/drawing/2014/main" val="950169286"/>
                    </a:ext>
                  </a:extLst>
                </a:gridCol>
                <a:gridCol w="208280">
                  <a:extLst>
                    <a:ext uri="{9D8B030D-6E8A-4147-A177-3AD203B41FA5}">
                      <a16:colId xmlns:a16="http://schemas.microsoft.com/office/drawing/2014/main" val="3093235914"/>
                    </a:ext>
                  </a:extLst>
                </a:gridCol>
                <a:gridCol w="208280">
                  <a:extLst>
                    <a:ext uri="{9D8B030D-6E8A-4147-A177-3AD203B41FA5}">
                      <a16:colId xmlns:a16="http://schemas.microsoft.com/office/drawing/2014/main" val="4033610276"/>
                    </a:ext>
                  </a:extLst>
                </a:gridCol>
                <a:gridCol w="208280">
                  <a:extLst>
                    <a:ext uri="{9D8B030D-6E8A-4147-A177-3AD203B41FA5}">
                      <a16:colId xmlns:a16="http://schemas.microsoft.com/office/drawing/2014/main" val="1452040512"/>
                    </a:ext>
                  </a:extLst>
                </a:gridCol>
                <a:gridCol w="208280">
                  <a:extLst>
                    <a:ext uri="{9D8B030D-6E8A-4147-A177-3AD203B41FA5}">
                      <a16:colId xmlns:a16="http://schemas.microsoft.com/office/drawing/2014/main" val="1058563542"/>
                    </a:ext>
                  </a:extLst>
                </a:gridCol>
                <a:gridCol w="208280">
                  <a:extLst>
                    <a:ext uri="{9D8B030D-6E8A-4147-A177-3AD203B41FA5}">
                      <a16:colId xmlns:a16="http://schemas.microsoft.com/office/drawing/2014/main" val="1986891597"/>
                    </a:ext>
                  </a:extLst>
                </a:gridCol>
                <a:gridCol w="208280">
                  <a:extLst>
                    <a:ext uri="{9D8B030D-6E8A-4147-A177-3AD203B41FA5}">
                      <a16:colId xmlns:a16="http://schemas.microsoft.com/office/drawing/2014/main" val="527834136"/>
                    </a:ext>
                  </a:extLst>
                </a:gridCol>
                <a:gridCol w="208280">
                  <a:extLst>
                    <a:ext uri="{9D8B030D-6E8A-4147-A177-3AD203B41FA5}">
                      <a16:colId xmlns:a16="http://schemas.microsoft.com/office/drawing/2014/main" val="1000186913"/>
                    </a:ext>
                  </a:extLst>
                </a:gridCol>
                <a:gridCol w="208280">
                  <a:extLst>
                    <a:ext uri="{9D8B030D-6E8A-4147-A177-3AD203B41FA5}">
                      <a16:colId xmlns:a16="http://schemas.microsoft.com/office/drawing/2014/main" val="1240529594"/>
                    </a:ext>
                  </a:extLst>
                </a:gridCol>
                <a:gridCol w="208280">
                  <a:extLst>
                    <a:ext uri="{9D8B030D-6E8A-4147-A177-3AD203B41FA5}">
                      <a16:colId xmlns:a16="http://schemas.microsoft.com/office/drawing/2014/main" val="2816327691"/>
                    </a:ext>
                  </a:extLst>
                </a:gridCol>
                <a:gridCol w="208280">
                  <a:extLst>
                    <a:ext uri="{9D8B030D-6E8A-4147-A177-3AD203B41FA5}">
                      <a16:colId xmlns:a16="http://schemas.microsoft.com/office/drawing/2014/main" val="3906656618"/>
                    </a:ext>
                  </a:extLst>
                </a:gridCol>
                <a:gridCol w="208280">
                  <a:extLst>
                    <a:ext uri="{9D8B030D-6E8A-4147-A177-3AD203B41FA5}">
                      <a16:colId xmlns:a16="http://schemas.microsoft.com/office/drawing/2014/main" val="2606465067"/>
                    </a:ext>
                  </a:extLst>
                </a:gridCol>
                <a:gridCol w="208280">
                  <a:extLst>
                    <a:ext uri="{9D8B030D-6E8A-4147-A177-3AD203B41FA5}">
                      <a16:colId xmlns:a16="http://schemas.microsoft.com/office/drawing/2014/main" val="1041921445"/>
                    </a:ext>
                  </a:extLst>
                </a:gridCol>
                <a:gridCol w="208280">
                  <a:extLst>
                    <a:ext uri="{9D8B030D-6E8A-4147-A177-3AD203B41FA5}">
                      <a16:colId xmlns:a16="http://schemas.microsoft.com/office/drawing/2014/main" val="3581465843"/>
                    </a:ext>
                  </a:extLst>
                </a:gridCol>
                <a:gridCol w="208280">
                  <a:extLst>
                    <a:ext uri="{9D8B030D-6E8A-4147-A177-3AD203B41FA5}">
                      <a16:colId xmlns:a16="http://schemas.microsoft.com/office/drawing/2014/main" val="1987928194"/>
                    </a:ext>
                  </a:extLst>
                </a:gridCol>
                <a:gridCol w="208280">
                  <a:extLst>
                    <a:ext uri="{9D8B030D-6E8A-4147-A177-3AD203B41FA5}">
                      <a16:colId xmlns:a16="http://schemas.microsoft.com/office/drawing/2014/main" val="334194509"/>
                    </a:ext>
                  </a:extLst>
                </a:gridCol>
                <a:gridCol w="208280">
                  <a:extLst>
                    <a:ext uri="{9D8B030D-6E8A-4147-A177-3AD203B41FA5}">
                      <a16:colId xmlns:a16="http://schemas.microsoft.com/office/drawing/2014/main" val="4146638722"/>
                    </a:ext>
                  </a:extLst>
                </a:gridCol>
                <a:gridCol w="208280">
                  <a:extLst>
                    <a:ext uri="{9D8B030D-6E8A-4147-A177-3AD203B41FA5}">
                      <a16:colId xmlns:a16="http://schemas.microsoft.com/office/drawing/2014/main" val="3152294317"/>
                    </a:ext>
                  </a:extLst>
                </a:gridCol>
                <a:gridCol w="208280">
                  <a:extLst>
                    <a:ext uri="{9D8B030D-6E8A-4147-A177-3AD203B41FA5}">
                      <a16:colId xmlns:a16="http://schemas.microsoft.com/office/drawing/2014/main" val="859930598"/>
                    </a:ext>
                  </a:extLst>
                </a:gridCol>
                <a:gridCol w="208280">
                  <a:extLst>
                    <a:ext uri="{9D8B030D-6E8A-4147-A177-3AD203B41FA5}">
                      <a16:colId xmlns:a16="http://schemas.microsoft.com/office/drawing/2014/main" val="1821099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0845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- 2019-09-13 11:58:34</a:t>
                      </a:r>
                      <a:r>
                        <a:rPr kumimoji="0" lang="en-US" sz="1000" b="0" i="0" u="none" strike="noStrike" kern="1200" cap="none" spc="0" normalizeH="0" baseline="0" noProof="0">
                          <a:ln>
                            <a:noFill/>
                          </a:ln>
                          <a:solidFill>
                            <a:prstClr val="black"/>
                          </a:solidFill>
                          <a:effectLst/>
                          <a:uLnTx/>
                          <a:uFillTx/>
                          <a:latin typeface="+mn-lt"/>
                          <a:ea typeface="+mn-ea"/>
                          <a:cs typeface="+mn-cs"/>
                        </a:rPr>
                        <a:t> 
 O.M.G! HUGE Inflatable Plush 6ft Giraffe Soft Toy RRP £79.99 now REDUCED to ONLY £30 at ASDA!! 😲 If you've got a little one who's mad about giraffes then don't miss out on treating them to this giant 6ft Soft Toy! Plus, it's also included in the Toy Sale online at ASDA George Affiliate Link 👉 https://moneysaveronline.co.uk/y4j2
*This was on sale at Argos eBay outlet, but stock has since sold out. ASDA is currently the cheapest.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https://scontent.xx.fbcdn.net/v/t1.0-9/70172243_1980435282058914_293099563395317760_n.png?_nc_cat=106&amp;_nc_oc=AQlnKosc8qVYv95XjbGatt4EBYXSQNcQJ2hJtOD1sYkaamesrjRN1sE-mSXegNIpkLI&amp;_nc_ht=scontent.xx&amp;oh=030877c6a2c8fe75e06be447633522a6&amp;oe=5E3908D4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89190440"/>
                  </a:ext>
                </a:extLst>
              </a:tr>
            </a:tbl>
          </a:graphicData>
        </a:graphic>
      </p:graphicFrame>
      <p:sp>
        <p:nvSpPr>
          <p:cNvPr id="4" name="Text Placeholder 3">
            <a:extLst>
              <a:ext uri="{FF2B5EF4-FFF2-40B4-BE49-F238E27FC236}">
                <a16:creationId xmlns:a16="http://schemas.microsoft.com/office/drawing/2014/main" id="{B7BDF4A5-21A7-4CBF-B82F-28F3A2D85326}"/>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887879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BB63C-5FF3-483F-83FC-747E4127887C}"/>
              </a:ext>
            </a:extLst>
          </p:cNvPr>
          <p:cNvSpPr>
            <a:spLocks noGrp="1"/>
          </p:cNvSpPr>
          <p:nvPr>
            <p:ph type="title"/>
          </p:nvPr>
        </p:nvSpPr>
        <p:spPr/>
        <p:txBody>
          <a:bodyPr/>
          <a:lstStyle/>
          <a:p>
            <a:r>
              <a:rPr lang="en-US"/>
              <a:t>Top 5 ASDA George Posts Last 7 Days | Dansway Group - 6 of 6</a:t>
            </a:r>
          </a:p>
        </p:txBody>
      </p:sp>
      <p:graphicFrame>
        <p:nvGraphicFramePr>
          <p:cNvPr id="5" name="Table Placeholder 4">
            <a:extLst>
              <a:ext uri="{FF2B5EF4-FFF2-40B4-BE49-F238E27FC236}">
                <a16:creationId xmlns:a16="http://schemas.microsoft.com/office/drawing/2014/main" id="{64457316-B0EB-48C4-B9A5-449C51EFA396}"/>
              </a:ext>
            </a:extLst>
          </p:cNvPr>
          <p:cNvGraphicFramePr>
            <a:graphicFrameLocks noGrp="1"/>
          </p:cNvGraphicFramePr>
          <p:nvPr>
            <p:ph type="tbl" sz="quarter" idx="13"/>
            <p:extLst>
              <p:ext uri="{D42A27DB-BD31-4B8C-83A1-F6EECF244321}">
                <p14:modId xmlns:p14="http://schemas.microsoft.com/office/powerpoint/2010/main" val="311154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835197230"/>
                    </a:ext>
                  </a:extLst>
                </a:gridCol>
                <a:gridCol w="905255">
                  <a:extLst>
                    <a:ext uri="{9D8B030D-6E8A-4147-A177-3AD203B41FA5}">
                      <a16:colId xmlns:a16="http://schemas.microsoft.com/office/drawing/2014/main" val="1838487368"/>
                    </a:ext>
                  </a:extLst>
                </a:gridCol>
                <a:gridCol w="208280">
                  <a:extLst>
                    <a:ext uri="{9D8B030D-6E8A-4147-A177-3AD203B41FA5}">
                      <a16:colId xmlns:a16="http://schemas.microsoft.com/office/drawing/2014/main" val="3117201525"/>
                    </a:ext>
                  </a:extLst>
                </a:gridCol>
                <a:gridCol w="246888">
                  <a:extLst>
                    <a:ext uri="{9D8B030D-6E8A-4147-A177-3AD203B41FA5}">
                      <a16:colId xmlns:a16="http://schemas.microsoft.com/office/drawing/2014/main" val="1347769352"/>
                    </a:ext>
                  </a:extLst>
                </a:gridCol>
                <a:gridCol w="208280">
                  <a:extLst>
                    <a:ext uri="{9D8B030D-6E8A-4147-A177-3AD203B41FA5}">
                      <a16:colId xmlns:a16="http://schemas.microsoft.com/office/drawing/2014/main" val="1832033032"/>
                    </a:ext>
                  </a:extLst>
                </a:gridCol>
                <a:gridCol w="208280">
                  <a:extLst>
                    <a:ext uri="{9D8B030D-6E8A-4147-A177-3AD203B41FA5}">
                      <a16:colId xmlns:a16="http://schemas.microsoft.com/office/drawing/2014/main" val="3112466402"/>
                    </a:ext>
                  </a:extLst>
                </a:gridCol>
                <a:gridCol w="208280">
                  <a:extLst>
                    <a:ext uri="{9D8B030D-6E8A-4147-A177-3AD203B41FA5}">
                      <a16:colId xmlns:a16="http://schemas.microsoft.com/office/drawing/2014/main" val="748135544"/>
                    </a:ext>
                  </a:extLst>
                </a:gridCol>
                <a:gridCol w="208280">
                  <a:extLst>
                    <a:ext uri="{9D8B030D-6E8A-4147-A177-3AD203B41FA5}">
                      <a16:colId xmlns:a16="http://schemas.microsoft.com/office/drawing/2014/main" val="3018901922"/>
                    </a:ext>
                  </a:extLst>
                </a:gridCol>
                <a:gridCol w="208280">
                  <a:extLst>
                    <a:ext uri="{9D8B030D-6E8A-4147-A177-3AD203B41FA5}">
                      <a16:colId xmlns:a16="http://schemas.microsoft.com/office/drawing/2014/main" val="3976595196"/>
                    </a:ext>
                  </a:extLst>
                </a:gridCol>
                <a:gridCol w="208280">
                  <a:extLst>
                    <a:ext uri="{9D8B030D-6E8A-4147-A177-3AD203B41FA5}">
                      <a16:colId xmlns:a16="http://schemas.microsoft.com/office/drawing/2014/main" val="1142845983"/>
                    </a:ext>
                  </a:extLst>
                </a:gridCol>
                <a:gridCol w="208280">
                  <a:extLst>
                    <a:ext uri="{9D8B030D-6E8A-4147-A177-3AD203B41FA5}">
                      <a16:colId xmlns:a16="http://schemas.microsoft.com/office/drawing/2014/main" val="2240724221"/>
                    </a:ext>
                  </a:extLst>
                </a:gridCol>
                <a:gridCol w="208280">
                  <a:extLst>
                    <a:ext uri="{9D8B030D-6E8A-4147-A177-3AD203B41FA5}">
                      <a16:colId xmlns:a16="http://schemas.microsoft.com/office/drawing/2014/main" val="1562553754"/>
                    </a:ext>
                  </a:extLst>
                </a:gridCol>
                <a:gridCol w="208280">
                  <a:extLst>
                    <a:ext uri="{9D8B030D-6E8A-4147-A177-3AD203B41FA5}">
                      <a16:colId xmlns:a16="http://schemas.microsoft.com/office/drawing/2014/main" val="1934054772"/>
                    </a:ext>
                  </a:extLst>
                </a:gridCol>
                <a:gridCol w="208280">
                  <a:extLst>
                    <a:ext uri="{9D8B030D-6E8A-4147-A177-3AD203B41FA5}">
                      <a16:colId xmlns:a16="http://schemas.microsoft.com/office/drawing/2014/main" val="3779682103"/>
                    </a:ext>
                  </a:extLst>
                </a:gridCol>
                <a:gridCol w="208280">
                  <a:extLst>
                    <a:ext uri="{9D8B030D-6E8A-4147-A177-3AD203B41FA5}">
                      <a16:colId xmlns:a16="http://schemas.microsoft.com/office/drawing/2014/main" val="2940915242"/>
                    </a:ext>
                  </a:extLst>
                </a:gridCol>
                <a:gridCol w="208280">
                  <a:extLst>
                    <a:ext uri="{9D8B030D-6E8A-4147-A177-3AD203B41FA5}">
                      <a16:colId xmlns:a16="http://schemas.microsoft.com/office/drawing/2014/main" val="4263691639"/>
                    </a:ext>
                  </a:extLst>
                </a:gridCol>
                <a:gridCol w="208280">
                  <a:extLst>
                    <a:ext uri="{9D8B030D-6E8A-4147-A177-3AD203B41FA5}">
                      <a16:colId xmlns:a16="http://schemas.microsoft.com/office/drawing/2014/main" val="1860210991"/>
                    </a:ext>
                  </a:extLst>
                </a:gridCol>
                <a:gridCol w="208280">
                  <a:extLst>
                    <a:ext uri="{9D8B030D-6E8A-4147-A177-3AD203B41FA5}">
                      <a16:colId xmlns:a16="http://schemas.microsoft.com/office/drawing/2014/main" val="3570608361"/>
                    </a:ext>
                  </a:extLst>
                </a:gridCol>
                <a:gridCol w="208280">
                  <a:extLst>
                    <a:ext uri="{9D8B030D-6E8A-4147-A177-3AD203B41FA5}">
                      <a16:colId xmlns:a16="http://schemas.microsoft.com/office/drawing/2014/main" val="3853512467"/>
                    </a:ext>
                  </a:extLst>
                </a:gridCol>
                <a:gridCol w="208280">
                  <a:extLst>
                    <a:ext uri="{9D8B030D-6E8A-4147-A177-3AD203B41FA5}">
                      <a16:colId xmlns:a16="http://schemas.microsoft.com/office/drawing/2014/main" val="1159247139"/>
                    </a:ext>
                  </a:extLst>
                </a:gridCol>
                <a:gridCol w="208280">
                  <a:extLst>
                    <a:ext uri="{9D8B030D-6E8A-4147-A177-3AD203B41FA5}">
                      <a16:colId xmlns:a16="http://schemas.microsoft.com/office/drawing/2014/main" val="563165361"/>
                    </a:ext>
                  </a:extLst>
                </a:gridCol>
                <a:gridCol w="208280">
                  <a:extLst>
                    <a:ext uri="{9D8B030D-6E8A-4147-A177-3AD203B41FA5}">
                      <a16:colId xmlns:a16="http://schemas.microsoft.com/office/drawing/2014/main" val="1667229326"/>
                    </a:ext>
                  </a:extLst>
                </a:gridCol>
                <a:gridCol w="208280">
                  <a:extLst>
                    <a:ext uri="{9D8B030D-6E8A-4147-A177-3AD203B41FA5}">
                      <a16:colId xmlns:a16="http://schemas.microsoft.com/office/drawing/2014/main" val="3980519622"/>
                    </a:ext>
                  </a:extLst>
                </a:gridCol>
                <a:gridCol w="208280">
                  <a:extLst>
                    <a:ext uri="{9D8B030D-6E8A-4147-A177-3AD203B41FA5}">
                      <a16:colId xmlns:a16="http://schemas.microsoft.com/office/drawing/2014/main" val="3275134559"/>
                    </a:ext>
                  </a:extLst>
                </a:gridCol>
                <a:gridCol w="208280">
                  <a:extLst>
                    <a:ext uri="{9D8B030D-6E8A-4147-A177-3AD203B41FA5}">
                      <a16:colId xmlns:a16="http://schemas.microsoft.com/office/drawing/2014/main" val="2076546478"/>
                    </a:ext>
                  </a:extLst>
                </a:gridCol>
                <a:gridCol w="208280">
                  <a:extLst>
                    <a:ext uri="{9D8B030D-6E8A-4147-A177-3AD203B41FA5}">
                      <a16:colId xmlns:a16="http://schemas.microsoft.com/office/drawing/2014/main" val="659114654"/>
                    </a:ext>
                  </a:extLst>
                </a:gridCol>
                <a:gridCol w="208280">
                  <a:extLst>
                    <a:ext uri="{9D8B030D-6E8A-4147-A177-3AD203B41FA5}">
                      <a16:colId xmlns:a16="http://schemas.microsoft.com/office/drawing/2014/main" val="2701265245"/>
                    </a:ext>
                  </a:extLst>
                </a:gridCol>
                <a:gridCol w="208280">
                  <a:extLst>
                    <a:ext uri="{9D8B030D-6E8A-4147-A177-3AD203B41FA5}">
                      <a16:colId xmlns:a16="http://schemas.microsoft.com/office/drawing/2014/main" val="526176209"/>
                    </a:ext>
                  </a:extLst>
                </a:gridCol>
                <a:gridCol w="208280">
                  <a:extLst>
                    <a:ext uri="{9D8B030D-6E8A-4147-A177-3AD203B41FA5}">
                      <a16:colId xmlns:a16="http://schemas.microsoft.com/office/drawing/2014/main" val="2555609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9672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Baby Deals UK - 2019-09-13 18:15:00</a:t>
                      </a:r>
                      <a:r>
                        <a:rPr kumimoji="0" lang="en-US" sz="1000" b="0" i="0" u="none" strike="noStrike" kern="1200" cap="none" spc="0" normalizeH="0" baseline="0" noProof="0">
                          <a:ln>
                            <a:noFill/>
                          </a:ln>
                          <a:solidFill>
                            <a:prstClr val="black"/>
                          </a:solidFill>
                          <a:effectLst/>
                          <a:uLnTx/>
                          <a:uFillTx/>
                          <a:latin typeface="+mn-lt"/>
                          <a:ea typeface="+mn-ea"/>
                          <a:cs typeface="+mn-cs"/>
                        </a:rPr>
                        <a:t> 
 Treat your little one with this NEW Disney The Lion King pyjamas and dressing gown set! 😍 Pretty in pink and white the PJ's have a Nala print and the dressing gown has 3D ears. Ideal for chilly evenings, it comes in sizes Newborn-24 months at Asda George Affiliate Link 👉 https://babydealsuk.com/k9ts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9929874"/>
                  </a:ext>
                </a:extLst>
              </a:tr>
            </a:tbl>
          </a:graphicData>
        </a:graphic>
      </p:graphicFrame>
      <p:sp>
        <p:nvSpPr>
          <p:cNvPr id="4" name="Text Placeholder 3">
            <a:extLst>
              <a:ext uri="{FF2B5EF4-FFF2-40B4-BE49-F238E27FC236}">
                <a16:creationId xmlns:a16="http://schemas.microsoft.com/office/drawing/2014/main" id="{98B08D6F-D2AA-44F3-BDE2-7ED4273BFE8F}"/>
              </a:ext>
            </a:extLst>
          </p:cNvPr>
          <p:cNvSpPr>
            <a:spLocks noGrp="1"/>
          </p:cNvSpPr>
          <p:nvPr>
            <p:ph type="body" sz="quarter" idx="14"/>
          </p:nvPr>
        </p:nvSpPr>
        <p:spPr/>
        <p:txBody>
          <a:bodyPr/>
          <a:lstStyle/>
          <a:p>
            <a:r>
              <a:rPr lang="en-US"/>
              <a:t>09/08/2019 - 09/14/2019</a:t>
            </a:r>
          </a:p>
        </p:txBody>
      </p:sp>
    </p:spTree>
    <p:extLst>
      <p:ext uri="{BB962C8B-B14F-4D97-AF65-F5344CB8AC3E}">
        <p14:creationId xmlns:p14="http://schemas.microsoft.com/office/powerpoint/2010/main" val="3665610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9AA3D-3976-4401-97EA-FDB33394EB2D}"/>
              </a:ext>
            </a:extLst>
          </p:cNvPr>
          <p:cNvSpPr>
            <a:spLocks noGrp="1"/>
          </p:cNvSpPr>
          <p:nvPr>
            <p:ph type="title"/>
          </p:nvPr>
        </p:nvSpPr>
        <p:spPr/>
        <p:txBody>
          <a:bodyPr/>
          <a:lstStyle/>
          <a:p>
            <a:r>
              <a:rPr lang="en-US"/>
              <a:t>7 Days Total Reach For ASDA George Posts | Dansway Group</a:t>
            </a:r>
          </a:p>
        </p:txBody>
      </p:sp>
      <p:graphicFrame>
        <p:nvGraphicFramePr>
          <p:cNvPr id="6" name="Chart Placeholder 5">
            <a:extLst>
              <a:ext uri="{FF2B5EF4-FFF2-40B4-BE49-F238E27FC236}">
                <a16:creationId xmlns:a16="http://schemas.microsoft.com/office/drawing/2014/main" id="{DB98D048-AED6-44BE-BDF9-D16CFCA20B60}"/>
              </a:ext>
            </a:extLst>
          </p:cNvPr>
          <p:cNvGraphicFramePr>
            <a:graphicFrameLocks noGrp="1"/>
          </p:cNvGraphicFramePr>
          <p:nvPr>
            <p:ph type="chart" sz="quarter" idx="13"/>
            <p:extLst>
              <p:ext uri="{D42A27DB-BD31-4B8C-83A1-F6EECF244321}">
                <p14:modId xmlns:p14="http://schemas.microsoft.com/office/powerpoint/2010/main" val="575765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914EAC-8FD5-4667-A015-916DFABC2F60}"/>
              </a:ext>
            </a:extLst>
          </p:cNvPr>
          <p:cNvSpPr>
            <a:spLocks noGrp="1"/>
          </p:cNvSpPr>
          <p:nvPr>
            <p:ph type="body" sz="quarter" idx="14"/>
          </p:nvPr>
        </p:nvSpPr>
        <p:spPr/>
        <p:txBody>
          <a:bodyPr/>
          <a:lstStyle/>
          <a:p>
            <a:r>
              <a:rPr lang="en-US"/>
              <a:t>09/08/2019 - 09/14/2019</a:t>
            </a:r>
          </a:p>
        </p:txBody>
      </p:sp>
      <p:sp>
        <p:nvSpPr>
          <p:cNvPr id="5" name="Footer Placeholder 4">
            <a:extLst>
              <a:ext uri="{FF2B5EF4-FFF2-40B4-BE49-F238E27FC236}">
                <a16:creationId xmlns:a16="http://schemas.microsoft.com/office/drawing/2014/main" id="{F2A39E31-B904-4825-9E0E-F126C4FE20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123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4EF7-9C59-4BBE-BA39-D45A0B9299EE}"/>
              </a:ext>
            </a:extLst>
          </p:cNvPr>
          <p:cNvSpPr>
            <a:spLocks noGrp="1"/>
          </p:cNvSpPr>
          <p:nvPr>
            <p:ph type="title"/>
          </p:nvPr>
        </p:nvSpPr>
        <p:spPr/>
        <p:txBody>
          <a:bodyPr/>
          <a:lstStyle/>
          <a:p>
            <a:r>
              <a:rPr lang="en-US"/>
              <a:t>30 Days Total Reach All ASDA George Posts | Dansway Group</a:t>
            </a:r>
          </a:p>
        </p:txBody>
      </p:sp>
      <p:graphicFrame>
        <p:nvGraphicFramePr>
          <p:cNvPr id="6" name="Chart Placeholder 5">
            <a:extLst>
              <a:ext uri="{FF2B5EF4-FFF2-40B4-BE49-F238E27FC236}">
                <a16:creationId xmlns:a16="http://schemas.microsoft.com/office/drawing/2014/main" id="{8FAD6C71-83D0-4D38-AB05-4DA27BC23C67}"/>
              </a:ext>
            </a:extLst>
          </p:cNvPr>
          <p:cNvGraphicFramePr>
            <a:graphicFrameLocks noGrp="1"/>
          </p:cNvGraphicFramePr>
          <p:nvPr>
            <p:ph type="chart" sz="quarter" idx="13"/>
            <p:extLst>
              <p:ext uri="{D42A27DB-BD31-4B8C-83A1-F6EECF244321}">
                <p14:modId xmlns:p14="http://schemas.microsoft.com/office/powerpoint/2010/main" val="2089539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2C02F7-0228-4090-8F99-3FBFE17087FA}"/>
              </a:ext>
            </a:extLst>
          </p:cNvPr>
          <p:cNvSpPr>
            <a:spLocks noGrp="1"/>
          </p:cNvSpPr>
          <p:nvPr>
            <p:ph type="body" sz="quarter" idx="14"/>
          </p:nvPr>
        </p:nvSpPr>
        <p:spPr/>
        <p:txBody>
          <a:bodyPr/>
          <a:lstStyle/>
          <a:p>
            <a:r>
              <a:rPr lang="en-US"/>
              <a:t>08/17/2019 - 09/15/2019</a:t>
            </a:r>
          </a:p>
        </p:txBody>
      </p:sp>
      <p:sp>
        <p:nvSpPr>
          <p:cNvPr id="5" name="Footer Placeholder 4">
            <a:extLst>
              <a:ext uri="{FF2B5EF4-FFF2-40B4-BE49-F238E27FC236}">
                <a16:creationId xmlns:a16="http://schemas.microsoft.com/office/drawing/2014/main" id="{494023C3-AB9B-45A8-9055-90B6BA4410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920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AB85-5D49-4AAF-8030-77C101C1468A}"/>
              </a:ext>
            </a:extLst>
          </p:cNvPr>
          <p:cNvSpPr>
            <a:spLocks noGrp="1"/>
          </p:cNvSpPr>
          <p:nvPr>
            <p:ph type="title"/>
          </p:nvPr>
        </p:nvSpPr>
        <p:spPr/>
        <p:txBody>
          <a:bodyPr/>
          <a:lstStyle/>
          <a:p>
            <a:r>
              <a:rPr lang="en-US"/>
              <a:t>This Months Top 10 ASDA George Posts (Last 30 Days) | Dansway Group - 1 of 11</a:t>
            </a:r>
          </a:p>
        </p:txBody>
      </p:sp>
      <p:graphicFrame>
        <p:nvGraphicFramePr>
          <p:cNvPr id="5" name="Table Placeholder 4">
            <a:extLst>
              <a:ext uri="{FF2B5EF4-FFF2-40B4-BE49-F238E27FC236}">
                <a16:creationId xmlns:a16="http://schemas.microsoft.com/office/drawing/2014/main" id="{FFD32E2C-2561-42B5-958B-56BE2544EAD0}"/>
              </a:ext>
            </a:extLst>
          </p:cNvPr>
          <p:cNvGraphicFramePr>
            <a:graphicFrameLocks noGrp="1"/>
          </p:cNvGraphicFramePr>
          <p:nvPr>
            <p:ph type="tbl" sz="quarter" idx="13"/>
            <p:extLst>
              <p:ext uri="{D42A27DB-BD31-4B8C-83A1-F6EECF244321}">
                <p14:modId xmlns:p14="http://schemas.microsoft.com/office/powerpoint/2010/main" val="3371633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64506723"/>
                    </a:ext>
                  </a:extLst>
                </a:gridCol>
                <a:gridCol w="905255">
                  <a:extLst>
                    <a:ext uri="{9D8B030D-6E8A-4147-A177-3AD203B41FA5}">
                      <a16:colId xmlns:a16="http://schemas.microsoft.com/office/drawing/2014/main" val="153383237"/>
                    </a:ext>
                  </a:extLst>
                </a:gridCol>
                <a:gridCol w="208280">
                  <a:extLst>
                    <a:ext uri="{9D8B030D-6E8A-4147-A177-3AD203B41FA5}">
                      <a16:colId xmlns:a16="http://schemas.microsoft.com/office/drawing/2014/main" val="118338602"/>
                    </a:ext>
                  </a:extLst>
                </a:gridCol>
                <a:gridCol w="246888">
                  <a:extLst>
                    <a:ext uri="{9D8B030D-6E8A-4147-A177-3AD203B41FA5}">
                      <a16:colId xmlns:a16="http://schemas.microsoft.com/office/drawing/2014/main" val="3251216736"/>
                    </a:ext>
                  </a:extLst>
                </a:gridCol>
                <a:gridCol w="208280">
                  <a:extLst>
                    <a:ext uri="{9D8B030D-6E8A-4147-A177-3AD203B41FA5}">
                      <a16:colId xmlns:a16="http://schemas.microsoft.com/office/drawing/2014/main" val="4178251858"/>
                    </a:ext>
                  </a:extLst>
                </a:gridCol>
                <a:gridCol w="208280">
                  <a:extLst>
                    <a:ext uri="{9D8B030D-6E8A-4147-A177-3AD203B41FA5}">
                      <a16:colId xmlns:a16="http://schemas.microsoft.com/office/drawing/2014/main" val="1136683736"/>
                    </a:ext>
                  </a:extLst>
                </a:gridCol>
                <a:gridCol w="208280">
                  <a:extLst>
                    <a:ext uri="{9D8B030D-6E8A-4147-A177-3AD203B41FA5}">
                      <a16:colId xmlns:a16="http://schemas.microsoft.com/office/drawing/2014/main" val="2308105340"/>
                    </a:ext>
                  </a:extLst>
                </a:gridCol>
                <a:gridCol w="208280">
                  <a:extLst>
                    <a:ext uri="{9D8B030D-6E8A-4147-A177-3AD203B41FA5}">
                      <a16:colId xmlns:a16="http://schemas.microsoft.com/office/drawing/2014/main" val="699947932"/>
                    </a:ext>
                  </a:extLst>
                </a:gridCol>
                <a:gridCol w="208280">
                  <a:extLst>
                    <a:ext uri="{9D8B030D-6E8A-4147-A177-3AD203B41FA5}">
                      <a16:colId xmlns:a16="http://schemas.microsoft.com/office/drawing/2014/main" val="3969404250"/>
                    </a:ext>
                  </a:extLst>
                </a:gridCol>
                <a:gridCol w="208280">
                  <a:extLst>
                    <a:ext uri="{9D8B030D-6E8A-4147-A177-3AD203B41FA5}">
                      <a16:colId xmlns:a16="http://schemas.microsoft.com/office/drawing/2014/main" val="1160471948"/>
                    </a:ext>
                  </a:extLst>
                </a:gridCol>
                <a:gridCol w="208280">
                  <a:extLst>
                    <a:ext uri="{9D8B030D-6E8A-4147-A177-3AD203B41FA5}">
                      <a16:colId xmlns:a16="http://schemas.microsoft.com/office/drawing/2014/main" val="2131829571"/>
                    </a:ext>
                  </a:extLst>
                </a:gridCol>
                <a:gridCol w="208280">
                  <a:extLst>
                    <a:ext uri="{9D8B030D-6E8A-4147-A177-3AD203B41FA5}">
                      <a16:colId xmlns:a16="http://schemas.microsoft.com/office/drawing/2014/main" val="1702184646"/>
                    </a:ext>
                  </a:extLst>
                </a:gridCol>
                <a:gridCol w="208280">
                  <a:extLst>
                    <a:ext uri="{9D8B030D-6E8A-4147-A177-3AD203B41FA5}">
                      <a16:colId xmlns:a16="http://schemas.microsoft.com/office/drawing/2014/main" val="406113353"/>
                    </a:ext>
                  </a:extLst>
                </a:gridCol>
                <a:gridCol w="208280">
                  <a:extLst>
                    <a:ext uri="{9D8B030D-6E8A-4147-A177-3AD203B41FA5}">
                      <a16:colId xmlns:a16="http://schemas.microsoft.com/office/drawing/2014/main" val="3816185176"/>
                    </a:ext>
                  </a:extLst>
                </a:gridCol>
                <a:gridCol w="208280">
                  <a:extLst>
                    <a:ext uri="{9D8B030D-6E8A-4147-A177-3AD203B41FA5}">
                      <a16:colId xmlns:a16="http://schemas.microsoft.com/office/drawing/2014/main" val="201885677"/>
                    </a:ext>
                  </a:extLst>
                </a:gridCol>
                <a:gridCol w="208280">
                  <a:extLst>
                    <a:ext uri="{9D8B030D-6E8A-4147-A177-3AD203B41FA5}">
                      <a16:colId xmlns:a16="http://schemas.microsoft.com/office/drawing/2014/main" val="227374012"/>
                    </a:ext>
                  </a:extLst>
                </a:gridCol>
                <a:gridCol w="208280">
                  <a:extLst>
                    <a:ext uri="{9D8B030D-6E8A-4147-A177-3AD203B41FA5}">
                      <a16:colId xmlns:a16="http://schemas.microsoft.com/office/drawing/2014/main" val="1530373528"/>
                    </a:ext>
                  </a:extLst>
                </a:gridCol>
                <a:gridCol w="208280">
                  <a:extLst>
                    <a:ext uri="{9D8B030D-6E8A-4147-A177-3AD203B41FA5}">
                      <a16:colId xmlns:a16="http://schemas.microsoft.com/office/drawing/2014/main" val="3895768083"/>
                    </a:ext>
                  </a:extLst>
                </a:gridCol>
                <a:gridCol w="208280">
                  <a:extLst>
                    <a:ext uri="{9D8B030D-6E8A-4147-A177-3AD203B41FA5}">
                      <a16:colId xmlns:a16="http://schemas.microsoft.com/office/drawing/2014/main" val="2192280928"/>
                    </a:ext>
                  </a:extLst>
                </a:gridCol>
                <a:gridCol w="208280">
                  <a:extLst>
                    <a:ext uri="{9D8B030D-6E8A-4147-A177-3AD203B41FA5}">
                      <a16:colId xmlns:a16="http://schemas.microsoft.com/office/drawing/2014/main" val="1939005"/>
                    </a:ext>
                  </a:extLst>
                </a:gridCol>
                <a:gridCol w="208280">
                  <a:extLst>
                    <a:ext uri="{9D8B030D-6E8A-4147-A177-3AD203B41FA5}">
                      <a16:colId xmlns:a16="http://schemas.microsoft.com/office/drawing/2014/main" val="3750940682"/>
                    </a:ext>
                  </a:extLst>
                </a:gridCol>
                <a:gridCol w="208280">
                  <a:extLst>
                    <a:ext uri="{9D8B030D-6E8A-4147-A177-3AD203B41FA5}">
                      <a16:colId xmlns:a16="http://schemas.microsoft.com/office/drawing/2014/main" val="2991036827"/>
                    </a:ext>
                  </a:extLst>
                </a:gridCol>
                <a:gridCol w="208280">
                  <a:extLst>
                    <a:ext uri="{9D8B030D-6E8A-4147-A177-3AD203B41FA5}">
                      <a16:colId xmlns:a16="http://schemas.microsoft.com/office/drawing/2014/main" val="492358700"/>
                    </a:ext>
                  </a:extLst>
                </a:gridCol>
                <a:gridCol w="208280">
                  <a:extLst>
                    <a:ext uri="{9D8B030D-6E8A-4147-A177-3AD203B41FA5}">
                      <a16:colId xmlns:a16="http://schemas.microsoft.com/office/drawing/2014/main" val="478003726"/>
                    </a:ext>
                  </a:extLst>
                </a:gridCol>
                <a:gridCol w="208280">
                  <a:extLst>
                    <a:ext uri="{9D8B030D-6E8A-4147-A177-3AD203B41FA5}">
                      <a16:colId xmlns:a16="http://schemas.microsoft.com/office/drawing/2014/main" val="3739421149"/>
                    </a:ext>
                  </a:extLst>
                </a:gridCol>
                <a:gridCol w="208280">
                  <a:extLst>
                    <a:ext uri="{9D8B030D-6E8A-4147-A177-3AD203B41FA5}">
                      <a16:colId xmlns:a16="http://schemas.microsoft.com/office/drawing/2014/main" val="2454480955"/>
                    </a:ext>
                  </a:extLst>
                </a:gridCol>
                <a:gridCol w="208280">
                  <a:extLst>
                    <a:ext uri="{9D8B030D-6E8A-4147-A177-3AD203B41FA5}">
                      <a16:colId xmlns:a16="http://schemas.microsoft.com/office/drawing/2014/main" val="1660807097"/>
                    </a:ext>
                  </a:extLst>
                </a:gridCol>
                <a:gridCol w="208280">
                  <a:extLst>
                    <a:ext uri="{9D8B030D-6E8A-4147-A177-3AD203B41FA5}">
                      <a16:colId xmlns:a16="http://schemas.microsoft.com/office/drawing/2014/main" val="638319151"/>
                    </a:ext>
                  </a:extLst>
                </a:gridCol>
                <a:gridCol w="208280">
                  <a:extLst>
                    <a:ext uri="{9D8B030D-6E8A-4147-A177-3AD203B41FA5}">
                      <a16:colId xmlns:a16="http://schemas.microsoft.com/office/drawing/2014/main" val="3466246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24643126"/>
                  </a:ext>
                </a:extLst>
              </a:tr>
            </a:tbl>
          </a:graphicData>
        </a:graphic>
      </p:graphicFrame>
      <p:sp>
        <p:nvSpPr>
          <p:cNvPr id="4" name="Text Placeholder 3">
            <a:extLst>
              <a:ext uri="{FF2B5EF4-FFF2-40B4-BE49-F238E27FC236}">
                <a16:creationId xmlns:a16="http://schemas.microsoft.com/office/drawing/2014/main" id="{73E84C0E-E38A-4901-86BD-82169B1EC30F}"/>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239607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AEB68-3543-465C-862B-30CD81A9257D}"/>
              </a:ext>
            </a:extLst>
          </p:cNvPr>
          <p:cNvSpPr>
            <a:spLocks noGrp="1"/>
          </p:cNvSpPr>
          <p:nvPr>
            <p:ph type="title"/>
          </p:nvPr>
        </p:nvSpPr>
        <p:spPr/>
        <p:txBody>
          <a:bodyPr/>
          <a:lstStyle/>
          <a:p>
            <a:r>
              <a:rPr lang="en-US"/>
              <a:t>This Months Top 10 ASDA George Posts (Last 30 Days) | Dansway Group - 2 of 11</a:t>
            </a:r>
          </a:p>
        </p:txBody>
      </p:sp>
      <p:graphicFrame>
        <p:nvGraphicFramePr>
          <p:cNvPr id="5" name="Table Placeholder 4">
            <a:extLst>
              <a:ext uri="{FF2B5EF4-FFF2-40B4-BE49-F238E27FC236}">
                <a16:creationId xmlns:a16="http://schemas.microsoft.com/office/drawing/2014/main" id="{3D5237F0-6690-44E9-9D51-6062443091DF}"/>
              </a:ext>
            </a:extLst>
          </p:cNvPr>
          <p:cNvGraphicFramePr>
            <a:graphicFrameLocks noGrp="1"/>
          </p:cNvGraphicFramePr>
          <p:nvPr>
            <p:ph type="tbl" sz="quarter" idx="13"/>
            <p:extLst>
              <p:ext uri="{D42A27DB-BD31-4B8C-83A1-F6EECF244321}">
                <p14:modId xmlns:p14="http://schemas.microsoft.com/office/powerpoint/2010/main" val="158304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937041319"/>
                    </a:ext>
                  </a:extLst>
                </a:gridCol>
                <a:gridCol w="905255">
                  <a:extLst>
                    <a:ext uri="{9D8B030D-6E8A-4147-A177-3AD203B41FA5}">
                      <a16:colId xmlns:a16="http://schemas.microsoft.com/office/drawing/2014/main" val="214837832"/>
                    </a:ext>
                  </a:extLst>
                </a:gridCol>
                <a:gridCol w="208280">
                  <a:extLst>
                    <a:ext uri="{9D8B030D-6E8A-4147-A177-3AD203B41FA5}">
                      <a16:colId xmlns:a16="http://schemas.microsoft.com/office/drawing/2014/main" val="2072595534"/>
                    </a:ext>
                  </a:extLst>
                </a:gridCol>
                <a:gridCol w="246888">
                  <a:extLst>
                    <a:ext uri="{9D8B030D-6E8A-4147-A177-3AD203B41FA5}">
                      <a16:colId xmlns:a16="http://schemas.microsoft.com/office/drawing/2014/main" val="3297379305"/>
                    </a:ext>
                  </a:extLst>
                </a:gridCol>
                <a:gridCol w="208280">
                  <a:extLst>
                    <a:ext uri="{9D8B030D-6E8A-4147-A177-3AD203B41FA5}">
                      <a16:colId xmlns:a16="http://schemas.microsoft.com/office/drawing/2014/main" val="1866507418"/>
                    </a:ext>
                  </a:extLst>
                </a:gridCol>
                <a:gridCol w="208280">
                  <a:extLst>
                    <a:ext uri="{9D8B030D-6E8A-4147-A177-3AD203B41FA5}">
                      <a16:colId xmlns:a16="http://schemas.microsoft.com/office/drawing/2014/main" val="3841972227"/>
                    </a:ext>
                  </a:extLst>
                </a:gridCol>
                <a:gridCol w="208280">
                  <a:extLst>
                    <a:ext uri="{9D8B030D-6E8A-4147-A177-3AD203B41FA5}">
                      <a16:colId xmlns:a16="http://schemas.microsoft.com/office/drawing/2014/main" val="106526240"/>
                    </a:ext>
                  </a:extLst>
                </a:gridCol>
                <a:gridCol w="208280">
                  <a:extLst>
                    <a:ext uri="{9D8B030D-6E8A-4147-A177-3AD203B41FA5}">
                      <a16:colId xmlns:a16="http://schemas.microsoft.com/office/drawing/2014/main" val="3549113939"/>
                    </a:ext>
                  </a:extLst>
                </a:gridCol>
                <a:gridCol w="208280">
                  <a:extLst>
                    <a:ext uri="{9D8B030D-6E8A-4147-A177-3AD203B41FA5}">
                      <a16:colId xmlns:a16="http://schemas.microsoft.com/office/drawing/2014/main" val="2786195190"/>
                    </a:ext>
                  </a:extLst>
                </a:gridCol>
                <a:gridCol w="208280">
                  <a:extLst>
                    <a:ext uri="{9D8B030D-6E8A-4147-A177-3AD203B41FA5}">
                      <a16:colId xmlns:a16="http://schemas.microsoft.com/office/drawing/2014/main" val="2636526735"/>
                    </a:ext>
                  </a:extLst>
                </a:gridCol>
                <a:gridCol w="208280">
                  <a:extLst>
                    <a:ext uri="{9D8B030D-6E8A-4147-A177-3AD203B41FA5}">
                      <a16:colId xmlns:a16="http://schemas.microsoft.com/office/drawing/2014/main" val="566108069"/>
                    </a:ext>
                  </a:extLst>
                </a:gridCol>
                <a:gridCol w="208280">
                  <a:extLst>
                    <a:ext uri="{9D8B030D-6E8A-4147-A177-3AD203B41FA5}">
                      <a16:colId xmlns:a16="http://schemas.microsoft.com/office/drawing/2014/main" val="611725086"/>
                    </a:ext>
                  </a:extLst>
                </a:gridCol>
                <a:gridCol w="208280">
                  <a:extLst>
                    <a:ext uri="{9D8B030D-6E8A-4147-A177-3AD203B41FA5}">
                      <a16:colId xmlns:a16="http://schemas.microsoft.com/office/drawing/2014/main" val="3283228043"/>
                    </a:ext>
                  </a:extLst>
                </a:gridCol>
                <a:gridCol w="208280">
                  <a:extLst>
                    <a:ext uri="{9D8B030D-6E8A-4147-A177-3AD203B41FA5}">
                      <a16:colId xmlns:a16="http://schemas.microsoft.com/office/drawing/2014/main" val="1134314172"/>
                    </a:ext>
                  </a:extLst>
                </a:gridCol>
                <a:gridCol w="208280">
                  <a:extLst>
                    <a:ext uri="{9D8B030D-6E8A-4147-A177-3AD203B41FA5}">
                      <a16:colId xmlns:a16="http://schemas.microsoft.com/office/drawing/2014/main" val="489617779"/>
                    </a:ext>
                  </a:extLst>
                </a:gridCol>
                <a:gridCol w="208280">
                  <a:extLst>
                    <a:ext uri="{9D8B030D-6E8A-4147-A177-3AD203B41FA5}">
                      <a16:colId xmlns:a16="http://schemas.microsoft.com/office/drawing/2014/main" val="2066489961"/>
                    </a:ext>
                  </a:extLst>
                </a:gridCol>
                <a:gridCol w="208280">
                  <a:extLst>
                    <a:ext uri="{9D8B030D-6E8A-4147-A177-3AD203B41FA5}">
                      <a16:colId xmlns:a16="http://schemas.microsoft.com/office/drawing/2014/main" val="100844190"/>
                    </a:ext>
                  </a:extLst>
                </a:gridCol>
                <a:gridCol w="208280">
                  <a:extLst>
                    <a:ext uri="{9D8B030D-6E8A-4147-A177-3AD203B41FA5}">
                      <a16:colId xmlns:a16="http://schemas.microsoft.com/office/drawing/2014/main" val="2653780092"/>
                    </a:ext>
                  </a:extLst>
                </a:gridCol>
                <a:gridCol w="208280">
                  <a:extLst>
                    <a:ext uri="{9D8B030D-6E8A-4147-A177-3AD203B41FA5}">
                      <a16:colId xmlns:a16="http://schemas.microsoft.com/office/drawing/2014/main" val="2946978929"/>
                    </a:ext>
                  </a:extLst>
                </a:gridCol>
                <a:gridCol w="208280">
                  <a:extLst>
                    <a:ext uri="{9D8B030D-6E8A-4147-A177-3AD203B41FA5}">
                      <a16:colId xmlns:a16="http://schemas.microsoft.com/office/drawing/2014/main" val="730892199"/>
                    </a:ext>
                  </a:extLst>
                </a:gridCol>
                <a:gridCol w="208280">
                  <a:extLst>
                    <a:ext uri="{9D8B030D-6E8A-4147-A177-3AD203B41FA5}">
                      <a16:colId xmlns:a16="http://schemas.microsoft.com/office/drawing/2014/main" val="737429758"/>
                    </a:ext>
                  </a:extLst>
                </a:gridCol>
                <a:gridCol w="208280">
                  <a:extLst>
                    <a:ext uri="{9D8B030D-6E8A-4147-A177-3AD203B41FA5}">
                      <a16:colId xmlns:a16="http://schemas.microsoft.com/office/drawing/2014/main" val="2739334596"/>
                    </a:ext>
                  </a:extLst>
                </a:gridCol>
                <a:gridCol w="208280">
                  <a:extLst>
                    <a:ext uri="{9D8B030D-6E8A-4147-A177-3AD203B41FA5}">
                      <a16:colId xmlns:a16="http://schemas.microsoft.com/office/drawing/2014/main" val="3923919049"/>
                    </a:ext>
                  </a:extLst>
                </a:gridCol>
                <a:gridCol w="208280">
                  <a:extLst>
                    <a:ext uri="{9D8B030D-6E8A-4147-A177-3AD203B41FA5}">
                      <a16:colId xmlns:a16="http://schemas.microsoft.com/office/drawing/2014/main" val="4193950045"/>
                    </a:ext>
                  </a:extLst>
                </a:gridCol>
                <a:gridCol w="208280">
                  <a:extLst>
                    <a:ext uri="{9D8B030D-6E8A-4147-A177-3AD203B41FA5}">
                      <a16:colId xmlns:a16="http://schemas.microsoft.com/office/drawing/2014/main" val="3355398980"/>
                    </a:ext>
                  </a:extLst>
                </a:gridCol>
                <a:gridCol w="208280">
                  <a:extLst>
                    <a:ext uri="{9D8B030D-6E8A-4147-A177-3AD203B41FA5}">
                      <a16:colId xmlns:a16="http://schemas.microsoft.com/office/drawing/2014/main" val="2623445929"/>
                    </a:ext>
                  </a:extLst>
                </a:gridCol>
                <a:gridCol w="208280">
                  <a:extLst>
                    <a:ext uri="{9D8B030D-6E8A-4147-A177-3AD203B41FA5}">
                      <a16:colId xmlns:a16="http://schemas.microsoft.com/office/drawing/2014/main" val="3832402262"/>
                    </a:ext>
                  </a:extLst>
                </a:gridCol>
                <a:gridCol w="208280">
                  <a:extLst>
                    <a:ext uri="{9D8B030D-6E8A-4147-A177-3AD203B41FA5}">
                      <a16:colId xmlns:a16="http://schemas.microsoft.com/office/drawing/2014/main" val="3950711157"/>
                    </a:ext>
                  </a:extLst>
                </a:gridCol>
                <a:gridCol w="208280">
                  <a:extLst>
                    <a:ext uri="{9D8B030D-6E8A-4147-A177-3AD203B41FA5}">
                      <a16:colId xmlns:a16="http://schemas.microsoft.com/office/drawing/2014/main" val="1694900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9723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- 2019-09-12 22:30:36</a:t>
                      </a:r>
                      <a:r>
                        <a:rPr kumimoji="0" lang="en-US" sz="1000" b="0" i="0" u="none" strike="noStrike" kern="1200" cap="none" spc="0" normalizeH="0" baseline="0" noProof="0">
                          <a:ln>
                            <a:noFill/>
                          </a:ln>
                          <a:solidFill>
                            <a:prstClr val="black"/>
                          </a:solidFill>
                          <a:effectLst/>
                          <a:uLnTx/>
                          <a:uFillTx/>
                          <a:latin typeface="+mn-lt"/>
                          <a:ea typeface="+mn-ea"/>
                          <a:cs typeface="+mn-cs"/>
                        </a:rPr>
                        <a:t> 
 Me &amp; U socks now in-store at ASDA George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https://scontent.xx.fbcdn.net/v/t1.0-9/s720x720/69877502_1979472492155193_5937973091958259712_n.jpg?_nc_cat=106&amp;_nc_oc=AQk3xaTAXe6HzkBaEs06nc3Ctek8WQbT9ilJ0RrYiF8XRGU0jUBmO5N9NFG0VfuYJ00&amp;_nc_ht=scontent.xx&amp;oh=c2b05195f648f44f6fc39fd9667edbd8&amp;oe=5E3914E4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2780655"/>
                  </a:ext>
                </a:extLst>
              </a:tr>
            </a:tbl>
          </a:graphicData>
        </a:graphic>
      </p:graphicFrame>
      <p:sp>
        <p:nvSpPr>
          <p:cNvPr id="4" name="Text Placeholder 3">
            <a:extLst>
              <a:ext uri="{FF2B5EF4-FFF2-40B4-BE49-F238E27FC236}">
                <a16:creationId xmlns:a16="http://schemas.microsoft.com/office/drawing/2014/main" id="{5F345188-FBCF-4131-A856-4F0B6277E21E}"/>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2975024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E3CDC-7799-4C19-8E07-829744065609}"/>
              </a:ext>
            </a:extLst>
          </p:cNvPr>
          <p:cNvSpPr>
            <a:spLocks noGrp="1"/>
          </p:cNvSpPr>
          <p:nvPr>
            <p:ph type="title"/>
          </p:nvPr>
        </p:nvSpPr>
        <p:spPr/>
        <p:txBody>
          <a:bodyPr/>
          <a:lstStyle/>
          <a:p>
            <a:r>
              <a:rPr lang="en-US"/>
              <a:t>This Months Top 10 ASDA George Posts (Last 30 Days) | Dansway Group - 3 of 11</a:t>
            </a:r>
          </a:p>
        </p:txBody>
      </p:sp>
      <p:graphicFrame>
        <p:nvGraphicFramePr>
          <p:cNvPr id="5" name="Table Placeholder 4">
            <a:extLst>
              <a:ext uri="{FF2B5EF4-FFF2-40B4-BE49-F238E27FC236}">
                <a16:creationId xmlns:a16="http://schemas.microsoft.com/office/drawing/2014/main" id="{ADED2286-C8E7-46BB-8DD2-77DEC6FB995A}"/>
              </a:ext>
            </a:extLst>
          </p:cNvPr>
          <p:cNvGraphicFramePr>
            <a:graphicFrameLocks noGrp="1"/>
          </p:cNvGraphicFramePr>
          <p:nvPr>
            <p:ph type="tbl" sz="quarter" idx="13"/>
            <p:extLst>
              <p:ext uri="{D42A27DB-BD31-4B8C-83A1-F6EECF244321}">
                <p14:modId xmlns:p14="http://schemas.microsoft.com/office/powerpoint/2010/main" val="2477452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648899595"/>
                    </a:ext>
                  </a:extLst>
                </a:gridCol>
                <a:gridCol w="905255">
                  <a:extLst>
                    <a:ext uri="{9D8B030D-6E8A-4147-A177-3AD203B41FA5}">
                      <a16:colId xmlns:a16="http://schemas.microsoft.com/office/drawing/2014/main" val="1026152357"/>
                    </a:ext>
                  </a:extLst>
                </a:gridCol>
                <a:gridCol w="208280">
                  <a:extLst>
                    <a:ext uri="{9D8B030D-6E8A-4147-A177-3AD203B41FA5}">
                      <a16:colId xmlns:a16="http://schemas.microsoft.com/office/drawing/2014/main" val="2425232218"/>
                    </a:ext>
                  </a:extLst>
                </a:gridCol>
                <a:gridCol w="246888">
                  <a:extLst>
                    <a:ext uri="{9D8B030D-6E8A-4147-A177-3AD203B41FA5}">
                      <a16:colId xmlns:a16="http://schemas.microsoft.com/office/drawing/2014/main" val="2200965118"/>
                    </a:ext>
                  </a:extLst>
                </a:gridCol>
                <a:gridCol w="208280">
                  <a:extLst>
                    <a:ext uri="{9D8B030D-6E8A-4147-A177-3AD203B41FA5}">
                      <a16:colId xmlns:a16="http://schemas.microsoft.com/office/drawing/2014/main" val="2849553033"/>
                    </a:ext>
                  </a:extLst>
                </a:gridCol>
                <a:gridCol w="208280">
                  <a:extLst>
                    <a:ext uri="{9D8B030D-6E8A-4147-A177-3AD203B41FA5}">
                      <a16:colId xmlns:a16="http://schemas.microsoft.com/office/drawing/2014/main" val="977601787"/>
                    </a:ext>
                  </a:extLst>
                </a:gridCol>
                <a:gridCol w="208280">
                  <a:extLst>
                    <a:ext uri="{9D8B030D-6E8A-4147-A177-3AD203B41FA5}">
                      <a16:colId xmlns:a16="http://schemas.microsoft.com/office/drawing/2014/main" val="3025408343"/>
                    </a:ext>
                  </a:extLst>
                </a:gridCol>
                <a:gridCol w="208280">
                  <a:extLst>
                    <a:ext uri="{9D8B030D-6E8A-4147-A177-3AD203B41FA5}">
                      <a16:colId xmlns:a16="http://schemas.microsoft.com/office/drawing/2014/main" val="3204631726"/>
                    </a:ext>
                  </a:extLst>
                </a:gridCol>
                <a:gridCol w="208280">
                  <a:extLst>
                    <a:ext uri="{9D8B030D-6E8A-4147-A177-3AD203B41FA5}">
                      <a16:colId xmlns:a16="http://schemas.microsoft.com/office/drawing/2014/main" val="3572771137"/>
                    </a:ext>
                  </a:extLst>
                </a:gridCol>
                <a:gridCol w="208280">
                  <a:extLst>
                    <a:ext uri="{9D8B030D-6E8A-4147-A177-3AD203B41FA5}">
                      <a16:colId xmlns:a16="http://schemas.microsoft.com/office/drawing/2014/main" val="3997734806"/>
                    </a:ext>
                  </a:extLst>
                </a:gridCol>
                <a:gridCol w="208280">
                  <a:extLst>
                    <a:ext uri="{9D8B030D-6E8A-4147-A177-3AD203B41FA5}">
                      <a16:colId xmlns:a16="http://schemas.microsoft.com/office/drawing/2014/main" val="2083519419"/>
                    </a:ext>
                  </a:extLst>
                </a:gridCol>
                <a:gridCol w="208280">
                  <a:extLst>
                    <a:ext uri="{9D8B030D-6E8A-4147-A177-3AD203B41FA5}">
                      <a16:colId xmlns:a16="http://schemas.microsoft.com/office/drawing/2014/main" val="2070322566"/>
                    </a:ext>
                  </a:extLst>
                </a:gridCol>
                <a:gridCol w="208280">
                  <a:extLst>
                    <a:ext uri="{9D8B030D-6E8A-4147-A177-3AD203B41FA5}">
                      <a16:colId xmlns:a16="http://schemas.microsoft.com/office/drawing/2014/main" val="1637226687"/>
                    </a:ext>
                  </a:extLst>
                </a:gridCol>
                <a:gridCol w="208280">
                  <a:extLst>
                    <a:ext uri="{9D8B030D-6E8A-4147-A177-3AD203B41FA5}">
                      <a16:colId xmlns:a16="http://schemas.microsoft.com/office/drawing/2014/main" val="3681028843"/>
                    </a:ext>
                  </a:extLst>
                </a:gridCol>
                <a:gridCol w="208280">
                  <a:extLst>
                    <a:ext uri="{9D8B030D-6E8A-4147-A177-3AD203B41FA5}">
                      <a16:colId xmlns:a16="http://schemas.microsoft.com/office/drawing/2014/main" val="459543502"/>
                    </a:ext>
                  </a:extLst>
                </a:gridCol>
                <a:gridCol w="208280">
                  <a:extLst>
                    <a:ext uri="{9D8B030D-6E8A-4147-A177-3AD203B41FA5}">
                      <a16:colId xmlns:a16="http://schemas.microsoft.com/office/drawing/2014/main" val="3910369906"/>
                    </a:ext>
                  </a:extLst>
                </a:gridCol>
                <a:gridCol w="208280">
                  <a:extLst>
                    <a:ext uri="{9D8B030D-6E8A-4147-A177-3AD203B41FA5}">
                      <a16:colId xmlns:a16="http://schemas.microsoft.com/office/drawing/2014/main" val="3679583285"/>
                    </a:ext>
                  </a:extLst>
                </a:gridCol>
                <a:gridCol w="208280">
                  <a:extLst>
                    <a:ext uri="{9D8B030D-6E8A-4147-A177-3AD203B41FA5}">
                      <a16:colId xmlns:a16="http://schemas.microsoft.com/office/drawing/2014/main" val="3308780278"/>
                    </a:ext>
                  </a:extLst>
                </a:gridCol>
                <a:gridCol w="208280">
                  <a:extLst>
                    <a:ext uri="{9D8B030D-6E8A-4147-A177-3AD203B41FA5}">
                      <a16:colId xmlns:a16="http://schemas.microsoft.com/office/drawing/2014/main" val="4241548956"/>
                    </a:ext>
                  </a:extLst>
                </a:gridCol>
                <a:gridCol w="208280">
                  <a:extLst>
                    <a:ext uri="{9D8B030D-6E8A-4147-A177-3AD203B41FA5}">
                      <a16:colId xmlns:a16="http://schemas.microsoft.com/office/drawing/2014/main" val="1336297001"/>
                    </a:ext>
                  </a:extLst>
                </a:gridCol>
                <a:gridCol w="208280">
                  <a:extLst>
                    <a:ext uri="{9D8B030D-6E8A-4147-A177-3AD203B41FA5}">
                      <a16:colId xmlns:a16="http://schemas.microsoft.com/office/drawing/2014/main" val="581747378"/>
                    </a:ext>
                  </a:extLst>
                </a:gridCol>
                <a:gridCol w="208280">
                  <a:extLst>
                    <a:ext uri="{9D8B030D-6E8A-4147-A177-3AD203B41FA5}">
                      <a16:colId xmlns:a16="http://schemas.microsoft.com/office/drawing/2014/main" val="1295795829"/>
                    </a:ext>
                  </a:extLst>
                </a:gridCol>
                <a:gridCol w="208280">
                  <a:extLst>
                    <a:ext uri="{9D8B030D-6E8A-4147-A177-3AD203B41FA5}">
                      <a16:colId xmlns:a16="http://schemas.microsoft.com/office/drawing/2014/main" val="2805931782"/>
                    </a:ext>
                  </a:extLst>
                </a:gridCol>
                <a:gridCol w="208280">
                  <a:extLst>
                    <a:ext uri="{9D8B030D-6E8A-4147-A177-3AD203B41FA5}">
                      <a16:colId xmlns:a16="http://schemas.microsoft.com/office/drawing/2014/main" val="2873565597"/>
                    </a:ext>
                  </a:extLst>
                </a:gridCol>
                <a:gridCol w="208280">
                  <a:extLst>
                    <a:ext uri="{9D8B030D-6E8A-4147-A177-3AD203B41FA5}">
                      <a16:colId xmlns:a16="http://schemas.microsoft.com/office/drawing/2014/main" val="608287923"/>
                    </a:ext>
                  </a:extLst>
                </a:gridCol>
                <a:gridCol w="208280">
                  <a:extLst>
                    <a:ext uri="{9D8B030D-6E8A-4147-A177-3AD203B41FA5}">
                      <a16:colId xmlns:a16="http://schemas.microsoft.com/office/drawing/2014/main" val="452932425"/>
                    </a:ext>
                  </a:extLst>
                </a:gridCol>
                <a:gridCol w="208280">
                  <a:extLst>
                    <a:ext uri="{9D8B030D-6E8A-4147-A177-3AD203B41FA5}">
                      <a16:colId xmlns:a16="http://schemas.microsoft.com/office/drawing/2014/main" val="792910772"/>
                    </a:ext>
                  </a:extLst>
                </a:gridCol>
                <a:gridCol w="208280">
                  <a:extLst>
                    <a:ext uri="{9D8B030D-6E8A-4147-A177-3AD203B41FA5}">
                      <a16:colId xmlns:a16="http://schemas.microsoft.com/office/drawing/2014/main" val="2001896002"/>
                    </a:ext>
                  </a:extLst>
                </a:gridCol>
                <a:gridCol w="208280">
                  <a:extLst>
                    <a:ext uri="{9D8B030D-6E8A-4147-A177-3AD203B41FA5}">
                      <a16:colId xmlns:a16="http://schemas.microsoft.com/office/drawing/2014/main" val="326868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2837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- 2019-09-12 17:01:09</a:t>
                      </a:r>
                      <a:r>
                        <a:rPr kumimoji="0" lang="en-US" sz="1000" b="0" i="0" u="none" strike="noStrike" kern="1200" cap="none" spc="0" normalizeH="0" baseline="0" noProof="0">
                          <a:ln>
                            <a:noFill/>
                          </a:ln>
                          <a:solidFill>
                            <a:prstClr val="black"/>
                          </a:solidFill>
                          <a:effectLst/>
                          <a:uLnTx/>
                          <a:uFillTx/>
                          <a:latin typeface="+mn-lt"/>
                          <a:ea typeface="+mn-ea"/>
                          <a:cs typeface="+mn-cs"/>
                        </a:rPr>
                        <a:t> 
 **OOS** This is an amazing deal on 900 pieces of LEGO which is included in the ASDA Toy Sale, it's down from £29.97 to NOW ONLY £18! 🔥 You won't be able to get this in-store until Monday however, it's currently reduced and in-stock right now at ASDA George Affiliate Link 👉 https://moneysaveronline.co.uk/t93i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https://scontent.xx.fbcdn.net/v/t15.5256-10/67532781_738469949930012_8024369759409668096_n.jpg?_nc_cat=106&amp;_nc_oc=AQkpJTgW_XcGvD1wdEIgEqZxYmgd9c-zW-ZQ9PyqlXylL6j4g1uWPT4ySTKNVnx_EJg&amp;_nc_ht=scontent.xx&amp;oh=734340f95cf33066a4762c8b77ceba69&amp;oe=5E06F6B6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434594"/>
                  </a:ext>
                </a:extLst>
              </a:tr>
            </a:tbl>
          </a:graphicData>
        </a:graphic>
      </p:graphicFrame>
      <p:sp>
        <p:nvSpPr>
          <p:cNvPr id="4" name="Text Placeholder 3">
            <a:extLst>
              <a:ext uri="{FF2B5EF4-FFF2-40B4-BE49-F238E27FC236}">
                <a16:creationId xmlns:a16="http://schemas.microsoft.com/office/drawing/2014/main" id="{30592572-FF75-4E71-96B1-5CFBA83C94E0}"/>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148134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53264-19CA-4BBF-8003-FE2B74DCAC49}"/>
              </a:ext>
            </a:extLst>
          </p:cNvPr>
          <p:cNvSpPr>
            <a:spLocks noGrp="1"/>
          </p:cNvSpPr>
          <p:nvPr>
            <p:ph type="title"/>
          </p:nvPr>
        </p:nvSpPr>
        <p:spPr/>
        <p:txBody>
          <a:bodyPr/>
          <a:lstStyle/>
          <a:p>
            <a:r>
              <a:rPr lang="en-US"/>
              <a:t>This Months Top 10 ASDA George Posts (Last 30 Days) | Dansway Group - 4 of 11</a:t>
            </a:r>
          </a:p>
        </p:txBody>
      </p:sp>
      <p:graphicFrame>
        <p:nvGraphicFramePr>
          <p:cNvPr id="5" name="Table Placeholder 4">
            <a:extLst>
              <a:ext uri="{FF2B5EF4-FFF2-40B4-BE49-F238E27FC236}">
                <a16:creationId xmlns:a16="http://schemas.microsoft.com/office/drawing/2014/main" id="{2978B607-FCA8-4694-A5D8-CE7511917484}"/>
              </a:ext>
            </a:extLst>
          </p:cNvPr>
          <p:cNvGraphicFramePr>
            <a:graphicFrameLocks noGrp="1"/>
          </p:cNvGraphicFramePr>
          <p:nvPr>
            <p:ph type="tbl" sz="quarter" idx="13"/>
            <p:extLst>
              <p:ext uri="{D42A27DB-BD31-4B8C-83A1-F6EECF244321}">
                <p14:modId xmlns:p14="http://schemas.microsoft.com/office/powerpoint/2010/main" val="153374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52903243"/>
                    </a:ext>
                  </a:extLst>
                </a:gridCol>
                <a:gridCol w="905255">
                  <a:extLst>
                    <a:ext uri="{9D8B030D-6E8A-4147-A177-3AD203B41FA5}">
                      <a16:colId xmlns:a16="http://schemas.microsoft.com/office/drawing/2014/main" val="2572525153"/>
                    </a:ext>
                  </a:extLst>
                </a:gridCol>
                <a:gridCol w="208280">
                  <a:extLst>
                    <a:ext uri="{9D8B030D-6E8A-4147-A177-3AD203B41FA5}">
                      <a16:colId xmlns:a16="http://schemas.microsoft.com/office/drawing/2014/main" val="1069791258"/>
                    </a:ext>
                  </a:extLst>
                </a:gridCol>
                <a:gridCol w="246888">
                  <a:extLst>
                    <a:ext uri="{9D8B030D-6E8A-4147-A177-3AD203B41FA5}">
                      <a16:colId xmlns:a16="http://schemas.microsoft.com/office/drawing/2014/main" val="3280491279"/>
                    </a:ext>
                  </a:extLst>
                </a:gridCol>
                <a:gridCol w="208280">
                  <a:extLst>
                    <a:ext uri="{9D8B030D-6E8A-4147-A177-3AD203B41FA5}">
                      <a16:colId xmlns:a16="http://schemas.microsoft.com/office/drawing/2014/main" val="2304619560"/>
                    </a:ext>
                  </a:extLst>
                </a:gridCol>
                <a:gridCol w="208280">
                  <a:extLst>
                    <a:ext uri="{9D8B030D-6E8A-4147-A177-3AD203B41FA5}">
                      <a16:colId xmlns:a16="http://schemas.microsoft.com/office/drawing/2014/main" val="21562527"/>
                    </a:ext>
                  </a:extLst>
                </a:gridCol>
                <a:gridCol w="208280">
                  <a:extLst>
                    <a:ext uri="{9D8B030D-6E8A-4147-A177-3AD203B41FA5}">
                      <a16:colId xmlns:a16="http://schemas.microsoft.com/office/drawing/2014/main" val="1516968227"/>
                    </a:ext>
                  </a:extLst>
                </a:gridCol>
                <a:gridCol w="208280">
                  <a:extLst>
                    <a:ext uri="{9D8B030D-6E8A-4147-A177-3AD203B41FA5}">
                      <a16:colId xmlns:a16="http://schemas.microsoft.com/office/drawing/2014/main" val="4062270564"/>
                    </a:ext>
                  </a:extLst>
                </a:gridCol>
                <a:gridCol w="208280">
                  <a:extLst>
                    <a:ext uri="{9D8B030D-6E8A-4147-A177-3AD203B41FA5}">
                      <a16:colId xmlns:a16="http://schemas.microsoft.com/office/drawing/2014/main" val="2490191916"/>
                    </a:ext>
                  </a:extLst>
                </a:gridCol>
                <a:gridCol w="208280">
                  <a:extLst>
                    <a:ext uri="{9D8B030D-6E8A-4147-A177-3AD203B41FA5}">
                      <a16:colId xmlns:a16="http://schemas.microsoft.com/office/drawing/2014/main" val="4280247296"/>
                    </a:ext>
                  </a:extLst>
                </a:gridCol>
                <a:gridCol w="208280">
                  <a:extLst>
                    <a:ext uri="{9D8B030D-6E8A-4147-A177-3AD203B41FA5}">
                      <a16:colId xmlns:a16="http://schemas.microsoft.com/office/drawing/2014/main" val="3882779196"/>
                    </a:ext>
                  </a:extLst>
                </a:gridCol>
                <a:gridCol w="208280">
                  <a:extLst>
                    <a:ext uri="{9D8B030D-6E8A-4147-A177-3AD203B41FA5}">
                      <a16:colId xmlns:a16="http://schemas.microsoft.com/office/drawing/2014/main" val="921257696"/>
                    </a:ext>
                  </a:extLst>
                </a:gridCol>
                <a:gridCol w="208280">
                  <a:extLst>
                    <a:ext uri="{9D8B030D-6E8A-4147-A177-3AD203B41FA5}">
                      <a16:colId xmlns:a16="http://schemas.microsoft.com/office/drawing/2014/main" val="3874007077"/>
                    </a:ext>
                  </a:extLst>
                </a:gridCol>
                <a:gridCol w="208280">
                  <a:extLst>
                    <a:ext uri="{9D8B030D-6E8A-4147-A177-3AD203B41FA5}">
                      <a16:colId xmlns:a16="http://schemas.microsoft.com/office/drawing/2014/main" val="450257146"/>
                    </a:ext>
                  </a:extLst>
                </a:gridCol>
                <a:gridCol w="208280">
                  <a:extLst>
                    <a:ext uri="{9D8B030D-6E8A-4147-A177-3AD203B41FA5}">
                      <a16:colId xmlns:a16="http://schemas.microsoft.com/office/drawing/2014/main" val="1101999537"/>
                    </a:ext>
                  </a:extLst>
                </a:gridCol>
                <a:gridCol w="208280">
                  <a:extLst>
                    <a:ext uri="{9D8B030D-6E8A-4147-A177-3AD203B41FA5}">
                      <a16:colId xmlns:a16="http://schemas.microsoft.com/office/drawing/2014/main" val="1236044894"/>
                    </a:ext>
                  </a:extLst>
                </a:gridCol>
                <a:gridCol w="208280">
                  <a:extLst>
                    <a:ext uri="{9D8B030D-6E8A-4147-A177-3AD203B41FA5}">
                      <a16:colId xmlns:a16="http://schemas.microsoft.com/office/drawing/2014/main" val="175344123"/>
                    </a:ext>
                  </a:extLst>
                </a:gridCol>
                <a:gridCol w="208280">
                  <a:extLst>
                    <a:ext uri="{9D8B030D-6E8A-4147-A177-3AD203B41FA5}">
                      <a16:colId xmlns:a16="http://schemas.microsoft.com/office/drawing/2014/main" val="3286125958"/>
                    </a:ext>
                  </a:extLst>
                </a:gridCol>
                <a:gridCol w="208280">
                  <a:extLst>
                    <a:ext uri="{9D8B030D-6E8A-4147-A177-3AD203B41FA5}">
                      <a16:colId xmlns:a16="http://schemas.microsoft.com/office/drawing/2014/main" val="1439420557"/>
                    </a:ext>
                  </a:extLst>
                </a:gridCol>
                <a:gridCol w="208280">
                  <a:extLst>
                    <a:ext uri="{9D8B030D-6E8A-4147-A177-3AD203B41FA5}">
                      <a16:colId xmlns:a16="http://schemas.microsoft.com/office/drawing/2014/main" val="3382765093"/>
                    </a:ext>
                  </a:extLst>
                </a:gridCol>
                <a:gridCol w="208280">
                  <a:extLst>
                    <a:ext uri="{9D8B030D-6E8A-4147-A177-3AD203B41FA5}">
                      <a16:colId xmlns:a16="http://schemas.microsoft.com/office/drawing/2014/main" val="3188264963"/>
                    </a:ext>
                  </a:extLst>
                </a:gridCol>
                <a:gridCol w="208280">
                  <a:extLst>
                    <a:ext uri="{9D8B030D-6E8A-4147-A177-3AD203B41FA5}">
                      <a16:colId xmlns:a16="http://schemas.microsoft.com/office/drawing/2014/main" val="2141786365"/>
                    </a:ext>
                  </a:extLst>
                </a:gridCol>
                <a:gridCol w="208280">
                  <a:extLst>
                    <a:ext uri="{9D8B030D-6E8A-4147-A177-3AD203B41FA5}">
                      <a16:colId xmlns:a16="http://schemas.microsoft.com/office/drawing/2014/main" val="3620576635"/>
                    </a:ext>
                  </a:extLst>
                </a:gridCol>
                <a:gridCol w="208280">
                  <a:extLst>
                    <a:ext uri="{9D8B030D-6E8A-4147-A177-3AD203B41FA5}">
                      <a16:colId xmlns:a16="http://schemas.microsoft.com/office/drawing/2014/main" val="1706890239"/>
                    </a:ext>
                  </a:extLst>
                </a:gridCol>
                <a:gridCol w="208280">
                  <a:extLst>
                    <a:ext uri="{9D8B030D-6E8A-4147-A177-3AD203B41FA5}">
                      <a16:colId xmlns:a16="http://schemas.microsoft.com/office/drawing/2014/main" val="2795396913"/>
                    </a:ext>
                  </a:extLst>
                </a:gridCol>
                <a:gridCol w="208280">
                  <a:extLst>
                    <a:ext uri="{9D8B030D-6E8A-4147-A177-3AD203B41FA5}">
                      <a16:colId xmlns:a16="http://schemas.microsoft.com/office/drawing/2014/main" val="1207776657"/>
                    </a:ext>
                  </a:extLst>
                </a:gridCol>
                <a:gridCol w="208280">
                  <a:extLst>
                    <a:ext uri="{9D8B030D-6E8A-4147-A177-3AD203B41FA5}">
                      <a16:colId xmlns:a16="http://schemas.microsoft.com/office/drawing/2014/main" val="998850753"/>
                    </a:ext>
                  </a:extLst>
                </a:gridCol>
                <a:gridCol w="208280">
                  <a:extLst>
                    <a:ext uri="{9D8B030D-6E8A-4147-A177-3AD203B41FA5}">
                      <a16:colId xmlns:a16="http://schemas.microsoft.com/office/drawing/2014/main" val="2286474132"/>
                    </a:ext>
                  </a:extLst>
                </a:gridCol>
                <a:gridCol w="208280">
                  <a:extLst>
                    <a:ext uri="{9D8B030D-6E8A-4147-A177-3AD203B41FA5}">
                      <a16:colId xmlns:a16="http://schemas.microsoft.com/office/drawing/2014/main" val="69224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8676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- 2019-08-27 16:15:00</a:t>
                      </a:r>
                      <a:r>
                        <a:rPr kumimoji="0" lang="en-US" sz="1000" b="0" i="0" u="none" strike="noStrike" kern="1200" cap="none" spc="0" normalizeH="0" baseline="0" noProof="0">
                          <a:ln>
                            <a:noFill/>
                          </a:ln>
                          <a:solidFill>
                            <a:prstClr val="black"/>
                          </a:solidFill>
                          <a:effectLst/>
                          <a:uLnTx/>
                          <a:uFillTx/>
                          <a:latin typeface="+mn-lt"/>
                          <a:ea typeface="+mn-ea"/>
                          <a:cs typeface="+mn-cs"/>
                        </a:rPr>
                        <a:t> 
 You will not have to go to Infinity and Beyond to get these Toy Story Buzz Lightyear Light Up Trainers, just to Asda. Not only will your child look awesome wearing these trainers, but will also be seen better in the darker evenings thanks to the green light up piping on the saddle panel. Available in sizes 5-12 JNR at Asda George Affiliate Link 👉 https://moneysaveronline.co.uk/2fs5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62259799"/>
                  </a:ext>
                </a:extLst>
              </a:tr>
            </a:tbl>
          </a:graphicData>
        </a:graphic>
      </p:graphicFrame>
      <p:sp>
        <p:nvSpPr>
          <p:cNvPr id="4" name="Text Placeholder 3">
            <a:extLst>
              <a:ext uri="{FF2B5EF4-FFF2-40B4-BE49-F238E27FC236}">
                <a16:creationId xmlns:a16="http://schemas.microsoft.com/office/drawing/2014/main" id="{012B4DED-B20B-4957-B285-3F121A76E8C7}"/>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4293251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EAE1-AD79-4BE4-85B3-5B4EA70D2AC0}"/>
              </a:ext>
            </a:extLst>
          </p:cNvPr>
          <p:cNvSpPr>
            <a:spLocks noGrp="1"/>
          </p:cNvSpPr>
          <p:nvPr>
            <p:ph type="title"/>
          </p:nvPr>
        </p:nvSpPr>
        <p:spPr/>
        <p:txBody>
          <a:bodyPr/>
          <a:lstStyle/>
          <a:p>
            <a:r>
              <a:rPr lang="en-US"/>
              <a:t>This Months Top 10 ASDA George Posts (Last 30 Days) | Dansway Group - 5 of 11</a:t>
            </a:r>
          </a:p>
        </p:txBody>
      </p:sp>
      <p:graphicFrame>
        <p:nvGraphicFramePr>
          <p:cNvPr id="5" name="Table Placeholder 4">
            <a:extLst>
              <a:ext uri="{FF2B5EF4-FFF2-40B4-BE49-F238E27FC236}">
                <a16:creationId xmlns:a16="http://schemas.microsoft.com/office/drawing/2014/main" id="{C7F116DA-7A4B-4BDD-938F-CB3F54A3AFCB}"/>
              </a:ext>
            </a:extLst>
          </p:cNvPr>
          <p:cNvGraphicFramePr>
            <a:graphicFrameLocks noGrp="1"/>
          </p:cNvGraphicFramePr>
          <p:nvPr>
            <p:ph type="tbl" sz="quarter" idx="13"/>
            <p:extLst>
              <p:ext uri="{D42A27DB-BD31-4B8C-83A1-F6EECF244321}">
                <p14:modId xmlns:p14="http://schemas.microsoft.com/office/powerpoint/2010/main" val="192036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4252705471"/>
                    </a:ext>
                  </a:extLst>
                </a:gridCol>
                <a:gridCol w="905255">
                  <a:extLst>
                    <a:ext uri="{9D8B030D-6E8A-4147-A177-3AD203B41FA5}">
                      <a16:colId xmlns:a16="http://schemas.microsoft.com/office/drawing/2014/main" val="1156976872"/>
                    </a:ext>
                  </a:extLst>
                </a:gridCol>
                <a:gridCol w="208280">
                  <a:extLst>
                    <a:ext uri="{9D8B030D-6E8A-4147-A177-3AD203B41FA5}">
                      <a16:colId xmlns:a16="http://schemas.microsoft.com/office/drawing/2014/main" val="2905233876"/>
                    </a:ext>
                  </a:extLst>
                </a:gridCol>
                <a:gridCol w="246888">
                  <a:extLst>
                    <a:ext uri="{9D8B030D-6E8A-4147-A177-3AD203B41FA5}">
                      <a16:colId xmlns:a16="http://schemas.microsoft.com/office/drawing/2014/main" val="2586025161"/>
                    </a:ext>
                  </a:extLst>
                </a:gridCol>
                <a:gridCol w="208280">
                  <a:extLst>
                    <a:ext uri="{9D8B030D-6E8A-4147-A177-3AD203B41FA5}">
                      <a16:colId xmlns:a16="http://schemas.microsoft.com/office/drawing/2014/main" val="2679151935"/>
                    </a:ext>
                  </a:extLst>
                </a:gridCol>
                <a:gridCol w="208280">
                  <a:extLst>
                    <a:ext uri="{9D8B030D-6E8A-4147-A177-3AD203B41FA5}">
                      <a16:colId xmlns:a16="http://schemas.microsoft.com/office/drawing/2014/main" val="597052723"/>
                    </a:ext>
                  </a:extLst>
                </a:gridCol>
                <a:gridCol w="208280">
                  <a:extLst>
                    <a:ext uri="{9D8B030D-6E8A-4147-A177-3AD203B41FA5}">
                      <a16:colId xmlns:a16="http://schemas.microsoft.com/office/drawing/2014/main" val="675898723"/>
                    </a:ext>
                  </a:extLst>
                </a:gridCol>
                <a:gridCol w="208280">
                  <a:extLst>
                    <a:ext uri="{9D8B030D-6E8A-4147-A177-3AD203B41FA5}">
                      <a16:colId xmlns:a16="http://schemas.microsoft.com/office/drawing/2014/main" val="1963051414"/>
                    </a:ext>
                  </a:extLst>
                </a:gridCol>
                <a:gridCol w="208280">
                  <a:extLst>
                    <a:ext uri="{9D8B030D-6E8A-4147-A177-3AD203B41FA5}">
                      <a16:colId xmlns:a16="http://schemas.microsoft.com/office/drawing/2014/main" val="3202424982"/>
                    </a:ext>
                  </a:extLst>
                </a:gridCol>
                <a:gridCol w="208280">
                  <a:extLst>
                    <a:ext uri="{9D8B030D-6E8A-4147-A177-3AD203B41FA5}">
                      <a16:colId xmlns:a16="http://schemas.microsoft.com/office/drawing/2014/main" val="2746618568"/>
                    </a:ext>
                  </a:extLst>
                </a:gridCol>
                <a:gridCol w="208280">
                  <a:extLst>
                    <a:ext uri="{9D8B030D-6E8A-4147-A177-3AD203B41FA5}">
                      <a16:colId xmlns:a16="http://schemas.microsoft.com/office/drawing/2014/main" val="3500874579"/>
                    </a:ext>
                  </a:extLst>
                </a:gridCol>
                <a:gridCol w="208280">
                  <a:extLst>
                    <a:ext uri="{9D8B030D-6E8A-4147-A177-3AD203B41FA5}">
                      <a16:colId xmlns:a16="http://schemas.microsoft.com/office/drawing/2014/main" val="4273783305"/>
                    </a:ext>
                  </a:extLst>
                </a:gridCol>
                <a:gridCol w="208280">
                  <a:extLst>
                    <a:ext uri="{9D8B030D-6E8A-4147-A177-3AD203B41FA5}">
                      <a16:colId xmlns:a16="http://schemas.microsoft.com/office/drawing/2014/main" val="1145123462"/>
                    </a:ext>
                  </a:extLst>
                </a:gridCol>
                <a:gridCol w="208280">
                  <a:extLst>
                    <a:ext uri="{9D8B030D-6E8A-4147-A177-3AD203B41FA5}">
                      <a16:colId xmlns:a16="http://schemas.microsoft.com/office/drawing/2014/main" val="1555403080"/>
                    </a:ext>
                  </a:extLst>
                </a:gridCol>
                <a:gridCol w="208280">
                  <a:extLst>
                    <a:ext uri="{9D8B030D-6E8A-4147-A177-3AD203B41FA5}">
                      <a16:colId xmlns:a16="http://schemas.microsoft.com/office/drawing/2014/main" val="1584493804"/>
                    </a:ext>
                  </a:extLst>
                </a:gridCol>
                <a:gridCol w="208280">
                  <a:extLst>
                    <a:ext uri="{9D8B030D-6E8A-4147-A177-3AD203B41FA5}">
                      <a16:colId xmlns:a16="http://schemas.microsoft.com/office/drawing/2014/main" val="284226988"/>
                    </a:ext>
                  </a:extLst>
                </a:gridCol>
                <a:gridCol w="208280">
                  <a:extLst>
                    <a:ext uri="{9D8B030D-6E8A-4147-A177-3AD203B41FA5}">
                      <a16:colId xmlns:a16="http://schemas.microsoft.com/office/drawing/2014/main" val="1145615590"/>
                    </a:ext>
                  </a:extLst>
                </a:gridCol>
                <a:gridCol w="208280">
                  <a:extLst>
                    <a:ext uri="{9D8B030D-6E8A-4147-A177-3AD203B41FA5}">
                      <a16:colId xmlns:a16="http://schemas.microsoft.com/office/drawing/2014/main" val="553168364"/>
                    </a:ext>
                  </a:extLst>
                </a:gridCol>
                <a:gridCol w="208280">
                  <a:extLst>
                    <a:ext uri="{9D8B030D-6E8A-4147-A177-3AD203B41FA5}">
                      <a16:colId xmlns:a16="http://schemas.microsoft.com/office/drawing/2014/main" val="2564446048"/>
                    </a:ext>
                  </a:extLst>
                </a:gridCol>
                <a:gridCol w="208280">
                  <a:extLst>
                    <a:ext uri="{9D8B030D-6E8A-4147-A177-3AD203B41FA5}">
                      <a16:colId xmlns:a16="http://schemas.microsoft.com/office/drawing/2014/main" val="3662822472"/>
                    </a:ext>
                  </a:extLst>
                </a:gridCol>
                <a:gridCol w="208280">
                  <a:extLst>
                    <a:ext uri="{9D8B030D-6E8A-4147-A177-3AD203B41FA5}">
                      <a16:colId xmlns:a16="http://schemas.microsoft.com/office/drawing/2014/main" val="4145006899"/>
                    </a:ext>
                  </a:extLst>
                </a:gridCol>
                <a:gridCol w="208280">
                  <a:extLst>
                    <a:ext uri="{9D8B030D-6E8A-4147-A177-3AD203B41FA5}">
                      <a16:colId xmlns:a16="http://schemas.microsoft.com/office/drawing/2014/main" val="2949438870"/>
                    </a:ext>
                  </a:extLst>
                </a:gridCol>
                <a:gridCol w="208280">
                  <a:extLst>
                    <a:ext uri="{9D8B030D-6E8A-4147-A177-3AD203B41FA5}">
                      <a16:colId xmlns:a16="http://schemas.microsoft.com/office/drawing/2014/main" val="3933532679"/>
                    </a:ext>
                  </a:extLst>
                </a:gridCol>
                <a:gridCol w="208280">
                  <a:extLst>
                    <a:ext uri="{9D8B030D-6E8A-4147-A177-3AD203B41FA5}">
                      <a16:colId xmlns:a16="http://schemas.microsoft.com/office/drawing/2014/main" val="1553290431"/>
                    </a:ext>
                  </a:extLst>
                </a:gridCol>
                <a:gridCol w="208280">
                  <a:extLst>
                    <a:ext uri="{9D8B030D-6E8A-4147-A177-3AD203B41FA5}">
                      <a16:colId xmlns:a16="http://schemas.microsoft.com/office/drawing/2014/main" val="256698398"/>
                    </a:ext>
                  </a:extLst>
                </a:gridCol>
                <a:gridCol w="208280">
                  <a:extLst>
                    <a:ext uri="{9D8B030D-6E8A-4147-A177-3AD203B41FA5}">
                      <a16:colId xmlns:a16="http://schemas.microsoft.com/office/drawing/2014/main" val="2569508460"/>
                    </a:ext>
                  </a:extLst>
                </a:gridCol>
                <a:gridCol w="208280">
                  <a:extLst>
                    <a:ext uri="{9D8B030D-6E8A-4147-A177-3AD203B41FA5}">
                      <a16:colId xmlns:a16="http://schemas.microsoft.com/office/drawing/2014/main" val="536904979"/>
                    </a:ext>
                  </a:extLst>
                </a:gridCol>
                <a:gridCol w="208280">
                  <a:extLst>
                    <a:ext uri="{9D8B030D-6E8A-4147-A177-3AD203B41FA5}">
                      <a16:colId xmlns:a16="http://schemas.microsoft.com/office/drawing/2014/main" val="3578496709"/>
                    </a:ext>
                  </a:extLst>
                </a:gridCol>
                <a:gridCol w="208280">
                  <a:extLst>
                    <a:ext uri="{9D8B030D-6E8A-4147-A177-3AD203B41FA5}">
                      <a16:colId xmlns:a16="http://schemas.microsoft.com/office/drawing/2014/main" val="608052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79336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Baby Deals UK - 2019-08-28 14:15:01</a:t>
                      </a:r>
                      <a:r>
                        <a:rPr kumimoji="0" lang="en-US" sz="1000" b="0" i="0" u="none" strike="noStrike" kern="1200" cap="none" spc="0" normalizeH="0" baseline="0" noProof="0">
                          <a:ln>
                            <a:noFill/>
                          </a:ln>
                          <a:solidFill>
                            <a:prstClr val="black"/>
                          </a:solidFill>
                          <a:effectLst/>
                          <a:uLnTx/>
                          <a:uFillTx/>
                          <a:latin typeface="+mn-lt"/>
                          <a:ea typeface="+mn-ea"/>
                          <a:cs typeface="+mn-cs"/>
                        </a:rPr>
                        <a:t> 
 We are in love with this NEW Disney Dumbo Set! This set comes with a super soft dressing gown and matching pyjamas both with a Dumbo print. Ideal for a gift for a new arrival it comes in sizes Newborn-24 months at Asda George Affiliate Link 👉 https://babydealsuk.com/qwqp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50967113"/>
                  </a:ext>
                </a:extLst>
              </a:tr>
            </a:tbl>
          </a:graphicData>
        </a:graphic>
      </p:graphicFrame>
      <p:sp>
        <p:nvSpPr>
          <p:cNvPr id="4" name="Text Placeholder 3">
            <a:extLst>
              <a:ext uri="{FF2B5EF4-FFF2-40B4-BE49-F238E27FC236}">
                <a16:creationId xmlns:a16="http://schemas.microsoft.com/office/drawing/2014/main" id="{B2FA0736-71AD-43E4-BB2F-811E820DC54B}"/>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3361261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36A4-C020-4A86-A1B7-68CCB9D9DFC5}"/>
              </a:ext>
            </a:extLst>
          </p:cNvPr>
          <p:cNvSpPr>
            <a:spLocks noGrp="1"/>
          </p:cNvSpPr>
          <p:nvPr>
            <p:ph type="title"/>
          </p:nvPr>
        </p:nvSpPr>
        <p:spPr/>
        <p:txBody>
          <a:bodyPr/>
          <a:lstStyle/>
          <a:p>
            <a:r>
              <a:rPr lang="en-US"/>
              <a:t>This Months Top 10 ASDA George Posts (Last 30 Days) | Dansway Group - 6 of 11</a:t>
            </a:r>
          </a:p>
        </p:txBody>
      </p:sp>
      <p:graphicFrame>
        <p:nvGraphicFramePr>
          <p:cNvPr id="5" name="Table Placeholder 4">
            <a:extLst>
              <a:ext uri="{FF2B5EF4-FFF2-40B4-BE49-F238E27FC236}">
                <a16:creationId xmlns:a16="http://schemas.microsoft.com/office/drawing/2014/main" id="{75D3587A-9158-4BFD-91C8-AF29EE038679}"/>
              </a:ext>
            </a:extLst>
          </p:cNvPr>
          <p:cNvGraphicFramePr>
            <a:graphicFrameLocks noGrp="1"/>
          </p:cNvGraphicFramePr>
          <p:nvPr>
            <p:ph type="tbl" sz="quarter" idx="13"/>
            <p:extLst>
              <p:ext uri="{D42A27DB-BD31-4B8C-83A1-F6EECF244321}">
                <p14:modId xmlns:p14="http://schemas.microsoft.com/office/powerpoint/2010/main" val="3811501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824209356"/>
                    </a:ext>
                  </a:extLst>
                </a:gridCol>
                <a:gridCol w="905255">
                  <a:extLst>
                    <a:ext uri="{9D8B030D-6E8A-4147-A177-3AD203B41FA5}">
                      <a16:colId xmlns:a16="http://schemas.microsoft.com/office/drawing/2014/main" val="1521061915"/>
                    </a:ext>
                  </a:extLst>
                </a:gridCol>
                <a:gridCol w="208280">
                  <a:extLst>
                    <a:ext uri="{9D8B030D-6E8A-4147-A177-3AD203B41FA5}">
                      <a16:colId xmlns:a16="http://schemas.microsoft.com/office/drawing/2014/main" val="1495715032"/>
                    </a:ext>
                  </a:extLst>
                </a:gridCol>
                <a:gridCol w="246888">
                  <a:extLst>
                    <a:ext uri="{9D8B030D-6E8A-4147-A177-3AD203B41FA5}">
                      <a16:colId xmlns:a16="http://schemas.microsoft.com/office/drawing/2014/main" val="1109446836"/>
                    </a:ext>
                  </a:extLst>
                </a:gridCol>
                <a:gridCol w="208280">
                  <a:extLst>
                    <a:ext uri="{9D8B030D-6E8A-4147-A177-3AD203B41FA5}">
                      <a16:colId xmlns:a16="http://schemas.microsoft.com/office/drawing/2014/main" val="2215216461"/>
                    </a:ext>
                  </a:extLst>
                </a:gridCol>
                <a:gridCol w="208280">
                  <a:extLst>
                    <a:ext uri="{9D8B030D-6E8A-4147-A177-3AD203B41FA5}">
                      <a16:colId xmlns:a16="http://schemas.microsoft.com/office/drawing/2014/main" val="2299224462"/>
                    </a:ext>
                  </a:extLst>
                </a:gridCol>
                <a:gridCol w="208280">
                  <a:extLst>
                    <a:ext uri="{9D8B030D-6E8A-4147-A177-3AD203B41FA5}">
                      <a16:colId xmlns:a16="http://schemas.microsoft.com/office/drawing/2014/main" val="3183856703"/>
                    </a:ext>
                  </a:extLst>
                </a:gridCol>
                <a:gridCol w="208280">
                  <a:extLst>
                    <a:ext uri="{9D8B030D-6E8A-4147-A177-3AD203B41FA5}">
                      <a16:colId xmlns:a16="http://schemas.microsoft.com/office/drawing/2014/main" val="3415556211"/>
                    </a:ext>
                  </a:extLst>
                </a:gridCol>
                <a:gridCol w="208280">
                  <a:extLst>
                    <a:ext uri="{9D8B030D-6E8A-4147-A177-3AD203B41FA5}">
                      <a16:colId xmlns:a16="http://schemas.microsoft.com/office/drawing/2014/main" val="813734392"/>
                    </a:ext>
                  </a:extLst>
                </a:gridCol>
                <a:gridCol w="208280">
                  <a:extLst>
                    <a:ext uri="{9D8B030D-6E8A-4147-A177-3AD203B41FA5}">
                      <a16:colId xmlns:a16="http://schemas.microsoft.com/office/drawing/2014/main" val="3395195799"/>
                    </a:ext>
                  </a:extLst>
                </a:gridCol>
                <a:gridCol w="208280">
                  <a:extLst>
                    <a:ext uri="{9D8B030D-6E8A-4147-A177-3AD203B41FA5}">
                      <a16:colId xmlns:a16="http://schemas.microsoft.com/office/drawing/2014/main" val="398762402"/>
                    </a:ext>
                  </a:extLst>
                </a:gridCol>
                <a:gridCol w="208280">
                  <a:extLst>
                    <a:ext uri="{9D8B030D-6E8A-4147-A177-3AD203B41FA5}">
                      <a16:colId xmlns:a16="http://schemas.microsoft.com/office/drawing/2014/main" val="216449014"/>
                    </a:ext>
                  </a:extLst>
                </a:gridCol>
                <a:gridCol w="208280">
                  <a:extLst>
                    <a:ext uri="{9D8B030D-6E8A-4147-A177-3AD203B41FA5}">
                      <a16:colId xmlns:a16="http://schemas.microsoft.com/office/drawing/2014/main" val="1993803217"/>
                    </a:ext>
                  </a:extLst>
                </a:gridCol>
                <a:gridCol w="208280">
                  <a:extLst>
                    <a:ext uri="{9D8B030D-6E8A-4147-A177-3AD203B41FA5}">
                      <a16:colId xmlns:a16="http://schemas.microsoft.com/office/drawing/2014/main" val="3853629386"/>
                    </a:ext>
                  </a:extLst>
                </a:gridCol>
                <a:gridCol w="208280">
                  <a:extLst>
                    <a:ext uri="{9D8B030D-6E8A-4147-A177-3AD203B41FA5}">
                      <a16:colId xmlns:a16="http://schemas.microsoft.com/office/drawing/2014/main" val="2893139717"/>
                    </a:ext>
                  </a:extLst>
                </a:gridCol>
                <a:gridCol w="208280">
                  <a:extLst>
                    <a:ext uri="{9D8B030D-6E8A-4147-A177-3AD203B41FA5}">
                      <a16:colId xmlns:a16="http://schemas.microsoft.com/office/drawing/2014/main" val="3839402059"/>
                    </a:ext>
                  </a:extLst>
                </a:gridCol>
                <a:gridCol w="208280">
                  <a:extLst>
                    <a:ext uri="{9D8B030D-6E8A-4147-A177-3AD203B41FA5}">
                      <a16:colId xmlns:a16="http://schemas.microsoft.com/office/drawing/2014/main" val="449662472"/>
                    </a:ext>
                  </a:extLst>
                </a:gridCol>
                <a:gridCol w="208280">
                  <a:extLst>
                    <a:ext uri="{9D8B030D-6E8A-4147-A177-3AD203B41FA5}">
                      <a16:colId xmlns:a16="http://schemas.microsoft.com/office/drawing/2014/main" val="3131982932"/>
                    </a:ext>
                  </a:extLst>
                </a:gridCol>
                <a:gridCol w="208280">
                  <a:extLst>
                    <a:ext uri="{9D8B030D-6E8A-4147-A177-3AD203B41FA5}">
                      <a16:colId xmlns:a16="http://schemas.microsoft.com/office/drawing/2014/main" val="3871384795"/>
                    </a:ext>
                  </a:extLst>
                </a:gridCol>
                <a:gridCol w="208280">
                  <a:extLst>
                    <a:ext uri="{9D8B030D-6E8A-4147-A177-3AD203B41FA5}">
                      <a16:colId xmlns:a16="http://schemas.microsoft.com/office/drawing/2014/main" val="2063118363"/>
                    </a:ext>
                  </a:extLst>
                </a:gridCol>
                <a:gridCol w="208280">
                  <a:extLst>
                    <a:ext uri="{9D8B030D-6E8A-4147-A177-3AD203B41FA5}">
                      <a16:colId xmlns:a16="http://schemas.microsoft.com/office/drawing/2014/main" val="3349750368"/>
                    </a:ext>
                  </a:extLst>
                </a:gridCol>
                <a:gridCol w="208280">
                  <a:extLst>
                    <a:ext uri="{9D8B030D-6E8A-4147-A177-3AD203B41FA5}">
                      <a16:colId xmlns:a16="http://schemas.microsoft.com/office/drawing/2014/main" val="4116048109"/>
                    </a:ext>
                  </a:extLst>
                </a:gridCol>
                <a:gridCol w="208280">
                  <a:extLst>
                    <a:ext uri="{9D8B030D-6E8A-4147-A177-3AD203B41FA5}">
                      <a16:colId xmlns:a16="http://schemas.microsoft.com/office/drawing/2014/main" val="3287856389"/>
                    </a:ext>
                  </a:extLst>
                </a:gridCol>
                <a:gridCol w="208280">
                  <a:extLst>
                    <a:ext uri="{9D8B030D-6E8A-4147-A177-3AD203B41FA5}">
                      <a16:colId xmlns:a16="http://schemas.microsoft.com/office/drawing/2014/main" val="3568857999"/>
                    </a:ext>
                  </a:extLst>
                </a:gridCol>
                <a:gridCol w="208280">
                  <a:extLst>
                    <a:ext uri="{9D8B030D-6E8A-4147-A177-3AD203B41FA5}">
                      <a16:colId xmlns:a16="http://schemas.microsoft.com/office/drawing/2014/main" val="318467758"/>
                    </a:ext>
                  </a:extLst>
                </a:gridCol>
                <a:gridCol w="208280">
                  <a:extLst>
                    <a:ext uri="{9D8B030D-6E8A-4147-A177-3AD203B41FA5}">
                      <a16:colId xmlns:a16="http://schemas.microsoft.com/office/drawing/2014/main" val="2601960215"/>
                    </a:ext>
                  </a:extLst>
                </a:gridCol>
                <a:gridCol w="208280">
                  <a:extLst>
                    <a:ext uri="{9D8B030D-6E8A-4147-A177-3AD203B41FA5}">
                      <a16:colId xmlns:a16="http://schemas.microsoft.com/office/drawing/2014/main" val="1396062677"/>
                    </a:ext>
                  </a:extLst>
                </a:gridCol>
                <a:gridCol w="208280">
                  <a:extLst>
                    <a:ext uri="{9D8B030D-6E8A-4147-A177-3AD203B41FA5}">
                      <a16:colId xmlns:a16="http://schemas.microsoft.com/office/drawing/2014/main" val="3045752834"/>
                    </a:ext>
                  </a:extLst>
                </a:gridCol>
                <a:gridCol w="208280">
                  <a:extLst>
                    <a:ext uri="{9D8B030D-6E8A-4147-A177-3AD203B41FA5}">
                      <a16:colId xmlns:a16="http://schemas.microsoft.com/office/drawing/2014/main" val="4135241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8425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- 2019-09-03 15:30:01</a:t>
                      </a:r>
                      <a:r>
                        <a:rPr kumimoji="0" lang="en-US" sz="1000" b="0" i="0" u="none" strike="noStrike" kern="1200" cap="none" spc="0" normalizeH="0" baseline="0" noProof="0">
                          <a:ln>
                            <a:noFill/>
                          </a:ln>
                          <a:solidFill>
                            <a:prstClr val="black"/>
                          </a:solidFill>
                          <a:effectLst/>
                          <a:uLnTx/>
                          <a:uFillTx/>
                          <a:latin typeface="+mn-lt"/>
                          <a:ea typeface="+mn-ea"/>
                          <a:cs typeface="+mn-cs"/>
                        </a:rPr>
                        <a:t> 
 ASDA BABY EVENT COMING!!! We say this because we have noticed that more items have been added to Baby Sale Section online, and so now there's almost 200 bargains to be had. There's deals on pushchairs, car seats, nursery and so much more starting from just £1 at Asda George Affiliate Link 👉 https://moneysaveronline.co.uk/kf3m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https://scontent.xx.fbcdn.net/v/t1.0-9/s720x720/69446899_1962689860500123_7869661305081167872_o.jpg?_nc_cat=111&amp;_nc_oc=AQk_m8eJIuJvKJF2vSYieEQHWQCsgD5wO5tc9N3wIiMYxu3ge5pN3U2DriflA7rfRsI&amp;_nc_ht=scontent.xx&amp;oh=32de576a62cef0eb799eafe462bfe6fc&amp;oe=5E0D8821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97879212"/>
                  </a:ext>
                </a:extLst>
              </a:tr>
            </a:tbl>
          </a:graphicData>
        </a:graphic>
      </p:graphicFrame>
      <p:sp>
        <p:nvSpPr>
          <p:cNvPr id="4" name="Text Placeholder 3">
            <a:extLst>
              <a:ext uri="{FF2B5EF4-FFF2-40B4-BE49-F238E27FC236}">
                <a16:creationId xmlns:a16="http://schemas.microsoft.com/office/drawing/2014/main" id="{4A27102D-FB35-4D30-9813-6A9903A7E882}"/>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3487310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D8C55-DEC9-4756-A534-3523DCFF6459}"/>
              </a:ext>
            </a:extLst>
          </p:cNvPr>
          <p:cNvSpPr>
            <a:spLocks noGrp="1"/>
          </p:cNvSpPr>
          <p:nvPr>
            <p:ph type="title"/>
          </p:nvPr>
        </p:nvSpPr>
        <p:spPr/>
        <p:txBody>
          <a:bodyPr/>
          <a:lstStyle/>
          <a:p>
            <a:r>
              <a:rPr lang="en-US"/>
              <a:t>This Months Top 10 ASDA George Posts (Last 30 Days) | Dansway Group - 7 of 11</a:t>
            </a:r>
          </a:p>
        </p:txBody>
      </p:sp>
      <p:graphicFrame>
        <p:nvGraphicFramePr>
          <p:cNvPr id="5" name="Table Placeholder 4">
            <a:extLst>
              <a:ext uri="{FF2B5EF4-FFF2-40B4-BE49-F238E27FC236}">
                <a16:creationId xmlns:a16="http://schemas.microsoft.com/office/drawing/2014/main" id="{CE2E85BB-B31C-4857-A49E-AE7D32F9E02E}"/>
              </a:ext>
            </a:extLst>
          </p:cNvPr>
          <p:cNvGraphicFramePr>
            <a:graphicFrameLocks noGrp="1"/>
          </p:cNvGraphicFramePr>
          <p:nvPr>
            <p:ph type="tbl" sz="quarter" idx="13"/>
            <p:extLst>
              <p:ext uri="{D42A27DB-BD31-4B8C-83A1-F6EECF244321}">
                <p14:modId xmlns:p14="http://schemas.microsoft.com/office/powerpoint/2010/main" val="402071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1017924083"/>
                    </a:ext>
                  </a:extLst>
                </a:gridCol>
                <a:gridCol w="905255">
                  <a:extLst>
                    <a:ext uri="{9D8B030D-6E8A-4147-A177-3AD203B41FA5}">
                      <a16:colId xmlns:a16="http://schemas.microsoft.com/office/drawing/2014/main" val="1714205254"/>
                    </a:ext>
                  </a:extLst>
                </a:gridCol>
                <a:gridCol w="208280">
                  <a:extLst>
                    <a:ext uri="{9D8B030D-6E8A-4147-A177-3AD203B41FA5}">
                      <a16:colId xmlns:a16="http://schemas.microsoft.com/office/drawing/2014/main" val="799108648"/>
                    </a:ext>
                  </a:extLst>
                </a:gridCol>
                <a:gridCol w="246888">
                  <a:extLst>
                    <a:ext uri="{9D8B030D-6E8A-4147-A177-3AD203B41FA5}">
                      <a16:colId xmlns:a16="http://schemas.microsoft.com/office/drawing/2014/main" val="829479423"/>
                    </a:ext>
                  </a:extLst>
                </a:gridCol>
                <a:gridCol w="208280">
                  <a:extLst>
                    <a:ext uri="{9D8B030D-6E8A-4147-A177-3AD203B41FA5}">
                      <a16:colId xmlns:a16="http://schemas.microsoft.com/office/drawing/2014/main" val="4219483600"/>
                    </a:ext>
                  </a:extLst>
                </a:gridCol>
                <a:gridCol w="208280">
                  <a:extLst>
                    <a:ext uri="{9D8B030D-6E8A-4147-A177-3AD203B41FA5}">
                      <a16:colId xmlns:a16="http://schemas.microsoft.com/office/drawing/2014/main" val="1330132854"/>
                    </a:ext>
                  </a:extLst>
                </a:gridCol>
                <a:gridCol w="208280">
                  <a:extLst>
                    <a:ext uri="{9D8B030D-6E8A-4147-A177-3AD203B41FA5}">
                      <a16:colId xmlns:a16="http://schemas.microsoft.com/office/drawing/2014/main" val="3461062313"/>
                    </a:ext>
                  </a:extLst>
                </a:gridCol>
                <a:gridCol w="208280">
                  <a:extLst>
                    <a:ext uri="{9D8B030D-6E8A-4147-A177-3AD203B41FA5}">
                      <a16:colId xmlns:a16="http://schemas.microsoft.com/office/drawing/2014/main" val="861363544"/>
                    </a:ext>
                  </a:extLst>
                </a:gridCol>
                <a:gridCol w="208280">
                  <a:extLst>
                    <a:ext uri="{9D8B030D-6E8A-4147-A177-3AD203B41FA5}">
                      <a16:colId xmlns:a16="http://schemas.microsoft.com/office/drawing/2014/main" val="2300833154"/>
                    </a:ext>
                  </a:extLst>
                </a:gridCol>
                <a:gridCol w="208280">
                  <a:extLst>
                    <a:ext uri="{9D8B030D-6E8A-4147-A177-3AD203B41FA5}">
                      <a16:colId xmlns:a16="http://schemas.microsoft.com/office/drawing/2014/main" val="644443581"/>
                    </a:ext>
                  </a:extLst>
                </a:gridCol>
                <a:gridCol w="208280">
                  <a:extLst>
                    <a:ext uri="{9D8B030D-6E8A-4147-A177-3AD203B41FA5}">
                      <a16:colId xmlns:a16="http://schemas.microsoft.com/office/drawing/2014/main" val="3152622181"/>
                    </a:ext>
                  </a:extLst>
                </a:gridCol>
                <a:gridCol w="208280">
                  <a:extLst>
                    <a:ext uri="{9D8B030D-6E8A-4147-A177-3AD203B41FA5}">
                      <a16:colId xmlns:a16="http://schemas.microsoft.com/office/drawing/2014/main" val="3127322236"/>
                    </a:ext>
                  </a:extLst>
                </a:gridCol>
                <a:gridCol w="208280">
                  <a:extLst>
                    <a:ext uri="{9D8B030D-6E8A-4147-A177-3AD203B41FA5}">
                      <a16:colId xmlns:a16="http://schemas.microsoft.com/office/drawing/2014/main" val="3067437750"/>
                    </a:ext>
                  </a:extLst>
                </a:gridCol>
                <a:gridCol w="208280">
                  <a:extLst>
                    <a:ext uri="{9D8B030D-6E8A-4147-A177-3AD203B41FA5}">
                      <a16:colId xmlns:a16="http://schemas.microsoft.com/office/drawing/2014/main" val="234451716"/>
                    </a:ext>
                  </a:extLst>
                </a:gridCol>
                <a:gridCol w="208280">
                  <a:extLst>
                    <a:ext uri="{9D8B030D-6E8A-4147-A177-3AD203B41FA5}">
                      <a16:colId xmlns:a16="http://schemas.microsoft.com/office/drawing/2014/main" val="437777937"/>
                    </a:ext>
                  </a:extLst>
                </a:gridCol>
                <a:gridCol w="208280">
                  <a:extLst>
                    <a:ext uri="{9D8B030D-6E8A-4147-A177-3AD203B41FA5}">
                      <a16:colId xmlns:a16="http://schemas.microsoft.com/office/drawing/2014/main" val="877405900"/>
                    </a:ext>
                  </a:extLst>
                </a:gridCol>
                <a:gridCol w="208280">
                  <a:extLst>
                    <a:ext uri="{9D8B030D-6E8A-4147-A177-3AD203B41FA5}">
                      <a16:colId xmlns:a16="http://schemas.microsoft.com/office/drawing/2014/main" val="2594580935"/>
                    </a:ext>
                  </a:extLst>
                </a:gridCol>
                <a:gridCol w="208280">
                  <a:extLst>
                    <a:ext uri="{9D8B030D-6E8A-4147-A177-3AD203B41FA5}">
                      <a16:colId xmlns:a16="http://schemas.microsoft.com/office/drawing/2014/main" val="3402454471"/>
                    </a:ext>
                  </a:extLst>
                </a:gridCol>
                <a:gridCol w="208280">
                  <a:extLst>
                    <a:ext uri="{9D8B030D-6E8A-4147-A177-3AD203B41FA5}">
                      <a16:colId xmlns:a16="http://schemas.microsoft.com/office/drawing/2014/main" val="3652736744"/>
                    </a:ext>
                  </a:extLst>
                </a:gridCol>
                <a:gridCol w="208280">
                  <a:extLst>
                    <a:ext uri="{9D8B030D-6E8A-4147-A177-3AD203B41FA5}">
                      <a16:colId xmlns:a16="http://schemas.microsoft.com/office/drawing/2014/main" val="1749403815"/>
                    </a:ext>
                  </a:extLst>
                </a:gridCol>
                <a:gridCol w="208280">
                  <a:extLst>
                    <a:ext uri="{9D8B030D-6E8A-4147-A177-3AD203B41FA5}">
                      <a16:colId xmlns:a16="http://schemas.microsoft.com/office/drawing/2014/main" val="1123877777"/>
                    </a:ext>
                  </a:extLst>
                </a:gridCol>
                <a:gridCol w="208280">
                  <a:extLst>
                    <a:ext uri="{9D8B030D-6E8A-4147-A177-3AD203B41FA5}">
                      <a16:colId xmlns:a16="http://schemas.microsoft.com/office/drawing/2014/main" val="2574135779"/>
                    </a:ext>
                  </a:extLst>
                </a:gridCol>
                <a:gridCol w="208280">
                  <a:extLst>
                    <a:ext uri="{9D8B030D-6E8A-4147-A177-3AD203B41FA5}">
                      <a16:colId xmlns:a16="http://schemas.microsoft.com/office/drawing/2014/main" val="407873472"/>
                    </a:ext>
                  </a:extLst>
                </a:gridCol>
                <a:gridCol w="208280">
                  <a:extLst>
                    <a:ext uri="{9D8B030D-6E8A-4147-A177-3AD203B41FA5}">
                      <a16:colId xmlns:a16="http://schemas.microsoft.com/office/drawing/2014/main" val="1246144579"/>
                    </a:ext>
                  </a:extLst>
                </a:gridCol>
                <a:gridCol w="208280">
                  <a:extLst>
                    <a:ext uri="{9D8B030D-6E8A-4147-A177-3AD203B41FA5}">
                      <a16:colId xmlns:a16="http://schemas.microsoft.com/office/drawing/2014/main" val="3143757759"/>
                    </a:ext>
                  </a:extLst>
                </a:gridCol>
                <a:gridCol w="208280">
                  <a:extLst>
                    <a:ext uri="{9D8B030D-6E8A-4147-A177-3AD203B41FA5}">
                      <a16:colId xmlns:a16="http://schemas.microsoft.com/office/drawing/2014/main" val="1324350579"/>
                    </a:ext>
                  </a:extLst>
                </a:gridCol>
                <a:gridCol w="208280">
                  <a:extLst>
                    <a:ext uri="{9D8B030D-6E8A-4147-A177-3AD203B41FA5}">
                      <a16:colId xmlns:a16="http://schemas.microsoft.com/office/drawing/2014/main" val="1367173799"/>
                    </a:ext>
                  </a:extLst>
                </a:gridCol>
                <a:gridCol w="208280">
                  <a:extLst>
                    <a:ext uri="{9D8B030D-6E8A-4147-A177-3AD203B41FA5}">
                      <a16:colId xmlns:a16="http://schemas.microsoft.com/office/drawing/2014/main" val="3357994044"/>
                    </a:ext>
                  </a:extLst>
                </a:gridCol>
                <a:gridCol w="208280">
                  <a:extLst>
                    <a:ext uri="{9D8B030D-6E8A-4147-A177-3AD203B41FA5}">
                      <a16:colId xmlns:a16="http://schemas.microsoft.com/office/drawing/2014/main" val="1958904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6855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- 2019-09-15 15:00:34</a:t>
                      </a:r>
                      <a:r>
                        <a:rPr kumimoji="0" lang="en-US" sz="1000" b="0" i="0" u="none" strike="noStrike" kern="1200" cap="none" spc="0" normalizeH="0" baseline="0" noProof="0">
                          <a:ln>
                            <a:noFill/>
                          </a:ln>
                          <a:solidFill>
                            <a:prstClr val="black"/>
                          </a:solidFill>
                          <a:effectLst/>
                          <a:uLnTx/>
                          <a:uFillTx/>
                          <a:latin typeface="+mn-lt"/>
                          <a:ea typeface="+mn-ea"/>
                          <a:cs typeface="+mn-cs"/>
                        </a:rPr>
                        <a:t> 
 This Kids Casdon Dyson Ball Vacuum Cleaner has proven to be very popular recently so therefore, we just had to give you a closer. It’s a very adorable way for them to pretend to help you around your home as you do the housework! 😍 PLUS, it’s also currently REDUCED at ASDA George Affiliate Link 👉 https://moneysaveronline.co.uk/lfp9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https://scontent.xx.fbcdn.net/v/t15.5256-10/s720x720/69450512_689818018203895_813264341104066560_n.jpg?_nc_cat=106&amp;_nc_oc=AQm8j_FcZ-a4GNDu8blMDUoMFbTkC3O1owz-lwK8DzGYidLscUCf_yMrk5TnEO0VnXI&amp;_nc_ht=scontent.xx&amp;oh=a89dd4b7513a8137c4522597ca36a653&amp;oe=5E0A718B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5067958"/>
                  </a:ext>
                </a:extLst>
              </a:tr>
            </a:tbl>
          </a:graphicData>
        </a:graphic>
      </p:graphicFrame>
      <p:sp>
        <p:nvSpPr>
          <p:cNvPr id="4" name="Text Placeholder 3">
            <a:extLst>
              <a:ext uri="{FF2B5EF4-FFF2-40B4-BE49-F238E27FC236}">
                <a16:creationId xmlns:a16="http://schemas.microsoft.com/office/drawing/2014/main" id="{79CA3DCB-ADE7-467C-9433-CB11AF180C3C}"/>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14746564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A0A0F-CB92-403D-B958-6DE3FB37EA72}"/>
              </a:ext>
            </a:extLst>
          </p:cNvPr>
          <p:cNvSpPr>
            <a:spLocks noGrp="1"/>
          </p:cNvSpPr>
          <p:nvPr>
            <p:ph type="title"/>
          </p:nvPr>
        </p:nvSpPr>
        <p:spPr/>
        <p:txBody>
          <a:bodyPr/>
          <a:lstStyle/>
          <a:p>
            <a:r>
              <a:rPr lang="en-US"/>
              <a:t>This Months Top 10 ASDA George Posts (Last 30 Days) | Dansway Group - 8 of 11</a:t>
            </a:r>
          </a:p>
        </p:txBody>
      </p:sp>
      <p:graphicFrame>
        <p:nvGraphicFramePr>
          <p:cNvPr id="5" name="Table Placeholder 4">
            <a:extLst>
              <a:ext uri="{FF2B5EF4-FFF2-40B4-BE49-F238E27FC236}">
                <a16:creationId xmlns:a16="http://schemas.microsoft.com/office/drawing/2014/main" id="{A96DAE53-4705-4F0B-8FBA-8377B982EC7F}"/>
              </a:ext>
            </a:extLst>
          </p:cNvPr>
          <p:cNvGraphicFramePr>
            <a:graphicFrameLocks noGrp="1"/>
          </p:cNvGraphicFramePr>
          <p:nvPr>
            <p:ph type="tbl" sz="quarter" idx="13"/>
            <p:extLst>
              <p:ext uri="{D42A27DB-BD31-4B8C-83A1-F6EECF244321}">
                <p14:modId xmlns:p14="http://schemas.microsoft.com/office/powerpoint/2010/main" val="347706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2593349517"/>
                    </a:ext>
                  </a:extLst>
                </a:gridCol>
                <a:gridCol w="905255">
                  <a:extLst>
                    <a:ext uri="{9D8B030D-6E8A-4147-A177-3AD203B41FA5}">
                      <a16:colId xmlns:a16="http://schemas.microsoft.com/office/drawing/2014/main" val="507470587"/>
                    </a:ext>
                  </a:extLst>
                </a:gridCol>
                <a:gridCol w="208280">
                  <a:extLst>
                    <a:ext uri="{9D8B030D-6E8A-4147-A177-3AD203B41FA5}">
                      <a16:colId xmlns:a16="http://schemas.microsoft.com/office/drawing/2014/main" val="827315154"/>
                    </a:ext>
                  </a:extLst>
                </a:gridCol>
                <a:gridCol w="246888">
                  <a:extLst>
                    <a:ext uri="{9D8B030D-6E8A-4147-A177-3AD203B41FA5}">
                      <a16:colId xmlns:a16="http://schemas.microsoft.com/office/drawing/2014/main" val="2679713118"/>
                    </a:ext>
                  </a:extLst>
                </a:gridCol>
                <a:gridCol w="208280">
                  <a:extLst>
                    <a:ext uri="{9D8B030D-6E8A-4147-A177-3AD203B41FA5}">
                      <a16:colId xmlns:a16="http://schemas.microsoft.com/office/drawing/2014/main" val="1972610168"/>
                    </a:ext>
                  </a:extLst>
                </a:gridCol>
                <a:gridCol w="208280">
                  <a:extLst>
                    <a:ext uri="{9D8B030D-6E8A-4147-A177-3AD203B41FA5}">
                      <a16:colId xmlns:a16="http://schemas.microsoft.com/office/drawing/2014/main" val="1558408802"/>
                    </a:ext>
                  </a:extLst>
                </a:gridCol>
                <a:gridCol w="208280">
                  <a:extLst>
                    <a:ext uri="{9D8B030D-6E8A-4147-A177-3AD203B41FA5}">
                      <a16:colId xmlns:a16="http://schemas.microsoft.com/office/drawing/2014/main" val="2398496391"/>
                    </a:ext>
                  </a:extLst>
                </a:gridCol>
                <a:gridCol w="208280">
                  <a:extLst>
                    <a:ext uri="{9D8B030D-6E8A-4147-A177-3AD203B41FA5}">
                      <a16:colId xmlns:a16="http://schemas.microsoft.com/office/drawing/2014/main" val="2904965276"/>
                    </a:ext>
                  </a:extLst>
                </a:gridCol>
                <a:gridCol w="208280">
                  <a:extLst>
                    <a:ext uri="{9D8B030D-6E8A-4147-A177-3AD203B41FA5}">
                      <a16:colId xmlns:a16="http://schemas.microsoft.com/office/drawing/2014/main" val="1553938935"/>
                    </a:ext>
                  </a:extLst>
                </a:gridCol>
                <a:gridCol w="208280">
                  <a:extLst>
                    <a:ext uri="{9D8B030D-6E8A-4147-A177-3AD203B41FA5}">
                      <a16:colId xmlns:a16="http://schemas.microsoft.com/office/drawing/2014/main" val="1886229766"/>
                    </a:ext>
                  </a:extLst>
                </a:gridCol>
                <a:gridCol w="208280">
                  <a:extLst>
                    <a:ext uri="{9D8B030D-6E8A-4147-A177-3AD203B41FA5}">
                      <a16:colId xmlns:a16="http://schemas.microsoft.com/office/drawing/2014/main" val="245383634"/>
                    </a:ext>
                  </a:extLst>
                </a:gridCol>
                <a:gridCol w="208280">
                  <a:extLst>
                    <a:ext uri="{9D8B030D-6E8A-4147-A177-3AD203B41FA5}">
                      <a16:colId xmlns:a16="http://schemas.microsoft.com/office/drawing/2014/main" val="463319355"/>
                    </a:ext>
                  </a:extLst>
                </a:gridCol>
                <a:gridCol w="208280">
                  <a:extLst>
                    <a:ext uri="{9D8B030D-6E8A-4147-A177-3AD203B41FA5}">
                      <a16:colId xmlns:a16="http://schemas.microsoft.com/office/drawing/2014/main" val="1096897783"/>
                    </a:ext>
                  </a:extLst>
                </a:gridCol>
                <a:gridCol w="208280">
                  <a:extLst>
                    <a:ext uri="{9D8B030D-6E8A-4147-A177-3AD203B41FA5}">
                      <a16:colId xmlns:a16="http://schemas.microsoft.com/office/drawing/2014/main" val="3437745044"/>
                    </a:ext>
                  </a:extLst>
                </a:gridCol>
                <a:gridCol w="208280">
                  <a:extLst>
                    <a:ext uri="{9D8B030D-6E8A-4147-A177-3AD203B41FA5}">
                      <a16:colId xmlns:a16="http://schemas.microsoft.com/office/drawing/2014/main" val="1111632795"/>
                    </a:ext>
                  </a:extLst>
                </a:gridCol>
                <a:gridCol w="208280">
                  <a:extLst>
                    <a:ext uri="{9D8B030D-6E8A-4147-A177-3AD203B41FA5}">
                      <a16:colId xmlns:a16="http://schemas.microsoft.com/office/drawing/2014/main" val="514842737"/>
                    </a:ext>
                  </a:extLst>
                </a:gridCol>
                <a:gridCol w="208280">
                  <a:extLst>
                    <a:ext uri="{9D8B030D-6E8A-4147-A177-3AD203B41FA5}">
                      <a16:colId xmlns:a16="http://schemas.microsoft.com/office/drawing/2014/main" val="2430369977"/>
                    </a:ext>
                  </a:extLst>
                </a:gridCol>
                <a:gridCol w="208280">
                  <a:extLst>
                    <a:ext uri="{9D8B030D-6E8A-4147-A177-3AD203B41FA5}">
                      <a16:colId xmlns:a16="http://schemas.microsoft.com/office/drawing/2014/main" val="325643092"/>
                    </a:ext>
                  </a:extLst>
                </a:gridCol>
                <a:gridCol w="208280">
                  <a:extLst>
                    <a:ext uri="{9D8B030D-6E8A-4147-A177-3AD203B41FA5}">
                      <a16:colId xmlns:a16="http://schemas.microsoft.com/office/drawing/2014/main" val="3262849383"/>
                    </a:ext>
                  </a:extLst>
                </a:gridCol>
                <a:gridCol w="208280">
                  <a:extLst>
                    <a:ext uri="{9D8B030D-6E8A-4147-A177-3AD203B41FA5}">
                      <a16:colId xmlns:a16="http://schemas.microsoft.com/office/drawing/2014/main" val="1536719098"/>
                    </a:ext>
                  </a:extLst>
                </a:gridCol>
                <a:gridCol w="208280">
                  <a:extLst>
                    <a:ext uri="{9D8B030D-6E8A-4147-A177-3AD203B41FA5}">
                      <a16:colId xmlns:a16="http://schemas.microsoft.com/office/drawing/2014/main" val="3836242735"/>
                    </a:ext>
                  </a:extLst>
                </a:gridCol>
                <a:gridCol w="208280">
                  <a:extLst>
                    <a:ext uri="{9D8B030D-6E8A-4147-A177-3AD203B41FA5}">
                      <a16:colId xmlns:a16="http://schemas.microsoft.com/office/drawing/2014/main" val="3027552910"/>
                    </a:ext>
                  </a:extLst>
                </a:gridCol>
                <a:gridCol w="208280">
                  <a:extLst>
                    <a:ext uri="{9D8B030D-6E8A-4147-A177-3AD203B41FA5}">
                      <a16:colId xmlns:a16="http://schemas.microsoft.com/office/drawing/2014/main" val="875767978"/>
                    </a:ext>
                  </a:extLst>
                </a:gridCol>
                <a:gridCol w="208280">
                  <a:extLst>
                    <a:ext uri="{9D8B030D-6E8A-4147-A177-3AD203B41FA5}">
                      <a16:colId xmlns:a16="http://schemas.microsoft.com/office/drawing/2014/main" val="254661937"/>
                    </a:ext>
                  </a:extLst>
                </a:gridCol>
                <a:gridCol w="208280">
                  <a:extLst>
                    <a:ext uri="{9D8B030D-6E8A-4147-A177-3AD203B41FA5}">
                      <a16:colId xmlns:a16="http://schemas.microsoft.com/office/drawing/2014/main" val="3589294872"/>
                    </a:ext>
                  </a:extLst>
                </a:gridCol>
                <a:gridCol w="208280">
                  <a:extLst>
                    <a:ext uri="{9D8B030D-6E8A-4147-A177-3AD203B41FA5}">
                      <a16:colId xmlns:a16="http://schemas.microsoft.com/office/drawing/2014/main" val="3097318943"/>
                    </a:ext>
                  </a:extLst>
                </a:gridCol>
                <a:gridCol w="208280">
                  <a:extLst>
                    <a:ext uri="{9D8B030D-6E8A-4147-A177-3AD203B41FA5}">
                      <a16:colId xmlns:a16="http://schemas.microsoft.com/office/drawing/2014/main" val="4155050972"/>
                    </a:ext>
                  </a:extLst>
                </a:gridCol>
                <a:gridCol w="208280">
                  <a:extLst>
                    <a:ext uri="{9D8B030D-6E8A-4147-A177-3AD203B41FA5}">
                      <a16:colId xmlns:a16="http://schemas.microsoft.com/office/drawing/2014/main" val="2065426984"/>
                    </a:ext>
                  </a:extLst>
                </a:gridCol>
                <a:gridCol w="208280">
                  <a:extLst>
                    <a:ext uri="{9D8B030D-6E8A-4147-A177-3AD203B41FA5}">
                      <a16:colId xmlns:a16="http://schemas.microsoft.com/office/drawing/2014/main" val="4135994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3066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- 2019-09-12 10:00:01</a:t>
                      </a:r>
                      <a:r>
                        <a:rPr kumimoji="0" lang="en-US" sz="1000" b="0" i="0" u="none" strike="noStrike" kern="1200" cap="none" spc="0" normalizeH="0" baseline="0" noProof="0">
                          <a:ln>
                            <a:noFill/>
                          </a:ln>
                          <a:solidFill>
                            <a:prstClr val="black"/>
                          </a:solidFill>
                          <a:effectLst/>
                          <a:uLnTx/>
                          <a:uFillTx/>
                          <a:latin typeface="+mn-lt"/>
                          <a:ea typeface="+mn-ea"/>
                          <a:cs typeface="+mn-cs"/>
                        </a:rPr>
                        <a:t> 
 HUGE ASDA GEORGE  CLOTHING SALE NOW LIVE IN-STORE AT ASDA!!! 🔥 Here are just some of the photos that we've managed to take whilst being in-store this morning. You're able to choose from 100's of great bargains for Men, Women, Kids and Baby's! See this sale and also others such as the Toy Sale online at ASDA George Affiliate Link 👉 https://moneysaveronline.co.uk/swqd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8005918"/>
                  </a:ext>
                </a:extLst>
              </a:tr>
            </a:tbl>
          </a:graphicData>
        </a:graphic>
      </p:graphicFrame>
      <p:sp>
        <p:nvSpPr>
          <p:cNvPr id="4" name="Text Placeholder 3">
            <a:extLst>
              <a:ext uri="{FF2B5EF4-FFF2-40B4-BE49-F238E27FC236}">
                <a16:creationId xmlns:a16="http://schemas.microsoft.com/office/drawing/2014/main" id="{8444D26A-967B-40F6-AC2E-D4802A8F0FDB}"/>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4076733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9E334-3FAE-4B2B-8765-AF61DEF23B9B}"/>
              </a:ext>
            </a:extLst>
          </p:cNvPr>
          <p:cNvSpPr>
            <a:spLocks noGrp="1"/>
          </p:cNvSpPr>
          <p:nvPr>
            <p:ph type="title"/>
          </p:nvPr>
        </p:nvSpPr>
        <p:spPr/>
        <p:txBody>
          <a:bodyPr/>
          <a:lstStyle/>
          <a:p>
            <a:r>
              <a:rPr lang="en-US"/>
              <a:t>This Months Top 10 ASDA George Posts (Last 30 Days) | Dansway Group - 9 of 11</a:t>
            </a:r>
          </a:p>
        </p:txBody>
      </p:sp>
      <p:graphicFrame>
        <p:nvGraphicFramePr>
          <p:cNvPr id="5" name="Table Placeholder 4">
            <a:extLst>
              <a:ext uri="{FF2B5EF4-FFF2-40B4-BE49-F238E27FC236}">
                <a16:creationId xmlns:a16="http://schemas.microsoft.com/office/drawing/2014/main" id="{7A141D27-095A-417F-B80D-8BC5EA3C2D72}"/>
              </a:ext>
            </a:extLst>
          </p:cNvPr>
          <p:cNvGraphicFramePr>
            <a:graphicFrameLocks noGrp="1"/>
          </p:cNvGraphicFramePr>
          <p:nvPr>
            <p:ph type="tbl" sz="quarter" idx="13"/>
            <p:extLst>
              <p:ext uri="{D42A27DB-BD31-4B8C-83A1-F6EECF244321}">
                <p14:modId xmlns:p14="http://schemas.microsoft.com/office/powerpoint/2010/main" val="2586984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092114728"/>
                    </a:ext>
                  </a:extLst>
                </a:gridCol>
                <a:gridCol w="905255">
                  <a:extLst>
                    <a:ext uri="{9D8B030D-6E8A-4147-A177-3AD203B41FA5}">
                      <a16:colId xmlns:a16="http://schemas.microsoft.com/office/drawing/2014/main" val="269415713"/>
                    </a:ext>
                  </a:extLst>
                </a:gridCol>
                <a:gridCol w="208280">
                  <a:extLst>
                    <a:ext uri="{9D8B030D-6E8A-4147-A177-3AD203B41FA5}">
                      <a16:colId xmlns:a16="http://schemas.microsoft.com/office/drawing/2014/main" val="3325079934"/>
                    </a:ext>
                  </a:extLst>
                </a:gridCol>
                <a:gridCol w="246888">
                  <a:extLst>
                    <a:ext uri="{9D8B030D-6E8A-4147-A177-3AD203B41FA5}">
                      <a16:colId xmlns:a16="http://schemas.microsoft.com/office/drawing/2014/main" val="1969722097"/>
                    </a:ext>
                  </a:extLst>
                </a:gridCol>
                <a:gridCol w="208280">
                  <a:extLst>
                    <a:ext uri="{9D8B030D-6E8A-4147-A177-3AD203B41FA5}">
                      <a16:colId xmlns:a16="http://schemas.microsoft.com/office/drawing/2014/main" val="1090152901"/>
                    </a:ext>
                  </a:extLst>
                </a:gridCol>
                <a:gridCol w="208280">
                  <a:extLst>
                    <a:ext uri="{9D8B030D-6E8A-4147-A177-3AD203B41FA5}">
                      <a16:colId xmlns:a16="http://schemas.microsoft.com/office/drawing/2014/main" val="3966978194"/>
                    </a:ext>
                  </a:extLst>
                </a:gridCol>
                <a:gridCol w="208280">
                  <a:extLst>
                    <a:ext uri="{9D8B030D-6E8A-4147-A177-3AD203B41FA5}">
                      <a16:colId xmlns:a16="http://schemas.microsoft.com/office/drawing/2014/main" val="1792868214"/>
                    </a:ext>
                  </a:extLst>
                </a:gridCol>
                <a:gridCol w="208280">
                  <a:extLst>
                    <a:ext uri="{9D8B030D-6E8A-4147-A177-3AD203B41FA5}">
                      <a16:colId xmlns:a16="http://schemas.microsoft.com/office/drawing/2014/main" val="3585109543"/>
                    </a:ext>
                  </a:extLst>
                </a:gridCol>
                <a:gridCol w="208280">
                  <a:extLst>
                    <a:ext uri="{9D8B030D-6E8A-4147-A177-3AD203B41FA5}">
                      <a16:colId xmlns:a16="http://schemas.microsoft.com/office/drawing/2014/main" val="1038576373"/>
                    </a:ext>
                  </a:extLst>
                </a:gridCol>
                <a:gridCol w="208280">
                  <a:extLst>
                    <a:ext uri="{9D8B030D-6E8A-4147-A177-3AD203B41FA5}">
                      <a16:colId xmlns:a16="http://schemas.microsoft.com/office/drawing/2014/main" val="2279112010"/>
                    </a:ext>
                  </a:extLst>
                </a:gridCol>
                <a:gridCol w="208280">
                  <a:extLst>
                    <a:ext uri="{9D8B030D-6E8A-4147-A177-3AD203B41FA5}">
                      <a16:colId xmlns:a16="http://schemas.microsoft.com/office/drawing/2014/main" val="1269904946"/>
                    </a:ext>
                  </a:extLst>
                </a:gridCol>
                <a:gridCol w="208280">
                  <a:extLst>
                    <a:ext uri="{9D8B030D-6E8A-4147-A177-3AD203B41FA5}">
                      <a16:colId xmlns:a16="http://schemas.microsoft.com/office/drawing/2014/main" val="1486208702"/>
                    </a:ext>
                  </a:extLst>
                </a:gridCol>
                <a:gridCol w="208280">
                  <a:extLst>
                    <a:ext uri="{9D8B030D-6E8A-4147-A177-3AD203B41FA5}">
                      <a16:colId xmlns:a16="http://schemas.microsoft.com/office/drawing/2014/main" val="854286913"/>
                    </a:ext>
                  </a:extLst>
                </a:gridCol>
                <a:gridCol w="208280">
                  <a:extLst>
                    <a:ext uri="{9D8B030D-6E8A-4147-A177-3AD203B41FA5}">
                      <a16:colId xmlns:a16="http://schemas.microsoft.com/office/drawing/2014/main" val="307713232"/>
                    </a:ext>
                  </a:extLst>
                </a:gridCol>
                <a:gridCol w="208280">
                  <a:extLst>
                    <a:ext uri="{9D8B030D-6E8A-4147-A177-3AD203B41FA5}">
                      <a16:colId xmlns:a16="http://schemas.microsoft.com/office/drawing/2014/main" val="2081059561"/>
                    </a:ext>
                  </a:extLst>
                </a:gridCol>
                <a:gridCol w="208280">
                  <a:extLst>
                    <a:ext uri="{9D8B030D-6E8A-4147-A177-3AD203B41FA5}">
                      <a16:colId xmlns:a16="http://schemas.microsoft.com/office/drawing/2014/main" val="2079883927"/>
                    </a:ext>
                  </a:extLst>
                </a:gridCol>
                <a:gridCol w="208280">
                  <a:extLst>
                    <a:ext uri="{9D8B030D-6E8A-4147-A177-3AD203B41FA5}">
                      <a16:colId xmlns:a16="http://schemas.microsoft.com/office/drawing/2014/main" val="3824632743"/>
                    </a:ext>
                  </a:extLst>
                </a:gridCol>
                <a:gridCol w="208280">
                  <a:extLst>
                    <a:ext uri="{9D8B030D-6E8A-4147-A177-3AD203B41FA5}">
                      <a16:colId xmlns:a16="http://schemas.microsoft.com/office/drawing/2014/main" val="1071691451"/>
                    </a:ext>
                  </a:extLst>
                </a:gridCol>
                <a:gridCol w="208280">
                  <a:extLst>
                    <a:ext uri="{9D8B030D-6E8A-4147-A177-3AD203B41FA5}">
                      <a16:colId xmlns:a16="http://schemas.microsoft.com/office/drawing/2014/main" val="55032773"/>
                    </a:ext>
                  </a:extLst>
                </a:gridCol>
                <a:gridCol w="208280">
                  <a:extLst>
                    <a:ext uri="{9D8B030D-6E8A-4147-A177-3AD203B41FA5}">
                      <a16:colId xmlns:a16="http://schemas.microsoft.com/office/drawing/2014/main" val="460747935"/>
                    </a:ext>
                  </a:extLst>
                </a:gridCol>
                <a:gridCol w="208280">
                  <a:extLst>
                    <a:ext uri="{9D8B030D-6E8A-4147-A177-3AD203B41FA5}">
                      <a16:colId xmlns:a16="http://schemas.microsoft.com/office/drawing/2014/main" val="748964974"/>
                    </a:ext>
                  </a:extLst>
                </a:gridCol>
                <a:gridCol w="208280">
                  <a:extLst>
                    <a:ext uri="{9D8B030D-6E8A-4147-A177-3AD203B41FA5}">
                      <a16:colId xmlns:a16="http://schemas.microsoft.com/office/drawing/2014/main" val="364274863"/>
                    </a:ext>
                  </a:extLst>
                </a:gridCol>
                <a:gridCol w="208280">
                  <a:extLst>
                    <a:ext uri="{9D8B030D-6E8A-4147-A177-3AD203B41FA5}">
                      <a16:colId xmlns:a16="http://schemas.microsoft.com/office/drawing/2014/main" val="4136896694"/>
                    </a:ext>
                  </a:extLst>
                </a:gridCol>
                <a:gridCol w="208280">
                  <a:extLst>
                    <a:ext uri="{9D8B030D-6E8A-4147-A177-3AD203B41FA5}">
                      <a16:colId xmlns:a16="http://schemas.microsoft.com/office/drawing/2014/main" val="1721491408"/>
                    </a:ext>
                  </a:extLst>
                </a:gridCol>
                <a:gridCol w="208280">
                  <a:extLst>
                    <a:ext uri="{9D8B030D-6E8A-4147-A177-3AD203B41FA5}">
                      <a16:colId xmlns:a16="http://schemas.microsoft.com/office/drawing/2014/main" val="2409884993"/>
                    </a:ext>
                  </a:extLst>
                </a:gridCol>
                <a:gridCol w="208280">
                  <a:extLst>
                    <a:ext uri="{9D8B030D-6E8A-4147-A177-3AD203B41FA5}">
                      <a16:colId xmlns:a16="http://schemas.microsoft.com/office/drawing/2014/main" val="3908861026"/>
                    </a:ext>
                  </a:extLst>
                </a:gridCol>
                <a:gridCol w="208280">
                  <a:extLst>
                    <a:ext uri="{9D8B030D-6E8A-4147-A177-3AD203B41FA5}">
                      <a16:colId xmlns:a16="http://schemas.microsoft.com/office/drawing/2014/main" val="1758338452"/>
                    </a:ext>
                  </a:extLst>
                </a:gridCol>
                <a:gridCol w="208280">
                  <a:extLst>
                    <a:ext uri="{9D8B030D-6E8A-4147-A177-3AD203B41FA5}">
                      <a16:colId xmlns:a16="http://schemas.microsoft.com/office/drawing/2014/main" val="4054884277"/>
                    </a:ext>
                  </a:extLst>
                </a:gridCol>
                <a:gridCol w="208280">
                  <a:extLst>
                    <a:ext uri="{9D8B030D-6E8A-4147-A177-3AD203B41FA5}">
                      <a16:colId xmlns:a16="http://schemas.microsoft.com/office/drawing/2014/main" val="3374529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9301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- 2019-08-20 09:45:00</a:t>
                      </a:r>
                      <a:r>
                        <a:rPr kumimoji="0" lang="en-US" sz="1000" b="0" i="0" u="none" strike="noStrike" kern="1200" cap="none" spc="0" normalizeH="0" baseline="0" noProof="0">
                          <a:ln>
                            <a:noFill/>
                          </a:ln>
                          <a:solidFill>
                            <a:prstClr val="black"/>
                          </a:solidFill>
                          <a:effectLst/>
                          <a:uLnTx/>
                          <a:uFillTx/>
                          <a:latin typeface="+mn-lt"/>
                          <a:ea typeface="+mn-ea"/>
                          <a:cs typeface="+mn-cs"/>
                        </a:rPr>
                        <a:t> 
 This Dinosaur all in one is not only as cute as they come it will also keep your little one cosy and warm as we head into the chillier months.  The hooded onesie features an all over dino print with 3D spine detailing and when your baby is on the move it will look like you have a mini Stegosaurus in your lounge!  The dino all in one can be found at Asda George Affiliate Link 👉https://moneysaveronline.co.uk/ukxd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7136600"/>
                  </a:ext>
                </a:extLst>
              </a:tr>
            </a:tbl>
          </a:graphicData>
        </a:graphic>
      </p:graphicFrame>
      <p:sp>
        <p:nvSpPr>
          <p:cNvPr id="4" name="Text Placeholder 3">
            <a:extLst>
              <a:ext uri="{FF2B5EF4-FFF2-40B4-BE49-F238E27FC236}">
                <a16:creationId xmlns:a16="http://schemas.microsoft.com/office/drawing/2014/main" id="{1314D534-7E73-482E-9B22-123E98F4C8F9}"/>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118400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EAE13-5CAE-4552-BA57-CE2CEA22D406}"/>
              </a:ext>
            </a:extLst>
          </p:cNvPr>
          <p:cNvSpPr>
            <a:spLocks noGrp="1"/>
          </p:cNvSpPr>
          <p:nvPr>
            <p:ph type="title"/>
          </p:nvPr>
        </p:nvSpPr>
        <p:spPr/>
        <p:txBody>
          <a:bodyPr/>
          <a:lstStyle/>
          <a:p>
            <a:r>
              <a:rPr lang="en-US"/>
              <a:t>This Months Top 10 ASDA George Posts (Last 30 Days) | Dansway Group - 10 of 11</a:t>
            </a:r>
          </a:p>
        </p:txBody>
      </p:sp>
      <p:graphicFrame>
        <p:nvGraphicFramePr>
          <p:cNvPr id="5" name="Table Placeholder 4">
            <a:extLst>
              <a:ext uri="{FF2B5EF4-FFF2-40B4-BE49-F238E27FC236}">
                <a16:creationId xmlns:a16="http://schemas.microsoft.com/office/drawing/2014/main" id="{80B49625-1D0C-42AA-870D-EF8FE954872E}"/>
              </a:ext>
            </a:extLst>
          </p:cNvPr>
          <p:cNvGraphicFramePr>
            <a:graphicFrameLocks noGrp="1"/>
          </p:cNvGraphicFramePr>
          <p:nvPr>
            <p:ph type="tbl" sz="quarter" idx="13"/>
            <p:extLst>
              <p:ext uri="{D42A27DB-BD31-4B8C-83A1-F6EECF244321}">
                <p14:modId xmlns:p14="http://schemas.microsoft.com/office/powerpoint/2010/main" val="209837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3736937992"/>
                    </a:ext>
                  </a:extLst>
                </a:gridCol>
                <a:gridCol w="905255">
                  <a:extLst>
                    <a:ext uri="{9D8B030D-6E8A-4147-A177-3AD203B41FA5}">
                      <a16:colId xmlns:a16="http://schemas.microsoft.com/office/drawing/2014/main" val="1520588361"/>
                    </a:ext>
                  </a:extLst>
                </a:gridCol>
                <a:gridCol w="208280">
                  <a:extLst>
                    <a:ext uri="{9D8B030D-6E8A-4147-A177-3AD203B41FA5}">
                      <a16:colId xmlns:a16="http://schemas.microsoft.com/office/drawing/2014/main" val="3572775871"/>
                    </a:ext>
                  </a:extLst>
                </a:gridCol>
                <a:gridCol w="246888">
                  <a:extLst>
                    <a:ext uri="{9D8B030D-6E8A-4147-A177-3AD203B41FA5}">
                      <a16:colId xmlns:a16="http://schemas.microsoft.com/office/drawing/2014/main" val="2366216684"/>
                    </a:ext>
                  </a:extLst>
                </a:gridCol>
                <a:gridCol w="208280">
                  <a:extLst>
                    <a:ext uri="{9D8B030D-6E8A-4147-A177-3AD203B41FA5}">
                      <a16:colId xmlns:a16="http://schemas.microsoft.com/office/drawing/2014/main" val="396405540"/>
                    </a:ext>
                  </a:extLst>
                </a:gridCol>
                <a:gridCol w="208280">
                  <a:extLst>
                    <a:ext uri="{9D8B030D-6E8A-4147-A177-3AD203B41FA5}">
                      <a16:colId xmlns:a16="http://schemas.microsoft.com/office/drawing/2014/main" val="303094863"/>
                    </a:ext>
                  </a:extLst>
                </a:gridCol>
                <a:gridCol w="208280">
                  <a:extLst>
                    <a:ext uri="{9D8B030D-6E8A-4147-A177-3AD203B41FA5}">
                      <a16:colId xmlns:a16="http://schemas.microsoft.com/office/drawing/2014/main" val="3528418131"/>
                    </a:ext>
                  </a:extLst>
                </a:gridCol>
                <a:gridCol w="208280">
                  <a:extLst>
                    <a:ext uri="{9D8B030D-6E8A-4147-A177-3AD203B41FA5}">
                      <a16:colId xmlns:a16="http://schemas.microsoft.com/office/drawing/2014/main" val="1217790852"/>
                    </a:ext>
                  </a:extLst>
                </a:gridCol>
                <a:gridCol w="208280">
                  <a:extLst>
                    <a:ext uri="{9D8B030D-6E8A-4147-A177-3AD203B41FA5}">
                      <a16:colId xmlns:a16="http://schemas.microsoft.com/office/drawing/2014/main" val="3044321207"/>
                    </a:ext>
                  </a:extLst>
                </a:gridCol>
                <a:gridCol w="208280">
                  <a:extLst>
                    <a:ext uri="{9D8B030D-6E8A-4147-A177-3AD203B41FA5}">
                      <a16:colId xmlns:a16="http://schemas.microsoft.com/office/drawing/2014/main" val="465323054"/>
                    </a:ext>
                  </a:extLst>
                </a:gridCol>
                <a:gridCol w="208280">
                  <a:extLst>
                    <a:ext uri="{9D8B030D-6E8A-4147-A177-3AD203B41FA5}">
                      <a16:colId xmlns:a16="http://schemas.microsoft.com/office/drawing/2014/main" val="3498429871"/>
                    </a:ext>
                  </a:extLst>
                </a:gridCol>
                <a:gridCol w="208280">
                  <a:extLst>
                    <a:ext uri="{9D8B030D-6E8A-4147-A177-3AD203B41FA5}">
                      <a16:colId xmlns:a16="http://schemas.microsoft.com/office/drawing/2014/main" val="1757920535"/>
                    </a:ext>
                  </a:extLst>
                </a:gridCol>
                <a:gridCol w="208280">
                  <a:extLst>
                    <a:ext uri="{9D8B030D-6E8A-4147-A177-3AD203B41FA5}">
                      <a16:colId xmlns:a16="http://schemas.microsoft.com/office/drawing/2014/main" val="3735026180"/>
                    </a:ext>
                  </a:extLst>
                </a:gridCol>
                <a:gridCol w="208280">
                  <a:extLst>
                    <a:ext uri="{9D8B030D-6E8A-4147-A177-3AD203B41FA5}">
                      <a16:colId xmlns:a16="http://schemas.microsoft.com/office/drawing/2014/main" val="3671983863"/>
                    </a:ext>
                  </a:extLst>
                </a:gridCol>
                <a:gridCol w="208280">
                  <a:extLst>
                    <a:ext uri="{9D8B030D-6E8A-4147-A177-3AD203B41FA5}">
                      <a16:colId xmlns:a16="http://schemas.microsoft.com/office/drawing/2014/main" val="2556024031"/>
                    </a:ext>
                  </a:extLst>
                </a:gridCol>
                <a:gridCol w="208280">
                  <a:extLst>
                    <a:ext uri="{9D8B030D-6E8A-4147-A177-3AD203B41FA5}">
                      <a16:colId xmlns:a16="http://schemas.microsoft.com/office/drawing/2014/main" val="3959986789"/>
                    </a:ext>
                  </a:extLst>
                </a:gridCol>
                <a:gridCol w="208280">
                  <a:extLst>
                    <a:ext uri="{9D8B030D-6E8A-4147-A177-3AD203B41FA5}">
                      <a16:colId xmlns:a16="http://schemas.microsoft.com/office/drawing/2014/main" val="3079403510"/>
                    </a:ext>
                  </a:extLst>
                </a:gridCol>
                <a:gridCol w="208280">
                  <a:extLst>
                    <a:ext uri="{9D8B030D-6E8A-4147-A177-3AD203B41FA5}">
                      <a16:colId xmlns:a16="http://schemas.microsoft.com/office/drawing/2014/main" val="2340981795"/>
                    </a:ext>
                  </a:extLst>
                </a:gridCol>
                <a:gridCol w="208280">
                  <a:extLst>
                    <a:ext uri="{9D8B030D-6E8A-4147-A177-3AD203B41FA5}">
                      <a16:colId xmlns:a16="http://schemas.microsoft.com/office/drawing/2014/main" val="3185322234"/>
                    </a:ext>
                  </a:extLst>
                </a:gridCol>
                <a:gridCol w="208280">
                  <a:extLst>
                    <a:ext uri="{9D8B030D-6E8A-4147-A177-3AD203B41FA5}">
                      <a16:colId xmlns:a16="http://schemas.microsoft.com/office/drawing/2014/main" val="407062206"/>
                    </a:ext>
                  </a:extLst>
                </a:gridCol>
                <a:gridCol w="208280">
                  <a:extLst>
                    <a:ext uri="{9D8B030D-6E8A-4147-A177-3AD203B41FA5}">
                      <a16:colId xmlns:a16="http://schemas.microsoft.com/office/drawing/2014/main" val="3518590250"/>
                    </a:ext>
                  </a:extLst>
                </a:gridCol>
                <a:gridCol w="208280">
                  <a:extLst>
                    <a:ext uri="{9D8B030D-6E8A-4147-A177-3AD203B41FA5}">
                      <a16:colId xmlns:a16="http://schemas.microsoft.com/office/drawing/2014/main" val="2377904227"/>
                    </a:ext>
                  </a:extLst>
                </a:gridCol>
                <a:gridCol w="208280">
                  <a:extLst>
                    <a:ext uri="{9D8B030D-6E8A-4147-A177-3AD203B41FA5}">
                      <a16:colId xmlns:a16="http://schemas.microsoft.com/office/drawing/2014/main" val="3263857665"/>
                    </a:ext>
                  </a:extLst>
                </a:gridCol>
                <a:gridCol w="208280">
                  <a:extLst>
                    <a:ext uri="{9D8B030D-6E8A-4147-A177-3AD203B41FA5}">
                      <a16:colId xmlns:a16="http://schemas.microsoft.com/office/drawing/2014/main" val="3491143336"/>
                    </a:ext>
                  </a:extLst>
                </a:gridCol>
                <a:gridCol w="208280">
                  <a:extLst>
                    <a:ext uri="{9D8B030D-6E8A-4147-A177-3AD203B41FA5}">
                      <a16:colId xmlns:a16="http://schemas.microsoft.com/office/drawing/2014/main" val="3078261674"/>
                    </a:ext>
                  </a:extLst>
                </a:gridCol>
                <a:gridCol w="208280">
                  <a:extLst>
                    <a:ext uri="{9D8B030D-6E8A-4147-A177-3AD203B41FA5}">
                      <a16:colId xmlns:a16="http://schemas.microsoft.com/office/drawing/2014/main" val="2778741877"/>
                    </a:ext>
                  </a:extLst>
                </a:gridCol>
                <a:gridCol w="208280">
                  <a:extLst>
                    <a:ext uri="{9D8B030D-6E8A-4147-A177-3AD203B41FA5}">
                      <a16:colId xmlns:a16="http://schemas.microsoft.com/office/drawing/2014/main" val="3776139048"/>
                    </a:ext>
                  </a:extLst>
                </a:gridCol>
                <a:gridCol w="208280">
                  <a:extLst>
                    <a:ext uri="{9D8B030D-6E8A-4147-A177-3AD203B41FA5}">
                      <a16:colId xmlns:a16="http://schemas.microsoft.com/office/drawing/2014/main" val="2788049276"/>
                    </a:ext>
                  </a:extLst>
                </a:gridCol>
                <a:gridCol w="208280">
                  <a:extLst>
                    <a:ext uri="{9D8B030D-6E8A-4147-A177-3AD203B41FA5}">
                      <a16:colId xmlns:a16="http://schemas.microsoft.com/office/drawing/2014/main" val="2760236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657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- 2019-09-13 11:58:34</a:t>
                      </a:r>
                      <a:r>
                        <a:rPr kumimoji="0" lang="en-US" sz="1000" b="0" i="0" u="none" strike="noStrike" kern="1200" cap="none" spc="0" normalizeH="0" baseline="0" noProof="0">
                          <a:ln>
                            <a:noFill/>
                          </a:ln>
                          <a:solidFill>
                            <a:prstClr val="black"/>
                          </a:solidFill>
                          <a:effectLst/>
                          <a:uLnTx/>
                          <a:uFillTx/>
                          <a:latin typeface="+mn-lt"/>
                          <a:ea typeface="+mn-ea"/>
                          <a:cs typeface="+mn-cs"/>
                        </a:rPr>
                        <a:t> 
 O.M.G! HUGE Inflatable Plush 6ft Giraffe Soft Toy RRP £79.99 now REDUCED to ONLY £30 at ASDA!! 😲 If you've got a little one who's mad about giraffes then don't miss out on treating them to this giant 6ft Soft Toy! Plus, it's also included in the Toy Sale online at ASDA George Affiliate Link 👉 https://moneysaveronline.co.uk/y4j2
*This was on sale at Argos eBay outlet, but stock has since sold out. ASDA is currently the cheapest.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https://scontent.xx.fbcdn.net/v/t1.0-9/70172243_1980435282058914_293099563395317760_n.png?_nc_cat=106&amp;_nc_oc=AQlnKosc8qVYv95XjbGatt4EBYXSQNcQJ2hJtOD1sYkaamesrjRN1sE-mSXegNIpkLI&amp;_nc_ht=scontent.xx&amp;oh=030877c6a2c8fe75e06be447633522a6&amp;oe=5E3908D4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94340086"/>
                  </a:ext>
                </a:extLst>
              </a:tr>
            </a:tbl>
          </a:graphicData>
        </a:graphic>
      </p:graphicFrame>
      <p:sp>
        <p:nvSpPr>
          <p:cNvPr id="4" name="Text Placeholder 3">
            <a:extLst>
              <a:ext uri="{FF2B5EF4-FFF2-40B4-BE49-F238E27FC236}">
                <a16:creationId xmlns:a16="http://schemas.microsoft.com/office/drawing/2014/main" id="{7E9F70E7-095C-4D5A-978C-402AA38E79D0}"/>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427032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E6973-F7C7-4DFA-A605-FC676E469565}"/>
              </a:ext>
            </a:extLst>
          </p:cNvPr>
          <p:cNvSpPr>
            <a:spLocks noGrp="1"/>
          </p:cNvSpPr>
          <p:nvPr>
            <p:ph type="title"/>
          </p:nvPr>
        </p:nvSpPr>
        <p:spPr/>
        <p:txBody>
          <a:bodyPr/>
          <a:lstStyle/>
          <a:p>
            <a:r>
              <a:rPr lang="en-US"/>
              <a:t>This Months Top 10 ASDA George Posts (Last 30 Days) | Dansway Group - 11 of 11</a:t>
            </a:r>
          </a:p>
        </p:txBody>
      </p:sp>
      <p:graphicFrame>
        <p:nvGraphicFramePr>
          <p:cNvPr id="5" name="Table Placeholder 4">
            <a:extLst>
              <a:ext uri="{FF2B5EF4-FFF2-40B4-BE49-F238E27FC236}">
                <a16:creationId xmlns:a16="http://schemas.microsoft.com/office/drawing/2014/main" id="{E93CB69F-F2F6-4F15-AA12-D3DA8CA2D510}"/>
              </a:ext>
            </a:extLst>
          </p:cNvPr>
          <p:cNvGraphicFramePr>
            <a:graphicFrameLocks noGrp="1"/>
          </p:cNvGraphicFramePr>
          <p:nvPr>
            <p:ph type="tbl" sz="quarter" idx="13"/>
            <p:extLst>
              <p:ext uri="{D42A27DB-BD31-4B8C-83A1-F6EECF244321}">
                <p14:modId xmlns:p14="http://schemas.microsoft.com/office/powerpoint/2010/main" val="206892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1">
                  <a:extLst>
                    <a:ext uri="{9D8B030D-6E8A-4147-A177-3AD203B41FA5}">
                      <a16:colId xmlns:a16="http://schemas.microsoft.com/office/drawing/2014/main" val="640144497"/>
                    </a:ext>
                  </a:extLst>
                </a:gridCol>
                <a:gridCol w="905255">
                  <a:extLst>
                    <a:ext uri="{9D8B030D-6E8A-4147-A177-3AD203B41FA5}">
                      <a16:colId xmlns:a16="http://schemas.microsoft.com/office/drawing/2014/main" val="2286081675"/>
                    </a:ext>
                  </a:extLst>
                </a:gridCol>
                <a:gridCol w="208280">
                  <a:extLst>
                    <a:ext uri="{9D8B030D-6E8A-4147-A177-3AD203B41FA5}">
                      <a16:colId xmlns:a16="http://schemas.microsoft.com/office/drawing/2014/main" val="4233535559"/>
                    </a:ext>
                  </a:extLst>
                </a:gridCol>
                <a:gridCol w="246888">
                  <a:extLst>
                    <a:ext uri="{9D8B030D-6E8A-4147-A177-3AD203B41FA5}">
                      <a16:colId xmlns:a16="http://schemas.microsoft.com/office/drawing/2014/main" val="3762822608"/>
                    </a:ext>
                  </a:extLst>
                </a:gridCol>
                <a:gridCol w="208280">
                  <a:extLst>
                    <a:ext uri="{9D8B030D-6E8A-4147-A177-3AD203B41FA5}">
                      <a16:colId xmlns:a16="http://schemas.microsoft.com/office/drawing/2014/main" val="1499946908"/>
                    </a:ext>
                  </a:extLst>
                </a:gridCol>
                <a:gridCol w="208280">
                  <a:extLst>
                    <a:ext uri="{9D8B030D-6E8A-4147-A177-3AD203B41FA5}">
                      <a16:colId xmlns:a16="http://schemas.microsoft.com/office/drawing/2014/main" val="1284649881"/>
                    </a:ext>
                  </a:extLst>
                </a:gridCol>
                <a:gridCol w="208280">
                  <a:extLst>
                    <a:ext uri="{9D8B030D-6E8A-4147-A177-3AD203B41FA5}">
                      <a16:colId xmlns:a16="http://schemas.microsoft.com/office/drawing/2014/main" val="3537341331"/>
                    </a:ext>
                  </a:extLst>
                </a:gridCol>
                <a:gridCol w="208280">
                  <a:extLst>
                    <a:ext uri="{9D8B030D-6E8A-4147-A177-3AD203B41FA5}">
                      <a16:colId xmlns:a16="http://schemas.microsoft.com/office/drawing/2014/main" val="471816900"/>
                    </a:ext>
                  </a:extLst>
                </a:gridCol>
                <a:gridCol w="208280">
                  <a:extLst>
                    <a:ext uri="{9D8B030D-6E8A-4147-A177-3AD203B41FA5}">
                      <a16:colId xmlns:a16="http://schemas.microsoft.com/office/drawing/2014/main" val="2680203313"/>
                    </a:ext>
                  </a:extLst>
                </a:gridCol>
                <a:gridCol w="208280">
                  <a:extLst>
                    <a:ext uri="{9D8B030D-6E8A-4147-A177-3AD203B41FA5}">
                      <a16:colId xmlns:a16="http://schemas.microsoft.com/office/drawing/2014/main" val="603412679"/>
                    </a:ext>
                  </a:extLst>
                </a:gridCol>
                <a:gridCol w="208280">
                  <a:extLst>
                    <a:ext uri="{9D8B030D-6E8A-4147-A177-3AD203B41FA5}">
                      <a16:colId xmlns:a16="http://schemas.microsoft.com/office/drawing/2014/main" val="4041449872"/>
                    </a:ext>
                  </a:extLst>
                </a:gridCol>
                <a:gridCol w="208280">
                  <a:extLst>
                    <a:ext uri="{9D8B030D-6E8A-4147-A177-3AD203B41FA5}">
                      <a16:colId xmlns:a16="http://schemas.microsoft.com/office/drawing/2014/main" val="4146293849"/>
                    </a:ext>
                  </a:extLst>
                </a:gridCol>
                <a:gridCol w="208280">
                  <a:extLst>
                    <a:ext uri="{9D8B030D-6E8A-4147-A177-3AD203B41FA5}">
                      <a16:colId xmlns:a16="http://schemas.microsoft.com/office/drawing/2014/main" val="1048800335"/>
                    </a:ext>
                  </a:extLst>
                </a:gridCol>
                <a:gridCol w="208280">
                  <a:extLst>
                    <a:ext uri="{9D8B030D-6E8A-4147-A177-3AD203B41FA5}">
                      <a16:colId xmlns:a16="http://schemas.microsoft.com/office/drawing/2014/main" val="1730832399"/>
                    </a:ext>
                  </a:extLst>
                </a:gridCol>
                <a:gridCol w="208280">
                  <a:extLst>
                    <a:ext uri="{9D8B030D-6E8A-4147-A177-3AD203B41FA5}">
                      <a16:colId xmlns:a16="http://schemas.microsoft.com/office/drawing/2014/main" val="928543914"/>
                    </a:ext>
                  </a:extLst>
                </a:gridCol>
                <a:gridCol w="208280">
                  <a:extLst>
                    <a:ext uri="{9D8B030D-6E8A-4147-A177-3AD203B41FA5}">
                      <a16:colId xmlns:a16="http://schemas.microsoft.com/office/drawing/2014/main" val="3419504901"/>
                    </a:ext>
                  </a:extLst>
                </a:gridCol>
                <a:gridCol w="208280">
                  <a:extLst>
                    <a:ext uri="{9D8B030D-6E8A-4147-A177-3AD203B41FA5}">
                      <a16:colId xmlns:a16="http://schemas.microsoft.com/office/drawing/2014/main" val="1329197370"/>
                    </a:ext>
                  </a:extLst>
                </a:gridCol>
                <a:gridCol w="208280">
                  <a:extLst>
                    <a:ext uri="{9D8B030D-6E8A-4147-A177-3AD203B41FA5}">
                      <a16:colId xmlns:a16="http://schemas.microsoft.com/office/drawing/2014/main" val="2538340982"/>
                    </a:ext>
                  </a:extLst>
                </a:gridCol>
                <a:gridCol w="208280">
                  <a:extLst>
                    <a:ext uri="{9D8B030D-6E8A-4147-A177-3AD203B41FA5}">
                      <a16:colId xmlns:a16="http://schemas.microsoft.com/office/drawing/2014/main" val="1749737172"/>
                    </a:ext>
                  </a:extLst>
                </a:gridCol>
                <a:gridCol w="208280">
                  <a:extLst>
                    <a:ext uri="{9D8B030D-6E8A-4147-A177-3AD203B41FA5}">
                      <a16:colId xmlns:a16="http://schemas.microsoft.com/office/drawing/2014/main" val="361896000"/>
                    </a:ext>
                  </a:extLst>
                </a:gridCol>
                <a:gridCol w="208280">
                  <a:extLst>
                    <a:ext uri="{9D8B030D-6E8A-4147-A177-3AD203B41FA5}">
                      <a16:colId xmlns:a16="http://schemas.microsoft.com/office/drawing/2014/main" val="3236762316"/>
                    </a:ext>
                  </a:extLst>
                </a:gridCol>
                <a:gridCol w="208280">
                  <a:extLst>
                    <a:ext uri="{9D8B030D-6E8A-4147-A177-3AD203B41FA5}">
                      <a16:colId xmlns:a16="http://schemas.microsoft.com/office/drawing/2014/main" val="1926472798"/>
                    </a:ext>
                  </a:extLst>
                </a:gridCol>
                <a:gridCol w="208280">
                  <a:extLst>
                    <a:ext uri="{9D8B030D-6E8A-4147-A177-3AD203B41FA5}">
                      <a16:colId xmlns:a16="http://schemas.microsoft.com/office/drawing/2014/main" val="1521235048"/>
                    </a:ext>
                  </a:extLst>
                </a:gridCol>
                <a:gridCol w="208280">
                  <a:extLst>
                    <a:ext uri="{9D8B030D-6E8A-4147-A177-3AD203B41FA5}">
                      <a16:colId xmlns:a16="http://schemas.microsoft.com/office/drawing/2014/main" val="1991294786"/>
                    </a:ext>
                  </a:extLst>
                </a:gridCol>
                <a:gridCol w="208280">
                  <a:extLst>
                    <a:ext uri="{9D8B030D-6E8A-4147-A177-3AD203B41FA5}">
                      <a16:colId xmlns:a16="http://schemas.microsoft.com/office/drawing/2014/main" val="2009100881"/>
                    </a:ext>
                  </a:extLst>
                </a:gridCol>
                <a:gridCol w="208280">
                  <a:extLst>
                    <a:ext uri="{9D8B030D-6E8A-4147-A177-3AD203B41FA5}">
                      <a16:colId xmlns:a16="http://schemas.microsoft.com/office/drawing/2014/main" val="2243169105"/>
                    </a:ext>
                  </a:extLst>
                </a:gridCol>
                <a:gridCol w="208280">
                  <a:extLst>
                    <a:ext uri="{9D8B030D-6E8A-4147-A177-3AD203B41FA5}">
                      <a16:colId xmlns:a16="http://schemas.microsoft.com/office/drawing/2014/main" val="2379411666"/>
                    </a:ext>
                  </a:extLst>
                </a:gridCol>
                <a:gridCol w="208280">
                  <a:extLst>
                    <a:ext uri="{9D8B030D-6E8A-4147-A177-3AD203B41FA5}">
                      <a16:colId xmlns:a16="http://schemas.microsoft.com/office/drawing/2014/main" val="2137686442"/>
                    </a:ext>
                  </a:extLst>
                </a:gridCol>
                <a:gridCol w="208280">
                  <a:extLst>
                    <a:ext uri="{9D8B030D-6E8A-4147-A177-3AD203B41FA5}">
                      <a16:colId xmlns:a16="http://schemas.microsoft.com/office/drawing/2014/main" val="2376943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2632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Money Saver Online - 2019-08-22 13:30:00</a:t>
                      </a:r>
                      <a:r>
                        <a:rPr kumimoji="0" lang="en-US" sz="1000" b="0" i="0" u="none" strike="noStrike" kern="1200" cap="none" spc="0" normalizeH="0" baseline="0" noProof="0">
                          <a:ln>
                            <a:noFill/>
                          </a:ln>
                          <a:solidFill>
                            <a:prstClr val="black"/>
                          </a:solidFill>
                          <a:effectLst/>
                          <a:uLnTx/>
                          <a:uFillTx/>
                          <a:latin typeface="+mn-lt"/>
                          <a:ea typeface="+mn-ea"/>
                          <a:cs typeface="+mn-cs"/>
                        </a:rPr>
                        <a:t> 
 We have a feeling unicorn lovers will want this Iridescent Forged Aluminium Cookware 5 Piece Set, especially as there's £10 off at Asda. These pans are suitable for all hobs including induction and are NOW £35 down from £45 in-store and online at Asda George Affiliate Link 👉 https://moneysaveronline.co.uk/06op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https://scontent.xx.fbcdn.net/v/t15.5256-10/s720x720/67506134_1349450715203527_2743921963939397632_n.jpg?_nc_cat=100&amp;_nc_oc=AQlh8VKcXzx6sTRvxclhdEU5Op3gTd3YtdmBaorwqHCq3h4sxB0mvXRJ_a2TmpsOCMQ&amp;_nc_ht=scontent.xx&amp;oh=148c3c7dfab78eee6365ae3ae9911681&amp;oe=5DEFECC7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09/16/2019 01:17:20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1308240"/>
                  </a:ext>
                </a:extLst>
              </a:tr>
            </a:tbl>
          </a:graphicData>
        </a:graphic>
      </p:graphicFrame>
      <p:sp>
        <p:nvSpPr>
          <p:cNvPr id="4" name="Text Placeholder 3">
            <a:extLst>
              <a:ext uri="{FF2B5EF4-FFF2-40B4-BE49-F238E27FC236}">
                <a16:creationId xmlns:a16="http://schemas.microsoft.com/office/drawing/2014/main" id="{CFAD73F3-5D8E-4F8A-8C89-EB77D4E8770F}"/>
              </a:ext>
            </a:extLst>
          </p:cNvPr>
          <p:cNvSpPr>
            <a:spLocks noGrp="1"/>
          </p:cNvSpPr>
          <p:nvPr>
            <p:ph type="body" sz="quarter" idx="14"/>
          </p:nvPr>
        </p:nvSpPr>
        <p:spPr/>
        <p:txBody>
          <a:bodyPr/>
          <a:lstStyle/>
          <a:p>
            <a:r>
              <a:rPr lang="en-US"/>
              <a:t>08/17/2019 - 09/15/2019</a:t>
            </a:r>
          </a:p>
        </p:txBody>
      </p:sp>
    </p:spTree>
    <p:extLst>
      <p:ext uri="{BB962C8B-B14F-4D97-AF65-F5344CB8AC3E}">
        <p14:creationId xmlns:p14="http://schemas.microsoft.com/office/powerpoint/2010/main" val="24689649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2262</Words>
  <Application>Microsoft Office PowerPoint</Application>
  <PresentationFormat>On-screen Show (4:3)</PresentationFormat>
  <Paragraphs>973</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ASDA George</vt:lpstr>
      <vt:lpstr>Reach For ASDA George Posts Last 7 Days | Dansway Group</vt:lpstr>
      <vt:lpstr>Top 5 ASDA George Posts Last 7 Days | Dansway Group - 1 of 6</vt:lpstr>
      <vt:lpstr>Top 5 ASDA George Posts Last 7 Days | Dansway Group - 2 of 6</vt:lpstr>
      <vt:lpstr>Top 5 ASDA George Posts Last 7 Days | Dansway Group - 3 of 6</vt:lpstr>
      <vt:lpstr>Top 5 ASDA George Posts Last 7 Days | Dansway Group - 4 of 6</vt:lpstr>
      <vt:lpstr>Top 5 ASDA George Posts Last 7 Days | Dansway Group - 5 of 6</vt:lpstr>
      <vt:lpstr>Top 5 ASDA George Posts Last 7 Days | Dansway Group - 6 of 6</vt:lpstr>
      <vt:lpstr>7 Days Total Reach For ASDA George Posts | Dansway Group</vt:lpstr>
      <vt:lpstr>30 Days Total Reach All ASDA George Posts | Dansway Group</vt:lpstr>
      <vt:lpstr>This Months Top 10 ASDA George Posts (Last 30 Days) | Dansway Group - 1 of 11</vt:lpstr>
      <vt:lpstr>This Months Top 10 ASDA George Posts (Last 30 Days) | Dansway Group - 2 of 11</vt:lpstr>
      <vt:lpstr>This Months Top 10 ASDA George Posts (Last 30 Days) | Dansway Group - 3 of 11</vt:lpstr>
      <vt:lpstr>This Months Top 10 ASDA George Posts (Last 30 Days) | Dansway Group - 4 of 11</vt:lpstr>
      <vt:lpstr>This Months Top 10 ASDA George Posts (Last 30 Days) | Dansway Group - 5 of 11</vt:lpstr>
      <vt:lpstr>This Months Top 10 ASDA George Posts (Last 30 Days) | Dansway Group - 6 of 11</vt:lpstr>
      <vt:lpstr>This Months Top 10 ASDA George Posts (Last 30 Days) | Dansway Group - 7 of 11</vt:lpstr>
      <vt:lpstr>This Months Top 10 ASDA George Posts (Last 30 Days) | Dansway Group - 8 of 11</vt:lpstr>
      <vt:lpstr>This Months Top 10 ASDA George Posts (Last 30 Days) | Dansway Group - 9 of 11</vt:lpstr>
      <vt:lpstr>This Months Top 10 ASDA George Posts (Last 30 Days) | Dansway Group - 10 of 11</vt:lpstr>
      <vt:lpstr>This Months Top 10 ASDA George Posts (Last 30 Days) | Dansway Group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ASDA George</dc:title>
  <dc:creator>Frederik Peiniger</dc:creator>
  <cp:lastModifiedBy>Frederik Peiniger</cp:lastModifiedBy>
  <cp:revision>1</cp:revision>
  <dcterms:created xsi:type="dcterms:W3CDTF">2019-09-16T05:48:15Z</dcterms:created>
  <dcterms:modified xsi:type="dcterms:W3CDTF">2019-09-16T05:49:14Z</dcterms:modified>
</cp:coreProperties>
</file>