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5" r:id="rId38"/>
    <p:sldId id="296" r:id="rId39"/>
    <p:sldId id="297"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2351</c:v>
                </c:pt>
                <c:pt idx="1">
                  <c:v>2357</c:v>
                </c:pt>
                <c:pt idx="2">
                  <c:v>2360</c:v>
                </c:pt>
                <c:pt idx="3">
                  <c:v>2358</c:v>
                </c:pt>
                <c:pt idx="4">
                  <c:v>2365</c:v>
                </c:pt>
                <c:pt idx="5">
                  <c:v>2363</c:v>
                </c:pt>
                <c:pt idx="6">
                  <c:v>2363</c:v>
                </c:pt>
                <c:pt idx="7">
                  <c:v>2366</c:v>
                </c:pt>
                <c:pt idx="8">
                  <c:v>2368</c:v>
                </c:pt>
                <c:pt idx="9">
                  <c:v>2369</c:v>
                </c:pt>
                <c:pt idx="10">
                  <c:v>2369</c:v>
                </c:pt>
                <c:pt idx="11">
                  <c:v>2372</c:v>
                </c:pt>
                <c:pt idx="12">
                  <c:v>2372</c:v>
                </c:pt>
                <c:pt idx="13">
                  <c:v>2372</c:v>
                </c:pt>
                <c:pt idx="14">
                  <c:v>2373</c:v>
                </c:pt>
                <c:pt idx="15">
                  <c:v>2375</c:v>
                </c:pt>
                <c:pt idx="16">
                  <c:v>2373</c:v>
                </c:pt>
                <c:pt idx="17">
                  <c:v>2373</c:v>
                </c:pt>
                <c:pt idx="18">
                  <c:v>2375</c:v>
                </c:pt>
                <c:pt idx="19">
                  <c:v>2375</c:v>
                </c:pt>
                <c:pt idx="20">
                  <c:v>2376</c:v>
                </c:pt>
                <c:pt idx="21">
                  <c:v>2380</c:v>
                </c:pt>
                <c:pt idx="22">
                  <c:v>2379</c:v>
                </c:pt>
                <c:pt idx="23">
                  <c:v>2381</c:v>
                </c:pt>
                <c:pt idx="24">
                  <c:v>2381</c:v>
                </c:pt>
                <c:pt idx="25">
                  <c:v>2383</c:v>
                </c:pt>
                <c:pt idx="26">
                  <c:v>2384</c:v>
                </c:pt>
                <c:pt idx="27">
                  <c:v>2383</c:v>
                </c:pt>
                <c:pt idx="28">
                  <c:v>2384</c:v>
                </c:pt>
                <c:pt idx="29">
                  <c:v>2384</c:v>
                </c:pt>
                <c:pt idx="30">
                  <c:v>2387</c:v>
                </c:pt>
                <c:pt idx="31">
                  <c:v>2386</c:v>
                </c:pt>
                <c:pt idx="32">
                  <c:v>2388</c:v>
                </c:pt>
                <c:pt idx="33">
                  <c:v>2389</c:v>
                </c:pt>
                <c:pt idx="34">
                  <c:v>2389</c:v>
                </c:pt>
                <c:pt idx="35">
                  <c:v>2388</c:v>
                </c:pt>
                <c:pt idx="36">
                  <c:v>2389</c:v>
                </c:pt>
                <c:pt idx="37">
                  <c:v>2393</c:v>
                </c:pt>
                <c:pt idx="38">
                  <c:v>2397</c:v>
                </c:pt>
                <c:pt idx="39">
                  <c:v>2396</c:v>
                </c:pt>
                <c:pt idx="40">
                  <c:v>2396</c:v>
                </c:pt>
                <c:pt idx="41">
                  <c:v>2393</c:v>
                </c:pt>
                <c:pt idx="42">
                  <c:v>2396</c:v>
                </c:pt>
                <c:pt idx="43">
                  <c:v>2393</c:v>
                </c:pt>
                <c:pt idx="44">
                  <c:v>2392</c:v>
                </c:pt>
                <c:pt idx="45">
                  <c:v>2393</c:v>
                </c:pt>
                <c:pt idx="46">
                  <c:v>2394</c:v>
                </c:pt>
                <c:pt idx="47">
                  <c:v>2390</c:v>
                </c:pt>
                <c:pt idx="48">
                  <c:v>2391</c:v>
                </c:pt>
                <c:pt idx="49">
                  <c:v>2392</c:v>
                </c:pt>
                <c:pt idx="50">
                  <c:v>2392</c:v>
                </c:pt>
                <c:pt idx="51">
                  <c:v>2393</c:v>
                </c:pt>
                <c:pt idx="52">
                  <c:v>2393</c:v>
                </c:pt>
                <c:pt idx="53">
                  <c:v>2395</c:v>
                </c:pt>
                <c:pt idx="54">
                  <c:v>2399</c:v>
                </c:pt>
                <c:pt idx="55">
                  <c:v>2399</c:v>
                </c:pt>
                <c:pt idx="56">
                  <c:v>2401</c:v>
                </c:pt>
                <c:pt idx="57">
                  <c:v>2400</c:v>
                </c:pt>
                <c:pt idx="58">
                  <c:v>2400</c:v>
                </c:pt>
                <c:pt idx="59">
                  <c:v>2399</c:v>
                </c:pt>
                <c:pt idx="60">
                  <c:v>2398</c:v>
                </c:pt>
                <c:pt idx="61">
                  <c:v>2399</c:v>
                </c:pt>
                <c:pt idx="62">
                  <c:v>2401</c:v>
                </c:pt>
                <c:pt idx="63">
                  <c:v>2405</c:v>
                </c:pt>
                <c:pt idx="64">
                  <c:v>2402</c:v>
                </c:pt>
                <c:pt idx="65">
                  <c:v>2404</c:v>
                </c:pt>
                <c:pt idx="66">
                  <c:v>2401</c:v>
                </c:pt>
                <c:pt idx="67">
                  <c:v>2401</c:v>
                </c:pt>
                <c:pt idx="68">
                  <c:v>2402</c:v>
                </c:pt>
                <c:pt idx="69">
                  <c:v>2402</c:v>
                </c:pt>
                <c:pt idx="70">
                  <c:v>2404</c:v>
                </c:pt>
                <c:pt idx="71">
                  <c:v>2403</c:v>
                </c:pt>
                <c:pt idx="72">
                  <c:v>2403</c:v>
                </c:pt>
                <c:pt idx="73">
                  <c:v>2405</c:v>
                </c:pt>
                <c:pt idx="74">
                  <c:v>2402</c:v>
                </c:pt>
                <c:pt idx="75">
                  <c:v>2402</c:v>
                </c:pt>
                <c:pt idx="76">
                  <c:v>2404</c:v>
                </c:pt>
                <c:pt idx="77">
                  <c:v>2407</c:v>
                </c:pt>
                <c:pt idx="78">
                  <c:v>2416</c:v>
                </c:pt>
                <c:pt idx="79">
                  <c:v>2432</c:v>
                </c:pt>
                <c:pt idx="80">
                  <c:v>2447</c:v>
                </c:pt>
                <c:pt idx="81">
                  <c:v>2449</c:v>
                </c:pt>
                <c:pt idx="82">
                  <c:v>2450</c:v>
                </c:pt>
                <c:pt idx="83">
                  <c:v>2449</c:v>
                </c:pt>
                <c:pt idx="84">
                  <c:v>2453</c:v>
                </c:pt>
                <c:pt idx="85">
                  <c:v>2459</c:v>
                </c:pt>
                <c:pt idx="86">
                  <c:v>2460</c:v>
                </c:pt>
                <c:pt idx="87">
                  <c:v>2466</c:v>
                </c:pt>
                <c:pt idx="88">
                  <c:v>2471</c:v>
                </c:pt>
                <c:pt idx="89">
                  <c:v>2469</c:v>
                </c:pt>
                <c:pt idx="90">
                  <c:v>2470</c:v>
                </c:pt>
                <c:pt idx="91">
                  <c:v>2471</c:v>
                </c:pt>
              </c:numCache>
            </c:numRef>
          </c:val>
          <c:smooth val="0"/>
          <c:extLst>
            <c:ext xmlns:c16="http://schemas.microsoft.com/office/drawing/2014/chart" uri="{C3380CC4-5D6E-409C-BE32-E72D297353CC}">
              <c16:uniqueId val="{00000000-0B82-44F1-B294-D53897AF262D}"/>
            </c:ext>
          </c:extLst>
        </c:ser>
        <c:dLbls>
          <c:showLegendKey val="0"/>
          <c:showVal val="0"/>
          <c:showCatName val="0"/>
          <c:showSerName val="0"/>
          <c:showPercent val="0"/>
          <c:showBubbleSize val="0"/>
        </c:dLbls>
        <c:smooth val="0"/>
        <c:axId val="440979544"/>
        <c:axId val="440974296"/>
      </c:lineChart>
      <c:dateAx>
        <c:axId val="440979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974296"/>
        <c:crosses val="autoZero"/>
        <c:auto val="1"/>
        <c:lblOffset val="100"/>
        <c:baseTimeUnit val="days"/>
      </c:dateAx>
      <c:valAx>
        <c:axId val="440974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979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0.99543757776856101</c:v>
                </c:pt>
                <c:pt idx="2">
                  <c:v>0</c:v>
                </c:pt>
                <c:pt idx="3">
                  <c:v>0</c:v>
                </c:pt>
                <c:pt idx="4">
                  <c:v>0</c:v>
                </c:pt>
                <c:pt idx="5">
                  <c:v>0</c:v>
                </c:pt>
                <c:pt idx="6">
                  <c:v>0</c:v>
                </c:pt>
                <c:pt idx="7">
                  <c:v>0</c:v>
                </c:pt>
                <c:pt idx="8">
                  <c:v>0</c:v>
                </c:pt>
                <c:pt idx="9">
                  <c:v>2.18996267109083</c:v>
                </c:pt>
                <c:pt idx="10">
                  <c:v>2.7374533388635398</c:v>
                </c:pt>
                <c:pt idx="11">
                  <c:v>2.3903599729310798</c:v>
                </c:pt>
                <c:pt idx="12">
                  <c:v>2.0323517212774802</c:v>
                </c:pt>
                <c:pt idx="13">
                  <c:v>3.87805889672335</c:v>
                </c:pt>
                <c:pt idx="14">
                  <c:v>0</c:v>
                </c:pt>
                <c:pt idx="15">
                  <c:v>2.9033596018249699</c:v>
                </c:pt>
                <c:pt idx="16">
                  <c:v>6.0832296419189804</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1C1B-458B-BC90-70D632AC15E5}"/>
            </c:ext>
          </c:extLst>
        </c:ser>
        <c:dLbls>
          <c:showLegendKey val="0"/>
          <c:showVal val="0"/>
          <c:showCatName val="0"/>
          <c:showSerName val="0"/>
          <c:showPercent val="0"/>
          <c:showBubbleSize val="0"/>
        </c:dLbls>
        <c:smooth val="0"/>
        <c:axId val="248590464"/>
        <c:axId val="248586528"/>
      </c:lineChart>
      <c:catAx>
        <c:axId val="248590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586528"/>
        <c:crosses val="autoZero"/>
        <c:auto val="1"/>
        <c:lblAlgn val="ctr"/>
        <c:lblOffset val="100"/>
        <c:noMultiLvlLbl val="0"/>
      </c:catAx>
      <c:valAx>
        <c:axId val="248586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59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3BA3B-E0CC-4CC3-AEB7-7B1CA1CD88A3}"/>
              </a:ext>
            </a:extLst>
          </p:cNvPr>
          <p:cNvSpPr>
            <a:spLocks noGrp="1"/>
          </p:cNvSpPr>
          <p:nvPr>
            <p:ph type="ctrTitle"/>
          </p:nvPr>
        </p:nvSpPr>
        <p:spPr/>
        <p:txBody>
          <a:bodyPr/>
          <a:lstStyle/>
          <a:p>
            <a:r>
              <a:rPr lang="en-US"/>
              <a:t>Quartalsreport Instagram</a:t>
            </a:r>
          </a:p>
        </p:txBody>
      </p:sp>
      <p:sp>
        <p:nvSpPr>
          <p:cNvPr id="3" name="Subtitle 2">
            <a:extLst>
              <a:ext uri="{FF2B5EF4-FFF2-40B4-BE49-F238E27FC236}">
                <a16:creationId xmlns:a16="http://schemas.microsoft.com/office/drawing/2014/main" id="{817EA3FC-F1B8-427A-AF8A-657743E3CDEA}"/>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2942483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0B61C-3EBB-4FE3-9CE2-98F2A5B57F7B}"/>
              </a:ext>
            </a:extLst>
          </p:cNvPr>
          <p:cNvSpPr>
            <a:spLocks noGrp="1"/>
          </p:cNvSpPr>
          <p:nvPr>
            <p:ph type="title"/>
          </p:nvPr>
        </p:nvSpPr>
        <p:spPr/>
        <p:txBody>
          <a:bodyPr/>
          <a:lstStyle/>
          <a:p>
            <a:r>
              <a:rPr lang="en-US"/>
              <a:t>Instagram Key Metrics Table | All profiles</a:t>
            </a:r>
          </a:p>
        </p:txBody>
      </p:sp>
      <p:graphicFrame>
        <p:nvGraphicFramePr>
          <p:cNvPr id="5" name="Table Placeholder 4">
            <a:extLst>
              <a:ext uri="{FF2B5EF4-FFF2-40B4-BE49-F238E27FC236}">
                <a16:creationId xmlns:a16="http://schemas.microsoft.com/office/drawing/2014/main" id="{7D185A17-B9ED-4910-A0D5-E0DCEC8DDE47}"/>
              </a:ext>
            </a:extLst>
          </p:cNvPr>
          <p:cNvGraphicFramePr>
            <a:graphicFrameLocks noGrp="1"/>
          </p:cNvGraphicFramePr>
          <p:nvPr>
            <p:ph type="tbl" sz="quarter" idx="13"/>
            <p:extLst>
              <p:ext uri="{D42A27DB-BD31-4B8C-83A1-F6EECF244321}">
                <p14:modId xmlns:p14="http://schemas.microsoft.com/office/powerpoint/2010/main" val="3084274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325995144"/>
                    </a:ext>
                  </a:extLst>
                </a:gridCol>
                <a:gridCol w="658368">
                  <a:extLst>
                    <a:ext uri="{9D8B030D-6E8A-4147-A177-3AD203B41FA5}">
                      <a16:colId xmlns:a16="http://schemas.microsoft.com/office/drawing/2014/main" val="1396815831"/>
                    </a:ext>
                  </a:extLst>
                </a:gridCol>
                <a:gridCol w="658368">
                  <a:extLst>
                    <a:ext uri="{9D8B030D-6E8A-4147-A177-3AD203B41FA5}">
                      <a16:colId xmlns:a16="http://schemas.microsoft.com/office/drawing/2014/main" val="1811212397"/>
                    </a:ext>
                  </a:extLst>
                </a:gridCol>
                <a:gridCol w="658368">
                  <a:extLst>
                    <a:ext uri="{9D8B030D-6E8A-4147-A177-3AD203B41FA5}">
                      <a16:colId xmlns:a16="http://schemas.microsoft.com/office/drawing/2014/main" val="1406086737"/>
                    </a:ext>
                  </a:extLst>
                </a:gridCol>
                <a:gridCol w="658368">
                  <a:extLst>
                    <a:ext uri="{9D8B030D-6E8A-4147-A177-3AD203B41FA5}">
                      <a16:colId xmlns:a16="http://schemas.microsoft.com/office/drawing/2014/main" val="553800607"/>
                    </a:ext>
                  </a:extLst>
                </a:gridCol>
                <a:gridCol w="658368">
                  <a:extLst>
                    <a:ext uri="{9D8B030D-6E8A-4147-A177-3AD203B41FA5}">
                      <a16:colId xmlns:a16="http://schemas.microsoft.com/office/drawing/2014/main" val="1049777899"/>
                    </a:ext>
                  </a:extLst>
                </a:gridCol>
                <a:gridCol w="658368">
                  <a:extLst>
                    <a:ext uri="{9D8B030D-6E8A-4147-A177-3AD203B41FA5}">
                      <a16:colId xmlns:a16="http://schemas.microsoft.com/office/drawing/2014/main" val="8252527"/>
                    </a:ext>
                  </a:extLst>
                </a:gridCol>
                <a:gridCol w="658368">
                  <a:extLst>
                    <a:ext uri="{9D8B030D-6E8A-4147-A177-3AD203B41FA5}">
                      <a16:colId xmlns:a16="http://schemas.microsoft.com/office/drawing/2014/main" val="3983535329"/>
                    </a:ext>
                  </a:extLst>
                </a:gridCol>
                <a:gridCol w="658368">
                  <a:extLst>
                    <a:ext uri="{9D8B030D-6E8A-4147-A177-3AD203B41FA5}">
                      <a16:colId xmlns:a16="http://schemas.microsoft.com/office/drawing/2014/main" val="859055505"/>
                    </a:ext>
                  </a:extLst>
                </a:gridCol>
                <a:gridCol w="658368">
                  <a:extLst>
                    <a:ext uri="{9D8B030D-6E8A-4147-A177-3AD203B41FA5}">
                      <a16:colId xmlns:a16="http://schemas.microsoft.com/office/drawing/2014/main" val="3698259381"/>
                    </a:ext>
                  </a:extLst>
                </a:gridCol>
                <a:gridCol w="658368">
                  <a:extLst>
                    <a:ext uri="{9D8B030D-6E8A-4147-A177-3AD203B41FA5}">
                      <a16:colId xmlns:a16="http://schemas.microsoft.com/office/drawing/2014/main" val="4034798479"/>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tc>
                  <a:txBody>
                    <a:bodyPr/>
                    <a:lstStyle/>
                    <a:p>
                      <a:r>
                        <a:rPr lang="en-US" sz="1000"/>
                        <a:t>IGTV Video Posts</a:t>
                      </a:r>
                    </a:p>
                  </a:txBody>
                  <a:tcPr/>
                </a:tc>
                <a:extLst>
                  <a:ext uri="{0D108BD9-81ED-4DB2-BD59-A6C34878D82A}">
                    <a16:rowId xmlns:a16="http://schemas.microsoft.com/office/drawing/2014/main" val="2296138254"/>
                  </a:ext>
                </a:extLst>
              </a:tr>
              <a:tr h="370840">
                <a:tc>
                  <a:txBody>
                    <a:bodyPr/>
                    <a:lstStyle/>
                    <a:p>
                      <a:r>
                        <a:rPr lang="en-US" sz="1000"/>
                        <a:t>pronovabkk</a:t>
                      </a:r>
                    </a:p>
                  </a:txBody>
                  <a:tcPr/>
                </a:tc>
                <a:tc>
                  <a:txBody>
                    <a:bodyPr/>
                    <a:lstStyle/>
                    <a:p>
                      <a:r>
                        <a:rPr lang="en-US" sz="1000"/>
                        <a:t>43</a:t>
                      </a:r>
                    </a:p>
                  </a:txBody>
                  <a:tcPr/>
                </a:tc>
                <a:tc>
                  <a:txBody>
                    <a:bodyPr/>
                    <a:lstStyle/>
                    <a:p>
                      <a:r>
                        <a:rPr lang="en-US" sz="1000"/>
                        <a:t>37</a:t>
                      </a:r>
                    </a:p>
                  </a:txBody>
                  <a:tcPr/>
                </a:tc>
                <a:tc>
                  <a:txBody>
                    <a:bodyPr/>
                    <a:lstStyle/>
                    <a:p>
                      <a:r>
                        <a:rPr lang="en-US" sz="1000"/>
                        <a:t>47870</a:t>
                      </a:r>
                    </a:p>
                  </a:txBody>
                  <a:tcPr/>
                </a:tc>
                <a:tc>
                  <a:txBody>
                    <a:bodyPr/>
                    <a:lstStyle/>
                    <a:p>
                      <a:r>
                        <a:rPr lang="en-US" sz="1000"/>
                        <a:t>2807</a:t>
                      </a:r>
                    </a:p>
                  </a:txBody>
                  <a:tcPr/>
                </a:tc>
                <a:tc>
                  <a:txBody>
                    <a:bodyPr/>
                    <a:lstStyle/>
                    <a:p>
                      <a:r>
                        <a:rPr lang="en-US" sz="1000"/>
                        <a:t>1708.6463414634</a:t>
                      </a:r>
                    </a:p>
                  </a:txBody>
                  <a:tcPr/>
                </a:tc>
                <a:tc>
                  <a:txBody>
                    <a:bodyPr/>
                    <a:lstStyle/>
                    <a:p>
                      <a:r>
                        <a:rPr lang="en-US" sz="1000"/>
                        <a:t>35</a:t>
                      </a:r>
                    </a:p>
                  </a:txBody>
                  <a:tcPr/>
                </a:tc>
                <a:tc>
                  <a:txBody>
                    <a:bodyPr/>
                    <a:lstStyle/>
                    <a:p>
                      <a:r>
                        <a:rPr lang="en-US" sz="1000"/>
                        <a:t>36</a:t>
                      </a:r>
                    </a:p>
                  </a:txBody>
                  <a:tcPr/>
                </a:tc>
                <a:tc>
                  <a:txBody>
                    <a:bodyPr/>
                    <a:lstStyle/>
                    <a:p>
                      <a:r>
                        <a:rPr lang="en-US" sz="1000"/>
                        <a:t>2</a:t>
                      </a:r>
                    </a:p>
                  </a:txBody>
                  <a:tcPr/>
                </a:tc>
                <a:tc>
                  <a:txBody>
                    <a:bodyPr/>
                    <a:lstStyle/>
                    <a:p>
                      <a:r>
                        <a:rPr lang="en-US" sz="1000"/>
                        <a:t>3</a:t>
                      </a:r>
                    </a:p>
                  </a:txBody>
                  <a:tcPr/>
                </a:tc>
                <a:tc>
                  <a:txBody>
                    <a:bodyPr/>
                    <a:lstStyle/>
                    <a:p>
                      <a:r>
                        <a:rPr lang="en-US" sz="1000"/>
                        <a:t>2</a:t>
                      </a:r>
                    </a:p>
                  </a:txBody>
                  <a:tcPr/>
                </a:tc>
                <a:extLst>
                  <a:ext uri="{0D108BD9-81ED-4DB2-BD59-A6C34878D82A}">
                    <a16:rowId xmlns:a16="http://schemas.microsoft.com/office/drawing/2014/main" val="1756541056"/>
                  </a:ext>
                </a:extLst>
              </a:tr>
            </a:tbl>
          </a:graphicData>
        </a:graphic>
      </p:graphicFrame>
      <p:sp>
        <p:nvSpPr>
          <p:cNvPr id="4" name="Text Placeholder 3">
            <a:extLst>
              <a:ext uri="{FF2B5EF4-FFF2-40B4-BE49-F238E27FC236}">
                <a16:creationId xmlns:a16="http://schemas.microsoft.com/office/drawing/2014/main" id="{C1589345-4102-426C-988A-7A4B01BF63BF}"/>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884983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AC4F3-8A4A-49AD-BDBA-782949D632B0}"/>
              </a:ext>
            </a:extLst>
          </p:cNvPr>
          <p:cNvSpPr>
            <a:spLocks noGrp="1"/>
          </p:cNvSpPr>
          <p:nvPr>
            <p:ph type="title"/>
          </p:nvPr>
        </p:nvSpPr>
        <p:spPr/>
        <p:txBody>
          <a:bodyPr/>
          <a:lstStyle/>
          <a:p>
            <a:r>
              <a:rPr lang="en-US"/>
              <a:t>Instagram Instagram Key Metrics Table | All profiles</a:t>
            </a:r>
          </a:p>
        </p:txBody>
      </p:sp>
      <p:graphicFrame>
        <p:nvGraphicFramePr>
          <p:cNvPr id="5" name="Table Placeholder 4">
            <a:extLst>
              <a:ext uri="{FF2B5EF4-FFF2-40B4-BE49-F238E27FC236}">
                <a16:creationId xmlns:a16="http://schemas.microsoft.com/office/drawing/2014/main" id="{ABE253D6-214D-46BE-B9BD-D762AC23A50C}"/>
              </a:ext>
            </a:extLst>
          </p:cNvPr>
          <p:cNvGraphicFramePr>
            <a:graphicFrameLocks noGrp="1"/>
          </p:cNvGraphicFramePr>
          <p:nvPr>
            <p:ph type="tbl" sz="quarter" idx="13"/>
            <p:extLst>
              <p:ext uri="{D42A27DB-BD31-4B8C-83A1-F6EECF244321}">
                <p14:modId xmlns:p14="http://schemas.microsoft.com/office/powerpoint/2010/main" val="2051903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165583194"/>
                    </a:ext>
                  </a:extLst>
                </a:gridCol>
                <a:gridCol w="905256">
                  <a:extLst>
                    <a:ext uri="{9D8B030D-6E8A-4147-A177-3AD203B41FA5}">
                      <a16:colId xmlns:a16="http://schemas.microsoft.com/office/drawing/2014/main" val="1611974656"/>
                    </a:ext>
                  </a:extLst>
                </a:gridCol>
                <a:gridCol w="905256">
                  <a:extLst>
                    <a:ext uri="{9D8B030D-6E8A-4147-A177-3AD203B41FA5}">
                      <a16:colId xmlns:a16="http://schemas.microsoft.com/office/drawing/2014/main" val="3512866734"/>
                    </a:ext>
                  </a:extLst>
                </a:gridCol>
                <a:gridCol w="905256">
                  <a:extLst>
                    <a:ext uri="{9D8B030D-6E8A-4147-A177-3AD203B41FA5}">
                      <a16:colId xmlns:a16="http://schemas.microsoft.com/office/drawing/2014/main" val="974856842"/>
                    </a:ext>
                  </a:extLst>
                </a:gridCol>
                <a:gridCol w="905256">
                  <a:extLst>
                    <a:ext uri="{9D8B030D-6E8A-4147-A177-3AD203B41FA5}">
                      <a16:colId xmlns:a16="http://schemas.microsoft.com/office/drawing/2014/main" val="2863526158"/>
                    </a:ext>
                  </a:extLst>
                </a:gridCol>
                <a:gridCol w="905256">
                  <a:extLst>
                    <a:ext uri="{9D8B030D-6E8A-4147-A177-3AD203B41FA5}">
                      <a16:colId xmlns:a16="http://schemas.microsoft.com/office/drawing/2014/main" val="248389490"/>
                    </a:ext>
                  </a:extLst>
                </a:gridCol>
                <a:gridCol w="905256">
                  <a:extLst>
                    <a:ext uri="{9D8B030D-6E8A-4147-A177-3AD203B41FA5}">
                      <a16:colId xmlns:a16="http://schemas.microsoft.com/office/drawing/2014/main" val="86480127"/>
                    </a:ext>
                  </a:extLst>
                </a:gridCol>
                <a:gridCol w="905256">
                  <a:extLst>
                    <a:ext uri="{9D8B030D-6E8A-4147-A177-3AD203B41FA5}">
                      <a16:colId xmlns:a16="http://schemas.microsoft.com/office/drawing/2014/main" val="2154787717"/>
                    </a:ext>
                  </a:extLst>
                </a:gridCol>
                <a:gridCol w="905256">
                  <a:extLst>
                    <a:ext uri="{9D8B030D-6E8A-4147-A177-3AD203B41FA5}">
                      <a16:colId xmlns:a16="http://schemas.microsoft.com/office/drawing/2014/main" val="306273445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584163176"/>
                  </a:ext>
                </a:extLst>
              </a:tr>
              <a:tr h="370840">
                <a:tc>
                  <a:txBody>
                    <a:bodyPr/>
                    <a:lstStyle/>
                    <a:p>
                      <a:r>
                        <a:rPr lang="en-US" sz="1000"/>
                        <a:t>2471</a:t>
                      </a:r>
                    </a:p>
                  </a:txBody>
                  <a:tcPr/>
                </a:tc>
                <a:tc>
                  <a:txBody>
                    <a:bodyPr/>
                    <a:lstStyle/>
                    <a:p>
                      <a:r>
                        <a:rPr lang="en-US" sz="1000"/>
                        <a:t>120</a:t>
                      </a:r>
                    </a:p>
                  </a:txBody>
                  <a:tcPr/>
                </a:tc>
                <a:tc>
                  <a:txBody>
                    <a:bodyPr/>
                    <a:lstStyle/>
                    <a:p>
                      <a:r>
                        <a:rPr lang="en-US" sz="1000"/>
                        <a:t>43</a:t>
                      </a:r>
                    </a:p>
                  </a:txBody>
                  <a:tcPr/>
                </a:tc>
                <a:tc>
                  <a:txBody>
                    <a:bodyPr/>
                    <a:lstStyle/>
                    <a:p>
                      <a:r>
                        <a:rPr lang="en-US" sz="1000"/>
                        <a:t>36</a:t>
                      </a:r>
                    </a:p>
                  </a:txBody>
                  <a:tcPr/>
                </a:tc>
                <a:tc>
                  <a:txBody>
                    <a:bodyPr/>
                    <a:lstStyle/>
                    <a:p>
                      <a:r>
                        <a:rPr lang="en-US" sz="1000"/>
                        <a:t>2</a:t>
                      </a:r>
                    </a:p>
                  </a:txBody>
                  <a:tcPr/>
                </a:tc>
                <a:tc>
                  <a:txBody>
                    <a:bodyPr/>
                    <a:lstStyle/>
                    <a:p>
                      <a:r>
                        <a:rPr lang="en-US" sz="1000"/>
                        <a:t>5</a:t>
                      </a:r>
                    </a:p>
                  </a:txBody>
                  <a:tcPr/>
                </a:tc>
                <a:tc>
                  <a:txBody>
                    <a:bodyPr/>
                    <a:lstStyle/>
                    <a:p>
                      <a:r>
                        <a:rPr lang="en-US" sz="1000"/>
                        <a:t>2751</a:t>
                      </a:r>
                    </a:p>
                  </a:txBody>
                  <a:tcPr/>
                </a:tc>
                <a:tc>
                  <a:txBody>
                    <a:bodyPr/>
                    <a:lstStyle/>
                    <a:p>
                      <a:r>
                        <a:rPr lang="en-US" sz="1000"/>
                        <a:t>37</a:t>
                      </a:r>
                    </a:p>
                  </a:txBody>
                  <a:tcPr/>
                </a:tc>
                <a:tc>
                  <a:txBody>
                    <a:bodyPr/>
                    <a:lstStyle/>
                    <a:p>
                      <a:r>
                        <a:rPr lang="en-US" sz="1000"/>
                        <a:t>2.6892 %</a:t>
                      </a:r>
                    </a:p>
                  </a:txBody>
                  <a:tcPr/>
                </a:tc>
                <a:extLst>
                  <a:ext uri="{0D108BD9-81ED-4DB2-BD59-A6C34878D82A}">
                    <a16:rowId xmlns:a16="http://schemas.microsoft.com/office/drawing/2014/main" val="1973157087"/>
                  </a:ext>
                </a:extLst>
              </a:tr>
            </a:tbl>
          </a:graphicData>
        </a:graphic>
      </p:graphicFrame>
      <p:sp>
        <p:nvSpPr>
          <p:cNvPr id="4" name="Text Placeholder 3">
            <a:extLst>
              <a:ext uri="{FF2B5EF4-FFF2-40B4-BE49-F238E27FC236}">
                <a16:creationId xmlns:a16="http://schemas.microsoft.com/office/drawing/2014/main" id="{3D1A401B-B1AA-47FD-9E44-E5DEFC117F07}"/>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40129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1A9E8-33D5-4E25-A0AF-8C0DB3B73932}"/>
              </a:ext>
            </a:extLst>
          </p:cNvPr>
          <p:cNvSpPr>
            <a:spLocks noGrp="1"/>
          </p:cNvSpPr>
          <p:nvPr>
            <p:ph type="title"/>
          </p:nvPr>
        </p:nvSpPr>
        <p:spPr/>
        <p:txBody>
          <a:bodyPr/>
          <a:lstStyle/>
          <a:p>
            <a:r>
              <a:rPr lang="en-US"/>
              <a:t>Instagram Stories Key Metrics Table | All profiles</a:t>
            </a:r>
          </a:p>
        </p:txBody>
      </p:sp>
      <p:graphicFrame>
        <p:nvGraphicFramePr>
          <p:cNvPr id="5" name="Table Placeholder 4">
            <a:extLst>
              <a:ext uri="{FF2B5EF4-FFF2-40B4-BE49-F238E27FC236}">
                <a16:creationId xmlns:a16="http://schemas.microsoft.com/office/drawing/2014/main" id="{BEC6A526-E577-4F67-A447-F438F34AB68E}"/>
              </a:ext>
            </a:extLst>
          </p:cNvPr>
          <p:cNvGraphicFramePr>
            <a:graphicFrameLocks noGrp="1"/>
          </p:cNvGraphicFramePr>
          <p:nvPr>
            <p:ph type="tbl" sz="quarter" idx="13"/>
            <p:extLst>
              <p:ext uri="{D42A27DB-BD31-4B8C-83A1-F6EECF244321}">
                <p14:modId xmlns:p14="http://schemas.microsoft.com/office/powerpoint/2010/main" val="3824362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67028191"/>
                    </a:ext>
                  </a:extLst>
                </a:gridCol>
                <a:gridCol w="658368">
                  <a:extLst>
                    <a:ext uri="{9D8B030D-6E8A-4147-A177-3AD203B41FA5}">
                      <a16:colId xmlns:a16="http://schemas.microsoft.com/office/drawing/2014/main" val="1928936867"/>
                    </a:ext>
                  </a:extLst>
                </a:gridCol>
                <a:gridCol w="658368">
                  <a:extLst>
                    <a:ext uri="{9D8B030D-6E8A-4147-A177-3AD203B41FA5}">
                      <a16:colId xmlns:a16="http://schemas.microsoft.com/office/drawing/2014/main" val="930470709"/>
                    </a:ext>
                  </a:extLst>
                </a:gridCol>
                <a:gridCol w="329184">
                  <a:extLst>
                    <a:ext uri="{9D8B030D-6E8A-4147-A177-3AD203B41FA5}">
                      <a16:colId xmlns:a16="http://schemas.microsoft.com/office/drawing/2014/main" val="3661514335"/>
                    </a:ext>
                  </a:extLst>
                </a:gridCol>
                <a:gridCol w="329184">
                  <a:extLst>
                    <a:ext uri="{9D8B030D-6E8A-4147-A177-3AD203B41FA5}">
                      <a16:colId xmlns:a16="http://schemas.microsoft.com/office/drawing/2014/main" val="593120193"/>
                    </a:ext>
                  </a:extLst>
                </a:gridCol>
                <a:gridCol w="658368">
                  <a:extLst>
                    <a:ext uri="{9D8B030D-6E8A-4147-A177-3AD203B41FA5}">
                      <a16:colId xmlns:a16="http://schemas.microsoft.com/office/drawing/2014/main" val="1397079668"/>
                    </a:ext>
                  </a:extLst>
                </a:gridCol>
                <a:gridCol w="658368">
                  <a:extLst>
                    <a:ext uri="{9D8B030D-6E8A-4147-A177-3AD203B41FA5}">
                      <a16:colId xmlns:a16="http://schemas.microsoft.com/office/drawing/2014/main" val="2886422059"/>
                    </a:ext>
                  </a:extLst>
                </a:gridCol>
                <a:gridCol w="658368">
                  <a:extLst>
                    <a:ext uri="{9D8B030D-6E8A-4147-A177-3AD203B41FA5}">
                      <a16:colId xmlns:a16="http://schemas.microsoft.com/office/drawing/2014/main" val="4294692357"/>
                    </a:ext>
                  </a:extLst>
                </a:gridCol>
                <a:gridCol w="658368">
                  <a:extLst>
                    <a:ext uri="{9D8B030D-6E8A-4147-A177-3AD203B41FA5}">
                      <a16:colId xmlns:a16="http://schemas.microsoft.com/office/drawing/2014/main" val="3176882200"/>
                    </a:ext>
                  </a:extLst>
                </a:gridCol>
                <a:gridCol w="658368">
                  <a:extLst>
                    <a:ext uri="{9D8B030D-6E8A-4147-A177-3AD203B41FA5}">
                      <a16:colId xmlns:a16="http://schemas.microsoft.com/office/drawing/2014/main" val="923652870"/>
                    </a:ext>
                  </a:extLst>
                </a:gridCol>
                <a:gridCol w="658368">
                  <a:extLst>
                    <a:ext uri="{9D8B030D-6E8A-4147-A177-3AD203B41FA5}">
                      <a16:colId xmlns:a16="http://schemas.microsoft.com/office/drawing/2014/main" val="783081758"/>
                    </a:ext>
                  </a:extLst>
                </a:gridCol>
                <a:gridCol w="658368">
                  <a:extLst>
                    <a:ext uri="{9D8B030D-6E8A-4147-A177-3AD203B41FA5}">
                      <a16:colId xmlns:a16="http://schemas.microsoft.com/office/drawing/2014/main" val="309826553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205330665"/>
                  </a:ext>
                </a:extLst>
              </a:tr>
              <a:tr h="370840">
                <a:tc>
                  <a:txBody>
                    <a:bodyPr/>
                    <a:lstStyle/>
                    <a:p>
                      <a:r>
                        <a:rPr lang="en-US" sz="1000"/>
                        <a:t>pronovabkk</a:t>
                      </a:r>
                    </a:p>
                  </a:txBody>
                  <a:tcPr/>
                </a:tc>
                <a:tc>
                  <a:txBody>
                    <a:bodyPr/>
                    <a:lstStyle/>
                    <a:p>
                      <a:r>
                        <a:rPr lang="en-US" sz="1000"/>
                        <a:t>28</a:t>
                      </a:r>
                    </a:p>
                  </a:txBody>
                  <a:tcPr/>
                </a:tc>
                <a:tc>
                  <a:txBody>
                    <a:bodyPr/>
                    <a:lstStyle/>
                    <a:p>
                      <a:r>
                        <a:rPr lang="en-US" sz="1000"/>
                        <a:t>0.8435 %</a:t>
                      </a:r>
                    </a:p>
                  </a:txBody>
                  <a:tcPr/>
                </a:tc>
                <a:tc>
                  <a:txBody>
                    <a:bodyPr/>
                    <a:lstStyle/>
                    <a:p>
                      <a:r>
                        <a:rPr lang="en-US" sz="1000"/>
                        <a:t>30.14</a:t>
                      </a:r>
                    </a:p>
                  </a:txBody>
                  <a:tcPr/>
                </a:tc>
                <a:tc>
                  <a:txBody>
                    <a:bodyPr/>
                    <a:lstStyle/>
                    <a:p>
                      <a:r>
                        <a:rPr lang="en-US" sz="1000"/>
                        <a:t>0.00</a:t>
                      </a:r>
                    </a:p>
                  </a:txBody>
                  <a:tcPr/>
                </a:tc>
                <a:tc>
                  <a:txBody>
                    <a:bodyPr/>
                    <a:lstStyle/>
                    <a:p>
                      <a:r>
                        <a:rPr lang="en-US" sz="1000"/>
                        <a:t>360.61</a:t>
                      </a:r>
                    </a:p>
                  </a:txBody>
                  <a:tcPr/>
                </a:tc>
                <a:tc>
                  <a:txBody>
                    <a:bodyPr/>
                    <a:lstStyle/>
                    <a:p>
                      <a:r>
                        <a:rPr lang="en-US" sz="1000"/>
                        <a:t>357.32</a:t>
                      </a:r>
                    </a:p>
                  </a:txBody>
                  <a:tcPr/>
                </a:tc>
                <a:tc>
                  <a:txBody>
                    <a:bodyPr/>
                    <a:lstStyle/>
                    <a:p>
                      <a:r>
                        <a:rPr lang="en-US" sz="1000"/>
                        <a:t>300.86</a:t>
                      </a:r>
                    </a:p>
                  </a:txBody>
                  <a:tcPr/>
                </a:tc>
                <a:tc>
                  <a:txBody>
                    <a:bodyPr/>
                    <a:lstStyle/>
                    <a:p>
                      <a:r>
                        <a:rPr lang="en-US" sz="1000"/>
                        <a:t>300.86</a:t>
                      </a:r>
                    </a:p>
                  </a:txBody>
                  <a:tcPr/>
                </a:tc>
                <a:tc>
                  <a:txBody>
                    <a:bodyPr/>
                    <a:lstStyle/>
                    <a:p>
                      <a:r>
                        <a:rPr lang="en-US" sz="1000"/>
                        <a:t>10097</a:t>
                      </a:r>
                    </a:p>
                  </a:txBody>
                  <a:tcPr/>
                </a:tc>
                <a:tc>
                  <a:txBody>
                    <a:bodyPr/>
                    <a:lstStyle/>
                    <a:p>
                      <a:r>
                        <a:rPr lang="en-US" sz="1000"/>
                        <a:t>844</a:t>
                      </a:r>
                    </a:p>
                  </a:txBody>
                  <a:tcPr/>
                </a:tc>
                <a:tc>
                  <a:txBody>
                    <a:bodyPr/>
                    <a:lstStyle/>
                    <a:p>
                      <a:r>
                        <a:rPr lang="en-US" sz="1000"/>
                        <a:t>8424</a:t>
                      </a:r>
                    </a:p>
                  </a:txBody>
                  <a:tcPr/>
                </a:tc>
                <a:extLst>
                  <a:ext uri="{0D108BD9-81ED-4DB2-BD59-A6C34878D82A}">
                    <a16:rowId xmlns:a16="http://schemas.microsoft.com/office/drawing/2014/main" val="955214048"/>
                  </a:ext>
                </a:extLst>
              </a:tr>
            </a:tbl>
          </a:graphicData>
        </a:graphic>
      </p:graphicFrame>
      <p:sp>
        <p:nvSpPr>
          <p:cNvPr id="4" name="Text Placeholder 3">
            <a:extLst>
              <a:ext uri="{FF2B5EF4-FFF2-40B4-BE49-F238E27FC236}">
                <a16:creationId xmlns:a16="http://schemas.microsoft.com/office/drawing/2014/main" id="{47BF466E-F721-40B8-9F20-2C238D784ADC}"/>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59440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9FC1A-6A83-4796-8202-53CD301FD980}"/>
              </a:ext>
            </a:extLst>
          </p:cNvPr>
          <p:cNvSpPr>
            <a:spLocks noGrp="1"/>
          </p:cNvSpPr>
          <p:nvPr>
            <p:ph type="title"/>
          </p:nvPr>
        </p:nvSpPr>
        <p:spPr/>
        <p:txBody>
          <a:bodyPr/>
          <a:lstStyle/>
          <a:p>
            <a:r>
              <a:rPr lang="en-US"/>
              <a:t>Instagram Followers Total | All profiles</a:t>
            </a:r>
          </a:p>
        </p:txBody>
      </p:sp>
      <p:graphicFrame>
        <p:nvGraphicFramePr>
          <p:cNvPr id="6" name="Chart Placeholder 5">
            <a:extLst>
              <a:ext uri="{FF2B5EF4-FFF2-40B4-BE49-F238E27FC236}">
                <a16:creationId xmlns:a16="http://schemas.microsoft.com/office/drawing/2014/main" id="{56BEA022-A8A4-4313-9093-D2105345B98A}"/>
              </a:ext>
            </a:extLst>
          </p:cNvPr>
          <p:cNvGraphicFramePr>
            <a:graphicFrameLocks noGrp="1"/>
          </p:cNvGraphicFramePr>
          <p:nvPr>
            <p:ph type="chart" sz="quarter" idx="13"/>
            <p:extLst>
              <p:ext uri="{D42A27DB-BD31-4B8C-83A1-F6EECF244321}">
                <p14:modId xmlns:p14="http://schemas.microsoft.com/office/powerpoint/2010/main" val="2165979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9266A8-63CD-4859-8F1C-9A49C451DA54}"/>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79CF0597-F72B-4A68-AB8B-89DE17BE89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5910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2CD51-7842-4ECC-AD27-2C9F2E9016E1}"/>
              </a:ext>
            </a:extLst>
          </p:cNvPr>
          <p:cNvSpPr>
            <a:spLocks noGrp="1"/>
          </p:cNvSpPr>
          <p:nvPr>
            <p:ph type="title"/>
          </p:nvPr>
        </p:nvSpPr>
        <p:spPr/>
        <p:txBody>
          <a:bodyPr/>
          <a:lstStyle/>
          <a:p>
            <a:r>
              <a:rPr lang="en-US"/>
              <a:t>Instagram Stories Table  | All profiles - 1 of 4</a:t>
            </a:r>
          </a:p>
        </p:txBody>
      </p:sp>
      <p:graphicFrame>
        <p:nvGraphicFramePr>
          <p:cNvPr id="5" name="Table Placeholder 4">
            <a:extLst>
              <a:ext uri="{FF2B5EF4-FFF2-40B4-BE49-F238E27FC236}">
                <a16:creationId xmlns:a16="http://schemas.microsoft.com/office/drawing/2014/main" id="{965EDF06-180F-4589-962F-9E7D5F0A0D07}"/>
              </a:ext>
            </a:extLst>
          </p:cNvPr>
          <p:cNvGraphicFramePr>
            <a:graphicFrameLocks noGrp="1"/>
          </p:cNvGraphicFramePr>
          <p:nvPr>
            <p:ph type="tbl" sz="quarter" idx="13"/>
            <p:extLst>
              <p:ext uri="{D42A27DB-BD31-4B8C-83A1-F6EECF244321}">
                <p14:modId xmlns:p14="http://schemas.microsoft.com/office/powerpoint/2010/main" val="1930756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2699114"/>
                    </a:ext>
                  </a:extLst>
                </a:gridCol>
                <a:gridCol w="740664">
                  <a:extLst>
                    <a:ext uri="{9D8B030D-6E8A-4147-A177-3AD203B41FA5}">
                      <a16:colId xmlns:a16="http://schemas.microsoft.com/office/drawing/2014/main" val="3859861795"/>
                    </a:ext>
                  </a:extLst>
                </a:gridCol>
                <a:gridCol w="740664">
                  <a:extLst>
                    <a:ext uri="{9D8B030D-6E8A-4147-A177-3AD203B41FA5}">
                      <a16:colId xmlns:a16="http://schemas.microsoft.com/office/drawing/2014/main" val="203662762"/>
                    </a:ext>
                  </a:extLst>
                </a:gridCol>
                <a:gridCol w="740664">
                  <a:extLst>
                    <a:ext uri="{9D8B030D-6E8A-4147-A177-3AD203B41FA5}">
                      <a16:colId xmlns:a16="http://schemas.microsoft.com/office/drawing/2014/main" val="516734779"/>
                    </a:ext>
                  </a:extLst>
                </a:gridCol>
                <a:gridCol w="740664">
                  <a:extLst>
                    <a:ext uri="{9D8B030D-6E8A-4147-A177-3AD203B41FA5}">
                      <a16:colId xmlns:a16="http://schemas.microsoft.com/office/drawing/2014/main" val="610967316"/>
                    </a:ext>
                  </a:extLst>
                </a:gridCol>
                <a:gridCol w="740664">
                  <a:extLst>
                    <a:ext uri="{9D8B030D-6E8A-4147-A177-3AD203B41FA5}">
                      <a16:colId xmlns:a16="http://schemas.microsoft.com/office/drawing/2014/main" val="2874212375"/>
                    </a:ext>
                  </a:extLst>
                </a:gridCol>
                <a:gridCol w="740664">
                  <a:extLst>
                    <a:ext uri="{9D8B030D-6E8A-4147-A177-3AD203B41FA5}">
                      <a16:colId xmlns:a16="http://schemas.microsoft.com/office/drawing/2014/main" val="3515338547"/>
                    </a:ext>
                  </a:extLst>
                </a:gridCol>
                <a:gridCol w="740664">
                  <a:extLst>
                    <a:ext uri="{9D8B030D-6E8A-4147-A177-3AD203B41FA5}">
                      <a16:colId xmlns:a16="http://schemas.microsoft.com/office/drawing/2014/main" val="1900768727"/>
                    </a:ext>
                  </a:extLst>
                </a:gridCol>
                <a:gridCol w="740664">
                  <a:extLst>
                    <a:ext uri="{9D8B030D-6E8A-4147-A177-3AD203B41FA5}">
                      <a16:colId xmlns:a16="http://schemas.microsoft.com/office/drawing/2014/main" val="1500970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33953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- 2021-07-16 15:11:54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07/17/2021 15:07:51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extLst>
                  <a:ext uri="{0D108BD9-81ED-4DB2-BD59-A6C34878D82A}">
                    <a16:rowId xmlns:a16="http://schemas.microsoft.com/office/drawing/2014/main" val="944362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- 2021-07-30 14:57:48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07/31/2021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798577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- 2021-08-17 18:57:31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08/18/2021 18:31:24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291343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- 2021-07-16 15:34:27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07/17/2021 15:30:57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3831562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- 2021-08-17 18:59:48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08/18/2021 18:31:24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4259979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- 2021-08-17 18:57:42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08/18/2021 18:31:24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143463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- 2021-09-16 09:29:53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08:43:54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86821628"/>
                  </a:ext>
                </a:extLst>
              </a:tr>
            </a:tbl>
          </a:graphicData>
        </a:graphic>
      </p:graphicFrame>
      <p:sp>
        <p:nvSpPr>
          <p:cNvPr id="4" name="Text Placeholder 3">
            <a:extLst>
              <a:ext uri="{FF2B5EF4-FFF2-40B4-BE49-F238E27FC236}">
                <a16:creationId xmlns:a16="http://schemas.microsoft.com/office/drawing/2014/main" id="{77E2FDAC-05E7-4B25-9F38-896AC6EC1906}"/>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152065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034DA-17E9-4A3D-BBA9-0EE80C88FDE5}"/>
              </a:ext>
            </a:extLst>
          </p:cNvPr>
          <p:cNvSpPr>
            <a:spLocks noGrp="1"/>
          </p:cNvSpPr>
          <p:nvPr>
            <p:ph type="title"/>
          </p:nvPr>
        </p:nvSpPr>
        <p:spPr/>
        <p:txBody>
          <a:bodyPr/>
          <a:lstStyle/>
          <a:p>
            <a:r>
              <a:rPr lang="en-US"/>
              <a:t>Instagram Stories Table  | All profiles - 2 of 4</a:t>
            </a:r>
          </a:p>
        </p:txBody>
      </p:sp>
      <p:graphicFrame>
        <p:nvGraphicFramePr>
          <p:cNvPr id="5" name="Table Placeholder 4">
            <a:extLst>
              <a:ext uri="{FF2B5EF4-FFF2-40B4-BE49-F238E27FC236}">
                <a16:creationId xmlns:a16="http://schemas.microsoft.com/office/drawing/2014/main" id="{2505CA94-13E3-473B-863F-606000532BCD}"/>
              </a:ext>
            </a:extLst>
          </p:cNvPr>
          <p:cNvGraphicFramePr>
            <a:graphicFrameLocks noGrp="1"/>
          </p:cNvGraphicFramePr>
          <p:nvPr>
            <p:ph type="tbl" sz="quarter" idx="13"/>
            <p:extLst>
              <p:ext uri="{D42A27DB-BD31-4B8C-83A1-F6EECF244321}">
                <p14:modId xmlns:p14="http://schemas.microsoft.com/office/powerpoint/2010/main" val="477333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22261530"/>
                    </a:ext>
                  </a:extLst>
                </a:gridCol>
                <a:gridCol w="740664">
                  <a:extLst>
                    <a:ext uri="{9D8B030D-6E8A-4147-A177-3AD203B41FA5}">
                      <a16:colId xmlns:a16="http://schemas.microsoft.com/office/drawing/2014/main" val="4209412405"/>
                    </a:ext>
                  </a:extLst>
                </a:gridCol>
                <a:gridCol w="740664">
                  <a:extLst>
                    <a:ext uri="{9D8B030D-6E8A-4147-A177-3AD203B41FA5}">
                      <a16:colId xmlns:a16="http://schemas.microsoft.com/office/drawing/2014/main" val="3349845400"/>
                    </a:ext>
                  </a:extLst>
                </a:gridCol>
                <a:gridCol w="740664">
                  <a:extLst>
                    <a:ext uri="{9D8B030D-6E8A-4147-A177-3AD203B41FA5}">
                      <a16:colId xmlns:a16="http://schemas.microsoft.com/office/drawing/2014/main" val="3974769177"/>
                    </a:ext>
                  </a:extLst>
                </a:gridCol>
                <a:gridCol w="740664">
                  <a:extLst>
                    <a:ext uri="{9D8B030D-6E8A-4147-A177-3AD203B41FA5}">
                      <a16:colId xmlns:a16="http://schemas.microsoft.com/office/drawing/2014/main" val="708503887"/>
                    </a:ext>
                  </a:extLst>
                </a:gridCol>
                <a:gridCol w="740664">
                  <a:extLst>
                    <a:ext uri="{9D8B030D-6E8A-4147-A177-3AD203B41FA5}">
                      <a16:colId xmlns:a16="http://schemas.microsoft.com/office/drawing/2014/main" val="1256716734"/>
                    </a:ext>
                  </a:extLst>
                </a:gridCol>
                <a:gridCol w="740664">
                  <a:extLst>
                    <a:ext uri="{9D8B030D-6E8A-4147-A177-3AD203B41FA5}">
                      <a16:colId xmlns:a16="http://schemas.microsoft.com/office/drawing/2014/main" val="3913441307"/>
                    </a:ext>
                  </a:extLst>
                </a:gridCol>
                <a:gridCol w="740664">
                  <a:extLst>
                    <a:ext uri="{9D8B030D-6E8A-4147-A177-3AD203B41FA5}">
                      <a16:colId xmlns:a16="http://schemas.microsoft.com/office/drawing/2014/main" val="641177634"/>
                    </a:ext>
                  </a:extLst>
                </a:gridCol>
                <a:gridCol w="740664">
                  <a:extLst>
                    <a:ext uri="{9D8B030D-6E8A-4147-A177-3AD203B41FA5}">
                      <a16:colId xmlns:a16="http://schemas.microsoft.com/office/drawing/2014/main" val="1437152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23469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- 2021-09-16 09:29:54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08:43:54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336383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- 2021-07-16 15:11:43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07/17/2021 15:07:51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689236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- 2021-08-17 19:03:08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08/18/2021 18:31:24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4244630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- 2021-09-16 09:49:01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09:42:16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949073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- 2021-08-17 19:00:03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08/18/2021 18:31:24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948997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- 2021-07-30 14:54:46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07/31/2021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910654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- 2021-08-17 19:01:48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08/18/2021 18:31:24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382176080"/>
                  </a:ext>
                </a:extLst>
              </a:tr>
            </a:tbl>
          </a:graphicData>
        </a:graphic>
      </p:graphicFrame>
      <p:sp>
        <p:nvSpPr>
          <p:cNvPr id="4" name="Text Placeholder 3">
            <a:extLst>
              <a:ext uri="{FF2B5EF4-FFF2-40B4-BE49-F238E27FC236}">
                <a16:creationId xmlns:a16="http://schemas.microsoft.com/office/drawing/2014/main" id="{4529B544-1767-4E3E-A095-E03D45CA0D64}"/>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124510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D4BBD-B042-4450-9F9E-412C82B7B392}"/>
              </a:ext>
            </a:extLst>
          </p:cNvPr>
          <p:cNvSpPr>
            <a:spLocks noGrp="1"/>
          </p:cNvSpPr>
          <p:nvPr>
            <p:ph type="title"/>
          </p:nvPr>
        </p:nvSpPr>
        <p:spPr/>
        <p:txBody>
          <a:bodyPr/>
          <a:lstStyle/>
          <a:p>
            <a:r>
              <a:rPr lang="en-US"/>
              <a:t>Instagram Stories Table  | All profiles - 3 of 4</a:t>
            </a:r>
          </a:p>
        </p:txBody>
      </p:sp>
      <p:graphicFrame>
        <p:nvGraphicFramePr>
          <p:cNvPr id="5" name="Table Placeholder 4">
            <a:extLst>
              <a:ext uri="{FF2B5EF4-FFF2-40B4-BE49-F238E27FC236}">
                <a16:creationId xmlns:a16="http://schemas.microsoft.com/office/drawing/2014/main" id="{8696AF91-77B7-431F-98F3-80B46C1FCEA0}"/>
              </a:ext>
            </a:extLst>
          </p:cNvPr>
          <p:cNvGraphicFramePr>
            <a:graphicFrameLocks noGrp="1"/>
          </p:cNvGraphicFramePr>
          <p:nvPr>
            <p:ph type="tbl" sz="quarter" idx="13"/>
            <p:extLst>
              <p:ext uri="{D42A27DB-BD31-4B8C-83A1-F6EECF244321}">
                <p14:modId xmlns:p14="http://schemas.microsoft.com/office/powerpoint/2010/main" val="3000317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037646786"/>
                    </a:ext>
                  </a:extLst>
                </a:gridCol>
                <a:gridCol w="740664">
                  <a:extLst>
                    <a:ext uri="{9D8B030D-6E8A-4147-A177-3AD203B41FA5}">
                      <a16:colId xmlns:a16="http://schemas.microsoft.com/office/drawing/2014/main" val="387706225"/>
                    </a:ext>
                  </a:extLst>
                </a:gridCol>
                <a:gridCol w="740664">
                  <a:extLst>
                    <a:ext uri="{9D8B030D-6E8A-4147-A177-3AD203B41FA5}">
                      <a16:colId xmlns:a16="http://schemas.microsoft.com/office/drawing/2014/main" val="2610901969"/>
                    </a:ext>
                  </a:extLst>
                </a:gridCol>
                <a:gridCol w="740664">
                  <a:extLst>
                    <a:ext uri="{9D8B030D-6E8A-4147-A177-3AD203B41FA5}">
                      <a16:colId xmlns:a16="http://schemas.microsoft.com/office/drawing/2014/main" val="1976533720"/>
                    </a:ext>
                  </a:extLst>
                </a:gridCol>
                <a:gridCol w="740664">
                  <a:extLst>
                    <a:ext uri="{9D8B030D-6E8A-4147-A177-3AD203B41FA5}">
                      <a16:colId xmlns:a16="http://schemas.microsoft.com/office/drawing/2014/main" val="3270717273"/>
                    </a:ext>
                  </a:extLst>
                </a:gridCol>
                <a:gridCol w="740664">
                  <a:extLst>
                    <a:ext uri="{9D8B030D-6E8A-4147-A177-3AD203B41FA5}">
                      <a16:colId xmlns:a16="http://schemas.microsoft.com/office/drawing/2014/main" val="845027249"/>
                    </a:ext>
                  </a:extLst>
                </a:gridCol>
                <a:gridCol w="740664">
                  <a:extLst>
                    <a:ext uri="{9D8B030D-6E8A-4147-A177-3AD203B41FA5}">
                      <a16:colId xmlns:a16="http://schemas.microsoft.com/office/drawing/2014/main" val="1034299994"/>
                    </a:ext>
                  </a:extLst>
                </a:gridCol>
                <a:gridCol w="740664">
                  <a:extLst>
                    <a:ext uri="{9D8B030D-6E8A-4147-A177-3AD203B41FA5}">
                      <a16:colId xmlns:a16="http://schemas.microsoft.com/office/drawing/2014/main" val="799046621"/>
                    </a:ext>
                  </a:extLst>
                </a:gridCol>
                <a:gridCol w="740664">
                  <a:extLst>
                    <a:ext uri="{9D8B030D-6E8A-4147-A177-3AD203B41FA5}">
                      <a16:colId xmlns:a16="http://schemas.microsoft.com/office/drawing/2014/main" val="3703610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97744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- 2021-09-16 09:49:02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09:42:16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527631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- 2021-08-17 18:57:18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08/18/2021 18:31:24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013901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- 2021-09-16 09:29:52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08:43:54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237091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- 2021-09-16 09:29:55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08:43:54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377890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- 2021-09-16 09:32:46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08:43:54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77138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- 2021-09-16 09:49:00</a:t>
                      </a:r>
                      <a:r>
                        <a:rPr kumimoji="0" lang="de-DE" sz="1000" b="0" i="0" u="none" strike="noStrike" kern="1200" cap="none" spc="0" normalizeH="0" baseline="0" noProof="0">
                          <a:ln>
                            <a:noFill/>
                          </a:ln>
                          <a:solidFill>
                            <a:prstClr val="black"/>
                          </a:solidFill>
                          <a:effectLst/>
                          <a:uLnTx/>
                          <a:uFillTx/>
                          <a:latin typeface="+mn-lt"/>
                          <a:ea typeface="+mn-ea"/>
                          <a:cs typeface="+mn-cs"/>
                        </a:rPr>
                        <a:t>
 Schaut euch den Tanz mit @janisyzoe auch als Reel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09:42:16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661198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- 2021-09-16 09:32:48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08:43:54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009776060"/>
                  </a:ext>
                </a:extLst>
              </a:tr>
            </a:tbl>
          </a:graphicData>
        </a:graphic>
      </p:graphicFrame>
      <p:sp>
        <p:nvSpPr>
          <p:cNvPr id="4" name="Text Placeholder 3">
            <a:extLst>
              <a:ext uri="{FF2B5EF4-FFF2-40B4-BE49-F238E27FC236}">
                <a16:creationId xmlns:a16="http://schemas.microsoft.com/office/drawing/2014/main" id="{E89F9C86-3EC3-449A-A0AE-C35844B24EFD}"/>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004682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3AA25-18DF-4D31-8F98-1258EA301D24}"/>
              </a:ext>
            </a:extLst>
          </p:cNvPr>
          <p:cNvSpPr>
            <a:spLocks noGrp="1"/>
          </p:cNvSpPr>
          <p:nvPr>
            <p:ph type="title"/>
          </p:nvPr>
        </p:nvSpPr>
        <p:spPr/>
        <p:txBody>
          <a:bodyPr/>
          <a:lstStyle/>
          <a:p>
            <a:r>
              <a:rPr lang="en-US"/>
              <a:t>Instagram Stories Table  | All profiles - 4 of 4</a:t>
            </a:r>
          </a:p>
        </p:txBody>
      </p:sp>
      <p:graphicFrame>
        <p:nvGraphicFramePr>
          <p:cNvPr id="5" name="Table Placeholder 4">
            <a:extLst>
              <a:ext uri="{FF2B5EF4-FFF2-40B4-BE49-F238E27FC236}">
                <a16:creationId xmlns:a16="http://schemas.microsoft.com/office/drawing/2014/main" id="{2BA39C42-EDC3-414E-8339-7E9B4490A270}"/>
              </a:ext>
            </a:extLst>
          </p:cNvPr>
          <p:cNvGraphicFramePr>
            <a:graphicFrameLocks noGrp="1"/>
          </p:cNvGraphicFramePr>
          <p:nvPr>
            <p:ph type="tbl" sz="quarter" idx="13"/>
            <p:extLst>
              <p:ext uri="{D42A27DB-BD31-4B8C-83A1-F6EECF244321}">
                <p14:modId xmlns:p14="http://schemas.microsoft.com/office/powerpoint/2010/main" val="2349965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75734057"/>
                    </a:ext>
                  </a:extLst>
                </a:gridCol>
                <a:gridCol w="740664">
                  <a:extLst>
                    <a:ext uri="{9D8B030D-6E8A-4147-A177-3AD203B41FA5}">
                      <a16:colId xmlns:a16="http://schemas.microsoft.com/office/drawing/2014/main" val="3635567681"/>
                    </a:ext>
                  </a:extLst>
                </a:gridCol>
                <a:gridCol w="740664">
                  <a:extLst>
                    <a:ext uri="{9D8B030D-6E8A-4147-A177-3AD203B41FA5}">
                      <a16:colId xmlns:a16="http://schemas.microsoft.com/office/drawing/2014/main" val="1770619439"/>
                    </a:ext>
                  </a:extLst>
                </a:gridCol>
                <a:gridCol w="740664">
                  <a:extLst>
                    <a:ext uri="{9D8B030D-6E8A-4147-A177-3AD203B41FA5}">
                      <a16:colId xmlns:a16="http://schemas.microsoft.com/office/drawing/2014/main" val="438439913"/>
                    </a:ext>
                  </a:extLst>
                </a:gridCol>
                <a:gridCol w="740664">
                  <a:extLst>
                    <a:ext uri="{9D8B030D-6E8A-4147-A177-3AD203B41FA5}">
                      <a16:colId xmlns:a16="http://schemas.microsoft.com/office/drawing/2014/main" val="2202529136"/>
                    </a:ext>
                  </a:extLst>
                </a:gridCol>
                <a:gridCol w="740664">
                  <a:extLst>
                    <a:ext uri="{9D8B030D-6E8A-4147-A177-3AD203B41FA5}">
                      <a16:colId xmlns:a16="http://schemas.microsoft.com/office/drawing/2014/main" val="987531760"/>
                    </a:ext>
                  </a:extLst>
                </a:gridCol>
                <a:gridCol w="740664">
                  <a:extLst>
                    <a:ext uri="{9D8B030D-6E8A-4147-A177-3AD203B41FA5}">
                      <a16:colId xmlns:a16="http://schemas.microsoft.com/office/drawing/2014/main" val="2876797869"/>
                    </a:ext>
                  </a:extLst>
                </a:gridCol>
                <a:gridCol w="740664">
                  <a:extLst>
                    <a:ext uri="{9D8B030D-6E8A-4147-A177-3AD203B41FA5}">
                      <a16:colId xmlns:a16="http://schemas.microsoft.com/office/drawing/2014/main" val="3540501844"/>
                    </a:ext>
                  </a:extLst>
                </a:gridCol>
                <a:gridCol w="740664">
                  <a:extLst>
                    <a:ext uri="{9D8B030D-6E8A-4147-A177-3AD203B41FA5}">
                      <a16:colId xmlns:a16="http://schemas.microsoft.com/office/drawing/2014/main" val="1614354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02851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- 2021-09-16 09:32:47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08:43:54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248256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- 2021-08-28 14:07:18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08/29/2021 13:31:03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398969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- 2021-07-16 15:12:37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07/16/2021 15:30:47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41356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- 2021-08-17 19:02:29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08/17/2021 19:02:58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06686570"/>
                  </a:ext>
                </a:extLst>
              </a:tr>
            </a:tbl>
          </a:graphicData>
        </a:graphic>
      </p:graphicFrame>
      <p:sp>
        <p:nvSpPr>
          <p:cNvPr id="4" name="Text Placeholder 3">
            <a:extLst>
              <a:ext uri="{FF2B5EF4-FFF2-40B4-BE49-F238E27FC236}">
                <a16:creationId xmlns:a16="http://schemas.microsoft.com/office/drawing/2014/main" id="{E69EF1B2-B6A4-4BF0-9EFC-94B1B0230EC4}"/>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912755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A5B07-3383-4DED-A572-E45FC8CBAE7A}"/>
              </a:ext>
            </a:extLst>
          </p:cNvPr>
          <p:cNvSpPr>
            <a:spLocks noGrp="1"/>
          </p:cNvSpPr>
          <p:nvPr>
            <p:ph type="title"/>
          </p:nvPr>
        </p:nvSpPr>
        <p:spPr/>
        <p:txBody>
          <a:bodyPr/>
          <a:lstStyle/>
          <a:p>
            <a:r>
              <a:rPr lang="en-US"/>
              <a:t>Instagram Interaction Rate By Hour | All profiles</a:t>
            </a:r>
          </a:p>
        </p:txBody>
      </p:sp>
      <p:graphicFrame>
        <p:nvGraphicFramePr>
          <p:cNvPr id="6" name="Chart Placeholder 5">
            <a:extLst>
              <a:ext uri="{FF2B5EF4-FFF2-40B4-BE49-F238E27FC236}">
                <a16:creationId xmlns:a16="http://schemas.microsoft.com/office/drawing/2014/main" id="{DC544307-A5A5-4122-AA2C-80F6E4668734}"/>
              </a:ext>
            </a:extLst>
          </p:cNvPr>
          <p:cNvGraphicFramePr>
            <a:graphicFrameLocks noGrp="1"/>
          </p:cNvGraphicFramePr>
          <p:nvPr>
            <p:ph type="chart" sz="quarter" idx="13"/>
            <p:extLst>
              <p:ext uri="{D42A27DB-BD31-4B8C-83A1-F6EECF244321}">
                <p14:modId xmlns:p14="http://schemas.microsoft.com/office/powerpoint/2010/main" val="1440991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FEB4F4-CBF0-42D9-91C8-84E6226771A2}"/>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FF8B12AD-E585-459A-8AC3-14BD241C40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645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F4291-638C-4191-881C-66EDDF371E4E}"/>
              </a:ext>
            </a:extLst>
          </p:cNvPr>
          <p:cNvSpPr>
            <a:spLocks noGrp="1"/>
          </p:cNvSpPr>
          <p:nvPr>
            <p:ph type="title"/>
          </p:nvPr>
        </p:nvSpPr>
        <p:spPr/>
        <p:txBody>
          <a:bodyPr/>
          <a:lstStyle/>
          <a:p>
            <a:r>
              <a:rPr lang="en-US"/>
              <a:t>Instagram Posts Table | All profiles - 1 of 26</a:t>
            </a:r>
          </a:p>
        </p:txBody>
      </p:sp>
      <p:graphicFrame>
        <p:nvGraphicFramePr>
          <p:cNvPr id="5" name="Table Placeholder 4">
            <a:extLst>
              <a:ext uri="{FF2B5EF4-FFF2-40B4-BE49-F238E27FC236}">
                <a16:creationId xmlns:a16="http://schemas.microsoft.com/office/drawing/2014/main" id="{DE356A19-0898-48BA-AC42-8948C1D7D5C2}"/>
              </a:ext>
            </a:extLst>
          </p:cNvPr>
          <p:cNvGraphicFramePr>
            <a:graphicFrameLocks noGrp="1"/>
          </p:cNvGraphicFramePr>
          <p:nvPr>
            <p:ph type="tbl" sz="quarter" idx="13"/>
            <p:extLst>
              <p:ext uri="{D42A27DB-BD31-4B8C-83A1-F6EECF244321}">
                <p14:modId xmlns:p14="http://schemas.microsoft.com/office/powerpoint/2010/main" val="480406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749496398"/>
                    </a:ext>
                  </a:extLst>
                </a:gridCol>
                <a:gridCol w="1152143">
                  <a:extLst>
                    <a:ext uri="{9D8B030D-6E8A-4147-A177-3AD203B41FA5}">
                      <a16:colId xmlns:a16="http://schemas.microsoft.com/office/drawing/2014/main" val="1902119746"/>
                    </a:ext>
                  </a:extLst>
                </a:gridCol>
                <a:gridCol w="576072">
                  <a:extLst>
                    <a:ext uri="{9D8B030D-6E8A-4147-A177-3AD203B41FA5}">
                      <a16:colId xmlns:a16="http://schemas.microsoft.com/office/drawing/2014/main" val="1364923444"/>
                    </a:ext>
                  </a:extLst>
                </a:gridCol>
                <a:gridCol w="576072">
                  <a:extLst>
                    <a:ext uri="{9D8B030D-6E8A-4147-A177-3AD203B41FA5}">
                      <a16:colId xmlns:a16="http://schemas.microsoft.com/office/drawing/2014/main" val="2578800966"/>
                    </a:ext>
                  </a:extLst>
                </a:gridCol>
                <a:gridCol w="576072">
                  <a:extLst>
                    <a:ext uri="{9D8B030D-6E8A-4147-A177-3AD203B41FA5}">
                      <a16:colId xmlns:a16="http://schemas.microsoft.com/office/drawing/2014/main" val="1646282018"/>
                    </a:ext>
                  </a:extLst>
                </a:gridCol>
                <a:gridCol w="576072">
                  <a:extLst>
                    <a:ext uri="{9D8B030D-6E8A-4147-A177-3AD203B41FA5}">
                      <a16:colId xmlns:a16="http://schemas.microsoft.com/office/drawing/2014/main" val="99802558"/>
                    </a:ext>
                  </a:extLst>
                </a:gridCol>
                <a:gridCol w="576072">
                  <a:extLst>
                    <a:ext uri="{9D8B030D-6E8A-4147-A177-3AD203B41FA5}">
                      <a16:colId xmlns:a16="http://schemas.microsoft.com/office/drawing/2014/main" val="3810326006"/>
                    </a:ext>
                  </a:extLst>
                </a:gridCol>
                <a:gridCol w="576072">
                  <a:extLst>
                    <a:ext uri="{9D8B030D-6E8A-4147-A177-3AD203B41FA5}">
                      <a16:colId xmlns:a16="http://schemas.microsoft.com/office/drawing/2014/main" val="3434983728"/>
                    </a:ext>
                  </a:extLst>
                </a:gridCol>
                <a:gridCol w="576072">
                  <a:extLst>
                    <a:ext uri="{9D8B030D-6E8A-4147-A177-3AD203B41FA5}">
                      <a16:colId xmlns:a16="http://schemas.microsoft.com/office/drawing/2014/main" val="1104563644"/>
                    </a:ext>
                  </a:extLst>
                </a:gridCol>
                <a:gridCol w="576072">
                  <a:extLst>
                    <a:ext uri="{9D8B030D-6E8A-4147-A177-3AD203B41FA5}">
                      <a16:colId xmlns:a16="http://schemas.microsoft.com/office/drawing/2014/main" val="498763514"/>
                    </a:ext>
                  </a:extLst>
                </a:gridCol>
                <a:gridCol w="576072">
                  <a:extLst>
                    <a:ext uri="{9D8B030D-6E8A-4147-A177-3AD203B41FA5}">
                      <a16:colId xmlns:a16="http://schemas.microsoft.com/office/drawing/2014/main" val="3548151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611451559"/>
                  </a:ext>
                </a:extLst>
              </a:tr>
            </a:tbl>
          </a:graphicData>
        </a:graphic>
      </p:graphicFrame>
      <p:sp>
        <p:nvSpPr>
          <p:cNvPr id="4" name="Text Placeholder 3">
            <a:extLst>
              <a:ext uri="{FF2B5EF4-FFF2-40B4-BE49-F238E27FC236}">
                <a16:creationId xmlns:a16="http://schemas.microsoft.com/office/drawing/2014/main" id="{D24CEC4D-05FF-4392-968E-96988367DC0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962524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2958B-128F-4F37-9C4E-767595D7A0E3}"/>
              </a:ext>
            </a:extLst>
          </p:cNvPr>
          <p:cNvSpPr>
            <a:spLocks noGrp="1"/>
          </p:cNvSpPr>
          <p:nvPr>
            <p:ph type="title"/>
          </p:nvPr>
        </p:nvSpPr>
        <p:spPr/>
        <p:txBody>
          <a:bodyPr/>
          <a:lstStyle/>
          <a:p>
            <a:r>
              <a:rPr lang="en-US"/>
              <a:t>Instagram Posts Table | All profiles - 2 of 26</a:t>
            </a:r>
          </a:p>
        </p:txBody>
      </p:sp>
      <p:graphicFrame>
        <p:nvGraphicFramePr>
          <p:cNvPr id="5" name="Table Placeholder 4">
            <a:extLst>
              <a:ext uri="{FF2B5EF4-FFF2-40B4-BE49-F238E27FC236}">
                <a16:creationId xmlns:a16="http://schemas.microsoft.com/office/drawing/2014/main" id="{F0189A2B-FBC5-4414-8211-CC42D810B18C}"/>
              </a:ext>
            </a:extLst>
          </p:cNvPr>
          <p:cNvGraphicFramePr>
            <a:graphicFrameLocks noGrp="1"/>
          </p:cNvGraphicFramePr>
          <p:nvPr>
            <p:ph type="tbl" sz="quarter" idx="13"/>
            <p:extLst>
              <p:ext uri="{D42A27DB-BD31-4B8C-83A1-F6EECF244321}">
                <p14:modId xmlns:p14="http://schemas.microsoft.com/office/powerpoint/2010/main" val="2422317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284877041"/>
                    </a:ext>
                  </a:extLst>
                </a:gridCol>
                <a:gridCol w="1152143">
                  <a:extLst>
                    <a:ext uri="{9D8B030D-6E8A-4147-A177-3AD203B41FA5}">
                      <a16:colId xmlns:a16="http://schemas.microsoft.com/office/drawing/2014/main" val="1610307510"/>
                    </a:ext>
                  </a:extLst>
                </a:gridCol>
                <a:gridCol w="576072">
                  <a:extLst>
                    <a:ext uri="{9D8B030D-6E8A-4147-A177-3AD203B41FA5}">
                      <a16:colId xmlns:a16="http://schemas.microsoft.com/office/drawing/2014/main" val="1464026692"/>
                    </a:ext>
                  </a:extLst>
                </a:gridCol>
                <a:gridCol w="576072">
                  <a:extLst>
                    <a:ext uri="{9D8B030D-6E8A-4147-A177-3AD203B41FA5}">
                      <a16:colId xmlns:a16="http://schemas.microsoft.com/office/drawing/2014/main" val="422085024"/>
                    </a:ext>
                  </a:extLst>
                </a:gridCol>
                <a:gridCol w="576072">
                  <a:extLst>
                    <a:ext uri="{9D8B030D-6E8A-4147-A177-3AD203B41FA5}">
                      <a16:colId xmlns:a16="http://schemas.microsoft.com/office/drawing/2014/main" val="702750019"/>
                    </a:ext>
                  </a:extLst>
                </a:gridCol>
                <a:gridCol w="576072">
                  <a:extLst>
                    <a:ext uri="{9D8B030D-6E8A-4147-A177-3AD203B41FA5}">
                      <a16:colId xmlns:a16="http://schemas.microsoft.com/office/drawing/2014/main" val="1374562831"/>
                    </a:ext>
                  </a:extLst>
                </a:gridCol>
                <a:gridCol w="576072">
                  <a:extLst>
                    <a:ext uri="{9D8B030D-6E8A-4147-A177-3AD203B41FA5}">
                      <a16:colId xmlns:a16="http://schemas.microsoft.com/office/drawing/2014/main" val="826182821"/>
                    </a:ext>
                  </a:extLst>
                </a:gridCol>
                <a:gridCol w="576072">
                  <a:extLst>
                    <a:ext uri="{9D8B030D-6E8A-4147-A177-3AD203B41FA5}">
                      <a16:colId xmlns:a16="http://schemas.microsoft.com/office/drawing/2014/main" val="1366012850"/>
                    </a:ext>
                  </a:extLst>
                </a:gridCol>
                <a:gridCol w="576072">
                  <a:extLst>
                    <a:ext uri="{9D8B030D-6E8A-4147-A177-3AD203B41FA5}">
                      <a16:colId xmlns:a16="http://schemas.microsoft.com/office/drawing/2014/main" val="542137652"/>
                    </a:ext>
                  </a:extLst>
                </a:gridCol>
                <a:gridCol w="576072">
                  <a:extLst>
                    <a:ext uri="{9D8B030D-6E8A-4147-A177-3AD203B41FA5}">
                      <a16:colId xmlns:a16="http://schemas.microsoft.com/office/drawing/2014/main" val="1548129465"/>
                    </a:ext>
                  </a:extLst>
                </a:gridCol>
                <a:gridCol w="576072">
                  <a:extLst>
                    <a:ext uri="{9D8B030D-6E8A-4147-A177-3AD203B41FA5}">
                      <a16:colId xmlns:a16="http://schemas.microsoft.com/office/drawing/2014/main" val="776361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013154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- 2021-07-24 11:49:03</a:t>
                      </a:r>
                      <a:r>
                        <a:rPr kumimoji="0" lang="en-US" sz="1000" b="0" i="0" u="none" strike="noStrike" kern="1200" cap="none" spc="0" normalizeH="0" baseline="0" noProof="0">
                          <a:ln>
                            <a:noFill/>
                          </a:ln>
                          <a:solidFill>
                            <a:prstClr val="black"/>
                          </a:solidFill>
                          <a:effectLst/>
                          <a:uLnTx/>
                          <a:uFillTx/>
                          <a:latin typeface="+mn-lt"/>
                          <a:ea typeface="+mn-ea"/>
                          <a:cs typeface="+mn-cs"/>
                        </a:rPr>
                        <a:t>
 😋 Unser Rezept für fruchtige #EnergyBalls ist genau das Richtige für den Sommer! Zutaten: 150 g getrocknete (ungeschwefelte) Aprikosen, 50 g getrocknete Sauerkirschen (oder Cranberries), 150 g deiner Lieblingsnüsse, 80 g Kerne (z. B. #Kürbiskerne, #Chiasamen oder #Sonnenblumenkerne), 7 – 8 EL #Kokosflocken. Und so geht's! 
Mixe alle Zutaten in einem Standmixer gut durch. Entweder mischst du sie sofort zusammen oder verarbeitest erst die Nussmischung und danach die Trockenfrüchte. Am Ende sollte eine klebrige Masse entstanden sein, die sich leicht zu kleinen Kugeln formen lässt. Gib die Kokosflocken auf einen Teller und wälze die Energy Balls darin.
Die kleinen Energiebomben kommen ohne raffinierten Haushaltszucker aus. Sie enthalten viel mehr Proteine, wertvolle Mineralstoffe, Spurenelemente und mehrfach ungesättigte Fettsäuren als Schokolade, Gummibärchen, Kekse und Co. Das ist ideal, um einem Leistungs- und Konzentrationstief im Homeoffice entgegenzuwirken!
#pronovabkk #energyballs #proteinballs #energyballsnacks #energyballrezept #energyball #energiebällchen #ernergiebälle #blissballs #noaddedsugar #zuckerfrei #ohnezuckerzusatz #proteinfood #gesundessen #gesundnaschen #powerball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https://quintly-image-storage.s3.amazonaws.com/45cbd03b64ea58ce4d75e2a18185fc18/84c1fb9bb3d33c7aff3d30ac45fdfc90.jpg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08/22/2021 20:11:05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16368758"/>
                  </a:ext>
                </a:extLst>
              </a:tr>
            </a:tbl>
          </a:graphicData>
        </a:graphic>
      </p:graphicFrame>
      <p:sp>
        <p:nvSpPr>
          <p:cNvPr id="4" name="Text Placeholder 3">
            <a:extLst>
              <a:ext uri="{FF2B5EF4-FFF2-40B4-BE49-F238E27FC236}">
                <a16:creationId xmlns:a16="http://schemas.microsoft.com/office/drawing/2014/main" id="{DBD9FDAD-78FC-40BC-A2BC-C2981E947EAA}"/>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018670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1DB9B-FD0C-424B-88E4-763337562203}"/>
              </a:ext>
            </a:extLst>
          </p:cNvPr>
          <p:cNvSpPr>
            <a:spLocks noGrp="1"/>
          </p:cNvSpPr>
          <p:nvPr>
            <p:ph type="title"/>
          </p:nvPr>
        </p:nvSpPr>
        <p:spPr/>
        <p:txBody>
          <a:bodyPr/>
          <a:lstStyle/>
          <a:p>
            <a:r>
              <a:rPr lang="en-US"/>
              <a:t>Instagram Posts Table | All profiles - 3 of 26</a:t>
            </a:r>
          </a:p>
        </p:txBody>
      </p:sp>
      <p:graphicFrame>
        <p:nvGraphicFramePr>
          <p:cNvPr id="5" name="Table Placeholder 4">
            <a:extLst>
              <a:ext uri="{FF2B5EF4-FFF2-40B4-BE49-F238E27FC236}">
                <a16:creationId xmlns:a16="http://schemas.microsoft.com/office/drawing/2014/main" id="{AAE14AF7-210B-406A-A028-FE7FCAFFB802}"/>
              </a:ext>
            </a:extLst>
          </p:cNvPr>
          <p:cNvGraphicFramePr>
            <a:graphicFrameLocks noGrp="1"/>
          </p:cNvGraphicFramePr>
          <p:nvPr>
            <p:ph type="tbl" sz="quarter" idx="13"/>
            <p:extLst>
              <p:ext uri="{D42A27DB-BD31-4B8C-83A1-F6EECF244321}">
                <p14:modId xmlns:p14="http://schemas.microsoft.com/office/powerpoint/2010/main" val="4146403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294929041"/>
                    </a:ext>
                  </a:extLst>
                </a:gridCol>
                <a:gridCol w="1152143">
                  <a:extLst>
                    <a:ext uri="{9D8B030D-6E8A-4147-A177-3AD203B41FA5}">
                      <a16:colId xmlns:a16="http://schemas.microsoft.com/office/drawing/2014/main" val="1476875669"/>
                    </a:ext>
                  </a:extLst>
                </a:gridCol>
                <a:gridCol w="576072">
                  <a:extLst>
                    <a:ext uri="{9D8B030D-6E8A-4147-A177-3AD203B41FA5}">
                      <a16:colId xmlns:a16="http://schemas.microsoft.com/office/drawing/2014/main" val="91718870"/>
                    </a:ext>
                  </a:extLst>
                </a:gridCol>
                <a:gridCol w="576072">
                  <a:extLst>
                    <a:ext uri="{9D8B030D-6E8A-4147-A177-3AD203B41FA5}">
                      <a16:colId xmlns:a16="http://schemas.microsoft.com/office/drawing/2014/main" val="2397953633"/>
                    </a:ext>
                  </a:extLst>
                </a:gridCol>
                <a:gridCol w="576072">
                  <a:extLst>
                    <a:ext uri="{9D8B030D-6E8A-4147-A177-3AD203B41FA5}">
                      <a16:colId xmlns:a16="http://schemas.microsoft.com/office/drawing/2014/main" val="1654859498"/>
                    </a:ext>
                  </a:extLst>
                </a:gridCol>
                <a:gridCol w="576072">
                  <a:extLst>
                    <a:ext uri="{9D8B030D-6E8A-4147-A177-3AD203B41FA5}">
                      <a16:colId xmlns:a16="http://schemas.microsoft.com/office/drawing/2014/main" val="15512240"/>
                    </a:ext>
                  </a:extLst>
                </a:gridCol>
                <a:gridCol w="576072">
                  <a:extLst>
                    <a:ext uri="{9D8B030D-6E8A-4147-A177-3AD203B41FA5}">
                      <a16:colId xmlns:a16="http://schemas.microsoft.com/office/drawing/2014/main" val="2648353000"/>
                    </a:ext>
                  </a:extLst>
                </a:gridCol>
                <a:gridCol w="576072">
                  <a:extLst>
                    <a:ext uri="{9D8B030D-6E8A-4147-A177-3AD203B41FA5}">
                      <a16:colId xmlns:a16="http://schemas.microsoft.com/office/drawing/2014/main" val="3819976022"/>
                    </a:ext>
                  </a:extLst>
                </a:gridCol>
                <a:gridCol w="576072">
                  <a:extLst>
                    <a:ext uri="{9D8B030D-6E8A-4147-A177-3AD203B41FA5}">
                      <a16:colId xmlns:a16="http://schemas.microsoft.com/office/drawing/2014/main" val="3458266335"/>
                    </a:ext>
                  </a:extLst>
                </a:gridCol>
                <a:gridCol w="576072">
                  <a:extLst>
                    <a:ext uri="{9D8B030D-6E8A-4147-A177-3AD203B41FA5}">
                      <a16:colId xmlns:a16="http://schemas.microsoft.com/office/drawing/2014/main" val="3127377933"/>
                    </a:ext>
                  </a:extLst>
                </a:gridCol>
                <a:gridCol w="576072">
                  <a:extLst>
                    <a:ext uri="{9D8B030D-6E8A-4147-A177-3AD203B41FA5}">
                      <a16:colId xmlns:a16="http://schemas.microsoft.com/office/drawing/2014/main" val="2656225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572714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- 2021-07-27 13:33:37</a:t>
                      </a:r>
                      <a:r>
                        <a:rPr kumimoji="0" lang="de-DE" sz="1000" b="0" i="0" u="none" strike="noStrike" kern="1200" cap="none" spc="0" normalizeH="0" baseline="0" noProof="0">
                          <a:ln>
                            <a:noFill/>
                          </a:ln>
                          <a:solidFill>
                            <a:prstClr val="black"/>
                          </a:solidFill>
                          <a:effectLst/>
                          <a:uLnTx/>
                          <a:uFillTx/>
                          <a:latin typeface="+mn-lt"/>
                          <a:ea typeface="+mn-ea"/>
                          <a:cs typeface="+mn-cs"/>
                        </a:rPr>
                        <a:t>
 Aufgrund der schweren Explosion in Leverkusen bitten wir euch, Termine in unseren Service-Centern in Leverkusen und Burscheid heute nicht wahrzunehmen. Bleibt zuhause - wir helfen euch gerne telefonisch weiter: 0621 53391 - 1000. Auch über unsere App "meine pronova BKK" sind wie wie gewohnt für euch da.
Unsere Gedanken sind bei allen Betroffenen und den Rettungskräften.
#pronovabkk #leverkusen #burscheid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https://quintly-image-storage.s3.amazonaws.com/45cbd03b64ea58ce4d75e2a18185fc18/21b318f59a7e20a920dd58e43cb0b28e.jpg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08/26/2021 08:10:39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93059804"/>
                  </a:ext>
                </a:extLst>
              </a:tr>
            </a:tbl>
          </a:graphicData>
        </a:graphic>
      </p:graphicFrame>
      <p:sp>
        <p:nvSpPr>
          <p:cNvPr id="4" name="Text Placeholder 3">
            <a:extLst>
              <a:ext uri="{FF2B5EF4-FFF2-40B4-BE49-F238E27FC236}">
                <a16:creationId xmlns:a16="http://schemas.microsoft.com/office/drawing/2014/main" id="{B5210A26-A6F8-44BE-8A5E-C486410D868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595367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C3F3A-ACF2-401F-BD57-A3261F6B1ED3}"/>
              </a:ext>
            </a:extLst>
          </p:cNvPr>
          <p:cNvSpPr>
            <a:spLocks noGrp="1"/>
          </p:cNvSpPr>
          <p:nvPr>
            <p:ph type="title"/>
          </p:nvPr>
        </p:nvSpPr>
        <p:spPr/>
        <p:txBody>
          <a:bodyPr/>
          <a:lstStyle/>
          <a:p>
            <a:r>
              <a:rPr lang="en-US"/>
              <a:t>Instagram Posts Table | All profiles - 4 of 26</a:t>
            </a:r>
          </a:p>
        </p:txBody>
      </p:sp>
      <p:graphicFrame>
        <p:nvGraphicFramePr>
          <p:cNvPr id="5" name="Table Placeholder 4">
            <a:extLst>
              <a:ext uri="{FF2B5EF4-FFF2-40B4-BE49-F238E27FC236}">
                <a16:creationId xmlns:a16="http://schemas.microsoft.com/office/drawing/2014/main" id="{46D66AD6-EAFA-480B-A627-7DA663948380}"/>
              </a:ext>
            </a:extLst>
          </p:cNvPr>
          <p:cNvGraphicFramePr>
            <a:graphicFrameLocks noGrp="1"/>
          </p:cNvGraphicFramePr>
          <p:nvPr>
            <p:ph type="tbl" sz="quarter" idx="13"/>
            <p:extLst>
              <p:ext uri="{D42A27DB-BD31-4B8C-83A1-F6EECF244321}">
                <p14:modId xmlns:p14="http://schemas.microsoft.com/office/powerpoint/2010/main" val="2793098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432594308"/>
                    </a:ext>
                  </a:extLst>
                </a:gridCol>
                <a:gridCol w="1152143">
                  <a:extLst>
                    <a:ext uri="{9D8B030D-6E8A-4147-A177-3AD203B41FA5}">
                      <a16:colId xmlns:a16="http://schemas.microsoft.com/office/drawing/2014/main" val="2071120282"/>
                    </a:ext>
                  </a:extLst>
                </a:gridCol>
                <a:gridCol w="576072">
                  <a:extLst>
                    <a:ext uri="{9D8B030D-6E8A-4147-A177-3AD203B41FA5}">
                      <a16:colId xmlns:a16="http://schemas.microsoft.com/office/drawing/2014/main" val="3732611130"/>
                    </a:ext>
                  </a:extLst>
                </a:gridCol>
                <a:gridCol w="576072">
                  <a:extLst>
                    <a:ext uri="{9D8B030D-6E8A-4147-A177-3AD203B41FA5}">
                      <a16:colId xmlns:a16="http://schemas.microsoft.com/office/drawing/2014/main" val="275591708"/>
                    </a:ext>
                  </a:extLst>
                </a:gridCol>
                <a:gridCol w="576072">
                  <a:extLst>
                    <a:ext uri="{9D8B030D-6E8A-4147-A177-3AD203B41FA5}">
                      <a16:colId xmlns:a16="http://schemas.microsoft.com/office/drawing/2014/main" val="2862339880"/>
                    </a:ext>
                  </a:extLst>
                </a:gridCol>
                <a:gridCol w="576072">
                  <a:extLst>
                    <a:ext uri="{9D8B030D-6E8A-4147-A177-3AD203B41FA5}">
                      <a16:colId xmlns:a16="http://schemas.microsoft.com/office/drawing/2014/main" val="4199453094"/>
                    </a:ext>
                  </a:extLst>
                </a:gridCol>
                <a:gridCol w="576072">
                  <a:extLst>
                    <a:ext uri="{9D8B030D-6E8A-4147-A177-3AD203B41FA5}">
                      <a16:colId xmlns:a16="http://schemas.microsoft.com/office/drawing/2014/main" val="1094995074"/>
                    </a:ext>
                  </a:extLst>
                </a:gridCol>
                <a:gridCol w="576072">
                  <a:extLst>
                    <a:ext uri="{9D8B030D-6E8A-4147-A177-3AD203B41FA5}">
                      <a16:colId xmlns:a16="http://schemas.microsoft.com/office/drawing/2014/main" val="2675982383"/>
                    </a:ext>
                  </a:extLst>
                </a:gridCol>
                <a:gridCol w="576072">
                  <a:extLst>
                    <a:ext uri="{9D8B030D-6E8A-4147-A177-3AD203B41FA5}">
                      <a16:colId xmlns:a16="http://schemas.microsoft.com/office/drawing/2014/main" val="2717610839"/>
                    </a:ext>
                  </a:extLst>
                </a:gridCol>
                <a:gridCol w="576072">
                  <a:extLst>
                    <a:ext uri="{9D8B030D-6E8A-4147-A177-3AD203B41FA5}">
                      <a16:colId xmlns:a16="http://schemas.microsoft.com/office/drawing/2014/main" val="518775230"/>
                    </a:ext>
                  </a:extLst>
                </a:gridCol>
                <a:gridCol w="576072">
                  <a:extLst>
                    <a:ext uri="{9D8B030D-6E8A-4147-A177-3AD203B41FA5}">
                      <a16:colId xmlns:a16="http://schemas.microsoft.com/office/drawing/2014/main" val="2412650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083167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- 2021-07-22 16:15:24</a:t>
                      </a:r>
                      <a:r>
                        <a:rPr kumimoji="0" lang="de-DE" sz="1000" b="0" i="0" u="none" strike="noStrike" kern="1200" cap="none" spc="0" normalizeH="0" baseline="0" noProof="0">
                          <a:ln>
                            <a:noFill/>
                          </a:ln>
                          <a:solidFill>
                            <a:prstClr val="black"/>
                          </a:solidFill>
                          <a:effectLst/>
                          <a:uLnTx/>
                          <a:uFillTx/>
                          <a:latin typeface="+mn-lt"/>
                          <a:ea typeface="+mn-ea"/>
                          <a:cs typeface="+mn-cs"/>
                        </a:rPr>
                        <a:t>
 Die Hochwasserkatastrophe hat auch bei uns Kolleginnen und Kollegen, Versicherte, Familie und Bekannte betroffen. Viele von uns wollten sofort helfen. Da wir als Gesetzliche Krankenkasse nicht als Unternehmen spenden dürfen, haben wir unter Kolleginnen und Kollegen private Spenden gesammelt. Einige Kolleginnen und Kollegen sind mit Hilfsgütern und Ausrüstung ins Ahrtal gefahren, um die Aufräumarbeiten persönlich zu unterstützen. Unser Kollege Daniel ist dort bereits seit Tagen als Freiwilliger Feuerwehrmann im Einsatz. Er sorgt für die Koordination, sodass wir sinnvoll helfen, wo wir gebraucht werden. 
Aber auch in den Service-Centern und aus dem Homeoffice sind wir für euch da: 
Bei verlorenen Versichertenkarten, Medikamenten, Hilfsmitteln und weiteren Themen helfen wir euch unkompliziert. Die Informationen dazu habern wir auf unserer Webseite zusammengestellt. Den Link findet ihr in der Bio.
#pronovabkk #hochwasser #versicherung #krankenversicherung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https://quintly-image-storage.s3.amazonaws.com/45cbd03b64ea58ce4d75e2a18185fc18/1063801ace4fcbe36eb12945518df658.jpg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08/21/2021 02:13:20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56999026"/>
                  </a:ext>
                </a:extLst>
              </a:tr>
            </a:tbl>
          </a:graphicData>
        </a:graphic>
      </p:graphicFrame>
      <p:sp>
        <p:nvSpPr>
          <p:cNvPr id="4" name="Text Placeholder 3">
            <a:extLst>
              <a:ext uri="{FF2B5EF4-FFF2-40B4-BE49-F238E27FC236}">
                <a16:creationId xmlns:a16="http://schemas.microsoft.com/office/drawing/2014/main" id="{39B2117E-3576-4973-A553-F9FE25EEAF99}"/>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528185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6B972-EBEE-4C20-8C5D-B1D801C8947B}"/>
              </a:ext>
            </a:extLst>
          </p:cNvPr>
          <p:cNvSpPr>
            <a:spLocks noGrp="1"/>
          </p:cNvSpPr>
          <p:nvPr>
            <p:ph type="title"/>
          </p:nvPr>
        </p:nvSpPr>
        <p:spPr/>
        <p:txBody>
          <a:bodyPr/>
          <a:lstStyle/>
          <a:p>
            <a:r>
              <a:rPr lang="en-US"/>
              <a:t>Instagram Posts Table | All profiles - 5 of 26</a:t>
            </a:r>
          </a:p>
        </p:txBody>
      </p:sp>
      <p:graphicFrame>
        <p:nvGraphicFramePr>
          <p:cNvPr id="5" name="Table Placeholder 4">
            <a:extLst>
              <a:ext uri="{FF2B5EF4-FFF2-40B4-BE49-F238E27FC236}">
                <a16:creationId xmlns:a16="http://schemas.microsoft.com/office/drawing/2014/main" id="{53EBF4AB-B0D8-48A8-B791-65E84BB4E78C}"/>
              </a:ext>
            </a:extLst>
          </p:cNvPr>
          <p:cNvGraphicFramePr>
            <a:graphicFrameLocks noGrp="1"/>
          </p:cNvGraphicFramePr>
          <p:nvPr>
            <p:ph type="tbl" sz="quarter" idx="13"/>
            <p:extLst>
              <p:ext uri="{D42A27DB-BD31-4B8C-83A1-F6EECF244321}">
                <p14:modId xmlns:p14="http://schemas.microsoft.com/office/powerpoint/2010/main" val="205069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231623305"/>
                    </a:ext>
                  </a:extLst>
                </a:gridCol>
                <a:gridCol w="1152143">
                  <a:extLst>
                    <a:ext uri="{9D8B030D-6E8A-4147-A177-3AD203B41FA5}">
                      <a16:colId xmlns:a16="http://schemas.microsoft.com/office/drawing/2014/main" val="1684631647"/>
                    </a:ext>
                  </a:extLst>
                </a:gridCol>
                <a:gridCol w="576072">
                  <a:extLst>
                    <a:ext uri="{9D8B030D-6E8A-4147-A177-3AD203B41FA5}">
                      <a16:colId xmlns:a16="http://schemas.microsoft.com/office/drawing/2014/main" val="3542631930"/>
                    </a:ext>
                  </a:extLst>
                </a:gridCol>
                <a:gridCol w="576072">
                  <a:extLst>
                    <a:ext uri="{9D8B030D-6E8A-4147-A177-3AD203B41FA5}">
                      <a16:colId xmlns:a16="http://schemas.microsoft.com/office/drawing/2014/main" val="972671811"/>
                    </a:ext>
                  </a:extLst>
                </a:gridCol>
                <a:gridCol w="576072">
                  <a:extLst>
                    <a:ext uri="{9D8B030D-6E8A-4147-A177-3AD203B41FA5}">
                      <a16:colId xmlns:a16="http://schemas.microsoft.com/office/drawing/2014/main" val="2260513390"/>
                    </a:ext>
                  </a:extLst>
                </a:gridCol>
                <a:gridCol w="576072">
                  <a:extLst>
                    <a:ext uri="{9D8B030D-6E8A-4147-A177-3AD203B41FA5}">
                      <a16:colId xmlns:a16="http://schemas.microsoft.com/office/drawing/2014/main" val="623743711"/>
                    </a:ext>
                  </a:extLst>
                </a:gridCol>
                <a:gridCol w="576072">
                  <a:extLst>
                    <a:ext uri="{9D8B030D-6E8A-4147-A177-3AD203B41FA5}">
                      <a16:colId xmlns:a16="http://schemas.microsoft.com/office/drawing/2014/main" val="2593155886"/>
                    </a:ext>
                  </a:extLst>
                </a:gridCol>
                <a:gridCol w="576072">
                  <a:extLst>
                    <a:ext uri="{9D8B030D-6E8A-4147-A177-3AD203B41FA5}">
                      <a16:colId xmlns:a16="http://schemas.microsoft.com/office/drawing/2014/main" val="1811739833"/>
                    </a:ext>
                  </a:extLst>
                </a:gridCol>
                <a:gridCol w="576072">
                  <a:extLst>
                    <a:ext uri="{9D8B030D-6E8A-4147-A177-3AD203B41FA5}">
                      <a16:colId xmlns:a16="http://schemas.microsoft.com/office/drawing/2014/main" val="3785470952"/>
                    </a:ext>
                  </a:extLst>
                </a:gridCol>
                <a:gridCol w="576072">
                  <a:extLst>
                    <a:ext uri="{9D8B030D-6E8A-4147-A177-3AD203B41FA5}">
                      <a16:colId xmlns:a16="http://schemas.microsoft.com/office/drawing/2014/main" val="4283378438"/>
                    </a:ext>
                  </a:extLst>
                </a:gridCol>
                <a:gridCol w="576072">
                  <a:extLst>
                    <a:ext uri="{9D8B030D-6E8A-4147-A177-3AD203B41FA5}">
                      <a16:colId xmlns:a16="http://schemas.microsoft.com/office/drawing/2014/main" val="439477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597955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- 2021-09-18 11:39:31</a:t>
                      </a:r>
                      <a:r>
                        <a:rPr kumimoji="0" lang="de-DE" sz="1000" b="0" i="0" u="none" strike="noStrike" kern="1200" cap="none" spc="0" normalizeH="0" baseline="0" noProof="0">
                          <a:ln>
                            <a:noFill/>
                          </a:ln>
                          <a:solidFill>
                            <a:prstClr val="black"/>
                          </a:solidFill>
                          <a:effectLst/>
                          <a:uLnTx/>
                          <a:uFillTx/>
                          <a:latin typeface="+mn-lt"/>
                          <a:ea typeface="+mn-ea"/>
                          <a:cs typeface="+mn-cs"/>
                        </a:rPr>
                        <a:t>
 Wir möchten uns bei allen Besucherinnen und Besuchern bedanken, die uns bei der Green World Tour in Berlin und Köln besucht haben. Wir hoffen, euch hat das Organspende-Labyrinth und der persönliche Austausch nach einem Jahr Pandemie genauso gut gefallen wie uns. Wir konnten wieder reichlich positiven Input für uns mitnehmen und freuen uns auf die nächste Green World Tour am 09. und 10.10.2021 in Münster, kommt vorbei! 🌱
#pronovabkk
#greenworldtourköln
#greenworldtourberlin
#greenworldtourmünster 
#nachhaltigkeit 
@autarkia.green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https://quintly-image-storage.s3.amazonaws.com/45cbd03b64ea58ce4d75e2a18185fc18/9f4981da17ce786512f32e05b03febfc.jpg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10/18/2021 08:45:05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59676267"/>
                  </a:ext>
                </a:extLst>
              </a:tr>
            </a:tbl>
          </a:graphicData>
        </a:graphic>
      </p:graphicFrame>
      <p:sp>
        <p:nvSpPr>
          <p:cNvPr id="4" name="Text Placeholder 3">
            <a:extLst>
              <a:ext uri="{FF2B5EF4-FFF2-40B4-BE49-F238E27FC236}">
                <a16:creationId xmlns:a16="http://schemas.microsoft.com/office/drawing/2014/main" id="{66B7A23E-2D7D-4967-B85A-3CC65214504B}"/>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386836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F421A-2104-4D3E-BA8B-4E159C4F88D8}"/>
              </a:ext>
            </a:extLst>
          </p:cNvPr>
          <p:cNvSpPr>
            <a:spLocks noGrp="1"/>
          </p:cNvSpPr>
          <p:nvPr>
            <p:ph type="title"/>
          </p:nvPr>
        </p:nvSpPr>
        <p:spPr/>
        <p:txBody>
          <a:bodyPr/>
          <a:lstStyle/>
          <a:p>
            <a:r>
              <a:rPr lang="en-US"/>
              <a:t>Instagram Posts Table | All profiles - 6 of 26</a:t>
            </a:r>
          </a:p>
        </p:txBody>
      </p:sp>
      <p:graphicFrame>
        <p:nvGraphicFramePr>
          <p:cNvPr id="5" name="Table Placeholder 4">
            <a:extLst>
              <a:ext uri="{FF2B5EF4-FFF2-40B4-BE49-F238E27FC236}">
                <a16:creationId xmlns:a16="http://schemas.microsoft.com/office/drawing/2014/main" id="{332579FB-9AEB-4BCF-A2E1-E44186EE4A95}"/>
              </a:ext>
            </a:extLst>
          </p:cNvPr>
          <p:cNvGraphicFramePr>
            <a:graphicFrameLocks noGrp="1"/>
          </p:cNvGraphicFramePr>
          <p:nvPr>
            <p:ph type="tbl" sz="quarter" idx="13"/>
            <p:extLst>
              <p:ext uri="{D42A27DB-BD31-4B8C-83A1-F6EECF244321}">
                <p14:modId xmlns:p14="http://schemas.microsoft.com/office/powerpoint/2010/main" val="863926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15564949"/>
                    </a:ext>
                  </a:extLst>
                </a:gridCol>
                <a:gridCol w="1152143">
                  <a:extLst>
                    <a:ext uri="{9D8B030D-6E8A-4147-A177-3AD203B41FA5}">
                      <a16:colId xmlns:a16="http://schemas.microsoft.com/office/drawing/2014/main" val="3410129713"/>
                    </a:ext>
                  </a:extLst>
                </a:gridCol>
                <a:gridCol w="576072">
                  <a:extLst>
                    <a:ext uri="{9D8B030D-6E8A-4147-A177-3AD203B41FA5}">
                      <a16:colId xmlns:a16="http://schemas.microsoft.com/office/drawing/2014/main" val="812321787"/>
                    </a:ext>
                  </a:extLst>
                </a:gridCol>
                <a:gridCol w="576072">
                  <a:extLst>
                    <a:ext uri="{9D8B030D-6E8A-4147-A177-3AD203B41FA5}">
                      <a16:colId xmlns:a16="http://schemas.microsoft.com/office/drawing/2014/main" val="4114638803"/>
                    </a:ext>
                  </a:extLst>
                </a:gridCol>
                <a:gridCol w="576072">
                  <a:extLst>
                    <a:ext uri="{9D8B030D-6E8A-4147-A177-3AD203B41FA5}">
                      <a16:colId xmlns:a16="http://schemas.microsoft.com/office/drawing/2014/main" val="1833717730"/>
                    </a:ext>
                  </a:extLst>
                </a:gridCol>
                <a:gridCol w="576072">
                  <a:extLst>
                    <a:ext uri="{9D8B030D-6E8A-4147-A177-3AD203B41FA5}">
                      <a16:colId xmlns:a16="http://schemas.microsoft.com/office/drawing/2014/main" val="3373387219"/>
                    </a:ext>
                  </a:extLst>
                </a:gridCol>
                <a:gridCol w="576072">
                  <a:extLst>
                    <a:ext uri="{9D8B030D-6E8A-4147-A177-3AD203B41FA5}">
                      <a16:colId xmlns:a16="http://schemas.microsoft.com/office/drawing/2014/main" val="820867479"/>
                    </a:ext>
                  </a:extLst>
                </a:gridCol>
                <a:gridCol w="576072">
                  <a:extLst>
                    <a:ext uri="{9D8B030D-6E8A-4147-A177-3AD203B41FA5}">
                      <a16:colId xmlns:a16="http://schemas.microsoft.com/office/drawing/2014/main" val="1871749402"/>
                    </a:ext>
                  </a:extLst>
                </a:gridCol>
                <a:gridCol w="576072">
                  <a:extLst>
                    <a:ext uri="{9D8B030D-6E8A-4147-A177-3AD203B41FA5}">
                      <a16:colId xmlns:a16="http://schemas.microsoft.com/office/drawing/2014/main" val="2088211998"/>
                    </a:ext>
                  </a:extLst>
                </a:gridCol>
                <a:gridCol w="576072">
                  <a:extLst>
                    <a:ext uri="{9D8B030D-6E8A-4147-A177-3AD203B41FA5}">
                      <a16:colId xmlns:a16="http://schemas.microsoft.com/office/drawing/2014/main" val="3984080009"/>
                    </a:ext>
                  </a:extLst>
                </a:gridCol>
                <a:gridCol w="576072">
                  <a:extLst>
                    <a:ext uri="{9D8B030D-6E8A-4147-A177-3AD203B41FA5}">
                      <a16:colId xmlns:a16="http://schemas.microsoft.com/office/drawing/2014/main" val="3801180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96457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- 2021-09-15 09:08:01</a:t>
                      </a:r>
                      <a:r>
                        <a:rPr kumimoji="0" lang="de-DE" sz="1000" b="0" i="0" u="none" strike="noStrike" kern="1200" cap="none" spc="0" normalizeH="0" baseline="0" noProof="0">
                          <a:ln>
                            <a:noFill/>
                          </a:ln>
                          <a:solidFill>
                            <a:prstClr val="black"/>
                          </a:solidFill>
                          <a:effectLst/>
                          <a:uLnTx/>
                          <a:uFillTx/>
                          <a:latin typeface="+mn-lt"/>
                          <a:ea typeface="+mn-ea"/>
                          <a:cs typeface="+mn-cs"/>
                        </a:rPr>
                        <a:t>
 Hast du Ängste oder Sorgen, die dich von einer Impfung abhalten? Wir sind bei der Aktionswoche #Hierwirdgeimpft dabei und machen es dir einfach, deine Fragen und Bedenken unkompliziert und vertraulich mit einer Ärztin oder einem Arzt zu besprechen. Mit der Teleclinic kannst du diese Beratung ganz vertraulich per Smartphone bekommen, wann und wo du willst. Für unsere Versicherten ist die Nutzung der Teleclinic und das Beratungsgespräch kostenlos. Die Registrierung funktioniert so schnell und einfach, dass du noch heute deinen Termin vereinbaren kannst.
#pronovabkk #hierwirdgeimpft #teleclinic #impfung #impfen #coronaimpfung #medizin #kampfgegencorona #coronaimpfstoff #impfstoff #arzt #teleclinic #ehealth #telemedizin #coronapandemie #coronavirusde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https://quintly-image-storage.s3.amazonaws.com/45cbd03b64ea58ce4d75e2a18185fc18/95fe3a617b44019ce397305c81e1ff8b.jpg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10/14/2021 20:44:48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27928864"/>
                  </a:ext>
                </a:extLst>
              </a:tr>
            </a:tbl>
          </a:graphicData>
        </a:graphic>
      </p:graphicFrame>
      <p:sp>
        <p:nvSpPr>
          <p:cNvPr id="4" name="Text Placeholder 3">
            <a:extLst>
              <a:ext uri="{FF2B5EF4-FFF2-40B4-BE49-F238E27FC236}">
                <a16:creationId xmlns:a16="http://schemas.microsoft.com/office/drawing/2014/main" id="{2DE182C5-7F91-446E-8EC3-9943DAAB01BA}"/>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636250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E6373-76E4-4438-9C6A-CB1AFAC4908D}"/>
              </a:ext>
            </a:extLst>
          </p:cNvPr>
          <p:cNvSpPr>
            <a:spLocks noGrp="1"/>
          </p:cNvSpPr>
          <p:nvPr>
            <p:ph type="title"/>
          </p:nvPr>
        </p:nvSpPr>
        <p:spPr/>
        <p:txBody>
          <a:bodyPr/>
          <a:lstStyle/>
          <a:p>
            <a:r>
              <a:rPr lang="en-US"/>
              <a:t>Instagram Posts Table | All profiles - 7 of 26</a:t>
            </a:r>
          </a:p>
        </p:txBody>
      </p:sp>
      <p:graphicFrame>
        <p:nvGraphicFramePr>
          <p:cNvPr id="5" name="Table Placeholder 4">
            <a:extLst>
              <a:ext uri="{FF2B5EF4-FFF2-40B4-BE49-F238E27FC236}">
                <a16:creationId xmlns:a16="http://schemas.microsoft.com/office/drawing/2014/main" id="{3E6980ED-822C-47EE-AAF7-995356B28CD6}"/>
              </a:ext>
            </a:extLst>
          </p:cNvPr>
          <p:cNvGraphicFramePr>
            <a:graphicFrameLocks noGrp="1"/>
          </p:cNvGraphicFramePr>
          <p:nvPr>
            <p:ph type="tbl" sz="quarter" idx="13"/>
            <p:extLst>
              <p:ext uri="{D42A27DB-BD31-4B8C-83A1-F6EECF244321}">
                <p14:modId xmlns:p14="http://schemas.microsoft.com/office/powerpoint/2010/main" val="681860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437806474"/>
                    </a:ext>
                  </a:extLst>
                </a:gridCol>
                <a:gridCol w="1152143">
                  <a:extLst>
                    <a:ext uri="{9D8B030D-6E8A-4147-A177-3AD203B41FA5}">
                      <a16:colId xmlns:a16="http://schemas.microsoft.com/office/drawing/2014/main" val="1214408336"/>
                    </a:ext>
                  </a:extLst>
                </a:gridCol>
                <a:gridCol w="576072">
                  <a:extLst>
                    <a:ext uri="{9D8B030D-6E8A-4147-A177-3AD203B41FA5}">
                      <a16:colId xmlns:a16="http://schemas.microsoft.com/office/drawing/2014/main" val="2175480729"/>
                    </a:ext>
                  </a:extLst>
                </a:gridCol>
                <a:gridCol w="576072">
                  <a:extLst>
                    <a:ext uri="{9D8B030D-6E8A-4147-A177-3AD203B41FA5}">
                      <a16:colId xmlns:a16="http://schemas.microsoft.com/office/drawing/2014/main" val="2139622377"/>
                    </a:ext>
                  </a:extLst>
                </a:gridCol>
                <a:gridCol w="576072">
                  <a:extLst>
                    <a:ext uri="{9D8B030D-6E8A-4147-A177-3AD203B41FA5}">
                      <a16:colId xmlns:a16="http://schemas.microsoft.com/office/drawing/2014/main" val="3343993799"/>
                    </a:ext>
                  </a:extLst>
                </a:gridCol>
                <a:gridCol w="576072">
                  <a:extLst>
                    <a:ext uri="{9D8B030D-6E8A-4147-A177-3AD203B41FA5}">
                      <a16:colId xmlns:a16="http://schemas.microsoft.com/office/drawing/2014/main" val="1002488901"/>
                    </a:ext>
                  </a:extLst>
                </a:gridCol>
                <a:gridCol w="576072">
                  <a:extLst>
                    <a:ext uri="{9D8B030D-6E8A-4147-A177-3AD203B41FA5}">
                      <a16:colId xmlns:a16="http://schemas.microsoft.com/office/drawing/2014/main" val="2284902965"/>
                    </a:ext>
                  </a:extLst>
                </a:gridCol>
                <a:gridCol w="576072">
                  <a:extLst>
                    <a:ext uri="{9D8B030D-6E8A-4147-A177-3AD203B41FA5}">
                      <a16:colId xmlns:a16="http://schemas.microsoft.com/office/drawing/2014/main" val="1279273820"/>
                    </a:ext>
                  </a:extLst>
                </a:gridCol>
                <a:gridCol w="576072">
                  <a:extLst>
                    <a:ext uri="{9D8B030D-6E8A-4147-A177-3AD203B41FA5}">
                      <a16:colId xmlns:a16="http://schemas.microsoft.com/office/drawing/2014/main" val="738241266"/>
                    </a:ext>
                  </a:extLst>
                </a:gridCol>
                <a:gridCol w="576072">
                  <a:extLst>
                    <a:ext uri="{9D8B030D-6E8A-4147-A177-3AD203B41FA5}">
                      <a16:colId xmlns:a16="http://schemas.microsoft.com/office/drawing/2014/main" val="3415057937"/>
                    </a:ext>
                  </a:extLst>
                </a:gridCol>
                <a:gridCol w="576072">
                  <a:extLst>
                    <a:ext uri="{9D8B030D-6E8A-4147-A177-3AD203B41FA5}">
                      <a16:colId xmlns:a16="http://schemas.microsoft.com/office/drawing/2014/main" val="2294954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55796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- 2021-09-14 09:59:22</a:t>
                      </a:r>
                      <a:r>
                        <a:rPr kumimoji="0" lang="de-DE" sz="1000" b="0" i="0" u="none" strike="noStrike" kern="1200" cap="none" spc="0" normalizeH="0" baseline="0" noProof="0">
                          <a:ln>
                            <a:noFill/>
                          </a:ln>
                          <a:solidFill>
                            <a:prstClr val="black"/>
                          </a:solidFill>
                          <a:effectLst/>
                          <a:uLnTx/>
                          <a:uFillTx/>
                          <a:latin typeface="+mn-lt"/>
                          <a:ea typeface="+mn-ea"/>
                          <a:cs typeface="+mn-cs"/>
                        </a:rPr>
                        <a:t>
 Eine Familie besteht aus Mutter, Vater und zwei Kindern? Dieses Klischee ist inzwischen von der Realität überholt worden. Wenn es um die Familienplanung geht, ist das oberste Gebot die gemeinsame Liebe zueinander und da spielen Geschlechter absolut keine Rolle. Heute gibt es zahlreiche Möglichkeiten, auch als gleichgeschlechtliches Paar Kinder zu bekommen. Zusätzlich zur klassischen Familie wird es so für immer mehr Menschen möglich, den eigenen Kinderwunsch und den Traum einer Familie zu verwirklichen.
#pronovabkk #diversityisthenewnormal #antidiskriminierung #diskriminierung #diversität #diversitymatters #ehefüralle #flaggefürvielfalt #gerechtigkeit #lgbtiq #lgbtpride #lgbtq #lgbtqi #lgbtqia #lgbtqiaplus #lgbtqpride #liebeistliebe #loveislove #pride #pride2021 #queer #queerpride #regenbogenbaby #regenbogenfamilie #solidarität #spreadlove #staytogether #toleranz #vielfalt #wirsindeins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https://quintly-image-storage.s3.amazonaws.com/45cbd03b64ea58ce4d75e2a18185fc18/b4ff73a1c7d3fe5e9bbada026e25820a.jpg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10/14/2021 08:44:24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40337205"/>
                  </a:ext>
                </a:extLst>
              </a:tr>
            </a:tbl>
          </a:graphicData>
        </a:graphic>
      </p:graphicFrame>
      <p:sp>
        <p:nvSpPr>
          <p:cNvPr id="4" name="Text Placeholder 3">
            <a:extLst>
              <a:ext uri="{FF2B5EF4-FFF2-40B4-BE49-F238E27FC236}">
                <a16:creationId xmlns:a16="http://schemas.microsoft.com/office/drawing/2014/main" id="{59FC9B4D-8A13-4F36-BC01-522ABC8B5018}"/>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7259333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CB913-FC72-422F-BCC3-08CCED249AA8}"/>
              </a:ext>
            </a:extLst>
          </p:cNvPr>
          <p:cNvSpPr>
            <a:spLocks noGrp="1"/>
          </p:cNvSpPr>
          <p:nvPr>
            <p:ph type="title"/>
          </p:nvPr>
        </p:nvSpPr>
        <p:spPr/>
        <p:txBody>
          <a:bodyPr/>
          <a:lstStyle/>
          <a:p>
            <a:r>
              <a:rPr lang="en-US"/>
              <a:t>Instagram Posts Table | All profiles - 8 of 26</a:t>
            </a:r>
          </a:p>
        </p:txBody>
      </p:sp>
      <p:graphicFrame>
        <p:nvGraphicFramePr>
          <p:cNvPr id="5" name="Table Placeholder 4">
            <a:extLst>
              <a:ext uri="{FF2B5EF4-FFF2-40B4-BE49-F238E27FC236}">
                <a16:creationId xmlns:a16="http://schemas.microsoft.com/office/drawing/2014/main" id="{2B26637B-14E7-496F-810A-617EDC30720C}"/>
              </a:ext>
            </a:extLst>
          </p:cNvPr>
          <p:cNvGraphicFramePr>
            <a:graphicFrameLocks noGrp="1"/>
          </p:cNvGraphicFramePr>
          <p:nvPr>
            <p:ph type="tbl" sz="quarter" idx="13"/>
            <p:extLst>
              <p:ext uri="{D42A27DB-BD31-4B8C-83A1-F6EECF244321}">
                <p14:modId xmlns:p14="http://schemas.microsoft.com/office/powerpoint/2010/main" val="3875843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473417469"/>
                    </a:ext>
                  </a:extLst>
                </a:gridCol>
                <a:gridCol w="1152143">
                  <a:extLst>
                    <a:ext uri="{9D8B030D-6E8A-4147-A177-3AD203B41FA5}">
                      <a16:colId xmlns:a16="http://schemas.microsoft.com/office/drawing/2014/main" val="566227302"/>
                    </a:ext>
                  </a:extLst>
                </a:gridCol>
                <a:gridCol w="576072">
                  <a:extLst>
                    <a:ext uri="{9D8B030D-6E8A-4147-A177-3AD203B41FA5}">
                      <a16:colId xmlns:a16="http://schemas.microsoft.com/office/drawing/2014/main" val="3648968116"/>
                    </a:ext>
                  </a:extLst>
                </a:gridCol>
                <a:gridCol w="576072">
                  <a:extLst>
                    <a:ext uri="{9D8B030D-6E8A-4147-A177-3AD203B41FA5}">
                      <a16:colId xmlns:a16="http://schemas.microsoft.com/office/drawing/2014/main" val="1469165696"/>
                    </a:ext>
                  </a:extLst>
                </a:gridCol>
                <a:gridCol w="576072">
                  <a:extLst>
                    <a:ext uri="{9D8B030D-6E8A-4147-A177-3AD203B41FA5}">
                      <a16:colId xmlns:a16="http://schemas.microsoft.com/office/drawing/2014/main" val="3777389426"/>
                    </a:ext>
                  </a:extLst>
                </a:gridCol>
                <a:gridCol w="576072">
                  <a:extLst>
                    <a:ext uri="{9D8B030D-6E8A-4147-A177-3AD203B41FA5}">
                      <a16:colId xmlns:a16="http://schemas.microsoft.com/office/drawing/2014/main" val="3473730218"/>
                    </a:ext>
                  </a:extLst>
                </a:gridCol>
                <a:gridCol w="576072">
                  <a:extLst>
                    <a:ext uri="{9D8B030D-6E8A-4147-A177-3AD203B41FA5}">
                      <a16:colId xmlns:a16="http://schemas.microsoft.com/office/drawing/2014/main" val="4267088481"/>
                    </a:ext>
                  </a:extLst>
                </a:gridCol>
                <a:gridCol w="576072">
                  <a:extLst>
                    <a:ext uri="{9D8B030D-6E8A-4147-A177-3AD203B41FA5}">
                      <a16:colId xmlns:a16="http://schemas.microsoft.com/office/drawing/2014/main" val="7819290"/>
                    </a:ext>
                  </a:extLst>
                </a:gridCol>
                <a:gridCol w="576072">
                  <a:extLst>
                    <a:ext uri="{9D8B030D-6E8A-4147-A177-3AD203B41FA5}">
                      <a16:colId xmlns:a16="http://schemas.microsoft.com/office/drawing/2014/main" val="2472936125"/>
                    </a:ext>
                  </a:extLst>
                </a:gridCol>
                <a:gridCol w="576072">
                  <a:extLst>
                    <a:ext uri="{9D8B030D-6E8A-4147-A177-3AD203B41FA5}">
                      <a16:colId xmlns:a16="http://schemas.microsoft.com/office/drawing/2014/main" val="1199244151"/>
                    </a:ext>
                  </a:extLst>
                </a:gridCol>
                <a:gridCol w="576072">
                  <a:extLst>
                    <a:ext uri="{9D8B030D-6E8A-4147-A177-3AD203B41FA5}">
                      <a16:colId xmlns:a16="http://schemas.microsoft.com/office/drawing/2014/main" val="3886658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525252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- 2021-07-21 15:59:00</a:t>
                      </a:r>
                      <a:r>
                        <a:rPr kumimoji="0" lang="de-DE" sz="1000" b="0" i="0" u="none" strike="noStrike" kern="1200" cap="none" spc="0" normalizeH="0" baseline="0" noProof="0">
                          <a:ln>
                            <a:noFill/>
                          </a:ln>
                          <a:solidFill>
                            <a:prstClr val="black"/>
                          </a:solidFill>
                          <a:effectLst/>
                          <a:uLnTx/>
                          <a:uFillTx/>
                          <a:latin typeface="+mn-lt"/>
                          <a:ea typeface="+mn-ea"/>
                          <a:cs typeface="+mn-cs"/>
                        </a:rPr>
                        <a:t>
 Die Flutkatastrophe hat vielerorts wichtige Dokumente, Medikamente und Hilfsmittel weggespült oder unbrauchbar gemacht. Hier können wir helfen. Am besten rufst du uns kurz an und wir überlegen gemeinsam, wie wir dir schnell und unkompliziert helfen können: Tel: 0621 53391-1000.
Du bist betroffen und benötigst eine neue Versichertenkarte, Medikamente, Hilfsmittel oder hast andere Fragen? Wir sind für euch da und haben auf unserer Webseite die wichtigsten Infos für euch zusammengestellt. Den Link findet ihr in der Bio.
#pronovabkk #hochwasser #versicherung #krankenversicherung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https://quintly-image-storage.s3.amazonaws.com/45cbd03b64ea58ce4d75e2a18185fc18/c0fb81b133381f9c565693ee5eaaabfb.jpg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08/20/2021 14:13:32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72316458"/>
                  </a:ext>
                </a:extLst>
              </a:tr>
            </a:tbl>
          </a:graphicData>
        </a:graphic>
      </p:graphicFrame>
      <p:sp>
        <p:nvSpPr>
          <p:cNvPr id="4" name="Text Placeholder 3">
            <a:extLst>
              <a:ext uri="{FF2B5EF4-FFF2-40B4-BE49-F238E27FC236}">
                <a16:creationId xmlns:a16="http://schemas.microsoft.com/office/drawing/2014/main" id="{876CDE04-C0D7-41ED-871A-6471672E5BF9}"/>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165264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AF31E-12E3-488C-B82D-5F491DE1DF2E}"/>
              </a:ext>
            </a:extLst>
          </p:cNvPr>
          <p:cNvSpPr>
            <a:spLocks noGrp="1"/>
          </p:cNvSpPr>
          <p:nvPr>
            <p:ph type="title"/>
          </p:nvPr>
        </p:nvSpPr>
        <p:spPr/>
        <p:txBody>
          <a:bodyPr/>
          <a:lstStyle/>
          <a:p>
            <a:r>
              <a:rPr lang="en-US"/>
              <a:t>Instagram Posts Table | All profiles - 9 of 26</a:t>
            </a:r>
          </a:p>
        </p:txBody>
      </p:sp>
      <p:graphicFrame>
        <p:nvGraphicFramePr>
          <p:cNvPr id="5" name="Table Placeholder 4">
            <a:extLst>
              <a:ext uri="{FF2B5EF4-FFF2-40B4-BE49-F238E27FC236}">
                <a16:creationId xmlns:a16="http://schemas.microsoft.com/office/drawing/2014/main" id="{14F8CB89-7B40-4783-B4FF-4C790DC2B1B8}"/>
              </a:ext>
            </a:extLst>
          </p:cNvPr>
          <p:cNvGraphicFramePr>
            <a:graphicFrameLocks noGrp="1"/>
          </p:cNvGraphicFramePr>
          <p:nvPr>
            <p:ph type="tbl" sz="quarter" idx="13"/>
            <p:extLst>
              <p:ext uri="{D42A27DB-BD31-4B8C-83A1-F6EECF244321}">
                <p14:modId xmlns:p14="http://schemas.microsoft.com/office/powerpoint/2010/main" val="3076481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308552802"/>
                    </a:ext>
                  </a:extLst>
                </a:gridCol>
                <a:gridCol w="1152143">
                  <a:extLst>
                    <a:ext uri="{9D8B030D-6E8A-4147-A177-3AD203B41FA5}">
                      <a16:colId xmlns:a16="http://schemas.microsoft.com/office/drawing/2014/main" val="20427585"/>
                    </a:ext>
                  </a:extLst>
                </a:gridCol>
                <a:gridCol w="576072">
                  <a:extLst>
                    <a:ext uri="{9D8B030D-6E8A-4147-A177-3AD203B41FA5}">
                      <a16:colId xmlns:a16="http://schemas.microsoft.com/office/drawing/2014/main" val="3726957260"/>
                    </a:ext>
                  </a:extLst>
                </a:gridCol>
                <a:gridCol w="576072">
                  <a:extLst>
                    <a:ext uri="{9D8B030D-6E8A-4147-A177-3AD203B41FA5}">
                      <a16:colId xmlns:a16="http://schemas.microsoft.com/office/drawing/2014/main" val="557965897"/>
                    </a:ext>
                  </a:extLst>
                </a:gridCol>
                <a:gridCol w="576072">
                  <a:extLst>
                    <a:ext uri="{9D8B030D-6E8A-4147-A177-3AD203B41FA5}">
                      <a16:colId xmlns:a16="http://schemas.microsoft.com/office/drawing/2014/main" val="2691993570"/>
                    </a:ext>
                  </a:extLst>
                </a:gridCol>
                <a:gridCol w="576072">
                  <a:extLst>
                    <a:ext uri="{9D8B030D-6E8A-4147-A177-3AD203B41FA5}">
                      <a16:colId xmlns:a16="http://schemas.microsoft.com/office/drawing/2014/main" val="4092846130"/>
                    </a:ext>
                  </a:extLst>
                </a:gridCol>
                <a:gridCol w="576072">
                  <a:extLst>
                    <a:ext uri="{9D8B030D-6E8A-4147-A177-3AD203B41FA5}">
                      <a16:colId xmlns:a16="http://schemas.microsoft.com/office/drawing/2014/main" val="1237432445"/>
                    </a:ext>
                  </a:extLst>
                </a:gridCol>
                <a:gridCol w="576072">
                  <a:extLst>
                    <a:ext uri="{9D8B030D-6E8A-4147-A177-3AD203B41FA5}">
                      <a16:colId xmlns:a16="http://schemas.microsoft.com/office/drawing/2014/main" val="2175380196"/>
                    </a:ext>
                  </a:extLst>
                </a:gridCol>
                <a:gridCol w="576072">
                  <a:extLst>
                    <a:ext uri="{9D8B030D-6E8A-4147-A177-3AD203B41FA5}">
                      <a16:colId xmlns:a16="http://schemas.microsoft.com/office/drawing/2014/main" val="1887439765"/>
                    </a:ext>
                  </a:extLst>
                </a:gridCol>
                <a:gridCol w="576072">
                  <a:extLst>
                    <a:ext uri="{9D8B030D-6E8A-4147-A177-3AD203B41FA5}">
                      <a16:colId xmlns:a16="http://schemas.microsoft.com/office/drawing/2014/main" val="2160763909"/>
                    </a:ext>
                  </a:extLst>
                </a:gridCol>
                <a:gridCol w="576072">
                  <a:extLst>
                    <a:ext uri="{9D8B030D-6E8A-4147-A177-3AD203B41FA5}">
                      <a16:colId xmlns:a16="http://schemas.microsoft.com/office/drawing/2014/main" val="3240547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623745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- 2021-07-21 11:20:52</a:t>
                      </a:r>
                      <a:r>
                        <a:rPr kumimoji="0" lang="de-DE" sz="1000" b="0" i="0" u="none" strike="noStrike" kern="1200" cap="none" spc="0" normalizeH="0" baseline="0" noProof="0">
                          <a:ln>
                            <a:noFill/>
                          </a:ln>
                          <a:solidFill>
                            <a:prstClr val="black"/>
                          </a:solidFill>
                          <a:effectLst/>
                          <a:uLnTx/>
                          <a:uFillTx/>
                          <a:latin typeface="+mn-lt"/>
                          <a:ea typeface="+mn-ea"/>
                          <a:cs typeface="+mn-cs"/>
                        </a:rPr>
                        <a:t>
 Ausmisten und Gutes tun! Bei der pronova BKK haben wir unsere ausgedienten Firmenhandys gesammelt, um sie nachhaltig verwerten zu lassen. Über den Erlös der rund 400 Geräte und der wiederverwertbaren Rohstoffe freuen sich der NABU und die Initiative It’s for Kids. 
Hast du auch noch alte Mobiltelefone oder Zubehör ungenutzt zuhause rumliegen? Auch in deiner Nähe findest du sicher eine Annahmestelle!
#pronovabkk #nachhaltigkeit #csr #itsforkids #nabu #recycling #nachhaltig #sustainability #umweltschutz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https://quintly-image-storage.s3.amazonaws.com/45cbd03b64ea58ce4d75e2a18185fc18/da1c8fe73e033261ea52d1f817615307.jpg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08/20/2021 08:12:51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8119064"/>
                  </a:ext>
                </a:extLst>
              </a:tr>
            </a:tbl>
          </a:graphicData>
        </a:graphic>
      </p:graphicFrame>
      <p:sp>
        <p:nvSpPr>
          <p:cNvPr id="4" name="Text Placeholder 3">
            <a:extLst>
              <a:ext uri="{FF2B5EF4-FFF2-40B4-BE49-F238E27FC236}">
                <a16:creationId xmlns:a16="http://schemas.microsoft.com/office/drawing/2014/main" id="{5B7AE5AA-04BC-48A1-BB0C-C6DB4B37925C}"/>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360156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5A354-C0D7-4A10-8C02-529F06C50C8D}"/>
              </a:ext>
            </a:extLst>
          </p:cNvPr>
          <p:cNvSpPr>
            <a:spLocks noGrp="1"/>
          </p:cNvSpPr>
          <p:nvPr>
            <p:ph type="title"/>
          </p:nvPr>
        </p:nvSpPr>
        <p:spPr/>
        <p:txBody>
          <a:bodyPr/>
          <a:lstStyle/>
          <a:p>
            <a:r>
              <a:rPr lang="en-US"/>
              <a:t>Instagram Posts Table | All profiles - 10 of 26</a:t>
            </a:r>
          </a:p>
        </p:txBody>
      </p:sp>
      <p:graphicFrame>
        <p:nvGraphicFramePr>
          <p:cNvPr id="5" name="Table Placeholder 4">
            <a:extLst>
              <a:ext uri="{FF2B5EF4-FFF2-40B4-BE49-F238E27FC236}">
                <a16:creationId xmlns:a16="http://schemas.microsoft.com/office/drawing/2014/main" id="{6C4558EC-C2AB-41D5-AF99-7F3FE0258408}"/>
              </a:ext>
            </a:extLst>
          </p:cNvPr>
          <p:cNvGraphicFramePr>
            <a:graphicFrameLocks noGrp="1"/>
          </p:cNvGraphicFramePr>
          <p:nvPr>
            <p:ph type="tbl" sz="quarter" idx="13"/>
            <p:extLst>
              <p:ext uri="{D42A27DB-BD31-4B8C-83A1-F6EECF244321}">
                <p14:modId xmlns:p14="http://schemas.microsoft.com/office/powerpoint/2010/main" val="4080757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858596698"/>
                    </a:ext>
                  </a:extLst>
                </a:gridCol>
                <a:gridCol w="1152143">
                  <a:extLst>
                    <a:ext uri="{9D8B030D-6E8A-4147-A177-3AD203B41FA5}">
                      <a16:colId xmlns:a16="http://schemas.microsoft.com/office/drawing/2014/main" val="1866612806"/>
                    </a:ext>
                  </a:extLst>
                </a:gridCol>
                <a:gridCol w="576072">
                  <a:extLst>
                    <a:ext uri="{9D8B030D-6E8A-4147-A177-3AD203B41FA5}">
                      <a16:colId xmlns:a16="http://schemas.microsoft.com/office/drawing/2014/main" val="1493522186"/>
                    </a:ext>
                  </a:extLst>
                </a:gridCol>
                <a:gridCol w="576072">
                  <a:extLst>
                    <a:ext uri="{9D8B030D-6E8A-4147-A177-3AD203B41FA5}">
                      <a16:colId xmlns:a16="http://schemas.microsoft.com/office/drawing/2014/main" val="1194425803"/>
                    </a:ext>
                  </a:extLst>
                </a:gridCol>
                <a:gridCol w="576072">
                  <a:extLst>
                    <a:ext uri="{9D8B030D-6E8A-4147-A177-3AD203B41FA5}">
                      <a16:colId xmlns:a16="http://schemas.microsoft.com/office/drawing/2014/main" val="126453879"/>
                    </a:ext>
                  </a:extLst>
                </a:gridCol>
                <a:gridCol w="576072">
                  <a:extLst>
                    <a:ext uri="{9D8B030D-6E8A-4147-A177-3AD203B41FA5}">
                      <a16:colId xmlns:a16="http://schemas.microsoft.com/office/drawing/2014/main" val="3771471450"/>
                    </a:ext>
                  </a:extLst>
                </a:gridCol>
                <a:gridCol w="576072">
                  <a:extLst>
                    <a:ext uri="{9D8B030D-6E8A-4147-A177-3AD203B41FA5}">
                      <a16:colId xmlns:a16="http://schemas.microsoft.com/office/drawing/2014/main" val="4051767400"/>
                    </a:ext>
                  </a:extLst>
                </a:gridCol>
                <a:gridCol w="576072">
                  <a:extLst>
                    <a:ext uri="{9D8B030D-6E8A-4147-A177-3AD203B41FA5}">
                      <a16:colId xmlns:a16="http://schemas.microsoft.com/office/drawing/2014/main" val="380068552"/>
                    </a:ext>
                  </a:extLst>
                </a:gridCol>
                <a:gridCol w="576072">
                  <a:extLst>
                    <a:ext uri="{9D8B030D-6E8A-4147-A177-3AD203B41FA5}">
                      <a16:colId xmlns:a16="http://schemas.microsoft.com/office/drawing/2014/main" val="236613868"/>
                    </a:ext>
                  </a:extLst>
                </a:gridCol>
                <a:gridCol w="576072">
                  <a:extLst>
                    <a:ext uri="{9D8B030D-6E8A-4147-A177-3AD203B41FA5}">
                      <a16:colId xmlns:a16="http://schemas.microsoft.com/office/drawing/2014/main" val="3573105046"/>
                    </a:ext>
                  </a:extLst>
                </a:gridCol>
                <a:gridCol w="576072">
                  <a:extLst>
                    <a:ext uri="{9D8B030D-6E8A-4147-A177-3AD203B41FA5}">
                      <a16:colId xmlns:a16="http://schemas.microsoft.com/office/drawing/2014/main" val="3715844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725244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- 2021-09-09 15:48:08</a:t>
                      </a:r>
                      <a:r>
                        <a:rPr kumimoji="0" lang="de-DE" sz="1000" b="0" i="0" u="none" strike="noStrike" kern="1200" cap="none" spc="0" normalizeH="0" baseline="0" noProof="0">
                          <a:ln>
                            <a:noFill/>
                          </a:ln>
                          <a:solidFill>
                            <a:prstClr val="black"/>
                          </a:solidFill>
                          <a:effectLst/>
                          <a:uLnTx/>
                          <a:uFillTx/>
                          <a:latin typeface="+mn-lt"/>
                          <a:ea typeface="+mn-ea"/>
                          <a:cs typeface="+mn-cs"/>
                        </a:rPr>
                        <a:t>
 Die ganze Welt kannst du nicht umarmen. Aber vielleicht zwei, drei, vier oder noch mehr Menschen? Willkommen in der Welt der Polyamorie! Polyamouröse Beziehungen oder Polycules sind komplexe Beziehungsgeflechte aus mehreren Personen, die von gegenseitigem Respekt vor Bedürfnissen und Grenzen leben und die Offenheit, Ehrlichkeit und Gelassenheit erfordern. Ob die Beziehungen homosexuell, hetero oder irgendwo dazwischenliegen: Mit jeder Person wächst die Herausforderung, die körperlichen und emotionalen Bindungen im Beziehungsgeflecht auszubalancieren. Dafür wächst die Zahl der Menschen, deren Liebe man spüren darf. Polyamorie sieht die Liebe unter dem Vorzeichen der Freiheit: „Wenn du etwas liebst, lass es frei.“ Polyamorie ist eine Lebensform, die sich traut, diese Freiheit zu leben.
#pronovabkk #polycule #polyamorous #nonmonogamy #polyamory #polypride #adultlifestyle #poly  #antidiskriminierung #diskriminierung #diversität #diversitymatters #flaggefürvielfalt #gay #genderqueer #gerechtigkeit #lgbtiq #lgbtpride #lgbtq #lgbtqi #lgbtqia #lgbtqiaplus #lgbtqpride #loveislove #pride #pride2021 #queer #queerpride #toleranz #vielfalt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https://quintly-image-storage.s3.amazonaws.com/45cbd03b64ea58ce4d75e2a18185fc18/c3f850fca701ae3b8c5d31410c2cb33d.jpg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14:43:53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9503353"/>
                  </a:ext>
                </a:extLst>
              </a:tr>
            </a:tbl>
          </a:graphicData>
        </a:graphic>
      </p:graphicFrame>
      <p:sp>
        <p:nvSpPr>
          <p:cNvPr id="4" name="Text Placeholder 3">
            <a:extLst>
              <a:ext uri="{FF2B5EF4-FFF2-40B4-BE49-F238E27FC236}">
                <a16:creationId xmlns:a16="http://schemas.microsoft.com/office/drawing/2014/main" id="{C6DB1638-A9C5-4D22-901C-A3A9E150F6EF}"/>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73005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2D5AC-B1FF-4318-9DC3-D5CC59B863FD}"/>
              </a:ext>
            </a:extLst>
          </p:cNvPr>
          <p:cNvSpPr>
            <a:spLocks noGrp="1"/>
          </p:cNvSpPr>
          <p:nvPr>
            <p:ph type="title"/>
          </p:nvPr>
        </p:nvSpPr>
        <p:spPr/>
        <p:txBody>
          <a:bodyPr/>
          <a:lstStyle/>
          <a:p>
            <a:r>
              <a:rPr lang="en-US"/>
              <a:t>Instagram Posts Table | All profiles - 11 of 26</a:t>
            </a:r>
          </a:p>
        </p:txBody>
      </p:sp>
      <p:graphicFrame>
        <p:nvGraphicFramePr>
          <p:cNvPr id="5" name="Table Placeholder 4">
            <a:extLst>
              <a:ext uri="{FF2B5EF4-FFF2-40B4-BE49-F238E27FC236}">
                <a16:creationId xmlns:a16="http://schemas.microsoft.com/office/drawing/2014/main" id="{1ED25BEC-BDDD-4E3E-B64B-8B6FDEE4CD6F}"/>
              </a:ext>
            </a:extLst>
          </p:cNvPr>
          <p:cNvGraphicFramePr>
            <a:graphicFrameLocks noGrp="1"/>
          </p:cNvGraphicFramePr>
          <p:nvPr>
            <p:ph type="tbl" sz="quarter" idx="13"/>
            <p:extLst>
              <p:ext uri="{D42A27DB-BD31-4B8C-83A1-F6EECF244321}">
                <p14:modId xmlns:p14="http://schemas.microsoft.com/office/powerpoint/2010/main" val="647925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165220457"/>
                    </a:ext>
                  </a:extLst>
                </a:gridCol>
                <a:gridCol w="1152143">
                  <a:extLst>
                    <a:ext uri="{9D8B030D-6E8A-4147-A177-3AD203B41FA5}">
                      <a16:colId xmlns:a16="http://schemas.microsoft.com/office/drawing/2014/main" val="4115718266"/>
                    </a:ext>
                  </a:extLst>
                </a:gridCol>
                <a:gridCol w="576072">
                  <a:extLst>
                    <a:ext uri="{9D8B030D-6E8A-4147-A177-3AD203B41FA5}">
                      <a16:colId xmlns:a16="http://schemas.microsoft.com/office/drawing/2014/main" val="397039563"/>
                    </a:ext>
                  </a:extLst>
                </a:gridCol>
                <a:gridCol w="576072">
                  <a:extLst>
                    <a:ext uri="{9D8B030D-6E8A-4147-A177-3AD203B41FA5}">
                      <a16:colId xmlns:a16="http://schemas.microsoft.com/office/drawing/2014/main" val="2949930620"/>
                    </a:ext>
                  </a:extLst>
                </a:gridCol>
                <a:gridCol w="576072">
                  <a:extLst>
                    <a:ext uri="{9D8B030D-6E8A-4147-A177-3AD203B41FA5}">
                      <a16:colId xmlns:a16="http://schemas.microsoft.com/office/drawing/2014/main" val="2465269633"/>
                    </a:ext>
                  </a:extLst>
                </a:gridCol>
                <a:gridCol w="576072">
                  <a:extLst>
                    <a:ext uri="{9D8B030D-6E8A-4147-A177-3AD203B41FA5}">
                      <a16:colId xmlns:a16="http://schemas.microsoft.com/office/drawing/2014/main" val="2694674407"/>
                    </a:ext>
                  </a:extLst>
                </a:gridCol>
                <a:gridCol w="576072">
                  <a:extLst>
                    <a:ext uri="{9D8B030D-6E8A-4147-A177-3AD203B41FA5}">
                      <a16:colId xmlns:a16="http://schemas.microsoft.com/office/drawing/2014/main" val="2067033829"/>
                    </a:ext>
                  </a:extLst>
                </a:gridCol>
                <a:gridCol w="576072">
                  <a:extLst>
                    <a:ext uri="{9D8B030D-6E8A-4147-A177-3AD203B41FA5}">
                      <a16:colId xmlns:a16="http://schemas.microsoft.com/office/drawing/2014/main" val="2996352116"/>
                    </a:ext>
                  </a:extLst>
                </a:gridCol>
                <a:gridCol w="576072">
                  <a:extLst>
                    <a:ext uri="{9D8B030D-6E8A-4147-A177-3AD203B41FA5}">
                      <a16:colId xmlns:a16="http://schemas.microsoft.com/office/drawing/2014/main" val="2673531957"/>
                    </a:ext>
                  </a:extLst>
                </a:gridCol>
                <a:gridCol w="576072">
                  <a:extLst>
                    <a:ext uri="{9D8B030D-6E8A-4147-A177-3AD203B41FA5}">
                      <a16:colId xmlns:a16="http://schemas.microsoft.com/office/drawing/2014/main" val="288309265"/>
                    </a:ext>
                  </a:extLst>
                </a:gridCol>
                <a:gridCol w="576072">
                  <a:extLst>
                    <a:ext uri="{9D8B030D-6E8A-4147-A177-3AD203B41FA5}">
                      <a16:colId xmlns:a16="http://schemas.microsoft.com/office/drawing/2014/main" val="593382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777905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- 2021-09-05 09:45:34</a:t>
                      </a:r>
                      <a:r>
                        <a:rPr kumimoji="0" lang="de-DE" sz="1000" b="0" i="0" u="none" strike="noStrike" kern="1200" cap="none" spc="0" normalizeH="0" baseline="0" noProof="0">
                          <a:ln>
                            <a:noFill/>
                          </a:ln>
                          <a:solidFill>
                            <a:prstClr val="black"/>
                          </a:solidFill>
                          <a:effectLst/>
                          <a:uLnTx/>
                          <a:uFillTx/>
                          <a:latin typeface="+mn-lt"/>
                          <a:ea typeface="+mn-ea"/>
                          <a:cs typeface="+mn-cs"/>
                        </a:rPr>
                        <a:t>
 Ratschläge sind auch Schläge: Das wissen alle, die sich mit ihrem Gewicht unwohl fühlen. Deshalb unterstützen wir die Ernährungsberatung durch Profis: Sie helfen euch, nicht gegen euren Körper zu kämpfen, sondern mit ihm zu arbeiten. Wir übernehmen 80 Prozent der Kurskosten bis 150 Euro pro Jahr.
Den richtigen Kurs findet ihr auf unserer Webseite #linkinbio
#pronovabkk #ernährung #abnehmen #gesundheit #gesundeernährung #gesundessen #bewegung #gesundabnehmen #kurse #gesundleben #lebensfreude #achtsamkeit #wohlbefinden #ernährungsberatung #lebensmittel #ernährungsumstellung #ernährungstipps #selbstliebe #wohlfühlgewicht #körper #gesundesleben #bewussteernährung #abnehmenmitspass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https://quintly-image-storage.s3.amazonaws.com/45cbd03b64ea58ce4d75e2a18185fc18/7aa07cdd6420a30ea64de88285d15b66.jpg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10/05/2021 02:44:15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53843711"/>
                  </a:ext>
                </a:extLst>
              </a:tr>
            </a:tbl>
          </a:graphicData>
        </a:graphic>
      </p:graphicFrame>
      <p:sp>
        <p:nvSpPr>
          <p:cNvPr id="4" name="Text Placeholder 3">
            <a:extLst>
              <a:ext uri="{FF2B5EF4-FFF2-40B4-BE49-F238E27FC236}">
                <a16:creationId xmlns:a16="http://schemas.microsoft.com/office/drawing/2014/main" id="{5DB34E80-150F-4ADB-99AA-AA68D1E2F319}"/>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044616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A9DB4-491F-44FA-9C4C-92B35ACCEF0A}"/>
              </a:ext>
            </a:extLst>
          </p:cNvPr>
          <p:cNvSpPr>
            <a:spLocks noGrp="1"/>
          </p:cNvSpPr>
          <p:nvPr>
            <p:ph type="title"/>
          </p:nvPr>
        </p:nvSpPr>
        <p:spPr/>
        <p:txBody>
          <a:bodyPr/>
          <a:lstStyle/>
          <a:p>
            <a:r>
              <a:rPr lang="en-US"/>
              <a:t>Instagram Posts Table | All profiles - 12 of 26</a:t>
            </a:r>
          </a:p>
        </p:txBody>
      </p:sp>
      <p:graphicFrame>
        <p:nvGraphicFramePr>
          <p:cNvPr id="5" name="Table Placeholder 4">
            <a:extLst>
              <a:ext uri="{FF2B5EF4-FFF2-40B4-BE49-F238E27FC236}">
                <a16:creationId xmlns:a16="http://schemas.microsoft.com/office/drawing/2014/main" id="{4E49A03F-A7F9-46C6-8A48-24B816ECC9B5}"/>
              </a:ext>
            </a:extLst>
          </p:cNvPr>
          <p:cNvGraphicFramePr>
            <a:graphicFrameLocks noGrp="1"/>
          </p:cNvGraphicFramePr>
          <p:nvPr>
            <p:ph type="tbl" sz="quarter" idx="13"/>
            <p:extLst>
              <p:ext uri="{D42A27DB-BD31-4B8C-83A1-F6EECF244321}">
                <p14:modId xmlns:p14="http://schemas.microsoft.com/office/powerpoint/2010/main" val="2654478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4905084"/>
                    </a:ext>
                  </a:extLst>
                </a:gridCol>
                <a:gridCol w="1152143">
                  <a:extLst>
                    <a:ext uri="{9D8B030D-6E8A-4147-A177-3AD203B41FA5}">
                      <a16:colId xmlns:a16="http://schemas.microsoft.com/office/drawing/2014/main" val="529977668"/>
                    </a:ext>
                  </a:extLst>
                </a:gridCol>
                <a:gridCol w="576072">
                  <a:extLst>
                    <a:ext uri="{9D8B030D-6E8A-4147-A177-3AD203B41FA5}">
                      <a16:colId xmlns:a16="http://schemas.microsoft.com/office/drawing/2014/main" val="3256015138"/>
                    </a:ext>
                  </a:extLst>
                </a:gridCol>
                <a:gridCol w="576072">
                  <a:extLst>
                    <a:ext uri="{9D8B030D-6E8A-4147-A177-3AD203B41FA5}">
                      <a16:colId xmlns:a16="http://schemas.microsoft.com/office/drawing/2014/main" val="3620718975"/>
                    </a:ext>
                  </a:extLst>
                </a:gridCol>
                <a:gridCol w="576072">
                  <a:extLst>
                    <a:ext uri="{9D8B030D-6E8A-4147-A177-3AD203B41FA5}">
                      <a16:colId xmlns:a16="http://schemas.microsoft.com/office/drawing/2014/main" val="4116814256"/>
                    </a:ext>
                  </a:extLst>
                </a:gridCol>
                <a:gridCol w="576072">
                  <a:extLst>
                    <a:ext uri="{9D8B030D-6E8A-4147-A177-3AD203B41FA5}">
                      <a16:colId xmlns:a16="http://schemas.microsoft.com/office/drawing/2014/main" val="427198192"/>
                    </a:ext>
                  </a:extLst>
                </a:gridCol>
                <a:gridCol w="576072">
                  <a:extLst>
                    <a:ext uri="{9D8B030D-6E8A-4147-A177-3AD203B41FA5}">
                      <a16:colId xmlns:a16="http://schemas.microsoft.com/office/drawing/2014/main" val="603158931"/>
                    </a:ext>
                  </a:extLst>
                </a:gridCol>
                <a:gridCol w="576072">
                  <a:extLst>
                    <a:ext uri="{9D8B030D-6E8A-4147-A177-3AD203B41FA5}">
                      <a16:colId xmlns:a16="http://schemas.microsoft.com/office/drawing/2014/main" val="78822399"/>
                    </a:ext>
                  </a:extLst>
                </a:gridCol>
                <a:gridCol w="576072">
                  <a:extLst>
                    <a:ext uri="{9D8B030D-6E8A-4147-A177-3AD203B41FA5}">
                      <a16:colId xmlns:a16="http://schemas.microsoft.com/office/drawing/2014/main" val="3276303162"/>
                    </a:ext>
                  </a:extLst>
                </a:gridCol>
                <a:gridCol w="576072">
                  <a:extLst>
                    <a:ext uri="{9D8B030D-6E8A-4147-A177-3AD203B41FA5}">
                      <a16:colId xmlns:a16="http://schemas.microsoft.com/office/drawing/2014/main" val="4191286230"/>
                    </a:ext>
                  </a:extLst>
                </a:gridCol>
                <a:gridCol w="576072">
                  <a:extLst>
                    <a:ext uri="{9D8B030D-6E8A-4147-A177-3AD203B41FA5}">
                      <a16:colId xmlns:a16="http://schemas.microsoft.com/office/drawing/2014/main" val="3479512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622578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- 2021-08-13 11:04:13</a:t>
                      </a:r>
                      <a:r>
                        <a:rPr kumimoji="0" lang="en-US" sz="1000" b="0" i="0" u="none" strike="noStrike" kern="1200" cap="none" spc="0" normalizeH="0" baseline="0" noProof="0">
                          <a:ln>
                            <a:noFill/>
                          </a:ln>
                          <a:solidFill>
                            <a:prstClr val="black"/>
                          </a:solidFill>
                          <a:effectLst/>
                          <a:uLnTx/>
                          <a:uFillTx/>
                          <a:latin typeface="+mn-lt"/>
                          <a:ea typeface="+mn-ea"/>
                          <a:cs typeface="+mn-cs"/>
                        </a:rPr>
                        <a:t>
 Kennst du Geocaching? Geocaching ist eine digitale Schnitzeljagd, bei der du in der echten Welt Rätsel lösen und versteckte Gegenstände finden kannst. Apps geben dir Hinweise, wo die Suche startet sind und welche Rätsel du lösen musst, um die Caches zu finden. Besonders Kinder lieben die abenteurliche Suche in der Natur. Aber auch Erwachsene entdecken beim Geochaching neue Perspektiven auf altbekannte Orte. Vielleicht findest du auch neue versteckte Lieblingsorte durch die Caches.
Hast du #Geocaching schon einmal ausprobiert?
#pronovabkk #geocaching #geocache #geocachinggermany #geocachingde #geocachingfun #geocachingadventures #ilovegeocaching #wald #forest #hiking #hike #fun #nature #natur #travel #adventure #wandern #explore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https://quintly-image-storage.s3.amazonaws.com/45cbd03b64ea58ce4d75e2a18185fc18/3a03e5ad16a567925e77f06b191e8cf2.jpg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09/12/2021 02:12:51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97951039"/>
                  </a:ext>
                </a:extLst>
              </a:tr>
            </a:tbl>
          </a:graphicData>
        </a:graphic>
      </p:graphicFrame>
      <p:sp>
        <p:nvSpPr>
          <p:cNvPr id="4" name="Text Placeholder 3">
            <a:extLst>
              <a:ext uri="{FF2B5EF4-FFF2-40B4-BE49-F238E27FC236}">
                <a16:creationId xmlns:a16="http://schemas.microsoft.com/office/drawing/2014/main" id="{7E4040E3-098D-49A3-906D-C724A7D6D45C}"/>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857303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8DBB8-3C95-47E4-9D2D-07BDD6DEA8D6}"/>
              </a:ext>
            </a:extLst>
          </p:cNvPr>
          <p:cNvSpPr>
            <a:spLocks noGrp="1"/>
          </p:cNvSpPr>
          <p:nvPr>
            <p:ph type="title"/>
          </p:nvPr>
        </p:nvSpPr>
        <p:spPr/>
        <p:txBody>
          <a:bodyPr/>
          <a:lstStyle/>
          <a:p>
            <a:r>
              <a:rPr lang="en-US"/>
              <a:t>Instagram Posts Table | All profiles - 13 of 26</a:t>
            </a:r>
          </a:p>
        </p:txBody>
      </p:sp>
      <p:graphicFrame>
        <p:nvGraphicFramePr>
          <p:cNvPr id="5" name="Table Placeholder 4">
            <a:extLst>
              <a:ext uri="{FF2B5EF4-FFF2-40B4-BE49-F238E27FC236}">
                <a16:creationId xmlns:a16="http://schemas.microsoft.com/office/drawing/2014/main" id="{A1ABAF51-ACEE-46E6-90CA-E86D409F5E47}"/>
              </a:ext>
            </a:extLst>
          </p:cNvPr>
          <p:cNvGraphicFramePr>
            <a:graphicFrameLocks noGrp="1"/>
          </p:cNvGraphicFramePr>
          <p:nvPr>
            <p:ph type="tbl" sz="quarter" idx="13"/>
            <p:extLst>
              <p:ext uri="{D42A27DB-BD31-4B8C-83A1-F6EECF244321}">
                <p14:modId xmlns:p14="http://schemas.microsoft.com/office/powerpoint/2010/main" val="879272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169600150"/>
                    </a:ext>
                  </a:extLst>
                </a:gridCol>
                <a:gridCol w="1152143">
                  <a:extLst>
                    <a:ext uri="{9D8B030D-6E8A-4147-A177-3AD203B41FA5}">
                      <a16:colId xmlns:a16="http://schemas.microsoft.com/office/drawing/2014/main" val="225330524"/>
                    </a:ext>
                  </a:extLst>
                </a:gridCol>
                <a:gridCol w="576072">
                  <a:extLst>
                    <a:ext uri="{9D8B030D-6E8A-4147-A177-3AD203B41FA5}">
                      <a16:colId xmlns:a16="http://schemas.microsoft.com/office/drawing/2014/main" val="84631145"/>
                    </a:ext>
                  </a:extLst>
                </a:gridCol>
                <a:gridCol w="576072">
                  <a:extLst>
                    <a:ext uri="{9D8B030D-6E8A-4147-A177-3AD203B41FA5}">
                      <a16:colId xmlns:a16="http://schemas.microsoft.com/office/drawing/2014/main" val="8088546"/>
                    </a:ext>
                  </a:extLst>
                </a:gridCol>
                <a:gridCol w="576072">
                  <a:extLst>
                    <a:ext uri="{9D8B030D-6E8A-4147-A177-3AD203B41FA5}">
                      <a16:colId xmlns:a16="http://schemas.microsoft.com/office/drawing/2014/main" val="2087633757"/>
                    </a:ext>
                  </a:extLst>
                </a:gridCol>
                <a:gridCol w="576072">
                  <a:extLst>
                    <a:ext uri="{9D8B030D-6E8A-4147-A177-3AD203B41FA5}">
                      <a16:colId xmlns:a16="http://schemas.microsoft.com/office/drawing/2014/main" val="1241302539"/>
                    </a:ext>
                  </a:extLst>
                </a:gridCol>
                <a:gridCol w="576072">
                  <a:extLst>
                    <a:ext uri="{9D8B030D-6E8A-4147-A177-3AD203B41FA5}">
                      <a16:colId xmlns:a16="http://schemas.microsoft.com/office/drawing/2014/main" val="3410430879"/>
                    </a:ext>
                  </a:extLst>
                </a:gridCol>
                <a:gridCol w="576072">
                  <a:extLst>
                    <a:ext uri="{9D8B030D-6E8A-4147-A177-3AD203B41FA5}">
                      <a16:colId xmlns:a16="http://schemas.microsoft.com/office/drawing/2014/main" val="3845010840"/>
                    </a:ext>
                  </a:extLst>
                </a:gridCol>
                <a:gridCol w="576072">
                  <a:extLst>
                    <a:ext uri="{9D8B030D-6E8A-4147-A177-3AD203B41FA5}">
                      <a16:colId xmlns:a16="http://schemas.microsoft.com/office/drawing/2014/main" val="130578359"/>
                    </a:ext>
                  </a:extLst>
                </a:gridCol>
                <a:gridCol w="576072">
                  <a:extLst>
                    <a:ext uri="{9D8B030D-6E8A-4147-A177-3AD203B41FA5}">
                      <a16:colId xmlns:a16="http://schemas.microsoft.com/office/drawing/2014/main" val="2852608694"/>
                    </a:ext>
                  </a:extLst>
                </a:gridCol>
                <a:gridCol w="576072">
                  <a:extLst>
                    <a:ext uri="{9D8B030D-6E8A-4147-A177-3AD203B41FA5}">
                      <a16:colId xmlns:a16="http://schemas.microsoft.com/office/drawing/2014/main" val="2997439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235780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- 2021-08-09 11:04:15</a:t>
                      </a:r>
                      <a:r>
                        <a:rPr kumimoji="0" lang="de-DE" sz="1000" b="0" i="0" u="none" strike="noStrike" kern="1200" cap="none" spc="0" normalizeH="0" baseline="0" noProof="0">
                          <a:ln>
                            <a:noFill/>
                          </a:ln>
                          <a:solidFill>
                            <a:prstClr val="black"/>
                          </a:solidFill>
                          <a:effectLst/>
                          <a:uLnTx/>
                          <a:uFillTx/>
                          <a:latin typeface="+mn-lt"/>
                          <a:ea typeface="+mn-ea"/>
                          <a:cs typeface="+mn-cs"/>
                        </a:rPr>
                        <a:t>
 "Wer Bücher liest, schaut in die Welt und nicht nur bis zum Zaune." Mit diesem Zitat von Goethe lässt sich ausdrücken, warum Bücher in diesem Jahr so ein gutes Ferienprogramm sind: Statt in Hochninzidenzgebiete zu fliegen, lassen sich Bücher auch im eigenen Garten erleben. Gut für die mentale Gesundheit ist das Lesen sowieso: Es hilft uns beim Abschalten und verringert das Stresslevel.
Welches Buch ist bei dir diesen Sommer dran?
#pronovabkk #lesen #buch #bücher #leseliebe #lesenmachtglücklich #buchliebe #leseratte #bookstagramgermany #bücherwurm #lesenistschön #lesemotivation #buecher #germanbookstagram #büchersüchtig #bücherliebe #lesezeit #büchernerd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https://quintly-image-storage.s3.amazonaws.com/45cbd03b64ea58ce4d75e2a18185fc18/15ba315b5252a5075b3af7a8746760db.jpg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09/08/2021 08:13:32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4861203"/>
                  </a:ext>
                </a:extLst>
              </a:tr>
            </a:tbl>
          </a:graphicData>
        </a:graphic>
      </p:graphicFrame>
      <p:sp>
        <p:nvSpPr>
          <p:cNvPr id="4" name="Text Placeholder 3">
            <a:extLst>
              <a:ext uri="{FF2B5EF4-FFF2-40B4-BE49-F238E27FC236}">
                <a16:creationId xmlns:a16="http://schemas.microsoft.com/office/drawing/2014/main" id="{1A2F56FF-BBF6-4B2D-9785-8FB3A00B0AB0}"/>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098885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B0993-A4EF-4DC9-AE0E-492E4091CA8D}"/>
              </a:ext>
            </a:extLst>
          </p:cNvPr>
          <p:cNvSpPr>
            <a:spLocks noGrp="1"/>
          </p:cNvSpPr>
          <p:nvPr>
            <p:ph type="title"/>
          </p:nvPr>
        </p:nvSpPr>
        <p:spPr/>
        <p:txBody>
          <a:bodyPr/>
          <a:lstStyle/>
          <a:p>
            <a:r>
              <a:rPr lang="en-US"/>
              <a:t>Instagram Posts Table | All profiles - 14 of 26</a:t>
            </a:r>
          </a:p>
        </p:txBody>
      </p:sp>
      <p:graphicFrame>
        <p:nvGraphicFramePr>
          <p:cNvPr id="5" name="Table Placeholder 4">
            <a:extLst>
              <a:ext uri="{FF2B5EF4-FFF2-40B4-BE49-F238E27FC236}">
                <a16:creationId xmlns:a16="http://schemas.microsoft.com/office/drawing/2014/main" id="{0E3905B8-EE74-4192-82B2-4A842BD2D582}"/>
              </a:ext>
            </a:extLst>
          </p:cNvPr>
          <p:cNvGraphicFramePr>
            <a:graphicFrameLocks noGrp="1"/>
          </p:cNvGraphicFramePr>
          <p:nvPr>
            <p:ph type="tbl" sz="quarter" idx="13"/>
            <p:extLst>
              <p:ext uri="{D42A27DB-BD31-4B8C-83A1-F6EECF244321}">
                <p14:modId xmlns:p14="http://schemas.microsoft.com/office/powerpoint/2010/main" val="765818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883936042"/>
                    </a:ext>
                  </a:extLst>
                </a:gridCol>
                <a:gridCol w="1152143">
                  <a:extLst>
                    <a:ext uri="{9D8B030D-6E8A-4147-A177-3AD203B41FA5}">
                      <a16:colId xmlns:a16="http://schemas.microsoft.com/office/drawing/2014/main" val="4275188533"/>
                    </a:ext>
                  </a:extLst>
                </a:gridCol>
                <a:gridCol w="576072">
                  <a:extLst>
                    <a:ext uri="{9D8B030D-6E8A-4147-A177-3AD203B41FA5}">
                      <a16:colId xmlns:a16="http://schemas.microsoft.com/office/drawing/2014/main" val="1009187403"/>
                    </a:ext>
                  </a:extLst>
                </a:gridCol>
                <a:gridCol w="576072">
                  <a:extLst>
                    <a:ext uri="{9D8B030D-6E8A-4147-A177-3AD203B41FA5}">
                      <a16:colId xmlns:a16="http://schemas.microsoft.com/office/drawing/2014/main" val="2602244350"/>
                    </a:ext>
                  </a:extLst>
                </a:gridCol>
                <a:gridCol w="576072">
                  <a:extLst>
                    <a:ext uri="{9D8B030D-6E8A-4147-A177-3AD203B41FA5}">
                      <a16:colId xmlns:a16="http://schemas.microsoft.com/office/drawing/2014/main" val="2432988561"/>
                    </a:ext>
                  </a:extLst>
                </a:gridCol>
                <a:gridCol w="576072">
                  <a:extLst>
                    <a:ext uri="{9D8B030D-6E8A-4147-A177-3AD203B41FA5}">
                      <a16:colId xmlns:a16="http://schemas.microsoft.com/office/drawing/2014/main" val="3152802928"/>
                    </a:ext>
                  </a:extLst>
                </a:gridCol>
                <a:gridCol w="576072">
                  <a:extLst>
                    <a:ext uri="{9D8B030D-6E8A-4147-A177-3AD203B41FA5}">
                      <a16:colId xmlns:a16="http://schemas.microsoft.com/office/drawing/2014/main" val="2818037161"/>
                    </a:ext>
                  </a:extLst>
                </a:gridCol>
                <a:gridCol w="576072">
                  <a:extLst>
                    <a:ext uri="{9D8B030D-6E8A-4147-A177-3AD203B41FA5}">
                      <a16:colId xmlns:a16="http://schemas.microsoft.com/office/drawing/2014/main" val="1471547146"/>
                    </a:ext>
                  </a:extLst>
                </a:gridCol>
                <a:gridCol w="576072">
                  <a:extLst>
                    <a:ext uri="{9D8B030D-6E8A-4147-A177-3AD203B41FA5}">
                      <a16:colId xmlns:a16="http://schemas.microsoft.com/office/drawing/2014/main" val="3388504666"/>
                    </a:ext>
                  </a:extLst>
                </a:gridCol>
                <a:gridCol w="576072">
                  <a:extLst>
                    <a:ext uri="{9D8B030D-6E8A-4147-A177-3AD203B41FA5}">
                      <a16:colId xmlns:a16="http://schemas.microsoft.com/office/drawing/2014/main" val="3830403461"/>
                    </a:ext>
                  </a:extLst>
                </a:gridCol>
                <a:gridCol w="576072">
                  <a:extLst>
                    <a:ext uri="{9D8B030D-6E8A-4147-A177-3AD203B41FA5}">
                      <a16:colId xmlns:a16="http://schemas.microsoft.com/office/drawing/2014/main" val="3642167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915590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- 2021-07-12 11:38:03</a:t>
                      </a:r>
                      <a:r>
                        <a:rPr kumimoji="0" lang="de-DE" sz="1000" b="0" i="0" u="none" strike="noStrike" kern="1200" cap="none" spc="0" normalizeH="0" baseline="0" noProof="0">
                          <a:ln>
                            <a:noFill/>
                          </a:ln>
                          <a:solidFill>
                            <a:prstClr val="black"/>
                          </a:solidFill>
                          <a:effectLst/>
                          <a:uLnTx/>
                          <a:uFillTx/>
                          <a:latin typeface="+mn-lt"/>
                          <a:ea typeface="+mn-ea"/>
                          <a:cs typeface="+mn-cs"/>
                        </a:rPr>
                        <a:t>
 Keine Lust auf WhatsApp-Drama? Was sich in deinem WhatsApp-Chat abspielt, hängt viel mit deinem Verhalten im „realen“ Leben zusammen, nämlich mit deiner Sozialkompetenz. Sozial…WAS? Das erklären wir dir: Mehr zum Thema Sozialkompetenz und unserem Projekt You!Mynd für Berufsschülerinnen/schüler findest du auf unserer Webseite #linkinbio.
#pronovabkk #youMynd @youmynd #ausbildung #psyche #gesund #gesundheit #selbstbewusstsein #stark #krankenkasse #aktuell #wissen #selfcare #umwelt #sozial #whatsappdrama #kommindiegruppe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https://quintly-image-storage.s3.amazonaws.com/45cbd03b64ea58ce4d75e2a18185fc18/71fdf92ebde407c778d434748b1f7329.jpg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08/10/2021 20:13:33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34464969"/>
                  </a:ext>
                </a:extLst>
              </a:tr>
            </a:tbl>
          </a:graphicData>
        </a:graphic>
      </p:graphicFrame>
      <p:sp>
        <p:nvSpPr>
          <p:cNvPr id="4" name="Text Placeholder 3">
            <a:extLst>
              <a:ext uri="{FF2B5EF4-FFF2-40B4-BE49-F238E27FC236}">
                <a16:creationId xmlns:a16="http://schemas.microsoft.com/office/drawing/2014/main" id="{CA8F8131-612D-447A-8287-143870252FA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56252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30407-70AA-4873-AB99-3A4E852BBC83}"/>
              </a:ext>
            </a:extLst>
          </p:cNvPr>
          <p:cNvSpPr>
            <a:spLocks noGrp="1"/>
          </p:cNvSpPr>
          <p:nvPr>
            <p:ph type="title"/>
          </p:nvPr>
        </p:nvSpPr>
        <p:spPr/>
        <p:txBody>
          <a:bodyPr/>
          <a:lstStyle/>
          <a:p>
            <a:r>
              <a:rPr lang="en-US"/>
              <a:t>Instagram Posts Table | All profiles - 15 of 26</a:t>
            </a:r>
          </a:p>
        </p:txBody>
      </p:sp>
      <p:graphicFrame>
        <p:nvGraphicFramePr>
          <p:cNvPr id="5" name="Table Placeholder 4">
            <a:extLst>
              <a:ext uri="{FF2B5EF4-FFF2-40B4-BE49-F238E27FC236}">
                <a16:creationId xmlns:a16="http://schemas.microsoft.com/office/drawing/2014/main" id="{E0008B56-CC88-4021-805D-0FA5F5A4E650}"/>
              </a:ext>
            </a:extLst>
          </p:cNvPr>
          <p:cNvGraphicFramePr>
            <a:graphicFrameLocks noGrp="1"/>
          </p:cNvGraphicFramePr>
          <p:nvPr>
            <p:ph type="tbl" sz="quarter" idx="13"/>
            <p:extLst>
              <p:ext uri="{D42A27DB-BD31-4B8C-83A1-F6EECF244321}">
                <p14:modId xmlns:p14="http://schemas.microsoft.com/office/powerpoint/2010/main" val="1688585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832173669"/>
                    </a:ext>
                  </a:extLst>
                </a:gridCol>
                <a:gridCol w="1152143">
                  <a:extLst>
                    <a:ext uri="{9D8B030D-6E8A-4147-A177-3AD203B41FA5}">
                      <a16:colId xmlns:a16="http://schemas.microsoft.com/office/drawing/2014/main" val="2449098605"/>
                    </a:ext>
                  </a:extLst>
                </a:gridCol>
                <a:gridCol w="576072">
                  <a:extLst>
                    <a:ext uri="{9D8B030D-6E8A-4147-A177-3AD203B41FA5}">
                      <a16:colId xmlns:a16="http://schemas.microsoft.com/office/drawing/2014/main" val="2838839814"/>
                    </a:ext>
                  </a:extLst>
                </a:gridCol>
                <a:gridCol w="576072">
                  <a:extLst>
                    <a:ext uri="{9D8B030D-6E8A-4147-A177-3AD203B41FA5}">
                      <a16:colId xmlns:a16="http://schemas.microsoft.com/office/drawing/2014/main" val="2829696581"/>
                    </a:ext>
                  </a:extLst>
                </a:gridCol>
                <a:gridCol w="576072">
                  <a:extLst>
                    <a:ext uri="{9D8B030D-6E8A-4147-A177-3AD203B41FA5}">
                      <a16:colId xmlns:a16="http://schemas.microsoft.com/office/drawing/2014/main" val="594740680"/>
                    </a:ext>
                  </a:extLst>
                </a:gridCol>
                <a:gridCol w="576072">
                  <a:extLst>
                    <a:ext uri="{9D8B030D-6E8A-4147-A177-3AD203B41FA5}">
                      <a16:colId xmlns:a16="http://schemas.microsoft.com/office/drawing/2014/main" val="3577687185"/>
                    </a:ext>
                  </a:extLst>
                </a:gridCol>
                <a:gridCol w="576072">
                  <a:extLst>
                    <a:ext uri="{9D8B030D-6E8A-4147-A177-3AD203B41FA5}">
                      <a16:colId xmlns:a16="http://schemas.microsoft.com/office/drawing/2014/main" val="3991302881"/>
                    </a:ext>
                  </a:extLst>
                </a:gridCol>
                <a:gridCol w="576072">
                  <a:extLst>
                    <a:ext uri="{9D8B030D-6E8A-4147-A177-3AD203B41FA5}">
                      <a16:colId xmlns:a16="http://schemas.microsoft.com/office/drawing/2014/main" val="1899283991"/>
                    </a:ext>
                  </a:extLst>
                </a:gridCol>
                <a:gridCol w="576072">
                  <a:extLst>
                    <a:ext uri="{9D8B030D-6E8A-4147-A177-3AD203B41FA5}">
                      <a16:colId xmlns:a16="http://schemas.microsoft.com/office/drawing/2014/main" val="294046675"/>
                    </a:ext>
                  </a:extLst>
                </a:gridCol>
                <a:gridCol w="576072">
                  <a:extLst>
                    <a:ext uri="{9D8B030D-6E8A-4147-A177-3AD203B41FA5}">
                      <a16:colId xmlns:a16="http://schemas.microsoft.com/office/drawing/2014/main" val="738000715"/>
                    </a:ext>
                  </a:extLst>
                </a:gridCol>
                <a:gridCol w="576072">
                  <a:extLst>
                    <a:ext uri="{9D8B030D-6E8A-4147-A177-3AD203B41FA5}">
                      <a16:colId xmlns:a16="http://schemas.microsoft.com/office/drawing/2014/main" val="1174625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196278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- 2021-08-04 11:04:13</a:t>
                      </a:r>
                      <a:r>
                        <a:rPr kumimoji="0" lang="de-DE" sz="1000" b="0" i="0" u="none" strike="noStrike" kern="1200" cap="none" spc="0" normalizeH="0" baseline="0" noProof="0">
                          <a:ln>
                            <a:noFill/>
                          </a:ln>
                          <a:solidFill>
                            <a:prstClr val="black"/>
                          </a:solidFill>
                          <a:effectLst/>
                          <a:uLnTx/>
                          <a:uFillTx/>
                          <a:latin typeface="+mn-lt"/>
                          <a:ea typeface="+mn-ea"/>
                          <a:cs typeface="+mn-cs"/>
                        </a:rPr>
                        <a:t>
 Sind Lastenräder das SUV für Ökos? Oder sind sie die Lösung für verstopfte Innenstädte? Die Wahrheit liegt wohl irgendwo in der Mitte. Eins ist klar: Fahrradfahren ist gesund - für die Radelnden und alle, die dank ihnen weniger Abgase einatmen müssen.
#pronovabkk #lastenrad #cargobike #mobilitätswende #autofrei #stadtradeln #mobilität #fahrradliebe #fahrradfahren #fahrräder #verkehr #klimafreundlich #fahrradstadt #radfahrenmachtglücklich #greendelivery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https://quintly-image-storage.s3.amazonaws.com/45cbd03b64ea58ce4d75e2a18185fc18/28b20f96e5b392f4472477916d5d32eb.jpg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09/03/2021 08:14:40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53262461"/>
                  </a:ext>
                </a:extLst>
              </a:tr>
            </a:tbl>
          </a:graphicData>
        </a:graphic>
      </p:graphicFrame>
      <p:sp>
        <p:nvSpPr>
          <p:cNvPr id="4" name="Text Placeholder 3">
            <a:extLst>
              <a:ext uri="{FF2B5EF4-FFF2-40B4-BE49-F238E27FC236}">
                <a16:creationId xmlns:a16="http://schemas.microsoft.com/office/drawing/2014/main" id="{38ACFE91-6E6F-4D4E-B7F8-7DEE59084E50}"/>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854329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99295-206A-42ED-9803-214EBC974D8B}"/>
              </a:ext>
            </a:extLst>
          </p:cNvPr>
          <p:cNvSpPr>
            <a:spLocks noGrp="1"/>
          </p:cNvSpPr>
          <p:nvPr>
            <p:ph type="title"/>
          </p:nvPr>
        </p:nvSpPr>
        <p:spPr/>
        <p:txBody>
          <a:bodyPr/>
          <a:lstStyle/>
          <a:p>
            <a:r>
              <a:rPr lang="en-US"/>
              <a:t>Instagram Posts Table | All profiles - 16 of 26</a:t>
            </a:r>
          </a:p>
        </p:txBody>
      </p:sp>
      <p:graphicFrame>
        <p:nvGraphicFramePr>
          <p:cNvPr id="5" name="Table Placeholder 4">
            <a:extLst>
              <a:ext uri="{FF2B5EF4-FFF2-40B4-BE49-F238E27FC236}">
                <a16:creationId xmlns:a16="http://schemas.microsoft.com/office/drawing/2014/main" id="{4220AB8D-CB3E-42D9-919F-9919C122ECDB}"/>
              </a:ext>
            </a:extLst>
          </p:cNvPr>
          <p:cNvGraphicFramePr>
            <a:graphicFrameLocks noGrp="1"/>
          </p:cNvGraphicFramePr>
          <p:nvPr>
            <p:ph type="tbl" sz="quarter" idx="13"/>
            <p:extLst>
              <p:ext uri="{D42A27DB-BD31-4B8C-83A1-F6EECF244321}">
                <p14:modId xmlns:p14="http://schemas.microsoft.com/office/powerpoint/2010/main" val="1772662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248145437"/>
                    </a:ext>
                  </a:extLst>
                </a:gridCol>
                <a:gridCol w="1152143">
                  <a:extLst>
                    <a:ext uri="{9D8B030D-6E8A-4147-A177-3AD203B41FA5}">
                      <a16:colId xmlns:a16="http://schemas.microsoft.com/office/drawing/2014/main" val="1925935116"/>
                    </a:ext>
                  </a:extLst>
                </a:gridCol>
                <a:gridCol w="576072">
                  <a:extLst>
                    <a:ext uri="{9D8B030D-6E8A-4147-A177-3AD203B41FA5}">
                      <a16:colId xmlns:a16="http://schemas.microsoft.com/office/drawing/2014/main" val="2473964699"/>
                    </a:ext>
                  </a:extLst>
                </a:gridCol>
                <a:gridCol w="576072">
                  <a:extLst>
                    <a:ext uri="{9D8B030D-6E8A-4147-A177-3AD203B41FA5}">
                      <a16:colId xmlns:a16="http://schemas.microsoft.com/office/drawing/2014/main" val="1755357402"/>
                    </a:ext>
                  </a:extLst>
                </a:gridCol>
                <a:gridCol w="576072">
                  <a:extLst>
                    <a:ext uri="{9D8B030D-6E8A-4147-A177-3AD203B41FA5}">
                      <a16:colId xmlns:a16="http://schemas.microsoft.com/office/drawing/2014/main" val="3474255986"/>
                    </a:ext>
                  </a:extLst>
                </a:gridCol>
                <a:gridCol w="576072">
                  <a:extLst>
                    <a:ext uri="{9D8B030D-6E8A-4147-A177-3AD203B41FA5}">
                      <a16:colId xmlns:a16="http://schemas.microsoft.com/office/drawing/2014/main" val="1513570134"/>
                    </a:ext>
                  </a:extLst>
                </a:gridCol>
                <a:gridCol w="576072">
                  <a:extLst>
                    <a:ext uri="{9D8B030D-6E8A-4147-A177-3AD203B41FA5}">
                      <a16:colId xmlns:a16="http://schemas.microsoft.com/office/drawing/2014/main" val="2996047747"/>
                    </a:ext>
                  </a:extLst>
                </a:gridCol>
                <a:gridCol w="576072">
                  <a:extLst>
                    <a:ext uri="{9D8B030D-6E8A-4147-A177-3AD203B41FA5}">
                      <a16:colId xmlns:a16="http://schemas.microsoft.com/office/drawing/2014/main" val="2522878493"/>
                    </a:ext>
                  </a:extLst>
                </a:gridCol>
                <a:gridCol w="576072">
                  <a:extLst>
                    <a:ext uri="{9D8B030D-6E8A-4147-A177-3AD203B41FA5}">
                      <a16:colId xmlns:a16="http://schemas.microsoft.com/office/drawing/2014/main" val="591552671"/>
                    </a:ext>
                  </a:extLst>
                </a:gridCol>
                <a:gridCol w="576072">
                  <a:extLst>
                    <a:ext uri="{9D8B030D-6E8A-4147-A177-3AD203B41FA5}">
                      <a16:colId xmlns:a16="http://schemas.microsoft.com/office/drawing/2014/main" val="776938033"/>
                    </a:ext>
                  </a:extLst>
                </a:gridCol>
                <a:gridCol w="576072">
                  <a:extLst>
                    <a:ext uri="{9D8B030D-6E8A-4147-A177-3AD203B41FA5}">
                      <a16:colId xmlns:a16="http://schemas.microsoft.com/office/drawing/2014/main" val="3711938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417463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- 2021-09-24 09:13:56</a:t>
                      </a:r>
                      <a:r>
                        <a:rPr kumimoji="0" lang="de-DE" sz="1000" b="0" i="0" u="none" strike="noStrike" kern="1200" cap="none" spc="0" normalizeH="0" baseline="0" noProof="0">
                          <a:ln>
                            <a:noFill/>
                          </a:ln>
                          <a:solidFill>
                            <a:prstClr val="black"/>
                          </a:solidFill>
                          <a:effectLst/>
                          <a:uLnTx/>
                          <a:uFillTx/>
                          <a:latin typeface="+mn-lt"/>
                          <a:ea typeface="+mn-ea"/>
                          <a:cs typeface="+mn-cs"/>
                        </a:rPr>
                        <a:t>
 Tanzen macht glücklich! Auch wenn die Festivals ausgefallen sind: Mit dem Tutorial von @janisyzoe könnt ihr immerhin zuhause abtanzen. Schaut es euch in den Highlights an und legt los! Oder ihr schaut euch das Reel zum Tanz der beiden auf unserem Kanal an. Wann habt ihr das letzte Mal nach Herzenslust getanzt?
#pronovabkk #tanzen #tanzenmachtglücklich #tanz #singen #feiern #gesund #bewegung #gesundheit #entspannung #lieder #entspannen #spaß #musikverbindet #freude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https://quintly-image-storage.s3.amazonaws.com/45cbd03b64ea58ce4d75e2a18185fc18/e18551d5cb147ea5b9b38c4673e46f45.jpg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10/23/2021 20:44:03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45498575"/>
                  </a:ext>
                </a:extLst>
              </a:tr>
            </a:tbl>
          </a:graphicData>
        </a:graphic>
      </p:graphicFrame>
      <p:sp>
        <p:nvSpPr>
          <p:cNvPr id="4" name="Text Placeholder 3">
            <a:extLst>
              <a:ext uri="{FF2B5EF4-FFF2-40B4-BE49-F238E27FC236}">
                <a16:creationId xmlns:a16="http://schemas.microsoft.com/office/drawing/2014/main" id="{F00E04CB-B1A5-4A54-83E1-9C7CC355D4F5}"/>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6079716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FC809-5E4B-44D1-8899-C119E08D90F1}"/>
              </a:ext>
            </a:extLst>
          </p:cNvPr>
          <p:cNvSpPr>
            <a:spLocks noGrp="1"/>
          </p:cNvSpPr>
          <p:nvPr>
            <p:ph type="title"/>
          </p:nvPr>
        </p:nvSpPr>
        <p:spPr/>
        <p:txBody>
          <a:bodyPr/>
          <a:lstStyle/>
          <a:p>
            <a:r>
              <a:rPr lang="en-US"/>
              <a:t>Instagram Posts Table | All profiles - 17 of 26</a:t>
            </a:r>
          </a:p>
        </p:txBody>
      </p:sp>
      <p:graphicFrame>
        <p:nvGraphicFramePr>
          <p:cNvPr id="5" name="Table Placeholder 4">
            <a:extLst>
              <a:ext uri="{FF2B5EF4-FFF2-40B4-BE49-F238E27FC236}">
                <a16:creationId xmlns:a16="http://schemas.microsoft.com/office/drawing/2014/main" id="{344AEC63-13D8-4887-B982-894931408C4E}"/>
              </a:ext>
            </a:extLst>
          </p:cNvPr>
          <p:cNvGraphicFramePr>
            <a:graphicFrameLocks noGrp="1"/>
          </p:cNvGraphicFramePr>
          <p:nvPr>
            <p:ph type="tbl" sz="quarter" idx="13"/>
            <p:extLst>
              <p:ext uri="{D42A27DB-BD31-4B8C-83A1-F6EECF244321}">
                <p14:modId xmlns:p14="http://schemas.microsoft.com/office/powerpoint/2010/main" val="652423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28752083"/>
                    </a:ext>
                  </a:extLst>
                </a:gridCol>
                <a:gridCol w="1152143">
                  <a:extLst>
                    <a:ext uri="{9D8B030D-6E8A-4147-A177-3AD203B41FA5}">
                      <a16:colId xmlns:a16="http://schemas.microsoft.com/office/drawing/2014/main" val="4137818460"/>
                    </a:ext>
                  </a:extLst>
                </a:gridCol>
                <a:gridCol w="576072">
                  <a:extLst>
                    <a:ext uri="{9D8B030D-6E8A-4147-A177-3AD203B41FA5}">
                      <a16:colId xmlns:a16="http://schemas.microsoft.com/office/drawing/2014/main" val="1081875510"/>
                    </a:ext>
                  </a:extLst>
                </a:gridCol>
                <a:gridCol w="576072">
                  <a:extLst>
                    <a:ext uri="{9D8B030D-6E8A-4147-A177-3AD203B41FA5}">
                      <a16:colId xmlns:a16="http://schemas.microsoft.com/office/drawing/2014/main" val="3057433111"/>
                    </a:ext>
                  </a:extLst>
                </a:gridCol>
                <a:gridCol w="576072">
                  <a:extLst>
                    <a:ext uri="{9D8B030D-6E8A-4147-A177-3AD203B41FA5}">
                      <a16:colId xmlns:a16="http://schemas.microsoft.com/office/drawing/2014/main" val="3583228252"/>
                    </a:ext>
                  </a:extLst>
                </a:gridCol>
                <a:gridCol w="576072">
                  <a:extLst>
                    <a:ext uri="{9D8B030D-6E8A-4147-A177-3AD203B41FA5}">
                      <a16:colId xmlns:a16="http://schemas.microsoft.com/office/drawing/2014/main" val="2955371351"/>
                    </a:ext>
                  </a:extLst>
                </a:gridCol>
                <a:gridCol w="576072">
                  <a:extLst>
                    <a:ext uri="{9D8B030D-6E8A-4147-A177-3AD203B41FA5}">
                      <a16:colId xmlns:a16="http://schemas.microsoft.com/office/drawing/2014/main" val="922643271"/>
                    </a:ext>
                  </a:extLst>
                </a:gridCol>
                <a:gridCol w="576072">
                  <a:extLst>
                    <a:ext uri="{9D8B030D-6E8A-4147-A177-3AD203B41FA5}">
                      <a16:colId xmlns:a16="http://schemas.microsoft.com/office/drawing/2014/main" val="2964322553"/>
                    </a:ext>
                  </a:extLst>
                </a:gridCol>
                <a:gridCol w="576072">
                  <a:extLst>
                    <a:ext uri="{9D8B030D-6E8A-4147-A177-3AD203B41FA5}">
                      <a16:colId xmlns:a16="http://schemas.microsoft.com/office/drawing/2014/main" val="3140607163"/>
                    </a:ext>
                  </a:extLst>
                </a:gridCol>
                <a:gridCol w="576072">
                  <a:extLst>
                    <a:ext uri="{9D8B030D-6E8A-4147-A177-3AD203B41FA5}">
                      <a16:colId xmlns:a16="http://schemas.microsoft.com/office/drawing/2014/main" val="211458935"/>
                    </a:ext>
                  </a:extLst>
                </a:gridCol>
                <a:gridCol w="576072">
                  <a:extLst>
                    <a:ext uri="{9D8B030D-6E8A-4147-A177-3AD203B41FA5}">
                      <a16:colId xmlns:a16="http://schemas.microsoft.com/office/drawing/2014/main" val="2465311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289504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- 2021-07-19 11:43:10</a:t>
                      </a:r>
                      <a:r>
                        <a:rPr kumimoji="0" lang="de-DE" sz="1000" b="0" i="0" u="none" strike="noStrike" kern="1200" cap="none" spc="0" normalizeH="0" baseline="0" noProof="0">
                          <a:ln>
                            <a:noFill/>
                          </a:ln>
                          <a:solidFill>
                            <a:prstClr val="black"/>
                          </a:solidFill>
                          <a:effectLst/>
                          <a:uLnTx/>
                          <a:uFillTx/>
                          <a:latin typeface="+mn-lt"/>
                          <a:ea typeface="+mn-ea"/>
                          <a:cs typeface="+mn-cs"/>
                        </a:rPr>
                        <a:t>
 Bingewatching auf Netflix, Eis direkt aus der Packung löffeln und danach ein Bier: Das würdest du am liebsten ständig machen? Vieles, was wir lieben, hat das Potenzial, uns süchtig zu machen. Schaffst du es, eine gesunde Balance zu finden und auch mal „Nein“ sagen? Wie das funktioniert, erfährst du bei You!Mynd, unserem Projekt für Berufsschülerinnen/schüler auf unserer Webseite #linkinbio.
#pronovabkk #youMynd @youmynd  #ausbildung #psyche #gesund #gesundheit #selbstbewusstsein #stark #krankenkasse #aktuell #wissen #selfcare #umwelt #bingewatching #napflix #sucht #suchtprävention #suchtpraevention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https://quintly-image-storage.s3.amazonaws.com/45cbd03b64ea58ce4d75e2a18185fc18/150eebdcb01b5620f691e1fc2b5e83e0.jpg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08/18/2021 02:13:11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46453876"/>
                  </a:ext>
                </a:extLst>
              </a:tr>
            </a:tbl>
          </a:graphicData>
        </a:graphic>
      </p:graphicFrame>
      <p:sp>
        <p:nvSpPr>
          <p:cNvPr id="4" name="Text Placeholder 3">
            <a:extLst>
              <a:ext uri="{FF2B5EF4-FFF2-40B4-BE49-F238E27FC236}">
                <a16:creationId xmlns:a16="http://schemas.microsoft.com/office/drawing/2014/main" id="{85C585B2-7A9E-4910-9E7E-0D150C893D3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6668843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8721B-38AA-4F80-804E-41C3B3C49185}"/>
              </a:ext>
            </a:extLst>
          </p:cNvPr>
          <p:cNvSpPr>
            <a:spLocks noGrp="1"/>
          </p:cNvSpPr>
          <p:nvPr>
            <p:ph type="title"/>
          </p:nvPr>
        </p:nvSpPr>
        <p:spPr/>
        <p:txBody>
          <a:bodyPr/>
          <a:lstStyle/>
          <a:p>
            <a:r>
              <a:rPr lang="en-US"/>
              <a:t>Instagram Posts Table | All profiles - 18 of 26</a:t>
            </a:r>
          </a:p>
        </p:txBody>
      </p:sp>
      <p:graphicFrame>
        <p:nvGraphicFramePr>
          <p:cNvPr id="5" name="Table Placeholder 4">
            <a:extLst>
              <a:ext uri="{FF2B5EF4-FFF2-40B4-BE49-F238E27FC236}">
                <a16:creationId xmlns:a16="http://schemas.microsoft.com/office/drawing/2014/main" id="{A019838F-3E6E-4B5D-B08B-6FD839F7E4E9}"/>
              </a:ext>
            </a:extLst>
          </p:cNvPr>
          <p:cNvGraphicFramePr>
            <a:graphicFrameLocks noGrp="1"/>
          </p:cNvGraphicFramePr>
          <p:nvPr>
            <p:ph type="tbl" sz="quarter" idx="13"/>
            <p:extLst>
              <p:ext uri="{D42A27DB-BD31-4B8C-83A1-F6EECF244321}">
                <p14:modId xmlns:p14="http://schemas.microsoft.com/office/powerpoint/2010/main" val="3041398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464631568"/>
                    </a:ext>
                  </a:extLst>
                </a:gridCol>
                <a:gridCol w="1152143">
                  <a:extLst>
                    <a:ext uri="{9D8B030D-6E8A-4147-A177-3AD203B41FA5}">
                      <a16:colId xmlns:a16="http://schemas.microsoft.com/office/drawing/2014/main" val="3455689610"/>
                    </a:ext>
                  </a:extLst>
                </a:gridCol>
                <a:gridCol w="576072">
                  <a:extLst>
                    <a:ext uri="{9D8B030D-6E8A-4147-A177-3AD203B41FA5}">
                      <a16:colId xmlns:a16="http://schemas.microsoft.com/office/drawing/2014/main" val="3108242517"/>
                    </a:ext>
                  </a:extLst>
                </a:gridCol>
                <a:gridCol w="576072">
                  <a:extLst>
                    <a:ext uri="{9D8B030D-6E8A-4147-A177-3AD203B41FA5}">
                      <a16:colId xmlns:a16="http://schemas.microsoft.com/office/drawing/2014/main" val="681221477"/>
                    </a:ext>
                  </a:extLst>
                </a:gridCol>
                <a:gridCol w="576072">
                  <a:extLst>
                    <a:ext uri="{9D8B030D-6E8A-4147-A177-3AD203B41FA5}">
                      <a16:colId xmlns:a16="http://schemas.microsoft.com/office/drawing/2014/main" val="3135833452"/>
                    </a:ext>
                  </a:extLst>
                </a:gridCol>
                <a:gridCol w="576072">
                  <a:extLst>
                    <a:ext uri="{9D8B030D-6E8A-4147-A177-3AD203B41FA5}">
                      <a16:colId xmlns:a16="http://schemas.microsoft.com/office/drawing/2014/main" val="555946679"/>
                    </a:ext>
                  </a:extLst>
                </a:gridCol>
                <a:gridCol w="576072">
                  <a:extLst>
                    <a:ext uri="{9D8B030D-6E8A-4147-A177-3AD203B41FA5}">
                      <a16:colId xmlns:a16="http://schemas.microsoft.com/office/drawing/2014/main" val="161070274"/>
                    </a:ext>
                  </a:extLst>
                </a:gridCol>
                <a:gridCol w="576072">
                  <a:extLst>
                    <a:ext uri="{9D8B030D-6E8A-4147-A177-3AD203B41FA5}">
                      <a16:colId xmlns:a16="http://schemas.microsoft.com/office/drawing/2014/main" val="3939999342"/>
                    </a:ext>
                  </a:extLst>
                </a:gridCol>
                <a:gridCol w="576072">
                  <a:extLst>
                    <a:ext uri="{9D8B030D-6E8A-4147-A177-3AD203B41FA5}">
                      <a16:colId xmlns:a16="http://schemas.microsoft.com/office/drawing/2014/main" val="367186575"/>
                    </a:ext>
                  </a:extLst>
                </a:gridCol>
                <a:gridCol w="576072">
                  <a:extLst>
                    <a:ext uri="{9D8B030D-6E8A-4147-A177-3AD203B41FA5}">
                      <a16:colId xmlns:a16="http://schemas.microsoft.com/office/drawing/2014/main" val="3615065932"/>
                    </a:ext>
                  </a:extLst>
                </a:gridCol>
                <a:gridCol w="576072">
                  <a:extLst>
                    <a:ext uri="{9D8B030D-6E8A-4147-A177-3AD203B41FA5}">
                      <a16:colId xmlns:a16="http://schemas.microsoft.com/office/drawing/2014/main" val="2650012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827091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- 2021-09-23 15:16:22</a:t>
                      </a:r>
                      <a:r>
                        <a:rPr kumimoji="0" lang="de-DE" sz="1000" b="0" i="0" u="none" strike="noStrike" kern="1200" cap="none" spc="0" normalizeH="0" baseline="0" noProof="0">
                          <a:ln>
                            <a:noFill/>
                          </a:ln>
                          <a:solidFill>
                            <a:prstClr val="black"/>
                          </a:solidFill>
                          <a:effectLst/>
                          <a:uLnTx/>
                          <a:uFillTx/>
                          <a:latin typeface="+mn-lt"/>
                          <a:ea typeface="+mn-ea"/>
                          <a:cs typeface="+mn-cs"/>
                        </a:rPr>
                        <a:t>
 Immer mehr wechseln zu uns. Du willst herausfinden warum? Schau dir den Link in unserer Bio an!
#pronovabkk #mehrkrankenkasse #mehrvorteile #mehrwert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https://quintly-image-storage.s3.amazonaws.com/45cbd03b64ea58ce4d75e2a18185fc18/e8c76cb4ac68dcb0b4486754a7ca3719.jpg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10/23/2021 02:42:46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04747192"/>
                  </a:ext>
                </a:extLst>
              </a:tr>
            </a:tbl>
          </a:graphicData>
        </a:graphic>
      </p:graphicFrame>
      <p:sp>
        <p:nvSpPr>
          <p:cNvPr id="4" name="Text Placeholder 3">
            <a:extLst>
              <a:ext uri="{FF2B5EF4-FFF2-40B4-BE49-F238E27FC236}">
                <a16:creationId xmlns:a16="http://schemas.microsoft.com/office/drawing/2014/main" id="{1A20008E-24C1-408D-B2C6-800CB525D22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672385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76DB5-65AD-4202-BD83-E41DBAB07707}"/>
              </a:ext>
            </a:extLst>
          </p:cNvPr>
          <p:cNvSpPr>
            <a:spLocks noGrp="1"/>
          </p:cNvSpPr>
          <p:nvPr>
            <p:ph type="title"/>
          </p:nvPr>
        </p:nvSpPr>
        <p:spPr/>
        <p:txBody>
          <a:bodyPr/>
          <a:lstStyle/>
          <a:p>
            <a:r>
              <a:rPr lang="en-US"/>
              <a:t>Instagram Posts Table | All profiles - 19 of 26</a:t>
            </a:r>
          </a:p>
        </p:txBody>
      </p:sp>
      <p:graphicFrame>
        <p:nvGraphicFramePr>
          <p:cNvPr id="5" name="Table Placeholder 4">
            <a:extLst>
              <a:ext uri="{FF2B5EF4-FFF2-40B4-BE49-F238E27FC236}">
                <a16:creationId xmlns:a16="http://schemas.microsoft.com/office/drawing/2014/main" id="{CF9B9105-C265-46F7-8FAC-DFB9954F136B}"/>
              </a:ext>
            </a:extLst>
          </p:cNvPr>
          <p:cNvGraphicFramePr>
            <a:graphicFrameLocks noGrp="1"/>
          </p:cNvGraphicFramePr>
          <p:nvPr>
            <p:ph type="tbl" sz="quarter" idx="13"/>
            <p:extLst>
              <p:ext uri="{D42A27DB-BD31-4B8C-83A1-F6EECF244321}">
                <p14:modId xmlns:p14="http://schemas.microsoft.com/office/powerpoint/2010/main" val="2282310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39519913"/>
                    </a:ext>
                  </a:extLst>
                </a:gridCol>
                <a:gridCol w="1152143">
                  <a:extLst>
                    <a:ext uri="{9D8B030D-6E8A-4147-A177-3AD203B41FA5}">
                      <a16:colId xmlns:a16="http://schemas.microsoft.com/office/drawing/2014/main" val="884915310"/>
                    </a:ext>
                  </a:extLst>
                </a:gridCol>
                <a:gridCol w="576072">
                  <a:extLst>
                    <a:ext uri="{9D8B030D-6E8A-4147-A177-3AD203B41FA5}">
                      <a16:colId xmlns:a16="http://schemas.microsoft.com/office/drawing/2014/main" val="203939919"/>
                    </a:ext>
                  </a:extLst>
                </a:gridCol>
                <a:gridCol w="576072">
                  <a:extLst>
                    <a:ext uri="{9D8B030D-6E8A-4147-A177-3AD203B41FA5}">
                      <a16:colId xmlns:a16="http://schemas.microsoft.com/office/drawing/2014/main" val="272705727"/>
                    </a:ext>
                  </a:extLst>
                </a:gridCol>
                <a:gridCol w="576072">
                  <a:extLst>
                    <a:ext uri="{9D8B030D-6E8A-4147-A177-3AD203B41FA5}">
                      <a16:colId xmlns:a16="http://schemas.microsoft.com/office/drawing/2014/main" val="2682995945"/>
                    </a:ext>
                  </a:extLst>
                </a:gridCol>
                <a:gridCol w="576072">
                  <a:extLst>
                    <a:ext uri="{9D8B030D-6E8A-4147-A177-3AD203B41FA5}">
                      <a16:colId xmlns:a16="http://schemas.microsoft.com/office/drawing/2014/main" val="829639758"/>
                    </a:ext>
                  </a:extLst>
                </a:gridCol>
                <a:gridCol w="576072">
                  <a:extLst>
                    <a:ext uri="{9D8B030D-6E8A-4147-A177-3AD203B41FA5}">
                      <a16:colId xmlns:a16="http://schemas.microsoft.com/office/drawing/2014/main" val="592055597"/>
                    </a:ext>
                  </a:extLst>
                </a:gridCol>
                <a:gridCol w="576072">
                  <a:extLst>
                    <a:ext uri="{9D8B030D-6E8A-4147-A177-3AD203B41FA5}">
                      <a16:colId xmlns:a16="http://schemas.microsoft.com/office/drawing/2014/main" val="3825302610"/>
                    </a:ext>
                  </a:extLst>
                </a:gridCol>
                <a:gridCol w="576072">
                  <a:extLst>
                    <a:ext uri="{9D8B030D-6E8A-4147-A177-3AD203B41FA5}">
                      <a16:colId xmlns:a16="http://schemas.microsoft.com/office/drawing/2014/main" val="3021914560"/>
                    </a:ext>
                  </a:extLst>
                </a:gridCol>
                <a:gridCol w="576072">
                  <a:extLst>
                    <a:ext uri="{9D8B030D-6E8A-4147-A177-3AD203B41FA5}">
                      <a16:colId xmlns:a16="http://schemas.microsoft.com/office/drawing/2014/main" val="1619482217"/>
                    </a:ext>
                  </a:extLst>
                </a:gridCol>
                <a:gridCol w="576072">
                  <a:extLst>
                    <a:ext uri="{9D8B030D-6E8A-4147-A177-3AD203B41FA5}">
                      <a16:colId xmlns:a16="http://schemas.microsoft.com/office/drawing/2014/main" val="3648450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916519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- 2021-07-05 11:38:04</a:t>
                      </a:r>
                      <a:r>
                        <a:rPr kumimoji="0" lang="de-DE" sz="1000" b="0" i="0" u="none" strike="noStrike" kern="1200" cap="none" spc="0" normalizeH="0" baseline="0" noProof="0">
                          <a:ln>
                            <a:noFill/>
                          </a:ln>
                          <a:solidFill>
                            <a:prstClr val="black"/>
                          </a:solidFill>
                          <a:effectLst/>
                          <a:uLnTx/>
                          <a:uFillTx/>
                          <a:latin typeface="+mn-lt"/>
                          <a:ea typeface="+mn-ea"/>
                          <a:cs typeface="+mn-cs"/>
                        </a:rPr>
                        <a:t>
 Für die einen bedeutet Selbstbewusstsein ein trainierter, muskulöser Body, für die anderen jede Menge Tattoos und coole Klamotten. Echtes Selbstbewusstsein kommt aus dir selbst, aus deinen Ansichten und Einstellungen – egal wie du aussiehst, egal was du trägst. 
Mit einem gesunden Selbstbewusstsein wird keiner geboren, aber es lässt sich erlernen und trainieren. Wir helfen dir dabei: Mehr zum Thema Selbstbewusstsein und unserem Projekt You!Mynd für Berufsschülerinnen/-schüler findest du auf unserer Webseite #linkinbio.
#pronovabkk #youMynd @youmynd #ausbildung #psyche #gesund #gesundheit #selbstbewusstsein #stark #krankenkasse #aktuell #wissen #selfcare #umwelt #sozial #whatsappdrame #kommindiegruppe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https://quintly-image-storage.s3.amazonaws.com/45cbd03b64ea58ce4d75e2a18185fc18/8b073b5f4b90a63392748eb3f0be8992.jpg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02:12:01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3060845"/>
                  </a:ext>
                </a:extLst>
              </a:tr>
            </a:tbl>
          </a:graphicData>
        </a:graphic>
      </p:graphicFrame>
      <p:sp>
        <p:nvSpPr>
          <p:cNvPr id="4" name="Text Placeholder 3">
            <a:extLst>
              <a:ext uri="{FF2B5EF4-FFF2-40B4-BE49-F238E27FC236}">
                <a16:creationId xmlns:a16="http://schemas.microsoft.com/office/drawing/2014/main" id="{E3A74A50-D6F8-480F-811E-8D4C147F04F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2291756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02777-5B66-476C-B80D-418BA7C8AA3F}"/>
              </a:ext>
            </a:extLst>
          </p:cNvPr>
          <p:cNvSpPr>
            <a:spLocks noGrp="1"/>
          </p:cNvSpPr>
          <p:nvPr>
            <p:ph type="title"/>
          </p:nvPr>
        </p:nvSpPr>
        <p:spPr/>
        <p:txBody>
          <a:bodyPr/>
          <a:lstStyle/>
          <a:p>
            <a:r>
              <a:rPr lang="en-US"/>
              <a:t>Instagram Posts Table | All profiles - 20 of 26</a:t>
            </a:r>
          </a:p>
        </p:txBody>
      </p:sp>
      <p:graphicFrame>
        <p:nvGraphicFramePr>
          <p:cNvPr id="5" name="Table Placeholder 4">
            <a:extLst>
              <a:ext uri="{FF2B5EF4-FFF2-40B4-BE49-F238E27FC236}">
                <a16:creationId xmlns:a16="http://schemas.microsoft.com/office/drawing/2014/main" id="{CEDD431D-F065-4917-B077-8AF51BF114F5}"/>
              </a:ext>
            </a:extLst>
          </p:cNvPr>
          <p:cNvGraphicFramePr>
            <a:graphicFrameLocks noGrp="1"/>
          </p:cNvGraphicFramePr>
          <p:nvPr>
            <p:ph type="tbl" sz="quarter" idx="13"/>
            <p:extLst>
              <p:ext uri="{D42A27DB-BD31-4B8C-83A1-F6EECF244321}">
                <p14:modId xmlns:p14="http://schemas.microsoft.com/office/powerpoint/2010/main" val="1127195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30288223"/>
                    </a:ext>
                  </a:extLst>
                </a:gridCol>
                <a:gridCol w="1152143">
                  <a:extLst>
                    <a:ext uri="{9D8B030D-6E8A-4147-A177-3AD203B41FA5}">
                      <a16:colId xmlns:a16="http://schemas.microsoft.com/office/drawing/2014/main" val="3585502095"/>
                    </a:ext>
                  </a:extLst>
                </a:gridCol>
                <a:gridCol w="576072">
                  <a:extLst>
                    <a:ext uri="{9D8B030D-6E8A-4147-A177-3AD203B41FA5}">
                      <a16:colId xmlns:a16="http://schemas.microsoft.com/office/drawing/2014/main" val="2681469262"/>
                    </a:ext>
                  </a:extLst>
                </a:gridCol>
                <a:gridCol w="576072">
                  <a:extLst>
                    <a:ext uri="{9D8B030D-6E8A-4147-A177-3AD203B41FA5}">
                      <a16:colId xmlns:a16="http://schemas.microsoft.com/office/drawing/2014/main" val="2476422510"/>
                    </a:ext>
                  </a:extLst>
                </a:gridCol>
                <a:gridCol w="576072">
                  <a:extLst>
                    <a:ext uri="{9D8B030D-6E8A-4147-A177-3AD203B41FA5}">
                      <a16:colId xmlns:a16="http://schemas.microsoft.com/office/drawing/2014/main" val="3918300578"/>
                    </a:ext>
                  </a:extLst>
                </a:gridCol>
                <a:gridCol w="576072">
                  <a:extLst>
                    <a:ext uri="{9D8B030D-6E8A-4147-A177-3AD203B41FA5}">
                      <a16:colId xmlns:a16="http://schemas.microsoft.com/office/drawing/2014/main" val="322180107"/>
                    </a:ext>
                  </a:extLst>
                </a:gridCol>
                <a:gridCol w="576072">
                  <a:extLst>
                    <a:ext uri="{9D8B030D-6E8A-4147-A177-3AD203B41FA5}">
                      <a16:colId xmlns:a16="http://schemas.microsoft.com/office/drawing/2014/main" val="1228428474"/>
                    </a:ext>
                  </a:extLst>
                </a:gridCol>
                <a:gridCol w="576072">
                  <a:extLst>
                    <a:ext uri="{9D8B030D-6E8A-4147-A177-3AD203B41FA5}">
                      <a16:colId xmlns:a16="http://schemas.microsoft.com/office/drawing/2014/main" val="1409303916"/>
                    </a:ext>
                  </a:extLst>
                </a:gridCol>
                <a:gridCol w="576072">
                  <a:extLst>
                    <a:ext uri="{9D8B030D-6E8A-4147-A177-3AD203B41FA5}">
                      <a16:colId xmlns:a16="http://schemas.microsoft.com/office/drawing/2014/main" val="3277234405"/>
                    </a:ext>
                  </a:extLst>
                </a:gridCol>
                <a:gridCol w="576072">
                  <a:extLst>
                    <a:ext uri="{9D8B030D-6E8A-4147-A177-3AD203B41FA5}">
                      <a16:colId xmlns:a16="http://schemas.microsoft.com/office/drawing/2014/main" val="2542954475"/>
                    </a:ext>
                  </a:extLst>
                </a:gridCol>
                <a:gridCol w="576072">
                  <a:extLst>
                    <a:ext uri="{9D8B030D-6E8A-4147-A177-3AD203B41FA5}">
                      <a16:colId xmlns:a16="http://schemas.microsoft.com/office/drawing/2014/main" val="1782260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867309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- 2021-09-12 12:34:21</a:t>
                      </a:r>
                      <a:r>
                        <a:rPr kumimoji="0" lang="de-DE" sz="1000" b="0" i="0" u="none" strike="noStrike" kern="1200" cap="none" spc="0" normalizeH="0" baseline="0" noProof="0">
                          <a:ln>
                            <a:noFill/>
                          </a:ln>
                          <a:solidFill>
                            <a:prstClr val="black"/>
                          </a:solidFill>
                          <a:effectLst/>
                          <a:uLnTx/>
                          <a:uFillTx/>
                          <a:latin typeface="+mn-lt"/>
                          <a:ea typeface="+mn-ea"/>
                          <a:cs typeface="+mn-cs"/>
                        </a:rPr>
                        <a:t>
 Hast du diesem Sommer schon getanzt? Nein? Dann ist es jetzt höchste Zeit! Wenn Rhythmen und Melodie uns mitreißen, bewegen wir uns fast von allein zur Musik. Tanzen fordert das ganze Gehirn und den ganzen Körper. Auch zum Entspannen ist Tanzen besonders gut geeignet. Weil Tanzen unser Gehirn so beansprucht, ist es das optimale Workout für die Mittagspause im Homeoffice. Schon ein Song reicht, um den Kopf freizubekommen und Stress zu vertreiben!
#pronovabkk #tanzen #tanzenmachtglücklich #tanz #singen #feiern #gesund #bewegung #gesundheit #entspannung #lieder #entspannen #spaß #musikverbindet #freude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https://quintly-image-storage.s3.amazonaws.com/45cbd03b64ea58ce4d75e2a18185fc18/e45390b2b1ca0a927586d1164bca11e4.jpg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10/12/2021 08:45:05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00407008"/>
                  </a:ext>
                </a:extLst>
              </a:tr>
            </a:tbl>
          </a:graphicData>
        </a:graphic>
      </p:graphicFrame>
      <p:sp>
        <p:nvSpPr>
          <p:cNvPr id="4" name="Text Placeholder 3">
            <a:extLst>
              <a:ext uri="{FF2B5EF4-FFF2-40B4-BE49-F238E27FC236}">
                <a16:creationId xmlns:a16="http://schemas.microsoft.com/office/drawing/2014/main" id="{38B2A8AD-EF6C-4A42-9082-E8D2705AA5D4}"/>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0375090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48BFD-B12C-44D6-A02F-D2A42DBF3F92}"/>
              </a:ext>
            </a:extLst>
          </p:cNvPr>
          <p:cNvSpPr>
            <a:spLocks noGrp="1"/>
          </p:cNvSpPr>
          <p:nvPr>
            <p:ph type="title"/>
          </p:nvPr>
        </p:nvSpPr>
        <p:spPr/>
        <p:txBody>
          <a:bodyPr/>
          <a:lstStyle/>
          <a:p>
            <a:r>
              <a:rPr lang="en-US"/>
              <a:t>Instagram Posts Table | All profiles - 21 of 26</a:t>
            </a:r>
          </a:p>
        </p:txBody>
      </p:sp>
      <p:graphicFrame>
        <p:nvGraphicFramePr>
          <p:cNvPr id="5" name="Table Placeholder 4">
            <a:extLst>
              <a:ext uri="{FF2B5EF4-FFF2-40B4-BE49-F238E27FC236}">
                <a16:creationId xmlns:a16="http://schemas.microsoft.com/office/drawing/2014/main" id="{A9773AEA-FA42-49B8-BC71-C6A9C5C4A702}"/>
              </a:ext>
            </a:extLst>
          </p:cNvPr>
          <p:cNvGraphicFramePr>
            <a:graphicFrameLocks noGrp="1"/>
          </p:cNvGraphicFramePr>
          <p:nvPr>
            <p:ph type="tbl" sz="quarter" idx="13"/>
            <p:extLst>
              <p:ext uri="{D42A27DB-BD31-4B8C-83A1-F6EECF244321}">
                <p14:modId xmlns:p14="http://schemas.microsoft.com/office/powerpoint/2010/main" val="2498245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91307434"/>
                    </a:ext>
                  </a:extLst>
                </a:gridCol>
                <a:gridCol w="1152143">
                  <a:extLst>
                    <a:ext uri="{9D8B030D-6E8A-4147-A177-3AD203B41FA5}">
                      <a16:colId xmlns:a16="http://schemas.microsoft.com/office/drawing/2014/main" val="1924331746"/>
                    </a:ext>
                  </a:extLst>
                </a:gridCol>
                <a:gridCol w="576072">
                  <a:extLst>
                    <a:ext uri="{9D8B030D-6E8A-4147-A177-3AD203B41FA5}">
                      <a16:colId xmlns:a16="http://schemas.microsoft.com/office/drawing/2014/main" val="4022597075"/>
                    </a:ext>
                  </a:extLst>
                </a:gridCol>
                <a:gridCol w="576072">
                  <a:extLst>
                    <a:ext uri="{9D8B030D-6E8A-4147-A177-3AD203B41FA5}">
                      <a16:colId xmlns:a16="http://schemas.microsoft.com/office/drawing/2014/main" val="3427280852"/>
                    </a:ext>
                  </a:extLst>
                </a:gridCol>
                <a:gridCol w="576072">
                  <a:extLst>
                    <a:ext uri="{9D8B030D-6E8A-4147-A177-3AD203B41FA5}">
                      <a16:colId xmlns:a16="http://schemas.microsoft.com/office/drawing/2014/main" val="3023159838"/>
                    </a:ext>
                  </a:extLst>
                </a:gridCol>
                <a:gridCol w="576072">
                  <a:extLst>
                    <a:ext uri="{9D8B030D-6E8A-4147-A177-3AD203B41FA5}">
                      <a16:colId xmlns:a16="http://schemas.microsoft.com/office/drawing/2014/main" val="4045706311"/>
                    </a:ext>
                  </a:extLst>
                </a:gridCol>
                <a:gridCol w="576072">
                  <a:extLst>
                    <a:ext uri="{9D8B030D-6E8A-4147-A177-3AD203B41FA5}">
                      <a16:colId xmlns:a16="http://schemas.microsoft.com/office/drawing/2014/main" val="3301191022"/>
                    </a:ext>
                  </a:extLst>
                </a:gridCol>
                <a:gridCol w="576072">
                  <a:extLst>
                    <a:ext uri="{9D8B030D-6E8A-4147-A177-3AD203B41FA5}">
                      <a16:colId xmlns:a16="http://schemas.microsoft.com/office/drawing/2014/main" val="4076656705"/>
                    </a:ext>
                  </a:extLst>
                </a:gridCol>
                <a:gridCol w="576072">
                  <a:extLst>
                    <a:ext uri="{9D8B030D-6E8A-4147-A177-3AD203B41FA5}">
                      <a16:colId xmlns:a16="http://schemas.microsoft.com/office/drawing/2014/main" val="839257158"/>
                    </a:ext>
                  </a:extLst>
                </a:gridCol>
                <a:gridCol w="576072">
                  <a:extLst>
                    <a:ext uri="{9D8B030D-6E8A-4147-A177-3AD203B41FA5}">
                      <a16:colId xmlns:a16="http://schemas.microsoft.com/office/drawing/2014/main" val="1393870387"/>
                    </a:ext>
                  </a:extLst>
                </a:gridCol>
                <a:gridCol w="576072">
                  <a:extLst>
                    <a:ext uri="{9D8B030D-6E8A-4147-A177-3AD203B41FA5}">
                      <a16:colId xmlns:a16="http://schemas.microsoft.com/office/drawing/2014/main" val="1915346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743374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- 2021-08-20 09:26:09</a:t>
                      </a:r>
                      <a:r>
                        <a:rPr kumimoji="0" lang="de-DE" sz="1000" b="0" i="0" u="none" strike="noStrike" kern="1200" cap="none" spc="0" normalizeH="0" baseline="0" noProof="0">
                          <a:ln>
                            <a:noFill/>
                          </a:ln>
                          <a:solidFill>
                            <a:prstClr val="black"/>
                          </a:solidFill>
                          <a:effectLst/>
                          <a:uLnTx/>
                          <a:uFillTx/>
                          <a:latin typeface="+mn-lt"/>
                          <a:ea typeface="+mn-ea"/>
                          <a:cs typeface="+mn-cs"/>
                        </a:rPr>
                        <a:t>
 Bei Blauer Schwede, Jaune de Doubs oder Ochsenherztomate sind sich Hipster und Landfrauen mal einig: Alte Gemüsesorten sind genial: Blaue Kartoffeln setzen optische Akzente in der Buddha Bowl, während alte Tomatensorten einfach besser schmecken. Sogar die Steckrübe feiert ein Comeback. Probiere sie auch mal als Gratin! Dafür haben wir dieses Rezept für dich: #Steckrübengratin (für 2 Portionen) - Zutaten: 600 g Steckrübe 200 ml Gemüsebrühe 200 ml Sahne 80 g würziger Käse oder ein veganer Ersatz, Frischer Thymian Salz und Pfeffer. #Zubereitung: Die #Steckrübe halbieren, schälen und in dicke Scheiben schneiden. In einem Topf die Gemüsebrühe aufkochen und die Steckrübenscheiben fünf bis sieben Minuten dünsten. Abtropfen lassen und in eine gefettete Auflaufform schichten. Thymian hacken und in die Sahne geben. Mit Salz und Pfeffer pikant abschmecken und die Hälfte des Käses unterrühren. Die Sahnesoße über die Steckrüben gießen und mit dem restlichen Käse bestreuen. Bei 200 Grad (Umluft 180 Grad) ca. 20 – 25 Minuten überbacken.
Guten Appetit!
#pronovabkk #steckrübe #gratin #rezept #gemüse #gesund #eintopf #essen #suppenliebe #landwirtschaft #schmackofatz #tomaten #suppenzeit #leckerschmecker #ernte #rezeptideen #schnellgekocht #einfacherezepte #saisonal #gesunderezepte #rezepte #kochen #gesundessen #einfachlecker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https://quintly-image-storage.s3.amazonaws.com/45cbd03b64ea58ce4d75e2a18185fc18/d3e3883391dd49156573c7419b1f7fda.jpg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09/19/2021 08:43:43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15378366"/>
                  </a:ext>
                </a:extLst>
              </a:tr>
            </a:tbl>
          </a:graphicData>
        </a:graphic>
      </p:graphicFrame>
      <p:sp>
        <p:nvSpPr>
          <p:cNvPr id="4" name="Text Placeholder 3">
            <a:extLst>
              <a:ext uri="{FF2B5EF4-FFF2-40B4-BE49-F238E27FC236}">
                <a16:creationId xmlns:a16="http://schemas.microsoft.com/office/drawing/2014/main" id="{E01BEE20-0412-4544-B685-EEE40AFBCDE0}"/>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1216605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27505-DAFD-4BE8-AB77-0CD5C8DC4CF3}"/>
              </a:ext>
            </a:extLst>
          </p:cNvPr>
          <p:cNvSpPr>
            <a:spLocks noGrp="1"/>
          </p:cNvSpPr>
          <p:nvPr>
            <p:ph type="title"/>
          </p:nvPr>
        </p:nvSpPr>
        <p:spPr/>
        <p:txBody>
          <a:bodyPr/>
          <a:lstStyle/>
          <a:p>
            <a:r>
              <a:rPr lang="en-US"/>
              <a:t>Instagram Posts Table | All profiles - 22 of 26</a:t>
            </a:r>
          </a:p>
        </p:txBody>
      </p:sp>
      <p:graphicFrame>
        <p:nvGraphicFramePr>
          <p:cNvPr id="5" name="Table Placeholder 4">
            <a:extLst>
              <a:ext uri="{FF2B5EF4-FFF2-40B4-BE49-F238E27FC236}">
                <a16:creationId xmlns:a16="http://schemas.microsoft.com/office/drawing/2014/main" id="{353F47EA-2295-42A2-996E-9EC35239CCF9}"/>
              </a:ext>
            </a:extLst>
          </p:cNvPr>
          <p:cNvGraphicFramePr>
            <a:graphicFrameLocks noGrp="1"/>
          </p:cNvGraphicFramePr>
          <p:nvPr>
            <p:ph type="tbl" sz="quarter" idx="13"/>
            <p:extLst>
              <p:ext uri="{D42A27DB-BD31-4B8C-83A1-F6EECF244321}">
                <p14:modId xmlns:p14="http://schemas.microsoft.com/office/powerpoint/2010/main" val="2819903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348932388"/>
                    </a:ext>
                  </a:extLst>
                </a:gridCol>
                <a:gridCol w="1152143">
                  <a:extLst>
                    <a:ext uri="{9D8B030D-6E8A-4147-A177-3AD203B41FA5}">
                      <a16:colId xmlns:a16="http://schemas.microsoft.com/office/drawing/2014/main" val="2280747375"/>
                    </a:ext>
                  </a:extLst>
                </a:gridCol>
                <a:gridCol w="576072">
                  <a:extLst>
                    <a:ext uri="{9D8B030D-6E8A-4147-A177-3AD203B41FA5}">
                      <a16:colId xmlns:a16="http://schemas.microsoft.com/office/drawing/2014/main" val="1323039347"/>
                    </a:ext>
                  </a:extLst>
                </a:gridCol>
                <a:gridCol w="576072">
                  <a:extLst>
                    <a:ext uri="{9D8B030D-6E8A-4147-A177-3AD203B41FA5}">
                      <a16:colId xmlns:a16="http://schemas.microsoft.com/office/drawing/2014/main" val="70824061"/>
                    </a:ext>
                  </a:extLst>
                </a:gridCol>
                <a:gridCol w="576072">
                  <a:extLst>
                    <a:ext uri="{9D8B030D-6E8A-4147-A177-3AD203B41FA5}">
                      <a16:colId xmlns:a16="http://schemas.microsoft.com/office/drawing/2014/main" val="2529737097"/>
                    </a:ext>
                  </a:extLst>
                </a:gridCol>
                <a:gridCol w="576072">
                  <a:extLst>
                    <a:ext uri="{9D8B030D-6E8A-4147-A177-3AD203B41FA5}">
                      <a16:colId xmlns:a16="http://schemas.microsoft.com/office/drawing/2014/main" val="942324052"/>
                    </a:ext>
                  </a:extLst>
                </a:gridCol>
                <a:gridCol w="576072">
                  <a:extLst>
                    <a:ext uri="{9D8B030D-6E8A-4147-A177-3AD203B41FA5}">
                      <a16:colId xmlns:a16="http://schemas.microsoft.com/office/drawing/2014/main" val="2561441212"/>
                    </a:ext>
                  </a:extLst>
                </a:gridCol>
                <a:gridCol w="576072">
                  <a:extLst>
                    <a:ext uri="{9D8B030D-6E8A-4147-A177-3AD203B41FA5}">
                      <a16:colId xmlns:a16="http://schemas.microsoft.com/office/drawing/2014/main" val="973076414"/>
                    </a:ext>
                  </a:extLst>
                </a:gridCol>
                <a:gridCol w="576072">
                  <a:extLst>
                    <a:ext uri="{9D8B030D-6E8A-4147-A177-3AD203B41FA5}">
                      <a16:colId xmlns:a16="http://schemas.microsoft.com/office/drawing/2014/main" val="1271323009"/>
                    </a:ext>
                  </a:extLst>
                </a:gridCol>
                <a:gridCol w="576072">
                  <a:extLst>
                    <a:ext uri="{9D8B030D-6E8A-4147-A177-3AD203B41FA5}">
                      <a16:colId xmlns:a16="http://schemas.microsoft.com/office/drawing/2014/main" val="2570232673"/>
                    </a:ext>
                  </a:extLst>
                </a:gridCol>
                <a:gridCol w="576072">
                  <a:extLst>
                    <a:ext uri="{9D8B030D-6E8A-4147-A177-3AD203B41FA5}">
                      <a16:colId xmlns:a16="http://schemas.microsoft.com/office/drawing/2014/main" val="61858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57137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- 2021-07-07 11:26:26</a:t>
                      </a:r>
                      <a:r>
                        <a:rPr kumimoji="0" lang="de-DE" sz="1000" b="0" i="0" u="none" strike="noStrike" kern="1200" cap="none" spc="0" normalizeH="0" baseline="0" noProof="0">
                          <a:ln>
                            <a:noFill/>
                          </a:ln>
                          <a:solidFill>
                            <a:prstClr val="black"/>
                          </a:solidFill>
                          <a:effectLst/>
                          <a:uLnTx/>
                          <a:uFillTx/>
                          <a:latin typeface="+mn-lt"/>
                          <a:ea typeface="+mn-ea"/>
                          <a:cs typeface="+mn-cs"/>
                        </a:rPr>
                        <a:t>
 Pünktlich zu den Lockerungen im Alltag und für Reisende ist der digitale Impfnachweis am Start! Alle Infos dazu haben wir hier und in unserer Corona-FAQ auf unserer Webseite zusammengetragen:
Wie kommst du an das Zertifikat? 
Wenn du bereits durchgeimpft bist, kannst du dir nachträglich die digitale Bescheinigung erstellen lassen. Dafür benötigst du deinen gelben Impfpass und den Personalausweis. Viele Apotheken sind bereits dabei, in Arztpraxen soll die Vergabe ebenfalls bald starten. Eine Liste der teilnehmenden Apotheken findest du in unserer FAQ auf der Webseite. In den ersten Tagen war der Ansturm enorm, daher empfehlen wir dir, nach Möglichkeit noch etwas zu warten.
Wirst du noch geimpft, kannst du direkt im Impfzentrum oder in der Arztpraxis einen QR-Code genieren lassen. In einigen Bundesländern werden die Codes zunächst per Brief verschickt.
Wie trägst du den Code in die App ein?
Den QR-Code kannst du direkt in die CovPass App oder die Corona-Warn-App abspeichern oder als Papierausdruck mitnehmen und später scannen. Der Nachweis enthält deinen Namen und das Geburtsdatum, dazu werden Informationen zum Impfzeitpunkt und Impfstoff abgespeichert. 
Wie weist du die Impfungen nach?
Wenn ein Nachweis verlangt wird, kannst du einfach die App mit dem QR-Code vorzeigen. Wichtig: Du musst mit einem Ausweis nachweisen, dass du tatsächlich die Person bist, auf die der Nachweis ausgestellt ist.
Den Link zu unserer Corona-FAQ findest du in unserer Bio. #linkinbio 
#pronovabkk #covpass #covpassapp #coronaimpfpass #digitalerimpfpass #coronavirus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https://quintly-image-storage.s3.amazonaws.com/45cbd03b64ea58ce4d75e2a18185fc18/16fe2e419566c48c0040b7576eb9fbaa.jpg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08/06/2021 02:11:18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8092085"/>
                  </a:ext>
                </a:extLst>
              </a:tr>
            </a:tbl>
          </a:graphicData>
        </a:graphic>
      </p:graphicFrame>
      <p:sp>
        <p:nvSpPr>
          <p:cNvPr id="4" name="Text Placeholder 3">
            <a:extLst>
              <a:ext uri="{FF2B5EF4-FFF2-40B4-BE49-F238E27FC236}">
                <a16:creationId xmlns:a16="http://schemas.microsoft.com/office/drawing/2014/main" id="{1BD748BE-F622-487C-AA5E-2A221BE328DC}"/>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5265764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B8791-9411-4BB6-8F7E-91E556FAE976}"/>
              </a:ext>
            </a:extLst>
          </p:cNvPr>
          <p:cNvSpPr>
            <a:spLocks noGrp="1"/>
          </p:cNvSpPr>
          <p:nvPr>
            <p:ph type="title"/>
          </p:nvPr>
        </p:nvSpPr>
        <p:spPr/>
        <p:txBody>
          <a:bodyPr/>
          <a:lstStyle/>
          <a:p>
            <a:r>
              <a:rPr lang="en-US"/>
              <a:t>Instagram Posts Table | All profiles - 23 of 26</a:t>
            </a:r>
          </a:p>
        </p:txBody>
      </p:sp>
      <p:graphicFrame>
        <p:nvGraphicFramePr>
          <p:cNvPr id="5" name="Table Placeholder 4">
            <a:extLst>
              <a:ext uri="{FF2B5EF4-FFF2-40B4-BE49-F238E27FC236}">
                <a16:creationId xmlns:a16="http://schemas.microsoft.com/office/drawing/2014/main" id="{478B765A-2175-4E5F-858B-061D14392345}"/>
              </a:ext>
            </a:extLst>
          </p:cNvPr>
          <p:cNvGraphicFramePr>
            <a:graphicFrameLocks noGrp="1"/>
          </p:cNvGraphicFramePr>
          <p:nvPr>
            <p:ph type="tbl" sz="quarter" idx="13"/>
            <p:extLst>
              <p:ext uri="{D42A27DB-BD31-4B8C-83A1-F6EECF244321}">
                <p14:modId xmlns:p14="http://schemas.microsoft.com/office/powerpoint/2010/main" val="8634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510852667"/>
                    </a:ext>
                  </a:extLst>
                </a:gridCol>
                <a:gridCol w="1152143">
                  <a:extLst>
                    <a:ext uri="{9D8B030D-6E8A-4147-A177-3AD203B41FA5}">
                      <a16:colId xmlns:a16="http://schemas.microsoft.com/office/drawing/2014/main" val="2544275382"/>
                    </a:ext>
                  </a:extLst>
                </a:gridCol>
                <a:gridCol w="576072">
                  <a:extLst>
                    <a:ext uri="{9D8B030D-6E8A-4147-A177-3AD203B41FA5}">
                      <a16:colId xmlns:a16="http://schemas.microsoft.com/office/drawing/2014/main" val="4190781058"/>
                    </a:ext>
                  </a:extLst>
                </a:gridCol>
                <a:gridCol w="576072">
                  <a:extLst>
                    <a:ext uri="{9D8B030D-6E8A-4147-A177-3AD203B41FA5}">
                      <a16:colId xmlns:a16="http://schemas.microsoft.com/office/drawing/2014/main" val="1052523990"/>
                    </a:ext>
                  </a:extLst>
                </a:gridCol>
                <a:gridCol w="576072">
                  <a:extLst>
                    <a:ext uri="{9D8B030D-6E8A-4147-A177-3AD203B41FA5}">
                      <a16:colId xmlns:a16="http://schemas.microsoft.com/office/drawing/2014/main" val="2639121973"/>
                    </a:ext>
                  </a:extLst>
                </a:gridCol>
                <a:gridCol w="576072">
                  <a:extLst>
                    <a:ext uri="{9D8B030D-6E8A-4147-A177-3AD203B41FA5}">
                      <a16:colId xmlns:a16="http://schemas.microsoft.com/office/drawing/2014/main" val="3170366955"/>
                    </a:ext>
                  </a:extLst>
                </a:gridCol>
                <a:gridCol w="576072">
                  <a:extLst>
                    <a:ext uri="{9D8B030D-6E8A-4147-A177-3AD203B41FA5}">
                      <a16:colId xmlns:a16="http://schemas.microsoft.com/office/drawing/2014/main" val="1882910432"/>
                    </a:ext>
                  </a:extLst>
                </a:gridCol>
                <a:gridCol w="576072">
                  <a:extLst>
                    <a:ext uri="{9D8B030D-6E8A-4147-A177-3AD203B41FA5}">
                      <a16:colId xmlns:a16="http://schemas.microsoft.com/office/drawing/2014/main" val="2824250823"/>
                    </a:ext>
                  </a:extLst>
                </a:gridCol>
                <a:gridCol w="576072">
                  <a:extLst>
                    <a:ext uri="{9D8B030D-6E8A-4147-A177-3AD203B41FA5}">
                      <a16:colId xmlns:a16="http://schemas.microsoft.com/office/drawing/2014/main" val="3091067135"/>
                    </a:ext>
                  </a:extLst>
                </a:gridCol>
                <a:gridCol w="576072">
                  <a:extLst>
                    <a:ext uri="{9D8B030D-6E8A-4147-A177-3AD203B41FA5}">
                      <a16:colId xmlns:a16="http://schemas.microsoft.com/office/drawing/2014/main" val="1102257474"/>
                    </a:ext>
                  </a:extLst>
                </a:gridCol>
                <a:gridCol w="576072">
                  <a:extLst>
                    <a:ext uri="{9D8B030D-6E8A-4147-A177-3AD203B41FA5}">
                      <a16:colId xmlns:a16="http://schemas.microsoft.com/office/drawing/2014/main" val="353959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721344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- 2021-07-15 10:07:20</a:t>
                      </a:r>
                      <a:r>
                        <a:rPr kumimoji="0" lang="de-DE" sz="1000" b="0" i="0" u="none" strike="noStrike" kern="1200" cap="none" spc="0" normalizeH="0" baseline="0" noProof="0">
                          <a:ln>
                            <a:noFill/>
                          </a:ln>
                          <a:solidFill>
                            <a:prstClr val="black"/>
                          </a:solidFill>
                          <a:effectLst/>
                          <a:uLnTx/>
                          <a:uFillTx/>
                          <a:latin typeface="+mn-lt"/>
                          <a:ea typeface="+mn-ea"/>
                          <a:cs typeface="+mn-cs"/>
                        </a:rPr>
                        <a:t>
 UPDATE: Unsere Webseite ist wieder online. Leider sind einige unserer Kolleginnen und Kollegen durch das Hochwasser betroffen, sodass einzelne Teams nicht vollständig besetzt sind. Wir hoffen auf euer Verständnis, wenn eure Anfragen nicht so schnell beantwortet werden können, wie ihr es von uns gewohnt seid.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https://quintly-image-storage.s3.amazonaws.com/45cbd03b64ea58ce4d75e2a18185fc18/378740c47a56f474d1263440ccbaef7b.jpg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07/16/2021 14:12:59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3484835"/>
                  </a:ext>
                </a:extLst>
              </a:tr>
            </a:tbl>
          </a:graphicData>
        </a:graphic>
      </p:graphicFrame>
      <p:sp>
        <p:nvSpPr>
          <p:cNvPr id="4" name="Text Placeholder 3">
            <a:extLst>
              <a:ext uri="{FF2B5EF4-FFF2-40B4-BE49-F238E27FC236}">
                <a16:creationId xmlns:a16="http://schemas.microsoft.com/office/drawing/2014/main" id="{16FC0955-214A-4D5A-828C-1D80DB28419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0545382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5CA85-B97E-494D-9A79-12BC45B61872}"/>
              </a:ext>
            </a:extLst>
          </p:cNvPr>
          <p:cNvSpPr>
            <a:spLocks noGrp="1"/>
          </p:cNvSpPr>
          <p:nvPr>
            <p:ph type="title"/>
          </p:nvPr>
        </p:nvSpPr>
        <p:spPr/>
        <p:txBody>
          <a:bodyPr/>
          <a:lstStyle/>
          <a:p>
            <a:r>
              <a:rPr lang="en-US"/>
              <a:t>Instagram Posts Table | All profiles - 24 of 26</a:t>
            </a:r>
          </a:p>
        </p:txBody>
      </p:sp>
      <p:graphicFrame>
        <p:nvGraphicFramePr>
          <p:cNvPr id="5" name="Table Placeholder 4">
            <a:extLst>
              <a:ext uri="{FF2B5EF4-FFF2-40B4-BE49-F238E27FC236}">
                <a16:creationId xmlns:a16="http://schemas.microsoft.com/office/drawing/2014/main" id="{ED5C3AE9-C992-4FE1-9C6A-408B447AF9A4}"/>
              </a:ext>
            </a:extLst>
          </p:cNvPr>
          <p:cNvGraphicFramePr>
            <a:graphicFrameLocks noGrp="1"/>
          </p:cNvGraphicFramePr>
          <p:nvPr>
            <p:ph type="tbl" sz="quarter" idx="13"/>
            <p:extLst>
              <p:ext uri="{D42A27DB-BD31-4B8C-83A1-F6EECF244321}">
                <p14:modId xmlns:p14="http://schemas.microsoft.com/office/powerpoint/2010/main" val="1149945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558865323"/>
                    </a:ext>
                  </a:extLst>
                </a:gridCol>
                <a:gridCol w="1152143">
                  <a:extLst>
                    <a:ext uri="{9D8B030D-6E8A-4147-A177-3AD203B41FA5}">
                      <a16:colId xmlns:a16="http://schemas.microsoft.com/office/drawing/2014/main" val="1744147817"/>
                    </a:ext>
                  </a:extLst>
                </a:gridCol>
                <a:gridCol w="576072">
                  <a:extLst>
                    <a:ext uri="{9D8B030D-6E8A-4147-A177-3AD203B41FA5}">
                      <a16:colId xmlns:a16="http://schemas.microsoft.com/office/drawing/2014/main" val="3743714761"/>
                    </a:ext>
                  </a:extLst>
                </a:gridCol>
                <a:gridCol w="576072">
                  <a:extLst>
                    <a:ext uri="{9D8B030D-6E8A-4147-A177-3AD203B41FA5}">
                      <a16:colId xmlns:a16="http://schemas.microsoft.com/office/drawing/2014/main" val="1573388949"/>
                    </a:ext>
                  </a:extLst>
                </a:gridCol>
                <a:gridCol w="576072">
                  <a:extLst>
                    <a:ext uri="{9D8B030D-6E8A-4147-A177-3AD203B41FA5}">
                      <a16:colId xmlns:a16="http://schemas.microsoft.com/office/drawing/2014/main" val="4039693057"/>
                    </a:ext>
                  </a:extLst>
                </a:gridCol>
                <a:gridCol w="576072">
                  <a:extLst>
                    <a:ext uri="{9D8B030D-6E8A-4147-A177-3AD203B41FA5}">
                      <a16:colId xmlns:a16="http://schemas.microsoft.com/office/drawing/2014/main" val="1193355442"/>
                    </a:ext>
                  </a:extLst>
                </a:gridCol>
                <a:gridCol w="576072">
                  <a:extLst>
                    <a:ext uri="{9D8B030D-6E8A-4147-A177-3AD203B41FA5}">
                      <a16:colId xmlns:a16="http://schemas.microsoft.com/office/drawing/2014/main" val="1671898765"/>
                    </a:ext>
                  </a:extLst>
                </a:gridCol>
                <a:gridCol w="576072">
                  <a:extLst>
                    <a:ext uri="{9D8B030D-6E8A-4147-A177-3AD203B41FA5}">
                      <a16:colId xmlns:a16="http://schemas.microsoft.com/office/drawing/2014/main" val="1653784895"/>
                    </a:ext>
                  </a:extLst>
                </a:gridCol>
                <a:gridCol w="576072">
                  <a:extLst>
                    <a:ext uri="{9D8B030D-6E8A-4147-A177-3AD203B41FA5}">
                      <a16:colId xmlns:a16="http://schemas.microsoft.com/office/drawing/2014/main" val="529201652"/>
                    </a:ext>
                  </a:extLst>
                </a:gridCol>
                <a:gridCol w="576072">
                  <a:extLst>
                    <a:ext uri="{9D8B030D-6E8A-4147-A177-3AD203B41FA5}">
                      <a16:colId xmlns:a16="http://schemas.microsoft.com/office/drawing/2014/main" val="2991218799"/>
                    </a:ext>
                  </a:extLst>
                </a:gridCol>
                <a:gridCol w="576072">
                  <a:extLst>
                    <a:ext uri="{9D8B030D-6E8A-4147-A177-3AD203B41FA5}">
                      <a16:colId xmlns:a16="http://schemas.microsoft.com/office/drawing/2014/main" val="1694292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029133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- 2021-09-02 16:50:19</a:t>
                      </a:r>
                      <a:r>
                        <a:rPr kumimoji="0" lang="de-DE" sz="1000" b="0" i="0" u="none" strike="noStrike" kern="1200" cap="none" spc="0" normalizeH="0" baseline="0" noProof="0">
                          <a:ln>
                            <a:noFill/>
                          </a:ln>
                          <a:solidFill>
                            <a:prstClr val="black"/>
                          </a:solidFill>
                          <a:effectLst/>
                          <a:uLnTx/>
                          <a:uFillTx/>
                          <a:latin typeface="+mn-lt"/>
                          <a:ea typeface="+mn-ea"/>
                          <a:cs typeface="+mn-cs"/>
                        </a:rPr>
                        <a:t>
 Werden, wer man wirklich ist: Ist das nicht wunderbar? Wenn man sich darüber klar wird, dass man eben nicht sonderbar oder falsch ist, sondern genau richtig. Das ist das innere Coming-out: Der Moment, in dem man sich klar wird, dass man homosexuell, transsexuell oder eben nicht die Person ist, für die man sich bis gerade eben gehalten hat. Wunderbar wird dieser Moment, wenn man das für sich selbst annehmen kann und feststellt, dass es da draußen viele Menschen gibt, die diesen Weg bereits gegangen sind, und die zeigen, wie glücklich sie damit sind. Auch das ist ein Grund für PRIDE-Paraden: Sie zeigen, dass Vielfalt keine Ausnahme ist, sondern ein Reichtum, den wir feiern sollten.
Wie gehen Jugendliche damit um? Das beschreiben wir auf unserer Webseite. Den Link dazu findet ihr in unserer Bio.
#pronovabkk #diversityisthenewnormal #antidiskriminierung #beyourself #diskriminierung #diversität #diversitymatters #flaggefürvielfalt #gay #genderqueer #gerechtigkeit #lgbtiq #lgbtpride #lgbtq #lgbtqi #lgbtqia #lgbtqiaplus #lgbtqpride #loveislove #pride #pride2021 #pubertät #queer #queerpride #solidarität #spreadlove #staytogether #toleranz #vielfalt #zusammenhalt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https://quintly-image-storage.s3.amazonaws.com/45cbd03b64ea58ce4d75e2a18185fc18/dee5ff08b949613bb2f88a2f5d05f9d4.jpg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10/02/2021 14:42:46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75923818"/>
                  </a:ext>
                </a:extLst>
              </a:tr>
            </a:tbl>
          </a:graphicData>
        </a:graphic>
      </p:graphicFrame>
      <p:sp>
        <p:nvSpPr>
          <p:cNvPr id="4" name="Text Placeholder 3">
            <a:extLst>
              <a:ext uri="{FF2B5EF4-FFF2-40B4-BE49-F238E27FC236}">
                <a16:creationId xmlns:a16="http://schemas.microsoft.com/office/drawing/2014/main" id="{78AF1A8B-3658-4181-8509-3BB3DC10F335}"/>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859176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A87A1-A8C9-4FB0-A574-E0F235FD7A8D}"/>
              </a:ext>
            </a:extLst>
          </p:cNvPr>
          <p:cNvSpPr>
            <a:spLocks noGrp="1"/>
          </p:cNvSpPr>
          <p:nvPr>
            <p:ph type="title"/>
          </p:nvPr>
        </p:nvSpPr>
        <p:spPr/>
        <p:txBody>
          <a:bodyPr/>
          <a:lstStyle/>
          <a:p>
            <a:r>
              <a:rPr lang="en-US"/>
              <a:t>Instagram Posts Table | All profiles - 25 of 26</a:t>
            </a:r>
          </a:p>
        </p:txBody>
      </p:sp>
      <p:graphicFrame>
        <p:nvGraphicFramePr>
          <p:cNvPr id="5" name="Table Placeholder 4">
            <a:extLst>
              <a:ext uri="{FF2B5EF4-FFF2-40B4-BE49-F238E27FC236}">
                <a16:creationId xmlns:a16="http://schemas.microsoft.com/office/drawing/2014/main" id="{E3E4A43D-31EB-41FC-AF7B-DC832502C729}"/>
              </a:ext>
            </a:extLst>
          </p:cNvPr>
          <p:cNvGraphicFramePr>
            <a:graphicFrameLocks noGrp="1"/>
          </p:cNvGraphicFramePr>
          <p:nvPr>
            <p:ph type="tbl" sz="quarter" idx="13"/>
            <p:extLst>
              <p:ext uri="{D42A27DB-BD31-4B8C-83A1-F6EECF244321}">
                <p14:modId xmlns:p14="http://schemas.microsoft.com/office/powerpoint/2010/main" val="2724152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255086902"/>
                    </a:ext>
                  </a:extLst>
                </a:gridCol>
                <a:gridCol w="1152143">
                  <a:extLst>
                    <a:ext uri="{9D8B030D-6E8A-4147-A177-3AD203B41FA5}">
                      <a16:colId xmlns:a16="http://schemas.microsoft.com/office/drawing/2014/main" val="2578081938"/>
                    </a:ext>
                  </a:extLst>
                </a:gridCol>
                <a:gridCol w="576072">
                  <a:extLst>
                    <a:ext uri="{9D8B030D-6E8A-4147-A177-3AD203B41FA5}">
                      <a16:colId xmlns:a16="http://schemas.microsoft.com/office/drawing/2014/main" val="4115548739"/>
                    </a:ext>
                  </a:extLst>
                </a:gridCol>
                <a:gridCol w="576072">
                  <a:extLst>
                    <a:ext uri="{9D8B030D-6E8A-4147-A177-3AD203B41FA5}">
                      <a16:colId xmlns:a16="http://schemas.microsoft.com/office/drawing/2014/main" val="490100234"/>
                    </a:ext>
                  </a:extLst>
                </a:gridCol>
                <a:gridCol w="576072">
                  <a:extLst>
                    <a:ext uri="{9D8B030D-6E8A-4147-A177-3AD203B41FA5}">
                      <a16:colId xmlns:a16="http://schemas.microsoft.com/office/drawing/2014/main" val="1716604892"/>
                    </a:ext>
                  </a:extLst>
                </a:gridCol>
                <a:gridCol w="576072">
                  <a:extLst>
                    <a:ext uri="{9D8B030D-6E8A-4147-A177-3AD203B41FA5}">
                      <a16:colId xmlns:a16="http://schemas.microsoft.com/office/drawing/2014/main" val="1030243847"/>
                    </a:ext>
                  </a:extLst>
                </a:gridCol>
                <a:gridCol w="576072">
                  <a:extLst>
                    <a:ext uri="{9D8B030D-6E8A-4147-A177-3AD203B41FA5}">
                      <a16:colId xmlns:a16="http://schemas.microsoft.com/office/drawing/2014/main" val="3201646206"/>
                    </a:ext>
                  </a:extLst>
                </a:gridCol>
                <a:gridCol w="576072">
                  <a:extLst>
                    <a:ext uri="{9D8B030D-6E8A-4147-A177-3AD203B41FA5}">
                      <a16:colId xmlns:a16="http://schemas.microsoft.com/office/drawing/2014/main" val="632418118"/>
                    </a:ext>
                  </a:extLst>
                </a:gridCol>
                <a:gridCol w="576072">
                  <a:extLst>
                    <a:ext uri="{9D8B030D-6E8A-4147-A177-3AD203B41FA5}">
                      <a16:colId xmlns:a16="http://schemas.microsoft.com/office/drawing/2014/main" val="3023918802"/>
                    </a:ext>
                  </a:extLst>
                </a:gridCol>
                <a:gridCol w="576072">
                  <a:extLst>
                    <a:ext uri="{9D8B030D-6E8A-4147-A177-3AD203B41FA5}">
                      <a16:colId xmlns:a16="http://schemas.microsoft.com/office/drawing/2014/main" val="2889037993"/>
                    </a:ext>
                  </a:extLst>
                </a:gridCol>
                <a:gridCol w="576072">
                  <a:extLst>
                    <a:ext uri="{9D8B030D-6E8A-4147-A177-3AD203B41FA5}">
                      <a16:colId xmlns:a16="http://schemas.microsoft.com/office/drawing/2014/main" val="1764678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96798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- 2021-09-07 11:20:32</a:t>
                      </a:r>
                      <a:r>
                        <a:rPr kumimoji="0" lang="de-DE" sz="1000" b="0" i="0" u="none" strike="noStrike" kern="1200" cap="none" spc="0" normalizeH="0" baseline="0" noProof="0">
                          <a:ln>
                            <a:noFill/>
                          </a:ln>
                          <a:solidFill>
                            <a:prstClr val="black"/>
                          </a:solidFill>
                          <a:effectLst/>
                          <a:uLnTx/>
                          <a:uFillTx/>
                          <a:latin typeface="+mn-lt"/>
                          <a:ea typeface="+mn-ea"/>
                          <a:cs typeface="+mn-cs"/>
                        </a:rPr>
                        <a:t>
 "Das macht sie doch nur wegen dem Hype!" Menschen, die sich als transgender outen, hören diesen Vorwurf immer wieder. Aber das Label "transgender " ist kein Accessoire, das man sich leichtfertig ansteckt. Wer würde sich schon freiwillig in eine Situation begeben, in der alle Welt das eigene Geschlecht kommentiert oder sogar in Frage stellt? Wenn wir mehr Menschen sehen, die sich als transgender outen, dann ist das kein Trend, sondern ein gutes Zeichen: Sie trauen sich, zu ihrer Identität zu stehen! Dabei sollten wir sie unterstützen, denn auch heute noch ist der Weg zur Anerkennung und Akzeptanz anstrengend und langwierig.
Unser Artikel über den abwertenden Begriff "Trans-Trender" findet ihr auf der Webseite. Den Link gibt's in der Bio!
#pronovabkk #diversityisthenewnormal #antidiskriminierung #diskriminierung #diversität #diversitymatters #ehefüralle #flaggefürvielfalt #gerechtigkeit #lgbtiq #lgbtpride #lgbtq #lgbtqi #lgbtqia #lgbtqiaplus #lgbtqpride #loveislove #pride #pride2021 #queer #queerpride #solidarität #spreadlove #staytogether #toleranz #transgender #transpride  #vielfalt #zusammenhalt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https://quintly-image-storage.s3.amazonaws.com/45cbd03b64ea58ce4d75e2a18185fc18/ec118e65711e5c8ceaeb8139940cb9a9.jpg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10/07/2021 02:43:44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7390312"/>
                  </a:ext>
                </a:extLst>
              </a:tr>
            </a:tbl>
          </a:graphicData>
        </a:graphic>
      </p:graphicFrame>
      <p:sp>
        <p:nvSpPr>
          <p:cNvPr id="4" name="Text Placeholder 3">
            <a:extLst>
              <a:ext uri="{FF2B5EF4-FFF2-40B4-BE49-F238E27FC236}">
                <a16:creationId xmlns:a16="http://schemas.microsoft.com/office/drawing/2014/main" id="{773CEFA0-249C-4E55-A20A-26A8F65755D6}"/>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0399778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A44E2-1983-4EF6-B5F8-F03D2E3A7A51}"/>
              </a:ext>
            </a:extLst>
          </p:cNvPr>
          <p:cNvSpPr>
            <a:spLocks noGrp="1"/>
          </p:cNvSpPr>
          <p:nvPr>
            <p:ph type="title"/>
          </p:nvPr>
        </p:nvSpPr>
        <p:spPr/>
        <p:txBody>
          <a:bodyPr/>
          <a:lstStyle/>
          <a:p>
            <a:r>
              <a:rPr lang="en-US"/>
              <a:t>Instagram Posts Table | All profiles - 26 of 26</a:t>
            </a:r>
          </a:p>
        </p:txBody>
      </p:sp>
      <p:graphicFrame>
        <p:nvGraphicFramePr>
          <p:cNvPr id="5" name="Table Placeholder 4">
            <a:extLst>
              <a:ext uri="{FF2B5EF4-FFF2-40B4-BE49-F238E27FC236}">
                <a16:creationId xmlns:a16="http://schemas.microsoft.com/office/drawing/2014/main" id="{7E360DAF-2E2B-40DA-A51B-7C9B961BF4B3}"/>
              </a:ext>
            </a:extLst>
          </p:cNvPr>
          <p:cNvGraphicFramePr>
            <a:graphicFrameLocks noGrp="1"/>
          </p:cNvGraphicFramePr>
          <p:nvPr>
            <p:ph type="tbl" sz="quarter" idx="13"/>
            <p:extLst>
              <p:ext uri="{D42A27DB-BD31-4B8C-83A1-F6EECF244321}">
                <p14:modId xmlns:p14="http://schemas.microsoft.com/office/powerpoint/2010/main" val="1934823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998241718"/>
                    </a:ext>
                  </a:extLst>
                </a:gridCol>
                <a:gridCol w="1152143">
                  <a:extLst>
                    <a:ext uri="{9D8B030D-6E8A-4147-A177-3AD203B41FA5}">
                      <a16:colId xmlns:a16="http://schemas.microsoft.com/office/drawing/2014/main" val="4223084737"/>
                    </a:ext>
                  </a:extLst>
                </a:gridCol>
                <a:gridCol w="576072">
                  <a:extLst>
                    <a:ext uri="{9D8B030D-6E8A-4147-A177-3AD203B41FA5}">
                      <a16:colId xmlns:a16="http://schemas.microsoft.com/office/drawing/2014/main" val="204541964"/>
                    </a:ext>
                  </a:extLst>
                </a:gridCol>
                <a:gridCol w="576072">
                  <a:extLst>
                    <a:ext uri="{9D8B030D-6E8A-4147-A177-3AD203B41FA5}">
                      <a16:colId xmlns:a16="http://schemas.microsoft.com/office/drawing/2014/main" val="3336748339"/>
                    </a:ext>
                  </a:extLst>
                </a:gridCol>
                <a:gridCol w="576072">
                  <a:extLst>
                    <a:ext uri="{9D8B030D-6E8A-4147-A177-3AD203B41FA5}">
                      <a16:colId xmlns:a16="http://schemas.microsoft.com/office/drawing/2014/main" val="2414563345"/>
                    </a:ext>
                  </a:extLst>
                </a:gridCol>
                <a:gridCol w="576072">
                  <a:extLst>
                    <a:ext uri="{9D8B030D-6E8A-4147-A177-3AD203B41FA5}">
                      <a16:colId xmlns:a16="http://schemas.microsoft.com/office/drawing/2014/main" val="1990742717"/>
                    </a:ext>
                  </a:extLst>
                </a:gridCol>
                <a:gridCol w="576072">
                  <a:extLst>
                    <a:ext uri="{9D8B030D-6E8A-4147-A177-3AD203B41FA5}">
                      <a16:colId xmlns:a16="http://schemas.microsoft.com/office/drawing/2014/main" val="1962216633"/>
                    </a:ext>
                  </a:extLst>
                </a:gridCol>
                <a:gridCol w="576072">
                  <a:extLst>
                    <a:ext uri="{9D8B030D-6E8A-4147-A177-3AD203B41FA5}">
                      <a16:colId xmlns:a16="http://schemas.microsoft.com/office/drawing/2014/main" val="58013736"/>
                    </a:ext>
                  </a:extLst>
                </a:gridCol>
                <a:gridCol w="576072">
                  <a:extLst>
                    <a:ext uri="{9D8B030D-6E8A-4147-A177-3AD203B41FA5}">
                      <a16:colId xmlns:a16="http://schemas.microsoft.com/office/drawing/2014/main" val="1359781187"/>
                    </a:ext>
                  </a:extLst>
                </a:gridCol>
                <a:gridCol w="576072">
                  <a:extLst>
                    <a:ext uri="{9D8B030D-6E8A-4147-A177-3AD203B41FA5}">
                      <a16:colId xmlns:a16="http://schemas.microsoft.com/office/drawing/2014/main" val="955479120"/>
                    </a:ext>
                  </a:extLst>
                </a:gridCol>
                <a:gridCol w="576072">
                  <a:extLst>
                    <a:ext uri="{9D8B030D-6E8A-4147-A177-3AD203B41FA5}">
                      <a16:colId xmlns:a16="http://schemas.microsoft.com/office/drawing/2014/main" val="943580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767462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- 2021-09-04 11:49:34</a:t>
                      </a:r>
                      <a:r>
                        <a:rPr kumimoji="0" lang="en-US" sz="1000" b="0" i="0" u="none" strike="noStrike" kern="1200" cap="none" spc="0" normalizeH="0" baseline="0" noProof="0">
                          <a:ln>
                            <a:noFill/>
                          </a:ln>
                          <a:solidFill>
                            <a:prstClr val="black"/>
                          </a:solidFill>
                          <a:effectLst/>
                          <a:uLnTx/>
                          <a:uFillTx/>
                          <a:latin typeface="+mn-lt"/>
                          <a:ea typeface="+mn-ea"/>
                          <a:cs typeface="+mn-cs"/>
                        </a:rPr>
                        <a:t>
 Das Coming out fällt mit Verbündeten leichter: Hast du Freundinnen, Freunde oder Familienmitglieder, die du ins Vertrauen ziehen kannst? Mit Rückhalt kann man das Outing selbstbewusst als Schritt in die Freiheit und ohne Versteckspiel erleben. Auf unserer Webseite beraten wir zum Thema, den Link findest du in der Bio.
#pronovabkk #diversityisthenewnormal #antidiskriminierung #beyourself #diskriminierung #diversität #diversitymatters #flaggefürvielfalt #gay #genderqueer #gerechtigkeit #lgbtiq #lgbtpride #lgbtq #lgbtqi #lgbtqia #lgbtqiaplus #lgbtqpride #loveislove #pride #pride2021 #pubertät #queer #queerpride #solidarität #spreadlove #staytogether #toleranz #vielfalt #zusammenhalt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https://quintly-image-storage.s3.amazonaws.com/45cbd03b64ea58ce4d75e2a18185fc18/92c788a758f4421f0822c8b8df73dd43.jpg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10/04/2021 02:43:35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096424"/>
                  </a:ext>
                </a:extLst>
              </a:tr>
            </a:tbl>
          </a:graphicData>
        </a:graphic>
      </p:graphicFrame>
      <p:sp>
        <p:nvSpPr>
          <p:cNvPr id="4" name="Text Placeholder 3">
            <a:extLst>
              <a:ext uri="{FF2B5EF4-FFF2-40B4-BE49-F238E27FC236}">
                <a16:creationId xmlns:a16="http://schemas.microsoft.com/office/drawing/2014/main" id="{92C020EE-D821-4C55-85BB-CF4A5512C91F}"/>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166210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CDB36-017D-4B42-98E4-D2DBE7854B9E}"/>
              </a:ext>
            </a:extLst>
          </p:cNvPr>
          <p:cNvSpPr>
            <a:spLocks noGrp="1"/>
          </p:cNvSpPr>
          <p:nvPr>
            <p:ph type="title"/>
          </p:nvPr>
        </p:nvSpPr>
        <p:spPr/>
        <p:txBody>
          <a:bodyPr/>
          <a:lstStyle/>
          <a:p>
            <a:r>
              <a:rPr lang="en-US"/>
              <a:t>Instagram IGTV Videos Table | All profiles - 1 of 3</a:t>
            </a:r>
          </a:p>
        </p:txBody>
      </p:sp>
      <p:graphicFrame>
        <p:nvGraphicFramePr>
          <p:cNvPr id="5" name="Table Placeholder 4">
            <a:extLst>
              <a:ext uri="{FF2B5EF4-FFF2-40B4-BE49-F238E27FC236}">
                <a16:creationId xmlns:a16="http://schemas.microsoft.com/office/drawing/2014/main" id="{12F0B470-D02C-4B48-A319-D19DBA7FE869}"/>
              </a:ext>
            </a:extLst>
          </p:cNvPr>
          <p:cNvGraphicFramePr>
            <a:graphicFrameLocks noGrp="1"/>
          </p:cNvGraphicFramePr>
          <p:nvPr>
            <p:ph type="tbl" sz="quarter" idx="13"/>
            <p:extLst>
              <p:ext uri="{D42A27DB-BD31-4B8C-83A1-F6EECF244321}">
                <p14:modId xmlns:p14="http://schemas.microsoft.com/office/powerpoint/2010/main" val="3520382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96524584"/>
                    </a:ext>
                  </a:extLst>
                </a:gridCol>
                <a:gridCol w="1481327">
                  <a:extLst>
                    <a:ext uri="{9D8B030D-6E8A-4147-A177-3AD203B41FA5}">
                      <a16:colId xmlns:a16="http://schemas.microsoft.com/office/drawing/2014/main" val="3636606534"/>
                    </a:ext>
                  </a:extLst>
                </a:gridCol>
                <a:gridCol w="493776">
                  <a:extLst>
                    <a:ext uri="{9D8B030D-6E8A-4147-A177-3AD203B41FA5}">
                      <a16:colId xmlns:a16="http://schemas.microsoft.com/office/drawing/2014/main" val="27746815"/>
                    </a:ext>
                  </a:extLst>
                </a:gridCol>
                <a:gridCol w="493776">
                  <a:extLst>
                    <a:ext uri="{9D8B030D-6E8A-4147-A177-3AD203B41FA5}">
                      <a16:colId xmlns:a16="http://schemas.microsoft.com/office/drawing/2014/main" val="1849818624"/>
                    </a:ext>
                  </a:extLst>
                </a:gridCol>
                <a:gridCol w="493776">
                  <a:extLst>
                    <a:ext uri="{9D8B030D-6E8A-4147-A177-3AD203B41FA5}">
                      <a16:colId xmlns:a16="http://schemas.microsoft.com/office/drawing/2014/main" val="2440076654"/>
                    </a:ext>
                  </a:extLst>
                </a:gridCol>
                <a:gridCol w="493776">
                  <a:extLst>
                    <a:ext uri="{9D8B030D-6E8A-4147-A177-3AD203B41FA5}">
                      <a16:colId xmlns:a16="http://schemas.microsoft.com/office/drawing/2014/main" val="3109695243"/>
                    </a:ext>
                  </a:extLst>
                </a:gridCol>
                <a:gridCol w="493776">
                  <a:extLst>
                    <a:ext uri="{9D8B030D-6E8A-4147-A177-3AD203B41FA5}">
                      <a16:colId xmlns:a16="http://schemas.microsoft.com/office/drawing/2014/main" val="1558370044"/>
                    </a:ext>
                  </a:extLst>
                </a:gridCol>
                <a:gridCol w="493776">
                  <a:extLst>
                    <a:ext uri="{9D8B030D-6E8A-4147-A177-3AD203B41FA5}">
                      <a16:colId xmlns:a16="http://schemas.microsoft.com/office/drawing/2014/main" val="4154088193"/>
                    </a:ext>
                  </a:extLst>
                </a:gridCol>
                <a:gridCol w="493776">
                  <a:extLst>
                    <a:ext uri="{9D8B030D-6E8A-4147-A177-3AD203B41FA5}">
                      <a16:colId xmlns:a16="http://schemas.microsoft.com/office/drawing/2014/main" val="2339989115"/>
                    </a:ext>
                  </a:extLst>
                </a:gridCol>
                <a:gridCol w="493776">
                  <a:extLst>
                    <a:ext uri="{9D8B030D-6E8A-4147-A177-3AD203B41FA5}">
                      <a16:colId xmlns:a16="http://schemas.microsoft.com/office/drawing/2014/main" val="2402953991"/>
                    </a:ext>
                  </a:extLst>
                </a:gridCol>
                <a:gridCol w="493776">
                  <a:extLst>
                    <a:ext uri="{9D8B030D-6E8A-4147-A177-3AD203B41FA5}">
                      <a16:colId xmlns:a16="http://schemas.microsoft.com/office/drawing/2014/main" val="1938424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61233521"/>
                  </a:ext>
                </a:extLst>
              </a:tr>
            </a:tbl>
          </a:graphicData>
        </a:graphic>
      </p:graphicFrame>
      <p:sp>
        <p:nvSpPr>
          <p:cNvPr id="4" name="Text Placeholder 3">
            <a:extLst>
              <a:ext uri="{FF2B5EF4-FFF2-40B4-BE49-F238E27FC236}">
                <a16:creationId xmlns:a16="http://schemas.microsoft.com/office/drawing/2014/main" id="{2C079B8F-FD96-4159-8B23-BF6E300429F0}"/>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6777662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5307E-7AD0-43AE-B8FB-341A82007304}"/>
              </a:ext>
            </a:extLst>
          </p:cNvPr>
          <p:cNvSpPr>
            <a:spLocks noGrp="1"/>
          </p:cNvSpPr>
          <p:nvPr>
            <p:ph type="title"/>
          </p:nvPr>
        </p:nvSpPr>
        <p:spPr/>
        <p:txBody>
          <a:bodyPr/>
          <a:lstStyle/>
          <a:p>
            <a:r>
              <a:rPr lang="en-US"/>
              <a:t>Instagram IGTV Videos Table | All profiles - 2 of 3</a:t>
            </a:r>
          </a:p>
        </p:txBody>
      </p:sp>
      <p:graphicFrame>
        <p:nvGraphicFramePr>
          <p:cNvPr id="5" name="Table Placeholder 4">
            <a:extLst>
              <a:ext uri="{FF2B5EF4-FFF2-40B4-BE49-F238E27FC236}">
                <a16:creationId xmlns:a16="http://schemas.microsoft.com/office/drawing/2014/main" id="{6549AABD-E549-4B98-B017-0FB9A5F4E597}"/>
              </a:ext>
            </a:extLst>
          </p:cNvPr>
          <p:cNvGraphicFramePr>
            <a:graphicFrameLocks noGrp="1"/>
          </p:cNvGraphicFramePr>
          <p:nvPr>
            <p:ph type="tbl" sz="quarter" idx="13"/>
            <p:extLst>
              <p:ext uri="{D42A27DB-BD31-4B8C-83A1-F6EECF244321}">
                <p14:modId xmlns:p14="http://schemas.microsoft.com/office/powerpoint/2010/main" val="1400508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27836896"/>
                    </a:ext>
                  </a:extLst>
                </a:gridCol>
                <a:gridCol w="1481327">
                  <a:extLst>
                    <a:ext uri="{9D8B030D-6E8A-4147-A177-3AD203B41FA5}">
                      <a16:colId xmlns:a16="http://schemas.microsoft.com/office/drawing/2014/main" val="2457078998"/>
                    </a:ext>
                  </a:extLst>
                </a:gridCol>
                <a:gridCol w="493776">
                  <a:extLst>
                    <a:ext uri="{9D8B030D-6E8A-4147-A177-3AD203B41FA5}">
                      <a16:colId xmlns:a16="http://schemas.microsoft.com/office/drawing/2014/main" val="1009278152"/>
                    </a:ext>
                  </a:extLst>
                </a:gridCol>
                <a:gridCol w="493776">
                  <a:extLst>
                    <a:ext uri="{9D8B030D-6E8A-4147-A177-3AD203B41FA5}">
                      <a16:colId xmlns:a16="http://schemas.microsoft.com/office/drawing/2014/main" val="1973865972"/>
                    </a:ext>
                  </a:extLst>
                </a:gridCol>
                <a:gridCol w="493776">
                  <a:extLst>
                    <a:ext uri="{9D8B030D-6E8A-4147-A177-3AD203B41FA5}">
                      <a16:colId xmlns:a16="http://schemas.microsoft.com/office/drawing/2014/main" val="2555335127"/>
                    </a:ext>
                  </a:extLst>
                </a:gridCol>
                <a:gridCol w="493776">
                  <a:extLst>
                    <a:ext uri="{9D8B030D-6E8A-4147-A177-3AD203B41FA5}">
                      <a16:colId xmlns:a16="http://schemas.microsoft.com/office/drawing/2014/main" val="4293701272"/>
                    </a:ext>
                  </a:extLst>
                </a:gridCol>
                <a:gridCol w="493776">
                  <a:extLst>
                    <a:ext uri="{9D8B030D-6E8A-4147-A177-3AD203B41FA5}">
                      <a16:colId xmlns:a16="http://schemas.microsoft.com/office/drawing/2014/main" val="107916223"/>
                    </a:ext>
                  </a:extLst>
                </a:gridCol>
                <a:gridCol w="493776">
                  <a:extLst>
                    <a:ext uri="{9D8B030D-6E8A-4147-A177-3AD203B41FA5}">
                      <a16:colId xmlns:a16="http://schemas.microsoft.com/office/drawing/2014/main" val="2915509977"/>
                    </a:ext>
                  </a:extLst>
                </a:gridCol>
                <a:gridCol w="493776">
                  <a:extLst>
                    <a:ext uri="{9D8B030D-6E8A-4147-A177-3AD203B41FA5}">
                      <a16:colId xmlns:a16="http://schemas.microsoft.com/office/drawing/2014/main" val="2731507372"/>
                    </a:ext>
                  </a:extLst>
                </a:gridCol>
                <a:gridCol w="493776">
                  <a:extLst>
                    <a:ext uri="{9D8B030D-6E8A-4147-A177-3AD203B41FA5}">
                      <a16:colId xmlns:a16="http://schemas.microsoft.com/office/drawing/2014/main" val="2924204521"/>
                    </a:ext>
                  </a:extLst>
                </a:gridCol>
                <a:gridCol w="493776">
                  <a:extLst>
                    <a:ext uri="{9D8B030D-6E8A-4147-A177-3AD203B41FA5}">
                      <a16:colId xmlns:a16="http://schemas.microsoft.com/office/drawing/2014/main" val="3020747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57102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- 2021-08-06 11:47:17</a:t>
                      </a:r>
                      <a:r>
                        <a:rPr kumimoji="0" lang="en-US" sz="1000" b="0" i="0" u="none" strike="noStrike" kern="1200" cap="none" spc="0" normalizeH="0" baseline="0" noProof="0">
                          <a:ln>
                            <a:noFill/>
                          </a:ln>
                          <a:solidFill>
                            <a:prstClr val="black"/>
                          </a:solidFill>
                          <a:effectLst/>
                          <a:uLnTx/>
                          <a:uFillTx/>
                          <a:latin typeface="+mn-lt"/>
                          <a:ea typeface="+mn-ea"/>
                          <a:cs typeface="+mn-cs"/>
                        </a:rPr>
                        <a:t>
 Cloud Bread mit Avocado und Tomate: Weil Cloud Bread so außergewöhnlich aussieht, ist ein echter Social Media Hype darum entstanden. Wir wollten wissen, ob es tatsächlich schmeckt und haben für euch ein leckeres Rezept mit gesundem Belag zusammengestellt. Das Ergebnis hat uns richtig gut geschmeckt. Du willst Cloud Bread auch vom Smartphone in deine Küche holen? Dann los!
#pronovabkk #cloudbread #avocado #lowcarbsnacks #tomate #rezept #rezepte #kochen #backen #rezeptideen #lecker #gesund #einfacherezepte #gesunderezepte #gesundessen #ernährung #ketobread #ketobaking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Ernährung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extLst>
                  <a:ext uri="{0D108BD9-81ED-4DB2-BD59-A6C34878D82A}">
                    <a16:rowId xmlns:a16="http://schemas.microsoft.com/office/drawing/2014/main" val="1322503602"/>
                  </a:ext>
                </a:extLst>
              </a:tr>
            </a:tbl>
          </a:graphicData>
        </a:graphic>
      </p:graphicFrame>
      <p:sp>
        <p:nvSpPr>
          <p:cNvPr id="4" name="Text Placeholder 3">
            <a:extLst>
              <a:ext uri="{FF2B5EF4-FFF2-40B4-BE49-F238E27FC236}">
                <a16:creationId xmlns:a16="http://schemas.microsoft.com/office/drawing/2014/main" id="{B79572B7-2767-455D-BD48-C8BE06338BB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0622925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C5BD6-5615-4F5C-B7CC-B2DBDEFBB319}"/>
              </a:ext>
            </a:extLst>
          </p:cNvPr>
          <p:cNvSpPr>
            <a:spLocks noGrp="1"/>
          </p:cNvSpPr>
          <p:nvPr>
            <p:ph type="title"/>
          </p:nvPr>
        </p:nvSpPr>
        <p:spPr/>
        <p:txBody>
          <a:bodyPr/>
          <a:lstStyle/>
          <a:p>
            <a:r>
              <a:rPr lang="en-US"/>
              <a:t>Instagram IGTV Videos Table | All profiles - 3 of 3</a:t>
            </a:r>
          </a:p>
        </p:txBody>
      </p:sp>
      <p:graphicFrame>
        <p:nvGraphicFramePr>
          <p:cNvPr id="5" name="Table Placeholder 4">
            <a:extLst>
              <a:ext uri="{FF2B5EF4-FFF2-40B4-BE49-F238E27FC236}">
                <a16:creationId xmlns:a16="http://schemas.microsoft.com/office/drawing/2014/main" id="{1B6A14D6-04E2-4D54-8EE5-86DF13172D26}"/>
              </a:ext>
            </a:extLst>
          </p:cNvPr>
          <p:cNvGraphicFramePr>
            <a:graphicFrameLocks noGrp="1"/>
          </p:cNvGraphicFramePr>
          <p:nvPr>
            <p:ph type="tbl" sz="quarter" idx="13"/>
            <p:extLst>
              <p:ext uri="{D42A27DB-BD31-4B8C-83A1-F6EECF244321}">
                <p14:modId xmlns:p14="http://schemas.microsoft.com/office/powerpoint/2010/main" val="2890719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388978"/>
                    </a:ext>
                  </a:extLst>
                </a:gridCol>
                <a:gridCol w="1481327">
                  <a:extLst>
                    <a:ext uri="{9D8B030D-6E8A-4147-A177-3AD203B41FA5}">
                      <a16:colId xmlns:a16="http://schemas.microsoft.com/office/drawing/2014/main" val="1758858059"/>
                    </a:ext>
                  </a:extLst>
                </a:gridCol>
                <a:gridCol w="493776">
                  <a:extLst>
                    <a:ext uri="{9D8B030D-6E8A-4147-A177-3AD203B41FA5}">
                      <a16:colId xmlns:a16="http://schemas.microsoft.com/office/drawing/2014/main" val="182418026"/>
                    </a:ext>
                  </a:extLst>
                </a:gridCol>
                <a:gridCol w="493776">
                  <a:extLst>
                    <a:ext uri="{9D8B030D-6E8A-4147-A177-3AD203B41FA5}">
                      <a16:colId xmlns:a16="http://schemas.microsoft.com/office/drawing/2014/main" val="532113897"/>
                    </a:ext>
                  </a:extLst>
                </a:gridCol>
                <a:gridCol w="493776">
                  <a:extLst>
                    <a:ext uri="{9D8B030D-6E8A-4147-A177-3AD203B41FA5}">
                      <a16:colId xmlns:a16="http://schemas.microsoft.com/office/drawing/2014/main" val="4125538211"/>
                    </a:ext>
                  </a:extLst>
                </a:gridCol>
                <a:gridCol w="493776">
                  <a:extLst>
                    <a:ext uri="{9D8B030D-6E8A-4147-A177-3AD203B41FA5}">
                      <a16:colId xmlns:a16="http://schemas.microsoft.com/office/drawing/2014/main" val="3234536399"/>
                    </a:ext>
                  </a:extLst>
                </a:gridCol>
                <a:gridCol w="493776">
                  <a:extLst>
                    <a:ext uri="{9D8B030D-6E8A-4147-A177-3AD203B41FA5}">
                      <a16:colId xmlns:a16="http://schemas.microsoft.com/office/drawing/2014/main" val="873684425"/>
                    </a:ext>
                  </a:extLst>
                </a:gridCol>
                <a:gridCol w="493776">
                  <a:extLst>
                    <a:ext uri="{9D8B030D-6E8A-4147-A177-3AD203B41FA5}">
                      <a16:colId xmlns:a16="http://schemas.microsoft.com/office/drawing/2014/main" val="680155922"/>
                    </a:ext>
                  </a:extLst>
                </a:gridCol>
                <a:gridCol w="493776">
                  <a:extLst>
                    <a:ext uri="{9D8B030D-6E8A-4147-A177-3AD203B41FA5}">
                      <a16:colId xmlns:a16="http://schemas.microsoft.com/office/drawing/2014/main" val="2632250806"/>
                    </a:ext>
                  </a:extLst>
                </a:gridCol>
                <a:gridCol w="493776">
                  <a:extLst>
                    <a:ext uri="{9D8B030D-6E8A-4147-A177-3AD203B41FA5}">
                      <a16:colId xmlns:a16="http://schemas.microsoft.com/office/drawing/2014/main" val="2645205038"/>
                    </a:ext>
                  </a:extLst>
                </a:gridCol>
                <a:gridCol w="493776">
                  <a:extLst>
                    <a:ext uri="{9D8B030D-6E8A-4147-A177-3AD203B41FA5}">
                      <a16:colId xmlns:a16="http://schemas.microsoft.com/office/drawing/2014/main" val="3020818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10069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- 2021-07-09 11:09:56</a:t>
                      </a:r>
                      <a:r>
                        <a:rPr kumimoji="0" lang="de-DE" sz="1000" b="0" i="0" u="none" strike="noStrike" kern="1200" cap="none" spc="0" normalizeH="0" baseline="0" noProof="0">
                          <a:ln>
                            <a:noFill/>
                          </a:ln>
                          <a:solidFill>
                            <a:prstClr val="black"/>
                          </a:solidFill>
                          <a:effectLst/>
                          <a:uLnTx/>
                          <a:uFillTx/>
                          <a:latin typeface="+mn-lt"/>
                          <a:ea typeface="+mn-ea"/>
                          <a:cs typeface="+mn-cs"/>
                        </a:rPr>
                        <a:t>
 Gartenbude: Die vier besten Pflanzen für den leckeren Start!: Du hast Lust auf Obst und Gemüse aus dem eigenen Anbau? Wir zeigen dir, wie dir du dir deine eigenen Erdbeeren, Tomaten oder Zucchinis ziehen kannst. Oder willst du dir Basilikum ziehen, von dem du dauerhaft etwas hast? Wir zeigen dir Schritt für Schritt vom Saatkorn bis zur Ernte, wie dir das gelingt.
#UrbanGardening #Naschgarten #Balkongarten #Anleitung #Gartentutorial #pronovabkk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extLst>
                  <a:ext uri="{0D108BD9-81ED-4DB2-BD59-A6C34878D82A}">
                    <a16:rowId xmlns:a16="http://schemas.microsoft.com/office/drawing/2014/main" val="2427593905"/>
                  </a:ext>
                </a:extLst>
              </a:tr>
            </a:tbl>
          </a:graphicData>
        </a:graphic>
      </p:graphicFrame>
      <p:sp>
        <p:nvSpPr>
          <p:cNvPr id="4" name="Text Placeholder 3">
            <a:extLst>
              <a:ext uri="{FF2B5EF4-FFF2-40B4-BE49-F238E27FC236}">
                <a16:creationId xmlns:a16="http://schemas.microsoft.com/office/drawing/2014/main" id="{1F2F9E1F-F082-4BC3-9BAA-E0B479BF3BD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1975860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2883</Words>
  <Application>Microsoft Office PowerPoint</Application>
  <PresentationFormat>On-screen Show (4:3)</PresentationFormat>
  <Paragraphs>1020</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Quartalsreport Instagram</vt:lpstr>
      <vt:lpstr>Instagram Key Metrics Table | All profiles</vt:lpstr>
      <vt:lpstr>Instagram Instagram Key Metrics Table | All profiles</vt:lpstr>
      <vt:lpstr>Instagram Stories Key Metrics Table | All profiles</vt:lpstr>
      <vt:lpstr>Instagram Followers Total | All profiles</vt:lpstr>
      <vt:lpstr>Instagram Stories Table  | All profiles - 1 of 4</vt:lpstr>
      <vt:lpstr>Instagram Stories Table  | All profiles - 2 of 4</vt:lpstr>
      <vt:lpstr>Instagram Stories Table  | All profiles - 3 of 4</vt:lpstr>
      <vt:lpstr>Instagram Stories Table  | All profiles - 4 of 4</vt:lpstr>
      <vt:lpstr>Instagram Interaction Rate By Hour | All profiles</vt:lpstr>
      <vt:lpstr>Instagram Posts Table | All profiles - 1 of 26</vt:lpstr>
      <vt:lpstr>Instagram Posts Table | All profiles - 2 of 26</vt:lpstr>
      <vt:lpstr>Instagram Posts Table | All profiles - 3 of 26</vt:lpstr>
      <vt:lpstr>Instagram Posts Table | All profiles - 4 of 26</vt:lpstr>
      <vt:lpstr>Instagram Posts Table | All profiles - 5 of 26</vt:lpstr>
      <vt:lpstr>Instagram Posts Table | All profiles - 6 of 26</vt:lpstr>
      <vt:lpstr>Instagram Posts Table | All profiles - 7 of 26</vt:lpstr>
      <vt:lpstr>Instagram Posts Table | All profiles - 8 of 26</vt:lpstr>
      <vt:lpstr>Instagram Posts Table | All profiles - 9 of 26</vt:lpstr>
      <vt:lpstr>Instagram Posts Table | All profiles - 10 of 26</vt:lpstr>
      <vt:lpstr>Instagram Posts Table | All profiles - 11 of 26</vt:lpstr>
      <vt:lpstr>Instagram Posts Table | All profiles - 12 of 26</vt:lpstr>
      <vt:lpstr>Instagram Posts Table | All profiles - 13 of 26</vt:lpstr>
      <vt:lpstr>Instagram Posts Table | All profiles - 14 of 26</vt:lpstr>
      <vt:lpstr>Instagram Posts Table | All profiles - 15 of 26</vt:lpstr>
      <vt:lpstr>Instagram Posts Table | All profiles - 16 of 26</vt:lpstr>
      <vt:lpstr>Instagram Posts Table | All profiles - 17 of 26</vt:lpstr>
      <vt:lpstr>Instagram Posts Table | All profiles - 18 of 26</vt:lpstr>
      <vt:lpstr>Instagram Posts Table | All profiles - 19 of 26</vt:lpstr>
      <vt:lpstr>Instagram Posts Table | All profiles - 20 of 26</vt:lpstr>
      <vt:lpstr>Instagram Posts Table | All profiles - 21 of 26</vt:lpstr>
      <vt:lpstr>Instagram Posts Table | All profiles - 22 of 26</vt:lpstr>
      <vt:lpstr>Instagram Posts Table | All profiles - 23 of 26</vt:lpstr>
      <vt:lpstr>Instagram Posts Table | All profiles - 24 of 26</vt:lpstr>
      <vt:lpstr>Instagram Posts Table | All profiles - 25 of 26</vt:lpstr>
      <vt:lpstr>Instagram Posts Table | All profiles - 26 of 26</vt:lpstr>
      <vt:lpstr>Instagram IGTV Videos Table | All profiles - 1 of 3</vt:lpstr>
      <vt:lpstr>Instagram IGTV Videos Table | All profiles - 2 of 3</vt:lpstr>
      <vt:lpstr>Instagram IGTV Videos Table | All profiles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Quartalsreport Instagram</dc:title>
  <dc:creator>Frederik Peiniger</dc:creator>
  <cp:lastModifiedBy>Frederik Peiniger</cp:lastModifiedBy>
  <cp:revision>1</cp:revision>
  <dcterms:created xsi:type="dcterms:W3CDTF">2022-01-26T14:47:27Z</dcterms:created>
  <dcterms:modified xsi:type="dcterms:W3CDTF">2022-01-26T14:48:51Z</dcterms:modified>
</cp:coreProperties>
</file>