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9705</c:v>
                </c:pt>
                <c:pt idx="1">
                  <c:v>9705</c:v>
                </c:pt>
                <c:pt idx="2">
                  <c:v>9702</c:v>
                </c:pt>
                <c:pt idx="3">
                  <c:v>9703</c:v>
                </c:pt>
                <c:pt idx="4">
                  <c:v>9703</c:v>
                </c:pt>
                <c:pt idx="5">
                  <c:v>9703</c:v>
                </c:pt>
                <c:pt idx="6">
                  <c:v>9704</c:v>
                </c:pt>
                <c:pt idx="7">
                  <c:v>9708</c:v>
                </c:pt>
                <c:pt idx="8">
                  <c:v>9708</c:v>
                </c:pt>
                <c:pt idx="9">
                  <c:v>9707</c:v>
                </c:pt>
                <c:pt idx="10">
                  <c:v>9707</c:v>
                </c:pt>
                <c:pt idx="11">
                  <c:v>9706</c:v>
                </c:pt>
                <c:pt idx="12">
                  <c:v>9708</c:v>
                </c:pt>
                <c:pt idx="13">
                  <c:v>9709</c:v>
                </c:pt>
                <c:pt idx="14">
                  <c:v>9710</c:v>
                </c:pt>
                <c:pt idx="15">
                  <c:v>9710</c:v>
                </c:pt>
                <c:pt idx="16">
                  <c:v>9711</c:v>
                </c:pt>
                <c:pt idx="17">
                  <c:v>9710</c:v>
                </c:pt>
                <c:pt idx="18">
                  <c:v>9711</c:v>
                </c:pt>
                <c:pt idx="19">
                  <c:v>9711</c:v>
                </c:pt>
                <c:pt idx="20">
                  <c:v>9712</c:v>
                </c:pt>
                <c:pt idx="21">
                  <c:v>9711</c:v>
                </c:pt>
                <c:pt idx="22">
                  <c:v>9712</c:v>
                </c:pt>
                <c:pt idx="23">
                  <c:v>9711</c:v>
                </c:pt>
                <c:pt idx="24">
                  <c:v>9712</c:v>
                </c:pt>
                <c:pt idx="25">
                  <c:v>9712</c:v>
                </c:pt>
                <c:pt idx="26">
                  <c:v>9713</c:v>
                </c:pt>
                <c:pt idx="27">
                  <c:v>9713</c:v>
                </c:pt>
                <c:pt idx="28">
                  <c:v>9713</c:v>
                </c:pt>
                <c:pt idx="29">
                  <c:v>9713</c:v>
                </c:pt>
                <c:pt idx="30">
                  <c:v>9715</c:v>
                </c:pt>
                <c:pt idx="31">
                  <c:v>9715</c:v>
                </c:pt>
                <c:pt idx="32">
                  <c:v>9714</c:v>
                </c:pt>
                <c:pt idx="33">
                  <c:v>9713</c:v>
                </c:pt>
                <c:pt idx="34">
                  <c:v>9712</c:v>
                </c:pt>
                <c:pt idx="35">
                  <c:v>9712</c:v>
                </c:pt>
                <c:pt idx="36">
                  <c:v>9710</c:v>
                </c:pt>
                <c:pt idx="37">
                  <c:v>9710</c:v>
                </c:pt>
                <c:pt idx="38">
                  <c:v>9711</c:v>
                </c:pt>
                <c:pt idx="39">
                  <c:v>9711</c:v>
                </c:pt>
                <c:pt idx="40">
                  <c:v>9713</c:v>
                </c:pt>
                <c:pt idx="41">
                  <c:v>9714</c:v>
                </c:pt>
                <c:pt idx="42">
                  <c:v>9715</c:v>
                </c:pt>
                <c:pt idx="43">
                  <c:v>9713</c:v>
                </c:pt>
                <c:pt idx="44">
                  <c:v>9713</c:v>
                </c:pt>
                <c:pt idx="45">
                  <c:v>9713</c:v>
                </c:pt>
                <c:pt idx="46">
                  <c:v>9714</c:v>
                </c:pt>
                <c:pt idx="47">
                  <c:v>9715</c:v>
                </c:pt>
                <c:pt idx="48">
                  <c:v>9715</c:v>
                </c:pt>
                <c:pt idx="49">
                  <c:v>9715</c:v>
                </c:pt>
                <c:pt idx="50">
                  <c:v>9715</c:v>
                </c:pt>
                <c:pt idx="51">
                  <c:v>9713</c:v>
                </c:pt>
                <c:pt idx="52">
                  <c:v>9714</c:v>
                </c:pt>
                <c:pt idx="53">
                  <c:v>9714</c:v>
                </c:pt>
                <c:pt idx="54">
                  <c:v>9714</c:v>
                </c:pt>
                <c:pt idx="55">
                  <c:v>9715</c:v>
                </c:pt>
                <c:pt idx="56">
                  <c:v>9715</c:v>
                </c:pt>
                <c:pt idx="57">
                  <c:v>9715</c:v>
                </c:pt>
                <c:pt idx="58">
                  <c:v>9715</c:v>
                </c:pt>
                <c:pt idx="59">
                  <c:v>9715</c:v>
                </c:pt>
                <c:pt idx="60">
                  <c:v>9714</c:v>
                </c:pt>
                <c:pt idx="61">
                  <c:v>9715</c:v>
                </c:pt>
                <c:pt idx="62">
                  <c:v>9715</c:v>
                </c:pt>
                <c:pt idx="63">
                  <c:v>9713</c:v>
                </c:pt>
                <c:pt idx="64">
                  <c:v>9712</c:v>
                </c:pt>
                <c:pt idx="65">
                  <c:v>9709</c:v>
                </c:pt>
                <c:pt idx="66">
                  <c:v>9707</c:v>
                </c:pt>
                <c:pt idx="67">
                  <c:v>9709</c:v>
                </c:pt>
                <c:pt idx="68">
                  <c:v>9709</c:v>
                </c:pt>
                <c:pt idx="69">
                  <c:v>9709</c:v>
                </c:pt>
                <c:pt idx="70">
                  <c:v>9710</c:v>
                </c:pt>
                <c:pt idx="71">
                  <c:v>9711</c:v>
                </c:pt>
                <c:pt idx="72">
                  <c:v>9713</c:v>
                </c:pt>
                <c:pt idx="73">
                  <c:v>9716</c:v>
                </c:pt>
                <c:pt idx="74">
                  <c:v>9717</c:v>
                </c:pt>
                <c:pt idx="75">
                  <c:v>9716</c:v>
                </c:pt>
                <c:pt idx="76">
                  <c:v>9715</c:v>
                </c:pt>
                <c:pt idx="77">
                  <c:v>9715</c:v>
                </c:pt>
                <c:pt idx="78">
                  <c:v>9714</c:v>
                </c:pt>
                <c:pt idx="79">
                  <c:v>9715</c:v>
                </c:pt>
                <c:pt idx="80">
                  <c:v>9715</c:v>
                </c:pt>
                <c:pt idx="81">
                  <c:v>9717</c:v>
                </c:pt>
                <c:pt idx="82">
                  <c:v>9717</c:v>
                </c:pt>
                <c:pt idx="83">
                  <c:v>9717</c:v>
                </c:pt>
                <c:pt idx="84">
                  <c:v>9718</c:v>
                </c:pt>
                <c:pt idx="85">
                  <c:v>9719</c:v>
                </c:pt>
                <c:pt idx="86">
                  <c:v>9718</c:v>
                </c:pt>
                <c:pt idx="87">
                  <c:v>9721</c:v>
                </c:pt>
                <c:pt idx="88">
                  <c:v>9721</c:v>
                </c:pt>
                <c:pt idx="89">
                  <c:v>9723</c:v>
                </c:pt>
                <c:pt idx="90">
                  <c:v>9724</c:v>
                </c:pt>
                <c:pt idx="91">
                  <c:v>9725</c:v>
                </c:pt>
              </c:numCache>
            </c:numRef>
          </c:val>
          <c:smooth val="0"/>
          <c:extLst>
            <c:ext xmlns:c16="http://schemas.microsoft.com/office/drawing/2014/chart" uri="{C3380CC4-5D6E-409C-BE32-E72D297353CC}">
              <c16:uniqueId val="{00000000-F8F8-4102-BE17-1ACCB37730FE}"/>
            </c:ext>
          </c:extLst>
        </c:ser>
        <c:dLbls>
          <c:showLegendKey val="0"/>
          <c:showVal val="0"/>
          <c:showCatName val="0"/>
          <c:showSerName val="0"/>
          <c:showPercent val="0"/>
          <c:showBubbleSize val="0"/>
        </c:dLbls>
        <c:smooth val="0"/>
        <c:axId val="391560600"/>
        <c:axId val="391560928"/>
      </c:lineChart>
      <c:dateAx>
        <c:axId val="39156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60928"/>
        <c:crosses val="autoZero"/>
        <c:auto val="1"/>
        <c:lblOffset val="100"/>
        <c:baseTimeUnit val="days"/>
      </c:dateAx>
      <c:valAx>
        <c:axId val="39156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6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34697</c:v>
                </c:pt>
                <c:pt idx="1">
                  <c:v>38557</c:v>
                </c:pt>
                <c:pt idx="2">
                  <c:v>44709</c:v>
                </c:pt>
                <c:pt idx="3">
                  <c:v>66277</c:v>
                </c:pt>
                <c:pt idx="4">
                  <c:v>105621</c:v>
                </c:pt>
                <c:pt idx="5">
                  <c:v>111247</c:v>
                </c:pt>
                <c:pt idx="6">
                  <c:v>132955</c:v>
                </c:pt>
                <c:pt idx="7">
                  <c:v>84873</c:v>
                </c:pt>
                <c:pt idx="8">
                  <c:v>82922</c:v>
                </c:pt>
                <c:pt idx="9">
                  <c:v>139477</c:v>
                </c:pt>
                <c:pt idx="10">
                  <c:v>128582</c:v>
                </c:pt>
                <c:pt idx="11">
                  <c:v>139462</c:v>
                </c:pt>
                <c:pt idx="12">
                  <c:v>137063</c:v>
                </c:pt>
                <c:pt idx="13">
                  <c:v>129466</c:v>
                </c:pt>
                <c:pt idx="14">
                  <c:v>109854</c:v>
                </c:pt>
                <c:pt idx="15">
                  <c:v>81626</c:v>
                </c:pt>
                <c:pt idx="16">
                  <c:v>81389</c:v>
                </c:pt>
                <c:pt idx="17">
                  <c:v>72845</c:v>
                </c:pt>
                <c:pt idx="18">
                  <c:v>80777</c:v>
                </c:pt>
                <c:pt idx="19">
                  <c:v>78400</c:v>
                </c:pt>
                <c:pt idx="20">
                  <c:v>77085</c:v>
                </c:pt>
                <c:pt idx="21">
                  <c:v>60865</c:v>
                </c:pt>
                <c:pt idx="22">
                  <c:v>0</c:v>
                </c:pt>
                <c:pt idx="23">
                  <c:v>0</c:v>
                </c:pt>
                <c:pt idx="24">
                  <c:v>0</c:v>
                </c:pt>
                <c:pt idx="25">
                  <c:v>0</c:v>
                </c:pt>
                <c:pt idx="26">
                  <c:v>0</c:v>
                </c:pt>
                <c:pt idx="27">
                  <c:v>432399</c:v>
                </c:pt>
                <c:pt idx="28">
                  <c:v>531009</c:v>
                </c:pt>
                <c:pt idx="29">
                  <c:v>546477</c:v>
                </c:pt>
                <c:pt idx="30">
                  <c:v>575571</c:v>
                </c:pt>
                <c:pt idx="31">
                  <c:v>588126</c:v>
                </c:pt>
                <c:pt idx="32">
                  <c:v>438158</c:v>
                </c:pt>
                <c:pt idx="33">
                  <c:v>437128</c:v>
                </c:pt>
                <c:pt idx="34">
                  <c:v>506540</c:v>
                </c:pt>
                <c:pt idx="35">
                  <c:v>470243</c:v>
                </c:pt>
                <c:pt idx="36">
                  <c:v>468250</c:v>
                </c:pt>
                <c:pt idx="37">
                  <c:v>438549</c:v>
                </c:pt>
                <c:pt idx="38">
                  <c:v>406152</c:v>
                </c:pt>
                <c:pt idx="39">
                  <c:v>359671</c:v>
                </c:pt>
                <c:pt idx="40">
                  <c:v>370774</c:v>
                </c:pt>
                <c:pt idx="41">
                  <c:v>396501</c:v>
                </c:pt>
                <c:pt idx="42">
                  <c:v>390301</c:v>
                </c:pt>
                <c:pt idx="43">
                  <c:v>437379</c:v>
                </c:pt>
                <c:pt idx="44">
                  <c:v>401310</c:v>
                </c:pt>
                <c:pt idx="45">
                  <c:v>372282</c:v>
                </c:pt>
                <c:pt idx="46">
                  <c:v>347329</c:v>
                </c:pt>
                <c:pt idx="47">
                  <c:v>338003</c:v>
                </c:pt>
                <c:pt idx="48">
                  <c:v>354644</c:v>
                </c:pt>
                <c:pt idx="49">
                  <c:v>427385</c:v>
                </c:pt>
                <c:pt idx="50">
                  <c:v>611405</c:v>
                </c:pt>
                <c:pt idx="51">
                  <c:v>614980</c:v>
                </c:pt>
                <c:pt idx="52">
                  <c:v>499507</c:v>
                </c:pt>
                <c:pt idx="53">
                  <c:v>504547</c:v>
                </c:pt>
                <c:pt idx="54">
                  <c:v>426625</c:v>
                </c:pt>
                <c:pt idx="55">
                  <c:v>352903</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5266-44DB-80F1-F6E29EB2CACD}"/>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1358</c:v>
                </c:pt>
                <c:pt idx="1">
                  <c:v>444</c:v>
                </c:pt>
                <c:pt idx="2">
                  <c:v>1341</c:v>
                </c:pt>
                <c:pt idx="3">
                  <c:v>747</c:v>
                </c:pt>
                <c:pt idx="4">
                  <c:v>1828</c:v>
                </c:pt>
                <c:pt idx="5">
                  <c:v>1414</c:v>
                </c:pt>
                <c:pt idx="6">
                  <c:v>1227</c:v>
                </c:pt>
                <c:pt idx="7">
                  <c:v>546</c:v>
                </c:pt>
                <c:pt idx="8">
                  <c:v>992</c:v>
                </c:pt>
                <c:pt idx="9">
                  <c:v>1501</c:v>
                </c:pt>
                <c:pt idx="10">
                  <c:v>597</c:v>
                </c:pt>
                <c:pt idx="11">
                  <c:v>261</c:v>
                </c:pt>
                <c:pt idx="12">
                  <c:v>168</c:v>
                </c:pt>
                <c:pt idx="13">
                  <c:v>1193</c:v>
                </c:pt>
                <c:pt idx="14">
                  <c:v>324</c:v>
                </c:pt>
                <c:pt idx="15">
                  <c:v>224</c:v>
                </c:pt>
                <c:pt idx="16">
                  <c:v>1679</c:v>
                </c:pt>
                <c:pt idx="17">
                  <c:v>547</c:v>
                </c:pt>
                <c:pt idx="18">
                  <c:v>201</c:v>
                </c:pt>
                <c:pt idx="19">
                  <c:v>1366</c:v>
                </c:pt>
                <c:pt idx="20">
                  <c:v>392</c:v>
                </c:pt>
                <c:pt idx="21">
                  <c:v>198</c:v>
                </c:pt>
                <c:pt idx="22">
                  <c:v>182</c:v>
                </c:pt>
                <c:pt idx="23">
                  <c:v>1388</c:v>
                </c:pt>
                <c:pt idx="24">
                  <c:v>407</c:v>
                </c:pt>
                <c:pt idx="25">
                  <c:v>204</c:v>
                </c:pt>
                <c:pt idx="26">
                  <c:v>1085</c:v>
                </c:pt>
                <c:pt idx="27">
                  <c:v>1269</c:v>
                </c:pt>
                <c:pt idx="28">
                  <c:v>559</c:v>
                </c:pt>
                <c:pt idx="29">
                  <c:v>1591</c:v>
                </c:pt>
                <c:pt idx="30">
                  <c:v>1148</c:v>
                </c:pt>
                <c:pt idx="31">
                  <c:v>1524</c:v>
                </c:pt>
                <c:pt idx="32">
                  <c:v>411</c:v>
                </c:pt>
                <c:pt idx="33">
                  <c:v>1601</c:v>
                </c:pt>
                <c:pt idx="34">
                  <c:v>508</c:v>
                </c:pt>
                <c:pt idx="35">
                  <c:v>884</c:v>
                </c:pt>
                <c:pt idx="36">
                  <c:v>636</c:v>
                </c:pt>
                <c:pt idx="37">
                  <c:v>283</c:v>
                </c:pt>
                <c:pt idx="38">
                  <c:v>153</c:v>
                </c:pt>
                <c:pt idx="39">
                  <c:v>88</c:v>
                </c:pt>
                <c:pt idx="40">
                  <c:v>66</c:v>
                </c:pt>
                <c:pt idx="41">
                  <c:v>63</c:v>
                </c:pt>
                <c:pt idx="42">
                  <c:v>65</c:v>
                </c:pt>
                <c:pt idx="43">
                  <c:v>63</c:v>
                </c:pt>
                <c:pt idx="44">
                  <c:v>59</c:v>
                </c:pt>
                <c:pt idx="45">
                  <c:v>55</c:v>
                </c:pt>
                <c:pt idx="46">
                  <c:v>62</c:v>
                </c:pt>
                <c:pt idx="47">
                  <c:v>55</c:v>
                </c:pt>
                <c:pt idx="48">
                  <c:v>3173</c:v>
                </c:pt>
                <c:pt idx="49">
                  <c:v>2851</c:v>
                </c:pt>
                <c:pt idx="50">
                  <c:v>2963</c:v>
                </c:pt>
                <c:pt idx="51">
                  <c:v>6366</c:v>
                </c:pt>
                <c:pt idx="52">
                  <c:v>1194</c:v>
                </c:pt>
                <c:pt idx="53">
                  <c:v>619</c:v>
                </c:pt>
                <c:pt idx="54">
                  <c:v>1619</c:v>
                </c:pt>
                <c:pt idx="55">
                  <c:v>1668</c:v>
                </c:pt>
                <c:pt idx="56">
                  <c:v>864</c:v>
                </c:pt>
                <c:pt idx="57">
                  <c:v>383</c:v>
                </c:pt>
                <c:pt idx="58">
                  <c:v>950</c:v>
                </c:pt>
                <c:pt idx="59">
                  <c:v>270</c:v>
                </c:pt>
                <c:pt idx="60">
                  <c:v>174</c:v>
                </c:pt>
                <c:pt idx="61">
                  <c:v>221</c:v>
                </c:pt>
                <c:pt idx="62">
                  <c:v>724</c:v>
                </c:pt>
                <c:pt idx="63">
                  <c:v>281</c:v>
                </c:pt>
                <c:pt idx="64">
                  <c:v>601</c:v>
                </c:pt>
                <c:pt idx="65">
                  <c:v>269</c:v>
                </c:pt>
                <c:pt idx="66">
                  <c:v>2484</c:v>
                </c:pt>
                <c:pt idx="67">
                  <c:v>1110</c:v>
                </c:pt>
                <c:pt idx="68">
                  <c:v>3211</c:v>
                </c:pt>
                <c:pt idx="69">
                  <c:v>1212</c:v>
                </c:pt>
                <c:pt idx="70">
                  <c:v>1243</c:v>
                </c:pt>
                <c:pt idx="71">
                  <c:v>940</c:v>
                </c:pt>
                <c:pt idx="72">
                  <c:v>738</c:v>
                </c:pt>
                <c:pt idx="73">
                  <c:v>634</c:v>
                </c:pt>
                <c:pt idx="74">
                  <c:v>234</c:v>
                </c:pt>
                <c:pt idx="75">
                  <c:v>3050</c:v>
                </c:pt>
                <c:pt idx="76">
                  <c:v>746</c:v>
                </c:pt>
                <c:pt idx="77">
                  <c:v>3745</c:v>
                </c:pt>
                <c:pt idx="78">
                  <c:v>2843</c:v>
                </c:pt>
                <c:pt idx="79">
                  <c:v>1202</c:v>
                </c:pt>
                <c:pt idx="80">
                  <c:v>495</c:v>
                </c:pt>
                <c:pt idx="81">
                  <c:v>1623</c:v>
                </c:pt>
                <c:pt idx="82">
                  <c:v>926</c:v>
                </c:pt>
                <c:pt idx="83">
                  <c:v>1418</c:v>
                </c:pt>
                <c:pt idx="84">
                  <c:v>1242</c:v>
                </c:pt>
                <c:pt idx="85">
                  <c:v>654</c:v>
                </c:pt>
                <c:pt idx="86">
                  <c:v>426</c:v>
                </c:pt>
                <c:pt idx="87">
                  <c:v>1318</c:v>
                </c:pt>
                <c:pt idx="88">
                  <c:v>1297</c:v>
                </c:pt>
                <c:pt idx="89">
                  <c:v>605</c:v>
                </c:pt>
                <c:pt idx="90">
                  <c:v>621</c:v>
                </c:pt>
                <c:pt idx="91">
                  <c:v>1380</c:v>
                </c:pt>
              </c:numCache>
            </c:numRef>
          </c:val>
          <c:smooth val="0"/>
          <c:extLst>
            <c:ext xmlns:c16="http://schemas.microsoft.com/office/drawing/2014/chart" uri="{C3380CC4-5D6E-409C-BE32-E72D297353CC}">
              <c16:uniqueId val="{00000001-5266-44DB-80F1-F6E29EB2CACD}"/>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Sheet1!$D$2:$D$93</c:f>
              <c:numCache>
                <c:formatCode>General</c:formatCode>
                <c:ptCount val="92"/>
                <c:pt idx="0">
                  <c:v>521</c:v>
                </c:pt>
                <c:pt idx="1">
                  <c:v>223</c:v>
                </c:pt>
                <c:pt idx="2">
                  <c:v>415</c:v>
                </c:pt>
                <c:pt idx="3">
                  <c:v>252</c:v>
                </c:pt>
                <c:pt idx="4">
                  <c:v>925</c:v>
                </c:pt>
                <c:pt idx="5">
                  <c:v>596</c:v>
                </c:pt>
                <c:pt idx="6">
                  <c:v>409</c:v>
                </c:pt>
                <c:pt idx="7">
                  <c:v>273</c:v>
                </c:pt>
                <c:pt idx="8">
                  <c:v>422</c:v>
                </c:pt>
                <c:pt idx="9">
                  <c:v>592</c:v>
                </c:pt>
                <c:pt idx="10">
                  <c:v>217</c:v>
                </c:pt>
                <c:pt idx="11">
                  <c:v>118</c:v>
                </c:pt>
                <c:pt idx="12">
                  <c:v>92</c:v>
                </c:pt>
                <c:pt idx="13">
                  <c:v>426</c:v>
                </c:pt>
                <c:pt idx="14">
                  <c:v>165</c:v>
                </c:pt>
                <c:pt idx="15">
                  <c:v>135</c:v>
                </c:pt>
                <c:pt idx="16">
                  <c:v>369</c:v>
                </c:pt>
                <c:pt idx="17">
                  <c:v>136</c:v>
                </c:pt>
                <c:pt idx="18">
                  <c:v>107</c:v>
                </c:pt>
                <c:pt idx="19">
                  <c:v>471</c:v>
                </c:pt>
                <c:pt idx="20">
                  <c:v>210</c:v>
                </c:pt>
                <c:pt idx="21">
                  <c:v>121</c:v>
                </c:pt>
                <c:pt idx="22">
                  <c:v>118</c:v>
                </c:pt>
                <c:pt idx="23">
                  <c:v>262</c:v>
                </c:pt>
                <c:pt idx="24">
                  <c:v>105</c:v>
                </c:pt>
                <c:pt idx="25">
                  <c:v>60</c:v>
                </c:pt>
                <c:pt idx="26">
                  <c:v>419</c:v>
                </c:pt>
                <c:pt idx="27">
                  <c:v>495</c:v>
                </c:pt>
                <c:pt idx="28">
                  <c:v>356</c:v>
                </c:pt>
                <c:pt idx="29">
                  <c:v>302</c:v>
                </c:pt>
                <c:pt idx="30">
                  <c:v>357</c:v>
                </c:pt>
                <c:pt idx="31">
                  <c:v>488</c:v>
                </c:pt>
                <c:pt idx="32">
                  <c:v>171</c:v>
                </c:pt>
                <c:pt idx="33">
                  <c:v>679</c:v>
                </c:pt>
                <c:pt idx="34">
                  <c:v>327</c:v>
                </c:pt>
                <c:pt idx="35">
                  <c:v>235</c:v>
                </c:pt>
                <c:pt idx="36">
                  <c:v>253</c:v>
                </c:pt>
                <c:pt idx="37">
                  <c:v>151</c:v>
                </c:pt>
                <c:pt idx="38">
                  <c:v>70</c:v>
                </c:pt>
                <c:pt idx="39">
                  <c:v>60</c:v>
                </c:pt>
                <c:pt idx="40">
                  <c:v>53</c:v>
                </c:pt>
                <c:pt idx="41">
                  <c:v>45</c:v>
                </c:pt>
                <c:pt idx="42">
                  <c:v>52</c:v>
                </c:pt>
                <c:pt idx="43">
                  <c:v>52</c:v>
                </c:pt>
                <c:pt idx="44">
                  <c:v>50</c:v>
                </c:pt>
                <c:pt idx="45">
                  <c:v>36</c:v>
                </c:pt>
                <c:pt idx="46">
                  <c:v>47</c:v>
                </c:pt>
                <c:pt idx="47">
                  <c:v>44</c:v>
                </c:pt>
                <c:pt idx="48">
                  <c:v>3054</c:v>
                </c:pt>
                <c:pt idx="49">
                  <c:v>2141</c:v>
                </c:pt>
                <c:pt idx="50">
                  <c:v>2768</c:v>
                </c:pt>
                <c:pt idx="51">
                  <c:v>4514</c:v>
                </c:pt>
                <c:pt idx="52">
                  <c:v>1011</c:v>
                </c:pt>
                <c:pt idx="53">
                  <c:v>547</c:v>
                </c:pt>
                <c:pt idx="54">
                  <c:v>667</c:v>
                </c:pt>
                <c:pt idx="55">
                  <c:v>475</c:v>
                </c:pt>
                <c:pt idx="56">
                  <c:v>253</c:v>
                </c:pt>
                <c:pt idx="57">
                  <c:v>173</c:v>
                </c:pt>
                <c:pt idx="58">
                  <c:v>239</c:v>
                </c:pt>
                <c:pt idx="59">
                  <c:v>118</c:v>
                </c:pt>
                <c:pt idx="60">
                  <c:v>101</c:v>
                </c:pt>
                <c:pt idx="61">
                  <c:v>125</c:v>
                </c:pt>
                <c:pt idx="62">
                  <c:v>156</c:v>
                </c:pt>
                <c:pt idx="63">
                  <c:v>112</c:v>
                </c:pt>
                <c:pt idx="64">
                  <c:v>86</c:v>
                </c:pt>
                <c:pt idx="65">
                  <c:v>83</c:v>
                </c:pt>
                <c:pt idx="66">
                  <c:v>1064</c:v>
                </c:pt>
                <c:pt idx="67">
                  <c:v>773</c:v>
                </c:pt>
                <c:pt idx="68">
                  <c:v>2055</c:v>
                </c:pt>
                <c:pt idx="69">
                  <c:v>692</c:v>
                </c:pt>
                <c:pt idx="70">
                  <c:v>543</c:v>
                </c:pt>
                <c:pt idx="71">
                  <c:v>359</c:v>
                </c:pt>
                <c:pt idx="72">
                  <c:v>290</c:v>
                </c:pt>
                <c:pt idx="73">
                  <c:v>459</c:v>
                </c:pt>
                <c:pt idx="74">
                  <c:v>160</c:v>
                </c:pt>
                <c:pt idx="75">
                  <c:v>2511</c:v>
                </c:pt>
                <c:pt idx="76">
                  <c:v>651</c:v>
                </c:pt>
                <c:pt idx="77">
                  <c:v>2674</c:v>
                </c:pt>
                <c:pt idx="78">
                  <c:v>2158</c:v>
                </c:pt>
                <c:pt idx="79">
                  <c:v>852</c:v>
                </c:pt>
                <c:pt idx="80">
                  <c:v>391</c:v>
                </c:pt>
                <c:pt idx="81">
                  <c:v>662</c:v>
                </c:pt>
                <c:pt idx="82">
                  <c:v>520</c:v>
                </c:pt>
                <c:pt idx="83">
                  <c:v>706</c:v>
                </c:pt>
                <c:pt idx="84">
                  <c:v>709</c:v>
                </c:pt>
                <c:pt idx="85">
                  <c:v>441</c:v>
                </c:pt>
                <c:pt idx="86">
                  <c:v>295</c:v>
                </c:pt>
                <c:pt idx="87">
                  <c:v>445</c:v>
                </c:pt>
                <c:pt idx="88">
                  <c:v>608</c:v>
                </c:pt>
                <c:pt idx="89">
                  <c:v>431</c:v>
                </c:pt>
                <c:pt idx="90">
                  <c:v>508</c:v>
                </c:pt>
                <c:pt idx="91">
                  <c:v>422</c:v>
                </c:pt>
              </c:numCache>
            </c:numRef>
          </c:val>
          <c:smooth val="0"/>
          <c:extLst>
            <c:ext xmlns:c16="http://schemas.microsoft.com/office/drawing/2014/chart" uri="{C3380CC4-5D6E-409C-BE32-E72D297353CC}">
              <c16:uniqueId val="{00000002-5266-44DB-80F1-F6E29EB2CACD}"/>
            </c:ext>
          </c:extLst>
        </c:ser>
        <c:dLbls>
          <c:showLegendKey val="0"/>
          <c:showVal val="0"/>
          <c:showCatName val="0"/>
          <c:showSerName val="0"/>
          <c:showPercent val="0"/>
          <c:showBubbleSize val="0"/>
        </c:dLbls>
        <c:smooth val="0"/>
        <c:axId val="440823224"/>
        <c:axId val="440822240"/>
      </c:lineChart>
      <c:dateAx>
        <c:axId val="44082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22240"/>
        <c:crosses val="autoZero"/>
        <c:auto val="1"/>
        <c:lblOffset val="100"/>
        <c:baseTimeUnit val="days"/>
      </c:dateAx>
      <c:valAx>
        <c:axId val="44082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82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1358</c:v>
                </c:pt>
                <c:pt idx="1">
                  <c:v>444</c:v>
                </c:pt>
                <c:pt idx="2">
                  <c:v>1341</c:v>
                </c:pt>
                <c:pt idx="3">
                  <c:v>747</c:v>
                </c:pt>
                <c:pt idx="4">
                  <c:v>1828</c:v>
                </c:pt>
                <c:pt idx="5">
                  <c:v>1414</c:v>
                </c:pt>
                <c:pt idx="6">
                  <c:v>1227</c:v>
                </c:pt>
                <c:pt idx="7">
                  <c:v>546</c:v>
                </c:pt>
                <c:pt idx="8">
                  <c:v>992</c:v>
                </c:pt>
                <c:pt idx="9">
                  <c:v>1501</c:v>
                </c:pt>
                <c:pt idx="10">
                  <c:v>597</c:v>
                </c:pt>
                <c:pt idx="11">
                  <c:v>261</c:v>
                </c:pt>
                <c:pt idx="12">
                  <c:v>168</c:v>
                </c:pt>
                <c:pt idx="13">
                  <c:v>1193</c:v>
                </c:pt>
                <c:pt idx="14">
                  <c:v>324</c:v>
                </c:pt>
                <c:pt idx="15">
                  <c:v>224</c:v>
                </c:pt>
                <c:pt idx="16">
                  <c:v>1679</c:v>
                </c:pt>
                <c:pt idx="17">
                  <c:v>547</c:v>
                </c:pt>
                <c:pt idx="18">
                  <c:v>201</c:v>
                </c:pt>
                <c:pt idx="19">
                  <c:v>1366</c:v>
                </c:pt>
                <c:pt idx="20">
                  <c:v>392</c:v>
                </c:pt>
                <c:pt idx="21">
                  <c:v>198</c:v>
                </c:pt>
                <c:pt idx="22">
                  <c:v>182</c:v>
                </c:pt>
                <c:pt idx="23">
                  <c:v>1388</c:v>
                </c:pt>
                <c:pt idx="24">
                  <c:v>407</c:v>
                </c:pt>
                <c:pt idx="25">
                  <c:v>204</c:v>
                </c:pt>
                <c:pt idx="26">
                  <c:v>1085</c:v>
                </c:pt>
                <c:pt idx="27">
                  <c:v>1269</c:v>
                </c:pt>
                <c:pt idx="28">
                  <c:v>559</c:v>
                </c:pt>
                <c:pt idx="29">
                  <c:v>1591</c:v>
                </c:pt>
                <c:pt idx="30">
                  <c:v>1148</c:v>
                </c:pt>
                <c:pt idx="31">
                  <c:v>1524</c:v>
                </c:pt>
                <c:pt idx="32">
                  <c:v>411</c:v>
                </c:pt>
                <c:pt idx="33">
                  <c:v>1601</c:v>
                </c:pt>
                <c:pt idx="34">
                  <c:v>508</c:v>
                </c:pt>
                <c:pt idx="35">
                  <c:v>884</c:v>
                </c:pt>
                <c:pt idx="36">
                  <c:v>636</c:v>
                </c:pt>
                <c:pt idx="37">
                  <c:v>283</c:v>
                </c:pt>
                <c:pt idx="38">
                  <c:v>153</c:v>
                </c:pt>
                <c:pt idx="39">
                  <c:v>88</c:v>
                </c:pt>
                <c:pt idx="40">
                  <c:v>66</c:v>
                </c:pt>
                <c:pt idx="41">
                  <c:v>63</c:v>
                </c:pt>
                <c:pt idx="42">
                  <c:v>65</c:v>
                </c:pt>
                <c:pt idx="43">
                  <c:v>63</c:v>
                </c:pt>
                <c:pt idx="44">
                  <c:v>59</c:v>
                </c:pt>
                <c:pt idx="45">
                  <c:v>55</c:v>
                </c:pt>
                <c:pt idx="46">
                  <c:v>62</c:v>
                </c:pt>
                <c:pt idx="47">
                  <c:v>55</c:v>
                </c:pt>
                <c:pt idx="48">
                  <c:v>3173</c:v>
                </c:pt>
                <c:pt idx="49">
                  <c:v>2851</c:v>
                </c:pt>
                <c:pt idx="50">
                  <c:v>2963</c:v>
                </c:pt>
                <c:pt idx="51">
                  <c:v>6366</c:v>
                </c:pt>
                <c:pt idx="52">
                  <c:v>1194</c:v>
                </c:pt>
                <c:pt idx="53">
                  <c:v>619</c:v>
                </c:pt>
                <c:pt idx="54">
                  <c:v>1619</c:v>
                </c:pt>
                <c:pt idx="55">
                  <c:v>1668</c:v>
                </c:pt>
                <c:pt idx="56">
                  <c:v>864</c:v>
                </c:pt>
                <c:pt idx="57">
                  <c:v>383</c:v>
                </c:pt>
                <c:pt idx="58">
                  <c:v>950</c:v>
                </c:pt>
                <c:pt idx="59">
                  <c:v>270</c:v>
                </c:pt>
                <c:pt idx="60">
                  <c:v>174</c:v>
                </c:pt>
                <c:pt idx="61">
                  <c:v>221</c:v>
                </c:pt>
                <c:pt idx="62">
                  <c:v>724</c:v>
                </c:pt>
                <c:pt idx="63">
                  <c:v>281</c:v>
                </c:pt>
                <c:pt idx="64">
                  <c:v>601</c:v>
                </c:pt>
                <c:pt idx="65">
                  <c:v>269</c:v>
                </c:pt>
                <c:pt idx="66">
                  <c:v>2484</c:v>
                </c:pt>
                <c:pt idx="67">
                  <c:v>1110</c:v>
                </c:pt>
                <c:pt idx="68">
                  <c:v>3211</c:v>
                </c:pt>
                <c:pt idx="69">
                  <c:v>1212</c:v>
                </c:pt>
                <c:pt idx="70">
                  <c:v>1243</c:v>
                </c:pt>
                <c:pt idx="71">
                  <c:v>940</c:v>
                </c:pt>
                <c:pt idx="72">
                  <c:v>738</c:v>
                </c:pt>
                <c:pt idx="73">
                  <c:v>634</c:v>
                </c:pt>
                <c:pt idx="74">
                  <c:v>234</c:v>
                </c:pt>
                <c:pt idx="75">
                  <c:v>3050</c:v>
                </c:pt>
                <c:pt idx="76">
                  <c:v>746</c:v>
                </c:pt>
                <c:pt idx="77">
                  <c:v>3745</c:v>
                </c:pt>
                <c:pt idx="78">
                  <c:v>2843</c:v>
                </c:pt>
                <c:pt idx="79">
                  <c:v>1202</c:v>
                </c:pt>
                <c:pt idx="80">
                  <c:v>495</c:v>
                </c:pt>
                <c:pt idx="81">
                  <c:v>1623</c:v>
                </c:pt>
                <c:pt idx="82">
                  <c:v>926</c:v>
                </c:pt>
                <c:pt idx="83">
                  <c:v>1418</c:v>
                </c:pt>
                <c:pt idx="84">
                  <c:v>1242</c:v>
                </c:pt>
                <c:pt idx="85">
                  <c:v>654</c:v>
                </c:pt>
                <c:pt idx="86">
                  <c:v>426</c:v>
                </c:pt>
                <c:pt idx="87">
                  <c:v>1318</c:v>
                </c:pt>
                <c:pt idx="88">
                  <c:v>1297</c:v>
                </c:pt>
                <c:pt idx="89">
                  <c:v>605</c:v>
                </c:pt>
                <c:pt idx="90">
                  <c:v>621</c:v>
                </c:pt>
                <c:pt idx="91">
                  <c:v>1380</c:v>
                </c:pt>
              </c:numCache>
            </c:numRef>
          </c:val>
          <c:smooth val="0"/>
          <c:extLst>
            <c:ext xmlns:c16="http://schemas.microsoft.com/office/drawing/2014/chart" uri="{C3380CC4-5D6E-409C-BE32-E72D297353CC}">
              <c16:uniqueId val="{00000000-FC3C-44CF-8234-D3D9482897D6}"/>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521</c:v>
                </c:pt>
                <c:pt idx="1">
                  <c:v>223</c:v>
                </c:pt>
                <c:pt idx="2">
                  <c:v>415</c:v>
                </c:pt>
                <c:pt idx="3">
                  <c:v>252</c:v>
                </c:pt>
                <c:pt idx="4">
                  <c:v>925</c:v>
                </c:pt>
                <c:pt idx="5">
                  <c:v>596</c:v>
                </c:pt>
                <c:pt idx="6">
                  <c:v>409</c:v>
                </c:pt>
                <c:pt idx="7">
                  <c:v>273</c:v>
                </c:pt>
                <c:pt idx="8">
                  <c:v>422</c:v>
                </c:pt>
                <c:pt idx="9">
                  <c:v>592</c:v>
                </c:pt>
                <c:pt idx="10">
                  <c:v>217</c:v>
                </c:pt>
                <c:pt idx="11">
                  <c:v>118</c:v>
                </c:pt>
                <c:pt idx="12">
                  <c:v>92</c:v>
                </c:pt>
                <c:pt idx="13">
                  <c:v>426</c:v>
                </c:pt>
                <c:pt idx="14">
                  <c:v>165</c:v>
                </c:pt>
                <c:pt idx="15">
                  <c:v>135</c:v>
                </c:pt>
                <c:pt idx="16">
                  <c:v>369</c:v>
                </c:pt>
                <c:pt idx="17">
                  <c:v>136</c:v>
                </c:pt>
                <c:pt idx="18">
                  <c:v>107</c:v>
                </c:pt>
                <c:pt idx="19">
                  <c:v>471</c:v>
                </c:pt>
                <c:pt idx="20">
                  <c:v>210</c:v>
                </c:pt>
                <c:pt idx="21">
                  <c:v>121</c:v>
                </c:pt>
                <c:pt idx="22">
                  <c:v>118</c:v>
                </c:pt>
                <c:pt idx="23">
                  <c:v>262</c:v>
                </c:pt>
                <c:pt idx="24">
                  <c:v>105</c:v>
                </c:pt>
                <c:pt idx="25">
                  <c:v>60</c:v>
                </c:pt>
                <c:pt idx="26">
                  <c:v>419</c:v>
                </c:pt>
                <c:pt idx="27">
                  <c:v>495</c:v>
                </c:pt>
                <c:pt idx="28">
                  <c:v>356</c:v>
                </c:pt>
                <c:pt idx="29">
                  <c:v>302</c:v>
                </c:pt>
                <c:pt idx="30">
                  <c:v>357</c:v>
                </c:pt>
                <c:pt idx="31">
                  <c:v>488</c:v>
                </c:pt>
                <c:pt idx="32">
                  <c:v>171</c:v>
                </c:pt>
                <c:pt idx="33">
                  <c:v>679</c:v>
                </c:pt>
                <c:pt idx="34">
                  <c:v>327</c:v>
                </c:pt>
                <c:pt idx="35">
                  <c:v>235</c:v>
                </c:pt>
                <c:pt idx="36">
                  <c:v>253</c:v>
                </c:pt>
                <c:pt idx="37">
                  <c:v>151</c:v>
                </c:pt>
                <c:pt idx="38">
                  <c:v>70</c:v>
                </c:pt>
                <c:pt idx="39">
                  <c:v>60</c:v>
                </c:pt>
                <c:pt idx="40">
                  <c:v>53</c:v>
                </c:pt>
                <c:pt idx="41">
                  <c:v>45</c:v>
                </c:pt>
                <c:pt idx="42">
                  <c:v>52</c:v>
                </c:pt>
                <c:pt idx="43">
                  <c:v>52</c:v>
                </c:pt>
                <c:pt idx="44">
                  <c:v>50</c:v>
                </c:pt>
                <c:pt idx="45">
                  <c:v>36</c:v>
                </c:pt>
                <c:pt idx="46">
                  <c:v>47</c:v>
                </c:pt>
                <c:pt idx="47">
                  <c:v>44</c:v>
                </c:pt>
                <c:pt idx="48">
                  <c:v>3054</c:v>
                </c:pt>
                <c:pt idx="49">
                  <c:v>2141</c:v>
                </c:pt>
                <c:pt idx="50">
                  <c:v>2768</c:v>
                </c:pt>
                <c:pt idx="51">
                  <c:v>4514</c:v>
                </c:pt>
                <c:pt idx="52">
                  <c:v>1011</c:v>
                </c:pt>
                <c:pt idx="53">
                  <c:v>547</c:v>
                </c:pt>
                <c:pt idx="54">
                  <c:v>667</c:v>
                </c:pt>
                <c:pt idx="55">
                  <c:v>475</c:v>
                </c:pt>
                <c:pt idx="56">
                  <c:v>253</c:v>
                </c:pt>
                <c:pt idx="57">
                  <c:v>173</c:v>
                </c:pt>
                <c:pt idx="58">
                  <c:v>239</c:v>
                </c:pt>
                <c:pt idx="59">
                  <c:v>118</c:v>
                </c:pt>
                <c:pt idx="60">
                  <c:v>101</c:v>
                </c:pt>
                <c:pt idx="61">
                  <c:v>125</c:v>
                </c:pt>
                <c:pt idx="62">
                  <c:v>156</c:v>
                </c:pt>
                <c:pt idx="63">
                  <c:v>112</c:v>
                </c:pt>
                <c:pt idx="64">
                  <c:v>86</c:v>
                </c:pt>
                <c:pt idx="65">
                  <c:v>83</c:v>
                </c:pt>
                <c:pt idx="66">
                  <c:v>1064</c:v>
                </c:pt>
                <c:pt idx="67">
                  <c:v>773</c:v>
                </c:pt>
                <c:pt idx="68">
                  <c:v>2055</c:v>
                </c:pt>
                <c:pt idx="69">
                  <c:v>692</c:v>
                </c:pt>
                <c:pt idx="70">
                  <c:v>543</c:v>
                </c:pt>
                <c:pt idx="71">
                  <c:v>359</c:v>
                </c:pt>
                <c:pt idx="72">
                  <c:v>290</c:v>
                </c:pt>
                <c:pt idx="73">
                  <c:v>459</c:v>
                </c:pt>
                <c:pt idx="74">
                  <c:v>160</c:v>
                </c:pt>
                <c:pt idx="75">
                  <c:v>2511</c:v>
                </c:pt>
                <c:pt idx="76">
                  <c:v>651</c:v>
                </c:pt>
                <c:pt idx="77">
                  <c:v>2674</c:v>
                </c:pt>
                <c:pt idx="78">
                  <c:v>2158</c:v>
                </c:pt>
                <c:pt idx="79">
                  <c:v>852</c:v>
                </c:pt>
                <c:pt idx="80">
                  <c:v>391</c:v>
                </c:pt>
                <c:pt idx="81">
                  <c:v>662</c:v>
                </c:pt>
                <c:pt idx="82">
                  <c:v>520</c:v>
                </c:pt>
                <c:pt idx="83">
                  <c:v>706</c:v>
                </c:pt>
                <c:pt idx="84">
                  <c:v>709</c:v>
                </c:pt>
                <c:pt idx="85">
                  <c:v>441</c:v>
                </c:pt>
                <c:pt idx="86">
                  <c:v>295</c:v>
                </c:pt>
                <c:pt idx="87">
                  <c:v>445</c:v>
                </c:pt>
                <c:pt idx="88">
                  <c:v>608</c:v>
                </c:pt>
                <c:pt idx="89">
                  <c:v>431</c:v>
                </c:pt>
                <c:pt idx="90">
                  <c:v>508</c:v>
                </c:pt>
                <c:pt idx="91">
                  <c:v>422</c:v>
                </c:pt>
              </c:numCache>
            </c:numRef>
          </c:val>
          <c:smooth val="0"/>
          <c:extLst>
            <c:ext xmlns:c16="http://schemas.microsoft.com/office/drawing/2014/chart" uri="{C3380CC4-5D6E-409C-BE32-E72D297353CC}">
              <c16:uniqueId val="{00000001-FC3C-44CF-8234-D3D9482897D6}"/>
            </c:ext>
          </c:extLst>
        </c:ser>
        <c:dLbls>
          <c:showLegendKey val="0"/>
          <c:showVal val="0"/>
          <c:showCatName val="0"/>
          <c:showSerName val="0"/>
          <c:showPercent val="0"/>
          <c:showBubbleSize val="0"/>
        </c:dLbls>
        <c:smooth val="0"/>
        <c:axId val="433522352"/>
        <c:axId val="433517104"/>
      </c:lineChart>
      <c:dateAx>
        <c:axId val="43352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17104"/>
        <c:crosses val="autoZero"/>
        <c:auto val="1"/>
        <c:lblOffset val="100"/>
        <c:baseTimeUnit val="days"/>
      </c:dateAx>
      <c:valAx>
        <c:axId val="43351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2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DE4F0-9ADC-4749-A8FE-53065A75146A}"/>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33915DA6-FF97-47AE-9E1B-7B58D69562FB}"/>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852027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4EC9D-FFA3-4661-8867-7927DCA6D0B4}"/>
              </a:ext>
            </a:extLst>
          </p:cNvPr>
          <p:cNvSpPr>
            <a:spLocks noGrp="1"/>
          </p:cNvSpPr>
          <p:nvPr>
            <p:ph type="title"/>
          </p:nvPr>
        </p:nvSpPr>
        <p:spPr/>
        <p:txBody>
          <a:bodyPr/>
          <a:lstStyle/>
          <a:p>
            <a:r>
              <a:rPr lang="de-DE"/>
              <a:t>Facebook Entwicklung der Follower | All profiles</a:t>
            </a:r>
            <a:endParaRPr lang="en-US"/>
          </a:p>
        </p:txBody>
      </p:sp>
      <p:graphicFrame>
        <p:nvGraphicFramePr>
          <p:cNvPr id="6" name="Chart Placeholder 5">
            <a:extLst>
              <a:ext uri="{FF2B5EF4-FFF2-40B4-BE49-F238E27FC236}">
                <a16:creationId xmlns:a16="http://schemas.microsoft.com/office/drawing/2014/main" id="{53268885-51A2-458F-BFC8-669DB31B3F8B}"/>
              </a:ext>
            </a:extLst>
          </p:cNvPr>
          <p:cNvGraphicFramePr>
            <a:graphicFrameLocks noGrp="1"/>
          </p:cNvGraphicFramePr>
          <p:nvPr>
            <p:ph type="chart" sz="quarter" idx="13"/>
            <p:extLst>
              <p:ext uri="{D42A27DB-BD31-4B8C-83A1-F6EECF244321}">
                <p14:modId xmlns:p14="http://schemas.microsoft.com/office/powerpoint/2010/main" val="3304547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C8C22A-2AAE-4D54-A3A1-E1C6C0289990}"/>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BDC1C279-68F0-4431-8A38-D46A170134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06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2B93-D1FB-4306-960D-250E0E064798}"/>
              </a:ext>
            </a:extLst>
          </p:cNvPr>
          <p:cNvSpPr>
            <a:spLocks noGrp="1"/>
          </p:cNvSpPr>
          <p:nvPr>
            <p:ph type="title"/>
          </p:nvPr>
        </p:nvSpPr>
        <p:spPr/>
        <p:txBody>
          <a:bodyPr/>
          <a:lstStyle/>
          <a:p>
            <a:r>
              <a:rPr lang="en-US"/>
              <a:t>Facebook Facebook KPIs Reichweite | All profiles</a:t>
            </a:r>
          </a:p>
        </p:txBody>
      </p:sp>
      <p:graphicFrame>
        <p:nvGraphicFramePr>
          <p:cNvPr id="5" name="Table Placeholder 4">
            <a:extLst>
              <a:ext uri="{FF2B5EF4-FFF2-40B4-BE49-F238E27FC236}">
                <a16:creationId xmlns:a16="http://schemas.microsoft.com/office/drawing/2014/main" id="{F84D5C25-3A04-4A18-996B-64DBACBA2B05}"/>
              </a:ext>
            </a:extLst>
          </p:cNvPr>
          <p:cNvGraphicFramePr>
            <a:graphicFrameLocks noGrp="1"/>
          </p:cNvGraphicFramePr>
          <p:nvPr>
            <p:ph type="tbl" sz="quarter" idx="13"/>
            <p:extLst>
              <p:ext uri="{D42A27DB-BD31-4B8C-83A1-F6EECF244321}">
                <p14:modId xmlns:p14="http://schemas.microsoft.com/office/powerpoint/2010/main" val="332890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88922597"/>
                    </a:ext>
                  </a:extLst>
                </a:gridCol>
                <a:gridCol w="987552">
                  <a:extLst>
                    <a:ext uri="{9D8B030D-6E8A-4147-A177-3AD203B41FA5}">
                      <a16:colId xmlns:a16="http://schemas.microsoft.com/office/drawing/2014/main" val="1782861089"/>
                    </a:ext>
                  </a:extLst>
                </a:gridCol>
                <a:gridCol w="987552">
                  <a:extLst>
                    <a:ext uri="{9D8B030D-6E8A-4147-A177-3AD203B41FA5}">
                      <a16:colId xmlns:a16="http://schemas.microsoft.com/office/drawing/2014/main" val="1762174741"/>
                    </a:ext>
                  </a:extLst>
                </a:gridCol>
                <a:gridCol w="987552">
                  <a:extLst>
                    <a:ext uri="{9D8B030D-6E8A-4147-A177-3AD203B41FA5}">
                      <a16:colId xmlns:a16="http://schemas.microsoft.com/office/drawing/2014/main" val="3603977188"/>
                    </a:ext>
                  </a:extLst>
                </a:gridCol>
                <a:gridCol w="822960">
                  <a:extLst>
                    <a:ext uri="{9D8B030D-6E8A-4147-A177-3AD203B41FA5}">
                      <a16:colId xmlns:a16="http://schemas.microsoft.com/office/drawing/2014/main" val="1850513702"/>
                    </a:ext>
                  </a:extLst>
                </a:gridCol>
                <a:gridCol w="411480">
                  <a:extLst>
                    <a:ext uri="{9D8B030D-6E8A-4147-A177-3AD203B41FA5}">
                      <a16:colId xmlns:a16="http://schemas.microsoft.com/office/drawing/2014/main" val="2535678318"/>
                    </a:ext>
                  </a:extLst>
                </a:gridCol>
                <a:gridCol w="987552">
                  <a:extLst>
                    <a:ext uri="{9D8B030D-6E8A-4147-A177-3AD203B41FA5}">
                      <a16:colId xmlns:a16="http://schemas.microsoft.com/office/drawing/2014/main" val="2483073535"/>
                    </a:ext>
                  </a:extLst>
                </a:gridCol>
                <a:gridCol w="740664">
                  <a:extLst>
                    <a:ext uri="{9D8B030D-6E8A-4147-A177-3AD203B41FA5}">
                      <a16:colId xmlns:a16="http://schemas.microsoft.com/office/drawing/2014/main" val="3245446391"/>
                    </a:ext>
                  </a:extLst>
                </a:gridCol>
                <a:gridCol w="987552">
                  <a:extLst>
                    <a:ext uri="{9D8B030D-6E8A-4147-A177-3AD203B41FA5}">
                      <a16:colId xmlns:a16="http://schemas.microsoft.com/office/drawing/2014/main" val="3390805580"/>
                    </a:ext>
                  </a:extLst>
                </a:gridCol>
                <a:gridCol w="411480">
                  <a:extLst>
                    <a:ext uri="{9D8B030D-6E8A-4147-A177-3AD203B41FA5}">
                      <a16:colId xmlns:a16="http://schemas.microsoft.com/office/drawing/2014/main" val="3267537751"/>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4112029078"/>
                  </a:ext>
                </a:extLst>
              </a:tr>
              <a:tr h="370840">
                <a:tc>
                  <a:txBody>
                    <a:bodyPr/>
                    <a:lstStyle/>
                    <a:p>
                      <a:r>
                        <a:rPr lang="en-US" sz="1000"/>
                        <a:t>9725</a:t>
                      </a:r>
                    </a:p>
                  </a:txBody>
                  <a:tcPr/>
                </a:tc>
                <a:tc>
                  <a:txBody>
                    <a:bodyPr/>
                    <a:lstStyle/>
                    <a:p>
                      <a:r>
                        <a:rPr lang="en-US" sz="1000"/>
                        <a:t>20</a:t>
                      </a:r>
                    </a:p>
                  </a:txBody>
                  <a:tcPr/>
                </a:tc>
                <a:tc>
                  <a:txBody>
                    <a:bodyPr/>
                    <a:lstStyle/>
                    <a:p>
                      <a:r>
                        <a:rPr lang="en-US" sz="1000"/>
                        <a:t>43</a:t>
                      </a:r>
                    </a:p>
                  </a:txBody>
                  <a:tcPr/>
                </a:tc>
                <a:tc>
                  <a:txBody>
                    <a:bodyPr/>
                    <a:lstStyle/>
                    <a:p>
                      <a:r>
                        <a:rPr lang="en-US" sz="1000"/>
                        <a:t>17115804</a:t>
                      </a:r>
                    </a:p>
                  </a:txBody>
                  <a:tcPr/>
                </a:tc>
                <a:tc>
                  <a:txBody>
                    <a:bodyPr/>
                    <a:lstStyle/>
                    <a:p>
                      <a:r>
                        <a:rPr lang="en-US" sz="1000"/>
                        <a:t>16983808</a:t>
                      </a:r>
                    </a:p>
                  </a:txBody>
                  <a:tcPr/>
                </a:tc>
                <a:tc>
                  <a:txBody>
                    <a:bodyPr/>
                    <a:lstStyle/>
                    <a:p>
                      <a:r>
                        <a:rPr lang="en-US" sz="1000"/>
                        <a:t>99.33 %</a:t>
                      </a:r>
                    </a:p>
                  </a:txBody>
                  <a:tcPr/>
                </a:tc>
                <a:tc>
                  <a:txBody>
                    <a:bodyPr/>
                    <a:lstStyle/>
                    <a:p>
                      <a:r>
                        <a:rPr lang="en-US" sz="1000"/>
                        <a:t>131996</a:t>
                      </a:r>
                    </a:p>
                  </a:txBody>
                  <a:tcPr/>
                </a:tc>
                <a:tc>
                  <a:txBody>
                    <a:bodyPr/>
                    <a:lstStyle/>
                    <a:p>
                      <a:r>
                        <a:rPr lang="en-US" sz="1000"/>
                        <a:t>0.77 %</a:t>
                      </a:r>
                    </a:p>
                  </a:txBody>
                  <a:tcPr/>
                </a:tc>
                <a:tc>
                  <a:txBody>
                    <a:bodyPr/>
                    <a:lstStyle/>
                    <a:p>
                      <a:r>
                        <a:rPr lang="en-US" sz="1000"/>
                        <a:t>60281</a:t>
                      </a:r>
                    </a:p>
                  </a:txBody>
                  <a:tcPr/>
                </a:tc>
                <a:tc>
                  <a:txBody>
                    <a:bodyPr/>
                    <a:lstStyle/>
                    <a:p>
                      <a:r>
                        <a:rPr lang="en-US" sz="1000"/>
                        <a:t>0.35 %</a:t>
                      </a:r>
                    </a:p>
                  </a:txBody>
                  <a:tcPr/>
                </a:tc>
                <a:extLst>
                  <a:ext uri="{0D108BD9-81ED-4DB2-BD59-A6C34878D82A}">
                    <a16:rowId xmlns:a16="http://schemas.microsoft.com/office/drawing/2014/main" val="1114348011"/>
                  </a:ext>
                </a:extLst>
              </a:tr>
            </a:tbl>
          </a:graphicData>
        </a:graphic>
      </p:graphicFrame>
      <p:sp>
        <p:nvSpPr>
          <p:cNvPr id="4" name="Text Placeholder 3">
            <a:extLst>
              <a:ext uri="{FF2B5EF4-FFF2-40B4-BE49-F238E27FC236}">
                <a16:creationId xmlns:a16="http://schemas.microsoft.com/office/drawing/2014/main" id="{3337CB1A-C6F0-40F8-BA2E-8788A3FDCC2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70572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8C62-65EA-439B-ABDF-531841CD874D}"/>
              </a:ext>
            </a:extLst>
          </p:cNvPr>
          <p:cNvSpPr>
            <a:spLocks noGrp="1"/>
          </p:cNvSpPr>
          <p:nvPr>
            <p:ph type="title"/>
          </p:nvPr>
        </p:nvSpPr>
        <p:spPr/>
        <p:txBody>
          <a:bodyPr/>
          <a:lstStyle/>
          <a:p>
            <a:r>
              <a:rPr lang="de-DE"/>
              <a:t>Facebook Reichweite organisch, viral und bezahlt | All profiles</a:t>
            </a:r>
            <a:endParaRPr lang="en-US"/>
          </a:p>
        </p:txBody>
      </p:sp>
      <p:graphicFrame>
        <p:nvGraphicFramePr>
          <p:cNvPr id="6" name="Chart Placeholder 5">
            <a:extLst>
              <a:ext uri="{FF2B5EF4-FFF2-40B4-BE49-F238E27FC236}">
                <a16:creationId xmlns:a16="http://schemas.microsoft.com/office/drawing/2014/main" id="{D77586C2-A571-403D-A451-80BCDC719B8B}"/>
              </a:ext>
            </a:extLst>
          </p:cNvPr>
          <p:cNvGraphicFramePr>
            <a:graphicFrameLocks noGrp="1"/>
          </p:cNvGraphicFramePr>
          <p:nvPr>
            <p:ph type="chart" sz="quarter" idx="13"/>
            <p:extLst>
              <p:ext uri="{D42A27DB-BD31-4B8C-83A1-F6EECF244321}">
                <p14:modId xmlns:p14="http://schemas.microsoft.com/office/powerpoint/2010/main" val="2739881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1BE7B-287A-4EBE-AE12-ABAFC1258F1D}"/>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C9E3D3F4-3C38-4E7D-96EA-51CA9F3D9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41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3DA13-23C3-484E-A2DB-AA4DB8234557}"/>
              </a:ext>
            </a:extLst>
          </p:cNvPr>
          <p:cNvSpPr>
            <a:spLocks noGrp="1"/>
          </p:cNvSpPr>
          <p:nvPr>
            <p:ph type="title"/>
          </p:nvPr>
        </p:nvSpPr>
        <p:spPr/>
        <p:txBody>
          <a:bodyPr/>
          <a:lstStyle/>
          <a:p>
            <a:r>
              <a:rPr lang="de-DE"/>
              <a:t>Facebook Organische und Virale Reichweite Facebook | All profiles</a:t>
            </a:r>
            <a:endParaRPr lang="en-US"/>
          </a:p>
        </p:txBody>
      </p:sp>
      <p:graphicFrame>
        <p:nvGraphicFramePr>
          <p:cNvPr id="6" name="Chart Placeholder 5">
            <a:extLst>
              <a:ext uri="{FF2B5EF4-FFF2-40B4-BE49-F238E27FC236}">
                <a16:creationId xmlns:a16="http://schemas.microsoft.com/office/drawing/2014/main" id="{442F97F0-0BA9-4CF4-A4CD-A0F2B2782FE6}"/>
              </a:ext>
            </a:extLst>
          </p:cNvPr>
          <p:cNvGraphicFramePr>
            <a:graphicFrameLocks noGrp="1"/>
          </p:cNvGraphicFramePr>
          <p:nvPr>
            <p:ph type="chart" sz="quarter" idx="13"/>
            <p:extLst>
              <p:ext uri="{D42A27DB-BD31-4B8C-83A1-F6EECF244321}">
                <p14:modId xmlns:p14="http://schemas.microsoft.com/office/powerpoint/2010/main" val="240600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45488E-E194-42F7-8535-561A4440955D}"/>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B73C37B3-832C-4297-8A10-9380CB942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779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D674-3226-4F71-9A98-75696989F09C}"/>
              </a:ext>
            </a:extLst>
          </p:cNvPr>
          <p:cNvSpPr>
            <a:spLocks noGrp="1"/>
          </p:cNvSpPr>
          <p:nvPr>
            <p:ph type="title"/>
          </p:nvPr>
        </p:nvSpPr>
        <p:spPr/>
        <p:txBody>
          <a:bodyPr/>
          <a:lstStyle/>
          <a:p>
            <a:r>
              <a:rPr lang="de-DE"/>
              <a:t>Facebook Übersicht redaktionelle Inhalte | All profiles</a:t>
            </a:r>
            <a:endParaRPr lang="en-US"/>
          </a:p>
        </p:txBody>
      </p:sp>
      <p:graphicFrame>
        <p:nvGraphicFramePr>
          <p:cNvPr id="5" name="Table Placeholder 4">
            <a:extLst>
              <a:ext uri="{FF2B5EF4-FFF2-40B4-BE49-F238E27FC236}">
                <a16:creationId xmlns:a16="http://schemas.microsoft.com/office/drawing/2014/main" id="{2330F130-0D18-4C4D-AC5A-F77741CA8490}"/>
              </a:ext>
            </a:extLst>
          </p:cNvPr>
          <p:cNvGraphicFramePr>
            <a:graphicFrameLocks noGrp="1"/>
          </p:cNvGraphicFramePr>
          <p:nvPr>
            <p:ph type="tbl" sz="quarter" idx="13"/>
            <p:extLst>
              <p:ext uri="{D42A27DB-BD31-4B8C-83A1-F6EECF244321}">
                <p14:modId xmlns:p14="http://schemas.microsoft.com/office/powerpoint/2010/main" val="228347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2878619"/>
                    </a:ext>
                  </a:extLst>
                </a:gridCol>
                <a:gridCol w="1069848">
                  <a:extLst>
                    <a:ext uri="{9D8B030D-6E8A-4147-A177-3AD203B41FA5}">
                      <a16:colId xmlns:a16="http://schemas.microsoft.com/office/drawing/2014/main" val="2964372558"/>
                    </a:ext>
                  </a:extLst>
                </a:gridCol>
                <a:gridCol w="1069848">
                  <a:extLst>
                    <a:ext uri="{9D8B030D-6E8A-4147-A177-3AD203B41FA5}">
                      <a16:colId xmlns:a16="http://schemas.microsoft.com/office/drawing/2014/main" val="3337412024"/>
                    </a:ext>
                  </a:extLst>
                </a:gridCol>
                <a:gridCol w="1069848">
                  <a:extLst>
                    <a:ext uri="{9D8B030D-6E8A-4147-A177-3AD203B41FA5}">
                      <a16:colId xmlns:a16="http://schemas.microsoft.com/office/drawing/2014/main" val="2278156354"/>
                    </a:ext>
                  </a:extLst>
                </a:gridCol>
                <a:gridCol w="1069848">
                  <a:extLst>
                    <a:ext uri="{9D8B030D-6E8A-4147-A177-3AD203B41FA5}">
                      <a16:colId xmlns:a16="http://schemas.microsoft.com/office/drawing/2014/main" val="1301914912"/>
                    </a:ext>
                  </a:extLst>
                </a:gridCol>
                <a:gridCol w="905256">
                  <a:extLst>
                    <a:ext uri="{9D8B030D-6E8A-4147-A177-3AD203B41FA5}">
                      <a16:colId xmlns:a16="http://schemas.microsoft.com/office/drawing/2014/main" val="3307029607"/>
                    </a:ext>
                  </a:extLst>
                </a:gridCol>
                <a:gridCol w="493776">
                  <a:extLst>
                    <a:ext uri="{9D8B030D-6E8A-4147-A177-3AD203B41FA5}">
                      <a16:colId xmlns:a16="http://schemas.microsoft.com/office/drawing/2014/main" val="3935917223"/>
                    </a:ext>
                  </a:extLst>
                </a:gridCol>
                <a:gridCol w="493776">
                  <a:extLst>
                    <a:ext uri="{9D8B030D-6E8A-4147-A177-3AD203B41FA5}">
                      <a16:colId xmlns:a16="http://schemas.microsoft.com/office/drawing/2014/main" val="2525001363"/>
                    </a:ext>
                  </a:extLst>
                </a:gridCol>
                <a:gridCol w="493776">
                  <a:extLst>
                    <a:ext uri="{9D8B030D-6E8A-4147-A177-3AD203B41FA5}">
                      <a16:colId xmlns:a16="http://schemas.microsoft.com/office/drawing/2014/main" val="16792679"/>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1958147362"/>
                  </a:ext>
                </a:extLst>
              </a:tr>
              <a:tr h="370840">
                <a:tc>
                  <a:txBody>
                    <a:bodyPr/>
                    <a:lstStyle/>
                    <a:p>
                      <a:r>
                        <a:rPr lang="en-US" sz="1000"/>
                        <a:t>9745</a:t>
                      </a:r>
                    </a:p>
                  </a:txBody>
                  <a:tcPr/>
                </a:tc>
                <a:tc>
                  <a:txBody>
                    <a:bodyPr/>
                    <a:lstStyle/>
                    <a:p>
                      <a:r>
                        <a:rPr lang="en-US" sz="1000"/>
                        <a:t>43</a:t>
                      </a:r>
                    </a:p>
                  </a:txBody>
                  <a:tcPr/>
                </a:tc>
                <a:tc>
                  <a:txBody>
                    <a:bodyPr/>
                    <a:lstStyle/>
                    <a:p>
                      <a:r>
                        <a:rPr lang="en-US" sz="1000"/>
                        <a:t>17</a:t>
                      </a:r>
                    </a:p>
                  </a:txBody>
                  <a:tcPr/>
                </a:tc>
                <a:tc>
                  <a:txBody>
                    <a:bodyPr/>
                    <a:lstStyle/>
                    <a:p>
                      <a:r>
                        <a:rPr lang="en-US" sz="1000"/>
                        <a:t>26</a:t>
                      </a:r>
                    </a:p>
                  </a:txBody>
                  <a:tcPr/>
                </a:tc>
                <a:tc>
                  <a:txBody>
                    <a:bodyPr/>
                    <a:lstStyle/>
                    <a:p>
                      <a:r>
                        <a:rPr lang="en-US" sz="1000"/>
                        <a:t>0</a:t>
                      </a:r>
                    </a:p>
                  </a:txBody>
                  <a:tcPr/>
                </a:tc>
                <a:tc>
                  <a:txBody>
                    <a:bodyPr/>
                    <a:lstStyle/>
                    <a:p>
                      <a:r>
                        <a:rPr lang="en-US" sz="1000"/>
                        <a:t>677</a:t>
                      </a:r>
                    </a:p>
                  </a:txBody>
                  <a:tcPr/>
                </a:tc>
                <a:tc>
                  <a:txBody>
                    <a:bodyPr/>
                    <a:lstStyle/>
                    <a:p>
                      <a:r>
                        <a:rPr lang="en-US" sz="1000"/>
                        <a:t>15</a:t>
                      </a:r>
                    </a:p>
                  </a:txBody>
                  <a:tcPr/>
                </a:tc>
                <a:tc>
                  <a:txBody>
                    <a:bodyPr/>
                    <a:lstStyle/>
                    <a:p>
                      <a:r>
                        <a:rPr lang="en-US" sz="1000"/>
                        <a:t>605</a:t>
                      </a:r>
                    </a:p>
                  </a:txBody>
                  <a:tcPr/>
                </a:tc>
                <a:tc>
                  <a:txBody>
                    <a:bodyPr/>
                    <a:lstStyle/>
                    <a:p>
                      <a:r>
                        <a:rPr lang="en-US" sz="1000"/>
                        <a:t>0.6191 %</a:t>
                      </a:r>
                    </a:p>
                  </a:txBody>
                  <a:tcPr/>
                </a:tc>
                <a:extLst>
                  <a:ext uri="{0D108BD9-81ED-4DB2-BD59-A6C34878D82A}">
                    <a16:rowId xmlns:a16="http://schemas.microsoft.com/office/drawing/2014/main" val="322292012"/>
                  </a:ext>
                </a:extLst>
              </a:tr>
            </a:tbl>
          </a:graphicData>
        </a:graphic>
      </p:graphicFrame>
      <p:sp>
        <p:nvSpPr>
          <p:cNvPr id="4" name="Text Placeholder 3">
            <a:extLst>
              <a:ext uri="{FF2B5EF4-FFF2-40B4-BE49-F238E27FC236}">
                <a16:creationId xmlns:a16="http://schemas.microsoft.com/office/drawing/2014/main" id="{370C292E-E37C-452C-9F2E-EE8D5EE6B10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58005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6BED1-C3B7-4D1A-8CE4-57E703789736}"/>
              </a:ext>
            </a:extLst>
          </p:cNvPr>
          <p:cNvSpPr>
            <a:spLocks noGrp="1"/>
          </p:cNvSpPr>
          <p:nvPr>
            <p:ph type="title"/>
          </p:nvPr>
        </p:nvSpPr>
        <p:spPr/>
        <p:txBody>
          <a:bodyPr/>
          <a:lstStyle/>
          <a:p>
            <a:r>
              <a:rPr lang="de-DE"/>
              <a:t>Facebook Postings mit den meisten Interaktionen | All profiles - 1 of 21</a:t>
            </a:r>
            <a:endParaRPr lang="en-US"/>
          </a:p>
        </p:txBody>
      </p:sp>
      <p:graphicFrame>
        <p:nvGraphicFramePr>
          <p:cNvPr id="5" name="Table Placeholder 4">
            <a:extLst>
              <a:ext uri="{FF2B5EF4-FFF2-40B4-BE49-F238E27FC236}">
                <a16:creationId xmlns:a16="http://schemas.microsoft.com/office/drawing/2014/main" id="{BA0259A4-4D5E-4809-987B-57B38A4D8653}"/>
              </a:ext>
            </a:extLst>
          </p:cNvPr>
          <p:cNvGraphicFramePr>
            <a:graphicFrameLocks noGrp="1"/>
          </p:cNvGraphicFramePr>
          <p:nvPr>
            <p:ph type="tbl" sz="quarter" idx="13"/>
            <p:extLst>
              <p:ext uri="{D42A27DB-BD31-4B8C-83A1-F6EECF244321}">
                <p14:modId xmlns:p14="http://schemas.microsoft.com/office/powerpoint/2010/main" val="324267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12547464"/>
                    </a:ext>
                  </a:extLst>
                </a:gridCol>
                <a:gridCol w="1645920">
                  <a:extLst>
                    <a:ext uri="{9D8B030D-6E8A-4147-A177-3AD203B41FA5}">
                      <a16:colId xmlns:a16="http://schemas.microsoft.com/office/drawing/2014/main" val="2610359489"/>
                    </a:ext>
                  </a:extLst>
                </a:gridCol>
                <a:gridCol w="1152144">
                  <a:extLst>
                    <a:ext uri="{9D8B030D-6E8A-4147-A177-3AD203B41FA5}">
                      <a16:colId xmlns:a16="http://schemas.microsoft.com/office/drawing/2014/main" val="3054813104"/>
                    </a:ext>
                  </a:extLst>
                </a:gridCol>
                <a:gridCol w="576072">
                  <a:extLst>
                    <a:ext uri="{9D8B030D-6E8A-4147-A177-3AD203B41FA5}">
                      <a16:colId xmlns:a16="http://schemas.microsoft.com/office/drawing/2014/main" val="3798390240"/>
                    </a:ext>
                  </a:extLst>
                </a:gridCol>
                <a:gridCol w="576072">
                  <a:extLst>
                    <a:ext uri="{9D8B030D-6E8A-4147-A177-3AD203B41FA5}">
                      <a16:colId xmlns:a16="http://schemas.microsoft.com/office/drawing/2014/main" val="3596372306"/>
                    </a:ext>
                  </a:extLst>
                </a:gridCol>
                <a:gridCol w="576072">
                  <a:extLst>
                    <a:ext uri="{9D8B030D-6E8A-4147-A177-3AD203B41FA5}">
                      <a16:colId xmlns:a16="http://schemas.microsoft.com/office/drawing/2014/main" val="617575446"/>
                    </a:ext>
                  </a:extLst>
                </a:gridCol>
                <a:gridCol w="576072">
                  <a:extLst>
                    <a:ext uri="{9D8B030D-6E8A-4147-A177-3AD203B41FA5}">
                      <a16:colId xmlns:a16="http://schemas.microsoft.com/office/drawing/2014/main" val="4009224999"/>
                    </a:ext>
                  </a:extLst>
                </a:gridCol>
                <a:gridCol w="576072">
                  <a:extLst>
                    <a:ext uri="{9D8B030D-6E8A-4147-A177-3AD203B41FA5}">
                      <a16:colId xmlns:a16="http://schemas.microsoft.com/office/drawing/2014/main" val="18519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630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- 2021-12-17 17:03:57</a:t>
                      </a:r>
                      <a:r>
                        <a:rPr kumimoji="0" lang="de-DE" sz="1000" b="0" i="0" u="none" strike="noStrike" kern="1200" cap="none" spc="0" normalizeH="0" baseline="0" noProof="0">
                          <a:ln>
                            <a:noFill/>
                          </a:ln>
                          <a:solidFill>
                            <a:prstClr val="black"/>
                          </a:solidFill>
                          <a:effectLst/>
                          <a:uLnTx/>
                          <a:uFillTx/>
                          <a:latin typeface="+mn-lt"/>
                          <a:ea typeface="+mn-ea"/>
                          <a:cs typeface="+mn-cs"/>
                        </a:rPr>
                        <a:t>
 Gute Aussichten für das Jahr 2022: Unser Zusatzbeitrag bleibt stabil und wird nicht erhöht! Der Beitrag liegt damit weiter bei 1,5 Prozent. Für das kommende Jahr setzen wir weiter auf den Ausbau der digitalen Services. Dazu wird es mit dem E-Rezept, der elektronischen Krankmeldung (eAU) und dem Ausbau der elektronischen Patientenakte (ePA) viele neue Lösungen geben, die das Thema Krankenversicherung für euch einfacher machen werden.
Die ganze Meldung und die Einschätzung unseres Vorstandes Lutz Kaiser findet ihr auf unserer Webseite:
https://www.pronovabkk.de/presse/pressemitteilungen/pronova-bkk-zusatzbeitrag-bleibt-in-2022-stabil.html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267519711_4710598528985670_542247810893668964_n.jpg?_nc_cat=109&amp;ccb=1-5&amp;_nc_sid=8024bb&amp;_nc_ohc=On8rVBXjg5sAX8J23LI&amp;_nc_ht=scontent-iad3-1.xx&amp;edm=AKIiGfEEAAAA&amp;oh=00_AT-9fgmR-7wu2Kxx7-gc49VvzZrEe1oqFRB1TzH-mqk8ew&amp;oe=61F71B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1.6540 %</a:t>
                      </a:r>
                    </a:p>
                  </a:txBody>
                  <a:tcPr/>
                </a:tc>
                <a:extLst>
                  <a:ext uri="{0D108BD9-81ED-4DB2-BD59-A6C34878D82A}">
                    <a16:rowId xmlns:a16="http://schemas.microsoft.com/office/drawing/2014/main" val="3487647150"/>
                  </a:ext>
                </a:extLst>
              </a:tr>
            </a:tbl>
          </a:graphicData>
        </a:graphic>
      </p:graphicFrame>
      <p:sp>
        <p:nvSpPr>
          <p:cNvPr id="4" name="Text Placeholder 3">
            <a:extLst>
              <a:ext uri="{FF2B5EF4-FFF2-40B4-BE49-F238E27FC236}">
                <a16:creationId xmlns:a16="http://schemas.microsoft.com/office/drawing/2014/main" id="{5C046C1E-92B4-4B43-8FFB-2DD2638F1A8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9029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51EA0-9A7F-46DC-907C-D1D166ACD62B}"/>
              </a:ext>
            </a:extLst>
          </p:cNvPr>
          <p:cNvSpPr>
            <a:spLocks noGrp="1"/>
          </p:cNvSpPr>
          <p:nvPr>
            <p:ph type="title"/>
          </p:nvPr>
        </p:nvSpPr>
        <p:spPr/>
        <p:txBody>
          <a:bodyPr/>
          <a:lstStyle/>
          <a:p>
            <a:r>
              <a:rPr lang="de-DE"/>
              <a:t>Facebook Postings mit den meisten Interaktionen | All profiles - 2 of 21</a:t>
            </a:r>
            <a:endParaRPr lang="en-US"/>
          </a:p>
        </p:txBody>
      </p:sp>
      <p:graphicFrame>
        <p:nvGraphicFramePr>
          <p:cNvPr id="5" name="Table Placeholder 4">
            <a:extLst>
              <a:ext uri="{FF2B5EF4-FFF2-40B4-BE49-F238E27FC236}">
                <a16:creationId xmlns:a16="http://schemas.microsoft.com/office/drawing/2014/main" id="{53E7C498-5196-4BB1-B5CC-2234F8D10D30}"/>
              </a:ext>
            </a:extLst>
          </p:cNvPr>
          <p:cNvGraphicFramePr>
            <a:graphicFrameLocks noGrp="1"/>
          </p:cNvGraphicFramePr>
          <p:nvPr>
            <p:ph type="tbl" sz="quarter" idx="13"/>
            <p:extLst>
              <p:ext uri="{D42A27DB-BD31-4B8C-83A1-F6EECF244321}">
                <p14:modId xmlns:p14="http://schemas.microsoft.com/office/powerpoint/2010/main" val="71347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6231063"/>
                    </a:ext>
                  </a:extLst>
                </a:gridCol>
                <a:gridCol w="1645920">
                  <a:extLst>
                    <a:ext uri="{9D8B030D-6E8A-4147-A177-3AD203B41FA5}">
                      <a16:colId xmlns:a16="http://schemas.microsoft.com/office/drawing/2014/main" val="132783044"/>
                    </a:ext>
                  </a:extLst>
                </a:gridCol>
                <a:gridCol w="1152144">
                  <a:extLst>
                    <a:ext uri="{9D8B030D-6E8A-4147-A177-3AD203B41FA5}">
                      <a16:colId xmlns:a16="http://schemas.microsoft.com/office/drawing/2014/main" val="3745508295"/>
                    </a:ext>
                  </a:extLst>
                </a:gridCol>
                <a:gridCol w="576072">
                  <a:extLst>
                    <a:ext uri="{9D8B030D-6E8A-4147-A177-3AD203B41FA5}">
                      <a16:colId xmlns:a16="http://schemas.microsoft.com/office/drawing/2014/main" val="3046346917"/>
                    </a:ext>
                  </a:extLst>
                </a:gridCol>
                <a:gridCol w="576072">
                  <a:extLst>
                    <a:ext uri="{9D8B030D-6E8A-4147-A177-3AD203B41FA5}">
                      <a16:colId xmlns:a16="http://schemas.microsoft.com/office/drawing/2014/main" val="3412080690"/>
                    </a:ext>
                  </a:extLst>
                </a:gridCol>
                <a:gridCol w="576072">
                  <a:extLst>
                    <a:ext uri="{9D8B030D-6E8A-4147-A177-3AD203B41FA5}">
                      <a16:colId xmlns:a16="http://schemas.microsoft.com/office/drawing/2014/main" val="3799077023"/>
                    </a:ext>
                  </a:extLst>
                </a:gridCol>
                <a:gridCol w="576072">
                  <a:extLst>
                    <a:ext uri="{9D8B030D-6E8A-4147-A177-3AD203B41FA5}">
                      <a16:colId xmlns:a16="http://schemas.microsoft.com/office/drawing/2014/main" val="4159219700"/>
                    </a:ext>
                  </a:extLst>
                </a:gridCol>
                <a:gridCol w="576072">
                  <a:extLst>
                    <a:ext uri="{9D8B030D-6E8A-4147-A177-3AD203B41FA5}">
                      <a16:colId xmlns:a16="http://schemas.microsoft.com/office/drawing/2014/main" val="3540268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7680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- 2021-11-21 09:05:00</a:t>
                      </a:r>
                      <a:r>
                        <a:rPr kumimoji="0" lang="de-DE" sz="1000" b="0" i="0" u="none" strike="noStrike" kern="1200" cap="none" spc="0" normalizeH="0" baseline="0" noProof="0">
                          <a:ln>
                            <a:noFill/>
                          </a:ln>
                          <a:solidFill>
                            <a:prstClr val="black"/>
                          </a:solidFill>
                          <a:effectLst/>
                          <a:uLnTx/>
                          <a:uFillTx/>
                          <a:latin typeface="+mn-lt"/>
                          <a:ea typeface="+mn-ea"/>
                          <a:cs typeface="+mn-cs"/>
                        </a:rPr>
                        <a:t>
 Geheimtipp aus der Personalabteilung: Wir suchen noch Auszubildende. Jetzt schnell bewerben!
https://www.pronovabkk.de/karriere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258850688_4620870131291844_7944818213884675077_n.jpg?_nc_cat=100&amp;ccb=1-5&amp;_nc_sid=8024bb&amp;_nc_ohc=SrCe_WPf4w4AX9SwrVK&amp;_nc_ht=scontent-iad3-1.xx&amp;edm=AKIiGfEEAAAA&amp;oh=00_AT-1iEtOfLr50yrqz37P83JXG9Jh-9T70WqLga2uEb9-7Q&amp;oe=61F5D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0.9657 %</a:t>
                      </a:r>
                    </a:p>
                  </a:txBody>
                  <a:tcPr/>
                </a:tc>
                <a:extLst>
                  <a:ext uri="{0D108BD9-81ED-4DB2-BD59-A6C34878D82A}">
                    <a16:rowId xmlns:a16="http://schemas.microsoft.com/office/drawing/2014/main" val="3301150290"/>
                  </a:ext>
                </a:extLst>
              </a:tr>
            </a:tbl>
          </a:graphicData>
        </a:graphic>
      </p:graphicFrame>
      <p:sp>
        <p:nvSpPr>
          <p:cNvPr id="4" name="Text Placeholder 3">
            <a:extLst>
              <a:ext uri="{FF2B5EF4-FFF2-40B4-BE49-F238E27FC236}">
                <a16:creationId xmlns:a16="http://schemas.microsoft.com/office/drawing/2014/main" id="{038C0F0F-C357-41D8-BD4A-70EB1FBB165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186653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7C5E-243B-4BA0-B991-921177A7D3B9}"/>
              </a:ext>
            </a:extLst>
          </p:cNvPr>
          <p:cNvSpPr>
            <a:spLocks noGrp="1"/>
          </p:cNvSpPr>
          <p:nvPr>
            <p:ph type="title"/>
          </p:nvPr>
        </p:nvSpPr>
        <p:spPr/>
        <p:txBody>
          <a:bodyPr/>
          <a:lstStyle/>
          <a:p>
            <a:r>
              <a:rPr lang="de-DE"/>
              <a:t>Facebook Postings mit den meisten Interaktionen | All profiles - 3 of 21</a:t>
            </a:r>
            <a:endParaRPr lang="en-US"/>
          </a:p>
        </p:txBody>
      </p:sp>
      <p:graphicFrame>
        <p:nvGraphicFramePr>
          <p:cNvPr id="5" name="Table Placeholder 4">
            <a:extLst>
              <a:ext uri="{FF2B5EF4-FFF2-40B4-BE49-F238E27FC236}">
                <a16:creationId xmlns:a16="http://schemas.microsoft.com/office/drawing/2014/main" id="{100A0186-E25F-42FE-A367-FD2216DFA01B}"/>
              </a:ext>
            </a:extLst>
          </p:cNvPr>
          <p:cNvGraphicFramePr>
            <a:graphicFrameLocks noGrp="1"/>
          </p:cNvGraphicFramePr>
          <p:nvPr>
            <p:ph type="tbl" sz="quarter" idx="13"/>
            <p:extLst>
              <p:ext uri="{D42A27DB-BD31-4B8C-83A1-F6EECF244321}">
                <p14:modId xmlns:p14="http://schemas.microsoft.com/office/powerpoint/2010/main" val="423145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99247520"/>
                    </a:ext>
                  </a:extLst>
                </a:gridCol>
                <a:gridCol w="1645920">
                  <a:extLst>
                    <a:ext uri="{9D8B030D-6E8A-4147-A177-3AD203B41FA5}">
                      <a16:colId xmlns:a16="http://schemas.microsoft.com/office/drawing/2014/main" val="217955816"/>
                    </a:ext>
                  </a:extLst>
                </a:gridCol>
                <a:gridCol w="1152144">
                  <a:extLst>
                    <a:ext uri="{9D8B030D-6E8A-4147-A177-3AD203B41FA5}">
                      <a16:colId xmlns:a16="http://schemas.microsoft.com/office/drawing/2014/main" val="2107274382"/>
                    </a:ext>
                  </a:extLst>
                </a:gridCol>
                <a:gridCol w="576072">
                  <a:extLst>
                    <a:ext uri="{9D8B030D-6E8A-4147-A177-3AD203B41FA5}">
                      <a16:colId xmlns:a16="http://schemas.microsoft.com/office/drawing/2014/main" val="1298185431"/>
                    </a:ext>
                  </a:extLst>
                </a:gridCol>
                <a:gridCol w="576072">
                  <a:extLst>
                    <a:ext uri="{9D8B030D-6E8A-4147-A177-3AD203B41FA5}">
                      <a16:colId xmlns:a16="http://schemas.microsoft.com/office/drawing/2014/main" val="3438399218"/>
                    </a:ext>
                  </a:extLst>
                </a:gridCol>
                <a:gridCol w="576072">
                  <a:extLst>
                    <a:ext uri="{9D8B030D-6E8A-4147-A177-3AD203B41FA5}">
                      <a16:colId xmlns:a16="http://schemas.microsoft.com/office/drawing/2014/main" val="1963471457"/>
                    </a:ext>
                  </a:extLst>
                </a:gridCol>
                <a:gridCol w="576072">
                  <a:extLst>
                    <a:ext uri="{9D8B030D-6E8A-4147-A177-3AD203B41FA5}">
                      <a16:colId xmlns:a16="http://schemas.microsoft.com/office/drawing/2014/main" val="3143675438"/>
                    </a:ext>
                  </a:extLst>
                </a:gridCol>
                <a:gridCol w="576072">
                  <a:extLst>
                    <a:ext uri="{9D8B030D-6E8A-4147-A177-3AD203B41FA5}">
                      <a16:colId xmlns:a16="http://schemas.microsoft.com/office/drawing/2014/main" val="96077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9805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- 2021-12-06 14:53:13</a:t>
                      </a:r>
                      <a:r>
                        <a:rPr kumimoji="0" lang="de-DE" sz="1000" b="0" i="0" u="none" strike="noStrike" kern="1200" cap="none" spc="0" normalizeH="0" baseline="0" noProof="0">
                          <a:ln>
                            <a:noFill/>
                          </a:ln>
                          <a:solidFill>
                            <a:prstClr val="black"/>
                          </a:solidFill>
                          <a:effectLst/>
                          <a:uLnTx/>
                          <a:uFillTx/>
                          <a:latin typeface="+mn-lt"/>
                          <a:ea typeface="+mn-ea"/>
                          <a:cs typeface="+mn-cs"/>
                        </a:rPr>
                        <a:t>
 Bitte nutze wegen der fortdauernden Pandemie bevorzugt unseren Online-Service oder unseren Telefonservice. Oder schicke uns deine Unterlagen per Post zu. Falls du uns dennoch im Service-Center besuchen möchtest: Eine persönliche Beratung ist derzeit nur nach vorheriger Terminvereinbarung und unter Einhaltung der 2G-Regel möglich. Bitte beachte zusätzlich etwaige ortsspezifische Regelungen. Denke an eine OP- oder FFP2-Maske und bringe deinen Impfnachweis und einen Personalausweis oder Reisepass mit. Bei Erkältungssymptomen bitte zuhause bleiben! 
Nutze doch einfach unsere Online-Services! 24/7 für dich da.
🎦 Kundenservice per Video
📱 Online-Geschäftsstelle „meine pronova BKK“
📧 E-Mail: service@pronovabkk.de
💬 Unser Chat auf der Webseite 
📲 Unser Rückruf-Service 
Wir danken dir für dein Verständnis!
https://www.pronovabkk.de/service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265014010_4677969145581942_6670002261553562369_n.png?_nc_cat=105&amp;ccb=1-5&amp;_nc_sid=8024bb&amp;_nc_ohc=MZPcb8zwp7oAX_cBHJ7&amp;_nc_ht=scontent-iad3-1.xx&amp;edm=AKIiGfEEAAAA&amp;oh=00_AT-PJVRXmNiTVrhHQt_jUZbIn7eDsdy7EhttHty4qHWLhA&amp;oe=61F6198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0.8122 %</a:t>
                      </a:r>
                    </a:p>
                  </a:txBody>
                  <a:tcPr/>
                </a:tc>
                <a:extLst>
                  <a:ext uri="{0D108BD9-81ED-4DB2-BD59-A6C34878D82A}">
                    <a16:rowId xmlns:a16="http://schemas.microsoft.com/office/drawing/2014/main" val="1570468163"/>
                  </a:ext>
                </a:extLst>
              </a:tr>
            </a:tbl>
          </a:graphicData>
        </a:graphic>
      </p:graphicFrame>
      <p:sp>
        <p:nvSpPr>
          <p:cNvPr id="4" name="Text Placeholder 3">
            <a:extLst>
              <a:ext uri="{FF2B5EF4-FFF2-40B4-BE49-F238E27FC236}">
                <a16:creationId xmlns:a16="http://schemas.microsoft.com/office/drawing/2014/main" id="{80967DF7-8C2E-49AB-A4B1-6976BD6A4DD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65582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F51F0-A0DF-485B-8BE5-B4B9E65498CC}"/>
              </a:ext>
            </a:extLst>
          </p:cNvPr>
          <p:cNvSpPr>
            <a:spLocks noGrp="1"/>
          </p:cNvSpPr>
          <p:nvPr>
            <p:ph type="title"/>
          </p:nvPr>
        </p:nvSpPr>
        <p:spPr/>
        <p:txBody>
          <a:bodyPr/>
          <a:lstStyle/>
          <a:p>
            <a:r>
              <a:rPr lang="de-DE"/>
              <a:t>Facebook Postings mit den meisten Interaktionen | All profiles - 4 of 21</a:t>
            </a:r>
            <a:endParaRPr lang="en-US"/>
          </a:p>
        </p:txBody>
      </p:sp>
      <p:graphicFrame>
        <p:nvGraphicFramePr>
          <p:cNvPr id="5" name="Table Placeholder 4">
            <a:extLst>
              <a:ext uri="{FF2B5EF4-FFF2-40B4-BE49-F238E27FC236}">
                <a16:creationId xmlns:a16="http://schemas.microsoft.com/office/drawing/2014/main" id="{E0A0AE89-9BB6-4CD0-9B5C-652CCB48DDD7}"/>
              </a:ext>
            </a:extLst>
          </p:cNvPr>
          <p:cNvGraphicFramePr>
            <a:graphicFrameLocks noGrp="1"/>
          </p:cNvGraphicFramePr>
          <p:nvPr>
            <p:ph type="tbl" sz="quarter" idx="13"/>
            <p:extLst>
              <p:ext uri="{D42A27DB-BD31-4B8C-83A1-F6EECF244321}">
                <p14:modId xmlns:p14="http://schemas.microsoft.com/office/powerpoint/2010/main" val="4193762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8758782"/>
                    </a:ext>
                  </a:extLst>
                </a:gridCol>
                <a:gridCol w="1645920">
                  <a:extLst>
                    <a:ext uri="{9D8B030D-6E8A-4147-A177-3AD203B41FA5}">
                      <a16:colId xmlns:a16="http://schemas.microsoft.com/office/drawing/2014/main" val="2066645944"/>
                    </a:ext>
                  </a:extLst>
                </a:gridCol>
                <a:gridCol w="1152144">
                  <a:extLst>
                    <a:ext uri="{9D8B030D-6E8A-4147-A177-3AD203B41FA5}">
                      <a16:colId xmlns:a16="http://schemas.microsoft.com/office/drawing/2014/main" val="1488323853"/>
                    </a:ext>
                  </a:extLst>
                </a:gridCol>
                <a:gridCol w="576072">
                  <a:extLst>
                    <a:ext uri="{9D8B030D-6E8A-4147-A177-3AD203B41FA5}">
                      <a16:colId xmlns:a16="http://schemas.microsoft.com/office/drawing/2014/main" val="3757882402"/>
                    </a:ext>
                  </a:extLst>
                </a:gridCol>
                <a:gridCol w="576072">
                  <a:extLst>
                    <a:ext uri="{9D8B030D-6E8A-4147-A177-3AD203B41FA5}">
                      <a16:colId xmlns:a16="http://schemas.microsoft.com/office/drawing/2014/main" val="94973238"/>
                    </a:ext>
                  </a:extLst>
                </a:gridCol>
                <a:gridCol w="576072">
                  <a:extLst>
                    <a:ext uri="{9D8B030D-6E8A-4147-A177-3AD203B41FA5}">
                      <a16:colId xmlns:a16="http://schemas.microsoft.com/office/drawing/2014/main" val="688115813"/>
                    </a:ext>
                  </a:extLst>
                </a:gridCol>
                <a:gridCol w="576072">
                  <a:extLst>
                    <a:ext uri="{9D8B030D-6E8A-4147-A177-3AD203B41FA5}">
                      <a16:colId xmlns:a16="http://schemas.microsoft.com/office/drawing/2014/main" val="2587311293"/>
                    </a:ext>
                  </a:extLst>
                </a:gridCol>
                <a:gridCol w="576072">
                  <a:extLst>
                    <a:ext uri="{9D8B030D-6E8A-4147-A177-3AD203B41FA5}">
                      <a16:colId xmlns:a16="http://schemas.microsoft.com/office/drawing/2014/main" val="1913229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7190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- 2021-11-24 13:22:06</a:t>
                      </a:r>
                      <a:r>
                        <a:rPr kumimoji="0" lang="de-DE" sz="1000" b="0" i="0" u="none" strike="noStrike" kern="1200" cap="none" spc="0" normalizeH="0" baseline="0" noProof="0">
                          <a:ln>
                            <a:noFill/>
                          </a:ln>
                          <a:solidFill>
                            <a:prstClr val="black"/>
                          </a:solidFill>
                          <a:effectLst/>
                          <a:uLnTx/>
                          <a:uFillTx/>
                          <a:latin typeface="+mn-lt"/>
                          <a:ea typeface="+mn-ea"/>
                          <a:cs typeface="+mn-cs"/>
                        </a:rPr>
                        <a:t>
 Du bist für deine Familie da? Aber sicher. Damit ihr weiter gegen Corona geschützt seid, solltest du deiner Familie und dir die Booster-Impfung gegen Corona holen. Jetzt sind alle dran, die im Juni oder früher geimpft wurden. Wir erklären dir, was du über die Booster-Impfung wissen musst:
https://www.pronovabkk.de/booster-impfung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259693206_3009949112551627_5023505562104477603_n.jpg?_nc_cat=104&amp;ccb=1-5&amp;_nc_sid=ad6a45&amp;_nc_ohc=EImTvIeqgZcAX-HtwoD&amp;_nc_ht=scontent-iad3-1.xx&amp;edm=AKIiGfEEAAAA&amp;oh=00_AT_x6QsfMCs1aXr6P4oiaK9DXJMvA7z-yEU0tRkW5O9Djg&amp;oe=61F6DA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0.7603 %</a:t>
                      </a:r>
                    </a:p>
                  </a:txBody>
                  <a:tcPr/>
                </a:tc>
                <a:extLst>
                  <a:ext uri="{0D108BD9-81ED-4DB2-BD59-A6C34878D82A}">
                    <a16:rowId xmlns:a16="http://schemas.microsoft.com/office/drawing/2014/main" val="1125648182"/>
                  </a:ext>
                </a:extLst>
              </a:tr>
            </a:tbl>
          </a:graphicData>
        </a:graphic>
      </p:graphicFrame>
      <p:sp>
        <p:nvSpPr>
          <p:cNvPr id="4" name="Text Placeholder 3">
            <a:extLst>
              <a:ext uri="{FF2B5EF4-FFF2-40B4-BE49-F238E27FC236}">
                <a16:creationId xmlns:a16="http://schemas.microsoft.com/office/drawing/2014/main" id="{D84B5173-6A72-429C-82EF-5AA04A0A236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147181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78427-71A5-4926-865F-801BC65D15D2}"/>
              </a:ext>
            </a:extLst>
          </p:cNvPr>
          <p:cNvSpPr>
            <a:spLocks noGrp="1"/>
          </p:cNvSpPr>
          <p:nvPr>
            <p:ph type="title"/>
          </p:nvPr>
        </p:nvSpPr>
        <p:spPr/>
        <p:txBody>
          <a:bodyPr/>
          <a:lstStyle/>
          <a:p>
            <a:r>
              <a:rPr lang="de-DE"/>
              <a:t>Facebook Postings mit den meisten Interaktionen | All profiles - 5 of 21</a:t>
            </a:r>
            <a:endParaRPr lang="en-US"/>
          </a:p>
        </p:txBody>
      </p:sp>
      <p:graphicFrame>
        <p:nvGraphicFramePr>
          <p:cNvPr id="5" name="Table Placeholder 4">
            <a:extLst>
              <a:ext uri="{FF2B5EF4-FFF2-40B4-BE49-F238E27FC236}">
                <a16:creationId xmlns:a16="http://schemas.microsoft.com/office/drawing/2014/main" id="{CC626203-9710-45CC-B42A-17DD8E0C2EBB}"/>
              </a:ext>
            </a:extLst>
          </p:cNvPr>
          <p:cNvGraphicFramePr>
            <a:graphicFrameLocks noGrp="1"/>
          </p:cNvGraphicFramePr>
          <p:nvPr>
            <p:ph type="tbl" sz="quarter" idx="13"/>
            <p:extLst>
              <p:ext uri="{D42A27DB-BD31-4B8C-83A1-F6EECF244321}">
                <p14:modId xmlns:p14="http://schemas.microsoft.com/office/powerpoint/2010/main" val="323117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88216021"/>
                    </a:ext>
                  </a:extLst>
                </a:gridCol>
                <a:gridCol w="1645920">
                  <a:extLst>
                    <a:ext uri="{9D8B030D-6E8A-4147-A177-3AD203B41FA5}">
                      <a16:colId xmlns:a16="http://schemas.microsoft.com/office/drawing/2014/main" val="835077959"/>
                    </a:ext>
                  </a:extLst>
                </a:gridCol>
                <a:gridCol w="1152144">
                  <a:extLst>
                    <a:ext uri="{9D8B030D-6E8A-4147-A177-3AD203B41FA5}">
                      <a16:colId xmlns:a16="http://schemas.microsoft.com/office/drawing/2014/main" val="4208929418"/>
                    </a:ext>
                  </a:extLst>
                </a:gridCol>
                <a:gridCol w="576072">
                  <a:extLst>
                    <a:ext uri="{9D8B030D-6E8A-4147-A177-3AD203B41FA5}">
                      <a16:colId xmlns:a16="http://schemas.microsoft.com/office/drawing/2014/main" val="2336036611"/>
                    </a:ext>
                  </a:extLst>
                </a:gridCol>
                <a:gridCol w="576072">
                  <a:extLst>
                    <a:ext uri="{9D8B030D-6E8A-4147-A177-3AD203B41FA5}">
                      <a16:colId xmlns:a16="http://schemas.microsoft.com/office/drawing/2014/main" val="1073114847"/>
                    </a:ext>
                  </a:extLst>
                </a:gridCol>
                <a:gridCol w="576072">
                  <a:extLst>
                    <a:ext uri="{9D8B030D-6E8A-4147-A177-3AD203B41FA5}">
                      <a16:colId xmlns:a16="http://schemas.microsoft.com/office/drawing/2014/main" val="2824927252"/>
                    </a:ext>
                  </a:extLst>
                </a:gridCol>
                <a:gridCol w="576072">
                  <a:extLst>
                    <a:ext uri="{9D8B030D-6E8A-4147-A177-3AD203B41FA5}">
                      <a16:colId xmlns:a16="http://schemas.microsoft.com/office/drawing/2014/main" val="1029174478"/>
                    </a:ext>
                  </a:extLst>
                </a:gridCol>
                <a:gridCol w="576072">
                  <a:extLst>
                    <a:ext uri="{9D8B030D-6E8A-4147-A177-3AD203B41FA5}">
                      <a16:colId xmlns:a16="http://schemas.microsoft.com/office/drawing/2014/main" val="1946285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9091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- 2021-12-08 12:37:26</a:t>
                      </a:r>
                      <a:r>
                        <a:rPr kumimoji="0" lang="de-DE" sz="1000" b="0" i="0" u="none" strike="noStrike" kern="1200" cap="none" spc="0" normalizeH="0" baseline="0" noProof="0">
                          <a:ln>
                            <a:noFill/>
                          </a:ln>
                          <a:solidFill>
                            <a:prstClr val="black"/>
                          </a:solidFill>
                          <a:effectLst/>
                          <a:uLnTx/>
                          <a:uFillTx/>
                          <a:latin typeface="+mn-lt"/>
                          <a:ea typeface="+mn-ea"/>
                          <a:cs typeface="+mn-cs"/>
                        </a:rPr>
                        <a:t>
 #ZusammenGegenCorona: Angesichts der aktuellen Covid 19 Inzidenzzahlen und der drohenden Verbreitung der Omikron-Variante empfiehlt die pronova BKK dringend, euch zu eurem Schutz und auch zur Sicherheit eurer Lieben impfen zu lassen. Wir erklären dir, was du darüber wissen musst:
https://www.pronovabkk.de/booster-impfung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265238243_4684830221562501_6321143163234067415_n.jpg?_nc_cat=110&amp;ccb=1-5&amp;_nc_sid=8024bb&amp;_nc_ohc=EsKVoc3WeYMAX83UDic&amp;_nc_ht=scontent-iad3-1.xx&amp;edm=AKIiGfEEAAAA&amp;oh=00_AT8GFPUbW1L3ukAufzUx44oUDm3GlqTuCxSd2te7bU7rIw&amp;oe=61F584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0.6681 %</a:t>
                      </a:r>
                    </a:p>
                  </a:txBody>
                  <a:tcPr/>
                </a:tc>
                <a:extLst>
                  <a:ext uri="{0D108BD9-81ED-4DB2-BD59-A6C34878D82A}">
                    <a16:rowId xmlns:a16="http://schemas.microsoft.com/office/drawing/2014/main" val="412133437"/>
                  </a:ext>
                </a:extLst>
              </a:tr>
            </a:tbl>
          </a:graphicData>
        </a:graphic>
      </p:graphicFrame>
      <p:sp>
        <p:nvSpPr>
          <p:cNvPr id="4" name="Text Placeholder 3">
            <a:extLst>
              <a:ext uri="{FF2B5EF4-FFF2-40B4-BE49-F238E27FC236}">
                <a16:creationId xmlns:a16="http://schemas.microsoft.com/office/drawing/2014/main" id="{18F8D8A1-99FE-4B55-95D6-D11C9824FC5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60017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C9FB-8314-4C31-A411-04E3B16F5AB8}"/>
              </a:ext>
            </a:extLst>
          </p:cNvPr>
          <p:cNvSpPr>
            <a:spLocks noGrp="1"/>
          </p:cNvSpPr>
          <p:nvPr>
            <p:ph type="title"/>
          </p:nvPr>
        </p:nvSpPr>
        <p:spPr/>
        <p:txBody>
          <a:bodyPr/>
          <a:lstStyle/>
          <a:p>
            <a:r>
              <a:rPr lang="de-DE"/>
              <a:t>Facebook Postings mit den meisten Interaktionen | All profiles - 6 of 21</a:t>
            </a:r>
            <a:endParaRPr lang="en-US"/>
          </a:p>
        </p:txBody>
      </p:sp>
      <p:graphicFrame>
        <p:nvGraphicFramePr>
          <p:cNvPr id="5" name="Table Placeholder 4">
            <a:extLst>
              <a:ext uri="{FF2B5EF4-FFF2-40B4-BE49-F238E27FC236}">
                <a16:creationId xmlns:a16="http://schemas.microsoft.com/office/drawing/2014/main" id="{CA96B664-4AA9-44F6-BF90-B382C7E2E6A6}"/>
              </a:ext>
            </a:extLst>
          </p:cNvPr>
          <p:cNvGraphicFramePr>
            <a:graphicFrameLocks noGrp="1"/>
          </p:cNvGraphicFramePr>
          <p:nvPr>
            <p:ph type="tbl" sz="quarter" idx="13"/>
            <p:extLst>
              <p:ext uri="{D42A27DB-BD31-4B8C-83A1-F6EECF244321}">
                <p14:modId xmlns:p14="http://schemas.microsoft.com/office/powerpoint/2010/main" val="250987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1905760"/>
                    </a:ext>
                  </a:extLst>
                </a:gridCol>
                <a:gridCol w="1645920">
                  <a:extLst>
                    <a:ext uri="{9D8B030D-6E8A-4147-A177-3AD203B41FA5}">
                      <a16:colId xmlns:a16="http://schemas.microsoft.com/office/drawing/2014/main" val="2834446681"/>
                    </a:ext>
                  </a:extLst>
                </a:gridCol>
                <a:gridCol w="1152144">
                  <a:extLst>
                    <a:ext uri="{9D8B030D-6E8A-4147-A177-3AD203B41FA5}">
                      <a16:colId xmlns:a16="http://schemas.microsoft.com/office/drawing/2014/main" val="3900382957"/>
                    </a:ext>
                  </a:extLst>
                </a:gridCol>
                <a:gridCol w="576072">
                  <a:extLst>
                    <a:ext uri="{9D8B030D-6E8A-4147-A177-3AD203B41FA5}">
                      <a16:colId xmlns:a16="http://schemas.microsoft.com/office/drawing/2014/main" val="2352560011"/>
                    </a:ext>
                  </a:extLst>
                </a:gridCol>
                <a:gridCol w="576072">
                  <a:extLst>
                    <a:ext uri="{9D8B030D-6E8A-4147-A177-3AD203B41FA5}">
                      <a16:colId xmlns:a16="http://schemas.microsoft.com/office/drawing/2014/main" val="1779719133"/>
                    </a:ext>
                  </a:extLst>
                </a:gridCol>
                <a:gridCol w="576072">
                  <a:extLst>
                    <a:ext uri="{9D8B030D-6E8A-4147-A177-3AD203B41FA5}">
                      <a16:colId xmlns:a16="http://schemas.microsoft.com/office/drawing/2014/main" val="3491596454"/>
                    </a:ext>
                  </a:extLst>
                </a:gridCol>
                <a:gridCol w="576072">
                  <a:extLst>
                    <a:ext uri="{9D8B030D-6E8A-4147-A177-3AD203B41FA5}">
                      <a16:colId xmlns:a16="http://schemas.microsoft.com/office/drawing/2014/main" val="3574218469"/>
                    </a:ext>
                  </a:extLst>
                </a:gridCol>
                <a:gridCol w="576072">
                  <a:extLst>
                    <a:ext uri="{9D8B030D-6E8A-4147-A177-3AD203B41FA5}">
                      <a16:colId xmlns:a16="http://schemas.microsoft.com/office/drawing/2014/main" val="4164081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9163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- 2021-12-24 10:00:58</a:t>
                      </a:r>
                      <a:r>
                        <a:rPr kumimoji="0" lang="de-DE" sz="1000" b="0" i="0" u="none" strike="noStrike" kern="1200" cap="none" spc="0" normalizeH="0" baseline="0" noProof="0">
                          <a:ln>
                            <a:noFill/>
                          </a:ln>
                          <a:solidFill>
                            <a:prstClr val="black"/>
                          </a:solidFill>
                          <a:effectLst/>
                          <a:uLnTx/>
                          <a:uFillTx/>
                          <a:latin typeface="+mn-lt"/>
                          <a:ea typeface="+mn-ea"/>
                          <a:cs typeface="+mn-cs"/>
                        </a:rPr>
                        <a:t>
 Nach einem anstrengenden und turbulenten Jahr haben wir uns alle eine kleine Auszeit verdient. Perfekt, dass die besinnliche Weihnachtszeit vor der Tür steht. Genießt die Festtage. Wir wünschen euch harmonische und erholsame Tage im Kreis eurer Lieben.
Wir wünschen euch frohe Weihnachten und vor allem ein gesundes neues Jahr!
Eure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267953054_1560837067622997_4829828353067912466_n.jpg?_nc_cat=100&amp;ccb=1-5&amp;_nc_sid=ad6a45&amp;_nc_ohc=FelEwektv5oAX8HbIyM&amp;_nc_ht=scontent-iad3-1.xx&amp;edm=AKIiGfEEAAAA&amp;oh=00_AT_uPEQMsRjkY0g0hr_eTdCfZ02ROcf7YKJavR_YwC-Zgw&amp;oe=61F70D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0.5751 %</a:t>
                      </a:r>
                    </a:p>
                  </a:txBody>
                  <a:tcPr/>
                </a:tc>
                <a:extLst>
                  <a:ext uri="{0D108BD9-81ED-4DB2-BD59-A6C34878D82A}">
                    <a16:rowId xmlns:a16="http://schemas.microsoft.com/office/drawing/2014/main" val="4191079937"/>
                  </a:ext>
                </a:extLst>
              </a:tr>
            </a:tbl>
          </a:graphicData>
        </a:graphic>
      </p:graphicFrame>
      <p:sp>
        <p:nvSpPr>
          <p:cNvPr id="4" name="Text Placeholder 3">
            <a:extLst>
              <a:ext uri="{FF2B5EF4-FFF2-40B4-BE49-F238E27FC236}">
                <a16:creationId xmlns:a16="http://schemas.microsoft.com/office/drawing/2014/main" id="{DAA1B487-D884-4EF8-A516-96441795173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404899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4E1F0-1704-48DF-B99B-AEC32BA8A041}"/>
              </a:ext>
            </a:extLst>
          </p:cNvPr>
          <p:cNvSpPr>
            <a:spLocks noGrp="1"/>
          </p:cNvSpPr>
          <p:nvPr>
            <p:ph type="title"/>
          </p:nvPr>
        </p:nvSpPr>
        <p:spPr/>
        <p:txBody>
          <a:bodyPr/>
          <a:lstStyle/>
          <a:p>
            <a:r>
              <a:rPr lang="de-DE"/>
              <a:t>Facebook Postings mit den meisten Interaktionen | All profiles - 7 of 21</a:t>
            </a:r>
            <a:endParaRPr lang="en-US"/>
          </a:p>
        </p:txBody>
      </p:sp>
      <p:graphicFrame>
        <p:nvGraphicFramePr>
          <p:cNvPr id="5" name="Table Placeholder 4">
            <a:extLst>
              <a:ext uri="{FF2B5EF4-FFF2-40B4-BE49-F238E27FC236}">
                <a16:creationId xmlns:a16="http://schemas.microsoft.com/office/drawing/2014/main" id="{3F1C5B39-67E2-4F39-9A14-347C6A2D28C8}"/>
              </a:ext>
            </a:extLst>
          </p:cNvPr>
          <p:cNvGraphicFramePr>
            <a:graphicFrameLocks noGrp="1"/>
          </p:cNvGraphicFramePr>
          <p:nvPr>
            <p:ph type="tbl" sz="quarter" idx="13"/>
            <p:extLst>
              <p:ext uri="{D42A27DB-BD31-4B8C-83A1-F6EECF244321}">
                <p14:modId xmlns:p14="http://schemas.microsoft.com/office/powerpoint/2010/main" val="2835080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1967105"/>
                    </a:ext>
                  </a:extLst>
                </a:gridCol>
                <a:gridCol w="1645920">
                  <a:extLst>
                    <a:ext uri="{9D8B030D-6E8A-4147-A177-3AD203B41FA5}">
                      <a16:colId xmlns:a16="http://schemas.microsoft.com/office/drawing/2014/main" val="2150889049"/>
                    </a:ext>
                  </a:extLst>
                </a:gridCol>
                <a:gridCol w="1152144">
                  <a:extLst>
                    <a:ext uri="{9D8B030D-6E8A-4147-A177-3AD203B41FA5}">
                      <a16:colId xmlns:a16="http://schemas.microsoft.com/office/drawing/2014/main" val="2323347323"/>
                    </a:ext>
                  </a:extLst>
                </a:gridCol>
                <a:gridCol w="576072">
                  <a:extLst>
                    <a:ext uri="{9D8B030D-6E8A-4147-A177-3AD203B41FA5}">
                      <a16:colId xmlns:a16="http://schemas.microsoft.com/office/drawing/2014/main" val="1529825277"/>
                    </a:ext>
                  </a:extLst>
                </a:gridCol>
                <a:gridCol w="576072">
                  <a:extLst>
                    <a:ext uri="{9D8B030D-6E8A-4147-A177-3AD203B41FA5}">
                      <a16:colId xmlns:a16="http://schemas.microsoft.com/office/drawing/2014/main" val="3644392634"/>
                    </a:ext>
                  </a:extLst>
                </a:gridCol>
                <a:gridCol w="576072">
                  <a:extLst>
                    <a:ext uri="{9D8B030D-6E8A-4147-A177-3AD203B41FA5}">
                      <a16:colId xmlns:a16="http://schemas.microsoft.com/office/drawing/2014/main" val="4067094855"/>
                    </a:ext>
                  </a:extLst>
                </a:gridCol>
                <a:gridCol w="576072">
                  <a:extLst>
                    <a:ext uri="{9D8B030D-6E8A-4147-A177-3AD203B41FA5}">
                      <a16:colId xmlns:a16="http://schemas.microsoft.com/office/drawing/2014/main" val="3515601960"/>
                    </a:ext>
                  </a:extLst>
                </a:gridCol>
                <a:gridCol w="576072">
                  <a:extLst>
                    <a:ext uri="{9D8B030D-6E8A-4147-A177-3AD203B41FA5}">
                      <a16:colId xmlns:a16="http://schemas.microsoft.com/office/drawing/2014/main" val="227956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9241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- 2021-10-05 08:19:53</a:t>
                      </a:r>
                      <a:r>
                        <a:rPr kumimoji="0" lang="de-DE" sz="1000" b="0" i="0" u="none" strike="noStrike" kern="1200" cap="none" spc="0" normalizeH="0" baseline="0" noProof="0">
                          <a:ln>
                            <a:noFill/>
                          </a:ln>
                          <a:solidFill>
                            <a:prstClr val="black"/>
                          </a:solidFill>
                          <a:effectLst/>
                          <a:uLnTx/>
                          <a:uFillTx/>
                          <a:latin typeface="+mn-lt"/>
                          <a:ea typeface="+mn-ea"/>
                          <a:cs typeface="+mn-cs"/>
                        </a:rPr>
                        <a:t>
 Lust auf mehr Leistungen, Flexibilität und Service? Kannst du haben: Bis zu 150€ über das Bonusprogramm, flexibel sparen mit unseren Wahltarifen und unser ausgezeichneter Kundenservice ist 24/7 für euch da: 
#mehrkrankenkasse #mehrvorteile #mehrwert für dich!
https://www.pronovabkk.de/wechseln-und-vorteile-sichern.html?etcc_cmp=wechseln-2021&amp;etcc_med=social&amp;etcc_ori=facebook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242782502_4432944083417784_2746436082251868727_n.jpg?_nc_cat=105&amp;ccb=1-5&amp;_nc_sid=8024bb&amp;_nc_ohc=0nRaL5HLvgYAX9GyYcv&amp;_nc_ht=scontent-iad3-1.xx&amp;edm=AKIiGfEEAAAA&amp;oh=00_AT8SKZk4bz2frcj5t4DIgD5rpYbFQUFlGXLXyYPDJfjxHQ&amp;oe=61F6CA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0.5658 %</a:t>
                      </a:r>
                    </a:p>
                  </a:txBody>
                  <a:tcPr/>
                </a:tc>
                <a:extLst>
                  <a:ext uri="{0D108BD9-81ED-4DB2-BD59-A6C34878D82A}">
                    <a16:rowId xmlns:a16="http://schemas.microsoft.com/office/drawing/2014/main" val="1642423655"/>
                  </a:ext>
                </a:extLst>
              </a:tr>
            </a:tbl>
          </a:graphicData>
        </a:graphic>
      </p:graphicFrame>
      <p:sp>
        <p:nvSpPr>
          <p:cNvPr id="4" name="Text Placeholder 3">
            <a:extLst>
              <a:ext uri="{FF2B5EF4-FFF2-40B4-BE49-F238E27FC236}">
                <a16:creationId xmlns:a16="http://schemas.microsoft.com/office/drawing/2014/main" id="{3DACA8BB-E7C9-43FD-8496-F22713E617F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951854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2CEB-F5B0-4A25-A199-31B155DF846C}"/>
              </a:ext>
            </a:extLst>
          </p:cNvPr>
          <p:cNvSpPr>
            <a:spLocks noGrp="1"/>
          </p:cNvSpPr>
          <p:nvPr>
            <p:ph type="title"/>
          </p:nvPr>
        </p:nvSpPr>
        <p:spPr/>
        <p:txBody>
          <a:bodyPr/>
          <a:lstStyle/>
          <a:p>
            <a:r>
              <a:rPr lang="de-DE"/>
              <a:t>Facebook Postings mit den meisten Interaktionen | All profiles - 8 of 21</a:t>
            </a:r>
            <a:endParaRPr lang="en-US"/>
          </a:p>
        </p:txBody>
      </p:sp>
      <p:graphicFrame>
        <p:nvGraphicFramePr>
          <p:cNvPr id="5" name="Table Placeholder 4">
            <a:extLst>
              <a:ext uri="{FF2B5EF4-FFF2-40B4-BE49-F238E27FC236}">
                <a16:creationId xmlns:a16="http://schemas.microsoft.com/office/drawing/2014/main" id="{C2A90D79-9B32-44AB-B41E-E56B55A0E12D}"/>
              </a:ext>
            </a:extLst>
          </p:cNvPr>
          <p:cNvGraphicFramePr>
            <a:graphicFrameLocks noGrp="1"/>
          </p:cNvGraphicFramePr>
          <p:nvPr>
            <p:ph type="tbl" sz="quarter" idx="13"/>
            <p:extLst>
              <p:ext uri="{D42A27DB-BD31-4B8C-83A1-F6EECF244321}">
                <p14:modId xmlns:p14="http://schemas.microsoft.com/office/powerpoint/2010/main" val="385204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6708936"/>
                    </a:ext>
                  </a:extLst>
                </a:gridCol>
                <a:gridCol w="1645920">
                  <a:extLst>
                    <a:ext uri="{9D8B030D-6E8A-4147-A177-3AD203B41FA5}">
                      <a16:colId xmlns:a16="http://schemas.microsoft.com/office/drawing/2014/main" val="3557599843"/>
                    </a:ext>
                  </a:extLst>
                </a:gridCol>
                <a:gridCol w="1152144">
                  <a:extLst>
                    <a:ext uri="{9D8B030D-6E8A-4147-A177-3AD203B41FA5}">
                      <a16:colId xmlns:a16="http://schemas.microsoft.com/office/drawing/2014/main" val="2872039320"/>
                    </a:ext>
                  </a:extLst>
                </a:gridCol>
                <a:gridCol w="576072">
                  <a:extLst>
                    <a:ext uri="{9D8B030D-6E8A-4147-A177-3AD203B41FA5}">
                      <a16:colId xmlns:a16="http://schemas.microsoft.com/office/drawing/2014/main" val="2256566346"/>
                    </a:ext>
                  </a:extLst>
                </a:gridCol>
                <a:gridCol w="576072">
                  <a:extLst>
                    <a:ext uri="{9D8B030D-6E8A-4147-A177-3AD203B41FA5}">
                      <a16:colId xmlns:a16="http://schemas.microsoft.com/office/drawing/2014/main" val="793613769"/>
                    </a:ext>
                  </a:extLst>
                </a:gridCol>
                <a:gridCol w="576072">
                  <a:extLst>
                    <a:ext uri="{9D8B030D-6E8A-4147-A177-3AD203B41FA5}">
                      <a16:colId xmlns:a16="http://schemas.microsoft.com/office/drawing/2014/main" val="1677669536"/>
                    </a:ext>
                  </a:extLst>
                </a:gridCol>
                <a:gridCol w="576072">
                  <a:extLst>
                    <a:ext uri="{9D8B030D-6E8A-4147-A177-3AD203B41FA5}">
                      <a16:colId xmlns:a16="http://schemas.microsoft.com/office/drawing/2014/main" val="3883222520"/>
                    </a:ext>
                  </a:extLst>
                </a:gridCol>
                <a:gridCol w="576072">
                  <a:extLst>
                    <a:ext uri="{9D8B030D-6E8A-4147-A177-3AD203B41FA5}">
                      <a16:colId xmlns:a16="http://schemas.microsoft.com/office/drawing/2014/main" val="352267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5919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- 2021-10-28 14:27:31</a:t>
                      </a:r>
                      <a:r>
                        <a:rPr kumimoji="0" lang="de-DE" sz="1000" b="0" i="0" u="none" strike="noStrike" kern="1200" cap="none" spc="0" normalizeH="0" baseline="0" noProof="0">
                          <a:ln>
                            <a:noFill/>
                          </a:ln>
                          <a:solidFill>
                            <a:prstClr val="black"/>
                          </a:solidFill>
                          <a:effectLst/>
                          <a:uLnTx/>
                          <a:uFillTx/>
                          <a:latin typeface="+mn-lt"/>
                          <a:ea typeface="+mn-ea"/>
                          <a:cs typeface="+mn-cs"/>
                        </a:rPr>
                        <a:t>
 Du bist auf der Suche nach einer Krankenkasse, die deinen gesunden Lifestyle belohnt und auf deine individuellen Bedürfnisse eingeht? Deine pronova BKK bietet dir flexible Möglichkeiten für deine Lebenssituation, beste digitale Leistungen und einen ausgezeichneten Service.
https://www.pronovabkk.de/landingpages/prime/?etcc_cmp=prime-2021-2&amp;etcc_med=social-feed&amp;etcc_ori=facebook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248344980_406683094390309_7507021094430006101_n.jpg?_nc_cat=107&amp;ccb=1-5&amp;_nc_sid=ad6a45&amp;_nc_ohc=4PRtVr3GJkYAX9CiHD2&amp;_nc_ht=scontent-iad3-1.xx&amp;edm=AKIiGfEEAAAA&amp;oh=00_AT9i5W-J_tNTFvyqfELVotQ8X5slhAydVwIBfJhiI5UR2A&amp;oe=61F6153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0.5344 %</a:t>
                      </a:r>
                    </a:p>
                  </a:txBody>
                  <a:tcPr/>
                </a:tc>
                <a:extLst>
                  <a:ext uri="{0D108BD9-81ED-4DB2-BD59-A6C34878D82A}">
                    <a16:rowId xmlns:a16="http://schemas.microsoft.com/office/drawing/2014/main" val="1521051974"/>
                  </a:ext>
                </a:extLst>
              </a:tr>
            </a:tbl>
          </a:graphicData>
        </a:graphic>
      </p:graphicFrame>
      <p:sp>
        <p:nvSpPr>
          <p:cNvPr id="4" name="Text Placeholder 3">
            <a:extLst>
              <a:ext uri="{FF2B5EF4-FFF2-40B4-BE49-F238E27FC236}">
                <a16:creationId xmlns:a16="http://schemas.microsoft.com/office/drawing/2014/main" id="{F8C723B3-F3FE-477E-BD17-329AED5AAE4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05230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0E7E5-66CA-4A76-A9F3-03F2D497D8EA}"/>
              </a:ext>
            </a:extLst>
          </p:cNvPr>
          <p:cNvSpPr>
            <a:spLocks noGrp="1"/>
          </p:cNvSpPr>
          <p:nvPr>
            <p:ph type="title"/>
          </p:nvPr>
        </p:nvSpPr>
        <p:spPr/>
        <p:txBody>
          <a:bodyPr/>
          <a:lstStyle/>
          <a:p>
            <a:r>
              <a:rPr lang="de-DE"/>
              <a:t>Facebook Postings mit den meisten Interaktionen | All profiles - 9 of 21</a:t>
            </a:r>
            <a:endParaRPr lang="en-US"/>
          </a:p>
        </p:txBody>
      </p:sp>
      <p:graphicFrame>
        <p:nvGraphicFramePr>
          <p:cNvPr id="5" name="Table Placeholder 4">
            <a:extLst>
              <a:ext uri="{FF2B5EF4-FFF2-40B4-BE49-F238E27FC236}">
                <a16:creationId xmlns:a16="http://schemas.microsoft.com/office/drawing/2014/main" id="{E67691A7-B6C5-4784-9FB8-028BA490E771}"/>
              </a:ext>
            </a:extLst>
          </p:cNvPr>
          <p:cNvGraphicFramePr>
            <a:graphicFrameLocks noGrp="1"/>
          </p:cNvGraphicFramePr>
          <p:nvPr>
            <p:ph type="tbl" sz="quarter" idx="13"/>
            <p:extLst>
              <p:ext uri="{D42A27DB-BD31-4B8C-83A1-F6EECF244321}">
                <p14:modId xmlns:p14="http://schemas.microsoft.com/office/powerpoint/2010/main" val="2627806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02757200"/>
                    </a:ext>
                  </a:extLst>
                </a:gridCol>
                <a:gridCol w="1645920">
                  <a:extLst>
                    <a:ext uri="{9D8B030D-6E8A-4147-A177-3AD203B41FA5}">
                      <a16:colId xmlns:a16="http://schemas.microsoft.com/office/drawing/2014/main" val="138964152"/>
                    </a:ext>
                  </a:extLst>
                </a:gridCol>
                <a:gridCol w="1152144">
                  <a:extLst>
                    <a:ext uri="{9D8B030D-6E8A-4147-A177-3AD203B41FA5}">
                      <a16:colId xmlns:a16="http://schemas.microsoft.com/office/drawing/2014/main" val="3813682543"/>
                    </a:ext>
                  </a:extLst>
                </a:gridCol>
                <a:gridCol w="576072">
                  <a:extLst>
                    <a:ext uri="{9D8B030D-6E8A-4147-A177-3AD203B41FA5}">
                      <a16:colId xmlns:a16="http://schemas.microsoft.com/office/drawing/2014/main" val="3085499385"/>
                    </a:ext>
                  </a:extLst>
                </a:gridCol>
                <a:gridCol w="576072">
                  <a:extLst>
                    <a:ext uri="{9D8B030D-6E8A-4147-A177-3AD203B41FA5}">
                      <a16:colId xmlns:a16="http://schemas.microsoft.com/office/drawing/2014/main" val="2975294986"/>
                    </a:ext>
                  </a:extLst>
                </a:gridCol>
                <a:gridCol w="576072">
                  <a:extLst>
                    <a:ext uri="{9D8B030D-6E8A-4147-A177-3AD203B41FA5}">
                      <a16:colId xmlns:a16="http://schemas.microsoft.com/office/drawing/2014/main" val="3534179600"/>
                    </a:ext>
                  </a:extLst>
                </a:gridCol>
                <a:gridCol w="576072">
                  <a:extLst>
                    <a:ext uri="{9D8B030D-6E8A-4147-A177-3AD203B41FA5}">
                      <a16:colId xmlns:a16="http://schemas.microsoft.com/office/drawing/2014/main" val="430128326"/>
                    </a:ext>
                  </a:extLst>
                </a:gridCol>
                <a:gridCol w="576072">
                  <a:extLst>
                    <a:ext uri="{9D8B030D-6E8A-4147-A177-3AD203B41FA5}">
                      <a16:colId xmlns:a16="http://schemas.microsoft.com/office/drawing/2014/main" val="341703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5988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- 2021-12-28 13:33:15</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und was es mit der eAU auf sich hat.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265932305_302040575020617_1071665240379464780_n.jpg?_nc_cat=107&amp;ccb=1-5&amp;_nc_sid=ad6a45&amp;_nc_ohc=BjzZ2h5N7WAAX-A_Hmf&amp;_nc_oc=AQm2ASRGYu4whiFLAHp5UGW-PRqprJMAS4bRpUjCXW_CGMXbiIWXPaPFnKLVjmEbUXQ&amp;_nc_ht=scontent-iad3-1.xx&amp;edm=AKIiGfEEAAAA&amp;oh=00_AT9ZTqddX7sFxD8KgELD4pMlo1MQi3CqDexEj9c6nzVFSg&amp;oe=61F62590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0.4414 %</a:t>
                      </a:r>
                    </a:p>
                  </a:txBody>
                  <a:tcPr/>
                </a:tc>
                <a:extLst>
                  <a:ext uri="{0D108BD9-81ED-4DB2-BD59-A6C34878D82A}">
                    <a16:rowId xmlns:a16="http://schemas.microsoft.com/office/drawing/2014/main" val="3791444531"/>
                  </a:ext>
                </a:extLst>
              </a:tr>
            </a:tbl>
          </a:graphicData>
        </a:graphic>
      </p:graphicFrame>
      <p:sp>
        <p:nvSpPr>
          <p:cNvPr id="4" name="Text Placeholder 3">
            <a:extLst>
              <a:ext uri="{FF2B5EF4-FFF2-40B4-BE49-F238E27FC236}">
                <a16:creationId xmlns:a16="http://schemas.microsoft.com/office/drawing/2014/main" id="{11C6489F-CE0C-44AF-AC1F-B53748EE455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19281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A37D-7697-4FD4-9F58-46D132FA34B2}"/>
              </a:ext>
            </a:extLst>
          </p:cNvPr>
          <p:cNvSpPr>
            <a:spLocks noGrp="1"/>
          </p:cNvSpPr>
          <p:nvPr>
            <p:ph type="title"/>
          </p:nvPr>
        </p:nvSpPr>
        <p:spPr/>
        <p:txBody>
          <a:bodyPr/>
          <a:lstStyle/>
          <a:p>
            <a:r>
              <a:rPr lang="de-DE"/>
              <a:t>Facebook Postings mit den meisten Interaktionen | All profiles - 10 of 21</a:t>
            </a:r>
            <a:endParaRPr lang="en-US"/>
          </a:p>
        </p:txBody>
      </p:sp>
      <p:graphicFrame>
        <p:nvGraphicFramePr>
          <p:cNvPr id="5" name="Table Placeholder 4">
            <a:extLst>
              <a:ext uri="{FF2B5EF4-FFF2-40B4-BE49-F238E27FC236}">
                <a16:creationId xmlns:a16="http://schemas.microsoft.com/office/drawing/2014/main" id="{DFE9C56E-C7AD-483F-ACDB-2B08F6DAB662}"/>
              </a:ext>
            </a:extLst>
          </p:cNvPr>
          <p:cNvGraphicFramePr>
            <a:graphicFrameLocks noGrp="1"/>
          </p:cNvGraphicFramePr>
          <p:nvPr>
            <p:ph type="tbl" sz="quarter" idx="13"/>
            <p:extLst>
              <p:ext uri="{D42A27DB-BD31-4B8C-83A1-F6EECF244321}">
                <p14:modId xmlns:p14="http://schemas.microsoft.com/office/powerpoint/2010/main" val="246453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79234147"/>
                    </a:ext>
                  </a:extLst>
                </a:gridCol>
                <a:gridCol w="1645920">
                  <a:extLst>
                    <a:ext uri="{9D8B030D-6E8A-4147-A177-3AD203B41FA5}">
                      <a16:colId xmlns:a16="http://schemas.microsoft.com/office/drawing/2014/main" val="3345006570"/>
                    </a:ext>
                  </a:extLst>
                </a:gridCol>
                <a:gridCol w="1152144">
                  <a:extLst>
                    <a:ext uri="{9D8B030D-6E8A-4147-A177-3AD203B41FA5}">
                      <a16:colId xmlns:a16="http://schemas.microsoft.com/office/drawing/2014/main" val="4248400011"/>
                    </a:ext>
                  </a:extLst>
                </a:gridCol>
                <a:gridCol w="576072">
                  <a:extLst>
                    <a:ext uri="{9D8B030D-6E8A-4147-A177-3AD203B41FA5}">
                      <a16:colId xmlns:a16="http://schemas.microsoft.com/office/drawing/2014/main" val="1255642484"/>
                    </a:ext>
                  </a:extLst>
                </a:gridCol>
                <a:gridCol w="576072">
                  <a:extLst>
                    <a:ext uri="{9D8B030D-6E8A-4147-A177-3AD203B41FA5}">
                      <a16:colId xmlns:a16="http://schemas.microsoft.com/office/drawing/2014/main" val="2440619955"/>
                    </a:ext>
                  </a:extLst>
                </a:gridCol>
                <a:gridCol w="576072">
                  <a:extLst>
                    <a:ext uri="{9D8B030D-6E8A-4147-A177-3AD203B41FA5}">
                      <a16:colId xmlns:a16="http://schemas.microsoft.com/office/drawing/2014/main" val="2857192333"/>
                    </a:ext>
                  </a:extLst>
                </a:gridCol>
                <a:gridCol w="576072">
                  <a:extLst>
                    <a:ext uri="{9D8B030D-6E8A-4147-A177-3AD203B41FA5}">
                      <a16:colId xmlns:a16="http://schemas.microsoft.com/office/drawing/2014/main" val="44557481"/>
                    </a:ext>
                  </a:extLst>
                </a:gridCol>
                <a:gridCol w="576072">
                  <a:extLst>
                    <a:ext uri="{9D8B030D-6E8A-4147-A177-3AD203B41FA5}">
                      <a16:colId xmlns:a16="http://schemas.microsoft.com/office/drawing/2014/main" val="1833299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7632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- 2021-11-19 08:28:01</a:t>
                      </a:r>
                      <a:r>
                        <a:rPr kumimoji="0" lang="de-DE" sz="1000" b="0" i="0" u="none" strike="noStrike" kern="1200" cap="none" spc="0" normalizeH="0" baseline="0" noProof="0">
                          <a:ln>
                            <a:noFill/>
                          </a:ln>
                          <a:solidFill>
                            <a:prstClr val="black"/>
                          </a:solidFill>
                          <a:effectLst/>
                          <a:uLnTx/>
                          <a:uFillTx/>
                          <a:latin typeface="+mn-lt"/>
                          <a:ea typeface="+mn-ea"/>
                          <a:cs typeface="+mn-cs"/>
                        </a:rPr>
                        <a:t>
 Wir sind ab sofort Gesundheitspartner der Krefeld Pinguine! Für die Saison 2021/22 übernehmen wir dazu erneut eine Spielerpatenschaft und begrüßen Dominik Tiffels im Team der pronova BKK. Wenn du auch von unserer Partnerschaft mit den Krefeld Pinguinen profitieren willst, komm einfach in unserem Service-Center in Krefeld vorbei. Dort erfährst du, was wir neben dem Bonusprogramm und unserem ausgezeichneten Service noch alles für deine Gesundheit auf Lager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480x480/257978553_4616843841694473_8875622674776700_n.jpg?_nc_cat=102&amp;ccb=1-5&amp;_nc_sid=8024bb&amp;_nc_ohc=lTlCq_0XgiQAX8GWln6&amp;_nc_ht=scontent-iad3-1.xx&amp;edm=AKIiGfEEAAAA&amp;oh=00_AT95MCBc6aXRx5dFwhOsintMarSYr0A-KdD6Pmlmpaf-sg&amp;oe=61F5C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0.3801 %</a:t>
                      </a:r>
                    </a:p>
                  </a:txBody>
                  <a:tcPr/>
                </a:tc>
                <a:extLst>
                  <a:ext uri="{0D108BD9-81ED-4DB2-BD59-A6C34878D82A}">
                    <a16:rowId xmlns:a16="http://schemas.microsoft.com/office/drawing/2014/main" val="847211816"/>
                  </a:ext>
                </a:extLst>
              </a:tr>
            </a:tbl>
          </a:graphicData>
        </a:graphic>
      </p:graphicFrame>
      <p:sp>
        <p:nvSpPr>
          <p:cNvPr id="4" name="Text Placeholder 3">
            <a:extLst>
              <a:ext uri="{FF2B5EF4-FFF2-40B4-BE49-F238E27FC236}">
                <a16:creationId xmlns:a16="http://schemas.microsoft.com/office/drawing/2014/main" id="{E0B9B6A3-1407-4E20-BACC-1A13FE92516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76910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D326C-A628-4585-A8B0-1CADACACEB8A}"/>
              </a:ext>
            </a:extLst>
          </p:cNvPr>
          <p:cNvSpPr>
            <a:spLocks noGrp="1"/>
          </p:cNvSpPr>
          <p:nvPr>
            <p:ph type="title"/>
          </p:nvPr>
        </p:nvSpPr>
        <p:spPr/>
        <p:txBody>
          <a:bodyPr/>
          <a:lstStyle/>
          <a:p>
            <a:r>
              <a:rPr lang="de-DE"/>
              <a:t>Facebook Postings mit den meisten Interaktionen | All profiles - 11 of 21</a:t>
            </a:r>
            <a:endParaRPr lang="en-US"/>
          </a:p>
        </p:txBody>
      </p:sp>
      <p:graphicFrame>
        <p:nvGraphicFramePr>
          <p:cNvPr id="5" name="Table Placeholder 4">
            <a:extLst>
              <a:ext uri="{FF2B5EF4-FFF2-40B4-BE49-F238E27FC236}">
                <a16:creationId xmlns:a16="http://schemas.microsoft.com/office/drawing/2014/main" id="{2DFB4768-2665-43A1-8A30-F57B0EC6AED4}"/>
              </a:ext>
            </a:extLst>
          </p:cNvPr>
          <p:cNvGraphicFramePr>
            <a:graphicFrameLocks noGrp="1"/>
          </p:cNvGraphicFramePr>
          <p:nvPr>
            <p:ph type="tbl" sz="quarter" idx="13"/>
            <p:extLst>
              <p:ext uri="{D42A27DB-BD31-4B8C-83A1-F6EECF244321}">
                <p14:modId xmlns:p14="http://schemas.microsoft.com/office/powerpoint/2010/main" val="288186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0048903"/>
                    </a:ext>
                  </a:extLst>
                </a:gridCol>
                <a:gridCol w="1645920">
                  <a:extLst>
                    <a:ext uri="{9D8B030D-6E8A-4147-A177-3AD203B41FA5}">
                      <a16:colId xmlns:a16="http://schemas.microsoft.com/office/drawing/2014/main" val="1181311537"/>
                    </a:ext>
                  </a:extLst>
                </a:gridCol>
                <a:gridCol w="1152144">
                  <a:extLst>
                    <a:ext uri="{9D8B030D-6E8A-4147-A177-3AD203B41FA5}">
                      <a16:colId xmlns:a16="http://schemas.microsoft.com/office/drawing/2014/main" val="1878722787"/>
                    </a:ext>
                  </a:extLst>
                </a:gridCol>
                <a:gridCol w="576072">
                  <a:extLst>
                    <a:ext uri="{9D8B030D-6E8A-4147-A177-3AD203B41FA5}">
                      <a16:colId xmlns:a16="http://schemas.microsoft.com/office/drawing/2014/main" val="3373383924"/>
                    </a:ext>
                  </a:extLst>
                </a:gridCol>
                <a:gridCol w="576072">
                  <a:extLst>
                    <a:ext uri="{9D8B030D-6E8A-4147-A177-3AD203B41FA5}">
                      <a16:colId xmlns:a16="http://schemas.microsoft.com/office/drawing/2014/main" val="729567771"/>
                    </a:ext>
                  </a:extLst>
                </a:gridCol>
                <a:gridCol w="576072">
                  <a:extLst>
                    <a:ext uri="{9D8B030D-6E8A-4147-A177-3AD203B41FA5}">
                      <a16:colId xmlns:a16="http://schemas.microsoft.com/office/drawing/2014/main" val="948044716"/>
                    </a:ext>
                  </a:extLst>
                </a:gridCol>
                <a:gridCol w="576072">
                  <a:extLst>
                    <a:ext uri="{9D8B030D-6E8A-4147-A177-3AD203B41FA5}">
                      <a16:colId xmlns:a16="http://schemas.microsoft.com/office/drawing/2014/main" val="491478746"/>
                    </a:ext>
                  </a:extLst>
                </a:gridCol>
                <a:gridCol w="576072">
                  <a:extLst>
                    <a:ext uri="{9D8B030D-6E8A-4147-A177-3AD203B41FA5}">
                      <a16:colId xmlns:a16="http://schemas.microsoft.com/office/drawing/2014/main" val="474789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2799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- 2021-12-21 18:08:46</a:t>
                      </a:r>
                      <a:r>
                        <a:rPr kumimoji="0" lang="de-DE" sz="1000" b="0" i="0" u="none" strike="noStrike" kern="1200" cap="none" spc="0" normalizeH="0" baseline="0" noProof="0">
                          <a:ln>
                            <a:noFill/>
                          </a:ln>
                          <a:solidFill>
                            <a:prstClr val="black"/>
                          </a:solidFill>
                          <a:effectLst/>
                          <a:uLnTx/>
                          <a:uFillTx/>
                          <a:latin typeface="+mn-lt"/>
                          <a:ea typeface="+mn-ea"/>
                          <a:cs typeface="+mn-cs"/>
                        </a:rPr>
                        <a:t>
 Die Festtage haben noch nicht mal begonnen und du bist schon total gestresst? Nur noch die letzten Dinge für das perfekte Weihnachtsfest organisieren? Warum eigentlich? Vielleicht wird es genau dann richtig schön, wenn du auf dich selbst achtest und einen Gang zurückschaltest. Denn der Drang zum Perfektionismus kann sich negativ auf uns auswirken. Denk dran: Im Kerzenschein sieht niemand, dass der Staubsauger im Schrank geblieben ist. Deshalb unser Tipp für die Feiertage: Detox Perfektionismus. Du hast es dir verdient! Über folgenden Link findest du weitere Informationen zu dem Thema. 
https://www.pronovabkk.de/perfektionismusdetox
Wie du besonders ausgeglichen aber dennoch voller Energie in das Jahr 2022 starten kannst, zeigen wir dir mit unser Jahreswechel Posting-Reihe in den kommenden Wochen. Sei gespannt!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269740113_4738669602845229_8339570840448737997_n.jpg?_nc_cat=106&amp;ccb=1-5&amp;_nc_sid=8024bb&amp;_nc_ohc=zA0lme-y_dYAX9HIdGp&amp;_nc_oc=AQlRvQk4bH-R2C-JT9oaGXNpoOHa2vbKplK6hvWd-S_qIaJAf1ElZZ8kvzrHG969aHM&amp;_nc_ht=scontent-iad3-1.xx&amp;edm=AKIiGfEEAAAA&amp;oh=00_AT-Dg6QilkPq3XLcMZ8QW6Pk_m7J6XwVzqO_yrkHchaWTA&amp;oe=61F579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0.3800 %</a:t>
                      </a:r>
                    </a:p>
                  </a:txBody>
                  <a:tcPr/>
                </a:tc>
                <a:extLst>
                  <a:ext uri="{0D108BD9-81ED-4DB2-BD59-A6C34878D82A}">
                    <a16:rowId xmlns:a16="http://schemas.microsoft.com/office/drawing/2014/main" val="2007438450"/>
                  </a:ext>
                </a:extLst>
              </a:tr>
            </a:tbl>
          </a:graphicData>
        </a:graphic>
      </p:graphicFrame>
      <p:sp>
        <p:nvSpPr>
          <p:cNvPr id="4" name="Text Placeholder 3">
            <a:extLst>
              <a:ext uri="{FF2B5EF4-FFF2-40B4-BE49-F238E27FC236}">
                <a16:creationId xmlns:a16="http://schemas.microsoft.com/office/drawing/2014/main" id="{0E31029A-8012-4D59-A86C-6905EE85946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56615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7BF76-2298-4B2E-8865-6C108CAE2EA7}"/>
              </a:ext>
            </a:extLst>
          </p:cNvPr>
          <p:cNvSpPr>
            <a:spLocks noGrp="1"/>
          </p:cNvSpPr>
          <p:nvPr>
            <p:ph type="title"/>
          </p:nvPr>
        </p:nvSpPr>
        <p:spPr/>
        <p:txBody>
          <a:bodyPr/>
          <a:lstStyle/>
          <a:p>
            <a:r>
              <a:rPr lang="de-DE"/>
              <a:t>Facebook Postings mit den meisten Interaktionen | All profiles - 12 of 21</a:t>
            </a:r>
            <a:endParaRPr lang="en-US"/>
          </a:p>
        </p:txBody>
      </p:sp>
      <p:graphicFrame>
        <p:nvGraphicFramePr>
          <p:cNvPr id="5" name="Table Placeholder 4">
            <a:extLst>
              <a:ext uri="{FF2B5EF4-FFF2-40B4-BE49-F238E27FC236}">
                <a16:creationId xmlns:a16="http://schemas.microsoft.com/office/drawing/2014/main" id="{981BE9A9-014A-43F6-B407-CED8AF52FC67}"/>
              </a:ext>
            </a:extLst>
          </p:cNvPr>
          <p:cNvGraphicFramePr>
            <a:graphicFrameLocks noGrp="1"/>
          </p:cNvGraphicFramePr>
          <p:nvPr>
            <p:ph type="tbl" sz="quarter" idx="13"/>
            <p:extLst>
              <p:ext uri="{D42A27DB-BD31-4B8C-83A1-F6EECF244321}">
                <p14:modId xmlns:p14="http://schemas.microsoft.com/office/powerpoint/2010/main" val="80221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8314862"/>
                    </a:ext>
                  </a:extLst>
                </a:gridCol>
                <a:gridCol w="1645920">
                  <a:extLst>
                    <a:ext uri="{9D8B030D-6E8A-4147-A177-3AD203B41FA5}">
                      <a16:colId xmlns:a16="http://schemas.microsoft.com/office/drawing/2014/main" val="3734190976"/>
                    </a:ext>
                  </a:extLst>
                </a:gridCol>
                <a:gridCol w="1152144">
                  <a:extLst>
                    <a:ext uri="{9D8B030D-6E8A-4147-A177-3AD203B41FA5}">
                      <a16:colId xmlns:a16="http://schemas.microsoft.com/office/drawing/2014/main" val="2204821889"/>
                    </a:ext>
                  </a:extLst>
                </a:gridCol>
                <a:gridCol w="576072">
                  <a:extLst>
                    <a:ext uri="{9D8B030D-6E8A-4147-A177-3AD203B41FA5}">
                      <a16:colId xmlns:a16="http://schemas.microsoft.com/office/drawing/2014/main" val="1772999579"/>
                    </a:ext>
                  </a:extLst>
                </a:gridCol>
                <a:gridCol w="576072">
                  <a:extLst>
                    <a:ext uri="{9D8B030D-6E8A-4147-A177-3AD203B41FA5}">
                      <a16:colId xmlns:a16="http://schemas.microsoft.com/office/drawing/2014/main" val="3610709195"/>
                    </a:ext>
                  </a:extLst>
                </a:gridCol>
                <a:gridCol w="576072">
                  <a:extLst>
                    <a:ext uri="{9D8B030D-6E8A-4147-A177-3AD203B41FA5}">
                      <a16:colId xmlns:a16="http://schemas.microsoft.com/office/drawing/2014/main" val="3942461748"/>
                    </a:ext>
                  </a:extLst>
                </a:gridCol>
                <a:gridCol w="576072">
                  <a:extLst>
                    <a:ext uri="{9D8B030D-6E8A-4147-A177-3AD203B41FA5}">
                      <a16:colId xmlns:a16="http://schemas.microsoft.com/office/drawing/2014/main" val="1713872652"/>
                    </a:ext>
                  </a:extLst>
                </a:gridCol>
                <a:gridCol w="576072">
                  <a:extLst>
                    <a:ext uri="{9D8B030D-6E8A-4147-A177-3AD203B41FA5}">
                      <a16:colId xmlns:a16="http://schemas.microsoft.com/office/drawing/2014/main" val="1740031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0332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- 2021-12-15 09:01:15</a:t>
                      </a:r>
                      <a:r>
                        <a:rPr kumimoji="0" lang="de-DE" sz="1000" b="0" i="0" u="none" strike="noStrike" kern="1200" cap="none" spc="0" normalizeH="0" baseline="0" noProof="0">
                          <a:ln>
                            <a:noFill/>
                          </a:ln>
                          <a:solidFill>
                            <a:prstClr val="black"/>
                          </a:solidFill>
                          <a:effectLst/>
                          <a:uLnTx/>
                          <a:uFillTx/>
                          <a:latin typeface="+mn-lt"/>
                          <a:ea typeface="+mn-ea"/>
                          <a:cs typeface="+mn-cs"/>
                        </a:rPr>
                        <a:t>
 Hol dir jetzt deinen Bonus für das Jahr 2021! Ob Tanzschule, Fußballverein oder Fitnessstudio: Wenn du regelmäßig sportlich aktiv bist, verdienst du unseren Aktiv-Bonus. Auch die Teilnahme an einem zertifizierten Gesundheitskurs zur Bewegungs- oder Entspannungsförderung, gesunder Ernährung oder Suchtprävention zählt als Aktiv-Maßnahme. Wie du auf bis zu 150 € Bonus kommst, erklärt dir Meike im Video: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149815243_774655860139702_8724155221591746748_n.jpg?_nc_cat=109&amp;ccb=1-5&amp;_nc_sid=ad6a45&amp;_nc_ohc=0bCSF8qYKBYAX_EV0FI&amp;_nc_ht=scontent-iad3-1.xx&amp;edm=AKIiGfEEAAAA&amp;oh=00_AT-DcxoOn0Mgu2pOVNwXoBCg1rfuPMc1WML4W9HjsJ03dg&amp;oe=61F61F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0.3595 %</a:t>
                      </a:r>
                    </a:p>
                  </a:txBody>
                  <a:tcPr/>
                </a:tc>
                <a:extLst>
                  <a:ext uri="{0D108BD9-81ED-4DB2-BD59-A6C34878D82A}">
                    <a16:rowId xmlns:a16="http://schemas.microsoft.com/office/drawing/2014/main" val="161057604"/>
                  </a:ext>
                </a:extLst>
              </a:tr>
            </a:tbl>
          </a:graphicData>
        </a:graphic>
      </p:graphicFrame>
      <p:sp>
        <p:nvSpPr>
          <p:cNvPr id="4" name="Text Placeholder 3">
            <a:extLst>
              <a:ext uri="{FF2B5EF4-FFF2-40B4-BE49-F238E27FC236}">
                <a16:creationId xmlns:a16="http://schemas.microsoft.com/office/drawing/2014/main" id="{4601211B-38CF-4164-A01D-56C5D0A78AC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708786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43369-05CB-48DB-B2F1-48592EF861BE}"/>
              </a:ext>
            </a:extLst>
          </p:cNvPr>
          <p:cNvSpPr>
            <a:spLocks noGrp="1"/>
          </p:cNvSpPr>
          <p:nvPr>
            <p:ph type="title"/>
          </p:nvPr>
        </p:nvSpPr>
        <p:spPr/>
        <p:txBody>
          <a:bodyPr/>
          <a:lstStyle/>
          <a:p>
            <a:r>
              <a:rPr lang="de-DE"/>
              <a:t>Facebook Postings mit den meisten Interaktionen | All profiles - 13 of 21</a:t>
            </a:r>
            <a:endParaRPr lang="en-US"/>
          </a:p>
        </p:txBody>
      </p:sp>
      <p:graphicFrame>
        <p:nvGraphicFramePr>
          <p:cNvPr id="5" name="Table Placeholder 4">
            <a:extLst>
              <a:ext uri="{FF2B5EF4-FFF2-40B4-BE49-F238E27FC236}">
                <a16:creationId xmlns:a16="http://schemas.microsoft.com/office/drawing/2014/main" id="{7FC129E8-B2BA-41B1-9954-3E55B6E84D57}"/>
              </a:ext>
            </a:extLst>
          </p:cNvPr>
          <p:cNvGraphicFramePr>
            <a:graphicFrameLocks noGrp="1"/>
          </p:cNvGraphicFramePr>
          <p:nvPr>
            <p:ph type="tbl" sz="quarter" idx="13"/>
            <p:extLst>
              <p:ext uri="{D42A27DB-BD31-4B8C-83A1-F6EECF244321}">
                <p14:modId xmlns:p14="http://schemas.microsoft.com/office/powerpoint/2010/main" val="130709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307857"/>
                    </a:ext>
                  </a:extLst>
                </a:gridCol>
                <a:gridCol w="1645920">
                  <a:extLst>
                    <a:ext uri="{9D8B030D-6E8A-4147-A177-3AD203B41FA5}">
                      <a16:colId xmlns:a16="http://schemas.microsoft.com/office/drawing/2014/main" val="2560439376"/>
                    </a:ext>
                  </a:extLst>
                </a:gridCol>
                <a:gridCol w="1152144">
                  <a:extLst>
                    <a:ext uri="{9D8B030D-6E8A-4147-A177-3AD203B41FA5}">
                      <a16:colId xmlns:a16="http://schemas.microsoft.com/office/drawing/2014/main" val="1548874526"/>
                    </a:ext>
                  </a:extLst>
                </a:gridCol>
                <a:gridCol w="576072">
                  <a:extLst>
                    <a:ext uri="{9D8B030D-6E8A-4147-A177-3AD203B41FA5}">
                      <a16:colId xmlns:a16="http://schemas.microsoft.com/office/drawing/2014/main" val="298552000"/>
                    </a:ext>
                  </a:extLst>
                </a:gridCol>
                <a:gridCol w="576072">
                  <a:extLst>
                    <a:ext uri="{9D8B030D-6E8A-4147-A177-3AD203B41FA5}">
                      <a16:colId xmlns:a16="http://schemas.microsoft.com/office/drawing/2014/main" val="3561307798"/>
                    </a:ext>
                  </a:extLst>
                </a:gridCol>
                <a:gridCol w="576072">
                  <a:extLst>
                    <a:ext uri="{9D8B030D-6E8A-4147-A177-3AD203B41FA5}">
                      <a16:colId xmlns:a16="http://schemas.microsoft.com/office/drawing/2014/main" val="1218661451"/>
                    </a:ext>
                  </a:extLst>
                </a:gridCol>
                <a:gridCol w="576072">
                  <a:extLst>
                    <a:ext uri="{9D8B030D-6E8A-4147-A177-3AD203B41FA5}">
                      <a16:colId xmlns:a16="http://schemas.microsoft.com/office/drawing/2014/main" val="44577003"/>
                    </a:ext>
                  </a:extLst>
                </a:gridCol>
                <a:gridCol w="576072">
                  <a:extLst>
                    <a:ext uri="{9D8B030D-6E8A-4147-A177-3AD203B41FA5}">
                      <a16:colId xmlns:a16="http://schemas.microsoft.com/office/drawing/2014/main" val="351981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7962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- 2021-12-31 17:55:13</a:t>
                      </a:r>
                      <a:r>
                        <a:rPr kumimoji="0" lang="de-DE" sz="1000" b="0" i="0" u="none" strike="noStrike" kern="1200" cap="none" spc="0" normalizeH="0" baseline="0" noProof="0">
                          <a:ln>
                            <a:noFill/>
                          </a:ln>
                          <a:solidFill>
                            <a:prstClr val="black"/>
                          </a:solidFill>
                          <a:effectLst/>
                          <a:uLnTx/>
                          <a:uFillTx/>
                          <a:latin typeface="+mn-lt"/>
                          <a:ea typeface="+mn-ea"/>
                          <a:cs typeface="+mn-cs"/>
                        </a:rPr>
                        <a:t>
 In 2021 ist einiges anders gelaufen als geplant? Keine Sorge, so geht es sicherlich vielen Menschen. Nimm dir einen Zettel und schreibe all die negativen Punkte auf, die dir im Jahr 2021 widerfahren sind. Um 00:00 Uhr kannst du diesen Zettel zerreißen und in der Mülltonne entsorgen. So startest du symbolisch mit positiver Energie und ohne Altlasten in das Jahr 2022! 
Wie du unkompliziert mehr Achtsamkeit in dein Leben bringst, haben wir hier beschrieben:
https://www.pronovabkk.de/achtsamkeit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270368644_4771719342873588_1260755006545645497_n.jpg?_nc_cat=103&amp;ccb=1-5&amp;_nc_sid=8024bb&amp;_nc_ohc=G-ft-4wMRpYAX-ZwtQC&amp;_nc_ht=scontent-iad3-1.xx&amp;edm=AKIiGfEEAAAA&amp;oh=00_AT_b2pXOgmZNHldfJDbA6aIV78W0dJUMxXjVn0vkwgghyA&amp;oe=61F6D95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0.3489 %</a:t>
                      </a:r>
                    </a:p>
                  </a:txBody>
                  <a:tcPr/>
                </a:tc>
                <a:extLst>
                  <a:ext uri="{0D108BD9-81ED-4DB2-BD59-A6C34878D82A}">
                    <a16:rowId xmlns:a16="http://schemas.microsoft.com/office/drawing/2014/main" val="2562282284"/>
                  </a:ext>
                </a:extLst>
              </a:tr>
            </a:tbl>
          </a:graphicData>
        </a:graphic>
      </p:graphicFrame>
      <p:sp>
        <p:nvSpPr>
          <p:cNvPr id="4" name="Text Placeholder 3">
            <a:extLst>
              <a:ext uri="{FF2B5EF4-FFF2-40B4-BE49-F238E27FC236}">
                <a16:creationId xmlns:a16="http://schemas.microsoft.com/office/drawing/2014/main" id="{CB7C66D6-90A7-4BFA-935A-1C36FB01020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68736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BA4EC-C6A4-4DAE-9C6E-BC31F9A674CD}"/>
              </a:ext>
            </a:extLst>
          </p:cNvPr>
          <p:cNvSpPr>
            <a:spLocks noGrp="1"/>
          </p:cNvSpPr>
          <p:nvPr>
            <p:ph type="title"/>
          </p:nvPr>
        </p:nvSpPr>
        <p:spPr/>
        <p:txBody>
          <a:bodyPr/>
          <a:lstStyle/>
          <a:p>
            <a:r>
              <a:rPr lang="de-DE"/>
              <a:t>Facebook Postings mit den meisten Interaktionen | All profiles - 14 of 21</a:t>
            </a:r>
            <a:endParaRPr lang="en-US"/>
          </a:p>
        </p:txBody>
      </p:sp>
      <p:graphicFrame>
        <p:nvGraphicFramePr>
          <p:cNvPr id="5" name="Table Placeholder 4">
            <a:extLst>
              <a:ext uri="{FF2B5EF4-FFF2-40B4-BE49-F238E27FC236}">
                <a16:creationId xmlns:a16="http://schemas.microsoft.com/office/drawing/2014/main" id="{33209C43-1962-4157-96FE-70E5F325E95C}"/>
              </a:ext>
            </a:extLst>
          </p:cNvPr>
          <p:cNvGraphicFramePr>
            <a:graphicFrameLocks noGrp="1"/>
          </p:cNvGraphicFramePr>
          <p:nvPr>
            <p:ph type="tbl" sz="quarter" idx="13"/>
            <p:extLst>
              <p:ext uri="{D42A27DB-BD31-4B8C-83A1-F6EECF244321}">
                <p14:modId xmlns:p14="http://schemas.microsoft.com/office/powerpoint/2010/main" val="162642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5970535"/>
                    </a:ext>
                  </a:extLst>
                </a:gridCol>
                <a:gridCol w="1645920">
                  <a:extLst>
                    <a:ext uri="{9D8B030D-6E8A-4147-A177-3AD203B41FA5}">
                      <a16:colId xmlns:a16="http://schemas.microsoft.com/office/drawing/2014/main" val="2654129307"/>
                    </a:ext>
                  </a:extLst>
                </a:gridCol>
                <a:gridCol w="1152144">
                  <a:extLst>
                    <a:ext uri="{9D8B030D-6E8A-4147-A177-3AD203B41FA5}">
                      <a16:colId xmlns:a16="http://schemas.microsoft.com/office/drawing/2014/main" val="3720822713"/>
                    </a:ext>
                  </a:extLst>
                </a:gridCol>
                <a:gridCol w="576072">
                  <a:extLst>
                    <a:ext uri="{9D8B030D-6E8A-4147-A177-3AD203B41FA5}">
                      <a16:colId xmlns:a16="http://schemas.microsoft.com/office/drawing/2014/main" val="3314179333"/>
                    </a:ext>
                  </a:extLst>
                </a:gridCol>
                <a:gridCol w="576072">
                  <a:extLst>
                    <a:ext uri="{9D8B030D-6E8A-4147-A177-3AD203B41FA5}">
                      <a16:colId xmlns:a16="http://schemas.microsoft.com/office/drawing/2014/main" val="2766374417"/>
                    </a:ext>
                  </a:extLst>
                </a:gridCol>
                <a:gridCol w="576072">
                  <a:extLst>
                    <a:ext uri="{9D8B030D-6E8A-4147-A177-3AD203B41FA5}">
                      <a16:colId xmlns:a16="http://schemas.microsoft.com/office/drawing/2014/main" val="2567212182"/>
                    </a:ext>
                  </a:extLst>
                </a:gridCol>
                <a:gridCol w="576072">
                  <a:extLst>
                    <a:ext uri="{9D8B030D-6E8A-4147-A177-3AD203B41FA5}">
                      <a16:colId xmlns:a16="http://schemas.microsoft.com/office/drawing/2014/main" val="409624598"/>
                    </a:ext>
                  </a:extLst>
                </a:gridCol>
                <a:gridCol w="576072">
                  <a:extLst>
                    <a:ext uri="{9D8B030D-6E8A-4147-A177-3AD203B41FA5}">
                      <a16:colId xmlns:a16="http://schemas.microsoft.com/office/drawing/2014/main" val="314365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2093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- 2021-10-06 14:01:06</a:t>
                      </a:r>
                      <a:r>
                        <a:rPr kumimoji="0" lang="de-DE" sz="1000" b="0" i="0" u="none" strike="noStrike" kern="1200" cap="none" spc="0" normalizeH="0" baseline="0" noProof="0">
                          <a:ln>
                            <a:noFill/>
                          </a:ln>
                          <a:solidFill>
                            <a:prstClr val="black"/>
                          </a:solidFill>
                          <a:effectLst/>
                          <a:uLnTx/>
                          <a:uFillTx/>
                          <a:latin typeface="+mn-lt"/>
                          <a:ea typeface="+mn-ea"/>
                          <a:cs typeface="+mn-cs"/>
                        </a:rPr>
                        <a:t>
 Es gibt sie in lang, in kurz und in allen erdenklichen Farben sowieso. Unsere Haare sind nicht nur ein Teil unseres Körpers, sondern auch unserer Identität 👩‍🦱👩‍🦳🧔 Für alle gilt aber: Gesunde Haare sind schöne Haare! https://www.pronovabkk.de/leben/gesunde-haare-schoene-haare.html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241083017_4360585150653678_7046798026372603039_n.jpg?_nc_cat=104&amp;ccb=1-5&amp;_nc_sid=8024bb&amp;_nc_ohc=zRxhBzdE1NAAX_qJf0U&amp;_nc_ht=scontent-iad3-1.xx&amp;edm=AKIiGfEEAAAA&amp;oh=00_AT-gyokizOPw-2JcpaCC4l0EHnFwp0NtnL7_L9XlvevJgA&amp;oe=61F73C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0.3086 %</a:t>
                      </a:r>
                    </a:p>
                  </a:txBody>
                  <a:tcPr/>
                </a:tc>
                <a:extLst>
                  <a:ext uri="{0D108BD9-81ED-4DB2-BD59-A6C34878D82A}">
                    <a16:rowId xmlns:a16="http://schemas.microsoft.com/office/drawing/2014/main" val="501402580"/>
                  </a:ext>
                </a:extLst>
              </a:tr>
            </a:tbl>
          </a:graphicData>
        </a:graphic>
      </p:graphicFrame>
      <p:sp>
        <p:nvSpPr>
          <p:cNvPr id="4" name="Text Placeholder 3">
            <a:extLst>
              <a:ext uri="{FF2B5EF4-FFF2-40B4-BE49-F238E27FC236}">
                <a16:creationId xmlns:a16="http://schemas.microsoft.com/office/drawing/2014/main" id="{65063CFB-C8F2-4A09-A511-246E2D401B8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72423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E83FC-102C-4314-8E89-0C44407CFD5D}"/>
              </a:ext>
            </a:extLst>
          </p:cNvPr>
          <p:cNvSpPr>
            <a:spLocks noGrp="1"/>
          </p:cNvSpPr>
          <p:nvPr>
            <p:ph type="title"/>
          </p:nvPr>
        </p:nvSpPr>
        <p:spPr/>
        <p:txBody>
          <a:bodyPr/>
          <a:lstStyle/>
          <a:p>
            <a:r>
              <a:rPr lang="de-DE"/>
              <a:t>Facebook Postings mit den meisten Interaktionen | All profiles - 15 of 21</a:t>
            </a:r>
            <a:endParaRPr lang="en-US"/>
          </a:p>
        </p:txBody>
      </p:sp>
      <p:graphicFrame>
        <p:nvGraphicFramePr>
          <p:cNvPr id="5" name="Table Placeholder 4">
            <a:extLst>
              <a:ext uri="{FF2B5EF4-FFF2-40B4-BE49-F238E27FC236}">
                <a16:creationId xmlns:a16="http://schemas.microsoft.com/office/drawing/2014/main" id="{F97CE764-1086-459D-89FA-785C8DE1BFFA}"/>
              </a:ext>
            </a:extLst>
          </p:cNvPr>
          <p:cNvGraphicFramePr>
            <a:graphicFrameLocks noGrp="1"/>
          </p:cNvGraphicFramePr>
          <p:nvPr>
            <p:ph type="tbl" sz="quarter" idx="13"/>
            <p:extLst>
              <p:ext uri="{D42A27DB-BD31-4B8C-83A1-F6EECF244321}">
                <p14:modId xmlns:p14="http://schemas.microsoft.com/office/powerpoint/2010/main" val="38804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9971126"/>
                    </a:ext>
                  </a:extLst>
                </a:gridCol>
                <a:gridCol w="1645920">
                  <a:extLst>
                    <a:ext uri="{9D8B030D-6E8A-4147-A177-3AD203B41FA5}">
                      <a16:colId xmlns:a16="http://schemas.microsoft.com/office/drawing/2014/main" val="297156378"/>
                    </a:ext>
                  </a:extLst>
                </a:gridCol>
                <a:gridCol w="1152144">
                  <a:extLst>
                    <a:ext uri="{9D8B030D-6E8A-4147-A177-3AD203B41FA5}">
                      <a16:colId xmlns:a16="http://schemas.microsoft.com/office/drawing/2014/main" val="4053068171"/>
                    </a:ext>
                  </a:extLst>
                </a:gridCol>
                <a:gridCol w="576072">
                  <a:extLst>
                    <a:ext uri="{9D8B030D-6E8A-4147-A177-3AD203B41FA5}">
                      <a16:colId xmlns:a16="http://schemas.microsoft.com/office/drawing/2014/main" val="2234786964"/>
                    </a:ext>
                  </a:extLst>
                </a:gridCol>
                <a:gridCol w="576072">
                  <a:extLst>
                    <a:ext uri="{9D8B030D-6E8A-4147-A177-3AD203B41FA5}">
                      <a16:colId xmlns:a16="http://schemas.microsoft.com/office/drawing/2014/main" val="873604224"/>
                    </a:ext>
                  </a:extLst>
                </a:gridCol>
                <a:gridCol w="576072">
                  <a:extLst>
                    <a:ext uri="{9D8B030D-6E8A-4147-A177-3AD203B41FA5}">
                      <a16:colId xmlns:a16="http://schemas.microsoft.com/office/drawing/2014/main" val="493597460"/>
                    </a:ext>
                  </a:extLst>
                </a:gridCol>
                <a:gridCol w="576072">
                  <a:extLst>
                    <a:ext uri="{9D8B030D-6E8A-4147-A177-3AD203B41FA5}">
                      <a16:colId xmlns:a16="http://schemas.microsoft.com/office/drawing/2014/main" val="3492348424"/>
                    </a:ext>
                  </a:extLst>
                </a:gridCol>
                <a:gridCol w="576072">
                  <a:extLst>
                    <a:ext uri="{9D8B030D-6E8A-4147-A177-3AD203B41FA5}">
                      <a16:colId xmlns:a16="http://schemas.microsoft.com/office/drawing/2014/main" val="4116170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338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- 2021-11-03 11:22:30</a:t>
                      </a:r>
                      <a:r>
                        <a:rPr kumimoji="0" lang="de-DE" sz="1000" b="0" i="0" u="none" strike="noStrike" kern="1200" cap="none" spc="0" normalizeH="0" baseline="0" noProof="0">
                          <a:ln>
                            <a:noFill/>
                          </a:ln>
                          <a:solidFill>
                            <a:prstClr val="black"/>
                          </a:solidFill>
                          <a:effectLst/>
                          <a:uLnTx/>
                          <a:uFillTx/>
                          <a:latin typeface="+mn-lt"/>
                          <a:ea typeface="+mn-ea"/>
                          <a:cs typeface="+mn-cs"/>
                        </a:rPr>
                        <a:t>
 Heute vor 50 Jahren wurde der erste Organspendeausweis ausgestellt. Hier kannst du deinen kostenlos bestellen:
https://www.pronovabkk.de/leistungen/organspende.html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253078062_4565373970174794_3442137317872634260_n.png?_nc_cat=103&amp;ccb=1-5&amp;_nc_sid=8024bb&amp;_nc_ohc=F23PpMTmpvEAX_6gXBz&amp;_nc_ht=scontent-iad3-1.xx&amp;edm=AKIiGfEEAAAA&amp;oh=00_AT9ssQHcmGHCyR4srOjtNaDSkbCn1ZjzJ4whItWXn6eGIA&amp;oe=61F58F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0.2980 %</a:t>
                      </a:r>
                    </a:p>
                  </a:txBody>
                  <a:tcPr/>
                </a:tc>
                <a:extLst>
                  <a:ext uri="{0D108BD9-81ED-4DB2-BD59-A6C34878D82A}">
                    <a16:rowId xmlns:a16="http://schemas.microsoft.com/office/drawing/2014/main" val="895192033"/>
                  </a:ext>
                </a:extLst>
              </a:tr>
            </a:tbl>
          </a:graphicData>
        </a:graphic>
      </p:graphicFrame>
      <p:sp>
        <p:nvSpPr>
          <p:cNvPr id="4" name="Text Placeholder 3">
            <a:extLst>
              <a:ext uri="{FF2B5EF4-FFF2-40B4-BE49-F238E27FC236}">
                <a16:creationId xmlns:a16="http://schemas.microsoft.com/office/drawing/2014/main" id="{023FE7F4-9754-4745-A198-CA71C1C9867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90363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C18FB-0C07-46D1-8102-1A4310D9697F}"/>
              </a:ext>
            </a:extLst>
          </p:cNvPr>
          <p:cNvSpPr>
            <a:spLocks noGrp="1"/>
          </p:cNvSpPr>
          <p:nvPr>
            <p:ph type="title"/>
          </p:nvPr>
        </p:nvSpPr>
        <p:spPr/>
        <p:txBody>
          <a:bodyPr/>
          <a:lstStyle/>
          <a:p>
            <a:r>
              <a:rPr lang="de-DE"/>
              <a:t>Facebook Postings mit den meisten Interaktionen | All profiles - 16 of 21</a:t>
            </a:r>
            <a:endParaRPr lang="en-US"/>
          </a:p>
        </p:txBody>
      </p:sp>
      <p:graphicFrame>
        <p:nvGraphicFramePr>
          <p:cNvPr id="5" name="Table Placeholder 4">
            <a:extLst>
              <a:ext uri="{FF2B5EF4-FFF2-40B4-BE49-F238E27FC236}">
                <a16:creationId xmlns:a16="http://schemas.microsoft.com/office/drawing/2014/main" id="{1DE36084-FA45-4FF4-8C65-FC3C0DC06E7C}"/>
              </a:ext>
            </a:extLst>
          </p:cNvPr>
          <p:cNvGraphicFramePr>
            <a:graphicFrameLocks noGrp="1"/>
          </p:cNvGraphicFramePr>
          <p:nvPr>
            <p:ph type="tbl" sz="quarter" idx="13"/>
            <p:extLst>
              <p:ext uri="{D42A27DB-BD31-4B8C-83A1-F6EECF244321}">
                <p14:modId xmlns:p14="http://schemas.microsoft.com/office/powerpoint/2010/main" val="1317931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17728982"/>
                    </a:ext>
                  </a:extLst>
                </a:gridCol>
                <a:gridCol w="1645920">
                  <a:extLst>
                    <a:ext uri="{9D8B030D-6E8A-4147-A177-3AD203B41FA5}">
                      <a16:colId xmlns:a16="http://schemas.microsoft.com/office/drawing/2014/main" val="2889597302"/>
                    </a:ext>
                  </a:extLst>
                </a:gridCol>
                <a:gridCol w="1152144">
                  <a:extLst>
                    <a:ext uri="{9D8B030D-6E8A-4147-A177-3AD203B41FA5}">
                      <a16:colId xmlns:a16="http://schemas.microsoft.com/office/drawing/2014/main" val="2162084907"/>
                    </a:ext>
                  </a:extLst>
                </a:gridCol>
                <a:gridCol w="576072">
                  <a:extLst>
                    <a:ext uri="{9D8B030D-6E8A-4147-A177-3AD203B41FA5}">
                      <a16:colId xmlns:a16="http://schemas.microsoft.com/office/drawing/2014/main" val="676211691"/>
                    </a:ext>
                  </a:extLst>
                </a:gridCol>
                <a:gridCol w="576072">
                  <a:extLst>
                    <a:ext uri="{9D8B030D-6E8A-4147-A177-3AD203B41FA5}">
                      <a16:colId xmlns:a16="http://schemas.microsoft.com/office/drawing/2014/main" val="2667054576"/>
                    </a:ext>
                  </a:extLst>
                </a:gridCol>
                <a:gridCol w="576072">
                  <a:extLst>
                    <a:ext uri="{9D8B030D-6E8A-4147-A177-3AD203B41FA5}">
                      <a16:colId xmlns:a16="http://schemas.microsoft.com/office/drawing/2014/main" val="1952982306"/>
                    </a:ext>
                  </a:extLst>
                </a:gridCol>
                <a:gridCol w="576072">
                  <a:extLst>
                    <a:ext uri="{9D8B030D-6E8A-4147-A177-3AD203B41FA5}">
                      <a16:colId xmlns:a16="http://schemas.microsoft.com/office/drawing/2014/main" val="674730183"/>
                    </a:ext>
                  </a:extLst>
                </a:gridCol>
                <a:gridCol w="576072">
                  <a:extLst>
                    <a:ext uri="{9D8B030D-6E8A-4147-A177-3AD203B41FA5}">
                      <a16:colId xmlns:a16="http://schemas.microsoft.com/office/drawing/2014/main" val="357865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210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- 2021-10-01 09:50:17</a:t>
                      </a:r>
                      <a:r>
                        <a:rPr kumimoji="0" lang="de-DE" sz="1000" b="0" i="0" u="none" strike="noStrike" kern="1200" cap="none" spc="0" normalizeH="0" baseline="0" noProof="0">
                          <a:ln>
                            <a:noFill/>
                          </a:ln>
                          <a:solidFill>
                            <a:prstClr val="black"/>
                          </a:solidFill>
                          <a:effectLst/>
                          <a:uLnTx/>
                          <a:uFillTx/>
                          <a:latin typeface="+mn-lt"/>
                          <a:ea typeface="+mn-ea"/>
                          <a:cs typeface="+mn-cs"/>
                        </a:rPr>
                        <a:t>
 Der Oktober startet mit dem internationalen Brustkrebstag 👩‍⚕️👨‍⚕️ Da jährlich etwa 70.000 Frauen in Deutschland erkranken, möchten auch wir bei der Aufklärung über die Krebsform beitragen und haben einige Informationen zusammengestellt. https://www.pronovabkk.de/leben/informationen-zum-thema-brustkrebs.html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241111786_4360565240655669_3920453197210472003_n.jpg?_nc_cat=104&amp;ccb=1-5&amp;_nc_sid=8024bb&amp;_nc_ohc=gHt4uMywoqgAX_yVx_V&amp;_nc_ht=scontent-iad3-1.xx&amp;edm=AKIiGfEEAAAA&amp;oh=00_AT8nw5ezY_offQ_Am8uoOYzoKx0PapDdoR810_FFi-MLUg&amp;oe=61F6B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0.2777 %</a:t>
                      </a:r>
                    </a:p>
                  </a:txBody>
                  <a:tcPr/>
                </a:tc>
                <a:extLst>
                  <a:ext uri="{0D108BD9-81ED-4DB2-BD59-A6C34878D82A}">
                    <a16:rowId xmlns:a16="http://schemas.microsoft.com/office/drawing/2014/main" val="1604533141"/>
                  </a:ext>
                </a:extLst>
              </a:tr>
            </a:tbl>
          </a:graphicData>
        </a:graphic>
      </p:graphicFrame>
      <p:sp>
        <p:nvSpPr>
          <p:cNvPr id="4" name="Text Placeholder 3">
            <a:extLst>
              <a:ext uri="{FF2B5EF4-FFF2-40B4-BE49-F238E27FC236}">
                <a16:creationId xmlns:a16="http://schemas.microsoft.com/office/drawing/2014/main" id="{B45E2EAD-9C86-4E0F-A83C-0F4104EF9A8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94022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B204-6462-4119-87D4-8125BB0E4C3B}"/>
              </a:ext>
            </a:extLst>
          </p:cNvPr>
          <p:cNvSpPr>
            <a:spLocks noGrp="1"/>
          </p:cNvSpPr>
          <p:nvPr>
            <p:ph type="title"/>
          </p:nvPr>
        </p:nvSpPr>
        <p:spPr/>
        <p:txBody>
          <a:bodyPr/>
          <a:lstStyle/>
          <a:p>
            <a:r>
              <a:rPr lang="de-DE"/>
              <a:t>Facebook Postings mit den meisten Interaktionen | All profiles - 17 of 21</a:t>
            </a:r>
            <a:endParaRPr lang="en-US"/>
          </a:p>
        </p:txBody>
      </p:sp>
      <p:graphicFrame>
        <p:nvGraphicFramePr>
          <p:cNvPr id="5" name="Table Placeholder 4">
            <a:extLst>
              <a:ext uri="{FF2B5EF4-FFF2-40B4-BE49-F238E27FC236}">
                <a16:creationId xmlns:a16="http://schemas.microsoft.com/office/drawing/2014/main" id="{4B7BB24D-3CA4-41AC-964B-1FD068BFB1D6}"/>
              </a:ext>
            </a:extLst>
          </p:cNvPr>
          <p:cNvGraphicFramePr>
            <a:graphicFrameLocks noGrp="1"/>
          </p:cNvGraphicFramePr>
          <p:nvPr>
            <p:ph type="tbl" sz="quarter" idx="13"/>
            <p:extLst>
              <p:ext uri="{D42A27DB-BD31-4B8C-83A1-F6EECF244321}">
                <p14:modId xmlns:p14="http://schemas.microsoft.com/office/powerpoint/2010/main" val="16109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0364380"/>
                    </a:ext>
                  </a:extLst>
                </a:gridCol>
                <a:gridCol w="1645920">
                  <a:extLst>
                    <a:ext uri="{9D8B030D-6E8A-4147-A177-3AD203B41FA5}">
                      <a16:colId xmlns:a16="http://schemas.microsoft.com/office/drawing/2014/main" val="4138760094"/>
                    </a:ext>
                  </a:extLst>
                </a:gridCol>
                <a:gridCol w="1152144">
                  <a:extLst>
                    <a:ext uri="{9D8B030D-6E8A-4147-A177-3AD203B41FA5}">
                      <a16:colId xmlns:a16="http://schemas.microsoft.com/office/drawing/2014/main" val="4114600564"/>
                    </a:ext>
                  </a:extLst>
                </a:gridCol>
                <a:gridCol w="576072">
                  <a:extLst>
                    <a:ext uri="{9D8B030D-6E8A-4147-A177-3AD203B41FA5}">
                      <a16:colId xmlns:a16="http://schemas.microsoft.com/office/drawing/2014/main" val="1925398275"/>
                    </a:ext>
                  </a:extLst>
                </a:gridCol>
                <a:gridCol w="576072">
                  <a:extLst>
                    <a:ext uri="{9D8B030D-6E8A-4147-A177-3AD203B41FA5}">
                      <a16:colId xmlns:a16="http://schemas.microsoft.com/office/drawing/2014/main" val="2566684181"/>
                    </a:ext>
                  </a:extLst>
                </a:gridCol>
                <a:gridCol w="576072">
                  <a:extLst>
                    <a:ext uri="{9D8B030D-6E8A-4147-A177-3AD203B41FA5}">
                      <a16:colId xmlns:a16="http://schemas.microsoft.com/office/drawing/2014/main" val="413109935"/>
                    </a:ext>
                  </a:extLst>
                </a:gridCol>
                <a:gridCol w="576072">
                  <a:extLst>
                    <a:ext uri="{9D8B030D-6E8A-4147-A177-3AD203B41FA5}">
                      <a16:colId xmlns:a16="http://schemas.microsoft.com/office/drawing/2014/main" val="3529866926"/>
                    </a:ext>
                  </a:extLst>
                </a:gridCol>
                <a:gridCol w="576072">
                  <a:extLst>
                    <a:ext uri="{9D8B030D-6E8A-4147-A177-3AD203B41FA5}">
                      <a16:colId xmlns:a16="http://schemas.microsoft.com/office/drawing/2014/main" val="146072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597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- 2021-10-27 17:21:07</a:t>
                      </a:r>
                      <a:r>
                        <a:rPr kumimoji="0" lang="de-DE" sz="1000" b="0" i="0" u="none" strike="noStrike" kern="1200" cap="none" spc="0" normalizeH="0" baseline="0" noProof="0">
                          <a:ln>
                            <a:noFill/>
                          </a:ln>
                          <a:solidFill>
                            <a:prstClr val="black"/>
                          </a:solidFill>
                          <a:effectLst/>
                          <a:uLnTx/>
                          <a:uFillTx/>
                          <a:latin typeface="+mn-lt"/>
                          <a:ea typeface="+mn-ea"/>
                          <a:cs typeface="+mn-cs"/>
                        </a:rPr>
                        <a:t>
 In ein paar Tagen ziehen wieder Monster, Geister, Hexen und andere Gruselgestalten um die Häuser 👺🤖🧙‍♀️ Halloween wird in Deutschland immer beliebter, auch wenn einige damit nur wenig anfangen können. Auch Kürbisse gehören natürlich fest dazu. Die eignen sich allerdings nicht nur hervorragend für Deko, sondern sind auch super lecker! 🎃 https://www.pronovabkk.de/leben/halloween-hallo-kuerbis.html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241137956_4360627103982816_1708769547865694898_n.jpg?_nc_cat=110&amp;ccb=1-5&amp;_nc_sid=8024bb&amp;_nc_ohc=SEpr7Ray46EAX93Zw-P&amp;_nc_ht=scontent-iad3-1.xx&amp;edm=AKIiGfEEAAAA&amp;oh=00_AT_Ur-4Q4LrYuilShWwm73M4M7nOpiOhZx4BjxoWesjg1w&amp;oe=61F6436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0.2672 %</a:t>
                      </a:r>
                    </a:p>
                  </a:txBody>
                  <a:tcPr/>
                </a:tc>
                <a:extLst>
                  <a:ext uri="{0D108BD9-81ED-4DB2-BD59-A6C34878D82A}">
                    <a16:rowId xmlns:a16="http://schemas.microsoft.com/office/drawing/2014/main" val="3784792796"/>
                  </a:ext>
                </a:extLst>
              </a:tr>
            </a:tbl>
          </a:graphicData>
        </a:graphic>
      </p:graphicFrame>
      <p:sp>
        <p:nvSpPr>
          <p:cNvPr id="4" name="Text Placeholder 3">
            <a:extLst>
              <a:ext uri="{FF2B5EF4-FFF2-40B4-BE49-F238E27FC236}">
                <a16:creationId xmlns:a16="http://schemas.microsoft.com/office/drawing/2014/main" id="{1FF1B49B-D0BA-4860-936F-82531992E7E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16736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9ECB1-9D03-4DC5-9227-BED775B9AACB}"/>
              </a:ext>
            </a:extLst>
          </p:cNvPr>
          <p:cNvSpPr>
            <a:spLocks noGrp="1"/>
          </p:cNvSpPr>
          <p:nvPr>
            <p:ph type="title"/>
          </p:nvPr>
        </p:nvSpPr>
        <p:spPr/>
        <p:txBody>
          <a:bodyPr/>
          <a:lstStyle/>
          <a:p>
            <a:r>
              <a:rPr lang="de-DE"/>
              <a:t>Facebook Postings mit den meisten Interaktionen | All profiles - 18 of 21</a:t>
            </a:r>
            <a:endParaRPr lang="en-US"/>
          </a:p>
        </p:txBody>
      </p:sp>
      <p:graphicFrame>
        <p:nvGraphicFramePr>
          <p:cNvPr id="5" name="Table Placeholder 4">
            <a:extLst>
              <a:ext uri="{FF2B5EF4-FFF2-40B4-BE49-F238E27FC236}">
                <a16:creationId xmlns:a16="http://schemas.microsoft.com/office/drawing/2014/main" id="{92ADB39F-DB9C-4508-8578-03BE498A0678}"/>
              </a:ext>
            </a:extLst>
          </p:cNvPr>
          <p:cNvGraphicFramePr>
            <a:graphicFrameLocks noGrp="1"/>
          </p:cNvGraphicFramePr>
          <p:nvPr>
            <p:ph type="tbl" sz="quarter" idx="13"/>
            <p:extLst>
              <p:ext uri="{D42A27DB-BD31-4B8C-83A1-F6EECF244321}">
                <p14:modId xmlns:p14="http://schemas.microsoft.com/office/powerpoint/2010/main" val="46020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4063296"/>
                    </a:ext>
                  </a:extLst>
                </a:gridCol>
                <a:gridCol w="1645920">
                  <a:extLst>
                    <a:ext uri="{9D8B030D-6E8A-4147-A177-3AD203B41FA5}">
                      <a16:colId xmlns:a16="http://schemas.microsoft.com/office/drawing/2014/main" val="3949746504"/>
                    </a:ext>
                  </a:extLst>
                </a:gridCol>
                <a:gridCol w="1152144">
                  <a:extLst>
                    <a:ext uri="{9D8B030D-6E8A-4147-A177-3AD203B41FA5}">
                      <a16:colId xmlns:a16="http://schemas.microsoft.com/office/drawing/2014/main" val="4226113175"/>
                    </a:ext>
                  </a:extLst>
                </a:gridCol>
                <a:gridCol w="576072">
                  <a:extLst>
                    <a:ext uri="{9D8B030D-6E8A-4147-A177-3AD203B41FA5}">
                      <a16:colId xmlns:a16="http://schemas.microsoft.com/office/drawing/2014/main" val="3910619822"/>
                    </a:ext>
                  </a:extLst>
                </a:gridCol>
                <a:gridCol w="576072">
                  <a:extLst>
                    <a:ext uri="{9D8B030D-6E8A-4147-A177-3AD203B41FA5}">
                      <a16:colId xmlns:a16="http://schemas.microsoft.com/office/drawing/2014/main" val="2486357720"/>
                    </a:ext>
                  </a:extLst>
                </a:gridCol>
                <a:gridCol w="576072">
                  <a:extLst>
                    <a:ext uri="{9D8B030D-6E8A-4147-A177-3AD203B41FA5}">
                      <a16:colId xmlns:a16="http://schemas.microsoft.com/office/drawing/2014/main" val="1754799073"/>
                    </a:ext>
                  </a:extLst>
                </a:gridCol>
                <a:gridCol w="576072">
                  <a:extLst>
                    <a:ext uri="{9D8B030D-6E8A-4147-A177-3AD203B41FA5}">
                      <a16:colId xmlns:a16="http://schemas.microsoft.com/office/drawing/2014/main" val="2907870387"/>
                    </a:ext>
                  </a:extLst>
                </a:gridCol>
                <a:gridCol w="576072">
                  <a:extLst>
                    <a:ext uri="{9D8B030D-6E8A-4147-A177-3AD203B41FA5}">
                      <a16:colId xmlns:a16="http://schemas.microsoft.com/office/drawing/2014/main" val="130225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9923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- 2021-10-03 13:03:30</a:t>
                      </a:r>
                      <a:r>
                        <a:rPr kumimoji="0" lang="de-DE" sz="1000" b="0" i="0" u="none" strike="noStrike" kern="1200" cap="none" spc="0" normalizeH="0" baseline="0" noProof="0">
                          <a:ln>
                            <a:noFill/>
                          </a:ln>
                          <a:solidFill>
                            <a:prstClr val="black"/>
                          </a:solidFill>
                          <a:effectLst/>
                          <a:uLnTx/>
                          <a:uFillTx/>
                          <a:latin typeface="+mn-lt"/>
                          <a:ea typeface="+mn-ea"/>
                          <a:cs typeface="+mn-cs"/>
                        </a:rPr>
                        <a:t>
 Schon gesehen? Die neue Ausgabe der Profil ist da! In dieser Ausgabe schauen wir uns das Auge genauer an. Was kann es leisten, wie können wir es trainieren und wie bleibt es gesund? Das und noch mehr erzählen wir euch in unserem Titelthema:
https://magazin.pronovabkk.de/2021/09/29/augenblick-mal-bitte/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244211394_4460730763972449_4004747239617918400_n.png?_nc_cat=104&amp;ccb=1-5&amp;_nc_sid=8024bb&amp;_nc_ohc=xfRhYFat9gMAX_WWabq&amp;_nc_oc=AQnxZVEQS9ejLMonCOi5k-hvR9dpY10dAO39ihMBkHZpgluHxdF9j-JMXa-THjtcLXs&amp;_nc_ht=scontent-iad3-1.xx&amp;edm=AKIiGfEEAAAA&amp;oh=00_AT9INHBwoZp-Ruerc2kLeKb4PkimVtzERI5M9TDAGsHvug&amp;oe=61F68A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0.2469 %</a:t>
                      </a:r>
                    </a:p>
                  </a:txBody>
                  <a:tcPr/>
                </a:tc>
                <a:extLst>
                  <a:ext uri="{0D108BD9-81ED-4DB2-BD59-A6C34878D82A}">
                    <a16:rowId xmlns:a16="http://schemas.microsoft.com/office/drawing/2014/main" val="4064766833"/>
                  </a:ext>
                </a:extLst>
              </a:tr>
            </a:tbl>
          </a:graphicData>
        </a:graphic>
      </p:graphicFrame>
      <p:sp>
        <p:nvSpPr>
          <p:cNvPr id="4" name="Text Placeholder 3">
            <a:extLst>
              <a:ext uri="{FF2B5EF4-FFF2-40B4-BE49-F238E27FC236}">
                <a16:creationId xmlns:a16="http://schemas.microsoft.com/office/drawing/2014/main" id="{3A437E7E-6892-402E-8AC0-0AEB2436BFB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3070487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39D18-B0E8-489A-890E-3786AD7B0C87}"/>
              </a:ext>
            </a:extLst>
          </p:cNvPr>
          <p:cNvSpPr>
            <a:spLocks noGrp="1"/>
          </p:cNvSpPr>
          <p:nvPr>
            <p:ph type="title"/>
          </p:nvPr>
        </p:nvSpPr>
        <p:spPr/>
        <p:txBody>
          <a:bodyPr/>
          <a:lstStyle/>
          <a:p>
            <a:r>
              <a:rPr lang="de-DE"/>
              <a:t>Facebook Postings mit den meisten Interaktionen | All profiles - 19 of 21</a:t>
            </a:r>
            <a:endParaRPr lang="en-US"/>
          </a:p>
        </p:txBody>
      </p:sp>
      <p:graphicFrame>
        <p:nvGraphicFramePr>
          <p:cNvPr id="5" name="Table Placeholder 4">
            <a:extLst>
              <a:ext uri="{FF2B5EF4-FFF2-40B4-BE49-F238E27FC236}">
                <a16:creationId xmlns:a16="http://schemas.microsoft.com/office/drawing/2014/main" id="{5445C4A9-5120-4581-9647-45BF7B4BEA31}"/>
              </a:ext>
            </a:extLst>
          </p:cNvPr>
          <p:cNvGraphicFramePr>
            <a:graphicFrameLocks noGrp="1"/>
          </p:cNvGraphicFramePr>
          <p:nvPr>
            <p:ph type="tbl" sz="quarter" idx="13"/>
            <p:extLst>
              <p:ext uri="{D42A27DB-BD31-4B8C-83A1-F6EECF244321}">
                <p14:modId xmlns:p14="http://schemas.microsoft.com/office/powerpoint/2010/main" val="84131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5979550"/>
                    </a:ext>
                  </a:extLst>
                </a:gridCol>
                <a:gridCol w="1645920">
                  <a:extLst>
                    <a:ext uri="{9D8B030D-6E8A-4147-A177-3AD203B41FA5}">
                      <a16:colId xmlns:a16="http://schemas.microsoft.com/office/drawing/2014/main" val="4059465527"/>
                    </a:ext>
                  </a:extLst>
                </a:gridCol>
                <a:gridCol w="1152144">
                  <a:extLst>
                    <a:ext uri="{9D8B030D-6E8A-4147-A177-3AD203B41FA5}">
                      <a16:colId xmlns:a16="http://schemas.microsoft.com/office/drawing/2014/main" val="1687045483"/>
                    </a:ext>
                  </a:extLst>
                </a:gridCol>
                <a:gridCol w="576072">
                  <a:extLst>
                    <a:ext uri="{9D8B030D-6E8A-4147-A177-3AD203B41FA5}">
                      <a16:colId xmlns:a16="http://schemas.microsoft.com/office/drawing/2014/main" val="4132123232"/>
                    </a:ext>
                  </a:extLst>
                </a:gridCol>
                <a:gridCol w="576072">
                  <a:extLst>
                    <a:ext uri="{9D8B030D-6E8A-4147-A177-3AD203B41FA5}">
                      <a16:colId xmlns:a16="http://schemas.microsoft.com/office/drawing/2014/main" val="3119124329"/>
                    </a:ext>
                  </a:extLst>
                </a:gridCol>
                <a:gridCol w="576072">
                  <a:extLst>
                    <a:ext uri="{9D8B030D-6E8A-4147-A177-3AD203B41FA5}">
                      <a16:colId xmlns:a16="http://schemas.microsoft.com/office/drawing/2014/main" val="2333017981"/>
                    </a:ext>
                  </a:extLst>
                </a:gridCol>
                <a:gridCol w="576072">
                  <a:extLst>
                    <a:ext uri="{9D8B030D-6E8A-4147-A177-3AD203B41FA5}">
                      <a16:colId xmlns:a16="http://schemas.microsoft.com/office/drawing/2014/main" val="1981415655"/>
                    </a:ext>
                  </a:extLst>
                </a:gridCol>
                <a:gridCol w="576072">
                  <a:extLst>
                    <a:ext uri="{9D8B030D-6E8A-4147-A177-3AD203B41FA5}">
                      <a16:colId xmlns:a16="http://schemas.microsoft.com/office/drawing/2014/main" val="2189518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3246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- 2021-10-20 09:16:56</a:t>
                      </a:r>
                      <a:r>
                        <a:rPr kumimoji="0" lang="de-DE" sz="1000" b="0" i="0" u="none" strike="noStrike" kern="1200" cap="none" spc="0" normalizeH="0" baseline="0" noProof="0">
                          <a:ln>
                            <a:noFill/>
                          </a:ln>
                          <a:solidFill>
                            <a:prstClr val="black"/>
                          </a:solidFill>
                          <a:effectLst/>
                          <a:uLnTx/>
                          <a:uFillTx/>
                          <a:latin typeface="+mn-lt"/>
                          <a:ea typeface="+mn-ea"/>
                          <a:cs typeface="+mn-cs"/>
                        </a:rPr>
                        <a:t>
 Der Beruf, die Kinder, der Haushalt - ganz schön schwer, dass alles in einem Tag unterzubringen 🥵 Da kommt uns der Griff zum süßen Snack zwischendurch sehr gelegen. Aber geht’s vielleicht auch anders? Wir sagen: auf jeden Fall! 😋 https://www.pronovabkk.de/leben/zuckerfreie-ernaehrung-tipps-fuer-arbeit-und-zuhause.html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241155904_4360618930650300_1032833113020388849_n.jpg?_nc_cat=107&amp;ccb=1-5&amp;_nc_sid=8024bb&amp;_nc_ohc=Zi_6jkXfVyMAX8Pqs2F&amp;_nc_ht=scontent-iad3-1.xx&amp;edm=AKIiGfEEAAAA&amp;oh=00_AT_E4T4Mf0upCJAC05d9W0kI_brsQYyl-jFm84a6EiMU_g&amp;oe=61F6F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0.2364 %</a:t>
                      </a:r>
                    </a:p>
                  </a:txBody>
                  <a:tcPr/>
                </a:tc>
                <a:extLst>
                  <a:ext uri="{0D108BD9-81ED-4DB2-BD59-A6C34878D82A}">
                    <a16:rowId xmlns:a16="http://schemas.microsoft.com/office/drawing/2014/main" val="1914610148"/>
                  </a:ext>
                </a:extLst>
              </a:tr>
            </a:tbl>
          </a:graphicData>
        </a:graphic>
      </p:graphicFrame>
      <p:sp>
        <p:nvSpPr>
          <p:cNvPr id="4" name="Text Placeholder 3">
            <a:extLst>
              <a:ext uri="{FF2B5EF4-FFF2-40B4-BE49-F238E27FC236}">
                <a16:creationId xmlns:a16="http://schemas.microsoft.com/office/drawing/2014/main" id="{3B5B1CB1-FA28-4BFF-A4E7-5F79B3C64A9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77264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69A5-3B4F-44C9-885C-CD3292127037}"/>
              </a:ext>
            </a:extLst>
          </p:cNvPr>
          <p:cNvSpPr>
            <a:spLocks noGrp="1"/>
          </p:cNvSpPr>
          <p:nvPr>
            <p:ph type="title"/>
          </p:nvPr>
        </p:nvSpPr>
        <p:spPr/>
        <p:txBody>
          <a:bodyPr/>
          <a:lstStyle/>
          <a:p>
            <a:r>
              <a:rPr lang="de-DE"/>
              <a:t>Facebook Postings mit den meisten Interaktionen | All profiles - 20 of 21</a:t>
            </a:r>
            <a:endParaRPr lang="en-US"/>
          </a:p>
        </p:txBody>
      </p:sp>
      <p:graphicFrame>
        <p:nvGraphicFramePr>
          <p:cNvPr id="5" name="Table Placeholder 4">
            <a:extLst>
              <a:ext uri="{FF2B5EF4-FFF2-40B4-BE49-F238E27FC236}">
                <a16:creationId xmlns:a16="http://schemas.microsoft.com/office/drawing/2014/main" id="{227AC20E-2447-428F-8F2A-21AD77B42C44}"/>
              </a:ext>
            </a:extLst>
          </p:cNvPr>
          <p:cNvGraphicFramePr>
            <a:graphicFrameLocks noGrp="1"/>
          </p:cNvGraphicFramePr>
          <p:nvPr>
            <p:ph type="tbl" sz="quarter" idx="13"/>
            <p:extLst>
              <p:ext uri="{D42A27DB-BD31-4B8C-83A1-F6EECF244321}">
                <p14:modId xmlns:p14="http://schemas.microsoft.com/office/powerpoint/2010/main" val="248901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05930852"/>
                    </a:ext>
                  </a:extLst>
                </a:gridCol>
                <a:gridCol w="1645920">
                  <a:extLst>
                    <a:ext uri="{9D8B030D-6E8A-4147-A177-3AD203B41FA5}">
                      <a16:colId xmlns:a16="http://schemas.microsoft.com/office/drawing/2014/main" val="3247985667"/>
                    </a:ext>
                  </a:extLst>
                </a:gridCol>
                <a:gridCol w="1152144">
                  <a:extLst>
                    <a:ext uri="{9D8B030D-6E8A-4147-A177-3AD203B41FA5}">
                      <a16:colId xmlns:a16="http://schemas.microsoft.com/office/drawing/2014/main" val="3245769754"/>
                    </a:ext>
                  </a:extLst>
                </a:gridCol>
                <a:gridCol w="576072">
                  <a:extLst>
                    <a:ext uri="{9D8B030D-6E8A-4147-A177-3AD203B41FA5}">
                      <a16:colId xmlns:a16="http://schemas.microsoft.com/office/drawing/2014/main" val="41323236"/>
                    </a:ext>
                  </a:extLst>
                </a:gridCol>
                <a:gridCol w="576072">
                  <a:extLst>
                    <a:ext uri="{9D8B030D-6E8A-4147-A177-3AD203B41FA5}">
                      <a16:colId xmlns:a16="http://schemas.microsoft.com/office/drawing/2014/main" val="4137853967"/>
                    </a:ext>
                  </a:extLst>
                </a:gridCol>
                <a:gridCol w="576072">
                  <a:extLst>
                    <a:ext uri="{9D8B030D-6E8A-4147-A177-3AD203B41FA5}">
                      <a16:colId xmlns:a16="http://schemas.microsoft.com/office/drawing/2014/main" val="1458496146"/>
                    </a:ext>
                  </a:extLst>
                </a:gridCol>
                <a:gridCol w="576072">
                  <a:extLst>
                    <a:ext uri="{9D8B030D-6E8A-4147-A177-3AD203B41FA5}">
                      <a16:colId xmlns:a16="http://schemas.microsoft.com/office/drawing/2014/main" val="1355566452"/>
                    </a:ext>
                  </a:extLst>
                </a:gridCol>
                <a:gridCol w="576072">
                  <a:extLst>
                    <a:ext uri="{9D8B030D-6E8A-4147-A177-3AD203B41FA5}">
                      <a16:colId xmlns:a16="http://schemas.microsoft.com/office/drawing/2014/main" val="1171746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3946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- 2021-10-14 10:12:06</a:t>
                      </a:r>
                      <a:r>
                        <a:rPr kumimoji="0" lang="de-DE" sz="1000" b="0" i="0" u="none" strike="noStrike" kern="1200" cap="none" spc="0" normalizeH="0" baseline="0" noProof="0">
                          <a:ln>
                            <a:noFill/>
                          </a:ln>
                          <a:solidFill>
                            <a:prstClr val="black"/>
                          </a:solidFill>
                          <a:effectLst/>
                          <a:uLnTx/>
                          <a:uFillTx/>
                          <a:latin typeface="+mn-lt"/>
                          <a:ea typeface="+mn-ea"/>
                          <a:cs typeface="+mn-cs"/>
                        </a:rPr>
                        <a:t>
 In Herbst und Winter tun uns wärmende Suppen einfach gut 🥶 🍲Eine besonders schnelle und trotzdem köstliche Variante ist unsere rote Linsensuppe - mit nur fünf Zutaten! https://www.youtube.com/watch?v=37c3TtpKwjA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241076666_4360609420651251_4049145323138112998_n.jpg?_nc_cat=109&amp;ccb=1-5&amp;_nc_sid=8024bb&amp;_nc_ohc=Th9558_KLU4AX-ZT8A7&amp;_nc_ht=scontent-iad3-1.xx&amp;edm=AKIiGfEEAAAA&amp;oh=00_AT-P7o_TrmqJoiVnJWCLDfqSivZ9nx5XsljIYOFzKcVsew&amp;oe=61F5D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0.2262 %</a:t>
                      </a:r>
                    </a:p>
                  </a:txBody>
                  <a:tcPr/>
                </a:tc>
                <a:extLst>
                  <a:ext uri="{0D108BD9-81ED-4DB2-BD59-A6C34878D82A}">
                    <a16:rowId xmlns:a16="http://schemas.microsoft.com/office/drawing/2014/main" val="2807368122"/>
                  </a:ext>
                </a:extLst>
              </a:tr>
            </a:tbl>
          </a:graphicData>
        </a:graphic>
      </p:graphicFrame>
      <p:sp>
        <p:nvSpPr>
          <p:cNvPr id="4" name="Text Placeholder 3">
            <a:extLst>
              <a:ext uri="{FF2B5EF4-FFF2-40B4-BE49-F238E27FC236}">
                <a16:creationId xmlns:a16="http://schemas.microsoft.com/office/drawing/2014/main" id="{78FF4D18-3163-4668-BF2B-45BDCDA5890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2820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38825-2FAB-4766-B4D7-BDF917DE46D3}"/>
              </a:ext>
            </a:extLst>
          </p:cNvPr>
          <p:cNvSpPr>
            <a:spLocks noGrp="1"/>
          </p:cNvSpPr>
          <p:nvPr>
            <p:ph type="title"/>
          </p:nvPr>
        </p:nvSpPr>
        <p:spPr/>
        <p:txBody>
          <a:bodyPr/>
          <a:lstStyle/>
          <a:p>
            <a:r>
              <a:rPr lang="de-DE"/>
              <a:t>Facebook Postings mit den meisten Interaktionen | All profiles - 21 of 21</a:t>
            </a:r>
            <a:endParaRPr lang="en-US"/>
          </a:p>
        </p:txBody>
      </p:sp>
      <p:graphicFrame>
        <p:nvGraphicFramePr>
          <p:cNvPr id="5" name="Table Placeholder 4">
            <a:extLst>
              <a:ext uri="{FF2B5EF4-FFF2-40B4-BE49-F238E27FC236}">
                <a16:creationId xmlns:a16="http://schemas.microsoft.com/office/drawing/2014/main" id="{8F470981-5546-4F0F-AEFF-BC9E688201AE}"/>
              </a:ext>
            </a:extLst>
          </p:cNvPr>
          <p:cNvGraphicFramePr>
            <a:graphicFrameLocks noGrp="1"/>
          </p:cNvGraphicFramePr>
          <p:nvPr>
            <p:ph type="tbl" sz="quarter" idx="13"/>
            <p:extLst>
              <p:ext uri="{D42A27DB-BD31-4B8C-83A1-F6EECF244321}">
                <p14:modId xmlns:p14="http://schemas.microsoft.com/office/powerpoint/2010/main" val="1002299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05818604"/>
                    </a:ext>
                  </a:extLst>
                </a:gridCol>
                <a:gridCol w="1645920">
                  <a:extLst>
                    <a:ext uri="{9D8B030D-6E8A-4147-A177-3AD203B41FA5}">
                      <a16:colId xmlns:a16="http://schemas.microsoft.com/office/drawing/2014/main" val="684843067"/>
                    </a:ext>
                  </a:extLst>
                </a:gridCol>
                <a:gridCol w="1152144">
                  <a:extLst>
                    <a:ext uri="{9D8B030D-6E8A-4147-A177-3AD203B41FA5}">
                      <a16:colId xmlns:a16="http://schemas.microsoft.com/office/drawing/2014/main" val="2626614810"/>
                    </a:ext>
                  </a:extLst>
                </a:gridCol>
                <a:gridCol w="576072">
                  <a:extLst>
                    <a:ext uri="{9D8B030D-6E8A-4147-A177-3AD203B41FA5}">
                      <a16:colId xmlns:a16="http://schemas.microsoft.com/office/drawing/2014/main" val="4283294896"/>
                    </a:ext>
                  </a:extLst>
                </a:gridCol>
                <a:gridCol w="576072">
                  <a:extLst>
                    <a:ext uri="{9D8B030D-6E8A-4147-A177-3AD203B41FA5}">
                      <a16:colId xmlns:a16="http://schemas.microsoft.com/office/drawing/2014/main" val="2283764887"/>
                    </a:ext>
                  </a:extLst>
                </a:gridCol>
                <a:gridCol w="576072">
                  <a:extLst>
                    <a:ext uri="{9D8B030D-6E8A-4147-A177-3AD203B41FA5}">
                      <a16:colId xmlns:a16="http://schemas.microsoft.com/office/drawing/2014/main" val="2365753623"/>
                    </a:ext>
                  </a:extLst>
                </a:gridCol>
                <a:gridCol w="576072">
                  <a:extLst>
                    <a:ext uri="{9D8B030D-6E8A-4147-A177-3AD203B41FA5}">
                      <a16:colId xmlns:a16="http://schemas.microsoft.com/office/drawing/2014/main" val="1102288828"/>
                    </a:ext>
                  </a:extLst>
                </a:gridCol>
                <a:gridCol w="576072">
                  <a:extLst>
                    <a:ext uri="{9D8B030D-6E8A-4147-A177-3AD203B41FA5}">
                      <a16:colId xmlns:a16="http://schemas.microsoft.com/office/drawing/2014/main" val="4148627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532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- 2021-12-23 17:19:14</a:t>
                      </a:r>
                      <a:r>
                        <a:rPr kumimoji="0" lang="de-DE" sz="1000" b="0" i="0" u="none" strike="noStrike" kern="1200" cap="none" spc="0" normalizeH="0" baseline="0" noProof="0">
                          <a:ln>
                            <a:noFill/>
                          </a:ln>
                          <a:solidFill>
                            <a:prstClr val="black"/>
                          </a:solidFill>
                          <a:effectLst/>
                          <a:uLnTx/>
                          <a:uFillTx/>
                          <a:latin typeface="+mn-lt"/>
                          <a:ea typeface="+mn-ea"/>
                          <a:cs typeface="+mn-cs"/>
                        </a:rPr>
                        <a:t>
 Sicherlich kennst du das Gefühl von dem ständigen Drang, aufs Handy schauen zu müssen. Doch über die Feiertage kann nichts wichtiger sein, als die Zeit mit seinen Liebsten zu verbringen und Handy einfach mal Handy sein zu lassen. Was hältst du von Digital Detox über die Festtage?
Mehr zum Thema findest du auf unserer Webseite:
https://www.pronovabkk.de/digitaldetox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480x480/269979432_4747664761945713_7210585073612143935_n.jpg?_nc_cat=105&amp;ccb=1-5&amp;_nc_sid=8024bb&amp;_nc_ohc=AL4LH3n6IlUAX9-miJX&amp;_nc_oc=AQnRcdBZMWZudo-LoPE-CAzQkQpFsm6OPmmMUNPRlZkR-eXz79t3L2WjK_Htu3zl7P4&amp;_nc_ht=scontent-iad3-1.xx&amp;edm=AKIiGfEEAAAA&amp;oh=00_AT-xKnoL4szB_ICCdlGW1ri7y3Zi2dTicDxY5atiyEtp0A&amp;oe=61F6E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extLst>
                  <a:ext uri="{0D108BD9-81ED-4DB2-BD59-A6C34878D82A}">
                    <a16:rowId xmlns:a16="http://schemas.microsoft.com/office/drawing/2014/main" val="3445737972"/>
                  </a:ext>
                </a:extLst>
              </a:tr>
            </a:tbl>
          </a:graphicData>
        </a:graphic>
      </p:graphicFrame>
      <p:sp>
        <p:nvSpPr>
          <p:cNvPr id="4" name="Text Placeholder 3">
            <a:extLst>
              <a:ext uri="{FF2B5EF4-FFF2-40B4-BE49-F238E27FC236}">
                <a16:creationId xmlns:a16="http://schemas.microsoft.com/office/drawing/2014/main" id="{6F02433A-9073-4D70-8FC8-F547EDE431E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11968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1663-B707-4B6D-916D-B3AA5F982130}"/>
              </a:ext>
            </a:extLst>
          </p:cNvPr>
          <p:cNvSpPr>
            <a:spLocks noGrp="1"/>
          </p:cNvSpPr>
          <p:nvPr>
            <p:ph type="title"/>
          </p:nvPr>
        </p:nvSpPr>
        <p:spPr/>
        <p:txBody>
          <a:bodyPr/>
          <a:lstStyle/>
          <a:p>
            <a:r>
              <a:rPr lang="de-DE"/>
              <a:t>Facebook Engagement &amp; Medien Übersicht | All profiles</a:t>
            </a:r>
            <a:endParaRPr lang="en-US"/>
          </a:p>
        </p:txBody>
      </p:sp>
      <p:graphicFrame>
        <p:nvGraphicFramePr>
          <p:cNvPr id="5" name="Table Placeholder 4">
            <a:extLst>
              <a:ext uri="{FF2B5EF4-FFF2-40B4-BE49-F238E27FC236}">
                <a16:creationId xmlns:a16="http://schemas.microsoft.com/office/drawing/2014/main" id="{AE9E0BB0-EED2-4AF2-B4F3-48D82460B29C}"/>
              </a:ext>
            </a:extLst>
          </p:cNvPr>
          <p:cNvGraphicFramePr>
            <a:graphicFrameLocks noGrp="1"/>
          </p:cNvGraphicFramePr>
          <p:nvPr>
            <p:ph type="tbl" sz="quarter" idx="13"/>
            <p:extLst>
              <p:ext uri="{D42A27DB-BD31-4B8C-83A1-F6EECF244321}">
                <p14:modId xmlns:p14="http://schemas.microsoft.com/office/powerpoint/2010/main" val="44066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6885038"/>
                    </a:ext>
                  </a:extLst>
                </a:gridCol>
                <a:gridCol w="1481328">
                  <a:extLst>
                    <a:ext uri="{9D8B030D-6E8A-4147-A177-3AD203B41FA5}">
                      <a16:colId xmlns:a16="http://schemas.microsoft.com/office/drawing/2014/main" val="1413693921"/>
                    </a:ext>
                  </a:extLst>
                </a:gridCol>
                <a:gridCol w="1481328">
                  <a:extLst>
                    <a:ext uri="{9D8B030D-6E8A-4147-A177-3AD203B41FA5}">
                      <a16:colId xmlns:a16="http://schemas.microsoft.com/office/drawing/2014/main" val="4012093185"/>
                    </a:ext>
                  </a:extLst>
                </a:gridCol>
                <a:gridCol w="2221992">
                  <a:extLst>
                    <a:ext uri="{9D8B030D-6E8A-4147-A177-3AD203B41FA5}">
                      <a16:colId xmlns:a16="http://schemas.microsoft.com/office/drawing/2014/main" val="2281942731"/>
                    </a:ext>
                  </a:extLst>
                </a:gridCol>
                <a:gridCol w="1481328">
                  <a:extLst>
                    <a:ext uri="{9D8B030D-6E8A-4147-A177-3AD203B41FA5}">
                      <a16:colId xmlns:a16="http://schemas.microsoft.com/office/drawing/2014/main" val="1845836079"/>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4114223448"/>
                  </a:ext>
                </a:extLst>
              </a:tr>
              <a:tr h="370840">
                <a:tc>
                  <a:txBody>
                    <a:bodyPr/>
                    <a:lstStyle/>
                    <a:p>
                      <a:r>
                        <a:rPr lang="en-US" sz="1000"/>
                        <a:t>592256</a:t>
                      </a:r>
                    </a:p>
                  </a:txBody>
                  <a:tcPr/>
                </a:tc>
                <a:tc>
                  <a:txBody>
                    <a:bodyPr/>
                    <a:lstStyle/>
                    <a:p>
                      <a:r>
                        <a:rPr lang="en-US" sz="1000"/>
                        <a:t>148664</a:t>
                      </a:r>
                    </a:p>
                  </a:txBody>
                  <a:tcPr/>
                </a:tc>
                <a:tc>
                  <a:txBody>
                    <a:bodyPr/>
                    <a:lstStyle/>
                    <a:p>
                      <a:r>
                        <a:rPr lang="en-US" sz="1000"/>
                        <a:t>121</a:t>
                      </a:r>
                    </a:p>
                  </a:txBody>
                  <a:tcPr/>
                </a:tc>
                <a:tc>
                  <a:txBody>
                    <a:bodyPr/>
                    <a:lstStyle/>
                    <a:p>
                      <a:r>
                        <a:rPr lang="en-US" sz="1000"/>
                        <a:t>64950</a:t>
                      </a:r>
                    </a:p>
                  </a:txBody>
                  <a:tcPr/>
                </a:tc>
                <a:tc>
                  <a:txBody>
                    <a:bodyPr/>
                    <a:lstStyle/>
                    <a:p>
                      <a:r>
                        <a:rPr lang="en-US" sz="1000"/>
                        <a:t>166467</a:t>
                      </a:r>
                    </a:p>
                  </a:txBody>
                  <a:tcPr/>
                </a:tc>
                <a:extLst>
                  <a:ext uri="{0D108BD9-81ED-4DB2-BD59-A6C34878D82A}">
                    <a16:rowId xmlns:a16="http://schemas.microsoft.com/office/drawing/2014/main" val="4024351305"/>
                  </a:ext>
                </a:extLst>
              </a:tr>
            </a:tbl>
          </a:graphicData>
        </a:graphic>
      </p:graphicFrame>
      <p:sp>
        <p:nvSpPr>
          <p:cNvPr id="4" name="Text Placeholder 3">
            <a:extLst>
              <a:ext uri="{FF2B5EF4-FFF2-40B4-BE49-F238E27FC236}">
                <a16:creationId xmlns:a16="http://schemas.microsoft.com/office/drawing/2014/main" id="{3B7F129F-2419-4579-99C4-C7CE1617953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275313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2397</Words>
  <Application>Microsoft Office PowerPoint</Application>
  <PresentationFormat>On-screen Show (4:3)</PresentationFormat>
  <Paragraphs>443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Quartalsreport Facebook</vt:lpstr>
      <vt:lpstr>Facebook Entwicklung der Follower | All profiles</vt:lpstr>
      <vt:lpstr>Facebook Facebook KPIs Reichweite | All profiles</vt:lpstr>
      <vt:lpstr>Facebook Reichweite organisch, viral und bezahlt | All profiles</vt:lpstr>
      <vt:lpstr>Facebook Organische und Virale Reichweite Facebook | All profiles</vt:lpstr>
      <vt:lpstr>Facebook Übersicht redaktionelle Inhalte | All profiles</vt:lpstr>
      <vt:lpstr>Facebook Postings mit den meisten Interaktionen | All profiles - 1 of 21</vt:lpstr>
      <vt:lpstr>Facebook Postings mit den meisten Interaktionen | All profiles - 2 of 21</vt:lpstr>
      <vt:lpstr>Facebook Postings mit den meisten Interaktionen | All profiles - 3 of 21</vt:lpstr>
      <vt:lpstr>Facebook Postings mit den meisten Interaktionen | All profiles - 4 of 21</vt:lpstr>
      <vt:lpstr>Facebook Postings mit den meisten Interaktionen | All profiles - 5 of 21</vt:lpstr>
      <vt:lpstr>Facebook Postings mit den meisten Interaktionen | All profiles - 6 of 21</vt:lpstr>
      <vt:lpstr>Facebook Postings mit den meisten Interaktionen | All profiles - 7 of 21</vt:lpstr>
      <vt:lpstr>Facebook Postings mit den meisten Interaktionen | All profiles - 8 of 21</vt:lpstr>
      <vt:lpstr>Facebook Postings mit den meisten Interaktionen | All profiles - 9 of 21</vt:lpstr>
      <vt:lpstr>Facebook Postings mit den meisten Interaktionen | All profiles - 10 of 21</vt:lpstr>
      <vt:lpstr>Facebook Postings mit den meisten Interaktionen | All profiles - 11 of 21</vt:lpstr>
      <vt:lpstr>Facebook Postings mit den meisten Interaktionen | All profiles - 12 of 21</vt:lpstr>
      <vt:lpstr>Facebook Postings mit den meisten Interaktionen | All profiles - 13 of 21</vt:lpstr>
      <vt:lpstr>Facebook Postings mit den meisten Interaktionen | All profiles - 14 of 21</vt:lpstr>
      <vt:lpstr>Facebook Postings mit den meisten Interaktionen | All profiles - 15 of 21</vt:lpstr>
      <vt:lpstr>Facebook Postings mit den meisten Interaktionen | All profiles - 16 of 21</vt:lpstr>
      <vt:lpstr>Facebook Postings mit den meisten Interaktionen | All profiles - 17 of 21</vt:lpstr>
      <vt:lpstr>Facebook Postings mit den meisten Interaktionen | All profiles - 18 of 21</vt:lpstr>
      <vt:lpstr>Facebook Postings mit den meisten Interaktionen | All profiles - 19 of 21</vt:lpstr>
      <vt:lpstr>Facebook Postings mit den meisten Interaktionen | All profiles - 20 of 21</vt:lpstr>
      <vt:lpstr>Facebook Postings mit den meisten Interaktionen | All profiles - 21 of 21</vt:lpstr>
      <vt:lpstr>Facebook Engagement &amp; Medien Übersicht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2022-01-26T14:44:39Z</dcterms:created>
  <dcterms:modified xsi:type="dcterms:W3CDTF">2022-01-26T14:45:27Z</dcterms:modified>
</cp:coreProperties>
</file>