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2" r:id="rId7"/>
    <p:sldId id="263" r:id="rId8"/>
    <p:sldId id="264" r:id="rId9"/>
    <p:sldId id="265" r:id="rId10"/>
    <p:sldId id="266" r:id="rId11"/>
    <p:sldId id="267" r:id="rId12"/>
    <p:sldId id="269" r:id="rId13"/>
    <p:sldId id="270" r:id="rId14"/>
    <p:sldId id="271" r:id="rId15"/>
    <p:sldId id="272"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Lst>
  <p:sldSz cx="9144000" cy="6858000" type="screen4x3"/>
  <p:notesSz cx="6858000" cy="9144000"/>
  <p:embeddedFontLst>
    <p:embeddedFont>
      <p:font typeface="Calibri" panose="020F0502020204030204" pitchFamily="34" charset="0"/>
      <p:regular r:id="rId38"/>
      <p:bold r:id="rId39"/>
      <p:italic r:id="rId40"/>
      <p:boldItalic r:id="rId4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font" Target="fonts/font3.fntdata"/><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pronovabkk Instagram</c:v>
                </c:pt>
              </c:strCache>
            </c:strRef>
          </c:tx>
          <c:spPr>
            <a:ln w="28575" cap="rnd">
              <a:solidFill>
                <a:schemeClr val="accent1"/>
              </a:solidFill>
              <a:round/>
            </a:ln>
            <a:effectLst/>
          </c:spPr>
          <c:marker>
            <c:symbol val="none"/>
          </c:marker>
          <c:cat>
            <c:numRef>
              <c:f>Sheet1!$A$2:$A$93</c:f>
              <c:numCache>
                <c:formatCode>m/d/yyyy</c:formatCode>
                <c:ptCount val="92"/>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pt idx="31">
                  <c:v>44501</c:v>
                </c:pt>
                <c:pt idx="32">
                  <c:v>44502</c:v>
                </c:pt>
                <c:pt idx="33">
                  <c:v>44503</c:v>
                </c:pt>
                <c:pt idx="34">
                  <c:v>44504</c:v>
                </c:pt>
                <c:pt idx="35">
                  <c:v>44505</c:v>
                </c:pt>
                <c:pt idx="36">
                  <c:v>44506</c:v>
                </c:pt>
                <c:pt idx="37">
                  <c:v>44507</c:v>
                </c:pt>
                <c:pt idx="38">
                  <c:v>44508</c:v>
                </c:pt>
                <c:pt idx="39">
                  <c:v>44509</c:v>
                </c:pt>
                <c:pt idx="40">
                  <c:v>44510</c:v>
                </c:pt>
                <c:pt idx="41">
                  <c:v>44511</c:v>
                </c:pt>
                <c:pt idx="42">
                  <c:v>44512</c:v>
                </c:pt>
                <c:pt idx="43">
                  <c:v>44513</c:v>
                </c:pt>
                <c:pt idx="44">
                  <c:v>44514</c:v>
                </c:pt>
                <c:pt idx="45">
                  <c:v>44515</c:v>
                </c:pt>
                <c:pt idx="46">
                  <c:v>44516</c:v>
                </c:pt>
                <c:pt idx="47">
                  <c:v>44517</c:v>
                </c:pt>
                <c:pt idx="48">
                  <c:v>44518</c:v>
                </c:pt>
                <c:pt idx="49">
                  <c:v>44519</c:v>
                </c:pt>
                <c:pt idx="50">
                  <c:v>44520</c:v>
                </c:pt>
                <c:pt idx="51">
                  <c:v>44521</c:v>
                </c:pt>
                <c:pt idx="52">
                  <c:v>44522</c:v>
                </c:pt>
                <c:pt idx="53">
                  <c:v>44523</c:v>
                </c:pt>
                <c:pt idx="54">
                  <c:v>44524</c:v>
                </c:pt>
                <c:pt idx="55">
                  <c:v>44525</c:v>
                </c:pt>
                <c:pt idx="56">
                  <c:v>44526</c:v>
                </c:pt>
                <c:pt idx="57">
                  <c:v>44527</c:v>
                </c:pt>
                <c:pt idx="58">
                  <c:v>44528</c:v>
                </c:pt>
                <c:pt idx="59">
                  <c:v>44529</c:v>
                </c:pt>
                <c:pt idx="60">
                  <c:v>44530</c:v>
                </c:pt>
                <c:pt idx="61">
                  <c:v>44531</c:v>
                </c:pt>
                <c:pt idx="62">
                  <c:v>44532</c:v>
                </c:pt>
                <c:pt idx="63">
                  <c:v>44533</c:v>
                </c:pt>
                <c:pt idx="64">
                  <c:v>44534</c:v>
                </c:pt>
                <c:pt idx="65">
                  <c:v>44535</c:v>
                </c:pt>
                <c:pt idx="66">
                  <c:v>44536</c:v>
                </c:pt>
                <c:pt idx="67">
                  <c:v>44537</c:v>
                </c:pt>
                <c:pt idx="68">
                  <c:v>44538</c:v>
                </c:pt>
                <c:pt idx="69">
                  <c:v>44539</c:v>
                </c:pt>
                <c:pt idx="70">
                  <c:v>44540</c:v>
                </c:pt>
                <c:pt idx="71">
                  <c:v>44541</c:v>
                </c:pt>
                <c:pt idx="72">
                  <c:v>44542</c:v>
                </c:pt>
                <c:pt idx="73">
                  <c:v>44543</c:v>
                </c:pt>
                <c:pt idx="74">
                  <c:v>44544</c:v>
                </c:pt>
                <c:pt idx="75">
                  <c:v>44545</c:v>
                </c:pt>
                <c:pt idx="76">
                  <c:v>44546</c:v>
                </c:pt>
                <c:pt idx="77">
                  <c:v>44547</c:v>
                </c:pt>
                <c:pt idx="78">
                  <c:v>44548</c:v>
                </c:pt>
                <c:pt idx="79">
                  <c:v>44549</c:v>
                </c:pt>
                <c:pt idx="80">
                  <c:v>44550</c:v>
                </c:pt>
                <c:pt idx="81">
                  <c:v>44551</c:v>
                </c:pt>
                <c:pt idx="82">
                  <c:v>44552</c:v>
                </c:pt>
                <c:pt idx="83">
                  <c:v>44553</c:v>
                </c:pt>
                <c:pt idx="84">
                  <c:v>44554</c:v>
                </c:pt>
                <c:pt idx="85">
                  <c:v>44555</c:v>
                </c:pt>
                <c:pt idx="86">
                  <c:v>44556</c:v>
                </c:pt>
                <c:pt idx="87">
                  <c:v>44557</c:v>
                </c:pt>
                <c:pt idx="88">
                  <c:v>44558</c:v>
                </c:pt>
                <c:pt idx="89">
                  <c:v>44559</c:v>
                </c:pt>
                <c:pt idx="90">
                  <c:v>44560</c:v>
                </c:pt>
                <c:pt idx="91">
                  <c:v>44561</c:v>
                </c:pt>
              </c:numCache>
            </c:numRef>
          </c:cat>
          <c:val>
            <c:numRef>
              <c:f>Sheet1!$B$2:$B$93</c:f>
              <c:numCache>
                <c:formatCode>General</c:formatCode>
                <c:ptCount val="92"/>
                <c:pt idx="0">
                  <c:v>2475</c:v>
                </c:pt>
                <c:pt idx="1">
                  <c:v>2476</c:v>
                </c:pt>
                <c:pt idx="2">
                  <c:v>2476</c:v>
                </c:pt>
                <c:pt idx="3">
                  <c:v>2477</c:v>
                </c:pt>
                <c:pt idx="4">
                  <c:v>2480</c:v>
                </c:pt>
                <c:pt idx="5">
                  <c:v>2479</c:v>
                </c:pt>
                <c:pt idx="6">
                  <c:v>2484</c:v>
                </c:pt>
                <c:pt idx="7">
                  <c:v>2486</c:v>
                </c:pt>
                <c:pt idx="8">
                  <c:v>2486</c:v>
                </c:pt>
                <c:pt idx="9">
                  <c:v>2485</c:v>
                </c:pt>
                <c:pt idx="10">
                  <c:v>2489</c:v>
                </c:pt>
                <c:pt idx="11">
                  <c:v>2489</c:v>
                </c:pt>
                <c:pt idx="12">
                  <c:v>2498</c:v>
                </c:pt>
                <c:pt idx="13">
                  <c:v>2510</c:v>
                </c:pt>
                <c:pt idx="14">
                  <c:v>2510</c:v>
                </c:pt>
                <c:pt idx="15">
                  <c:v>2509</c:v>
                </c:pt>
                <c:pt idx="16">
                  <c:v>2511</c:v>
                </c:pt>
                <c:pt idx="17">
                  <c:v>2514</c:v>
                </c:pt>
                <c:pt idx="18">
                  <c:v>2517</c:v>
                </c:pt>
                <c:pt idx="19">
                  <c:v>2516</c:v>
                </c:pt>
                <c:pt idx="20">
                  <c:v>2517</c:v>
                </c:pt>
                <c:pt idx="21">
                  <c:v>2520</c:v>
                </c:pt>
                <c:pt idx="22">
                  <c:v>2521</c:v>
                </c:pt>
                <c:pt idx="23">
                  <c:v>2520</c:v>
                </c:pt>
                <c:pt idx="24">
                  <c:v>2518</c:v>
                </c:pt>
                <c:pt idx="25">
                  <c:v>2516</c:v>
                </c:pt>
                <c:pt idx="26">
                  <c:v>2518</c:v>
                </c:pt>
                <c:pt idx="27">
                  <c:v>2518</c:v>
                </c:pt>
                <c:pt idx="28">
                  <c:v>2520</c:v>
                </c:pt>
                <c:pt idx="29">
                  <c:v>2522</c:v>
                </c:pt>
                <c:pt idx="30">
                  <c:v>2526</c:v>
                </c:pt>
                <c:pt idx="31">
                  <c:v>2528</c:v>
                </c:pt>
                <c:pt idx="32">
                  <c:v>2531</c:v>
                </c:pt>
                <c:pt idx="33">
                  <c:v>2528</c:v>
                </c:pt>
                <c:pt idx="34">
                  <c:v>2532</c:v>
                </c:pt>
                <c:pt idx="35">
                  <c:v>2534</c:v>
                </c:pt>
                <c:pt idx="36">
                  <c:v>2532</c:v>
                </c:pt>
                <c:pt idx="37">
                  <c:v>2535</c:v>
                </c:pt>
                <c:pt idx="38">
                  <c:v>2533</c:v>
                </c:pt>
                <c:pt idx="39">
                  <c:v>2534</c:v>
                </c:pt>
                <c:pt idx="40">
                  <c:v>2537</c:v>
                </c:pt>
                <c:pt idx="41">
                  <c:v>2538</c:v>
                </c:pt>
                <c:pt idx="42">
                  <c:v>2539</c:v>
                </c:pt>
                <c:pt idx="43">
                  <c:v>2540</c:v>
                </c:pt>
                <c:pt idx="44">
                  <c:v>2541</c:v>
                </c:pt>
                <c:pt idx="45">
                  <c:v>2541</c:v>
                </c:pt>
                <c:pt idx="46">
                  <c:v>2542</c:v>
                </c:pt>
                <c:pt idx="47">
                  <c:v>2544</c:v>
                </c:pt>
                <c:pt idx="48">
                  <c:v>2545</c:v>
                </c:pt>
                <c:pt idx="49">
                  <c:v>2545</c:v>
                </c:pt>
                <c:pt idx="50">
                  <c:v>2546</c:v>
                </c:pt>
                <c:pt idx="51">
                  <c:v>2548</c:v>
                </c:pt>
                <c:pt idx="52">
                  <c:v>2549</c:v>
                </c:pt>
                <c:pt idx="53">
                  <c:v>2550</c:v>
                </c:pt>
                <c:pt idx="54">
                  <c:v>2546</c:v>
                </c:pt>
                <c:pt idx="55">
                  <c:v>2545</c:v>
                </c:pt>
                <c:pt idx="56">
                  <c:v>2545</c:v>
                </c:pt>
                <c:pt idx="57">
                  <c:v>2546</c:v>
                </c:pt>
                <c:pt idx="58">
                  <c:v>2545</c:v>
                </c:pt>
                <c:pt idx="59">
                  <c:v>2548</c:v>
                </c:pt>
                <c:pt idx="60">
                  <c:v>2549</c:v>
                </c:pt>
                <c:pt idx="61">
                  <c:v>2551</c:v>
                </c:pt>
                <c:pt idx="62">
                  <c:v>2551</c:v>
                </c:pt>
                <c:pt idx="63">
                  <c:v>2552</c:v>
                </c:pt>
                <c:pt idx="64">
                  <c:v>2552</c:v>
                </c:pt>
                <c:pt idx="65">
                  <c:v>2552</c:v>
                </c:pt>
                <c:pt idx="66">
                  <c:v>2552</c:v>
                </c:pt>
                <c:pt idx="67">
                  <c:v>2552</c:v>
                </c:pt>
                <c:pt idx="68">
                  <c:v>2557</c:v>
                </c:pt>
                <c:pt idx="69">
                  <c:v>2557</c:v>
                </c:pt>
                <c:pt idx="70">
                  <c:v>2559</c:v>
                </c:pt>
                <c:pt idx="71">
                  <c:v>2558</c:v>
                </c:pt>
                <c:pt idx="72">
                  <c:v>2560</c:v>
                </c:pt>
                <c:pt idx="73">
                  <c:v>2563</c:v>
                </c:pt>
                <c:pt idx="74">
                  <c:v>2566</c:v>
                </c:pt>
                <c:pt idx="75">
                  <c:v>2569</c:v>
                </c:pt>
                <c:pt idx="76">
                  <c:v>2573</c:v>
                </c:pt>
                <c:pt idx="77">
                  <c:v>2574</c:v>
                </c:pt>
                <c:pt idx="78">
                  <c:v>2574</c:v>
                </c:pt>
                <c:pt idx="79">
                  <c:v>2573</c:v>
                </c:pt>
                <c:pt idx="80">
                  <c:v>2572</c:v>
                </c:pt>
                <c:pt idx="81">
                  <c:v>2575</c:v>
                </c:pt>
                <c:pt idx="82">
                  <c:v>2574</c:v>
                </c:pt>
                <c:pt idx="83">
                  <c:v>2572</c:v>
                </c:pt>
                <c:pt idx="84">
                  <c:v>2572</c:v>
                </c:pt>
                <c:pt idx="85">
                  <c:v>2573</c:v>
                </c:pt>
                <c:pt idx="86">
                  <c:v>2573</c:v>
                </c:pt>
                <c:pt idx="87">
                  <c:v>2574</c:v>
                </c:pt>
                <c:pt idx="88">
                  <c:v>2574</c:v>
                </c:pt>
                <c:pt idx="89">
                  <c:v>2579</c:v>
                </c:pt>
                <c:pt idx="90">
                  <c:v>2578</c:v>
                </c:pt>
                <c:pt idx="91">
                  <c:v>2579</c:v>
                </c:pt>
              </c:numCache>
            </c:numRef>
          </c:val>
          <c:smooth val="0"/>
          <c:extLst>
            <c:ext xmlns:c16="http://schemas.microsoft.com/office/drawing/2014/chart" uri="{C3380CC4-5D6E-409C-BE32-E72D297353CC}">
              <c16:uniqueId val="{00000000-ED78-4124-A90A-426D0169C2C3}"/>
            </c:ext>
          </c:extLst>
        </c:ser>
        <c:dLbls>
          <c:showLegendKey val="0"/>
          <c:showVal val="0"/>
          <c:showCatName val="0"/>
          <c:showSerName val="0"/>
          <c:showPercent val="0"/>
          <c:showBubbleSize val="0"/>
        </c:dLbls>
        <c:smooth val="0"/>
        <c:axId val="385410024"/>
        <c:axId val="420934672"/>
      </c:lineChart>
      <c:dateAx>
        <c:axId val="3854100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0934672"/>
        <c:crosses val="autoZero"/>
        <c:auto val="1"/>
        <c:lblOffset val="100"/>
        <c:baseTimeUnit val="days"/>
      </c:dateAx>
      <c:valAx>
        <c:axId val="4209346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54100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pronovabkk Instagram</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2.8118811881188099</c:v>
                </c:pt>
                <c:pt idx="8">
                  <c:v>1.5920792079207899</c:v>
                </c:pt>
                <c:pt idx="9">
                  <c:v>1.9873987398739901</c:v>
                </c:pt>
                <c:pt idx="10">
                  <c:v>4.51485148514851</c:v>
                </c:pt>
                <c:pt idx="11">
                  <c:v>2.7270155586987301</c:v>
                </c:pt>
                <c:pt idx="12">
                  <c:v>3.9009900990099</c:v>
                </c:pt>
                <c:pt idx="13">
                  <c:v>2.5082508250825102</c:v>
                </c:pt>
                <c:pt idx="14">
                  <c:v>2.3960396039603999</c:v>
                </c:pt>
                <c:pt idx="15">
                  <c:v>1.78217821782178</c:v>
                </c:pt>
                <c:pt idx="16">
                  <c:v>2.5346534653465298</c:v>
                </c:pt>
                <c:pt idx="17">
                  <c:v>3.24092409240924</c:v>
                </c:pt>
                <c:pt idx="18">
                  <c:v>2.0198019801980198</c:v>
                </c:pt>
                <c:pt idx="19">
                  <c:v>0</c:v>
                </c:pt>
                <c:pt idx="20">
                  <c:v>1.1881188118811901</c:v>
                </c:pt>
                <c:pt idx="21">
                  <c:v>0</c:v>
                </c:pt>
                <c:pt idx="22">
                  <c:v>0</c:v>
                </c:pt>
                <c:pt idx="23">
                  <c:v>0</c:v>
                </c:pt>
              </c:numCache>
            </c:numRef>
          </c:val>
          <c:smooth val="0"/>
          <c:extLst>
            <c:ext xmlns:c16="http://schemas.microsoft.com/office/drawing/2014/chart" uri="{C3380CC4-5D6E-409C-BE32-E72D297353CC}">
              <c16:uniqueId val="{00000000-F8CE-4918-BB33-59A90615C8F8}"/>
            </c:ext>
          </c:extLst>
        </c:ser>
        <c:dLbls>
          <c:showLegendKey val="0"/>
          <c:showVal val="0"/>
          <c:showCatName val="0"/>
          <c:showSerName val="0"/>
          <c:showPercent val="0"/>
          <c:showBubbleSize val="0"/>
        </c:dLbls>
        <c:smooth val="0"/>
        <c:axId val="490635888"/>
        <c:axId val="490635560"/>
      </c:lineChart>
      <c:catAx>
        <c:axId val="4906358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0635560"/>
        <c:crosses val="autoZero"/>
        <c:auto val="1"/>
        <c:lblAlgn val="ctr"/>
        <c:lblOffset val="100"/>
        <c:noMultiLvlLbl val="0"/>
      </c:catAx>
      <c:valAx>
        <c:axId val="4906355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06358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1/26/2022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1/26/2022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1/26/2022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1/26/2022</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1/26/2022</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1/26/2022</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1/26/2022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1/26/2022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1/26/2022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1/26/2022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FFF217-F5F4-4326-A720-AA283DCECB9E}"/>
              </a:ext>
            </a:extLst>
          </p:cNvPr>
          <p:cNvSpPr>
            <a:spLocks noGrp="1"/>
          </p:cNvSpPr>
          <p:nvPr>
            <p:ph type="ctrTitle"/>
          </p:nvPr>
        </p:nvSpPr>
        <p:spPr/>
        <p:txBody>
          <a:bodyPr/>
          <a:lstStyle/>
          <a:p>
            <a:r>
              <a:rPr lang="en-US"/>
              <a:t>Quartalsreport Instagram</a:t>
            </a:r>
          </a:p>
        </p:txBody>
      </p:sp>
      <p:sp>
        <p:nvSpPr>
          <p:cNvPr id="3" name="Subtitle 2">
            <a:extLst>
              <a:ext uri="{FF2B5EF4-FFF2-40B4-BE49-F238E27FC236}">
                <a16:creationId xmlns:a16="http://schemas.microsoft.com/office/drawing/2014/main" id="{8802254A-BC9A-49AF-84B2-F9E0D6B921A1}"/>
              </a:ext>
            </a:extLst>
          </p:cNvPr>
          <p:cNvSpPr>
            <a:spLocks noGrp="1"/>
          </p:cNvSpPr>
          <p:nvPr>
            <p:ph type="subTitle" idx="1"/>
          </p:nvPr>
        </p:nvSpPr>
        <p:spPr/>
        <p:txBody>
          <a:bodyPr/>
          <a:lstStyle/>
          <a:p>
            <a:r>
              <a:rPr lang="en-US"/>
              <a:t>Pronovabkk</a:t>
            </a:r>
          </a:p>
        </p:txBody>
      </p:sp>
    </p:spTree>
    <p:extLst>
      <p:ext uri="{BB962C8B-B14F-4D97-AF65-F5344CB8AC3E}">
        <p14:creationId xmlns:p14="http://schemas.microsoft.com/office/powerpoint/2010/main" val="9934762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9A917B-A2B1-4606-B009-7377DEE9CA8C}"/>
              </a:ext>
            </a:extLst>
          </p:cNvPr>
          <p:cNvSpPr>
            <a:spLocks noGrp="1"/>
          </p:cNvSpPr>
          <p:nvPr>
            <p:ph type="title"/>
          </p:nvPr>
        </p:nvSpPr>
        <p:spPr/>
        <p:txBody>
          <a:bodyPr/>
          <a:lstStyle/>
          <a:p>
            <a:r>
              <a:rPr lang="en-US"/>
              <a:t>Instagram Key Metrics Table | All profiles</a:t>
            </a:r>
          </a:p>
        </p:txBody>
      </p:sp>
      <p:graphicFrame>
        <p:nvGraphicFramePr>
          <p:cNvPr id="5" name="Table Placeholder 4">
            <a:extLst>
              <a:ext uri="{FF2B5EF4-FFF2-40B4-BE49-F238E27FC236}">
                <a16:creationId xmlns:a16="http://schemas.microsoft.com/office/drawing/2014/main" id="{5DCDBB72-0735-492D-9678-4C55149A84AE}"/>
              </a:ext>
            </a:extLst>
          </p:cNvPr>
          <p:cNvGraphicFramePr>
            <a:graphicFrameLocks noGrp="1"/>
          </p:cNvGraphicFramePr>
          <p:nvPr>
            <p:ph type="tbl" sz="quarter" idx="13"/>
            <p:extLst>
              <p:ext uri="{D42A27DB-BD31-4B8C-83A1-F6EECF244321}">
                <p14:modId xmlns:p14="http://schemas.microsoft.com/office/powerpoint/2010/main" val="33256201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1753774793"/>
                    </a:ext>
                  </a:extLst>
                </a:gridCol>
                <a:gridCol w="658368">
                  <a:extLst>
                    <a:ext uri="{9D8B030D-6E8A-4147-A177-3AD203B41FA5}">
                      <a16:colId xmlns:a16="http://schemas.microsoft.com/office/drawing/2014/main" val="188672102"/>
                    </a:ext>
                  </a:extLst>
                </a:gridCol>
                <a:gridCol w="658368">
                  <a:extLst>
                    <a:ext uri="{9D8B030D-6E8A-4147-A177-3AD203B41FA5}">
                      <a16:colId xmlns:a16="http://schemas.microsoft.com/office/drawing/2014/main" val="3813385828"/>
                    </a:ext>
                  </a:extLst>
                </a:gridCol>
                <a:gridCol w="658368">
                  <a:extLst>
                    <a:ext uri="{9D8B030D-6E8A-4147-A177-3AD203B41FA5}">
                      <a16:colId xmlns:a16="http://schemas.microsoft.com/office/drawing/2014/main" val="70218746"/>
                    </a:ext>
                  </a:extLst>
                </a:gridCol>
                <a:gridCol w="658368">
                  <a:extLst>
                    <a:ext uri="{9D8B030D-6E8A-4147-A177-3AD203B41FA5}">
                      <a16:colId xmlns:a16="http://schemas.microsoft.com/office/drawing/2014/main" val="3467523705"/>
                    </a:ext>
                  </a:extLst>
                </a:gridCol>
                <a:gridCol w="658368">
                  <a:extLst>
                    <a:ext uri="{9D8B030D-6E8A-4147-A177-3AD203B41FA5}">
                      <a16:colId xmlns:a16="http://schemas.microsoft.com/office/drawing/2014/main" val="835925987"/>
                    </a:ext>
                  </a:extLst>
                </a:gridCol>
                <a:gridCol w="658368">
                  <a:extLst>
                    <a:ext uri="{9D8B030D-6E8A-4147-A177-3AD203B41FA5}">
                      <a16:colId xmlns:a16="http://schemas.microsoft.com/office/drawing/2014/main" val="2667688814"/>
                    </a:ext>
                  </a:extLst>
                </a:gridCol>
                <a:gridCol w="658368">
                  <a:extLst>
                    <a:ext uri="{9D8B030D-6E8A-4147-A177-3AD203B41FA5}">
                      <a16:colId xmlns:a16="http://schemas.microsoft.com/office/drawing/2014/main" val="180576930"/>
                    </a:ext>
                  </a:extLst>
                </a:gridCol>
                <a:gridCol w="658368">
                  <a:extLst>
                    <a:ext uri="{9D8B030D-6E8A-4147-A177-3AD203B41FA5}">
                      <a16:colId xmlns:a16="http://schemas.microsoft.com/office/drawing/2014/main" val="3948485135"/>
                    </a:ext>
                  </a:extLst>
                </a:gridCol>
                <a:gridCol w="658368">
                  <a:extLst>
                    <a:ext uri="{9D8B030D-6E8A-4147-A177-3AD203B41FA5}">
                      <a16:colId xmlns:a16="http://schemas.microsoft.com/office/drawing/2014/main" val="4291227722"/>
                    </a:ext>
                  </a:extLst>
                </a:gridCol>
                <a:gridCol w="658368">
                  <a:extLst>
                    <a:ext uri="{9D8B030D-6E8A-4147-A177-3AD203B41FA5}">
                      <a16:colId xmlns:a16="http://schemas.microsoft.com/office/drawing/2014/main" val="937904866"/>
                    </a:ext>
                  </a:extLst>
                </a:gridCol>
              </a:tblGrid>
              <a:tr h="370840">
                <a:tc>
                  <a:txBody>
                    <a:bodyPr/>
                    <a:lstStyle/>
                    <a:p>
                      <a:r>
                        <a:rPr lang="en-US" sz="1000"/>
                        <a:t>Name</a:t>
                      </a:r>
                    </a:p>
                  </a:txBody>
                  <a:tcPr/>
                </a:tc>
                <a:tc>
                  <a:txBody>
                    <a:bodyPr/>
                    <a:lstStyle/>
                    <a:p>
                      <a:r>
                        <a:rPr lang="en-US" sz="1000"/>
                        <a:t>Posts</a:t>
                      </a:r>
                    </a:p>
                  </a:txBody>
                  <a:tcPr/>
                </a:tc>
                <a:tc>
                  <a:txBody>
                    <a:bodyPr/>
                    <a:lstStyle/>
                    <a:p>
                      <a:r>
                        <a:rPr lang="en-US" sz="1000"/>
                        <a:t>Comments</a:t>
                      </a:r>
                    </a:p>
                  </a:txBody>
                  <a:tcPr/>
                </a:tc>
                <a:tc>
                  <a:txBody>
                    <a:bodyPr/>
                    <a:lstStyle/>
                    <a:p>
                      <a:r>
                        <a:rPr lang="en-US" sz="1000"/>
                        <a:t>Total Post Impressions</a:t>
                      </a:r>
                    </a:p>
                  </a:txBody>
                  <a:tcPr/>
                </a:tc>
                <a:tc>
                  <a:txBody>
                    <a:bodyPr/>
                    <a:lstStyle/>
                    <a:p>
                      <a:r>
                        <a:rPr lang="en-US" sz="1000"/>
                        <a:t>Total Engagement</a:t>
                      </a:r>
                    </a:p>
                  </a:txBody>
                  <a:tcPr/>
                </a:tc>
                <a:tc>
                  <a:txBody>
                    <a:bodyPr/>
                    <a:lstStyle/>
                    <a:p>
                      <a:r>
                        <a:rPr lang="en-US" sz="1000"/>
                        <a:t>Avg. Post Reach</a:t>
                      </a:r>
                    </a:p>
                  </a:txBody>
                  <a:tcPr/>
                </a:tc>
                <a:tc>
                  <a:txBody>
                    <a:bodyPr/>
                    <a:lstStyle/>
                    <a:p>
                      <a:r>
                        <a:rPr lang="en-US" sz="1000"/>
                        <a:t>Total Saves</a:t>
                      </a:r>
                    </a:p>
                  </a:txBody>
                  <a:tcPr/>
                </a:tc>
                <a:tc>
                  <a:txBody>
                    <a:bodyPr/>
                    <a:lstStyle/>
                    <a:p>
                      <a:r>
                        <a:rPr lang="en-US" sz="1000"/>
                        <a:t>Image Posts</a:t>
                      </a:r>
                    </a:p>
                  </a:txBody>
                  <a:tcPr/>
                </a:tc>
                <a:tc>
                  <a:txBody>
                    <a:bodyPr/>
                    <a:lstStyle/>
                    <a:p>
                      <a:r>
                        <a:rPr lang="en-US" sz="1000"/>
                        <a:t>Carousel Posts</a:t>
                      </a:r>
                    </a:p>
                  </a:txBody>
                  <a:tcPr/>
                </a:tc>
                <a:tc>
                  <a:txBody>
                    <a:bodyPr/>
                    <a:lstStyle/>
                    <a:p>
                      <a:r>
                        <a:rPr lang="en-US" sz="1000"/>
                        <a:t>Video Posts</a:t>
                      </a:r>
                    </a:p>
                  </a:txBody>
                  <a:tcPr/>
                </a:tc>
                <a:tc>
                  <a:txBody>
                    <a:bodyPr/>
                    <a:lstStyle/>
                    <a:p>
                      <a:r>
                        <a:rPr lang="en-US" sz="1000"/>
                        <a:t>IGTV Video Posts</a:t>
                      </a:r>
                    </a:p>
                  </a:txBody>
                  <a:tcPr/>
                </a:tc>
                <a:extLst>
                  <a:ext uri="{0D108BD9-81ED-4DB2-BD59-A6C34878D82A}">
                    <a16:rowId xmlns:a16="http://schemas.microsoft.com/office/drawing/2014/main" val="3796105036"/>
                  </a:ext>
                </a:extLst>
              </a:tr>
              <a:tr h="370840">
                <a:tc>
                  <a:txBody>
                    <a:bodyPr/>
                    <a:lstStyle/>
                    <a:p>
                      <a:r>
                        <a:rPr lang="en-US" sz="1000"/>
                        <a:t>pronovabkk</a:t>
                      </a:r>
                    </a:p>
                  </a:txBody>
                  <a:tcPr/>
                </a:tc>
                <a:tc>
                  <a:txBody>
                    <a:bodyPr/>
                    <a:lstStyle/>
                    <a:p>
                      <a:r>
                        <a:rPr lang="en-US" sz="1000"/>
                        <a:t>44</a:t>
                      </a:r>
                    </a:p>
                  </a:txBody>
                  <a:tcPr/>
                </a:tc>
                <a:tc>
                  <a:txBody>
                    <a:bodyPr/>
                    <a:lstStyle/>
                    <a:p>
                      <a:r>
                        <a:rPr lang="en-US" sz="1000"/>
                        <a:t>43</a:t>
                      </a:r>
                    </a:p>
                  </a:txBody>
                  <a:tcPr/>
                </a:tc>
                <a:tc>
                  <a:txBody>
                    <a:bodyPr/>
                    <a:lstStyle/>
                    <a:p>
                      <a:r>
                        <a:rPr lang="en-US" sz="1000"/>
                        <a:t>46321</a:t>
                      </a:r>
                    </a:p>
                  </a:txBody>
                  <a:tcPr/>
                </a:tc>
                <a:tc>
                  <a:txBody>
                    <a:bodyPr/>
                    <a:lstStyle/>
                    <a:p>
                      <a:r>
                        <a:rPr lang="en-US" sz="1000"/>
                        <a:t>2758</a:t>
                      </a:r>
                    </a:p>
                  </a:txBody>
                  <a:tcPr/>
                </a:tc>
                <a:tc>
                  <a:txBody>
                    <a:bodyPr/>
                    <a:lstStyle/>
                    <a:p>
                      <a:r>
                        <a:rPr lang="en-US" sz="1000"/>
                        <a:t>971.77272727273</a:t>
                      </a:r>
                    </a:p>
                  </a:txBody>
                  <a:tcPr/>
                </a:tc>
                <a:tc>
                  <a:txBody>
                    <a:bodyPr/>
                    <a:lstStyle/>
                    <a:p>
                      <a:r>
                        <a:rPr lang="en-US" sz="1000"/>
                        <a:t>50</a:t>
                      </a:r>
                    </a:p>
                  </a:txBody>
                  <a:tcPr/>
                </a:tc>
                <a:tc>
                  <a:txBody>
                    <a:bodyPr/>
                    <a:lstStyle/>
                    <a:p>
                      <a:r>
                        <a:rPr lang="en-US" sz="1000"/>
                        <a:t>22</a:t>
                      </a:r>
                    </a:p>
                  </a:txBody>
                  <a:tcPr/>
                </a:tc>
                <a:tc>
                  <a:txBody>
                    <a:bodyPr/>
                    <a:lstStyle/>
                    <a:p>
                      <a:r>
                        <a:rPr lang="en-US" sz="1000"/>
                        <a:t>2</a:t>
                      </a:r>
                    </a:p>
                  </a:txBody>
                  <a:tcPr/>
                </a:tc>
                <a:tc>
                  <a:txBody>
                    <a:bodyPr/>
                    <a:lstStyle/>
                    <a:p>
                      <a:r>
                        <a:rPr lang="en-US" sz="1000"/>
                        <a:t>20</a:t>
                      </a:r>
                    </a:p>
                  </a:txBody>
                  <a:tcPr/>
                </a:tc>
                <a:tc>
                  <a:txBody>
                    <a:bodyPr/>
                    <a:lstStyle/>
                    <a:p>
                      <a:r>
                        <a:rPr lang="en-US" sz="1000"/>
                        <a:t>0</a:t>
                      </a:r>
                    </a:p>
                  </a:txBody>
                  <a:tcPr/>
                </a:tc>
                <a:extLst>
                  <a:ext uri="{0D108BD9-81ED-4DB2-BD59-A6C34878D82A}">
                    <a16:rowId xmlns:a16="http://schemas.microsoft.com/office/drawing/2014/main" val="633055902"/>
                  </a:ext>
                </a:extLst>
              </a:tr>
            </a:tbl>
          </a:graphicData>
        </a:graphic>
      </p:graphicFrame>
      <p:sp>
        <p:nvSpPr>
          <p:cNvPr id="4" name="Text Placeholder 3">
            <a:extLst>
              <a:ext uri="{FF2B5EF4-FFF2-40B4-BE49-F238E27FC236}">
                <a16:creationId xmlns:a16="http://schemas.microsoft.com/office/drawing/2014/main" id="{B2AD3F8D-92CF-48B1-A49D-F11EC736B741}"/>
              </a:ext>
            </a:extLst>
          </p:cNvPr>
          <p:cNvSpPr>
            <a:spLocks noGrp="1"/>
          </p:cNvSpPr>
          <p:nvPr>
            <p:ph type="body" sz="quarter" idx="14"/>
          </p:nvPr>
        </p:nvSpPr>
        <p:spPr/>
        <p:txBody>
          <a:bodyPr/>
          <a:lstStyle/>
          <a:p>
            <a:r>
              <a:rPr lang="en-US"/>
              <a:t>10/01/2021 - 12/31/2021</a:t>
            </a:r>
          </a:p>
        </p:txBody>
      </p:sp>
    </p:spTree>
    <p:extLst>
      <p:ext uri="{BB962C8B-B14F-4D97-AF65-F5344CB8AC3E}">
        <p14:creationId xmlns:p14="http://schemas.microsoft.com/office/powerpoint/2010/main" val="2292072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282B9A-E40B-4447-8F61-1B3D8580CC56}"/>
              </a:ext>
            </a:extLst>
          </p:cNvPr>
          <p:cNvSpPr>
            <a:spLocks noGrp="1"/>
          </p:cNvSpPr>
          <p:nvPr>
            <p:ph type="title"/>
          </p:nvPr>
        </p:nvSpPr>
        <p:spPr/>
        <p:txBody>
          <a:bodyPr/>
          <a:lstStyle/>
          <a:p>
            <a:r>
              <a:rPr lang="en-US"/>
              <a:t>Instagram Instagram Key Metrics Table | All profiles</a:t>
            </a:r>
          </a:p>
        </p:txBody>
      </p:sp>
      <p:graphicFrame>
        <p:nvGraphicFramePr>
          <p:cNvPr id="5" name="Table Placeholder 4">
            <a:extLst>
              <a:ext uri="{FF2B5EF4-FFF2-40B4-BE49-F238E27FC236}">
                <a16:creationId xmlns:a16="http://schemas.microsoft.com/office/drawing/2014/main" id="{7A8489BB-9ED9-4C2E-A54C-B7EA1C6B650A}"/>
              </a:ext>
            </a:extLst>
          </p:cNvPr>
          <p:cNvGraphicFramePr>
            <a:graphicFrameLocks noGrp="1"/>
          </p:cNvGraphicFramePr>
          <p:nvPr>
            <p:ph type="tbl" sz="quarter" idx="13"/>
            <p:extLst>
              <p:ext uri="{D42A27DB-BD31-4B8C-83A1-F6EECF244321}">
                <p14:modId xmlns:p14="http://schemas.microsoft.com/office/powerpoint/2010/main" val="30083912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3453844804"/>
                    </a:ext>
                  </a:extLst>
                </a:gridCol>
                <a:gridCol w="905256">
                  <a:extLst>
                    <a:ext uri="{9D8B030D-6E8A-4147-A177-3AD203B41FA5}">
                      <a16:colId xmlns:a16="http://schemas.microsoft.com/office/drawing/2014/main" val="1877662879"/>
                    </a:ext>
                  </a:extLst>
                </a:gridCol>
                <a:gridCol w="905256">
                  <a:extLst>
                    <a:ext uri="{9D8B030D-6E8A-4147-A177-3AD203B41FA5}">
                      <a16:colId xmlns:a16="http://schemas.microsoft.com/office/drawing/2014/main" val="4268047994"/>
                    </a:ext>
                  </a:extLst>
                </a:gridCol>
                <a:gridCol w="905256">
                  <a:extLst>
                    <a:ext uri="{9D8B030D-6E8A-4147-A177-3AD203B41FA5}">
                      <a16:colId xmlns:a16="http://schemas.microsoft.com/office/drawing/2014/main" val="231091512"/>
                    </a:ext>
                  </a:extLst>
                </a:gridCol>
                <a:gridCol w="905256">
                  <a:extLst>
                    <a:ext uri="{9D8B030D-6E8A-4147-A177-3AD203B41FA5}">
                      <a16:colId xmlns:a16="http://schemas.microsoft.com/office/drawing/2014/main" val="1179112782"/>
                    </a:ext>
                  </a:extLst>
                </a:gridCol>
                <a:gridCol w="905256">
                  <a:extLst>
                    <a:ext uri="{9D8B030D-6E8A-4147-A177-3AD203B41FA5}">
                      <a16:colId xmlns:a16="http://schemas.microsoft.com/office/drawing/2014/main" val="4073673503"/>
                    </a:ext>
                  </a:extLst>
                </a:gridCol>
                <a:gridCol w="905256">
                  <a:extLst>
                    <a:ext uri="{9D8B030D-6E8A-4147-A177-3AD203B41FA5}">
                      <a16:colId xmlns:a16="http://schemas.microsoft.com/office/drawing/2014/main" val="1913628673"/>
                    </a:ext>
                  </a:extLst>
                </a:gridCol>
                <a:gridCol w="905256">
                  <a:extLst>
                    <a:ext uri="{9D8B030D-6E8A-4147-A177-3AD203B41FA5}">
                      <a16:colId xmlns:a16="http://schemas.microsoft.com/office/drawing/2014/main" val="86504623"/>
                    </a:ext>
                  </a:extLst>
                </a:gridCol>
                <a:gridCol w="905256">
                  <a:extLst>
                    <a:ext uri="{9D8B030D-6E8A-4147-A177-3AD203B41FA5}">
                      <a16:colId xmlns:a16="http://schemas.microsoft.com/office/drawing/2014/main" val="2877415643"/>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470107630"/>
                  </a:ext>
                </a:extLst>
              </a:tr>
              <a:tr h="370840">
                <a:tc>
                  <a:txBody>
                    <a:bodyPr/>
                    <a:lstStyle/>
                    <a:p>
                      <a:r>
                        <a:rPr lang="en-US" sz="1000"/>
                        <a:t>2579</a:t>
                      </a:r>
                    </a:p>
                  </a:txBody>
                  <a:tcPr/>
                </a:tc>
                <a:tc>
                  <a:txBody>
                    <a:bodyPr/>
                    <a:lstStyle/>
                    <a:p>
                      <a:r>
                        <a:rPr lang="en-US" sz="1000"/>
                        <a:t>108</a:t>
                      </a:r>
                    </a:p>
                  </a:txBody>
                  <a:tcPr/>
                </a:tc>
                <a:tc>
                  <a:txBody>
                    <a:bodyPr/>
                    <a:lstStyle/>
                    <a:p>
                      <a:r>
                        <a:rPr lang="en-US" sz="1000"/>
                        <a:t>44</a:t>
                      </a:r>
                    </a:p>
                  </a:txBody>
                  <a:tcPr/>
                </a:tc>
                <a:tc>
                  <a:txBody>
                    <a:bodyPr/>
                    <a:lstStyle/>
                    <a:p>
                      <a:r>
                        <a:rPr lang="en-US" sz="1000"/>
                        <a:t>22</a:t>
                      </a:r>
                    </a:p>
                  </a:txBody>
                  <a:tcPr/>
                </a:tc>
                <a:tc>
                  <a:txBody>
                    <a:bodyPr/>
                    <a:lstStyle/>
                    <a:p>
                      <a:r>
                        <a:rPr lang="en-US" sz="1000"/>
                        <a:t>2</a:t>
                      </a:r>
                    </a:p>
                  </a:txBody>
                  <a:tcPr/>
                </a:tc>
                <a:tc>
                  <a:txBody>
                    <a:bodyPr/>
                    <a:lstStyle/>
                    <a:p>
                      <a:r>
                        <a:rPr lang="en-US" sz="1000"/>
                        <a:t>20</a:t>
                      </a:r>
                    </a:p>
                  </a:txBody>
                  <a:tcPr/>
                </a:tc>
                <a:tc>
                  <a:txBody>
                    <a:bodyPr/>
                    <a:lstStyle/>
                    <a:p>
                      <a:r>
                        <a:rPr lang="en-US" sz="1000"/>
                        <a:t>2666</a:t>
                      </a:r>
                    </a:p>
                  </a:txBody>
                  <a:tcPr/>
                </a:tc>
                <a:tc>
                  <a:txBody>
                    <a:bodyPr/>
                    <a:lstStyle/>
                    <a:p>
                      <a:r>
                        <a:rPr lang="en-US" sz="1000"/>
                        <a:t>45</a:t>
                      </a:r>
                    </a:p>
                  </a:txBody>
                  <a:tcPr/>
                </a:tc>
                <a:tc>
                  <a:txBody>
                    <a:bodyPr/>
                    <a:lstStyle/>
                    <a:p>
                      <a:r>
                        <a:rPr lang="en-US" sz="1000"/>
                        <a:t>2.4401 %</a:t>
                      </a:r>
                    </a:p>
                  </a:txBody>
                  <a:tcPr/>
                </a:tc>
                <a:extLst>
                  <a:ext uri="{0D108BD9-81ED-4DB2-BD59-A6C34878D82A}">
                    <a16:rowId xmlns:a16="http://schemas.microsoft.com/office/drawing/2014/main" val="2963843797"/>
                  </a:ext>
                </a:extLst>
              </a:tr>
            </a:tbl>
          </a:graphicData>
        </a:graphic>
      </p:graphicFrame>
      <p:sp>
        <p:nvSpPr>
          <p:cNvPr id="4" name="Text Placeholder 3">
            <a:extLst>
              <a:ext uri="{FF2B5EF4-FFF2-40B4-BE49-F238E27FC236}">
                <a16:creationId xmlns:a16="http://schemas.microsoft.com/office/drawing/2014/main" id="{28723F92-727B-4C83-9298-6A901D5CF0BD}"/>
              </a:ext>
            </a:extLst>
          </p:cNvPr>
          <p:cNvSpPr>
            <a:spLocks noGrp="1"/>
          </p:cNvSpPr>
          <p:nvPr>
            <p:ph type="body" sz="quarter" idx="14"/>
          </p:nvPr>
        </p:nvSpPr>
        <p:spPr/>
        <p:txBody>
          <a:bodyPr/>
          <a:lstStyle/>
          <a:p>
            <a:r>
              <a:rPr lang="en-US"/>
              <a:t>10/01/2021 - 12/31/2021</a:t>
            </a:r>
          </a:p>
        </p:txBody>
      </p:sp>
    </p:spTree>
    <p:extLst>
      <p:ext uri="{BB962C8B-B14F-4D97-AF65-F5344CB8AC3E}">
        <p14:creationId xmlns:p14="http://schemas.microsoft.com/office/powerpoint/2010/main" val="40792752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B919F0-CE3B-4A64-AB18-51985E10AA9C}"/>
              </a:ext>
            </a:extLst>
          </p:cNvPr>
          <p:cNvSpPr>
            <a:spLocks noGrp="1"/>
          </p:cNvSpPr>
          <p:nvPr>
            <p:ph type="title"/>
          </p:nvPr>
        </p:nvSpPr>
        <p:spPr/>
        <p:txBody>
          <a:bodyPr/>
          <a:lstStyle/>
          <a:p>
            <a:r>
              <a:rPr lang="en-US"/>
              <a:t>Instagram Stories Key Metrics Table | All profiles</a:t>
            </a:r>
          </a:p>
        </p:txBody>
      </p:sp>
      <p:graphicFrame>
        <p:nvGraphicFramePr>
          <p:cNvPr id="5" name="Table Placeholder 4">
            <a:extLst>
              <a:ext uri="{FF2B5EF4-FFF2-40B4-BE49-F238E27FC236}">
                <a16:creationId xmlns:a16="http://schemas.microsoft.com/office/drawing/2014/main" id="{449EDA15-5F79-4F04-A297-463692AD28E7}"/>
              </a:ext>
            </a:extLst>
          </p:cNvPr>
          <p:cNvGraphicFramePr>
            <a:graphicFrameLocks noGrp="1"/>
          </p:cNvGraphicFramePr>
          <p:nvPr>
            <p:ph type="tbl" sz="quarter" idx="13"/>
            <p:extLst>
              <p:ext uri="{D42A27DB-BD31-4B8C-83A1-F6EECF244321}">
                <p14:modId xmlns:p14="http://schemas.microsoft.com/office/powerpoint/2010/main" val="35455373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1088572606"/>
                    </a:ext>
                  </a:extLst>
                </a:gridCol>
                <a:gridCol w="658368">
                  <a:extLst>
                    <a:ext uri="{9D8B030D-6E8A-4147-A177-3AD203B41FA5}">
                      <a16:colId xmlns:a16="http://schemas.microsoft.com/office/drawing/2014/main" val="1810392720"/>
                    </a:ext>
                  </a:extLst>
                </a:gridCol>
                <a:gridCol w="658368">
                  <a:extLst>
                    <a:ext uri="{9D8B030D-6E8A-4147-A177-3AD203B41FA5}">
                      <a16:colId xmlns:a16="http://schemas.microsoft.com/office/drawing/2014/main" val="2506936646"/>
                    </a:ext>
                  </a:extLst>
                </a:gridCol>
                <a:gridCol w="329184">
                  <a:extLst>
                    <a:ext uri="{9D8B030D-6E8A-4147-A177-3AD203B41FA5}">
                      <a16:colId xmlns:a16="http://schemas.microsoft.com/office/drawing/2014/main" val="3176546719"/>
                    </a:ext>
                  </a:extLst>
                </a:gridCol>
                <a:gridCol w="329184">
                  <a:extLst>
                    <a:ext uri="{9D8B030D-6E8A-4147-A177-3AD203B41FA5}">
                      <a16:colId xmlns:a16="http://schemas.microsoft.com/office/drawing/2014/main" val="2296087256"/>
                    </a:ext>
                  </a:extLst>
                </a:gridCol>
                <a:gridCol w="658368">
                  <a:extLst>
                    <a:ext uri="{9D8B030D-6E8A-4147-A177-3AD203B41FA5}">
                      <a16:colId xmlns:a16="http://schemas.microsoft.com/office/drawing/2014/main" val="406548020"/>
                    </a:ext>
                  </a:extLst>
                </a:gridCol>
                <a:gridCol w="658368">
                  <a:extLst>
                    <a:ext uri="{9D8B030D-6E8A-4147-A177-3AD203B41FA5}">
                      <a16:colId xmlns:a16="http://schemas.microsoft.com/office/drawing/2014/main" val="1802912092"/>
                    </a:ext>
                  </a:extLst>
                </a:gridCol>
                <a:gridCol w="658368">
                  <a:extLst>
                    <a:ext uri="{9D8B030D-6E8A-4147-A177-3AD203B41FA5}">
                      <a16:colId xmlns:a16="http://schemas.microsoft.com/office/drawing/2014/main" val="2518573339"/>
                    </a:ext>
                  </a:extLst>
                </a:gridCol>
                <a:gridCol w="658368">
                  <a:extLst>
                    <a:ext uri="{9D8B030D-6E8A-4147-A177-3AD203B41FA5}">
                      <a16:colId xmlns:a16="http://schemas.microsoft.com/office/drawing/2014/main" val="399871254"/>
                    </a:ext>
                  </a:extLst>
                </a:gridCol>
                <a:gridCol w="658368">
                  <a:extLst>
                    <a:ext uri="{9D8B030D-6E8A-4147-A177-3AD203B41FA5}">
                      <a16:colId xmlns:a16="http://schemas.microsoft.com/office/drawing/2014/main" val="3586897313"/>
                    </a:ext>
                  </a:extLst>
                </a:gridCol>
                <a:gridCol w="658368">
                  <a:extLst>
                    <a:ext uri="{9D8B030D-6E8A-4147-A177-3AD203B41FA5}">
                      <a16:colId xmlns:a16="http://schemas.microsoft.com/office/drawing/2014/main" val="827597991"/>
                    </a:ext>
                  </a:extLst>
                </a:gridCol>
                <a:gridCol w="658368">
                  <a:extLst>
                    <a:ext uri="{9D8B030D-6E8A-4147-A177-3AD203B41FA5}">
                      <a16:colId xmlns:a16="http://schemas.microsoft.com/office/drawing/2014/main" val="2095556858"/>
                    </a:ext>
                  </a:extLst>
                </a:gridCol>
              </a:tblGrid>
              <a:tr h="370840">
                <a:tc>
                  <a:txBody>
                    <a:bodyPr/>
                    <a:lstStyle/>
                    <a:p>
                      <a:r>
                        <a:rPr lang="en-US" sz="1000"/>
                        <a:t>Page Name</a:t>
                      </a:r>
                    </a:p>
                  </a:txBody>
                  <a:tcPr/>
                </a:tc>
                <a:tc>
                  <a:txBody>
                    <a:bodyPr/>
                    <a:lstStyle/>
                    <a:p>
                      <a:r>
                        <a:rPr lang="en-US" sz="1000"/>
                        <a:t>Total Stories</a:t>
                      </a:r>
                    </a:p>
                  </a:txBody>
                  <a:tcPr/>
                </a:tc>
                <a:tc>
                  <a:txBody>
                    <a:bodyPr/>
                    <a:lstStyle/>
                    <a:p>
                      <a:r>
                        <a:rPr lang="en-US" sz="1000"/>
                        <a:t>Avg. Interaction-Rate</a:t>
                      </a:r>
                    </a:p>
                  </a:txBody>
                  <a:tcPr/>
                </a:tc>
                <a:tc>
                  <a:txBody>
                    <a:bodyPr/>
                    <a:lstStyle/>
                    <a:p>
                      <a:r>
                        <a:rPr lang="en-US" sz="1000"/>
                        <a:t>Avg. Exits per Story</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Impressions</a:t>
                      </a:r>
                    </a:p>
                  </a:txBody>
                  <a:tcPr/>
                </a:tc>
                <a:tc>
                  <a:txBody>
                    <a:bodyPr/>
                    <a:lstStyle/>
                    <a:p>
                      <a:r>
                        <a:rPr lang="en-US" sz="1000"/>
                        <a:t>Total Exits</a:t>
                      </a:r>
                    </a:p>
                  </a:txBody>
                  <a:tcPr/>
                </a:tc>
                <a:tc>
                  <a:txBody>
                    <a:bodyPr/>
                    <a:lstStyle/>
                    <a:p>
                      <a:r>
                        <a:rPr lang="en-US" sz="1000"/>
                        <a:t>Total Engagements</a:t>
                      </a:r>
                    </a:p>
                  </a:txBody>
                  <a:tcPr/>
                </a:tc>
                <a:extLst>
                  <a:ext uri="{0D108BD9-81ED-4DB2-BD59-A6C34878D82A}">
                    <a16:rowId xmlns:a16="http://schemas.microsoft.com/office/drawing/2014/main" val="2310610695"/>
                  </a:ext>
                </a:extLst>
              </a:tr>
              <a:tr h="370840">
                <a:tc>
                  <a:txBody>
                    <a:bodyPr/>
                    <a:lstStyle/>
                    <a:p>
                      <a:r>
                        <a:rPr lang="en-US" sz="1000"/>
                        <a:t>pronovabkk</a:t>
                      </a:r>
                    </a:p>
                  </a:txBody>
                  <a:tcPr/>
                </a:tc>
                <a:tc>
                  <a:txBody>
                    <a:bodyPr/>
                    <a:lstStyle/>
                    <a:p>
                      <a:r>
                        <a:rPr lang="en-US" sz="1000"/>
                        <a:t>61</a:t>
                      </a:r>
                    </a:p>
                  </a:txBody>
                  <a:tcPr/>
                </a:tc>
                <a:tc>
                  <a:txBody>
                    <a:bodyPr/>
                    <a:lstStyle/>
                    <a:p>
                      <a:r>
                        <a:rPr lang="en-US" sz="1000"/>
                        <a:t>0.8885 %</a:t>
                      </a:r>
                    </a:p>
                  </a:txBody>
                  <a:tcPr/>
                </a:tc>
                <a:tc>
                  <a:txBody>
                    <a:bodyPr/>
                    <a:lstStyle/>
                    <a:p>
                      <a:r>
                        <a:rPr lang="en-US" sz="1000"/>
                        <a:t>21.20</a:t>
                      </a:r>
                    </a:p>
                  </a:txBody>
                  <a:tcPr/>
                </a:tc>
                <a:tc>
                  <a:txBody>
                    <a:bodyPr/>
                    <a:lstStyle/>
                    <a:p>
                      <a:r>
                        <a:rPr lang="en-US" sz="1000"/>
                        <a:t>0.00</a:t>
                      </a:r>
                    </a:p>
                  </a:txBody>
                  <a:tcPr/>
                </a:tc>
                <a:tc>
                  <a:txBody>
                    <a:bodyPr/>
                    <a:lstStyle/>
                    <a:p>
                      <a:r>
                        <a:rPr lang="en-US" sz="1000"/>
                        <a:t>337.90</a:t>
                      </a:r>
                    </a:p>
                  </a:txBody>
                  <a:tcPr/>
                </a:tc>
                <a:tc>
                  <a:txBody>
                    <a:bodyPr/>
                    <a:lstStyle/>
                    <a:p>
                      <a:r>
                        <a:rPr lang="en-US" sz="1000"/>
                        <a:t>335.07</a:t>
                      </a:r>
                    </a:p>
                  </a:txBody>
                  <a:tcPr/>
                </a:tc>
                <a:tc>
                  <a:txBody>
                    <a:bodyPr/>
                    <a:lstStyle/>
                    <a:p>
                      <a:r>
                        <a:rPr lang="en-US" sz="1000"/>
                        <a:t>295.25</a:t>
                      </a:r>
                    </a:p>
                  </a:txBody>
                  <a:tcPr/>
                </a:tc>
                <a:tc>
                  <a:txBody>
                    <a:bodyPr/>
                    <a:lstStyle/>
                    <a:p>
                      <a:r>
                        <a:rPr lang="en-US" sz="1000"/>
                        <a:t>295.25</a:t>
                      </a:r>
                    </a:p>
                  </a:txBody>
                  <a:tcPr/>
                </a:tc>
                <a:tc>
                  <a:txBody>
                    <a:bodyPr/>
                    <a:lstStyle/>
                    <a:p>
                      <a:r>
                        <a:rPr lang="en-US" sz="1000"/>
                        <a:t>20612</a:t>
                      </a:r>
                    </a:p>
                  </a:txBody>
                  <a:tcPr/>
                </a:tc>
                <a:tc>
                  <a:txBody>
                    <a:bodyPr/>
                    <a:lstStyle/>
                    <a:p>
                      <a:r>
                        <a:rPr lang="en-US" sz="1000"/>
                        <a:t>1293</a:t>
                      </a:r>
                    </a:p>
                  </a:txBody>
                  <a:tcPr/>
                </a:tc>
                <a:tc>
                  <a:txBody>
                    <a:bodyPr/>
                    <a:lstStyle/>
                    <a:p>
                      <a:r>
                        <a:rPr lang="en-US" sz="1000"/>
                        <a:t>18010</a:t>
                      </a:r>
                    </a:p>
                  </a:txBody>
                  <a:tcPr/>
                </a:tc>
                <a:extLst>
                  <a:ext uri="{0D108BD9-81ED-4DB2-BD59-A6C34878D82A}">
                    <a16:rowId xmlns:a16="http://schemas.microsoft.com/office/drawing/2014/main" val="3008862843"/>
                  </a:ext>
                </a:extLst>
              </a:tr>
            </a:tbl>
          </a:graphicData>
        </a:graphic>
      </p:graphicFrame>
      <p:sp>
        <p:nvSpPr>
          <p:cNvPr id="4" name="Text Placeholder 3">
            <a:extLst>
              <a:ext uri="{FF2B5EF4-FFF2-40B4-BE49-F238E27FC236}">
                <a16:creationId xmlns:a16="http://schemas.microsoft.com/office/drawing/2014/main" id="{649A9589-A204-48B1-B8D8-3E8828F5D7A8}"/>
              </a:ext>
            </a:extLst>
          </p:cNvPr>
          <p:cNvSpPr>
            <a:spLocks noGrp="1"/>
          </p:cNvSpPr>
          <p:nvPr>
            <p:ph type="body" sz="quarter" idx="14"/>
          </p:nvPr>
        </p:nvSpPr>
        <p:spPr/>
        <p:txBody>
          <a:bodyPr/>
          <a:lstStyle/>
          <a:p>
            <a:r>
              <a:rPr lang="en-US"/>
              <a:t>10/01/2021 - 12/31/2021</a:t>
            </a:r>
          </a:p>
        </p:txBody>
      </p:sp>
    </p:spTree>
    <p:extLst>
      <p:ext uri="{BB962C8B-B14F-4D97-AF65-F5344CB8AC3E}">
        <p14:creationId xmlns:p14="http://schemas.microsoft.com/office/powerpoint/2010/main" val="9904061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7F6825-744C-4754-B82C-0D6B72BBF867}"/>
              </a:ext>
            </a:extLst>
          </p:cNvPr>
          <p:cNvSpPr>
            <a:spLocks noGrp="1"/>
          </p:cNvSpPr>
          <p:nvPr>
            <p:ph type="title"/>
          </p:nvPr>
        </p:nvSpPr>
        <p:spPr/>
        <p:txBody>
          <a:bodyPr/>
          <a:lstStyle/>
          <a:p>
            <a:r>
              <a:rPr lang="en-US"/>
              <a:t>Instagram Followers Total | All profiles</a:t>
            </a:r>
          </a:p>
        </p:txBody>
      </p:sp>
      <p:graphicFrame>
        <p:nvGraphicFramePr>
          <p:cNvPr id="6" name="Chart Placeholder 5">
            <a:extLst>
              <a:ext uri="{FF2B5EF4-FFF2-40B4-BE49-F238E27FC236}">
                <a16:creationId xmlns:a16="http://schemas.microsoft.com/office/drawing/2014/main" id="{A7200399-26B2-41DF-8357-A200E952B562}"/>
              </a:ext>
            </a:extLst>
          </p:cNvPr>
          <p:cNvGraphicFramePr>
            <a:graphicFrameLocks noGrp="1"/>
          </p:cNvGraphicFramePr>
          <p:nvPr>
            <p:ph type="chart" sz="quarter" idx="13"/>
            <p:extLst>
              <p:ext uri="{D42A27DB-BD31-4B8C-83A1-F6EECF244321}">
                <p14:modId xmlns:p14="http://schemas.microsoft.com/office/powerpoint/2010/main" val="380541615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6070C6F-1DEB-461E-A053-FAE0AE47D4C6}"/>
              </a:ext>
            </a:extLst>
          </p:cNvPr>
          <p:cNvSpPr>
            <a:spLocks noGrp="1"/>
          </p:cNvSpPr>
          <p:nvPr>
            <p:ph type="body" sz="quarter" idx="14"/>
          </p:nvPr>
        </p:nvSpPr>
        <p:spPr/>
        <p:txBody>
          <a:bodyPr/>
          <a:lstStyle/>
          <a:p>
            <a:r>
              <a:rPr lang="en-US"/>
              <a:t>10/01/2021 - 12/31/2021</a:t>
            </a:r>
          </a:p>
        </p:txBody>
      </p:sp>
      <p:sp>
        <p:nvSpPr>
          <p:cNvPr id="5" name="Footer Placeholder 4">
            <a:extLst>
              <a:ext uri="{FF2B5EF4-FFF2-40B4-BE49-F238E27FC236}">
                <a16:creationId xmlns:a16="http://schemas.microsoft.com/office/drawing/2014/main" id="{7C6C0364-9EE0-4DEF-ACE3-8A25D2532DF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848980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609550-2835-4D36-992D-E585317F750E}"/>
              </a:ext>
            </a:extLst>
          </p:cNvPr>
          <p:cNvSpPr>
            <a:spLocks noGrp="1"/>
          </p:cNvSpPr>
          <p:nvPr>
            <p:ph type="title"/>
          </p:nvPr>
        </p:nvSpPr>
        <p:spPr/>
        <p:txBody>
          <a:bodyPr/>
          <a:lstStyle/>
          <a:p>
            <a:r>
              <a:rPr lang="en-US"/>
              <a:t>Instagram Stories Table  | All profiles - 1 of 5</a:t>
            </a:r>
          </a:p>
        </p:txBody>
      </p:sp>
      <p:graphicFrame>
        <p:nvGraphicFramePr>
          <p:cNvPr id="5" name="Table Placeholder 4">
            <a:extLst>
              <a:ext uri="{FF2B5EF4-FFF2-40B4-BE49-F238E27FC236}">
                <a16:creationId xmlns:a16="http://schemas.microsoft.com/office/drawing/2014/main" id="{5C02130D-1DFE-4877-97E2-E9802482E2A4}"/>
              </a:ext>
            </a:extLst>
          </p:cNvPr>
          <p:cNvGraphicFramePr>
            <a:graphicFrameLocks noGrp="1"/>
          </p:cNvGraphicFramePr>
          <p:nvPr>
            <p:ph type="tbl" sz="quarter" idx="13"/>
            <p:extLst>
              <p:ext uri="{D42A27DB-BD31-4B8C-83A1-F6EECF244321}">
                <p14:modId xmlns:p14="http://schemas.microsoft.com/office/powerpoint/2010/main" val="8655553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686922076"/>
                    </a:ext>
                  </a:extLst>
                </a:gridCol>
                <a:gridCol w="740664">
                  <a:extLst>
                    <a:ext uri="{9D8B030D-6E8A-4147-A177-3AD203B41FA5}">
                      <a16:colId xmlns:a16="http://schemas.microsoft.com/office/drawing/2014/main" val="4177024958"/>
                    </a:ext>
                  </a:extLst>
                </a:gridCol>
                <a:gridCol w="740664">
                  <a:extLst>
                    <a:ext uri="{9D8B030D-6E8A-4147-A177-3AD203B41FA5}">
                      <a16:colId xmlns:a16="http://schemas.microsoft.com/office/drawing/2014/main" val="4231859713"/>
                    </a:ext>
                  </a:extLst>
                </a:gridCol>
                <a:gridCol w="740664">
                  <a:extLst>
                    <a:ext uri="{9D8B030D-6E8A-4147-A177-3AD203B41FA5}">
                      <a16:colId xmlns:a16="http://schemas.microsoft.com/office/drawing/2014/main" val="423373959"/>
                    </a:ext>
                  </a:extLst>
                </a:gridCol>
                <a:gridCol w="740664">
                  <a:extLst>
                    <a:ext uri="{9D8B030D-6E8A-4147-A177-3AD203B41FA5}">
                      <a16:colId xmlns:a16="http://schemas.microsoft.com/office/drawing/2014/main" val="2121721382"/>
                    </a:ext>
                  </a:extLst>
                </a:gridCol>
                <a:gridCol w="740664">
                  <a:extLst>
                    <a:ext uri="{9D8B030D-6E8A-4147-A177-3AD203B41FA5}">
                      <a16:colId xmlns:a16="http://schemas.microsoft.com/office/drawing/2014/main" val="1305918697"/>
                    </a:ext>
                  </a:extLst>
                </a:gridCol>
                <a:gridCol w="740664">
                  <a:extLst>
                    <a:ext uri="{9D8B030D-6E8A-4147-A177-3AD203B41FA5}">
                      <a16:colId xmlns:a16="http://schemas.microsoft.com/office/drawing/2014/main" val="3526385204"/>
                    </a:ext>
                  </a:extLst>
                </a:gridCol>
                <a:gridCol w="740664">
                  <a:extLst>
                    <a:ext uri="{9D8B030D-6E8A-4147-A177-3AD203B41FA5}">
                      <a16:colId xmlns:a16="http://schemas.microsoft.com/office/drawing/2014/main" val="1530823794"/>
                    </a:ext>
                  </a:extLst>
                </a:gridCol>
                <a:gridCol w="740664">
                  <a:extLst>
                    <a:ext uri="{9D8B030D-6E8A-4147-A177-3AD203B41FA5}">
                      <a16:colId xmlns:a16="http://schemas.microsoft.com/office/drawing/2014/main" val="20888517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6490508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pronovabkk - 2021-11-24 11:38:53</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11/25/2021 11:31:35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extLst>
                  <a:ext uri="{0D108BD9-81ED-4DB2-BD59-A6C34878D82A}">
                    <a16:rowId xmlns:a16="http://schemas.microsoft.com/office/drawing/2014/main" val="42476897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pronovabkk - 2021-11-24 11:39:39</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11/25/2021 11:31:35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extLst>
                  <a:ext uri="{0D108BD9-81ED-4DB2-BD59-A6C34878D82A}">
                    <a16:rowId xmlns:a16="http://schemas.microsoft.com/office/drawing/2014/main" val="15358402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pronovabkk - 2021-11-25 12:20:43</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11/26/2021 12:01:21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extLst>
                  <a:ext uri="{0D108BD9-81ED-4DB2-BD59-A6C34878D82A}">
                    <a16:rowId xmlns:a16="http://schemas.microsoft.com/office/drawing/2014/main" val="29225439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pronovabkk - 2021-12-06 13:44:47</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12/07/2021 13:44:41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extLst>
                  <a:ext uri="{0D108BD9-81ED-4DB2-BD59-A6C34878D82A}">
                    <a16:rowId xmlns:a16="http://schemas.microsoft.com/office/drawing/2014/main" val="7525544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pronovabkk - 2021-11-24 11:52:14</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11/25/2021 11:31:35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extLst>
                  <a:ext uri="{0D108BD9-81ED-4DB2-BD59-A6C34878D82A}">
                    <a16:rowId xmlns:a16="http://schemas.microsoft.com/office/drawing/2014/main" val="21699697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pronovabkk - 2021-12-06 13:45:37</a:t>
                      </a:r>
                      <a:r>
                        <a:rPr kumimoji="0" lang="de-DE" sz="1000" b="0" i="0" u="none" strike="noStrike" kern="1200" cap="none" spc="0" normalizeH="0" baseline="0" noProof="0">
                          <a:ln>
                            <a:noFill/>
                          </a:ln>
                          <a:solidFill>
                            <a:prstClr val="black"/>
                          </a:solidFill>
                          <a:effectLst/>
                          <a:uLnTx/>
                          <a:uFillTx/>
                          <a:latin typeface="+mn-lt"/>
                          <a:ea typeface="+mn-ea"/>
                          <a:cs typeface="+mn-cs"/>
                        </a:rPr>
                        <a:t>
 Mehr Infos zu unserer Studie „Generation Z &amp; Health“ in der Bio und in diesem Beitrag: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12/07/2021 13:44:41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extLst>
                  <a:ext uri="{0D108BD9-81ED-4DB2-BD59-A6C34878D82A}">
                    <a16:rowId xmlns:a16="http://schemas.microsoft.com/office/drawing/2014/main" val="4189541628"/>
                  </a:ext>
                </a:extLst>
              </a:tr>
            </a:tbl>
          </a:graphicData>
        </a:graphic>
      </p:graphicFrame>
      <p:sp>
        <p:nvSpPr>
          <p:cNvPr id="4" name="Text Placeholder 3">
            <a:extLst>
              <a:ext uri="{FF2B5EF4-FFF2-40B4-BE49-F238E27FC236}">
                <a16:creationId xmlns:a16="http://schemas.microsoft.com/office/drawing/2014/main" id="{E33558C5-5957-450E-A508-648FB89AE1CC}"/>
              </a:ext>
            </a:extLst>
          </p:cNvPr>
          <p:cNvSpPr>
            <a:spLocks noGrp="1"/>
          </p:cNvSpPr>
          <p:nvPr>
            <p:ph type="body" sz="quarter" idx="14"/>
          </p:nvPr>
        </p:nvSpPr>
        <p:spPr/>
        <p:txBody>
          <a:bodyPr/>
          <a:lstStyle/>
          <a:p>
            <a:r>
              <a:rPr lang="en-US"/>
              <a:t>10/01/2021 - 12/31/2021</a:t>
            </a:r>
          </a:p>
        </p:txBody>
      </p:sp>
    </p:spTree>
    <p:extLst>
      <p:ext uri="{BB962C8B-B14F-4D97-AF65-F5344CB8AC3E}">
        <p14:creationId xmlns:p14="http://schemas.microsoft.com/office/powerpoint/2010/main" val="7105255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86EC64-AC91-4B84-A3FB-DF4DF9E73143}"/>
              </a:ext>
            </a:extLst>
          </p:cNvPr>
          <p:cNvSpPr>
            <a:spLocks noGrp="1"/>
          </p:cNvSpPr>
          <p:nvPr>
            <p:ph type="title"/>
          </p:nvPr>
        </p:nvSpPr>
        <p:spPr/>
        <p:txBody>
          <a:bodyPr/>
          <a:lstStyle/>
          <a:p>
            <a:r>
              <a:rPr lang="en-US"/>
              <a:t>Instagram Stories Table  | All profiles - 2 of 5</a:t>
            </a:r>
          </a:p>
        </p:txBody>
      </p:sp>
      <p:graphicFrame>
        <p:nvGraphicFramePr>
          <p:cNvPr id="5" name="Table Placeholder 4">
            <a:extLst>
              <a:ext uri="{FF2B5EF4-FFF2-40B4-BE49-F238E27FC236}">
                <a16:creationId xmlns:a16="http://schemas.microsoft.com/office/drawing/2014/main" id="{21FEF4D7-66BD-435B-AA2A-33E84609B1CD}"/>
              </a:ext>
            </a:extLst>
          </p:cNvPr>
          <p:cNvGraphicFramePr>
            <a:graphicFrameLocks noGrp="1"/>
          </p:cNvGraphicFramePr>
          <p:nvPr>
            <p:ph type="tbl" sz="quarter" idx="13"/>
            <p:extLst>
              <p:ext uri="{D42A27DB-BD31-4B8C-83A1-F6EECF244321}">
                <p14:modId xmlns:p14="http://schemas.microsoft.com/office/powerpoint/2010/main" val="22955494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622933058"/>
                    </a:ext>
                  </a:extLst>
                </a:gridCol>
                <a:gridCol w="740664">
                  <a:extLst>
                    <a:ext uri="{9D8B030D-6E8A-4147-A177-3AD203B41FA5}">
                      <a16:colId xmlns:a16="http://schemas.microsoft.com/office/drawing/2014/main" val="719437796"/>
                    </a:ext>
                  </a:extLst>
                </a:gridCol>
                <a:gridCol w="740664">
                  <a:extLst>
                    <a:ext uri="{9D8B030D-6E8A-4147-A177-3AD203B41FA5}">
                      <a16:colId xmlns:a16="http://schemas.microsoft.com/office/drawing/2014/main" val="3651575769"/>
                    </a:ext>
                  </a:extLst>
                </a:gridCol>
                <a:gridCol w="740664">
                  <a:extLst>
                    <a:ext uri="{9D8B030D-6E8A-4147-A177-3AD203B41FA5}">
                      <a16:colId xmlns:a16="http://schemas.microsoft.com/office/drawing/2014/main" val="3703884311"/>
                    </a:ext>
                  </a:extLst>
                </a:gridCol>
                <a:gridCol w="740664">
                  <a:extLst>
                    <a:ext uri="{9D8B030D-6E8A-4147-A177-3AD203B41FA5}">
                      <a16:colId xmlns:a16="http://schemas.microsoft.com/office/drawing/2014/main" val="3087497959"/>
                    </a:ext>
                  </a:extLst>
                </a:gridCol>
                <a:gridCol w="740664">
                  <a:extLst>
                    <a:ext uri="{9D8B030D-6E8A-4147-A177-3AD203B41FA5}">
                      <a16:colId xmlns:a16="http://schemas.microsoft.com/office/drawing/2014/main" val="3809132094"/>
                    </a:ext>
                  </a:extLst>
                </a:gridCol>
                <a:gridCol w="740664">
                  <a:extLst>
                    <a:ext uri="{9D8B030D-6E8A-4147-A177-3AD203B41FA5}">
                      <a16:colId xmlns:a16="http://schemas.microsoft.com/office/drawing/2014/main" val="4135794919"/>
                    </a:ext>
                  </a:extLst>
                </a:gridCol>
                <a:gridCol w="740664">
                  <a:extLst>
                    <a:ext uri="{9D8B030D-6E8A-4147-A177-3AD203B41FA5}">
                      <a16:colId xmlns:a16="http://schemas.microsoft.com/office/drawing/2014/main" val="804177967"/>
                    </a:ext>
                  </a:extLst>
                </a:gridCol>
                <a:gridCol w="740664">
                  <a:extLst>
                    <a:ext uri="{9D8B030D-6E8A-4147-A177-3AD203B41FA5}">
                      <a16:colId xmlns:a16="http://schemas.microsoft.com/office/drawing/2014/main" val="24952990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22247187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pronovabkk - 2021-12-10 13:13:14</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12/11/2021 13:01:01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extLst>
                  <a:ext uri="{0D108BD9-81ED-4DB2-BD59-A6C34878D82A}">
                    <a16:rowId xmlns:a16="http://schemas.microsoft.com/office/drawing/2014/main" val="34150159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pronovabkk - 2021-10-01 11:47:48</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10/02/2021 11:35:39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extLst>
                  <a:ext uri="{0D108BD9-81ED-4DB2-BD59-A6C34878D82A}">
                    <a16:rowId xmlns:a16="http://schemas.microsoft.com/office/drawing/2014/main" val="33045291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pronovabkk - 2021-10-25 16:21:31</a:t>
                      </a:r>
                      <a:r>
                        <a:rPr kumimoji="0" lang="de-DE" sz="1000" b="0" i="0" u="none" strike="noStrike" kern="1200" cap="none" spc="0" normalizeH="0" baseline="0" noProof="0">
                          <a:ln>
                            <a:noFill/>
                          </a:ln>
                          <a:solidFill>
                            <a:prstClr val="black"/>
                          </a:solidFill>
                          <a:effectLst/>
                          <a:uLnTx/>
                          <a:uFillTx/>
                          <a:latin typeface="+mn-lt"/>
                          <a:ea typeface="+mn-ea"/>
                          <a:cs typeface="+mn-cs"/>
                        </a:rPr>
                        <a:t>
 Du hast vermutlich beim Sex einen Heimvorteil!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10/26/2021 15:39:43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extLst>
                  <a:ext uri="{0D108BD9-81ED-4DB2-BD59-A6C34878D82A}">
                    <a16:rowId xmlns:a16="http://schemas.microsoft.com/office/drawing/2014/main" val="33220199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pronovabkk - 2021-12-06 13:44:11</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12/07/2021 13:01:21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extLst>
                  <a:ext uri="{0D108BD9-81ED-4DB2-BD59-A6C34878D82A}">
                    <a16:rowId xmlns:a16="http://schemas.microsoft.com/office/drawing/2014/main" val="24653170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pronovabkk - 2021-10-11 17:26:44</a:t>
                      </a:r>
                      <a:r>
                        <a:rPr kumimoji="0" lang="de-DE" sz="1000" b="0" i="0" u="none" strike="noStrike" kern="1200" cap="none" spc="0" normalizeH="0" baseline="0" noProof="0">
                          <a:ln>
                            <a:noFill/>
                          </a:ln>
                          <a:solidFill>
                            <a:prstClr val="black"/>
                          </a:solidFill>
                          <a:effectLst/>
                          <a:uLnTx/>
                          <a:uFillTx/>
                          <a:latin typeface="+mn-lt"/>
                          <a:ea typeface="+mn-ea"/>
                          <a:cs typeface="+mn-cs"/>
                        </a:rPr>
                        <a:t>
 @koschtaaa  spricht darüber wie es ist, Teil der LGBTQ+-Community zu sein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10/12/2021 17:01:39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extLst>
                  <a:ext uri="{0D108BD9-81ED-4DB2-BD59-A6C34878D82A}">
                    <a16:rowId xmlns:a16="http://schemas.microsoft.com/office/drawing/2014/main" val="29465125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n-NO" sz="1000" b="1" i="0" u="none" strike="noStrike" kern="1200" cap="none" spc="0" normalizeH="0" baseline="0" noProof="0">
                          <a:ln>
                            <a:noFill/>
                          </a:ln>
                          <a:solidFill>
                            <a:prstClr val="black"/>
                          </a:solidFill>
                          <a:effectLst/>
                          <a:uLnTx/>
                          <a:uFillTx/>
                          <a:latin typeface="+mn-lt"/>
                          <a:ea typeface="+mn-ea"/>
                          <a:cs typeface="+mn-cs"/>
                        </a:rPr>
                        <a:t>pronovabkk - 2021-10-09 12:02:08</a:t>
                      </a:r>
                      <a:r>
                        <a:rPr kumimoji="0" lang="nn-NO" sz="1000" b="0" i="0" u="none" strike="noStrike" kern="1200" cap="none" spc="0" normalizeH="0" baseline="0" noProof="0">
                          <a:ln>
                            <a:noFill/>
                          </a:ln>
                          <a:solidFill>
                            <a:prstClr val="black"/>
                          </a:solidFill>
                          <a:effectLst/>
                          <a:uLnTx/>
                          <a:uFillTx/>
                          <a:latin typeface="+mn-lt"/>
                          <a:ea typeface="+mn-ea"/>
                          <a:cs typeface="+mn-cs"/>
                        </a:rPr>
                        <a:t>
 Heute: Rope Skipping mit @mira_wate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10/10/2021 11:36:12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extLst>
                  <a:ext uri="{0D108BD9-81ED-4DB2-BD59-A6C34878D82A}">
                    <a16:rowId xmlns:a16="http://schemas.microsoft.com/office/drawing/2014/main" val="3975480420"/>
                  </a:ext>
                </a:extLst>
              </a:tr>
            </a:tbl>
          </a:graphicData>
        </a:graphic>
      </p:graphicFrame>
      <p:sp>
        <p:nvSpPr>
          <p:cNvPr id="4" name="Text Placeholder 3">
            <a:extLst>
              <a:ext uri="{FF2B5EF4-FFF2-40B4-BE49-F238E27FC236}">
                <a16:creationId xmlns:a16="http://schemas.microsoft.com/office/drawing/2014/main" id="{BD0EAC25-6A24-4391-B94A-68239AB7D317}"/>
              </a:ext>
            </a:extLst>
          </p:cNvPr>
          <p:cNvSpPr>
            <a:spLocks noGrp="1"/>
          </p:cNvSpPr>
          <p:nvPr>
            <p:ph type="body" sz="quarter" idx="14"/>
          </p:nvPr>
        </p:nvSpPr>
        <p:spPr/>
        <p:txBody>
          <a:bodyPr/>
          <a:lstStyle/>
          <a:p>
            <a:r>
              <a:rPr lang="en-US"/>
              <a:t>10/01/2021 - 12/31/2021</a:t>
            </a:r>
          </a:p>
        </p:txBody>
      </p:sp>
    </p:spTree>
    <p:extLst>
      <p:ext uri="{BB962C8B-B14F-4D97-AF65-F5344CB8AC3E}">
        <p14:creationId xmlns:p14="http://schemas.microsoft.com/office/powerpoint/2010/main" val="11366621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E9BAF9-4C76-4665-8BEC-22FC17DBE6C2}"/>
              </a:ext>
            </a:extLst>
          </p:cNvPr>
          <p:cNvSpPr>
            <a:spLocks noGrp="1"/>
          </p:cNvSpPr>
          <p:nvPr>
            <p:ph type="title"/>
          </p:nvPr>
        </p:nvSpPr>
        <p:spPr/>
        <p:txBody>
          <a:bodyPr/>
          <a:lstStyle/>
          <a:p>
            <a:r>
              <a:rPr lang="en-US"/>
              <a:t>Instagram Stories Table  | All profiles - 3 of 5</a:t>
            </a:r>
          </a:p>
        </p:txBody>
      </p:sp>
      <p:graphicFrame>
        <p:nvGraphicFramePr>
          <p:cNvPr id="5" name="Table Placeholder 4">
            <a:extLst>
              <a:ext uri="{FF2B5EF4-FFF2-40B4-BE49-F238E27FC236}">
                <a16:creationId xmlns:a16="http://schemas.microsoft.com/office/drawing/2014/main" id="{7F88AFA8-3CE5-4157-AD70-62B504C44C41}"/>
              </a:ext>
            </a:extLst>
          </p:cNvPr>
          <p:cNvGraphicFramePr>
            <a:graphicFrameLocks noGrp="1"/>
          </p:cNvGraphicFramePr>
          <p:nvPr>
            <p:ph type="tbl" sz="quarter" idx="13"/>
            <p:extLst>
              <p:ext uri="{D42A27DB-BD31-4B8C-83A1-F6EECF244321}">
                <p14:modId xmlns:p14="http://schemas.microsoft.com/office/powerpoint/2010/main" val="13005779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3093061393"/>
                    </a:ext>
                  </a:extLst>
                </a:gridCol>
                <a:gridCol w="740664">
                  <a:extLst>
                    <a:ext uri="{9D8B030D-6E8A-4147-A177-3AD203B41FA5}">
                      <a16:colId xmlns:a16="http://schemas.microsoft.com/office/drawing/2014/main" val="2886221639"/>
                    </a:ext>
                  </a:extLst>
                </a:gridCol>
                <a:gridCol w="740664">
                  <a:extLst>
                    <a:ext uri="{9D8B030D-6E8A-4147-A177-3AD203B41FA5}">
                      <a16:colId xmlns:a16="http://schemas.microsoft.com/office/drawing/2014/main" val="2643090386"/>
                    </a:ext>
                  </a:extLst>
                </a:gridCol>
                <a:gridCol w="740664">
                  <a:extLst>
                    <a:ext uri="{9D8B030D-6E8A-4147-A177-3AD203B41FA5}">
                      <a16:colId xmlns:a16="http://schemas.microsoft.com/office/drawing/2014/main" val="3607474001"/>
                    </a:ext>
                  </a:extLst>
                </a:gridCol>
                <a:gridCol w="740664">
                  <a:extLst>
                    <a:ext uri="{9D8B030D-6E8A-4147-A177-3AD203B41FA5}">
                      <a16:colId xmlns:a16="http://schemas.microsoft.com/office/drawing/2014/main" val="89473999"/>
                    </a:ext>
                  </a:extLst>
                </a:gridCol>
                <a:gridCol w="740664">
                  <a:extLst>
                    <a:ext uri="{9D8B030D-6E8A-4147-A177-3AD203B41FA5}">
                      <a16:colId xmlns:a16="http://schemas.microsoft.com/office/drawing/2014/main" val="952521623"/>
                    </a:ext>
                  </a:extLst>
                </a:gridCol>
                <a:gridCol w="740664">
                  <a:extLst>
                    <a:ext uri="{9D8B030D-6E8A-4147-A177-3AD203B41FA5}">
                      <a16:colId xmlns:a16="http://schemas.microsoft.com/office/drawing/2014/main" val="2615974313"/>
                    </a:ext>
                  </a:extLst>
                </a:gridCol>
                <a:gridCol w="740664">
                  <a:extLst>
                    <a:ext uri="{9D8B030D-6E8A-4147-A177-3AD203B41FA5}">
                      <a16:colId xmlns:a16="http://schemas.microsoft.com/office/drawing/2014/main" val="1809604987"/>
                    </a:ext>
                  </a:extLst>
                </a:gridCol>
                <a:gridCol w="740664">
                  <a:extLst>
                    <a:ext uri="{9D8B030D-6E8A-4147-A177-3AD203B41FA5}">
                      <a16:colId xmlns:a16="http://schemas.microsoft.com/office/drawing/2014/main" val="13892083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39878326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pronovabkk - 2021-10-01 11:50:24</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10/02/2021 11:35:39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extLst>
                  <a:ext uri="{0D108BD9-81ED-4DB2-BD59-A6C34878D82A}">
                    <a16:rowId xmlns:a16="http://schemas.microsoft.com/office/drawing/2014/main" val="33468120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pronovabkk - 2021-10-25 16:20:30</a:t>
                      </a:r>
                      <a:r>
                        <a:rPr kumimoji="0" lang="de-DE" sz="1000" b="0" i="0" u="none" strike="noStrike" kern="1200" cap="none" spc="0" normalizeH="0" baseline="0" noProof="0">
                          <a:ln>
                            <a:noFill/>
                          </a:ln>
                          <a:solidFill>
                            <a:prstClr val="black"/>
                          </a:solidFill>
                          <a:effectLst/>
                          <a:uLnTx/>
                          <a:uFillTx/>
                          <a:latin typeface="+mn-lt"/>
                          <a:ea typeface="+mn-ea"/>
                          <a:cs typeface="+mn-cs"/>
                        </a:rPr>
                        <a:t>
 Du kannst dir den Kleiderschrank mit deinem Partner oder deiner Partnerin teilen.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10/26/2021 15:39:43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extLst>
                  <a:ext uri="{0D108BD9-81ED-4DB2-BD59-A6C34878D82A}">
                    <a16:rowId xmlns:a16="http://schemas.microsoft.com/office/drawing/2014/main" val="42474690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pronovabkk - 2021-10-09 12:02:09</a:t>
                      </a:r>
                      <a:r>
                        <a:rPr kumimoji="0" lang="en-US" sz="1000" b="0" i="0" u="none" strike="noStrike" kern="1200" cap="none" spc="0" normalizeH="0" baseline="0" noProof="0">
                          <a:ln>
                            <a:noFill/>
                          </a:ln>
                          <a:solidFill>
                            <a:prstClr val="black"/>
                          </a:solidFill>
                          <a:effectLst/>
                          <a:uLnTx/>
                          <a:uFillTx/>
                          <a:latin typeface="+mn-lt"/>
                          <a:ea typeface="+mn-ea"/>
                          <a:cs typeface="+mn-cs"/>
                        </a:rPr>
                        <a:t>
 Fitness Fact: Rope Skipping verbraucht 150 Kalorien in 10 Minuten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10/10/2021 11:36:12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extLst>
                  <a:ext uri="{0D108BD9-81ED-4DB2-BD59-A6C34878D82A}">
                    <a16:rowId xmlns:a16="http://schemas.microsoft.com/office/drawing/2014/main" val="14937399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pronovabkk - 2021-10-25 16:23:00</a:t>
                      </a:r>
                      <a:r>
                        <a:rPr kumimoji="0" lang="de-DE" sz="1000" b="0" i="0" u="none" strike="noStrike" kern="1200" cap="none" spc="0" normalizeH="0" baseline="0" noProof="0">
                          <a:ln>
                            <a:noFill/>
                          </a:ln>
                          <a:solidFill>
                            <a:prstClr val="black"/>
                          </a:solidFill>
                          <a:effectLst/>
                          <a:uLnTx/>
                          <a:uFillTx/>
                          <a:latin typeface="+mn-lt"/>
                          <a:ea typeface="+mn-ea"/>
                          <a:cs typeface="+mn-cs"/>
                        </a:rPr>
                        <a:t>
 Du kannst deinen Crush mit auf dein Zimmer nehmen, ohne dass deine Eltern Verdacht schöpfen.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10/26/2021 15:39:43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extLst>
                  <a:ext uri="{0D108BD9-81ED-4DB2-BD59-A6C34878D82A}">
                    <a16:rowId xmlns:a16="http://schemas.microsoft.com/office/drawing/2014/main" val="8956896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pronovabkk - 2021-10-01 11:47:46</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10/02/2021 11:35:39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extLst>
                  <a:ext uri="{0D108BD9-81ED-4DB2-BD59-A6C34878D82A}">
                    <a16:rowId xmlns:a16="http://schemas.microsoft.com/office/drawing/2014/main" val="3529057223"/>
                  </a:ext>
                </a:extLst>
              </a:tr>
            </a:tbl>
          </a:graphicData>
        </a:graphic>
      </p:graphicFrame>
      <p:sp>
        <p:nvSpPr>
          <p:cNvPr id="4" name="Text Placeholder 3">
            <a:extLst>
              <a:ext uri="{FF2B5EF4-FFF2-40B4-BE49-F238E27FC236}">
                <a16:creationId xmlns:a16="http://schemas.microsoft.com/office/drawing/2014/main" id="{D05AE2D3-79FF-434F-BC06-748FD69F9CFA}"/>
              </a:ext>
            </a:extLst>
          </p:cNvPr>
          <p:cNvSpPr>
            <a:spLocks noGrp="1"/>
          </p:cNvSpPr>
          <p:nvPr>
            <p:ph type="body" sz="quarter" idx="14"/>
          </p:nvPr>
        </p:nvSpPr>
        <p:spPr/>
        <p:txBody>
          <a:bodyPr/>
          <a:lstStyle/>
          <a:p>
            <a:r>
              <a:rPr lang="en-US"/>
              <a:t>10/01/2021 - 12/31/2021</a:t>
            </a:r>
          </a:p>
        </p:txBody>
      </p:sp>
    </p:spTree>
    <p:extLst>
      <p:ext uri="{BB962C8B-B14F-4D97-AF65-F5344CB8AC3E}">
        <p14:creationId xmlns:p14="http://schemas.microsoft.com/office/powerpoint/2010/main" val="36323690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4A9704-C4C7-4648-991C-5A424A8444D4}"/>
              </a:ext>
            </a:extLst>
          </p:cNvPr>
          <p:cNvSpPr>
            <a:spLocks noGrp="1"/>
          </p:cNvSpPr>
          <p:nvPr>
            <p:ph type="title"/>
          </p:nvPr>
        </p:nvSpPr>
        <p:spPr/>
        <p:txBody>
          <a:bodyPr/>
          <a:lstStyle/>
          <a:p>
            <a:r>
              <a:rPr lang="en-US"/>
              <a:t>Instagram Stories Table  | All profiles - 4 of 5</a:t>
            </a:r>
          </a:p>
        </p:txBody>
      </p:sp>
      <p:graphicFrame>
        <p:nvGraphicFramePr>
          <p:cNvPr id="5" name="Table Placeholder 4">
            <a:extLst>
              <a:ext uri="{FF2B5EF4-FFF2-40B4-BE49-F238E27FC236}">
                <a16:creationId xmlns:a16="http://schemas.microsoft.com/office/drawing/2014/main" id="{20374CE6-CFC9-470A-818A-EF3A820E93AB}"/>
              </a:ext>
            </a:extLst>
          </p:cNvPr>
          <p:cNvGraphicFramePr>
            <a:graphicFrameLocks noGrp="1"/>
          </p:cNvGraphicFramePr>
          <p:nvPr>
            <p:ph type="tbl" sz="quarter" idx="13"/>
            <p:extLst>
              <p:ext uri="{D42A27DB-BD31-4B8C-83A1-F6EECF244321}">
                <p14:modId xmlns:p14="http://schemas.microsoft.com/office/powerpoint/2010/main" val="3087584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3760930158"/>
                    </a:ext>
                  </a:extLst>
                </a:gridCol>
                <a:gridCol w="740664">
                  <a:extLst>
                    <a:ext uri="{9D8B030D-6E8A-4147-A177-3AD203B41FA5}">
                      <a16:colId xmlns:a16="http://schemas.microsoft.com/office/drawing/2014/main" val="3893773220"/>
                    </a:ext>
                  </a:extLst>
                </a:gridCol>
                <a:gridCol w="740664">
                  <a:extLst>
                    <a:ext uri="{9D8B030D-6E8A-4147-A177-3AD203B41FA5}">
                      <a16:colId xmlns:a16="http://schemas.microsoft.com/office/drawing/2014/main" val="72545642"/>
                    </a:ext>
                  </a:extLst>
                </a:gridCol>
                <a:gridCol w="740664">
                  <a:extLst>
                    <a:ext uri="{9D8B030D-6E8A-4147-A177-3AD203B41FA5}">
                      <a16:colId xmlns:a16="http://schemas.microsoft.com/office/drawing/2014/main" val="3438405792"/>
                    </a:ext>
                  </a:extLst>
                </a:gridCol>
                <a:gridCol w="740664">
                  <a:extLst>
                    <a:ext uri="{9D8B030D-6E8A-4147-A177-3AD203B41FA5}">
                      <a16:colId xmlns:a16="http://schemas.microsoft.com/office/drawing/2014/main" val="1293720969"/>
                    </a:ext>
                  </a:extLst>
                </a:gridCol>
                <a:gridCol w="740664">
                  <a:extLst>
                    <a:ext uri="{9D8B030D-6E8A-4147-A177-3AD203B41FA5}">
                      <a16:colId xmlns:a16="http://schemas.microsoft.com/office/drawing/2014/main" val="3392432145"/>
                    </a:ext>
                  </a:extLst>
                </a:gridCol>
                <a:gridCol w="740664">
                  <a:extLst>
                    <a:ext uri="{9D8B030D-6E8A-4147-A177-3AD203B41FA5}">
                      <a16:colId xmlns:a16="http://schemas.microsoft.com/office/drawing/2014/main" val="2240400427"/>
                    </a:ext>
                  </a:extLst>
                </a:gridCol>
                <a:gridCol w="740664">
                  <a:extLst>
                    <a:ext uri="{9D8B030D-6E8A-4147-A177-3AD203B41FA5}">
                      <a16:colId xmlns:a16="http://schemas.microsoft.com/office/drawing/2014/main" val="1246162568"/>
                    </a:ext>
                  </a:extLst>
                </a:gridCol>
                <a:gridCol w="740664">
                  <a:extLst>
                    <a:ext uri="{9D8B030D-6E8A-4147-A177-3AD203B41FA5}">
                      <a16:colId xmlns:a16="http://schemas.microsoft.com/office/drawing/2014/main" val="19777890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17283500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pronovabkk - 2021-10-25 16:17:55</a:t>
                      </a:r>
                      <a:r>
                        <a:rPr kumimoji="0" lang="de-DE" sz="1000" b="0" i="0" u="none" strike="noStrike" kern="1200" cap="none" spc="0" normalizeH="0" baseline="0" noProof="0">
                          <a:ln>
                            <a:noFill/>
                          </a:ln>
                          <a:solidFill>
                            <a:prstClr val="black"/>
                          </a:solidFill>
                          <a:effectLst/>
                          <a:uLnTx/>
                          <a:uFillTx/>
                          <a:latin typeface="+mn-lt"/>
                          <a:ea typeface="+mn-ea"/>
                          <a:cs typeface="+mn-cs"/>
                        </a:rPr>
                        <a:t>
 Dabei sollte es Spaß machen und spannend sein, die eigene Sexualität zu entdecken.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10/26/2021 15:39:43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extLst>
                  <a:ext uri="{0D108BD9-81ED-4DB2-BD59-A6C34878D82A}">
                    <a16:rowId xmlns:a16="http://schemas.microsoft.com/office/drawing/2014/main" val="29210274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pronovabkk - 2021-12-06 13:43:49</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12/07/2021 13:01:21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extLst>
                  <a:ext uri="{0D108BD9-81ED-4DB2-BD59-A6C34878D82A}">
                    <a16:rowId xmlns:a16="http://schemas.microsoft.com/office/drawing/2014/main" val="33103659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pronovabkk - 2021-10-09 12:02:10</a:t>
                      </a:r>
                      <a:r>
                        <a:rPr kumimoji="0" lang="de-DE" sz="1000" b="0" i="0" u="none" strike="noStrike" kern="1200" cap="none" spc="0" normalizeH="0" baseline="0" noProof="0">
                          <a:ln>
                            <a:noFill/>
                          </a:ln>
                          <a:solidFill>
                            <a:prstClr val="black"/>
                          </a:solidFill>
                          <a:effectLst/>
                          <a:uLnTx/>
                          <a:uFillTx/>
                          <a:latin typeface="+mn-lt"/>
                          <a:ea typeface="+mn-ea"/>
                          <a:cs typeface="+mn-cs"/>
                        </a:rPr>
                        <a:t>
 Das Seil sollte bei Anfängern bis zur Brusthöhe / Achseln reichen.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10/10/2021 11:36:12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extLst>
                  <a:ext uri="{0D108BD9-81ED-4DB2-BD59-A6C34878D82A}">
                    <a16:rowId xmlns:a16="http://schemas.microsoft.com/office/drawing/2014/main" val="40844374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pronovabkk - 2021-10-25 16:18:48</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10/26/2021 15:39:43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extLst>
                  <a:ext uri="{0D108BD9-81ED-4DB2-BD59-A6C34878D82A}">
                    <a16:rowId xmlns:a16="http://schemas.microsoft.com/office/drawing/2014/main" val="39940956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pronovabkk - 2021-10-11 17:26:45</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10/12/2021 17:01:39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extLst>
                  <a:ext uri="{0D108BD9-81ED-4DB2-BD59-A6C34878D82A}">
                    <a16:rowId xmlns:a16="http://schemas.microsoft.com/office/drawing/2014/main" val="1377503391"/>
                  </a:ext>
                </a:extLst>
              </a:tr>
            </a:tbl>
          </a:graphicData>
        </a:graphic>
      </p:graphicFrame>
      <p:sp>
        <p:nvSpPr>
          <p:cNvPr id="4" name="Text Placeholder 3">
            <a:extLst>
              <a:ext uri="{FF2B5EF4-FFF2-40B4-BE49-F238E27FC236}">
                <a16:creationId xmlns:a16="http://schemas.microsoft.com/office/drawing/2014/main" id="{0F962B4A-3188-4630-89E7-15EA1C8C36FD}"/>
              </a:ext>
            </a:extLst>
          </p:cNvPr>
          <p:cNvSpPr>
            <a:spLocks noGrp="1"/>
          </p:cNvSpPr>
          <p:nvPr>
            <p:ph type="body" sz="quarter" idx="14"/>
          </p:nvPr>
        </p:nvSpPr>
        <p:spPr/>
        <p:txBody>
          <a:bodyPr/>
          <a:lstStyle/>
          <a:p>
            <a:r>
              <a:rPr lang="en-US"/>
              <a:t>10/01/2021 - 12/31/2021</a:t>
            </a:r>
          </a:p>
        </p:txBody>
      </p:sp>
    </p:spTree>
    <p:extLst>
      <p:ext uri="{BB962C8B-B14F-4D97-AF65-F5344CB8AC3E}">
        <p14:creationId xmlns:p14="http://schemas.microsoft.com/office/powerpoint/2010/main" val="24857770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133A0A-2EF7-4BD6-9DC2-2F4872AC832A}"/>
              </a:ext>
            </a:extLst>
          </p:cNvPr>
          <p:cNvSpPr>
            <a:spLocks noGrp="1"/>
          </p:cNvSpPr>
          <p:nvPr>
            <p:ph type="title"/>
          </p:nvPr>
        </p:nvSpPr>
        <p:spPr/>
        <p:txBody>
          <a:bodyPr/>
          <a:lstStyle/>
          <a:p>
            <a:r>
              <a:rPr lang="en-US"/>
              <a:t>Instagram Stories Table  | All profiles - 5 of 5</a:t>
            </a:r>
          </a:p>
        </p:txBody>
      </p:sp>
      <p:graphicFrame>
        <p:nvGraphicFramePr>
          <p:cNvPr id="5" name="Table Placeholder 4">
            <a:extLst>
              <a:ext uri="{FF2B5EF4-FFF2-40B4-BE49-F238E27FC236}">
                <a16:creationId xmlns:a16="http://schemas.microsoft.com/office/drawing/2014/main" id="{B8D94C66-7249-493E-8C01-E529F5A91ED7}"/>
              </a:ext>
            </a:extLst>
          </p:cNvPr>
          <p:cNvGraphicFramePr>
            <a:graphicFrameLocks noGrp="1"/>
          </p:cNvGraphicFramePr>
          <p:nvPr>
            <p:ph type="tbl" sz="quarter" idx="13"/>
            <p:extLst>
              <p:ext uri="{D42A27DB-BD31-4B8C-83A1-F6EECF244321}">
                <p14:modId xmlns:p14="http://schemas.microsoft.com/office/powerpoint/2010/main" val="30694887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4144533078"/>
                    </a:ext>
                  </a:extLst>
                </a:gridCol>
                <a:gridCol w="740664">
                  <a:extLst>
                    <a:ext uri="{9D8B030D-6E8A-4147-A177-3AD203B41FA5}">
                      <a16:colId xmlns:a16="http://schemas.microsoft.com/office/drawing/2014/main" val="2610859975"/>
                    </a:ext>
                  </a:extLst>
                </a:gridCol>
                <a:gridCol w="740664">
                  <a:extLst>
                    <a:ext uri="{9D8B030D-6E8A-4147-A177-3AD203B41FA5}">
                      <a16:colId xmlns:a16="http://schemas.microsoft.com/office/drawing/2014/main" val="3531793054"/>
                    </a:ext>
                  </a:extLst>
                </a:gridCol>
                <a:gridCol w="740664">
                  <a:extLst>
                    <a:ext uri="{9D8B030D-6E8A-4147-A177-3AD203B41FA5}">
                      <a16:colId xmlns:a16="http://schemas.microsoft.com/office/drawing/2014/main" val="385733624"/>
                    </a:ext>
                  </a:extLst>
                </a:gridCol>
                <a:gridCol w="740664">
                  <a:extLst>
                    <a:ext uri="{9D8B030D-6E8A-4147-A177-3AD203B41FA5}">
                      <a16:colId xmlns:a16="http://schemas.microsoft.com/office/drawing/2014/main" val="1697404076"/>
                    </a:ext>
                  </a:extLst>
                </a:gridCol>
                <a:gridCol w="740664">
                  <a:extLst>
                    <a:ext uri="{9D8B030D-6E8A-4147-A177-3AD203B41FA5}">
                      <a16:colId xmlns:a16="http://schemas.microsoft.com/office/drawing/2014/main" val="364954885"/>
                    </a:ext>
                  </a:extLst>
                </a:gridCol>
                <a:gridCol w="740664">
                  <a:extLst>
                    <a:ext uri="{9D8B030D-6E8A-4147-A177-3AD203B41FA5}">
                      <a16:colId xmlns:a16="http://schemas.microsoft.com/office/drawing/2014/main" val="3746837303"/>
                    </a:ext>
                  </a:extLst>
                </a:gridCol>
                <a:gridCol w="740664">
                  <a:extLst>
                    <a:ext uri="{9D8B030D-6E8A-4147-A177-3AD203B41FA5}">
                      <a16:colId xmlns:a16="http://schemas.microsoft.com/office/drawing/2014/main" val="1094510344"/>
                    </a:ext>
                  </a:extLst>
                </a:gridCol>
                <a:gridCol w="740664">
                  <a:extLst>
                    <a:ext uri="{9D8B030D-6E8A-4147-A177-3AD203B41FA5}">
                      <a16:colId xmlns:a16="http://schemas.microsoft.com/office/drawing/2014/main" val="2040550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41661023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pronovabkk - 2021-10-11 17:26:46</a:t>
                      </a:r>
                      <a:r>
                        <a:rPr kumimoji="0" lang="de-DE" sz="1000" b="0" i="0" u="none" strike="noStrike" kern="1200" cap="none" spc="0" normalizeH="0" baseline="0" noProof="0">
                          <a:ln>
                            <a:noFill/>
                          </a:ln>
                          <a:solidFill>
                            <a:prstClr val="black"/>
                          </a:solidFill>
                          <a:effectLst/>
                          <a:uLnTx/>
                          <a:uFillTx/>
                          <a:latin typeface="+mn-lt"/>
                          <a:ea typeface="+mn-ea"/>
                          <a:cs typeface="+mn-cs"/>
                        </a:rPr>
                        <a:t>
 Das wichtigste: offen über das Thema sprechen und für Sichtbarkeit sorgen.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10/12/2021 17:01:39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extLst>
                  <a:ext uri="{0D108BD9-81ED-4DB2-BD59-A6C34878D82A}">
                    <a16:rowId xmlns:a16="http://schemas.microsoft.com/office/drawing/2014/main" val="30092003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pronovabkk - 2021-10-25 16:18:49</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10/26/2021 15:39:43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extLst>
                  <a:ext uri="{0D108BD9-81ED-4DB2-BD59-A6C34878D82A}">
                    <a16:rowId xmlns:a16="http://schemas.microsoft.com/office/drawing/2014/main" val="9228782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pronovabkk - 2021-10-25 16:26:12</a:t>
                      </a:r>
                      <a:r>
                        <a:rPr kumimoji="0" lang="de-DE" sz="1000" b="0" i="0" u="none" strike="noStrike" kern="1200" cap="none" spc="0" normalizeH="0" baseline="0" noProof="0">
                          <a:ln>
                            <a:noFill/>
                          </a:ln>
                          <a:solidFill>
                            <a:prstClr val="black"/>
                          </a:solidFill>
                          <a:effectLst/>
                          <a:uLnTx/>
                          <a:uFillTx/>
                          <a:latin typeface="+mn-lt"/>
                          <a:ea typeface="+mn-ea"/>
                          <a:cs typeface="+mn-cs"/>
                        </a:rPr>
                        <a:t>
 Du kannst die geschlechtsspezifischen Eigenschaften deines Partners oder deiner Partnerin besser nachvollziehen.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10/26/2021 15:39:43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extLst>
                  <a:ext uri="{0D108BD9-81ED-4DB2-BD59-A6C34878D82A}">
                    <a16:rowId xmlns:a16="http://schemas.microsoft.com/office/drawing/2014/main" val="2158319817"/>
                  </a:ext>
                </a:extLst>
              </a:tr>
            </a:tbl>
          </a:graphicData>
        </a:graphic>
      </p:graphicFrame>
      <p:sp>
        <p:nvSpPr>
          <p:cNvPr id="4" name="Text Placeholder 3">
            <a:extLst>
              <a:ext uri="{FF2B5EF4-FFF2-40B4-BE49-F238E27FC236}">
                <a16:creationId xmlns:a16="http://schemas.microsoft.com/office/drawing/2014/main" id="{96E6E0E3-650C-4E72-B79A-86F5BA6A2CC4}"/>
              </a:ext>
            </a:extLst>
          </p:cNvPr>
          <p:cNvSpPr>
            <a:spLocks noGrp="1"/>
          </p:cNvSpPr>
          <p:nvPr>
            <p:ph type="body" sz="quarter" idx="14"/>
          </p:nvPr>
        </p:nvSpPr>
        <p:spPr/>
        <p:txBody>
          <a:bodyPr/>
          <a:lstStyle/>
          <a:p>
            <a:r>
              <a:rPr lang="en-US"/>
              <a:t>10/01/2021 - 12/31/2021</a:t>
            </a:r>
          </a:p>
        </p:txBody>
      </p:sp>
    </p:spTree>
    <p:extLst>
      <p:ext uri="{BB962C8B-B14F-4D97-AF65-F5344CB8AC3E}">
        <p14:creationId xmlns:p14="http://schemas.microsoft.com/office/powerpoint/2010/main" val="474462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D8333C-5CF2-43E5-8B85-DB8B0EE13DA6}"/>
              </a:ext>
            </a:extLst>
          </p:cNvPr>
          <p:cNvSpPr>
            <a:spLocks noGrp="1"/>
          </p:cNvSpPr>
          <p:nvPr>
            <p:ph type="title"/>
          </p:nvPr>
        </p:nvSpPr>
        <p:spPr/>
        <p:txBody>
          <a:bodyPr/>
          <a:lstStyle/>
          <a:p>
            <a:r>
              <a:rPr lang="en-US"/>
              <a:t>Instagram Interaction Rate By Hour | All profiles</a:t>
            </a:r>
          </a:p>
        </p:txBody>
      </p:sp>
      <p:graphicFrame>
        <p:nvGraphicFramePr>
          <p:cNvPr id="6" name="Chart Placeholder 5">
            <a:extLst>
              <a:ext uri="{FF2B5EF4-FFF2-40B4-BE49-F238E27FC236}">
                <a16:creationId xmlns:a16="http://schemas.microsoft.com/office/drawing/2014/main" id="{3F5834B0-3B5A-4854-95EC-9B48D4B4546B}"/>
              </a:ext>
            </a:extLst>
          </p:cNvPr>
          <p:cNvGraphicFramePr>
            <a:graphicFrameLocks noGrp="1"/>
          </p:cNvGraphicFramePr>
          <p:nvPr>
            <p:ph type="chart" sz="quarter" idx="13"/>
            <p:extLst>
              <p:ext uri="{D42A27DB-BD31-4B8C-83A1-F6EECF244321}">
                <p14:modId xmlns:p14="http://schemas.microsoft.com/office/powerpoint/2010/main" val="92015152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ABF9384-9511-45DB-A106-1A8469F682F7}"/>
              </a:ext>
            </a:extLst>
          </p:cNvPr>
          <p:cNvSpPr>
            <a:spLocks noGrp="1"/>
          </p:cNvSpPr>
          <p:nvPr>
            <p:ph type="body" sz="quarter" idx="14"/>
          </p:nvPr>
        </p:nvSpPr>
        <p:spPr/>
        <p:txBody>
          <a:bodyPr/>
          <a:lstStyle/>
          <a:p>
            <a:r>
              <a:rPr lang="en-US"/>
              <a:t>10/01/2021 - 12/31/2021</a:t>
            </a:r>
          </a:p>
        </p:txBody>
      </p:sp>
      <p:sp>
        <p:nvSpPr>
          <p:cNvPr id="5" name="Footer Placeholder 4">
            <a:extLst>
              <a:ext uri="{FF2B5EF4-FFF2-40B4-BE49-F238E27FC236}">
                <a16:creationId xmlns:a16="http://schemas.microsoft.com/office/drawing/2014/main" id="{25918EF6-F360-47CC-AE86-DBF75BE78A2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1488802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54FF42-6739-4477-8285-0913D6576538}"/>
              </a:ext>
            </a:extLst>
          </p:cNvPr>
          <p:cNvSpPr>
            <a:spLocks noGrp="1"/>
          </p:cNvSpPr>
          <p:nvPr>
            <p:ph type="title"/>
          </p:nvPr>
        </p:nvSpPr>
        <p:spPr/>
        <p:txBody>
          <a:bodyPr/>
          <a:lstStyle/>
          <a:p>
            <a:r>
              <a:rPr lang="en-US"/>
              <a:t>Instagram Posts Table | All profiles - 1 of 25</a:t>
            </a:r>
          </a:p>
        </p:txBody>
      </p:sp>
      <p:graphicFrame>
        <p:nvGraphicFramePr>
          <p:cNvPr id="5" name="Table Placeholder 4">
            <a:extLst>
              <a:ext uri="{FF2B5EF4-FFF2-40B4-BE49-F238E27FC236}">
                <a16:creationId xmlns:a16="http://schemas.microsoft.com/office/drawing/2014/main" id="{22A22300-8A2A-4601-AF06-1C012C93DA66}"/>
              </a:ext>
            </a:extLst>
          </p:cNvPr>
          <p:cNvGraphicFramePr>
            <a:graphicFrameLocks noGrp="1"/>
          </p:cNvGraphicFramePr>
          <p:nvPr>
            <p:ph type="tbl" sz="quarter" idx="13"/>
            <p:extLst>
              <p:ext uri="{D42A27DB-BD31-4B8C-83A1-F6EECF244321}">
                <p14:modId xmlns:p14="http://schemas.microsoft.com/office/powerpoint/2010/main" val="19107404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4162027491"/>
                    </a:ext>
                  </a:extLst>
                </a:gridCol>
                <a:gridCol w="1152143">
                  <a:extLst>
                    <a:ext uri="{9D8B030D-6E8A-4147-A177-3AD203B41FA5}">
                      <a16:colId xmlns:a16="http://schemas.microsoft.com/office/drawing/2014/main" val="1139477422"/>
                    </a:ext>
                  </a:extLst>
                </a:gridCol>
                <a:gridCol w="576072">
                  <a:extLst>
                    <a:ext uri="{9D8B030D-6E8A-4147-A177-3AD203B41FA5}">
                      <a16:colId xmlns:a16="http://schemas.microsoft.com/office/drawing/2014/main" val="3504441284"/>
                    </a:ext>
                  </a:extLst>
                </a:gridCol>
                <a:gridCol w="576072">
                  <a:extLst>
                    <a:ext uri="{9D8B030D-6E8A-4147-A177-3AD203B41FA5}">
                      <a16:colId xmlns:a16="http://schemas.microsoft.com/office/drawing/2014/main" val="2659068618"/>
                    </a:ext>
                  </a:extLst>
                </a:gridCol>
                <a:gridCol w="576072">
                  <a:extLst>
                    <a:ext uri="{9D8B030D-6E8A-4147-A177-3AD203B41FA5}">
                      <a16:colId xmlns:a16="http://schemas.microsoft.com/office/drawing/2014/main" val="289748812"/>
                    </a:ext>
                  </a:extLst>
                </a:gridCol>
                <a:gridCol w="576072">
                  <a:extLst>
                    <a:ext uri="{9D8B030D-6E8A-4147-A177-3AD203B41FA5}">
                      <a16:colId xmlns:a16="http://schemas.microsoft.com/office/drawing/2014/main" val="3493353267"/>
                    </a:ext>
                  </a:extLst>
                </a:gridCol>
                <a:gridCol w="576072">
                  <a:extLst>
                    <a:ext uri="{9D8B030D-6E8A-4147-A177-3AD203B41FA5}">
                      <a16:colId xmlns:a16="http://schemas.microsoft.com/office/drawing/2014/main" val="1108818927"/>
                    </a:ext>
                  </a:extLst>
                </a:gridCol>
                <a:gridCol w="576072">
                  <a:extLst>
                    <a:ext uri="{9D8B030D-6E8A-4147-A177-3AD203B41FA5}">
                      <a16:colId xmlns:a16="http://schemas.microsoft.com/office/drawing/2014/main" val="3633563047"/>
                    </a:ext>
                  </a:extLst>
                </a:gridCol>
                <a:gridCol w="576072">
                  <a:extLst>
                    <a:ext uri="{9D8B030D-6E8A-4147-A177-3AD203B41FA5}">
                      <a16:colId xmlns:a16="http://schemas.microsoft.com/office/drawing/2014/main" val="3889794924"/>
                    </a:ext>
                  </a:extLst>
                </a:gridCol>
                <a:gridCol w="576072">
                  <a:extLst>
                    <a:ext uri="{9D8B030D-6E8A-4147-A177-3AD203B41FA5}">
                      <a16:colId xmlns:a16="http://schemas.microsoft.com/office/drawing/2014/main" val="3740410801"/>
                    </a:ext>
                  </a:extLst>
                </a:gridCol>
                <a:gridCol w="576072">
                  <a:extLst>
                    <a:ext uri="{9D8B030D-6E8A-4147-A177-3AD203B41FA5}">
                      <a16:colId xmlns:a16="http://schemas.microsoft.com/office/drawing/2014/main" val="35619946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35205810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pronovabkk - 2021-11-24 13:22:50</a:t>
                      </a:r>
                      <a:r>
                        <a:rPr kumimoji="0" lang="en-US" sz="1000" b="0" i="0" u="none" strike="noStrike" kern="1200" cap="none" spc="0" normalizeH="0" baseline="0" noProof="0">
                          <a:ln>
                            <a:noFill/>
                          </a:ln>
                          <a:solidFill>
                            <a:prstClr val="black"/>
                          </a:solidFill>
                          <a:effectLst/>
                          <a:uLnTx/>
                          <a:uFillTx/>
                          <a:latin typeface="+mn-lt"/>
                          <a:ea typeface="+mn-ea"/>
                          <a:cs typeface="+mn-cs"/>
                        </a:rPr>
                        <a:t>
 Du bist für deine Familie da? Aber sicher. Damit ihr weiter gegen Corona geschützt seid, solltest du deiner Familie und dir die Booster-Impfung gegen Corona holen. Jetzt sind alle dran, die im Juni oder früher geimpft wurden. Wir erklären dir, was du über die Booster-Impfung wissen musst. Den Link findest du in der Bio. #linkinbio #pronovabkk #hierwirdgeimpft #teleclinic #impfung #impfen #coronaimpfung #medizin #kampfgegencorona #coronaimpfstoff #impfstoff #coronapandemie #coronavirusde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https://quintly-image-storage.s3.amazonaws.com/45cbd03b64ea58ce4d75e2a18185fc18/58a3031f927e2c1f5e8222d9e34e000d.jpg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12/24/2021 07:45:50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926</a:t>
                      </a:r>
                    </a:p>
                  </a:txBody>
                  <a:tcPr/>
                </a:tc>
                <a:extLst>
                  <a:ext uri="{0D108BD9-81ED-4DB2-BD59-A6C34878D82A}">
                    <a16:rowId xmlns:a16="http://schemas.microsoft.com/office/drawing/2014/main" val="2300390812"/>
                  </a:ext>
                </a:extLst>
              </a:tr>
            </a:tbl>
          </a:graphicData>
        </a:graphic>
      </p:graphicFrame>
      <p:sp>
        <p:nvSpPr>
          <p:cNvPr id="4" name="Text Placeholder 3">
            <a:extLst>
              <a:ext uri="{FF2B5EF4-FFF2-40B4-BE49-F238E27FC236}">
                <a16:creationId xmlns:a16="http://schemas.microsoft.com/office/drawing/2014/main" id="{AB642ABE-5722-45A7-A0D1-3272771B0A66}"/>
              </a:ext>
            </a:extLst>
          </p:cNvPr>
          <p:cNvSpPr>
            <a:spLocks noGrp="1"/>
          </p:cNvSpPr>
          <p:nvPr>
            <p:ph type="body" sz="quarter" idx="14"/>
          </p:nvPr>
        </p:nvSpPr>
        <p:spPr/>
        <p:txBody>
          <a:bodyPr/>
          <a:lstStyle/>
          <a:p>
            <a:r>
              <a:rPr lang="en-US"/>
              <a:t>10/01/2021 - 12/31/2021</a:t>
            </a:r>
          </a:p>
        </p:txBody>
      </p:sp>
    </p:spTree>
    <p:extLst>
      <p:ext uri="{BB962C8B-B14F-4D97-AF65-F5344CB8AC3E}">
        <p14:creationId xmlns:p14="http://schemas.microsoft.com/office/powerpoint/2010/main" val="1810500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5366C1-B876-4F87-B46B-7AC3BB0A8B20}"/>
              </a:ext>
            </a:extLst>
          </p:cNvPr>
          <p:cNvSpPr>
            <a:spLocks noGrp="1"/>
          </p:cNvSpPr>
          <p:nvPr>
            <p:ph type="title"/>
          </p:nvPr>
        </p:nvSpPr>
        <p:spPr/>
        <p:txBody>
          <a:bodyPr/>
          <a:lstStyle/>
          <a:p>
            <a:r>
              <a:rPr lang="en-US"/>
              <a:t>Instagram Posts Table | All profiles - 2 of 25</a:t>
            </a:r>
          </a:p>
        </p:txBody>
      </p:sp>
      <p:graphicFrame>
        <p:nvGraphicFramePr>
          <p:cNvPr id="5" name="Table Placeholder 4">
            <a:extLst>
              <a:ext uri="{FF2B5EF4-FFF2-40B4-BE49-F238E27FC236}">
                <a16:creationId xmlns:a16="http://schemas.microsoft.com/office/drawing/2014/main" id="{56BF2638-A4FA-4194-A3FB-0D73BDDD9D0A}"/>
              </a:ext>
            </a:extLst>
          </p:cNvPr>
          <p:cNvGraphicFramePr>
            <a:graphicFrameLocks noGrp="1"/>
          </p:cNvGraphicFramePr>
          <p:nvPr>
            <p:ph type="tbl" sz="quarter" idx="13"/>
            <p:extLst>
              <p:ext uri="{D42A27DB-BD31-4B8C-83A1-F6EECF244321}">
                <p14:modId xmlns:p14="http://schemas.microsoft.com/office/powerpoint/2010/main" val="36286395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3903023436"/>
                    </a:ext>
                  </a:extLst>
                </a:gridCol>
                <a:gridCol w="1152143">
                  <a:extLst>
                    <a:ext uri="{9D8B030D-6E8A-4147-A177-3AD203B41FA5}">
                      <a16:colId xmlns:a16="http://schemas.microsoft.com/office/drawing/2014/main" val="3033397098"/>
                    </a:ext>
                  </a:extLst>
                </a:gridCol>
                <a:gridCol w="576072">
                  <a:extLst>
                    <a:ext uri="{9D8B030D-6E8A-4147-A177-3AD203B41FA5}">
                      <a16:colId xmlns:a16="http://schemas.microsoft.com/office/drawing/2014/main" val="1717286234"/>
                    </a:ext>
                  </a:extLst>
                </a:gridCol>
                <a:gridCol w="576072">
                  <a:extLst>
                    <a:ext uri="{9D8B030D-6E8A-4147-A177-3AD203B41FA5}">
                      <a16:colId xmlns:a16="http://schemas.microsoft.com/office/drawing/2014/main" val="2992847236"/>
                    </a:ext>
                  </a:extLst>
                </a:gridCol>
                <a:gridCol w="576072">
                  <a:extLst>
                    <a:ext uri="{9D8B030D-6E8A-4147-A177-3AD203B41FA5}">
                      <a16:colId xmlns:a16="http://schemas.microsoft.com/office/drawing/2014/main" val="984575044"/>
                    </a:ext>
                  </a:extLst>
                </a:gridCol>
                <a:gridCol w="576072">
                  <a:extLst>
                    <a:ext uri="{9D8B030D-6E8A-4147-A177-3AD203B41FA5}">
                      <a16:colId xmlns:a16="http://schemas.microsoft.com/office/drawing/2014/main" val="746847176"/>
                    </a:ext>
                  </a:extLst>
                </a:gridCol>
                <a:gridCol w="576072">
                  <a:extLst>
                    <a:ext uri="{9D8B030D-6E8A-4147-A177-3AD203B41FA5}">
                      <a16:colId xmlns:a16="http://schemas.microsoft.com/office/drawing/2014/main" val="444126085"/>
                    </a:ext>
                  </a:extLst>
                </a:gridCol>
                <a:gridCol w="576072">
                  <a:extLst>
                    <a:ext uri="{9D8B030D-6E8A-4147-A177-3AD203B41FA5}">
                      <a16:colId xmlns:a16="http://schemas.microsoft.com/office/drawing/2014/main" val="3685591273"/>
                    </a:ext>
                  </a:extLst>
                </a:gridCol>
                <a:gridCol w="576072">
                  <a:extLst>
                    <a:ext uri="{9D8B030D-6E8A-4147-A177-3AD203B41FA5}">
                      <a16:colId xmlns:a16="http://schemas.microsoft.com/office/drawing/2014/main" val="1790335528"/>
                    </a:ext>
                  </a:extLst>
                </a:gridCol>
                <a:gridCol w="576072">
                  <a:extLst>
                    <a:ext uri="{9D8B030D-6E8A-4147-A177-3AD203B41FA5}">
                      <a16:colId xmlns:a16="http://schemas.microsoft.com/office/drawing/2014/main" val="3152774147"/>
                    </a:ext>
                  </a:extLst>
                </a:gridCol>
                <a:gridCol w="576072">
                  <a:extLst>
                    <a:ext uri="{9D8B030D-6E8A-4147-A177-3AD203B41FA5}">
                      <a16:colId xmlns:a16="http://schemas.microsoft.com/office/drawing/2014/main" val="5322356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8175520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pronovabkk - 2021-10-18 11:37:43</a:t>
                      </a:r>
                      <a:r>
                        <a:rPr kumimoji="0" lang="de-DE" sz="1000" b="0" i="0" u="none" strike="noStrike" kern="1200" cap="none" spc="0" normalizeH="0" baseline="0" noProof="0">
                          <a:ln>
                            <a:noFill/>
                          </a:ln>
                          <a:solidFill>
                            <a:prstClr val="black"/>
                          </a:solidFill>
                          <a:effectLst/>
                          <a:uLnTx/>
                          <a:uFillTx/>
                          <a:latin typeface="+mn-lt"/>
                          <a:ea typeface="+mn-ea"/>
                          <a:cs typeface="+mn-cs"/>
                        </a:rPr>
                        <a:t>
 Sei bunt, sei laut, verstelle dich nicht für andere und lebe! ❤️ In unserer Story erzählt @nicoabrell seine Geschichte: Früher wurde er auf dem Dorf für das gemobbt, was er ist und wofür er überhaupt nichts kann - seine Sexualität, sein Aussehen und so weiter. Erst nach einem Umzug in die Stadt und einem Schulwechsel ging es ihm allmählich besser - aber so weit sollte es gar nicht erst kommen müssen! Verstelle dich nicht für andere und wenn andere damit ein Problem haben, dann ist es wichtig, Partner zu finden, die dir den Rücken stärken! Du lebst nur einmal und dich gibt es auch nur einmal - zeig der Welt, wie einzigartig und toll du bist! ❤️🏳️‍🌈
#pronovabkk #antidiskriminierung #diskriminierung #diversität #diversitymatters #flaggefürvielfalt #gay #gerechtigkeit #lgbtiq #lgbtpride #lgbtq #lgbtqi #lgbtqia #lgbtqiaplus #lgbtqpride #loveislove #pride #pride2021 #queer #queerpride #toleranz #vielfalt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https://quintly-image-storage.s3.amazonaws.com/45cbd03b64ea58ce4d75e2a18185fc18/0a39fe449d031886d68eb9e561fab969.jpg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11/17/2021 01:43:26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201345666"/>
                  </a:ext>
                </a:extLst>
              </a:tr>
            </a:tbl>
          </a:graphicData>
        </a:graphic>
      </p:graphicFrame>
      <p:sp>
        <p:nvSpPr>
          <p:cNvPr id="4" name="Text Placeholder 3">
            <a:extLst>
              <a:ext uri="{FF2B5EF4-FFF2-40B4-BE49-F238E27FC236}">
                <a16:creationId xmlns:a16="http://schemas.microsoft.com/office/drawing/2014/main" id="{AFFA2CF0-A3AF-454A-9A81-6228BA056CA7}"/>
              </a:ext>
            </a:extLst>
          </p:cNvPr>
          <p:cNvSpPr>
            <a:spLocks noGrp="1"/>
          </p:cNvSpPr>
          <p:nvPr>
            <p:ph type="body" sz="quarter" idx="14"/>
          </p:nvPr>
        </p:nvSpPr>
        <p:spPr/>
        <p:txBody>
          <a:bodyPr/>
          <a:lstStyle/>
          <a:p>
            <a:r>
              <a:rPr lang="en-US"/>
              <a:t>10/01/2021 - 12/31/2021</a:t>
            </a:r>
          </a:p>
        </p:txBody>
      </p:sp>
    </p:spTree>
    <p:extLst>
      <p:ext uri="{BB962C8B-B14F-4D97-AF65-F5344CB8AC3E}">
        <p14:creationId xmlns:p14="http://schemas.microsoft.com/office/powerpoint/2010/main" val="275038030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13F594-B586-459A-9946-6E0ABF054754}"/>
              </a:ext>
            </a:extLst>
          </p:cNvPr>
          <p:cNvSpPr>
            <a:spLocks noGrp="1"/>
          </p:cNvSpPr>
          <p:nvPr>
            <p:ph type="title"/>
          </p:nvPr>
        </p:nvSpPr>
        <p:spPr/>
        <p:txBody>
          <a:bodyPr/>
          <a:lstStyle/>
          <a:p>
            <a:r>
              <a:rPr lang="en-US"/>
              <a:t>Instagram Posts Table | All profiles - 3 of 25</a:t>
            </a:r>
          </a:p>
        </p:txBody>
      </p:sp>
      <p:graphicFrame>
        <p:nvGraphicFramePr>
          <p:cNvPr id="5" name="Table Placeholder 4">
            <a:extLst>
              <a:ext uri="{FF2B5EF4-FFF2-40B4-BE49-F238E27FC236}">
                <a16:creationId xmlns:a16="http://schemas.microsoft.com/office/drawing/2014/main" id="{83D5F736-72EB-4431-9B67-7CFF8859233A}"/>
              </a:ext>
            </a:extLst>
          </p:cNvPr>
          <p:cNvGraphicFramePr>
            <a:graphicFrameLocks noGrp="1"/>
          </p:cNvGraphicFramePr>
          <p:nvPr>
            <p:ph type="tbl" sz="quarter" idx="13"/>
            <p:extLst>
              <p:ext uri="{D42A27DB-BD31-4B8C-83A1-F6EECF244321}">
                <p14:modId xmlns:p14="http://schemas.microsoft.com/office/powerpoint/2010/main" val="5769960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3673226743"/>
                    </a:ext>
                  </a:extLst>
                </a:gridCol>
                <a:gridCol w="1152143">
                  <a:extLst>
                    <a:ext uri="{9D8B030D-6E8A-4147-A177-3AD203B41FA5}">
                      <a16:colId xmlns:a16="http://schemas.microsoft.com/office/drawing/2014/main" val="3228948461"/>
                    </a:ext>
                  </a:extLst>
                </a:gridCol>
                <a:gridCol w="576072">
                  <a:extLst>
                    <a:ext uri="{9D8B030D-6E8A-4147-A177-3AD203B41FA5}">
                      <a16:colId xmlns:a16="http://schemas.microsoft.com/office/drawing/2014/main" val="4283538740"/>
                    </a:ext>
                  </a:extLst>
                </a:gridCol>
                <a:gridCol w="576072">
                  <a:extLst>
                    <a:ext uri="{9D8B030D-6E8A-4147-A177-3AD203B41FA5}">
                      <a16:colId xmlns:a16="http://schemas.microsoft.com/office/drawing/2014/main" val="4190452503"/>
                    </a:ext>
                  </a:extLst>
                </a:gridCol>
                <a:gridCol w="576072">
                  <a:extLst>
                    <a:ext uri="{9D8B030D-6E8A-4147-A177-3AD203B41FA5}">
                      <a16:colId xmlns:a16="http://schemas.microsoft.com/office/drawing/2014/main" val="1286924803"/>
                    </a:ext>
                  </a:extLst>
                </a:gridCol>
                <a:gridCol w="576072">
                  <a:extLst>
                    <a:ext uri="{9D8B030D-6E8A-4147-A177-3AD203B41FA5}">
                      <a16:colId xmlns:a16="http://schemas.microsoft.com/office/drawing/2014/main" val="1762429250"/>
                    </a:ext>
                  </a:extLst>
                </a:gridCol>
                <a:gridCol w="576072">
                  <a:extLst>
                    <a:ext uri="{9D8B030D-6E8A-4147-A177-3AD203B41FA5}">
                      <a16:colId xmlns:a16="http://schemas.microsoft.com/office/drawing/2014/main" val="1501872323"/>
                    </a:ext>
                  </a:extLst>
                </a:gridCol>
                <a:gridCol w="576072">
                  <a:extLst>
                    <a:ext uri="{9D8B030D-6E8A-4147-A177-3AD203B41FA5}">
                      <a16:colId xmlns:a16="http://schemas.microsoft.com/office/drawing/2014/main" val="4288650086"/>
                    </a:ext>
                  </a:extLst>
                </a:gridCol>
                <a:gridCol w="576072">
                  <a:extLst>
                    <a:ext uri="{9D8B030D-6E8A-4147-A177-3AD203B41FA5}">
                      <a16:colId xmlns:a16="http://schemas.microsoft.com/office/drawing/2014/main" val="1101942034"/>
                    </a:ext>
                  </a:extLst>
                </a:gridCol>
                <a:gridCol w="576072">
                  <a:extLst>
                    <a:ext uri="{9D8B030D-6E8A-4147-A177-3AD203B41FA5}">
                      <a16:colId xmlns:a16="http://schemas.microsoft.com/office/drawing/2014/main" val="3552231376"/>
                    </a:ext>
                  </a:extLst>
                </a:gridCol>
                <a:gridCol w="576072">
                  <a:extLst>
                    <a:ext uri="{9D8B030D-6E8A-4147-A177-3AD203B41FA5}">
                      <a16:colId xmlns:a16="http://schemas.microsoft.com/office/drawing/2014/main" val="7515402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25409442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pronovabkk - 2021-12-08 12:37:49</a:t>
                      </a:r>
                      <a:r>
                        <a:rPr kumimoji="0" lang="en-US" sz="1000" b="0" i="0" u="none" strike="noStrike" kern="1200" cap="none" spc="0" normalizeH="0" baseline="0" noProof="0">
                          <a:ln>
                            <a:noFill/>
                          </a:ln>
                          <a:solidFill>
                            <a:prstClr val="black"/>
                          </a:solidFill>
                          <a:effectLst/>
                          <a:uLnTx/>
                          <a:uFillTx/>
                          <a:latin typeface="+mn-lt"/>
                          <a:ea typeface="+mn-ea"/>
                          <a:cs typeface="+mn-cs"/>
                        </a:rPr>
                        <a:t>
 Angesichts der aktuellen Covid 19 Inzidenzzahlen und der drohenden Verbreitung der Omikron-Variante empfiehlt die pronova BKK dringend, euch zu eurem Schutz und auch zur Sicherheit eurer Lieben impfen zu lassen. Wir erklären dir, was du darüber wissen musst. Den Link findest du in der Bio. 
#pronovabkk #ZusammenGegenCorona #impfung #impfen #coronaimpfung #medizin #kampfgegencorona #coronaimpfstoff #impfstoff #coronapandemie #coronavirusde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https://quintly-image-storage.s3.amazonaws.com/45cbd03b64ea58ce4d75e2a18185fc18/1075c0fde8b1a3761c18e83406b5956d.jpg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01/07/2022 01:42:29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568363496"/>
                  </a:ext>
                </a:extLst>
              </a:tr>
            </a:tbl>
          </a:graphicData>
        </a:graphic>
      </p:graphicFrame>
      <p:sp>
        <p:nvSpPr>
          <p:cNvPr id="4" name="Text Placeholder 3">
            <a:extLst>
              <a:ext uri="{FF2B5EF4-FFF2-40B4-BE49-F238E27FC236}">
                <a16:creationId xmlns:a16="http://schemas.microsoft.com/office/drawing/2014/main" id="{9919E063-B0EA-48C8-806D-606419EACAF4}"/>
              </a:ext>
            </a:extLst>
          </p:cNvPr>
          <p:cNvSpPr>
            <a:spLocks noGrp="1"/>
          </p:cNvSpPr>
          <p:nvPr>
            <p:ph type="body" sz="quarter" idx="14"/>
          </p:nvPr>
        </p:nvSpPr>
        <p:spPr/>
        <p:txBody>
          <a:bodyPr/>
          <a:lstStyle/>
          <a:p>
            <a:r>
              <a:rPr lang="en-US"/>
              <a:t>10/01/2021 - 12/31/2021</a:t>
            </a:r>
          </a:p>
        </p:txBody>
      </p:sp>
    </p:spTree>
    <p:extLst>
      <p:ext uri="{BB962C8B-B14F-4D97-AF65-F5344CB8AC3E}">
        <p14:creationId xmlns:p14="http://schemas.microsoft.com/office/powerpoint/2010/main" val="136223602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BE5FDC-5AB9-437F-809A-140701B0BCDC}"/>
              </a:ext>
            </a:extLst>
          </p:cNvPr>
          <p:cNvSpPr>
            <a:spLocks noGrp="1"/>
          </p:cNvSpPr>
          <p:nvPr>
            <p:ph type="title"/>
          </p:nvPr>
        </p:nvSpPr>
        <p:spPr/>
        <p:txBody>
          <a:bodyPr/>
          <a:lstStyle/>
          <a:p>
            <a:r>
              <a:rPr lang="en-US"/>
              <a:t>Instagram Posts Table | All profiles - 4 of 25</a:t>
            </a:r>
          </a:p>
        </p:txBody>
      </p:sp>
      <p:graphicFrame>
        <p:nvGraphicFramePr>
          <p:cNvPr id="5" name="Table Placeholder 4">
            <a:extLst>
              <a:ext uri="{FF2B5EF4-FFF2-40B4-BE49-F238E27FC236}">
                <a16:creationId xmlns:a16="http://schemas.microsoft.com/office/drawing/2014/main" id="{625FD62E-A3DB-459E-B7C1-8F1CA2878366}"/>
              </a:ext>
            </a:extLst>
          </p:cNvPr>
          <p:cNvGraphicFramePr>
            <a:graphicFrameLocks noGrp="1"/>
          </p:cNvGraphicFramePr>
          <p:nvPr>
            <p:ph type="tbl" sz="quarter" idx="13"/>
            <p:extLst>
              <p:ext uri="{D42A27DB-BD31-4B8C-83A1-F6EECF244321}">
                <p14:modId xmlns:p14="http://schemas.microsoft.com/office/powerpoint/2010/main" val="22476047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1681526498"/>
                    </a:ext>
                  </a:extLst>
                </a:gridCol>
                <a:gridCol w="1152143">
                  <a:extLst>
                    <a:ext uri="{9D8B030D-6E8A-4147-A177-3AD203B41FA5}">
                      <a16:colId xmlns:a16="http://schemas.microsoft.com/office/drawing/2014/main" val="2098161801"/>
                    </a:ext>
                  </a:extLst>
                </a:gridCol>
                <a:gridCol w="576072">
                  <a:extLst>
                    <a:ext uri="{9D8B030D-6E8A-4147-A177-3AD203B41FA5}">
                      <a16:colId xmlns:a16="http://schemas.microsoft.com/office/drawing/2014/main" val="2180654111"/>
                    </a:ext>
                  </a:extLst>
                </a:gridCol>
                <a:gridCol w="576072">
                  <a:extLst>
                    <a:ext uri="{9D8B030D-6E8A-4147-A177-3AD203B41FA5}">
                      <a16:colId xmlns:a16="http://schemas.microsoft.com/office/drawing/2014/main" val="2012469642"/>
                    </a:ext>
                  </a:extLst>
                </a:gridCol>
                <a:gridCol w="576072">
                  <a:extLst>
                    <a:ext uri="{9D8B030D-6E8A-4147-A177-3AD203B41FA5}">
                      <a16:colId xmlns:a16="http://schemas.microsoft.com/office/drawing/2014/main" val="1769328120"/>
                    </a:ext>
                  </a:extLst>
                </a:gridCol>
                <a:gridCol w="576072">
                  <a:extLst>
                    <a:ext uri="{9D8B030D-6E8A-4147-A177-3AD203B41FA5}">
                      <a16:colId xmlns:a16="http://schemas.microsoft.com/office/drawing/2014/main" val="2531839294"/>
                    </a:ext>
                  </a:extLst>
                </a:gridCol>
                <a:gridCol w="576072">
                  <a:extLst>
                    <a:ext uri="{9D8B030D-6E8A-4147-A177-3AD203B41FA5}">
                      <a16:colId xmlns:a16="http://schemas.microsoft.com/office/drawing/2014/main" val="1250810894"/>
                    </a:ext>
                  </a:extLst>
                </a:gridCol>
                <a:gridCol w="576072">
                  <a:extLst>
                    <a:ext uri="{9D8B030D-6E8A-4147-A177-3AD203B41FA5}">
                      <a16:colId xmlns:a16="http://schemas.microsoft.com/office/drawing/2014/main" val="2542533006"/>
                    </a:ext>
                  </a:extLst>
                </a:gridCol>
                <a:gridCol w="576072">
                  <a:extLst>
                    <a:ext uri="{9D8B030D-6E8A-4147-A177-3AD203B41FA5}">
                      <a16:colId xmlns:a16="http://schemas.microsoft.com/office/drawing/2014/main" val="424435851"/>
                    </a:ext>
                  </a:extLst>
                </a:gridCol>
                <a:gridCol w="576072">
                  <a:extLst>
                    <a:ext uri="{9D8B030D-6E8A-4147-A177-3AD203B41FA5}">
                      <a16:colId xmlns:a16="http://schemas.microsoft.com/office/drawing/2014/main" val="2420247887"/>
                    </a:ext>
                  </a:extLst>
                </a:gridCol>
                <a:gridCol w="576072">
                  <a:extLst>
                    <a:ext uri="{9D8B030D-6E8A-4147-A177-3AD203B41FA5}">
                      <a16:colId xmlns:a16="http://schemas.microsoft.com/office/drawing/2014/main" val="10727122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39615713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pronovabkk - 2021-11-28 09:24:25</a:t>
                      </a:r>
                      <a:r>
                        <a:rPr kumimoji="0" lang="en-US" sz="1000" b="0" i="0" u="none" strike="noStrike" kern="1200" cap="none" spc="0" normalizeH="0" baseline="0" noProof="0">
                          <a:ln>
                            <a:noFill/>
                          </a:ln>
                          <a:solidFill>
                            <a:prstClr val="black"/>
                          </a:solidFill>
                          <a:effectLst/>
                          <a:uLnTx/>
                          <a:uFillTx/>
                          <a:latin typeface="+mn-lt"/>
                          <a:ea typeface="+mn-ea"/>
                          <a:cs typeface="+mn-cs"/>
                        </a:rPr>
                        <a:t>
 Weihnachten mit Opa feiern? Aber sicher. Wer im Juni oder früher gegen Corona geimpft wurde, sollte  sich und seiner Familie die Booster-Impfung gegen Corona holen. Wir erklären dir auf unserer Webseite, was du darüber wissen musst. Den Link findest du in der Bio. #linkinbio #pronovabkk #hierwirdgeimpft #impfung #impfen #coronaimpfung #medizin #kampfgegencorona #coronaimpfstoff #impfstoff #coronapandemie #coronavirusde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https://quintly-image-storage.s3.amazonaws.com/45cbd03b64ea58ce4d75e2a18185fc18/ffb358e77e09742adebffba5b7034b53.jpg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12/28/2021 07:44:13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537</a:t>
                      </a:r>
                    </a:p>
                  </a:txBody>
                  <a:tcPr/>
                </a:tc>
                <a:extLst>
                  <a:ext uri="{0D108BD9-81ED-4DB2-BD59-A6C34878D82A}">
                    <a16:rowId xmlns:a16="http://schemas.microsoft.com/office/drawing/2014/main" val="1363083770"/>
                  </a:ext>
                </a:extLst>
              </a:tr>
            </a:tbl>
          </a:graphicData>
        </a:graphic>
      </p:graphicFrame>
      <p:sp>
        <p:nvSpPr>
          <p:cNvPr id="4" name="Text Placeholder 3">
            <a:extLst>
              <a:ext uri="{FF2B5EF4-FFF2-40B4-BE49-F238E27FC236}">
                <a16:creationId xmlns:a16="http://schemas.microsoft.com/office/drawing/2014/main" id="{E7171040-9F08-4D21-9F02-58F79C6D74E5}"/>
              </a:ext>
            </a:extLst>
          </p:cNvPr>
          <p:cNvSpPr>
            <a:spLocks noGrp="1"/>
          </p:cNvSpPr>
          <p:nvPr>
            <p:ph type="body" sz="quarter" idx="14"/>
          </p:nvPr>
        </p:nvSpPr>
        <p:spPr/>
        <p:txBody>
          <a:bodyPr/>
          <a:lstStyle/>
          <a:p>
            <a:r>
              <a:rPr lang="en-US"/>
              <a:t>10/01/2021 - 12/31/2021</a:t>
            </a:r>
          </a:p>
        </p:txBody>
      </p:sp>
    </p:spTree>
    <p:extLst>
      <p:ext uri="{BB962C8B-B14F-4D97-AF65-F5344CB8AC3E}">
        <p14:creationId xmlns:p14="http://schemas.microsoft.com/office/powerpoint/2010/main" val="149870046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CE93F5-017E-4D74-ADC1-2480D9FAAD6A}"/>
              </a:ext>
            </a:extLst>
          </p:cNvPr>
          <p:cNvSpPr>
            <a:spLocks noGrp="1"/>
          </p:cNvSpPr>
          <p:nvPr>
            <p:ph type="title"/>
          </p:nvPr>
        </p:nvSpPr>
        <p:spPr/>
        <p:txBody>
          <a:bodyPr/>
          <a:lstStyle/>
          <a:p>
            <a:r>
              <a:rPr lang="en-US"/>
              <a:t>Instagram Posts Table | All profiles - 5 of 25</a:t>
            </a:r>
          </a:p>
        </p:txBody>
      </p:sp>
      <p:graphicFrame>
        <p:nvGraphicFramePr>
          <p:cNvPr id="5" name="Table Placeholder 4">
            <a:extLst>
              <a:ext uri="{FF2B5EF4-FFF2-40B4-BE49-F238E27FC236}">
                <a16:creationId xmlns:a16="http://schemas.microsoft.com/office/drawing/2014/main" id="{10B562A3-2E25-4A0E-95E8-9BC85D872A2F}"/>
              </a:ext>
            </a:extLst>
          </p:cNvPr>
          <p:cNvGraphicFramePr>
            <a:graphicFrameLocks noGrp="1"/>
          </p:cNvGraphicFramePr>
          <p:nvPr>
            <p:ph type="tbl" sz="quarter" idx="13"/>
            <p:extLst>
              <p:ext uri="{D42A27DB-BD31-4B8C-83A1-F6EECF244321}">
                <p14:modId xmlns:p14="http://schemas.microsoft.com/office/powerpoint/2010/main" val="30436343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3605762751"/>
                    </a:ext>
                  </a:extLst>
                </a:gridCol>
                <a:gridCol w="1152143">
                  <a:extLst>
                    <a:ext uri="{9D8B030D-6E8A-4147-A177-3AD203B41FA5}">
                      <a16:colId xmlns:a16="http://schemas.microsoft.com/office/drawing/2014/main" val="3540203377"/>
                    </a:ext>
                  </a:extLst>
                </a:gridCol>
                <a:gridCol w="576072">
                  <a:extLst>
                    <a:ext uri="{9D8B030D-6E8A-4147-A177-3AD203B41FA5}">
                      <a16:colId xmlns:a16="http://schemas.microsoft.com/office/drawing/2014/main" val="2017819110"/>
                    </a:ext>
                  </a:extLst>
                </a:gridCol>
                <a:gridCol w="576072">
                  <a:extLst>
                    <a:ext uri="{9D8B030D-6E8A-4147-A177-3AD203B41FA5}">
                      <a16:colId xmlns:a16="http://schemas.microsoft.com/office/drawing/2014/main" val="895412128"/>
                    </a:ext>
                  </a:extLst>
                </a:gridCol>
                <a:gridCol w="576072">
                  <a:extLst>
                    <a:ext uri="{9D8B030D-6E8A-4147-A177-3AD203B41FA5}">
                      <a16:colId xmlns:a16="http://schemas.microsoft.com/office/drawing/2014/main" val="2303875361"/>
                    </a:ext>
                  </a:extLst>
                </a:gridCol>
                <a:gridCol w="576072">
                  <a:extLst>
                    <a:ext uri="{9D8B030D-6E8A-4147-A177-3AD203B41FA5}">
                      <a16:colId xmlns:a16="http://schemas.microsoft.com/office/drawing/2014/main" val="3817766423"/>
                    </a:ext>
                  </a:extLst>
                </a:gridCol>
                <a:gridCol w="576072">
                  <a:extLst>
                    <a:ext uri="{9D8B030D-6E8A-4147-A177-3AD203B41FA5}">
                      <a16:colId xmlns:a16="http://schemas.microsoft.com/office/drawing/2014/main" val="153251249"/>
                    </a:ext>
                  </a:extLst>
                </a:gridCol>
                <a:gridCol w="576072">
                  <a:extLst>
                    <a:ext uri="{9D8B030D-6E8A-4147-A177-3AD203B41FA5}">
                      <a16:colId xmlns:a16="http://schemas.microsoft.com/office/drawing/2014/main" val="516728531"/>
                    </a:ext>
                  </a:extLst>
                </a:gridCol>
                <a:gridCol w="576072">
                  <a:extLst>
                    <a:ext uri="{9D8B030D-6E8A-4147-A177-3AD203B41FA5}">
                      <a16:colId xmlns:a16="http://schemas.microsoft.com/office/drawing/2014/main" val="448475354"/>
                    </a:ext>
                  </a:extLst>
                </a:gridCol>
                <a:gridCol w="576072">
                  <a:extLst>
                    <a:ext uri="{9D8B030D-6E8A-4147-A177-3AD203B41FA5}">
                      <a16:colId xmlns:a16="http://schemas.microsoft.com/office/drawing/2014/main" val="1521516173"/>
                    </a:ext>
                  </a:extLst>
                </a:gridCol>
                <a:gridCol w="576072">
                  <a:extLst>
                    <a:ext uri="{9D8B030D-6E8A-4147-A177-3AD203B41FA5}">
                      <a16:colId xmlns:a16="http://schemas.microsoft.com/office/drawing/2014/main" val="23467534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3284470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pronovabkk - 2021-11-21 09:56:06</a:t>
                      </a:r>
                      <a:r>
                        <a:rPr kumimoji="0" lang="de-DE" sz="1000" b="0" i="0" u="none" strike="noStrike" kern="1200" cap="none" spc="0" normalizeH="0" baseline="0" noProof="0">
                          <a:ln>
                            <a:noFill/>
                          </a:ln>
                          <a:solidFill>
                            <a:prstClr val="black"/>
                          </a:solidFill>
                          <a:effectLst/>
                          <a:uLnTx/>
                          <a:uFillTx/>
                          <a:latin typeface="+mn-lt"/>
                          <a:ea typeface="+mn-ea"/>
                          <a:cs typeface="+mn-cs"/>
                        </a:rPr>
                        <a:t>
 Geheimtipp aus der Personalabteilung: Wir suchen noch Auszubildende. Jetzt schnell bewerben!
#pronovabkk #ausbildung #leverkusen #sozialversicherungsfachangestellte #fachinformatiker #fachinformatikerfüranwendungsentwicklung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https://quintly-image-storage.s3.amazonaws.com/45cbd03b64ea58ce4d75e2a18185fc18/788be2319a498e481eaa5e904fc5af70.jpg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12/21/2021 07:42:43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245453752"/>
                  </a:ext>
                </a:extLst>
              </a:tr>
            </a:tbl>
          </a:graphicData>
        </a:graphic>
      </p:graphicFrame>
      <p:sp>
        <p:nvSpPr>
          <p:cNvPr id="4" name="Text Placeholder 3">
            <a:extLst>
              <a:ext uri="{FF2B5EF4-FFF2-40B4-BE49-F238E27FC236}">
                <a16:creationId xmlns:a16="http://schemas.microsoft.com/office/drawing/2014/main" id="{4055502C-53F3-461D-A546-5AEA6E94CD50}"/>
              </a:ext>
            </a:extLst>
          </p:cNvPr>
          <p:cNvSpPr>
            <a:spLocks noGrp="1"/>
          </p:cNvSpPr>
          <p:nvPr>
            <p:ph type="body" sz="quarter" idx="14"/>
          </p:nvPr>
        </p:nvSpPr>
        <p:spPr/>
        <p:txBody>
          <a:bodyPr/>
          <a:lstStyle/>
          <a:p>
            <a:r>
              <a:rPr lang="en-US"/>
              <a:t>10/01/2021 - 12/31/2021</a:t>
            </a:r>
          </a:p>
        </p:txBody>
      </p:sp>
    </p:spTree>
    <p:extLst>
      <p:ext uri="{BB962C8B-B14F-4D97-AF65-F5344CB8AC3E}">
        <p14:creationId xmlns:p14="http://schemas.microsoft.com/office/powerpoint/2010/main" val="47924890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144807-E8CA-495F-8B3D-CCE32178CD8E}"/>
              </a:ext>
            </a:extLst>
          </p:cNvPr>
          <p:cNvSpPr>
            <a:spLocks noGrp="1"/>
          </p:cNvSpPr>
          <p:nvPr>
            <p:ph type="title"/>
          </p:nvPr>
        </p:nvSpPr>
        <p:spPr/>
        <p:txBody>
          <a:bodyPr/>
          <a:lstStyle/>
          <a:p>
            <a:r>
              <a:rPr lang="en-US"/>
              <a:t>Instagram Posts Table | All profiles - 6 of 25</a:t>
            </a:r>
          </a:p>
        </p:txBody>
      </p:sp>
      <p:graphicFrame>
        <p:nvGraphicFramePr>
          <p:cNvPr id="5" name="Table Placeholder 4">
            <a:extLst>
              <a:ext uri="{FF2B5EF4-FFF2-40B4-BE49-F238E27FC236}">
                <a16:creationId xmlns:a16="http://schemas.microsoft.com/office/drawing/2014/main" id="{36871227-A6C0-4D98-A869-48F6D51566F4}"/>
              </a:ext>
            </a:extLst>
          </p:cNvPr>
          <p:cNvGraphicFramePr>
            <a:graphicFrameLocks noGrp="1"/>
          </p:cNvGraphicFramePr>
          <p:nvPr>
            <p:ph type="tbl" sz="quarter" idx="13"/>
            <p:extLst>
              <p:ext uri="{D42A27DB-BD31-4B8C-83A1-F6EECF244321}">
                <p14:modId xmlns:p14="http://schemas.microsoft.com/office/powerpoint/2010/main" val="13394555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891138117"/>
                    </a:ext>
                  </a:extLst>
                </a:gridCol>
                <a:gridCol w="1152143">
                  <a:extLst>
                    <a:ext uri="{9D8B030D-6E8A-4147-A177-3AD203B41FA5}">
                      <a16:colId xmlns:a16="http://schemas.microsoft.com/office/drawing/2014/main" val="112181513"/>
                    </a:ext>
                  </a:extLst>
                </a:gridCol>
                <a:gridCol w="576072">
                  <a:extLst>
                    <a:ext uri="{9D8B030D-6E8A-4147-A177-3AD203B41FA5}">
                      <a16:colId xmlns:a16="http://schemas.microsoft.com/office/drawing/2014/main" val="467247948"/>
                    </a:ext>
                  </a:extLst>
                </a:gridCol>
                <a:gridCol w="576072">
                  <a:extLst>
                    <a:ext uri="{9D8B030D-6E8A-4147-A177-3AD203B41FA5}">
                      <a16:colId xmlns:a16="http://schemas.microsoft.com/office/drawing/2014/main" val="4145537280"/>
                    </a:ext>
                  </a:extLst>
                </a:gridCol>
                <a:gridCol w="576072">
                  <a:extLst>
                    <a:ext uri="{9D8B030D-6E8A-4147-A177-3AD203B41FA5}">
                      <a16:colId xmlns:a16="http://schemas.microsoft.com/office/drawing/2014/main" val="3873772708"/>
                    </a:ext>
                  </a:extLst>
                </a:gridCol>
                <a:gridCol w="576072">
                  <a:extLst>
                    <a:ext uri="{9D8B030D-6E8A-4147-A177-3AD203B41FA5}">
                      <a16:colId xmlns:a16="http://schemas.microsoft.com/office/drawing/2014/main" val="1981984432"/>
                    </a:ext>
                  </a:extLst>
                </a:gridCol>
                <a:gridCol w="576072">
                  <a:extLst>
                    <a:ext uri="{9D8B030D-6E8A-4147-A177-3AD203B41FA5}">
                      <a16:colId xmlns:a16="http://schemas.microsoft.com/office/drawing/2014/main" val="3931038042"/>
                    </a:ext>
                  </a:extLst>
                </a:gridCol>
                <a:gridCol w="576072">
                  <a:extLst>
                    <a:ext uri="{9D8B030D-6E8A-4147-A177-3AD203B41FA5}">
                      <a16:colId xmlns:a16="http://schemas.microsoft.com/office/drawing/2014/main" val="2369603988"/>
                    </a:ext>
                  </a:extLst>
                </a:gridCol>
                <a:gridCol w="576072">
                  <a:extLst>
                    <a:ext uri="{9D8B030D-6E8A-4147-A177-3AD203B41FA5}">
                      <a16:colId xmlns:a16="http://schemas.microsoft.com/office/drawing/2014/main" val="4225680463"/>
                    </a:ext>
                  </a:extLst>
                </a:gridCol>
                <a:gridCol w="576072">
                  <a:extLst>
                    <a:ext uri="{9D8B030D-6E8A-4147-A177-3AD203B41FA5}">
                      <a16:colId xmlns:a16="http://schemas.microsoft.com/office/drawing/2014/main" val="3195451027"/>
                    </a:ext>
                  </a:extLst>
                </a:gridCol>
                <a:gridCol w="576072">
                  <a:extLst>
                    <a:ext uri="{9D8B030D-6E8A-4147-A177-3AD203B41FA5}">
                      <a16:colId xmlns:a16="http://schemas.microsoft.com/office/drawing/2014/main" val="8604924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21219480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pronovabkk - 2021-11-25 15:51:39</a:t>
                      </a:r>
                      <a:r>
                        <a:rPr kumimoji="0" lang="de-DE" sz="1000" b="0" i="0" u="none" strike="noStrike" kern="1200" cap="none" spc="0" normalizeH="0" baseline="0" noProof="0">
                          <a:ln>
                            <a:noFill/>
                          </a:ln>
                          <a:solidFill>
                            <a:prstClr val="black"/>
                          </a:solidFill>
                          <a:effectLst/>
                          <a:uLnTx/>
                          <a:uFillTx/>
                          <a:latin typeface="+mn-lt"/>
                          <a:ea typeface="+mn-ea"/>
                          <a:cs typeface="+mn-cs"/>
                        </a:rPr>
                        <a:t>
 Wegen der eigenen Haltung zum Thema Impfen wurde jede/r Zweite bereits im Familien- oder Freundeskreis ausgegrenzt oder angegriffen. Ganze 73 % befürchten eine Spaltung der Gesellschaft. Hast du auch diese Erfahrung gemacht? Mehr zu unserer Studie „Generation Z &amp; Health“ in der Bio. #linkinbio #pronovaBKK #impfplicht #passtaufeuchauf #generationZ #gesundheit #corona #covid #impfung #booster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https://quintly-image-storage.s3.amazonaws.com/45cbd03b64ea58ce4d75e2a18185fc18/57a19d8041c384e07b23e1cdc85c4b6e.jpg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12/25/2021 07:42:54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82849360"/>
                  </a:ext>
                </a:extLst>
              </a:tr>
            </a:tbl>
          </a:graphicData>
        </a:graphic>
      </p:graphicFrame>
      <p:sp>
        <p:nvSpPr>
          <p:cNvPr id="4" name="Text Placeholder 3">
            <a:extLst>
              <a:ext uri="{FF2B5EF4-FFF2-40B4-BE49-F238E27FC236}">
                <a16:creationId xmlns:a16="http://schemas.microsoft.com/office/drawing/2014/main" id="{1FB45BA2-E3A8-49A5-96EB-6D115C136CDA}"/>
              </a:ext>
            </a:extLst>
          </p:cNvPr>
          <p:cNvSpPr>
            <a:spLocks noGrp="1"/>
          </p:cNvSpPr>
          <p:nvPr>
            <p:ph type="body" sz="quarter" idx="14"/>
          </p:nvPr>
        </p:nvSpPr>
        <p:spPr/>
        <p:txBody>
          <a:bodyPr/>
          <a:lstStyle/>
          <a:p>
            <a:r>
              <a:rPr lang="en-US"/>
              <a:t>10/01/2021 - 12/31/2021</a:t>
            </a:r>
          </a:p>
        </p:txBody>
      </p:sp>
    </p:spTree>
    <p:extLst>
      <p:ext uri="{BB962C8B-B14F-4D97-AF65-F5344CB8AC3E}">
        <p14:creationId xmlns:p14="http://schemas.microsoft.com/office/powerpoint/2010/main" val="280929716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FB5BF3-92EC-4E6D-9275-4042BE657043}"/>
              </a:ext>
            </a:extLst>
          </p:cNvPr>
          <p:cNvSpPr>
            <a:spLocks noGrp="1"/>
          </p:cNvSpPr>
          <p:nvPr>
            <p:ph type="title"/>
          </p:nvPr>
        </p:nvSpPr>
        <p:spPr/>
        <p:txBody>
          <a:bodyPr/>
          <a:lstStyle/>
          <a:p>
            <a:r>
              <a:rPr lang="en-US"/>
              <a:t>Instagram Posts Table | All profiles - 7 of 25</a:t>
            </a:r>
          </a:p>
        </p:txBody>
      </p:sp>
      <p:graphicFrame>
        <p:nvGraphicFramePr>
          <p:cNvPr id="5" name="Table Placeholder 4">
            <a:extLst>
              <a:ext uri="{FF2B5EF4-FFF2-40B4-BE49-F238E27FC236}">
                <a16:creationId xmlns:a16="http://schemas.microsoft.com/office/drawing/2014/main" id="{74164EF7-1B1B-4604-84D4-DB0195C59CDB}"/>
              </a:ext>
            </a:extLst>
          </p:cNvPr>
          <p:cNvGraphicFramePr>
            <a:graphicFrameLocks noGrp="1"/>
          </p:cNvGraphicFramePr>
          <p:nvPr>
            <p:ph type="tbl" sz="quarter" idx="13"/>
            <p:extLst>
              <p:ext uri="{D42A27DB-BD31-4B8C-83A1-F6EECF244321}">
                <p14:modId xmlns:p14="http://schemas.microsoft.com/office/powerpoint/2010/main" val="17909849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2747321091"/>
                    </a:ext>
                  </a:extLst>
                </a:gridCol>
                <a:gridCol w="1152143">
                  <a:extLst>
                    <a:ext uri="{9D8B030D-6E8A-4147-A177-3AD203B41FA5}">
                      <a16:colId xmlns:a16="http://schemas.microsoft.com/office/drawing/2014/main" val="1603371534"/>
                    </a:ext>
                  </a:extLst>
                </a:gridCol>
                <a:gridCol w="576072">
                  <a:extLst>
                    <a:ext uri="{9D8B030D-6E8A-4147-A177-3AD203B41FA5}">
                      <a16:colId xmlns:a16="http://schemas.microsoft.com/office/drawing/2014/main" val="85886611"/>
                    </a:ext>
                  </a:extLst>
                </a:gridCol>
                <a:gridCol w="576072">
                  <a:extLst>
                    <a:ext uri="{9D8B030D-6E8A-4147-A177-3AD203B41FA5}">
                      <a16:colId xmlns:a16="http://schemas.microsoft.com/office/drawing/2014/main" val="1830341211"/>
                    </a:ext>
                  </a:extLst>
                </a:gridCol>
                <a:gridCol w="576072">
                  <a:extLst>
                    <a:ext uri="{9D8B030D-6E8A-4147-A177-3AD203B41FA5}">
                      <a16:colId xmlns:a16="http://schemas.microsoft.com/office/drawing/2014/main" val="1976004531"/>
                    </a:ext>
                  </a:extLst>
                </a:gridCol>
                <a:gridCol w="576072">
                  <a:extLst>
                    <a:ext uri="{9D8B030D-6E8A-4147-A177-3AD203B41FA5}">
                      <a16:colId xmlns:a16="http://schemas.microsoft.com/office/drawing/2014/main" val="346775550"/>
                    </a:ext>
                  </a:extLst>
                </a:gridCol>
                <a:gridCol w="576072">
                  <a:extLst>
                    <a:ext uri="{9D8B030D-6E8A-4147-A177-3AD203B41FA5}">
                      <a16:colId xmlns:a16="http://schemas.microsoft.com/office/drawing/2014/main" val="1996214296"/>
                    </a:ext>
                  </a:extLst>
                </a:gridCol>
                <a:gridCol w="576072">
                  <a:extLst>
                    <a:ext uri="{9D8B030D-6E8A-4147-A177-3AD203B41FA5}">
                      <a16:colId xmlns:a16="http://schemas.microsoft.com/office/drawing/2014/main" val="2464559941"/>
                    </a:ext>
                  </a:extLst>
                </a:gridCol>
                <a:gridCol w="576072">
                  <a:extLst>
                    <a:ext uri="{9D8B030D-6E8A-4147-A177-3AD203B41FA5}">
                      <a16:colId xmlns:a16="http://schemas.microsoft.com/office/drawing/2014/main" val="3335450681"/>
                    </a:ext>
                  </a:extLst>
                </a:gridCol>
                <a:gridCol w="576072">
                  <a:extLst>
                    <a:ext uri="{9D8B030D-6E8A-4147-A177-3AD203B41FA5}">
                      <a16:colId xmlns:a16="http://schemas.microsoft.com/office/drawing/2014/main" val="1734393520"/>
                    </a:ext>
                  </a:extLst>
                </a:gridCol>
                <a:gridCol w="576072">
                  <a:extLst>
                    <a:ext uri="{9D8B030D-6E8A-4147-A177-3AD203B41FA5}">
                      <a16:colId xmlns:a16="http://schemas.microsoft.com/office/drawing/2014/main" val="32169000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25334606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pronovabkk - 2021-12-14 09:02:07</a:t>
                      </a:r>
                      <a:r>
                        <a:rPr kumimoji="0" lang="de-DE" sz="1000" b="0" i="0" u="none" strike="noStrike" kern="1200" cap="none" spc="0" normalizeH="0" baseline="0" noProof="0">
                          <a:ln>
                            <a:noFill/>
                          </a:ln>
                          <a:solidFill>
                            <a:prstClr val="black"/>
                          </a:solidFill>
                          <a:effectLst/>
                          <a:uLnTx/>
                          <a:uFillTx/>
                          <a:latin typeface="+mn-lt"/>
                          <a:ea typeface="+mn-ea"/>
                          <a:cs typeface="+mn-cs"/>
                        </a:rPr>
                        <a:t>
 Hol dir jetzt deinen Bonus für das Jahr 2021! Ob Tanzschule, Fußballverein oder Fitnessstudio: Wenn du regelmäßig sportlich aktiv bist, verdienst du unseren Aktiv-Bonus. Auch die Teilnahme an einem zertifizierten Gesundheitskurs zur Bewegungs- oder Entspannungsförderung, gesunder Ernährung oder Suchtprävention zählt als Aktiv-Maßnahme. Wie du auf bis zu 150 € Bonus kommst, erklärt dir Meike im Video:
Den Link findest du in der Bio!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https://quintly-image-storage.s3.amazonaws.com/45cbd03b64ea58ce4d75e2a18185fc18/9fcb5b005269ff6e12eff7d3eeda63de.jpg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01/13/2022 01:42:12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784120878"/>
                  </a:ext>
                </a:extLst>
              </a:tr>
            </a:tbl>
          </a:graphicData>
        </a:graphic>
      </p:graphicFrame>
      <p:sp>
        <p:nvSpPr>
          <p:cNvPr id="4" name="Text Placeholder 3">
            <a:extLst>
              <a:ext uri="{FF2B5EF4-FFF2-40B4-BE49-F238E27FC236}">
                <a16:creationId xmlns:a16="http://schemas.microsoft.com/office/drawing/2014/main" id="{7424F7DD-D6B8-4603-A40E-B03F630C9078}"/>
              </a:ext>
            </a:extLst>
          </p:cNvPr>
          <p:cNvSpPr>
            <a:spLocks noGrp="1"/>
          </p:cNvSpPr>
          <p:nvPr>
            <p:ph type="body" sz="quarter" idx="14"/>
          </p:nvPr>
        </p:nvSpPr>
        <p:spPr/>
        <p:txBody>
          <a:bodyPr/>
          <a:lstStyle/>
          <a:p>
            <a:r>
              <a:rPr lang="en-US"/>
              <a:t>10/01/2021 - 12/31/2021</a:t>
            </a:r>
          </a:p>
        </p:txBody>
      </p:sp>
    </p:spTree>
    <p:extLst>
      <p:ext uri="{BB962C8B-B14F-4D97-AF65-F5344CB8AC3E}">
        <p14:creationId xmlns:p14="http://schemas.microsoft.com/office/powerpoint/2010/main" val="273138553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F9316F-F977-4BC1-AFA8-2A8A7EF5B3EF}"/>
              </a:ext>
            </a:extLst>
          </p:cNvPr>
          <p:cNvSpPr>
            <a:spLocks noGrp="1"/>
          </p:cNvSpPr>
          <p:nvPr>
            <p:ph type="title"/>
          </p:nvPr>
        </p:nvSpPr>
        <p:spPr/>
        <p:txBody>
          <a:bodyPr/>
          <a:lstStyle/>
          <a:p>
            <a:r>
              <a:rPr lang="en-US"/>
              <a:t>Instagram Posts Table | All profiles - 8 of 25</a:t>
            </a:r>
          </a:p>
        </p:txBody>
      </p:sp>
      <p:graphicFrame>
        <p:nvGraphicFramePr>
          <p:cNvPr id="5" name="Table Placeholder 4">
            <a:extLst>
              <a:ext uri="{FF2B5EF4-FFF2-40B4-BE49-F238E27FC236}">
                <a16:creationId xmlns:a16="http://schemas.microsoft.com/office/drawing/2014/main" id="{9F9139FB-316E-4B64-A390-5526848E6AFB}"/>
              </a:ext>
            </a:extLst>
          </p:cNvPr>
          <p:cNvGraphicFramePr>
            <a:graphicFrameLocks noGrp="1"/>
          </p:cNvGraphicFramePr>
          <p:nvPr>
            <p:ph type="tbl" sz="quarter" idx="13"/>
            <p:extLst>
              <p:ext uri="{D42A27DB-BD31-4B8C-83A1-F6EECF244321}">
                <p14:modId xmlns:p14="http://schemas.microsoft.com/office/powerpoint/2010/main" val="9887930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1416093857"/>
                    </a:ext>
                  </a:extLst>
                </a:gridCol>
                <a:gridCol w="1152143">
                  <a:extLst>
                    <a:ext uri="{9D8B030D-6E8A-4147-A177-3AD203B41FA5}">
                      <a16:colId xmlns:a16="http://schemas.microsoft.com/office/drawing/2014/main" val="923936514"/>
                    </a:ext>
                  </a:extLst>
                </a:gridCol>
                <a:gridCol w="576072">
                  <a:extLst>
                    <a:ext uri="{9D8B030D-6E8A-4147-A177-3AD203B41FA5}">
                      <a16:colId xmlns:a16="http://schemas.microsoft.com/office/drawing/2014/main" val="3613468438"/>
                    </a:ext>
                  </a:extLst>
                </a:gridCol>
                <a:gridCol w="576072">
                  <a:extLst>
                    <a:ext uri="{9D8B030D-6E8A-4147-A177-3AD203B41FA5}">
                      <a16:colId xmlns:a16="http://schemas.microsoft.com/office/drawing/2014/main" val="4184937564"/>
                    </a:ext>
                  </a:extLst>
                </a:gridCol>
                <a:gridCol w="576072">
                  <a:extLst>
                    <a:ext uri="{9D8B030D-6E8A-4147-A177-3AD203B41FA5}">
                      <a16:colId xmlns:a16="http://schemas.microsoft.com/office/drawing/2014/main" val="905425636"/>
                    </a:ext>
                  </a:extLst>
                </a:gridCol>
                <a:gridCol w="576072">
                  <a:extLst>
                    <a:ext uri="{9D8B030D-6E8A-4147-A177-3AD203B41FA5}">
                      <a16:colId xmlns:a16="http://schemas.microsoft.com/office/drawing/2014/main" val="2840275008"/>
                    </a:ext>
                  </a:extLst>
                </a:gridCol>
                <a:gridCol w="576072">
                  <a:extLst>
                    <a:ext uri="{9D8B030D-6E8A-4147-A177-3AD203B41FA5}">
                      <a16:colId xmlns:a16="http://schemas.microsoft.com/office/drawing/2014/main" val="3697196478"/>
                    </a:ext>
                  </a:extLst>
                </a:gridCol>
                <a:gridCol w="576072">
                  <a:extLst>
                    <a:ext uri="{9D8B030D-6E8A-4147-A177-3AD203B41FA5}">
                      <a16:colId xmlns:a16="http://schemas.microsoft.com/office/drawing/2014/main" val="1189227989"/>
                    </a:ext>
                  </a:extLst>
                </a:gridCol>
                <a:gridCol w="576072">
                  <a:extLst>
                    <a:ext uri="{9D8B030D-6E8A-4147-A177-3AD203B41FA5}">
                      <a16:colId xmlns:a16="http://schemas.microsoft.com/office/drawing/2014/main" val="2154830074"/>
                    </a:ext>
                  </a:extLst>
                </a:gridCol>
                <a:gridCol w="576072">
                  <a:extLst>
                    <a:ext uri="{9D8B030D-6E8A-4147-A177-3AD203B41FA5}">
                      <a16:colId xmlns:a16="http://schemas.microsoft.com/office/drawing/2014/main" val="1993933011"/>
                    </a:ext>
                  </a:extLst>
                </a:gridCol>
                <a:gridCol w="576072">
                  <a:extLst>
                    <a:ext uri="{9D8B030D-6E8A-4147-A177-3AD203B41FA5}">
                      <a16:colId xmlns:a16="http://schemas.microsoft.com/office/drawing/2014/main" val="12799651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27168029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pronovabkk - 2021-12-04 08:32:28</a:t>
                      </a:r>
                      <a:r>
                        <a:rPr kumimoji="0" lang="en-US" sz="1000" b="0" i="0" u="none" strike="noStrike" kern="1200" cap="none" spc="0" normalizeH="0" baseline="0" noProof="0">
                          <a:ln>
                            <a:noFill/>
                          </a:ln>
                          <a:solidFill>
                            <a:prstClr val="black"/>
                          </a:solidFill>
                          <a:effectLst/>
                          <a:uLnTx/>
                          <a:uFillTx/>
                          <a:latin typeface="+mn-lt"/>
                          <a:ea typeface="+mn-ea"/>
                          <a:cs typeface="+mn-cs"/>
                        </a:rPr>
                        <a:t>
 Du pflegst mit Leidenschaft? Aber sicher. Wenn du im Juni oder früher gegen Corona geimpft wurdest, solltest du dir jetzt die Booster-Impfung gegen Corona holen. Wir erklären dir auf unserer Webseite, was du darüber wissen musst. Den Link findest du in der Bio. #linkinbio #pronovabkk #hierwirdgeimpft #impfung #impfen #coronaimpfung #medizin #kampfgegencorona #coronaimpfstoff #impfstoff #coronapandemie #coronavirusde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https://quintly-image-storage.s3.amazonaws.com/45cbd03b64ea58ce4d75e2a18185fc18/2192b7dddc9ffc2abc82a63c9e403503.jpg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01/03/2022 07:43:19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428</a:t>
                      </a:r>
                    </a:p>
                  </a:txBody>
                  <a:tcPr/>
                </a:tc>
                <a:extLst>
                  <a:ext uri="{0D108BD9-81ED-4DB2-BD59-A6C34878D82A}">
                    <a16:rowId xmlns:a16="http://schemas.microsoft.com/office/drawing/2014/main" val="3399028345"/>
                  </a:ext>
                </a:extLst>
              </a:tr>
            </a:tbl>
          </a:graphicData>
        </a:graphic>
      </p:graphicFrame>
      <p:sp>
        <p:nvSpPr>
          <p:cNvPr id="4" name="Text Placeholder 3">
            <a:extLst>
              <a:ext uri="{FF2B5EF4-FFF2-40B4-BE49-F238E27FC236}">
                <a16:creationId xmlns:a16="http://schemas.microsoft.com/office/drawing/2014/main" id="{0771708F-A482-4EA8-9C80-B855D0ECEA83}"/>
              </a:ext>
            </a:extLst>
          </p:cNvPr>
          <p:cNvSpPr>
            <a:spLocks noGrp="1"/>
          </p:cNvSpPr>
          <p:nvPr>
            <p:ph type="body" sz="quarter" idx="14"/>
          </p:nvPr>
        </p:nvSpPr>
        <p:spPr/>
        <p:txBody>
          <a:bodyPr/>
          <a:lstStyle/>
          <a:p>
            <a:r>
              <a:rPr lang="en-US"/>
              <a:t>10/01/2021 - 12/31/2021</a:t>
            </a:r>
          </a:p>
        </p:txBody>
      </p:sp>
    </p:spTree>
    <p:extLst>
      <p:ext uri="{BB962C8B-B14F-4D97-AF65-F5344CB8AC3E}">
        <p14:creationId xmlns:p14="http://schemas.microsoft.com/office/powerpoint/2010/main" val="402486329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B44FBC-7EDB-4E0A-B41C-A62007B8A0B3}"/>
              </a:ext>
            </a:extLst>
          </p:cNvPr>
          <p:cNvSpPr>
            <a:spLocks noGrp="1"/>
          </p:cNvSpPr>
          <p:nvPr>
            <p:ph type="title"/>
          </p:nvPr>
        </p:nvSpPr>
        <p:spPr/>
        <p:txBody>
          <a:bodyPr/>
          <a:lstStyle/>
          <a:p>
            <a:r>
              <a:rPr lang="en-US"/>
              <a:t>Instagram Posts Table | All profiles - 9 of 25</a:t>
            </a:r>
          </a:p>
        </p:txBody>
      </p:sp>
      <p:graphicFrame>
        <p:nvGraphicFramePr>
          <p:cNvPr id="5" name="Table Placeholder 4">
            <a:extLst>
              <a:ext uri="{FF2B5EF4-FFF2-40B4-BE49-F238E27FC236}">
                <a16:creationId xmlns:a16="http://schemas.microsoft.com/office/drawing/2014/main" id="{A3B0CA6B-9E38-4F8B-A9B5-AEF2EE9A42CC}"/>
              </a:ext>
            </a:extLst>
          </p:cNvPr>
          <p:cNvGraphicFramePr>
            <a:graphicFrameLocks noGrp="1"/>
          </p:cNvGraphicFramePr>
          <p:nvPr>
            <p:ph type="tbl" sz="quarter" idx="13"/>
            <p:extLst>
              <p:ext uri="{D42A27DB-BD31-4B8C-83A1-F6EECF244321}">
                <p14:modId xmlns:p14="http://schemas.microsoft.com/office/powerpoint/2010/main" val="38297567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2695123437"/>
                    </a:ext>
                  </a:extLst>
                </a:gridCol>
                <a:gridCol w="1152143">
                  <a:extLst>
                    <a:ext uri="{9D8B030D-6E8A-4147-A177-3AD203B41FA5}">
                      <a16:colId xmlns:a16="http://schemas.microsoft.com/office/drawing/2014/main" val="3727430583"/>
                    </a:ext>
                  </a:extLst>
                </a:gridCol>
                <a:gridCol w="576072">
                  <a:extLst>
                    <a:ext uri="{9D8B030D-6E8A-4147-A177-3AD203B41FA5}">
                      <a16:colId xmlns:a16="http://schemas.microsoft.com/office/drawing/2014/main" val="523154699"/>
                    </a:ext>
                  </a:extLst>
                </a:gridCol>
                <a:gridCol w="576072">
                  <a:extLst>
                    <a:ext uri="{9D8B030D-6E8A-4147-A177-3AD203B41FA5}">
                      <a16:colId xmlns:a16="http://schemas.microsoft.com/office/drawing/2014/main" val="3458642959"/>
                    </a:ext>
                  </a:extLst>
                </a:gridCol>
                <a:gridCol w="576072">
                  <a:extLst>
                    <a:ext uri="{9D8B030D-6E8A-4147-A177-3AD203B41FA5}">
                      <a16:colId xmlns:a16="http://schemas.microsoft.com/office/drawing/2014/main" val="478543807"/>
                    </a:ext>
                  </a:extLst>
                </a:gridCol>
                <a:gridCol w="576072">
                  <a:extLst>
                    <a:ext uri="{9D8B030D-6E8A-4147-A177-3AD203B41FA5}">
                      <a16:colId xmlns:a16="http://schemas.microsoft.com/office/drawing/2014/main" val="37970651"/>
                    </a:ext>
                  </a:extLst>
                </a:gridCol>
                <a:gridCol w="576072">
                  <a:extLst>
                    <a:ext uri="{9D8B030D-6E8A-4147-A177-3AD203B41FA5}">
                      <a16:colId xmlns:a16="http://schemas.microsoft.com/office/drawing/2014/main" val="915786177"/>
                    </a:ext>
                  </a:extLst>
                </a:gridCol>
                <a:gridCol w="576072">
                  <a:extLst>
                    <a:ext uri="{9D8B030D-6E8A-4147-A177-3AD203B41FA5}">
                      <a16:colId xmlns:a16="http://schemas.microsoft.com/office/drawing/2014/main" val="564445228"/>
                    </a:ext>
                  </a:extLst>
                </a:gridCol>
                <a:gridCol w="576072">
                  <a:extLst>
                    <a:ext uri="{9D8B030D-6E8A-4147-A177-3AD203B41FA5}">
                      <a16:colId xmlns:a16="http://schemas.microsoft.com/office/drawing/2014/main" val="2795595320"/>
                    </a:ext>
                  </a:extLst>
                </a:gridCol>
                <a:gridCol w="576072">
                  <a:extLst>
                    <a:ext uri="{9D8B030D-6E8A-4147-A177-3AD203B41FA5}">
                      <a16:colId xmlns:a16="http://schemas.microsoft.com/office/drawing/2014/main" val="967007991"/>
                    </a:ext>
                  </a:extLst>
                </a:gridCol>
                <a:gridCol w="576072">
                  <a:extLst>
                    <a:ext uri="{9D8B030D-6E8A-4147-A177-3AD203B41FA5}">
                      <a16:colId xmlns:a16="http://schemas.microsoft.com/office/drawing/2014/main" val="19690503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18455726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pronovabkk - 2021-10-11 17:25:21</a:t>
                      </a:r>
                      <a:r>
                        <a:rPr kumimoji="0" lang="de-DE" sz="1000" b="0" i="0" u="none" strike="noStrike" kern="1200" cap="none" spc="0" normalizeH="0" baseline="0" noProof="0">
                          <a:ln>
                            <a:noFill/>
                          </a:ln>
                          <a:solidFill>
                            <a:prstClr val="black"/>
                          </a:solidFill>
                          <a:effectLst/>
                          <a:uLnTx/>
                          <a:uFillTx/>
                          <a:latin typeface="+mn-lt"/>
                          <a:ea typeface="+mn-ea"/>
                          <a:cs typeface="+mn-cs"/>
                        </a:rPr>
                        <a:t>
 Wir haben viel über LGBTQ+-Themen gesprochen. @koschtaaa erzählt euch dazu seine persönliche Geschichte. Auf seinem YouTube-Kanal Kostas Kind erzählt er mit Humor und Empathie über das Leben als Teil der LGBTQ+-Community. Und er weiß selbst, wie wichtig es ist, sichtbar zu sein und Akzeptanz und Unterstützung zu erfahren. Schaut euch auch die Story an, die er für uns erstellt hat!
#pronovabkk #antidiskriminierung #diskriminierung #diversität #diversitymatters #flaggefürvielfalt #gay #gerechtigkeit #lgbtiq #lgbtpride #lgbtq #lgbtqi #lgbtqia #lgbtqiaplus #lgbtqpride #loveislove #pride #pride2021 #queer #queerpride #toleranz #vielfalt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https://quintly-image-storage.s3.amazonaws.com/45cbd03b64ea58ce4d75e2a18185fc18/d3ef240d1f4dce51ccf3fb294548a3fa.jpg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11/10/2021 01:42:53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078896467"/>
                  </a:ext>
                </a:extLst>
              </a:tr>
            </a:tbl>
          </a:graphicData>
        </a:graphic>
      </p:graphicFrame>
      <p:sp>
        <p:nvSpPr>
          <p:cNvPr id="4" name="Text Placeholder 3">
            <a:extLst>
              <a:ext uri="{FF2B5EF4-FFF2-40B4-BE49-F238E27FC236}">
                <a16:creationId xmlns:a16="http://schemas.microsoft.com/office/drawing/2014/main" id="{67607178-7561-4B4D-BCD4-EC8F2DC578FF}"/>
              </a:ext>
            </a:extLst>
          </p:cNvPr>
          <p:cNvSpPr>
            <a:spLocks noGrp="1"/>
          </p:cNvSpPr>
          <p:nvPr>
            <p:ph type="body" sz="quarter" idx="14"/>
          </p:nvPr>
        </p:nvSpPr>
        <p:spPr/>
        <p:txBody>
          <a:bodyPr/>
          <a:lstStyle/>
          <a:p>
            <a:r>
              <a:rPr lang="en-US"/>
              <a:t>10/01/2021 - 12/31/2021</a:t>
            </a:r>
          </a:p>
        </p:txBody>
      </p:sp>
    </p:spTree>
    <p:extLst>
      <p:ext uri="{BB962C8B-B14F-4D97-AF65-F5344CB8AC3E}">
        <p14:creationId xmlns:p14="http://schemas.microsoft.com/office/powerpoint/2010/main" val="155621040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5C9CD8-D98E-40A6-8AE0-3ECF40C9C18A}"/>
              </a:ext>
            </a:extLst>
          </p:cNvPr>
          <p:cNvSpPr>
            <a:spLocks noGrp="1"/>
          </p:cNvSpPr>
          <p:nvPr>
            <p:ph type="title"/>
          </p:nvPr>
        </p:nvSpPr>
        <p:spPr/>
        <p:txBody>
          <a:bodyPr/>
          <a:lstStyle/>
          <a:p>
            <a:r>
              <a:rPr lang="en-US"/>
              <a:t>Instagram Posts Table | All profiles - 10 of 25</a:t>
            </a:r>
          </a:p>
        </p:txBody>
      </p:sp>
      <p:graphicFrame>
        <p:nvGraphicFramePr>
          <p:cNvPr id="5" name="Table Placeholder 4">
            <a:extLst>
              <a:ext uri="{FF2B5EF4-FFF2-40B4-BE49-F238E27FC236}">
                <a16:creationId xmlns:a16="http://schemas.microsoft.com/office/drawing/2014/main" id="{BE346A5C-03C5-4DB6-A369-12224CE5EFC3}"/>
              </a:ext>
            </a:extLst>
          </p:cNvPr>
          <p:cNvGraphicFramePr>
            <a:graphicFrameLocks noGrp="1"/>
          </p:cNvGraphicFramePr>
          <p:nvPr>
            <p:ph type="tbl" sz="quarter" idx="13"/>
            <p:extLst>
              <p:ext uri="{D42A27DB-BD31-4B8C-83A1-F6EECF244321}">
                <p14:modId xmlns:p14="http://schemas.microsoft.com/office/powerpoint/2010/main" val="36206807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2872187953"/>
                    </a:ext>
                  </a:extLst>
                </a:gridCol>
                <a:gridCol w="1152143">
                  <a:extLst>
                    <a:ext uri="{9D8B030D-6E8A-4147-A177-3AD203B41FA5}">
                      <a16:colId xmlns:a16="http://schemas.microsoft.com/office/drawing/2014/main" val="1204786410"/>
                    </a:ext>
                  </a:extLst>
                </a:gridCol>
                <a:gridCol w="576072">
                  <a:extLst>
                    <a:ext uri="{9D8B030D-6E8A-4147-A177-3AD203B41FA5}">
                      <a16:colId xmlns:a16="http://schemas.microsoft.com/office/drawing/2014/main" val="2931936868"/>
                    </a:ext>
                  </a:extLst>
                </a:gridCol>
                <a:gridCol w="576072">
                  <a:extLst>
                    <a:ext uri="{9D8B030D-6E8A-4147-A177-3AD203B41FA5}">
                      <a16:colId xmlns:a16="http://schemas.microsoft.com/office/drawing/2014/main" val="2868644453"/>
                    </a:ext>
                  </a:extLst>
                </a:gridCol>
                <a:gridCol w="576072">
                  <a:extLst>
                    <a:ext uri="{9D8B030D-6E8A-4147-A177-3AD203B41FA5}">
                      <a16:colId xmlns:a16="http://schemas.microsoft.com/office/drawing/2014/main" val="1451949293"/>
                    </a:ext>
                  </a:extLst>
                </a:gridCol>
                <a:gridCol w="576072">
                  <a:extLst>
                    <a:ext uri="{9D8B030D-6E8A-4147-A177-3AD203B41FA5}">
                      <a16:colId xmlns:a16="http://schemas.microsoft.com/office/drawing/2014/main" val="3074217150"/>
                    </a:ext>
                  </a:extLst>
                </a:gridCol>
                <a:gridCol w="576072">
                  <a:extLst>
                    <a:ext uri="{9D8B030D-6E8A-4147-A177-3AD203B41FA5}">
                      <a16:colId xmlns:a16="http://schemas.microsoft.com/office/drawing/2014/main" val="4119508687"/>
                    </a:ext>
                  </a:extLst>
                </a:gridCol>
                <a:gridCol w="576072">
                  <a:extLst>
                    <a:ext uri="{9D8B030D-6E8A-4147-A177-3AD203B41FA5}">
                      <a16:colId xmlns:a16="http://schemas.microsoft.com/office/drawing/2014/main" val="3383972365"/>
                    </a:ext>
                  </a:extLst>
                </a:gridCol>
                <a:gridCol w="576072">
                  <a:extLst>
                    <a:ext uri="{9D8B030D-6E8A-4147-A177-3AD203B41FA5}">
                      <a16:colId xmlns:a16="http://schemas.microsoft.com/office/drawing/2014/main" val="114551980"/>
                    </a:ext>
                  </a:extLst>
                </a:gridCol>
                <a:gridCol w="576072">
                  <a:extLst>
                    <a:ext uri="{9D8B030D-6E8A-4147-A177-3AD203B41FA5}">
                      <a16:colId xmlns:a16="http://schemas.microsoft.com/office/drawing/2014/main" val="815883028"/>
                    </a:ext>
                  </a:extLst>
                </a:gridCol>
                <a:gridCol w="576072">
                  <a:extLst>
                    <a:ext uri="{9D8B030D-6E8A-4147-A177-3AD203B41FA5}">
                      <a16:colId xmlns:a16="http://schemas.microsoft.com/office/drawing/2014/main" val="34666654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32349828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pronovabkk - 2021-12-18 17:05:04</a:t>
                      </a:r>
                      <a:r>
                        <a:rPr kumimoji="0" lang="en-US" sz="1000" b="0" i="0" u="none" strike="noStrike" kern="1200" cap="none" spc="0" normalizeH="0" baseline="0" noProof="0">
                          <a:ln>
                            <a:noFill/>
                          </a:ln>
                          <a:solidFill>
                            <a:prstClr val="black"/>
                          </a:solidFill>
                          <a:effectLst/>
                          <a:uLnTx/>
                          <a:uFillTx/>
                          <a:latin typeface="+mn-lt"/>
                          <a:ea typeface="+mn-ea"/>
                          <a:cs typeface="+mn-cs"/>
                        </a:rPr>
                        <a:t>
 Du triffst dein Match? Aber sicher. Damit du weiter gegen Corona geschützt bist, solltest du dir die Booster-Impfung gegen Corona holen. Wir erklären dir auf unserer Webseite, was du darüber wissen musst. Den Link findest du in der Bio. #linkinbio #pronovabkk #hierwirdgeimpft #impfung #impfen #coronaimpfung #medizin #kampfgegencorona #coronaimpfstoff #impfstoff #coronapandemie #coronavirusde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https://quintly-image-storage.s3.amazonaws.com/45cbd03b64ea58ce4d75e2a18185fc18/28f5039c8f6caad5bf8c08d3259a2355.jpg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01/17/2022 13:43:30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490</a:t>
                      </a:r>
                    </a:p>
                  </a:txBody>
                  <a:tcPr/>
                </a:tc>
                <a:extLst>
                  <a:ext uri="{0D108BD9-81ED-4DB2-BD59-A6C34878D82A}">
                    <a16:rowId xmlns:a16="http://schemas.microsoft.com/office/drawing/2014/main" val="4233902155"/>
                  </a:ext>
                </a:extLst>
              </a:tr>
            </a:tbl>
          </a:graphicData>
        </a:graphic>
      </p:graphicFrame>
      <p:sp>
        <p:nvSpPr>
          <p:cNvPr id="4" name="Text Placeholder 3">
            <a:extLst>
              <a:ext uri="{FF2B5EF4-FFF2-40B4-BE49-F238E27FC236}">
                <a16:creationId xmlns:a16="http://schemas.microsoft.com/office/drawing/2014/main" id="{7AB99B0D-630E-446B-A983-A83D3A141CA1}"/>
              </a:ext>
            </a:extLst>
          </p:cNvPr>
          <p:cNvSpPr>
            <a:spLocks noGrp="1"/>
          </p:cNvSpPr>
          <p:nvPr>
            <p:ph type="body" sz="quarter" idx="14"/>
          </p:nvPr>
        </p:nvSpPr>
        <p:spPr/>
        <p:txBody>
          <a:bodyPr/>
          <a:lstStyle/>
          <a:p>
            <a:r>
              <a:rPr lang="en-US"/>
              <a:t>10/01/2021 - 12/31/2021</a:t>
            </a:r>
          </a:p>
        </p:txBody>
      </p:sp>
    </p:spTree>
    <p:extLst>
      <p:ext uri="{BB962C8B-B14F-4D97-AF65-F5344CB8AC3E}">
        <p14:creationId xmlns:p14="http://schemas.microsoft.com/office/powerpoint/2010/main" val="321088807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9DD45D-6434-418A-B946-0AF88D43BA4B}"/>
              </a:ext>
            </a:extLst>
          </p:cNvPr>
          <p:cNvSpPr>
            <a:spLocks noGrp="1"/>
          </p:cNvSpPr>
          <p:nvPr>
            <p:ph type="title"/>
          </p:nvPr>
        </p:nvSpPr>
        <p:spPr/>
        <p:txBody>
          <a:bodyPr/>
          <a:lstStyle/>
          <a:p>
            <a:r>
              <a:rPr lang="en-US"/>
              <a:t>Instagram Posts Table | All profiles - 11 of 25</a:t>
            </a:r>
          </a:p>
        </p:txBody>
      </p:sp>
      <p:graphicFrame>
        <p:nvGraphicFramePr>
          <p:cNvPr id="5" name="Table Placeholder 4">
            <a:extLst>
              <a:ext uri="{FF2B5EF4-FFF2-40B4-BE49-F238E27FC236}">
                <a16:creationId xmlns:a16="http://schemas.microsoft.com/office/drawing/2014/main" id="{811AB699-9CD1-4940-BF3B-AE9EA46BD6F7}"/>
              </a:ext>
            </a:extLst>
          </p:cNvPr>
          <p:cNvGraphicFramePr>
            <a:graphicFrameLocks noGrp="1"/>
          </p:cNvGraphicFramePr>
          <p:nvPr>
            <p:ph type="tbl" sz="quarter" idx="13"/>
            <p:extLst>
              <p:ext uri="{D42A27DB-BD31-4B8C-83A1-F6EECF244321}">
                <p14:modId xmlns:p14="http://schemas.microsoft.com/office/powerpoint/2010/main" val="42652749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591922532"/>
                    </a:ext>
                  </a:extLst>
                </a:gridCol>
                <a:gridCol w="1152143">
                  <a:extLst>
                    <a:ext uri="{9D8B030D-6E8A-4147-A177-3AD203B41FA5}">
                      <a16:colId xmlns:a16="http://schemas.microsoft.com/office/drawing/2014/main" val="2840432213"/>
                    </a:ext>
                  </a:extLst>
                </a:gridCol>
                <a:gridCol w="576072">
                  <a:extLst>
                    <a:ext uri="{9D8B030D-6E8A-4147-A177-3AD203B41FA5}">
                      <a16:colId xmlns:a16="http://schemas.microsoft.com/office/drawing/2014/main" val="3479724868"/>
                    </a:ext>
                  </a:extLst>
                </a:gridCol>
                <a:gridCol w="576072">
                  <a:extLst>
                    <a:ext uri="{9D8B030D-6E8A-4147-A177-3AD203B41FA5}">
                      <a16:colId xmlns:a16="http://schemas.microsoft.com/office/drawing/2014/main" val="2836171190"/>
                    </a:ext>
                  </a:extLst>
                </a:gridCol>
                <a:gridCol w="576072">
                  <a:extLst>
                    <a:ext uri="{9D8B030D-6E8A-4147-A177-3AD203B41FA5}">
                      <a16:colId xmlns:a16="http://schemas.microsoft.com/office/drawing/2014/main" val="2711410396"/>
                    </a:ext>
                  </a:extLst>
                </a:gridCol>
                <a:gridCol w="576072">
                  <a:extLst>
                    <a:ext uri="{9D8B030D-6E8A-4147-A177-3AD203B41FA5}">
                      <a16:colId xmlns:a16="http://schemas.microsoft.com/office/drawing/2014/main" val="1959437440"/>
                    </a:ext>
                  </a:extLst>
                </a:gridCol>
                <a:gridCol w="576072">
                  <a:extLst>
                    <a:ext uri="{9D8B030D-6E8A-4147-A177-3AD203B41FA5}">
                      <a16:colId xmlns:a16="http://schemas.microsoft.com/office/drawing/2014/main" val="4177044658"/>
                    </a:ext>
                  </a:extLst>
                </a:gridCol>
                <a:gridCol w="576072">
                  <a:extLst>
                    <a:ext uri="{9D8B030D-6E8A-4147-A177-3AD203B41FA5}">
                      <a16:colId xmlns:a16="http://schemas.microsoft.com/office/drawing/2014/main" val="3753789629"/>
                    </a:ext>
                  </a:extLst>
                </a:gridCol>
                <a:gridCol w="576072">
                  <a:extLst>
                    <a:ext uri="{9D8B030D-6E8A-4147-A177-3AD203B41FA5}">
                      <a16:colId xmlns:a16="http://schemas.microsoft.com/office/drawing/2014/main" val="892658687"/>
                    </a:ext>
                  </a:extLst>
                </a:gridCol>
                <a:gridCol w="576072">
                  <a:extLst>
                    <a:ext uri="{9D8B030D-6E8A-4147-A177-3AD203B41FA5}">
                      <a16:colId xmlns:a16="http://schemas.microsoft.com/office/drawing/2014/main" val="3784808059"/>
                    </a:ext>
                  </a:extLst>
                </a:gridCol>
                <a:gridCol w="576072">
                  <a:extLst>
                    <a:ext uri="{9D8B030D-6E8A-4147-A177-3AD203B41FA5}">
                      <a16:colId xmlns:a16="http://schemas.microsoft.com/office/drawing/2014/main" val="39037232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17220823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pronovabkk - 2021-12-06 14:53:35</a:t>
                      </a:r>
                      <a:r>
                        <a:rPr kumimoji="0" lang="de-DE" sz="1000" b="0" i="0" u="none" strike="noStrike" kern="1200" cap="none" spc="0" normalizeH="0" baseline="0" noProof="0">
                          <a:ln>
                            <a:noFill/>
                          </a:ln>
                          <a:solidFill>
                            <a:prstClr val="black"/>
                          </a:solidFill>
                          <a:effectLst/>
                          <a:uLnTx/>
                          <a:uFillTx/>
                          <a:latin typeface="+mn-lt"/>
                          <a:ea typeface="+mn-ea"/>
                          <a:cs typeface="+mn-cs"/>
                        </a:rPr>
                        <a:t>
 Bitte nutze wegen der fortdauernden Pandemie bevorzugt unseren Online-Service oder unseren Telefonservice. Oder schicke uns deine Unterlagen per Post zu. Falls du uns dennoch im Service-Center besuchen möchtest: Eine persönliche Beratung ist derzeit nur nach vorheriger Terminvereinbarung und unter Einhaltung der 2G-Regel möglich. Bitte beachte zusätzlich etwaige ortsspezifische Regelungen. Denke an eine OP- oder FFP2-Maske und bringe deinen Impfnachweis und einen Personalausweis oder Reisepass mit. Bei Erkältungssymptomen bitte zuhause bleiben! 
Nutze doch einfach unsere Online-Services! 24/7 für dich da.
🎦 Kundenservice per Video
📱 Online-Geschäftsstelle „meine pronova BKK“
📧 E-Mail: service@pronovabkk.de
💬 Unser Chat auf der Webseite 
📲 Unser Rückruf-Service 
Wir danken dir für dein Verständnis!
Den Link zu unserer Webseite findest du in unserer Bio.
#pronovabkk #coronavirus #coronavirusdeutschland #COVID19 #COVID19de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https://quintly-image-storage.s3.amazonaws.com/45cbd03b64ea58ce4d75e2a18185fc18/a63c020126898a6789d100a0a5d1fbae.jpg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01/05/2022 01:42:24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688688039"/>
                  </a:ext>
                </a:extLst>
              </a:tr>
            </a:tbl>
          </a:graphicData>
        </a:graphic>
      </p:graphicFrame>
      <p:sp>
        <p:nvSpPr>
          <p:cNvPr id="4" name="Text Placeholder 3">
            <a:extLst>
              <a:ext uri="{FF2B5EF4-FFF2-40B4-BE49-F238E27FC236}">
                <a16:creationId xmlns:a16="http://schemas.microsoft.com/office/drawing/2014/main" id="{DE356A86-92FA-407C-8EBE-A5B523F55100}"/>
              </a:ext>
            </a:extLst>
          </p:cNvPr>
          <p:cNvSpPr>
            <a:spLocks noGrp="1"/>
          </p:cNvSpPr>
          <p:nvPr>
            <p:ph type="body" sz="quarter" idx="14"/>
          </p:nvPr>
        </p:nvSpPr>
        <p:spPr/>
        <p:txBody>
          <a:bodyPr/>
          <a:lstStyle/>
          <a:p>
            <a:r>
              <a:rPr lang="en-US"/>
              <a:t>10/01/2021 - 12/31/2021</a:t>
            </a:r>
          </a:p>
        </p:txBody>
      </p:sp>
    </p:spTree>
    <p:extLst>
      <p:ext uri="{BB962C8B-B14F-4D97-AF65-F5344CB8AC3E}">
        <p14:creationId xmlns:p14="http://schemas.microsoft.com/office/powerpoint/2010/main" val="129301819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41EBCF-4EC2-4585-AE02-5F0FC7BB4443}"/>
              </a:ext>
            </a:extLst>
          </p:cNvPr>
          <p:cNvSpPr>
            <a:spLocks noGrp="1"/>
          </p:cNvSpPr>
          <p:nvPr>
            <p:ph type="title"/>
          </p:nvPr>
        </p:nvSpPr>
        <p:spPr/>
        <p:txBody>
          <a:bodyPr/>
          <a:lstStyle/>
          <a:p>
            <a:r>
              <a:rPr lang="en-US"/>
              <a:t>Instagram Posts Table | All profiles - 12 of 25</a:t>
            </a:r>
          </a:p>
        </p:txBody>
      </p:sp>
      <p:graphicFrame>
        <p:nvGraphicFramePr>
          <p:cNvPr id="5" name="Table Placeholder 4">
            <a:extLst>
              <a:ext uri="{FF2B5EF4-FFF2-40B4-BE49-F238E27FC236}">
                <a16:creationId xmlns:a16="http://schemas.microsoft.com/office/drawing/2014/main" id="{6FCE24AE-83C7-4D7B-A6B8-BDE3B57A8AC0}"/>
              </a:ext>
            </a:extLst>
          </p:cNvPr>
          <p:cNvGraphicFramePr>
            <a:graphicFrameLocks noGrp="1"/>
          </p:cNvGraphicFramePr>
          <p:nvPr>
            <p:ph type="tbl" sz="quarter" idx="13"/>
            <p:extLst>
              <p:ext uri="{D42A27DB-BD31-4B8C-83A1-F6EECF244321}">
                <p14:modId xmlns:p14="http://schemas.microsoft.com/office/powerpoint/2010/main" val="1577810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3036121471"/>
                    </a:ext>
                  </a:extLst>
                </a:gridCol>
                <a:gridCol w="1152143">
                  <a:extLst>
                    <a:ext uri="{9D8B030D-6E8A-4147-A177-3AD203B41FA5}">
                      <a16:colId xmlns:a16="http://schemas.microsoft.com/office/drawing/2014/main" val="1792404060"/>
                    </a:ext>
                  </a:extLst>
                </a:gridCol>
                <a:gridCol w="576072">
                  <a:extLst>
                    <a:ext uri="{9D8B030D-6E8A-4147-A177-3AD203B41FA5}">
                      <a16:colId xmlns:a16="http://schemas.microsoft.com/office/drawing/2014/main" val="604988932"/>
                    </a:ext>
                  </a:extLst>
                </a:gridCol>
                <a:gridCol w="576072">
                  <a:extLst>
                    <a:ext uri="{9D8B030D-6E8A-4147-A177-3AD203B41FA5}">
                      <a16:colId xmlns:a16="http://schemas.microsoft.com/office/drawing/2014/main" val="1682621815"/>
                    </a:ext>
                  </a:extLst>
                </a:gridCol>
                <a:gridCol w="576072">
                  <a:extLst>
                    <a:ext uri="{9D8B030D-6E8A-4147-A177-3AD203B41FA5}">
                      <a16:colId xmlns:a16="http://schemas.microsoft.com/office/drawing/2014/main" val="429968875"/>
                    </a:ext>
                  </a:extLst>
                </a:gridCol>
                <a:gridCol w="576072">
                  <a:extLst>
                    <a:ext uri="{9D8B030D-6E8A-4147-A177-3AD203B41FA5}">
                      <a16:colId xmlns:a16="http://schemas.microsoft.com/office/drawing/2014/main" val="2917474757"/>
                    </a:ext>
                  </a:extLst>
                </a:gridCol>
                <a:gridCol w="576072">
                  <a:extLst>
                    <a:ext uri="{9D8B030D-6E8A-4147-A177-3AD203B41FA5}">
                      <a16:colId xmlns:a16="http://schemas.microsoft.com/office/drawing/2014/main" val="1006490698"/>
                    </a:ext>
                  </a:extLst>
                </a:gridCol>
                <a:gridCol w="576072">
                  <a:extLst>
                    <a:ext uri="{9D8B030D-6E8A-4147-A177-3AD203B41FA5}">
                      <a16:colId xmlns:a16="http://schemas.microsoft.com/office/drawing/2014/main" val="2677227080"/>
                    </a:ext>
                  </a:extLst>
                </a:gridCol>
                <a:gridCol w="576072">
                  <a:extLst>
                    <a:ext uri="{9D8B030D-6E8A-4147-A177-3AD203B41FA5}">
                      <a16:colId xmlns:a16="http://schemas.microsoft.com/office/drawing/2014/main" val="2930687518"/>
                    </a:ext>
                  </a:extLst>
                </a:gridCol>
                <a:gridCol w="576072">
                  <a:extLst>
                    <a:ext uri="{9D8B030D-6E8A-4147-A177-3AD203B41FA5}">
                      <a16:colId xmlns:a16="http://schemas.microsoft.com/office/drawing/2014/main" val="586040723"/>
                    </a:ext>
                  </a:extLst>
                </a:gridCol>
                <a:gridCol w="576072">
                  <a:extLst>
                    <a:ext uri="{9D8B030D-6E8A-4147-A177-3AD203B41FA5}">
                      <a16:colId xmlns:a16="http://schemas.microsoft.com/office/drawing/2014/main" val="31459187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38481024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pronovabkk - 2021-12-09 17:37:00</a:t>
                      </a:r>
                      <a:r>
                        <a:rPr kumimoji="0" lang="en-US" sz="1000" b="0" i="0" u="none" strike="noStrike" kern="1200" cap="none" spc="0" normalizeH="0" baseline="0" noProof="0">
                          <a:ln>
                            <a:noFill/>
                          </a:ln>
                          <a:solidFill>
                            <a:prstClr val="black"/>
                          </a:solidFill>
                          <a:effectLst/>
                          <a:uLnTx/>
                          <a:uFillTx/>
                          <a:latin typeface="+mn-lt"/>
                          <a:ea typeface="+mn-ea"/>
                          <a:cs typeface="+mn-cs"/>
                        </a:rPr>
                        <a:t>
 Du willst zurück in die Ebert-Halle? Aber sicher. Damit dein Block und du gegen Corona geschützt sind, solltest du dich auf jeden Fall impfen lassen. Wir erklären dir auf unserer Webseite, was du darüber wissen musst. Den Link findest du in der Bio. #linkinbio #pronovabkk #hierwirdgeimpft #impfung #impfen #coronaimpfung #medizin #kampfgegencorona #coronaimpfstoff #impfstoff #coronapandemie #coronavirusde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https://quintly-image-storage.s3.amazonaws.com/45cbd03b64ea58ce4d75e2a18185fc18/9985611b21d5721e7e1bee99e64e91d4.jpg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01/08/2022 13:42:24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525</a:t>
                      </a:r>
                    </a:p>
                  </a:txBody>
                  <a:tcPr/>
                </a:tc>
                <a:extLst>
                  <a:ext uri="{0D108BD9-81ED-4DB2-BD59-A6C34878D82A}">
                    <a16:rowId xmlns:a16="http://schemas.microsoft.com/office/drawing/2014/main" val="1084550921"/>
                  </a:ext>
                </a:extLst>
              </a:tr>
            </a:tbl>
          </a:graphicData>
        </a:graphic>
      </p:graphicFrame>
      <p:sp>
        <p:nvSpPr>
          <p:cNvPr id="4" name="Text Placeholder 3">
            <a:extLst>
              <a:ext uri="{FF2B5EF4-FFF2-40B4-BE49-F238E27FC236}">
                <a16:creationId xmlns:a16="http://schemas.microsoft.com/office/drawing/2014/main" id="{FFB328E5-15AF-4488-B621-062A89F61DCD}"/>
              </a:ext>
            </a:extLst>
          </p:cNvPr>
          <p:cNvSpPr>
            <a:spLocks noGrp="1"/>
          </p:cNvSpPr>
          <p:nvPr>
            <p:ph type="body" sz="quarter" idx="14"/>
          </p:nvPr>
        </p:nvSpPr>
        <p:spPr/>
        <p:txBody>
          <a:bodyPr/>
          <a:lstStyle/>
          <a:p>
            <a:r>
              <a:rPr lang="en-US"/>
              <a:t>10/01/2021 - 12/31/2021</a:t>
            </a:r>
          </a:p>
        </p:txBody>
      </p:sp>
    </p:spTree>
    <p:extLst>
      <p:ext uri="{BB962C8B-B14F-4D97-AF65-F5344CB8AC3E}">
        <p14:creationId xmlns:p14="http://schemas.microsoft.com/office/powerpoint/2010/main" val="234387537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BBDB22-E8EC-4F35-8F94-F0D32560E8E8}"/>
              </a:ext>
            </a:extLst>
          </p:cNvPr>
          <p:cNvSpPr>
            <a:spLocks noGrp="1"/>
          </p:cNvSpPr>
          <p:nvPr>
            <p:ph type="title"/>
          </p:nvPr>
        </p:nvSpPr>
        <p:spPr/>
        <p:txBody>
          <a:bodyPr/>
          <a:lstStyle/>
          <a:p>
            <a:r>
              <a:rPr lang="en-US"/>
              <a:t>Instagram Posts Table | All profiles - 13 of 25</a:t>
            </a:r>
          </a:p>
        </p:txBody>
      </p:sp>
      <p:graphicFrame>
        <p:nvGraphicFramePr>
          <p:cNvPr id="5" name="Table Placeholder 4">
            <a:extLst>
              <a:ext uri="{FF2B5EF4-FFF2-40B4-BE49-F238E27FC236}">
                <a16:creationId xmlns:a16="http://schemas.microsoft.com/office/drawing/2014/main" id="{7D9A4E93-017C-4633-8539-2AA13DD0EAA6}"/>
              </a:ext>
            </a:extLst>
          </p:cNvPr>
          <p:cNvGraphicFramePr>
            <a:graphicFrameLocks noGrp="1"/>
          </p:cNvGraphicFramePr>
          <p:nvPr>
            <p:ph type="tbl" sz="quarter" idx="13"/>
            <p:extLst>
              <p:ext uri="{D42A27DB-BD31-4B8C-83A1-F6EECF244321}">
                <p14:modId xmlns:p14="http://schemas.microsoft.com/office/powerpoint/2010/main" val="28188216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3676934773"/>
                    </a:ext>
                  </a:extLst>
                </a:gridCol>
                <a:gridCol w="1152143">
                  <a:extLst>
                    <a:ext uri="{9D8B030D-6E8A-4147-A177-3AD203B41FA5}">
                      <a16:colId xmlns:a16="http://schemas.microsoft.com/office/drawing/2014/main" val="4245614927"/>
                    </a:ext>
                  </a:extLst>
                </a:gridCol>
                <a:gridCol w="576072">
                  <a:extLst>
                    <a:ext uri="{9D8B030D-6E8A-4147-A177-3AD203B41FA5}">
                      <a16:colId xmlns:a16="http://schemas.microsoft.com/office/drawing/2014/main" val="3048686487"/>
                    </a:ext>
                  </a:extLst>
                </a:gridCol>
                <a:gridCol w="576072">
                  <a:extLst>
                    <a:ext uri="{9D8B030D-6E8A-4147-A177-3AD203B41FA5}">
                      <a16:colId xmlns:a16="http://schemas.microsoft.com/office/drawing/2014/main" val="407600377"/>
                    </a:ext>
                  </a:extLst>
                </a:gridCol>
                <a:gridCol w="576072">
                  <a:extLst>
                    <a:ext uri="{9D8B030D-6E8A-4147-A177-3AD203B41FA5}">
                      <a16:colId xmlns:a16="http://schemas.microsoft.com/office/drawing/2014/main" val="2646235100"/>
                    </a:ext>
                  </a:extLst>
                </a:gridCol>
                <a:gridCol w="576072">
                  <a:extLst>
                    <a:ext uri="{9D8B030D-6E8A-4147-A177-3AD203B41FA5}">
                      <a16:colId xmlns:a16="http://schemas.microsoft.com/office/drawing/2014/main" val="590626762"/>
                    </a:ext>
                  </a:extLst>
                </a:gridCol>
                <a:gridCol w="576072">
                  <a:extLst>
                    <a:ext uri="{9D8B030D-6E8A-4147-A177-3AD203B41FA5}">
                      <a16:colId xmlns:a16="http://schemas.microsoft.com/office/drawing/2014/main" val="667612692"/>
                    </a:ext>
                  </a:extLst>
                </a:gridCol>
                <a:gridCol w="576072">
                  <a:extLst>
                    <a:ext uri="{9D8B030D-6E8A-4147-A177-3AD203B41FA5}">
                      <a16:colId xmlns:a16="http://schemas.microsoft.com/office/drawing/2014/main" val="1703906265"/>
                    </a:ext>
                  </a:extLst>
                </a:gridCol>
                <a:gridCol w="576072">
                  <a:extLst>
                    <a:ext uri="{9D8B030D-6E8A-4147-A177-3AD203B41FA5}">
                      <a16:colId xmlns:a16="http://schemas.microsoft.com/office/drawing/2014/main" val="2328030449"/>
                    </a:ext>
                  </a:extLst>
                </a:gridCol>
                <a:gridCol w="576072">
                  <a:extLst>
                    <a:ext uri="{9D8B030D-6E8A-4147-A177-3AD203B41FA5}">
                      <a16:colId xmlns:a16="http://schemas.microsoft.com/office/drawing/2014/main" val="1721078692"/>
                    </a:ext>
                  </a:extLst>
                </a:gridCol>
                <a:gridCol w="576072">
                  <a:extLst>
                    <a:ext uri="{9D8B030D-6E8A-4147-A177-3AD203B41FA5}">
                      <a16:colId xmlns:a16="http://schemas.microsoft.com/office/drawing/2014/main" val="37863609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26711584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pronovabkk - 2021-12-11 09:36:55</a:t>
                      </a:r>
                      <a:r>
                        <a:rPr kumimoji="0" lang="en-US" sz="1000" b="0" i="0" u="none" strike="noStrike" kern="1200" cap="none" spc="0" normalizeH="0" baseline="0" noProof="0">
                          <a:ln>
                            <a:noFill/>
                          </a:ln>
                          <a:solidFill>
                            <a:prstClr val="black"/>
                          </a:solidFill>
                          <a:effectLst/>
                          <a:uLnTx/>
                          <a:uFillTx/>
                          <a:latin typeface="+mn-lt"/>
                          <a:ea typeface="+mn-ea"/>
                          <a:cs typeface="+mn-cs"/>
                        </a:rPr>
                        <a:t>
 Heimspiel in der EWE Arena? Aber sicher. Damit dein Block und du gegen Corona geschützt sind, solltest du dich auf jeden Fall impfen lassen. Wir erklären dir auf unserer Webseite, was du darüber wissen musst. Den Link findest du in der Bio.
#linkinbio #pronovabkk #hierwirdgeimpft #impfung #impfen #coronaimpfung #medizin #kampfgegencorona #coronaimpfstoff #impfstoff #coronapandemie #coronavirusde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https://quintly-image-storage.s3.amazonaws.com/45cbd03b64ea58ce4d75e2a18185fc18/077a6eee2a19e40651c303b8d4bd0e1b.jpg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01/10/2022 07:43:15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491</a:t>
                      </a:r>
                    </a:p>
                  </a:txBody>
                  <a:tcPr/>
                </a:tc>
                <a:extLst>
                  <a:ext uri="{0D108BD9-81ED-4DB2-BD59-A6C34878D82A}">
                    <a16:rowId xmlns:a16="http://schemas.microsoft.com/office/drawing/2014/main" val="1929951181"/>
                  </a:ext>
                </a:extLst>
              </a:tr>
            </a:tbl>
          </a:graphicData>
        </a:graphic>
      </p:graphicFrame>
      <p:sp>
        <p:nvSpPr>
          <p:cNvPr id="4" name="Text Placeholder 3">
            <a:extLst>
              <a:ext uri="{FF2B5EF4-FFF2-40B4-BE49-F238E27FC236}">
                <a16:creationId xmlns:a16="http://schemas.microsoft.com/office/drawing/2014/main" id="{186D74DC-5A77-47F1-908D-128DD70A40A6}"/>
              </a:ext>
            </a:extLst>
          </p:cNvPr>
          <p:cNvSpPr>
            <a:spLocks noGrp="1"/>
          </p:cNvSpPr>
          <p:nvPr>
            <p:ph type="body" sz="quarter" idx="14"/>
          </p:nvPr>
        </p:nvSpPr>
        <p:spPr/>
        <p:txBody>
          <a:bodyPr/>
          <a:lstStyle/>
          <a:p>
            <a:r>
              <a:rPr lang="en-US"/>
              <a:t>10/01/2021 - 12/31/2021</a:t>
            </a:r>
          </a:p>
        </p:txBody>
      </p:sp>
    </p:spTree>
    <p:extLst>
      <p:ext uri="{BB962C8B-B14F-4D97-AF65-F5344CB8AC3E}">
        <p14:creationId xmlns:p14="http://schemas.microsoft.com/office/powerpoint/2010/main" val="404816645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07F8B6-245B-43F8-AF9D-416F374E3889}"/>
              </a:ext>
            </a:extLst>
          </p:cNvPr>
          <p:cNvSpPr>
            <a:spLocks noGrp="1"/>
          </p:cNvSpPr>
          <p:nvPr>
            <p:ph type="title"/>
          </p:nvPr>
        </p:nvSpPr>
        <p:spPr/>
        <p:txBody>
          <a:bodyPr/>
          <a:lstStyle/>
          <a:p>
            <a:r>
              <a:rPr lang="en-US"/>
              <a:t>Instagram Posts Table | All profiles - 14 of 25</a:t>
            </a:r>
          </a:p>
        </p:txBody>
      </p:sp>
      <p:graphicFrame>
        <p:nvGraphicFramePr>
          <p:cNvPr id="5" name="Table Placeholder 4">
            <a:extLst>
              <a:ext uri="{FF2B5EF4-FFF2-40B4-BE49-F238E27FC236}">
                <a16:creationId xmlns:a16="http://schemas.microsoft.com/office/drawing/2014/main" id="{F52AE9F7-DF40-4CA5-8FBD-9F7DB5F5E12F}"/>
              </a:ext>
            </a:extLst>
          </p:cNvPr>
          <p:cNvGraphicFramePr>
            <a:graphicFrameLocks noGrp="1"/>
          </p:cNvGraphicFramePr>
          <p:nvPr>
            <p:ph type="tbl" sz="quarter" idx="13"/>
            <p:extLst>
              <p:ext uri="{D42A27DB-BD31-4B8C-83A1-F6EECF244321}">
                <p14:modId xmlns:p14="http://schemas.microsoft.com/office/powerpoint/2010/main" val="4903105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1994713947"/>
                    </a:ext>
                  </a:extLst>
                </a:gridCol>
                <a:gridCol w="1152143">
                  <a:extLst>
                    <a:ext uri="{9D8B030D-6E8A-4147-A177-3AD203B41FA5}">
                      <a16:colId xmlns:a16="http://schemas.microsoft.com/office/drawing/2014/main" val="187341421"/>
                    </a:ext>
                  </a:extLst>
                </a:gridCol>
                <a:gridCol w="576072">
                  <a:extLst>
                    <a:ext uri="{9D8B030D-6E8A-4147-A177-3AD203B41FA5}">
                      <a16:colId xmlns:a16="http://schemas.microsoft.com/office/drawing/2014/main" val="3405314234"/>
                    </a:ext>
                  </a:extLst>
                </a:gridCol>
                <a:gridCol w="576072">
                  <a:extLst>
                    <a:ext uri="{9D8B030D-6E8A-4147-A177-3AD203B41FA5}">
                      <a16:colId xmlns:a16="http://schemas.microsoft.com/office/drawing/2014/main" val="3121945066"/>
                    </a:ext>
                  </a:extLst>
                </a:gridCol>
                <a:gridCol w="576072">
                  <a:extLst>
                    <a:ext uri="{9D8B030D-6E8A-4147-A177-3AD203B41FA5}">
                      <a16:colId xmlns:a16="http://schemas.microsoft.com/office/drawing/2014/main" val="522612600"/>
                    </a:ext>
                  </a:extLst>
                </a:gridCol>
                <a:gridCol w="576072">
                  <a:extLst>
                    <a:ext uri="{9D8B030D-6E8A-4147-A177-3AD203B41FA5}">
                      <a16:colId xmlns:a16="http://schemas.microsoft.com/office/drawing/2014/main" val="213993180"/>
                    </a:ext>
                  </a:extLst>
                </a:gridCol>
                <a:gridCol w="576072">
                  <a:extLst>
                    <a:ext uri="{9D8B030D-6E8A-4147-A177-3AD203B41FA5}">
                      <a16:colId xmlns:a16="http://schemas.microsoft.com/office/drawing/2014/main" val="2088077123"/>
                    </a:ext>
                  </a:extLst>
                </a:gridCol>
                <a:gridCol w="576072">
                  <a:extLst>
                    <a:ext uri="{9D8B030D-6E8A-4147-A177-3AD203B41FA5}">
                      <a16:colId xmlns:a16="http://schemas.microsoft.com/office/drawing/2014/main" val="2489649381"/>
                    </a:ext>
                  </a:extLst>
                </a:gridCol>
                <a:gridCol w="576072">
                  <a:extLst>
                    <a:ext uri="{9D8B030D-6E8A-4147-A177-3AD203B41FA5}">
                      <a16:colId xmlns:a16="http://schemas.microsoft.com/office/drawing/2014/main" val="3058464779"/>
                    </a:ext>
                  </a:extLst>
                </a:gridCol>
                <a:gridCol w="576072">
                  <a:extLst>
                    <a:ext uri="{9D8B030D-6E8A-4147-A177-3AD203B41FA5}">
                      <a16:colId xmlns:a16="http://schemas.microsoft.com/office/drawing/2014/main" val="2330963407"/>
                    </a:ext>
                  </a:extLst>
                </a:gridCol>
                <a:gridCol w="576072">
                  <a:extLst>
                    <a:ext uri="{9D8B030D-6E8A-4147-A177-3AD203B41FA5}">
                      <a16:colId xmlns:a16="http://schemas.microsoft.com/office/drawing/2014/main" val="14137483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17424771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pronovabkk - 2021-12-17 17:04:07</a:t>
                      </a:r>
                      <a:r>
                        <a:rPr kumimoji="0" lang="de-DE" sz="1000" b="0" i="0" u="none" strike="noStrike" kern="1200" cap="none" spc="0" normalizeH="0" baseline="0" noProof="0">
                          <a:ln>
                            <a:noFill/>
                          </a:ln>
                          <a:solidFill>
                            <a:prstClr val="black"/>
                          </a:solidFill>
                          <a:effectLst/>
                          <a:uLnTx/>
                          <a:uFillTx/>
                          <a:latin typeface="+mn-lt"/>
                          <a:ea typeface="+mn-ea"/>
                          <a:cs typeface="+mn-cs"/>
                        </a:rPr>
                        <a:t>
 Gute Aussichten für das Jahr 2022: Unser Zusatzbeitrag wird nicht erhöht! Für das kommende Jahr setzen wir weiter auf den Ausbau der digitalen Services. Dazu wird es mit dem E-Rezept, der elektronischen Krankmeldung (eAU) und dem Ausbau der elektronischen Patientenakte (ePA) viele neue Lösungen geben, die das Thema Krankenversicherung für euch noch einfacher machen werden.
#pronovabkk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https://quintly-image-storage.s3.amazonaws.com/45cbd03b64ea58ce4d75e2a18185fc18/89e5a75ef584c585a12201675e7a1edb.jpg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01/16/2022 01:42:07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59462519"/>
                  </a:ext>
                </a:extLst>
              </a:tr>
            </a:tbl>
          </a:graphicData>
        </a:graphic>
      </p:graphicFrame>
      <p:sp>
        <p:nvSpPr>
          <p:cNvPr id="4" name="Text Placeholder 3">
            <a:extLst>
              <a:ext uri="{FF2B5EF4-FFF2-40B4-BE49-F238E27FC236}">
                <a16:creationId xmlns:a16="http://schemas.microsoft.com/office/drawing/2014/main" id="{9876D516-9574-4A23-B851-DD03C6A760D0}"/>
              </a:ext>
            </a:extLst>
          </p:cNvPr>
          <p:cNvSpPr>
            <a:spLocks noGrp="1"/>
          </p:cNvSpPr>
          <p:nvPr>
            <p:ph type="body" sz="quarter" idx="14"/>
          </p:nvPr>
        </p:nvSpPr>
        <p:spPr/>
        <p:txBody>
          <a:bodyPr/>
          <a:lstStyle/>
          <a:p>
            <a:r>
              <a:rPr lang="en-US"/>
              <a:t>10/01/2021 - 12/31/2021</a:t>
            </a:r>
          </a:p>
        </p:txBody>
      </p:sp>
    </p:spTree>
    <p:extLst>
      <p:ext uri="{BB962C8B-B14F-4D97-AF65-F5344CB8AC3E}">
        <p14:creationId xmlns:p14="http://schemas.microsoft.com/office/powerpoint/2010/main" val="190170409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455A1E-174F-41C7-9DA3-7C21127606D5}"/>
              </a:ext>
            </a:extLst>
          </p:cNvPr>
          <p:cNvSpPr>
            <a:spLocks noGrp="1"/>
          </p:cNvSpPr>
          <p:nvPr>
            <p:ph type="title"/>
          </p:nvPr>
        </p:nvSpPr>
        <p:spPr/>
        <p:txBody>
          <a:bodyPr/>
          <a:lstStyle/>
          <a:p>
            <a:r>
              <a:rPr lang="en-US"/>
              <a:t>Instagram Posts Table | All profiles - 15 of 25</a:t>
            </a:r>
          </a:p>
        </p:txBody>
      </p:sp>
      <p:graphicFrame>
        <p:nvGraphicFramePr>
          <p:cNvPr id="5" name="Table Placeholder 4">
            <a:extLst>
              <a:ext uri="{FF2B5EF4-FFF2-40B4-BE49-F238E27FC236}">
                <a16:creationId xmlns:a16="http://schemas.microsoft.com/office/drawing/2014/main" id="{A047E2A7-FA3A-417A-BA95-C6420A38C04D}"/>
              </a:ext>
            </a:extLst>
          </p:cNvPr>
          <p:cNvGraphicFramePr>
            <a:graphicFrameLocks noGrp="1"/>
          </p:cNvGraphicFramePr>
          <p:nvPr>
            <p:ph type="tbl" sz="quarter" idx="13"/>
            <p:extLst>
              <p:ext uri="{D42A27DB-BD31-4B8C-83A1-F6EECF244321}">
                <p14:modId xmlns:p14="http://schemas.microsoft.com/office/powerpoint/2010/main" val="35782760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1696672525"/>
                    </a:ext>
                  </a:extLst>
                </a:gridCol>
                <a:gridCol w="1152143">
                  <a:extLst>
                    <a:ext uri="{9D8B030D-6E8A-4147-A177-3AD203B41FA5}">
                      <a16:colId xmlns:a16="http://schemas.microsoft.com/office/drawing/2014/main" val="3386879767"/>
                    </a:ext>
                  </a:extLst>
                </a:gridCol>
                <a:gridCol w="576072">
                  <a:extLst>
                    <a:ext uri="{9D8B030D-6E8A-4147-A177-3AD203B41FA5}">
                      <a16:colId xmlns:a16="http://schemas.microsoft.com/office/drawing/2014/main" val="308464393"/>
                    </a:ext>
                  </a:extLst>
                </a:gridCol>
                <a:gridCol w="576072">
                  <a:extLst>
                    <a:ext uri="{9D8B030D-6E8A-4147-A177-3AD203B41FA5}">
                      <a16:colId xmlns:a16="http://schemas.microsoft.com/office/drawing/2014/main" val="4270115142"/>
                    </a:ext>
                  </a:extLst>
                </a:gridCol>
                <a:gridCol w="576072">
                  <a:extLst>
                    <a:ext uri="{9D8B030D-6E8A-4147-A177-3AD203B41FA5}">
                      <a16:colId xmlns:a16="http://schemas.microsoft.com/office/drawing/2014/main" val="340088927"/>
                    </a:ext>
                  </a:extLst>
                </a:gridCol>
                <a:gridCol w="576072">
                  <a:extLst>
                    <a:ext uri="{9D8B030D-6E8A-4147-A177-3AD203B41FA5}">
                      <a16:colId xmlns:a16="http://schemas.microsoft.com/office/drawing/2014/main" val="2430424601"/>
                    </a:ext>
                  </a:extLst>
                </a:gridCol>
                <a:gridCol w="576072">
                  <a:extLst>
                    <a:ext uri="{9D8B030D-6E8A-4147-A177-3AD203B41FA5}">
                      <a16:colId xmlns:a16="http://schemas.microsoft.com/office/drawing/2014/main" val="1038868383"/>
                    </a:ext>
                  </a:extLst>
                </a:gridCol>
                <a:gridCol w="576072">
                  <a:extLst>
                    <a:ext uri="{9D8B030D-6E8A-4147-A177-3AD203B41FA5}">
                      <a16:colId xmlns:a16="http://schemas.microsoft.com/office/drawing/2014/main" val="1226704705"/>
                    </a:ext>
                  </a:extLst>
                </a:gridCol>
                <a:gridCol w="576072">
                  <a:extLst>
                    <a:ext uri="{9D8B030D-6E8A-4147-A177-3AD203B41FA5}">
                      <a16:colId xmlns:a16="http://schemas.microsoft.com/office/drawing/2014/main" val="3255355004"/>
                    </a:ext>
                  </a:extLst>
                </a:gridCol>
                <a:gridCol w="576072">
                  <a:extLst>
                    <a:ext uri="{9D8B030D-6E8A-4147-A177-3AD203B41FA5}">
                      <a16:colId xmlns:a16="http://schemas.microsoft.com/office/drawing/2014/main" val="1224940290"/>
                    </a:ext>
                  </a:extLst>
                </a:gridCol>
                <a:gridCol w="576072">
                  <a:extLst>
                    <a:ext uri="{9D8B030D-6E8A-4147-A177-3AD203B41FA5}">
                      <a16:colId xmlns:a16="http://schemas.microsoft.com/office/drawing/2014/main" val="24615056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37006562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pronovabkk - 2021-12-11 18:03:56</a:t>
                      </a:r>
                      <a:r>
                        <a:rPr kumimoji="0" lang="en-US" sz="1000" b="0" i="0" u="none" strike="noStrike" kern="1200" cap="none" spc="0" normalizeH="0" baseline="0" noProof="0">
                          <a:ln>
                            <a:noFill/>
                          </a:ln>
                          <a:solidFill>
                            <a:prstClr val="black"/>
                          </a:solidFill>
                          <a:effectLst/>
                          <a:uLnTx/>
                          <a:uFillTx/>
                          <a:latin typeface="+mn-lt"/>
                          <a:ea typeface="+mn-ea"/>
                          <a:cs typeface="+mn-cs"/>
                        </a:rPr>
                        <a:t>
 Du willst zurück in die Ostermann-Arena? Aber sicher. Damit dein Block und du gegen Corona geschützt sind, solltest du dich auf jeden Fall impfen lassen. Wir erklären dir auf unserer Webseite, was du darüber wissen musst. Den Link findest du in der Bio. #linkinbio #pronovabkk @handballelfen #leverkusen #impfung #impfen #coronaimpfung #medizin #kampfgegencorona #coronaimpfstoff #impfstoff #coronapandemie #coronavirusde #werkselfen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https://quintly-image-storage.s3.amazonaws.com/45cbd03b64ea58ce4d75e2a18185fc18/6cee5af8a95c8a1baf52bdd0a06a7577.jpg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01/10/2022 13:39:48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495</a:t>
                      </a:r>
                    </a:p>
                  </a:txBody>
                  <a:tcPr/>
                </a:tc>
                <a:extLst>
                  <a:ext uri="{0D108BD9-81ED-4DB2-BD59-A6C34878D82A}">
                    <a16:rowId xmlns:a16="http://schemas.microsoft.com/office/drawing/2014/main" val="1889794356"/>
                  </a:ext>
                </a:extLst>
              </a:tr>
            </a:tbl>
          </a:graphicData>
        </a:graphic>
      </p:graphicFrame>
      <p:sp>
        <p:nvSpPr>
          <p:cNvPr id="4" name="Text Placeholder 3">
            <a:extLst>
              <a:ext uri="{FF2B5EF4-FFF2-40B4-BE49-F238E27FC236}">
                <a16:creationId xmlns:a16="http://schemas.microsoft.com/office/drawing/2014/main" id="{A2B204FF-C21A-4207-8507-4E56604D0FE6}"/>
              </a:ext>
            </a:extLst>
          </p:cNvPr>
          <p:cNvSpPr>
            <a:spLocks noGrp="1"/>
          </p:cNvSpPr>
          <p:nvPr>
            <p:ph type="body" sz="quarter" idx="14"/>
          </p:nvPr>
        </p:nvSpPr>
        <p:spPr/>
        <p:txBody>
          <a:bodyPr/>
          <a:lstStyle/>
          <a:p>
            <a:r>
              <a:rPr lang="en-US"/>
              <a:t>10/01/2021 - 12/31/2021</a:t>
            </a:r>
          </a:p>
        </p:txBody>
      </p:sp>
    </p:spTree>
    <p:extLst>
      <p:ext uri="{BB962C8B-B14F-4D97-AF65-F5344CB8AC3E}">
        <p14:creationId xmlns:p14="http://schemas.microsoft.com/office/powerpoint/2010/main" val="80170783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D37640-B8E5-489E-80A4-D5D1EBF47B99}"/>
              </a:ext>
            </a:extLst>
          </p:cNvPr>
          <p:cNvSpPr>
            <a:spLocks noGrp="1"/>
          </p:cNvSpPr>
          <p:nvPr>
            <p:ph type="title"/>
          </p:nvPr>
        </p:nvSpPr>
        <p:spPr/>
        <p:txBody>
          <a:bodyPr/>
          <a:lstStyle/>
          <a:p>
            <a:r>
              <a:rPr lang="en-US"/>
              <a:t>Instagram Posts Table | All profiles - 16 of 25</a:t>
            </a:r>
          </a:p>
        </p:txBody>
      </p:sp>
      <p:graphicFrame>
        <p:nvGraphicFramePr>
          <p:cNvPr id="5" name="Table Placeholder 4">
            <a:extLst>
              <a:ext uri="{FF2B5EF4-FFF2-40B4-BE49-F238E27FC236}">
                <a16:creationId xmlns:a16="http://schemas.microsoft.com/office/drawing/2014/main" id="{26BA9417-77A6-45F8-A5BF-73180D934592}"/>
              </a:ext>
            </a:extLst>
          </p:cNvPr>
          <p:cNvGraphicFramePr>
            <a:graphicFrameLocks noGrp="1"/>
          </p:cNvGraphicFramePr>
          <p:nvPr>
            <p:ph type="tbl" sz="quarter" idx="13"/>
            <p:extLst>
              <p:ext uri="{D42A27DB-BD31-4B8C-83A1-F6EECF244321}">
                <p14:modId xmlns:p14="http://schemas.microsoft.com/office/powerpoint/2010/main" val="42655044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469683000"/>
                    </a:ext>
                  </a:extLst>
                </a:gridCol>
                <a:gridCol w="1152143">
                  <a:extLst>
                    <a:ext uri="{9D8B030D-6E8A-4147-A177-3AD203B41FA5}">
                      <a16:colId xmlns:a16="http://schemas.microsoft.com/office/drawing/2014/main" val="1460378920"/>
                    </a:ext>
                  </a:extLst>
                </a:gridCol>
                <a:gridCol w="576072">
                  <a:extLst>
                    <a:ext uri="{9D8B030D-6E8A-4147-A177-3AD203B41FA5}">
                      <a16:colId xmlns:a16="http://schemas.microsoft.com/office/drawing/2014/main" val="159826843"/>
                    </a:ext>
                  </a:extLst>
                </a:gridCol>
                <a:gridCol w="576072">
                  <a:extLst>
                    <a:ext uri="{9D8B030D-6E8A-4147-A177-3AD203B41FA5}">
                      <a16:colId xmlns:a16="http://schemas.microsoft.com/office/drawing/2014/main" val="878043043"/>
                    </a:ext>
                  </a:extLst>
                </a:gridCol>
                <a:gridCol w="576072">
                  <a:extLst>
                    <a:ext uri="{9D8B030D-6E8A-4147-A177-3AD203B41FA5}">
                      <a16:colId xmlns:a16="http://schemas.microsoft.com/office/drawing/2014/main" val="3140500180"/>
                    </a:ext>
                  </a:extLst>
                </a:gridCol>
                <a:gridCol w="576072">
                  <a:extLst>
                    <a:ext uri="{9D8B030D-6E8A-4147-A177-3AD203B41FA5}">
                      <a16:colId xmlns:a16="http://schemas.microsoft.com/office/drawing/2014/main" val="1180055065"/>
                    </a:ext>
                  </a:extLst>
                </a:gridCol>
                <a:gridCol w="576072">
                  <a:extLst>
                    <a:ext uri="{9D8B030D-6E8A-4147-A177-3AD203B41FA5}">
                      <a16:colId xmlns:a16="http://schemas.microsoft.com/office/drawing/2014/main" val="1834909205"/>
                    </a:ext>
                  </a:extLst>
                </a:gridCol>
                <a:gridCol w="576072">
                  <a:extLst>
                    <a:ext uri="{9D8B030D-6E8A-4147-A177-3AD203B41FA5}">
                      <a16:colId xmlns:a16="http://schemas.microsoft.com/office/drawing/2014/main" val="3543265093"/>
                    </a:ext>
                  </a:extLst>
                </a:gridCol>
                <a:gridCol w="576072">
                  <a:extLst>
                    <a:ext uri="{9D8B030D-6E8A-4147-A177-3AD203B41FA5}">
                      <a16:colId xmlns:a16="http://schemas.microsoft.com/office/drawing/2014/main" val="2545969698"/>
                    </a:ext>
                  </a:extLst>
                </a:gridCol>
                <a:gridCol w="576072">
                  <a:extLst>
                    <a:ext uri="{9D8B030D-6E8A-4147-A177-3AD203B41FA5}">
                      <a16:colId xmlns:a16="http://schemas.microsoft.com/office/drawing/2014/main" val="1890883188"/>
                    </a:ext>
                  </a:extLst>
                </a:gridCol>
                <a:gridCol w="576072">
                  <a:extLst>
                    <a:ext uri="{9D8B030D-6E8A-4147-A177-3AD203B41FA5}">
                      <a16:colId xmlns:a16="http://schemas.microsoft.com/office/drawing/2014/main" val="11146826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38103045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pronovabkk - 2021-12-31 17:55:30</a:t>
                      </a:r>
                      <a:r>
                        <a:rPr kumimoji="0" lang="de-DE" sz="1000" b="0" i="0" u="none" strike="noStrike" kern="1200" cap="none" spc="0" normalizeH="0" baseline="0" noProof="0">
                          <a:ln>
                            <a:noFill/>
                          </a:ln>
                          <a:solidFill>
                            <a:prstClr val="black"/>
                          </a:solidFill>
                          <a:effectLst/>
                          <a:uLnTx/>
                          <a:uFillTx/>
                          <a:latin typeface="+mn-lt"/>
                          <a:ea typeface="+mn-ea"/>
                          <a:cs typeface="+mn-cs"/>
                        </a:rPr>
                        <a:t>
 In 2021 ist einiges anders gelaufen als geplant? Keine Sorge, so geht es sicherlich vielen Menschen. Nimm dir einen Zettel und schreibe all die negativen Punkte auf, die dir im Jahr 2021 widerfahren sind. Um 00:00 Uhr kannst du diesen Zettel zerreißen und in der Mülltonne entsorgen. So startest du symbolisch mit positiver Energie und ohne Altlasten in das Jahr 2022! 
#pronovabkk #hallo2022 #achtsamkeit #lebensfreude #selbstbewusstsein #glücklich #dankbar #entspannung #bewusstsein #energie #zeitfürmich #liebedichselbst #achtsam #resilienz #entspannen #seiduselbst #bewusstleben #innereruhe #neuesjahr #gemeinsamstark #selbstliebelernen #positivegedanken #gesundheit #dankbarkeit #gelassenheit #selbstliebe #glücklichsein #innerestärke #erholung #selbstfürsorge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https://quintly-image-storage.s3.amazonaws.com/45cbd03b64ea58ce4d75e2a18185fc18/acce073e01dd960ecb4d6116935a2c3b.jpg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01/25/2022 13:43:46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753278498"/>
                  </a:ext>
                </a:extLst>
              </a:tr>
            </a:tbl>
          </a:graphicData>
        </a:graphic>
      </p:graphicFrame>
      <p:sp>
        <p:nvSpPr>
          <p:cNvPr id="4" name="Text Placeholder 3">
            <a:extLst>
              <a:ext uri="{FF2B5EF4-FFF2-40B4-BE49-F238E27FC236}">
                <a16:creationId xmlns:a16="http://schemas.microsoft.com/office/drawing/2014/main" id="{8AA7A955-3BFD-470D-BFDC-8ED092C3E08E}"/>
              </a:ext>
            </a:extLst>
          </p:cNvPr>
          <p:cNvSpPr>
            <a:spLocks noGrp="1"/>
          </p:cNvSpPr>
          <p:nvPr>
            <p:ph type="body" sz="quarter" idx="14"/>
          </p:nvPr>
        </p:nvSpPr>
        <p:spPr/>
        <p:txBody>
          <a:bodyPr/>
          <a:lstStyle/>
          <a:p>
            <a:r>
              <a:rPr lang="en-US"/>
              <a:t>10/01/2021 - 12/31/2021</a:t>
            </a:r>
          </a:p>
        </p:txBody>
      </p:sp>
    </p:spTree>
    <p:extLst>
      <p:ext uri="{BB962C8B-B14F-4D97-AF65-F5344CB8AC3E}">
        <p14:creationId xmlns:p14="http://schemas.microsoft.com/office/powerpoint/2010/main" val="177346317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2B8EC7-4B3A-4B14-8164-140D77CB7F32}"/>
              </a:ext>
            </a:extLst>
          </p:cNvPr>
          <p:cNvSpPr>
            <a:spLocks noGrp="1"/>
          </p:cNvSpPr>
          <p:nvPr>
            <p:ph type="title"/>
          </p:nvPr>
        </p:nvSpPr>
        <p:spPr/>
        <p:txBody>
          <a:bodyPr/>
          <a:lstStyle/>
          <a:p>
            <a:r>
              <a:rPr lang="en-US"/>
              <a:t>Instagram Posts Table | All profiles - 17 of 25</a:t>
            </a:r>
          </a:p>
        </p:txBody>
      </p:sp>
      <p:graphicFrame>
        <p:nvGraphicFramePr>
          <p:cNvPr id="5" name="Table Placeholder 4">
            <a:extLst>
              <a:ext uri="{FF2B5EF4-FFF2-40B4-BE49-F238E27FC236}">
                <a16:creationId xmlns:a16="http://schemas.microsoft.com/office/drawing/2014/main" id="{E52081A4-3D27-4DBB-A7A9-F71A24DB1608}"/>
              </a:ext>
            </a:extLst>
          </p:cNvPr>
          <p:cNvGraphicFramePr>
            <a:graphicFrameLocks noGrp="1"/>
          </p:cNvGraphicFramePr>
          <p:nvPr>
            <p:ph type="tbl" sz="quarter" idx="13"/>
            <p:extLst>
              <p:ext uri="{D42A27DB-BD31-4B8C-83A1-F6EECF244321}">
                <p14:modId xmlns:p14="http://schemas.microsoft.com/office/powerpoint/2010/main" val="6813537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1628265053"/>
                    </a:ext>
                  </a:extLst>
                </a:gridCol>
                <a:gridCol w="1152143">
                  <a:extLst>
                    <a:ext uri="{9D8B030D-6E8A-4147-A177-3AD203B41FA5}">
                      <a16:colId xmlns:a16="http://schemas.microsoft.com/office/drawing/2014/main" val="3560651098"/>
                    </a:ext>
                  </a:extLst>
                </a:gridCol>
                <a:gridCol w="576072">
                  <a:extLst>
                    <a:ext uri="{9D8B030D-6E8A-4147-A177-3AD203B41FA5}">
                      <a16:colId xmlns:a16="http://schemas.microsoft.com/office/drawing/2014/main" val="460753611"/>
                    </a:ext>
                  </a:extLst>
                </a:gridCol>
                <a:gridCol w="576072">
                  <a:extLst>
                    <a:ext uri="{9D8B030D-6E8A-4147-A177-3AD203B41FA5}">
                      <a16:colId xmlns:a16="http://schemas.microsoft.com/office/drawing/2014/main" val="3886992155"/>
                    </a:ext>
                  </a:extLst>
                </a:gridCol>
                <a:gridCol w="576072">
                  <a:extLst>
                    <a:ext uri="{9D8B030D-6E8A-4147-A177-3AD203B41FA5}">
                      <a16:colId xmlns:a16="http://schemas.microsoft.com/office/drawing/2014/main" val="3502434613"/>
                    </a:ext>
                  </a:extLst>
                </a:gridCol>
                <a:gridCol w="576072">
                  <a:extLst>
                    <a:ext uri="{9D8B030D-6E8A-4147-A177-3AD203B41FA5}">
                      <a16:colId xmlns:a16="http://schemas.microsoft.com/office/drawing/2014/main" val="1098830319"/>
                    </a:ext>
                  </a:extLst>
                </a:gridCol>
                <a:gridCol w="576072">
                  <a:extLst>
                    <a:ext uri="{9D8B030D-6E8A-4147-A177-3AD203B41FA5}">
                      <a16:colId xmlns:a16="http://schemas.microsoft.com/office/drawing/2014/main" val="2468507178"/>
                    </a:ext>
                  </a:extLst>
                </a:gridCol>
                <a:gridCol w="576072">
                  <a:extLst>
                    <a:ext uri="{9D8B030D-6E8A-4147-A177-3AD203B41FA5}">
                      <a16:colId xmlns:a16="http://schemas.microsoft.com/office/drawing/2014/main" val="287104299"/>
                    </a:ext>
                  </a:extLst>
                </a:gridCol>
                <a:gridCol w="576072">
                  <a:extLst>
                    <a:ext uri="{9D8B030D-6E8A-4147-A177-3AD203B41FA5}">
                      <a16:colId xmlns:a16="http://schemas.microsoft.com/office/drawing/2014/main" val="1101902503"/>
                    </a:ext>
                  </a:extLst>
                </a:gridCol>
                <a:gridCol w="576072">
                  <a:extLst>
                    <a:ext uri="{9D8B030D-6E8A-4147-A177-3AD203B41FA5}">
                      <a16:colId xmlns:a16="http://schemas.microsoft.com/office/drawing/2014/main" val="3670066129"/>
                    </a:ext>
                  </a:extLst>
                </a:gridCol>
                <a:gridCol w="576072">
                  <a:extLst>
                    <a:ext uri="{9D8B030D-6E8A-4147-A177-3AD203B41FA5}">
                      <a16:colId xmlns:a16="http://schemas.microsoft.com/office/drawing/2014/main" val="1297864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4464804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pronovabkk - 2021-10-24 11:49:48</a:t>
                      </a:r>
                      <a:r>
                        <a:rPr kumimoji="0" lang="en-US" sz="1000" b="0" i="0" u="none" strike="noStrike" kern="1200" cap="none" spc="0" normalizeH="0" baseline="0" noProof="0">
                          <a:ln>
                            <a:noFill/>
                          </a:ln>
                          <a:solidFill>
                            <a:prstClr val="black"/>
                          </a:solidFill>
                          <a:effectLst/>
                          <a:uLnTx/>
                          <a:uFillTx/>
                          <a:latin typeface="+mn-lt"/>
                          <a:ea typeface="+mn-ea"/>
                          <a:cs typeface="+mn-cs"/>
                        </a:rPr>
                        <a:t>
 Sechs Gründe, warum du mit Rope Skipping anfangen solltest:
1️⃣ Du kannst ohne Vorkenntnisse direkt starten.
2️⃣ Du kannst bei dir zuhause starten. Alles was du brauchst ist ein Seil.
3️⃣ Du verbrauchst 150 Kalorien in 10 Minuten, also dreimal so viel wie beim Joggen!
4️⃣ Beim Rope Skipping trainierst du Muskulatur, Herz-Kreislauf-System, Reflexe und Konzentrationsfähigkeit. 
5️⃣ Rope Skipping verbessert deine Schnell- und Sprungkraft. Du wirst schneller explosiver.
6️⃣ Rope Skipping ist vielseitig: Es gibt unendlich vielseitige Techniken, die du lernen kannst.
In unseren Highlights findest du das Tutorial mit Mira Waterkotte. Sie zeigt dir, wie du mit der richtigen Technik anfangen kannst. Viel Spaß!
#pronovabkk #jumprope #jumpropedance #jumpropeworkout #ropeskippingisasport #jumpropetransformation #jumpropechallenge #jumpropetricks #seilspringen #trickytuesdays #jumpropeexpert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https://quintly-image-storage.s3.amazonaws.com/45cbd03b64ea58ce4d75e2a18185fc18/b730f265e9830cfc880907be52578f82.jpg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11/23/2021 07:44:01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02916850"/>
                  </a:ext>
                </a:extLst>
              </a:tr>
            </a:tbl>
          </a:graphicData>
        </a:graphic>
      </p:graphicFrame>
      <p:sp>
        <p:nvSpPr>
          <p:cNvPr id="4" name="Text Placeholder 3">
            <a:extLst>
              <a:ext uri="{FF2B5EF4-FFF2-40B4-BE49-F238E27FC236}">
                <a16:creationId xmlns:a16="http://schemas.microsoft.com/office/drawing/2014/main" id="{241F5159-8DCD-4B49-8C80-4A6BFE49119E}"/>
              </a:ext>
            </a:extLst>
          </p:cNvPr>
          <p:cNvSpPr>
            <a:spLocks noGrp="1"/>
          </p:cNvSpPr>
          <p:nvPr>
            <p:ph type="body" sz="quarter" idx="14"/>
          </p:nvPr>
        </p:nvSpPr>
        <p:spPr/>
        <p:txBody>
          <a:bodyPr/>
          <a:lstStyle/>
          <a:p>
            <a:r>
              <a:rPr lang="en-US"/>
              <a:t>10/01/2021 - 12/31/2021</a:t>
            </a:r>
          </a:p>
        </p:txBody>
      </p:sp>
    </p:spTree>
    <p:extLst>
      <p:ext uri="{BB962C8B-B14F-4D97-AF65-F5344CB8AC3E}">
        <p14:creationId xmlns:p14="http://schemas.microsoft.com/office/powerpoint/2010/main" val="200758529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E77C7E-2E67-4565-9C67-CBC1E88743D8}"/>
              </a:ext>
            </a:extLst>
          </p:cNvPr>
          <p:cNvSpPr>
            <a:spLocks noGrp="1"/>
          </p:cNvSpPr>
          <p:nvPr>
            <p:ph type="title"/>
          </p:nvPr>
        </p:nvSpPr>
        <p:spPr/>
        <p:txBody>
          <a:bodyPr/>
          <a:lstStyle/>
          <a:p>
            <a:r>
              <a:rPr lang="en-US"/>
              <a:t>Instagram Posts Table | All profiles - 18 of 25</a:t>
            </a:r>
          </a:p>
        </p:txBody>
      </p:sp>
      <p:graphicFrame>
        <p:nvGraphicFramePr>
          <p:cNvPr id="5" name="Table Placeholder 4">
            <a:extLst>
              <a:ext uri="{FF2B5EF4-FFF2-40B4-BE49-F238E27FC236}">
                <a16:creationId xmlns:a16="http://schemas.microsoft.com/office/drawing/2014/main" id="{50FD2238-C85D-46A8-92F4-59274412FA02}"/>
              </a:ext>
            </a:extLst>
          </p:cNvPr>
          <p:cNvGraphicFramePr>
            <a:graphicFrameLocks noGrp="1"/>
          </p:cNvGraphicFramePr>
          <p:nvPr>
            <p:ph type="tbl" sz="quarter" idx="13"/>
            <p:extLst>
              <p:ext uri="{D42A27DB-BD31-4B8C-83A1-F6EECF244321}">
                <p14:modId xmlns:p14="http://schemas.microsoft.com/office/powerpoint/2010/main" val="12319006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670133998"/>
                    </a:ext>
                  </a:extLst>
                </a:gridCol>
                <a:gridCol w="1152143">
                  <a:extLst>
                    <a:ext uri="{9D8B030D-6E8A-4147-A177-3AD203B41FA5}">
                      <a16:colId xmlns:a16="http://schemas.microsoft.com/office/drawing/2014/main" val="2651774013"/>
                    </a:ext>
                  </a:extLst>
                </a:gridCol>
                <a:gridCol w="576072">
                  <a:extLst>
                    <a:ext uri="{9D8B030D-6E8A-4147-A177-3AD203B41FA5}">
                      <a16:colId xmlns:a16="http://schemas.microsoft.com/office/drawing/2014/main" val="398909576"/>
                    </a:ext>
                  </a:extLst>
                </a:gridCol>
                <a:gridCol w="576072">
                  <a:extLst>
                    <a:ext uri="{9D8B030D-6E8A-4147-A177-3AD203B41FA5}">
                      <a16:colId xmlns:a16="http://schemas.microsoft.com/office/drawing/2014/main" val="3943666032"/>
                    </a:ext>
                  </a:extLst>
                </a:gridCol>
                <a:gridCol w="576072">
                  <a:extLst>
                    <a:ext uri="{9D8B030D-6E8A-4147-A177-3AD203B41FA5}">
                      <a16:colId xmlns:a16="http://schemas.microsoft.com/office/drawing/2014/main" val="219063769"/>
                    </a:ext>
                  </a:extLst>
                </a:gridCol>
                <a:gridCol w="576072">
                  <a:extLst>
                    <a:ext uri="{9D8B030D-6E8A-4147-A177-3AD203B41FA5}">
                      <a16:colId xmlns:a16="http://schemas.microsoft.com/office/drawing/2014/main" val="2238991698"/>
                    </a:ext>
                  </a:extLst>
                </a:gridCol>
                <a:gridCol w="576072">
                  <a:extLst>
                    <a:ext uri="{9D8B030D-6E8A-4147-A177-3AD203B41FA5}">
                      <a16:colId xmlns:a16="http://schemas.microsoft.com/office/drawing/2014/main" val="969203762"/>
                    </a:ext>
                  </a:extLst>
                </a:gridCol>
                <a:gridCol w="576072">
                  <a:extLst>
                    <a:ext uri="{9D8B030D-6E8A-4147-A177-3AD203B41FA5}">
                      <a16:colId xmlns:a16="http://schemas.microsoft.com/office/drawing/2014/main" val="3179567394"/>
                    </a:ext>
                  </a:extLst>
                </a:gridCol>
                <a:gridCol w="576072">
                  <a:extLst>
                    <a:ext uri="{9D8B030D-6E8A-4147-A177-3AD203B41FA5}">
                      <a16:colId xmlns:a16="http://schemas.microsoft.com/office/drawing/2014/main" val="3220325231"/>
                    </a:ext>
                  </a:extLst>
                </a:gridCol>
                <a:gridCol w="576072">
                  <a:extLst>
                    <a:ext uri="{9D8B030D-6E8A-4147-A177-3AD203B41FA5}">
                      <a16:colId xmlns:a16="http://schemas.microsoft.com/office/drawing/2014/main" val="3076947986"/>
                    </a:ext>
                  </a:extLst>
                </a:gridCol>
                <a:gridCol w="576072">
                  <a:extLst>
                    <a:ext uri="{9D8B030D-6E8A-4147-A177-3AD203B41FA5}">
                      <a16:colId xmlns:a16="http://schemas.microsoft.com/office/drawing/2014/main" val="22511017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20675031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pronovabkk - 2021-10-17 11:26:09</a:t>
                      </a:r>
                      <a:r>
                        <a:rPr kumimoji="0" lang="en-US" sz="1000" b="0" i="0" u="none" strike="noStrike" kern="1200" cap="none" spc="0" normalizeH="0" baseline="0" noProof="0">
                          <a:ln>
                            <a:noFill/>
                          </a:ln>
                          <a:solidFill>
                            <a:prstClr val="black"/>
                          </a:solidFill>
                          <a:effectLst/>
                          <a:uLnTx/>
                          <a:uFillTx/>
                          <a:latin typeface="+mn-lt"/>
                          <a:ea typeface="+mn-ea"/>
                          <a:cs typeface="+mn-cs"/>
                        </a:rPr>
                        <a:t>
 Hast du dich schon vom Ropeskipping-Tutorial mit Mira Waterkotte inspirieren lassen? 
Das Tutorial findest du in unseren Highlights!
#pronovabkk #jumprope #jumpropedance #jumpropeworkout #ropeskippingisasport #jumpropetransformation #jumpropechallenge #jumpropetricks #seilspringen #trickytuesdays #jumpropeexpert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https://quintly-image-storage.s3.amazonaws.com/45cbd03b64ea58ce4d75e2a18185fc18/61c89f2f630e3409153bf35dade9ab4e.jpg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11/16/2021 01:43:32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943199509"/>
                  </a:ext>
                </a:extLst>
              </a:tr>
            </a:tbl>
          </a:graphicData>
        </a:graphic>
      </p:graphicFrame>
      <p:sp>
        <p:nvSpPr>
          <p:cNvPr id="4" name="Text Placeholder 3">
            <a:extLst>
              <a:ext uri="{FF2B5EF4-FFF2-40B4-BE49-F238E27FC236}">
                <a16:creationId xmlns:a16="http://schemas.microsoft.com/office/drawing/2014/main" id="{D2C2A852-EF29-4CF0-811F-D5A1AF9C2805}"/>
              </a:ext>
            </a:extLst>
          </p:cNvPr>
          <p:cNvSpPr>
            <a:spLocks noGrp="1"/>
          </p:cNvSpPr>
          <p:nvPr>
            <p:ph type="body" sz="quarter" idx="14"/>
          </p:nvPr>
        </p:nvSpPr>
        <p:spPr/>
        <p:txBody>
          <a:bodyPr/>
          <a:lstStyle/>
          <a:p>
            <a:r>
              <a:rPr lang="en-US"/>
              <a:t>10/01/2021 - 12/31/2021</a:t>
            </a:r>
          </a:p>
        </p:txBody>
      </p:sp>
    </p:spTree>
    <p:extLst>
      <p:ext uri="{BB962C8B-B14F-4D97-AF65-F5344CB8AC3E}">
        <p14:creationId xmlns:p14="http://schemas.microsoft.com/office/powerpoint/2010/main" val="248711251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38CCDC-B4E4-4C0D-95A1-A085FC89C19B}"/>
              </a:ext>
            </a:extLst>
          </p:cNvPr>
          <p:cNvSpPr>
            <a:spLocks noGrp="1"/>
          </p:cNvSpPr>
          <p:nvPr>
            <p:ph type="title"/>
          </p:nvPr>
        </p:nvSpPr>
        <p:spPr/>
        <p:txBody>
          <a:bodyPr/>
          <a:lstStyle/>
          <a:p>
            <a:r>
              <a:rPr lang="en-US"/>
              <a:t>Instagram Posts Table | All profiles - 19 of 25</a:t>
            </a:r>
          </a:p>
        </p:txBody>
      </p:sp>
      <p:graphicFrame>
        <p:nvGraphicFramePr>
          <p:cNvPr id="5" name="Table Placeholder 4">
            <a:extLst>
              <a:ext uri="{FF2B5EF4-FFF2-40B4-BE49-F238E27FC236}">
                <a16:creationId xmlns:a16="http://schemas.microsoft.com/office/drawing/2014/main" id="{4E0F0814-5CEA-41C4-8A86-042814F4543F}"/>
              </a:ext>
            </a:extLst>
          </p:cNvPr>
          <p:cNvGraphicFramePr>
            <a:graphicFrameLocks noGrp="1"/>
          </p:cNvGraphicFramePr>
          <p:nvPr>
            <p:ph type="tbl" sz="quarter" idx="13"/>
            <p:extLst>
              <p:ext uri="{D42A27DB-BD31-4B8C-83A1-F6EECF244321}">
                <p14:modId xmlns:p14="http://schemas.microsoft.com/office/powerpoint/2010/main" val="11669726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875115980"/>
                    </a:ext>
                  </a:extLst>
                </a:gridCol>
                <a:gridCol w="1152143">
                  <a:extLst>
                    <a:ext uri="{9D8B030D-6E8A-4147-A177-3AD203B41FA5}">
                      <a16:colId xmlns:a16="http://schemas.microsoft.com/office/drawing/2014/main" val="3800820051"/>
                    </a:ext>
                  </a:extLst>
                </a:gridCol>
                <a:gridCol w="576072">
                  <a:extLst>
                    <a:ext uri="{9D8B030D-6E8A-4147-A177-3AD203B41FA5}">
                      <a16:colId xmlns:a16="http://schemas.microsoft.com/office/drawing/2014/main" val="1925558825"/>
                    </a:ext>
                  </a:extLst>
                </a:gridCol>
                <a:gridCol w="576072">
                  <a:extLst>
                    <a:ext uri="{9D8B030D-6E8A-4147-A177-3AD203B41FA5}">
                      <a16:colId xmlns:a16="http://schemas.microsoft.com/office/drawing/2014/main" val="1571145070"/>
                    </a:ext>
                  </a:extLst>
                </a:gridCol>
                <a:gridCol w="576072">
                  <a:extLst>
                    <a:ext uri="{9D8B030D-6E8A-4147-A177-3AD203B41FA5}">
                      <a16:colId xmlns:a16="http://schemas.microsoft.com/office/drawing/2014/main" val="4263500868"/>
                    </a:ext>
                  </a:extLst>
                </a:gridCol>
                <a:gridCol w="576072">
                  <a:extLst>
                    <a:ext uri="{9D8B030D-6E8A-4147-A177-3AD203B41FA5}">
                      <a16:colId xmlns:a16="http://schemas.microsoft.com/office/drawing/2014/main" val="3422393853"/>
                    </a:ext>
                  </a:extLst>
                </a:gridCol>
                <a:gridCol w="576072">
                  <a:extLst>
                    <a:ext uri="{9D8B030D-6E8A-4147-A177-3AD203B41FA5}">
                      <a16:colId xmlns:a16="http://schemas.microsoft.com/office/drawing/2014/main" val="3514932184"/>
                    </a:ext>
                  </a:extLst>
                </a:gridCol>
                <a:gridCol w="576072">
                  <a:extLst>
                    <a:ext uri="{9D8B030D-6E8A-4147-A177-3AD203B41FA5}">
                      <a16:colId xmlns:a16="http://schemas.microsoft.com/office/drawing/2014/main" val="1799986402"/>
                    </a:ext>
                  </a:extLst>
                </a:gridCol>
                <a:gridCol w="576072">
                  <a:extLst>
                    <a:ext uri="{9D8B030D-6E8A-4147-A177-3AD203B41FA5}">
                      <a16:colId xmlns:a16="http://schemas.microsoft.com/office/drawing/2014/main" val="2913979096"/>
                    </a:ext>
                  </a:extLst>
                </a:gridCol>
                <a:gridCol w="576072">
                  <a:extLst>
                    <a:ext uri="{9D8B030D-6E8A-4147-A177-3AD203B41FA5}">
                      <a16:colId xmlns:a16="http://schemas.microsoft.com/office/drawing/2014/main" val="3666389072"/>
                    </a:ext>
                  </a:extLst>
                </a:gridCol>
                <a:gridCol w="576072">
                  <a:extLst>
                    <a:ext uri="{9D8B030D-6E8A-4147-A177-3AD203B41FA5}">
                      <a16:colId xmlns:a16="http://schemas.microsoft.com/office/drawing/2014/main" val="38037612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3760886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pronovabkk - 2021-12-27 12:11:19</a:t>
                      </a:r>
                      <a:r>
                        <a:rPr kumimoji="0" lang="de-DE" sz="1000" b="0" i="0" u="none" strike="noStrike" kern="1200" cap="none" spc="0" normalizeH="0" baseline="0" noProof="0">
                          <a:ln>
                            <a:noFill/>
                          </a:ln>
                          <a:solidFill>
                            <a:prstClr val="black"/>
                          </a:solidFill>
                          <a:effectLst/>
                          <a:uLnTx/>
                          <a:uFillTx/>
                          <a:latin typeface="+mn-lt"/>
                          <a:ea typeface="+mn-ea"/>
                          <a:cs typeface="+mn-cs"/>
                        </a:rPr>
                        <a:t>
 Deine Energiereserven sind aufgebraucht? Und du selbst bist bei dem ganzen Stress viel zu kurz gekommen? Dann plane dir bewusste Me-Time Phasen in deinen Alltag ein. Das kann ein leckerer Tee oder ein paar Seiten in deinem Lieblingsbuch sein. Es können aber auch fünf bewusste Atemzüge oder ausreichend Schlaf sein. Manchmal braucht es gar keinen großen Aufwand, um auf sich selbst zu achten. Probiere es einfach aus!
Auf unserer Webseite findest du mehr Information zur bewussten Atmung und Entspannung. Der Link ist in der Bio.
#pronovabkk #hallo2022 #achtsamkeit #lebensfreude #selbstbewusstsein #glücklich #dankbar #entspannung #bewusstsein #energie #zeitfürmich #liebedichselbst #achtsam #resilienz #entspannen #seiduselbst #bewusstleben #innereruhe #neuesjahr #gemeinsamstark #selbstliebelernen #positivegedanken #gesundheit #dankbarkeit #gelassenheit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https://quintly-image-storage.s3.amazonaws.com/45cbd03b64ea58ce4d75e2a18185fc18/b16006261b3eadd770a7b5f34879e33a.jpg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01/25/2022 13:43:46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415546263"/>
                  </a:ext>
                </a:extLst>
              </a:tr>
            </a:tbl>
          </a:graphicData>
        </a:graphic>
      </p:graphicFrame>
      <p:sp>
        <p:nvSpPr>
          <p:cNvPr id="4" name="Text Placeholder 3">
            <a:extLst>
              <a:ext uri="{FF2B5EF4-FFF2-40B4-BE49-F238E27FC236}">
                <a16:creationId xmlns:a16="http://schemas.microsoft.com/office/drawing/2014/main" id="{7E3B58DB-0D38-445F-943B-816C0BE01360}"/>
              </a:ext>
            </a:extLst>
          </p:cNvPr>
          <p:cNvSpPr>
            <a:spLocks noGrp="1"/>
          </p:cNvSpPr>
          <p:nvPr>
            <p:ph type="body" sz="quarter" idx="14"/>
          </p:nvPr>
        </p:nvSpPr>
        <p:spPr/>
        <p:txBody>
          <a:bodyPr/>
          <a:lstStyle/>
          <a:p>
            <a:r>
              <a:rPr lang="en-US"/>
              <a:t>10/01/2021 - 12/31/2021</a:t>
            </a:r>
          </a:p>
        </p:txBody>
      </p:sp>
    </p:spTree>
    <p:extLst>
      <p:ext uri="{BB962C8B-B14F-4D97-AF65-F5344CB8AC3E}">
        <p14:creationId xmlns:p14="http://schemas.microsoft.com/office/powerpoint/2010/main" val="107122083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EA1460-AB0C-4370-A510-3F259E22BDE0}"/>
              </a:ext>
            </a:extLst>
          </p:cNvPr>
          <p:cNvSpPr>
            <a:spLocks noGrp="1"/>
          </p:cNvSpPr>
          <p:nvPr>
            <p:ph type="title"/>
          </p:nvPr>
        </p:nvSpPr>
        <p:spPr/>
        <p:txBody>
          <a:bodyPr/>
          <a:lstStyle/>
          <a:p>
            <a:r>
              <a:rPr lang="en-US"/>
              <a:t>Instagram Posts Table | All profiles - 20 of 25</a:t>
            </a:r>
          </a:p>
        </p:txBody>
      </p:sp>
      <p:graphicFrame>
        <p:nvGraphicFramePr>
          <p:cNvPr id="5" name="Table Placeholder 4">
            <a:extLst>
              <a:ext uri="{FF2B5EF4-FFF2-40B4-BE49-F238E27FC236}">
                <a16:creationId xmlns:a16="http://schemas.microsoft.com/office/drawing/2014/main" id="{2A5B7A8C-6D0B-4A28-AF12-284B97B21B8A}"/>
              </a:ext>
            </a:extLst>
          </p:cNvPr>
          <p:cNvGraphicFramePr>
            <a:graphicFrameLocks noGrp="1"/>
          </p:cNvGraphicFramePr>
          <p:nvPr>
            <p:ph type="tbl" sz="quarter" idx="13"/>
            <p:extLst>
              <p:ext uri="{D42A27DB-BD31-4B8C-83A1-F6EECF244321}">
                <p14:modId xmlns:p14="http://schemas.microsoft.com/office/powerpoint/2010/main" val="17734941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1716941664"/>
                    </a:ext>
                  </a:extLst>
                </a:gridCol>
                <a:gridCol w="1152143">
                  <a:extLst>
                    <a:ext uri="{9D8B030D-6E8A-4147-A177-3AD203B41FA5}">
                      <a16:colId xmlns:a16="http://schemas.microsoft.com/office/drawing/2014/main" val="1801937567"/>
                    </a:ext>
                  </a:extLst>
                </a:gridCol>
                <a:gridCol w="576072">
                  <a:extLst>
                    <a:ext uri="{9D8B030D-6E8A-4147-A177-3AD203B41FA5}">
                      <a16:colId xmlns:a16="http://schemas.microsoft.com/office/drawing/2014/main" val="3172928079"/>
                    </a:ext>
                  </a:extLst>
                </a:gridCol>
                <a:gridCol w="576072">
                  <a:extLst>
                    <a:ext uri="{9D8B030D-6E8A-4147-A177-3AD203B41FA5}">
                      <a16:colId xmlns:a16="http://schemas.microsoft.com/office/drawing/2014/main" val="248440628"/>
                    </a:ext>
                  </a:extLst>
                </a:gridCol>
                <a:gridCol w="576072">
                  <a:extLst>
                    <a:ext uri="{9D8B030D-6E8A-4147-A177-3AD203B41FA5}">
                      <a16:colId xmlns:a16="http://schemas.microsoft.com/office/drawing/2014/main" val="3001220722"/>
                    </a:ext>
                  </a:extLst>
                </a:gridCol>
                <a:gridCol w="576072">
                  <a:extLst>
                    <a:ext uri="{9D8B030D-6E8A-4147-A177-3AD203B41FA5}">
                      <a16:colId xmlns:a16="http://schemas.microsoft.com/office/drawing/2014/main" val="4247588830"/>
                    </a:ext>
                  </a:extLst>
                </a:gridCol>
                <a:gridCol w="576072">
                  <a:extLst>
                    <a:ext uri="{9D8B030D-6E8A-4147-A177-3AD203B41FA5}">
                      <a16:colId xmlns:a16="http://schemas.microsoft.com/office/drawing/2014/main" val="1637074350"/>
                    </a:ext>
                  </a:extLst>
                </a:gridCol>
                <a:gridCol w="576072">
                  <a:extLst>
                    <a:ext uri="{9D8B030D-6E8A-4147-A177-3AD203B41FA5}">
                      <a16:colId xmlns:a16="http://schemas.microsoft.com/office/drawing/2014/main" val="1505151713"/>
                    </a:ext>
                  </a:extLst>
                </a:gridCol>
                <a:gridCol w="576072">
                  <a:extLst>
                    <a:ext uri="{9D8B030D-6E8A-4147-A177-3AD203B41FA5}">
                      <a16:colId xmlns:a16="http://schemas.microsoft.com/office/drawing/2014/main" val="3644902455"/>
                    </a:ext>
                  </a:extLst>
                </a:gridCol>
                <a:gridCol w="576072">
                  <a:extLst>
                    <a:ext uri="{9D8B030D-6E8A-4147-A177-3AD203B41FA5}">
                      <a16:colId xmlns:a16="http://schemas.microsoft.com/office/drawing/2014/main" val="1100064745"/>
                    </a:ext>
                  </a:extLst>
                </a:gridCol>
                <a:gridCol w="576072">
                  <a:extLst>
                    <a:ext uri="{9D8B030D-6E8A-4147-A177-3AD203B41FA5}">
                      <a16:colId xmlns:a16="http://schemas.microsoft.com/office/drawing/2014/main" val="33485122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16382499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pronovabkk - 2021-10-30 18:12:27</a:t>
                      </a:r>
                      <a:r>
                        <a:rPr kumimoji="0" lang="en-US" sz="1000" b="0" i="0" u="none" strike="noStrike" kern="1200" cap="none" spc="0" normalizeH="0" baseline="0" noProof="0">
                          <a:ln>
                            <a:noFill/>
                          </a:ln>
                          <a:solidFill>
                            <a:prstClr val="black"/>
                          </a:solidFill>
                          <a:effectLst/>
                          <a:uLnTx/>
                          <a:uFillTx/>
                          <a:latin typeface="+mn-lt"/>
                          <a:ea typeface="+mn-ea"/>
                          <a:cs typeface="+mn-cs"/>
                        </a:rPr>
                        <a:t>
 Seht ihr plötzlich auch überall Dolgona-Kekse? In der Streaming-Serie Squid Game stellen sie eine tödliche Herausforderung dar. Die südkoreanische Süßigkeit lässt sich einfach aus Zucker und Backpulver herstellen. Bei euch zuhause gefährden sie also eher eure Zähne. Die Kekse werden euch in der Ernährungsberatung sicher nicht empfohlen. Aber vielleicht ist es genau das richtige, um euch Lust auf Selbstgebackenes zu machen. Wenn wir da etwas empfehlen dürfen: Auf unserer Webseite findet ihr Rezepte für Energy Balls.
#pronovabkk #squidgame #dalgonachallenge #serie #rezept #foodielife #foodpics #ilovebaking #yum #foodie #nomnomnom #getinmybelly #eating #kekse #ingredient #bakedgoods #instaenergy #top_food_of_instagram #foodstagram #instayum #foodofinstagram #instabakes #instabake #instaeats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https://quintly-image-storage.s3.amazonaws.com/45cbd03b64ea58ce4d75e2a18185fc18/6fc392d7f801dd9eafdb5b33c1b2e8ce.jpg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11/28/2021 13:43:50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109955446"/>
                  </a:ext>
                </a:extLst>
              </a:tr>
            </a:tbl>
          </a:graphicData>
        </a:graphic>
      </p:graphicFrame>
      <p:sp>
        <p:nvSpPr>
          <p:cNvPr id="4" name="Text Placeholder 3">
            <a:extLst>
              <a:ext uri="{FF2B5EF4-FFF2-40B4-BE49-F238E27FC236}">
                <a16:creationId xmlns:a16="http://schemas.microsoft.com/office/drawing/2014/main" id="{81A9741C-F168-4917-8271-3470B8DF0932}"/>
              </a:ext>
            </a:extLst>
          </p:cNvPr>
          <p:cNvSpPr>
            <a:spLocks noGrp="1"/>
          </p:cNvSpPr>
          <p:nvPr>
            <p:ph type="body" sz="quarter" idx="14"/>
          </p:nvPr>
        </p:nvSpPr>
        <p:spPr/>
        <p:txBody>
          <a:bodyPr/>
          <a:lstStyle/>
          <a:p>
            <a:r>
              <a:rPr lang="en-US"/>
              <a:t>10/01/2021 - 12/31/2021</a:t>
            </a:r>
          </a:p>
        </p:txBody>
      </p:sp>
    </p:spTree>
    <p:extLst>
      <p:ext uri="{BB962C8B-B14F-4D97-AF65-F5344CB8AC3E}">
        <p14:creationId xmlns:p14="http://schemas.microsoft.com/office/powerpoint/2010/main" val="34010287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978E94-BE7F-4241-8CDB-FC9A23F6DD64}"/>
              </a:ext>
            </a:extLst>
          </p:cNvPr>
          <p:cNvSpPr>
            <a:spLocks noGrp="1"/>
          </p:cNvSpPr>
          <p:nvPr>
            <p:ph type="title"/>
          </p:nvPr>
        </p:nvSpPr>
        <p:spPr/>
        <p:txBody>
          <a:bodyPr/>
          <a:lstStyle/>
          <a:p>
            <a:r>
              <a:rPr lang="en-US"/>
              <a:t>Instagram Posts Table | All profiles - 21 of 25</a:t>
            </a:r>
          </a:p>
        </p:txBody>
      </p:sp>
      <p:graphicFrame>
        <p:nvGraphicFramePr>
          <p:cNvPr id="5" name="Table Placeholder 4">
            <a:extLst>
              <a:ext uri="{FF2B5EF4-FFF2-40B4-BE49-F238E27FC236}">
                <a16:creationId xmlns:a16="http://schemas.microsoft.com/office/drawing/2014/main" id="{C6BCCA45-A3A7-43B4-BE25-1C1F3FC92D0F}"/>
              </a:ext>
            </a:extLst>
          </p:cNvPr>
          <p:cNvGraphicFramePr>
            <a:graphicFrameLocks noGrp="1"/>
          </p:cNvGraphicFramePr>
          <p:nvPr>
            <p:ph type="tbl" sz="quarter" idx="13"/>
            <p:extLst>
              <p:ext uri="{D42A27DB-BD31-4B8C-83A1-F6EECF244321}">
                <p14:modId xmlns:p14="http://schemas.microsoft.com/office/powerpoint/2010/main" val="26431230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454542714"/>
                    </a:ext>
                  </a:extLst>
                </a:gridCol>
                <a:gridCol w="1152143">
                  <a:extLst>
                    <a:ext uri="{9D8B030D-6E8A-4147-A177-3AD203B41FA5}">
                      <a16:colId xmlns:a16="http://schemas.microsoft.com/office/drawing/2014/main" val="2164833332"/>
                    </a:ext>
                  </a:extLst>
                </a:gridCol>
                <a:gridCol w="576072">
                  <a:extLst>
                    <a:ext uri="{9D8B030D-6E8A-4147-A177-3AD203B41FA5}">
                      <a16:colId xmlns:a16="http://schemas.microsoft.com/office/drawing/2014/main" val="1701254331"/>
                    </a:ext>
                  </a:extLst>
                </a:gridCol>
                <a:gridCol w="576072">
                  <a:extLst>
                    <a:ext uri="{9D8B030D-6E8A-4147-A177-3AD203B41FA5}">
                      <a16:colId xmlns:a16="http://schemas.microsoft.com/office/drawing/2014/main" val="4209029248"/>
                    </a:ext>
                  </a:extLst>
                </a:gridCol>
                <a:gridCol w="576072">
                  <a:extLst>
                    <a:ext uri="{9D8B030D-6E8A-4147-A177-3AD203B41FA5}">
                      <a16:colId xmlns:a16="http://schemas.microsoft.com/office/drawing/2014/main" val="3107229348"/>
                    </a:ext>
                  </a:extLst>
                </a:gridCol>
                <a:gridCol w="576072">
                  <a:extLst>
                    <a:ext uri="{9D8B030D-6E8A-4147-A177-3AD203B41FA5}">
                      <a16:colId xmlns:a16="http://schemas.microsoft.com/office/drawing/2014/main" val="1194814429"/>
                    </a:ext>
                  </a:extLst>
                </a:gridCol>
                <a:gridCol w="576072">
                  <a:extLst>
                    <a:ext uri="{9D8B030D-6E8A-4147-A177-3AD203B41FA5}">
                      <a16:colId xmlns:a16="http://schemas.microsoft.com/office/drawing/2014/main" val="56269984"/>
                    </a:ext>
                  </a:extLst>
                </a:gridCol>
                <a:gridCol w="576072">
                  <a:extLst>
                    <a:ext uri="{9D8B030D-6E8A-4147-A177-3AD203B41FA5}">
                      <a16:colId xmlns:a16="http://schemas.microsoft.com/office/drawing/2014/main" val="2033882497"/>
                    </a:ext>
                  </a:extLst>
                </a:gridCol>
                <a:gridCol w="576072">
                  <a:extLst>
                    <a:ext uri="{9D8B030D-6E8A-4147-A177-3AD203B41FA5}">
                      <a16:colId xmlns:a16="http://schemas.microsoft.com/office/drawing/2014/main" val="2937713655"/>
                    </a:ext>
                  </a:extLst>
                </a:gridCol>
                <a:gridCol w="576072">
                  <a:extLst>
                    <a:ext uri="{9D8B030D-6E8A-4147-A177-3AD203B41FA5}">
                      <a16:colId xmlns:a16="http://schemas.microsoft.com/office/drawing/2014/main" val="3815820813"/>
                    </a:ext>
                  </a:extLst>
                </a:gridCol>
                <a:gridCol w="576072">
                  <a:extLst>
                    <a:ext uri="{9D8B030D-6E8A-4147-A177-3AD203B41FA5}">
                      <a16:colId xmlns:a16="http://schemas.microsoft.com/office/drawing/2014/main" val="8856641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33368394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pronovabkk - 2021-12-12 11:03:37</a:t>
                      </a:r>
                      <a:r>
                        <a:rPr kumimoji="0" lang="en-US" sz="1000" b="0" i="0" u="none" strike="noStrike" kern="1200" cap="none" spc="0" normalizeH="0" baseline="0" noProof="0">
                          <a:ln>
                            <a:noFill/>
                          </a:ln>
                          <a:solidFill>
                            <a:prstClr val="black"/>
                          </a:solidFill>
                          <a:effectLst/>
                          <a:uLnTx/>
                          <a:uFillTx/>
                          <a:latin typeface="+mn-lt"/>
                          <a:ea typeface="+mn-ea"/>
                          <a:cs typeface="+mn-cs"/>
                        </a:rPr>
                        <a:t>
 „Du willst zurück in die Yayla-Arena? Aber sicher. Damit dein Block und du gegen Corona geschützt sind, solltest du dich auf jeden Fall impfen lassen. Wir erklären dir auf unserer Webseite, was du darüber wissen musst. Den Link findest du in der Bio. #linkinbio #pronovabkk @krefeld_pinguine #krefeldpinguine #zusammengegencorona  #impfung #impfen #coronaimpfung #medizin #kampfgegencorona #coronaimpfstoff #impfstoff #coronapandemie #coronavirusde“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https://quintly-image-storage.s3.amazonaws.com/45cbd03b64ea58ce4d75e2a18185fc18/56e548d40e06f0f780a967a7be059b61.jpg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01/11/2022 07:42:46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327</a:t>
                      </a:r>
                    </a:p>
                  </a:txBody>
                  <a:tcPr/>
                </a:tc>
                <a:extLst>
                  <a:ext uri="{0D108BD9-81ED-4DB2-BD59-A6C34878D82A}">
                    <a16:rowId xmlns:a16="http://schemas.microsoft.com/office/drawing/2014/main" val="2629083876"/>
                  </a:ext>
                </a:extLst>
              </a:tr>
            </a:tbl>
          </a:graphicData>
        </a:graphic>
      </p:graphicFrame>
      <p:sp>
        <p:nvSpPr>
          <p:cNvPr id="4" name="Text Placeholder 3">
            <a:extLst>
              <a:ext uri="{FF2B5EF4-FFF2-40B4-BE49-F238E27FC236}">
                <a16:creationId xmlns:a16="http://schemas.microsoft.com/office/drawing/2014/main" id="{835DCA6C-60F4-44A0-9A5D-4DDD495085F7}"/>
              </a:ext>
            </a:extLst>
          </p:cNvPr>
          <p:cNvSpPr>
            <a:spLocks noGrp="1"/>
          </p:cNvSpPr>
          <p:nvPr>
            <p:ph type="body" sz="quarter" idx="14"/>
          </p:nvPr>
        </p:nvSpPr>
        <p:spPr/>
        <p:txBody>
          <a:bodyPr/>
          <a:lstStyle/>
          <a:p>
            <a:r>
              <a:rPr lang="en-US"/>
              <a:t>10/01/2021 - 12/31/2021</a:t>
            </a:r>
          </a:p>
        </p:txBody>
      </p:sp>
    </p:spTree>
    <p:extLst>
      <p:ext uri="{BB962C8B-B14F-4D97-AF65-F5344CB8AC3E}">
        <p14:creationId xmlns:p14="http://schemas.microsoft.com/office/powerpoint/2010/main" val="132543562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B2A35A-B87A-470A-BB41-CC877C2ADEFC}"/>
              </a:ext>
            </a:extLst>
          </p:cNvPr>
          <p:cNvSpPr>
            <a:spLocks noGrp="1"/>
          </p:cNvSpPr>
          <p:nvPr>
            <p:ph type="title"/>
          </p:nvPr>
        </p:nvSpPr>
        <p:spPr/>
        <p:txBody>
          <a:bodyPr/>
          <a:lstStyle/>
          <a:p>
            <a:r>
              <a:rPr lang="en-US"/>
              <a:t>Instagram Posts Table | All profiles - 22 of 25</a:t>
            </a:r>
          </a:p>
        </p:txBody>
      </p:sp>
      <p:graphicFrame>
        <p:nvGraphicFramePr>
          <p:cNvPr id="5" name="Table Placeholder 4">
            <a:extLst>
              <a:ext uri="{FF2B5EF4-FFF2-40B4-BE49-F238E27FC236}">
                <a16:creationId xmlns:a16="http://schemas.microsoft.com/office/drawing/2014/main" id="{C21FAF79-0396-40F0-A477-78F8DA07E7CA}"/>
              </a:ext>
            </a:extLst>
          </p:cNvPr>
          <p:cNvGraphicFramePr>
            <a:graphicFrameLocks noGrp="1"/>
          </p:cNvGraphicFramePr>
          <p:nvPr>
            <p:ph type="tbl" sz="quarter" idx="13"/>
            <p:extLst>
              <p:ext uri="{D42A27DB-BD31-4B8C-83A1-F6EECF244321}">
                <p14:modId xmlns:p14="http://schemas.microsoft.com/office/powerpoint/2010/main" val="28055281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1241733549"/>
                    </a:ext>
                  </a:extLst>
                </a:gridCol>
                <a:gridCol w="1152143">
                  <a:extLst>
                    <a:ext uri="{9D8B030D-6E8A-4147-A177-3AD203B41FA5}">
                      <a16:colId xmlns:a16="http://schemas.microsoft.com/office/drawing/2014/main" val="2965272777"/>
                    </a:ext>
                  </a:extLst>
                </a:gridCol>
                <a:gridCol w="576072">
                  <a:extLst>
                    <a:ext uri="{9D8B030D-6E8A-4147-A177-3AD203B41FA5}">
                      <a16:colId xmlns:a16="http://schemas.microsoft.com/office/drawing/2014/main" val="3165968349"/>
                    </a:ext>
                  </a:extLst>
                </a:gridCol>
                <a:gridCol w="576072">
                  <a:extLst>
                    <a:ext uri="{9D8B030D-6E8A-4147-A177-3AD203B41FA5}">
                      <a16:colId xmlns:a16="http://schemas.microsoft.com/office/drawing/2014/main" val="1128454767"/>
                    </a:ext>
                  </a:extLst>
                </a:gridCol>
                <a:gridCol w="576072">
                  <a:extLst>
                    <a:ext uri="{9D8B030D-6E8A-4147-A177-3AD203B41FA5}">
                      <a16:colId xmlns:a16="http://schemas.microsoft.com/office/drawing/2014/main" val="3945412341"/>
                    </a:ext>
                  </a:extLst>
                </a:gridCol>
                <a:gridCol w="576072">
                  <a:extLst>
                    <a:ext uri="{9D8B030D-6E8A-4147-A177-3AD203B41FA5}">
                      <a16:colId xmlns:a16="http://schemas.microsoft.com/office/drawing/2014/main" val="3253408277"/>
                    </a:ext>
                  </a:extLst>
                </a:gridCol>
                <a:gridCol w="576072">
                  <a:extLst>
                    <a:ext uri="{9D8B030D-6E8A-4147-A177-3AD203B41FA5}">
                      <a16:colId xmlns:a16="http://schemas.microsoft.com/office/drawing/2014/main" val="3168727907"/>
                    </a:ext>
                  </a:extLst>
                </a:gridCol>
                <a:gridCol w="576072">
                  <a:extLst>
                    <a:ext uri="{9D8B030D-6E8A-4147-A177-3AD203B41FA5}">
                      <a16:colId xmlns:a16="http://schemas.microsoft.com/office/drawing/2014/main" val="1795148112"/>
                    </a:ext>
                  </a:extLst>
                </a:gridCol>
                <a:gridCol w="576072">
                  <a:extLst>
                    <a:ext uri="{9D8B030D-6E8A-4147-A177-3AD203B41FA5}">
                      <a16:colId xmlns:a16="http://schemas.microsoft.com/office/drawing/2014/main" val="2449231906"/>
                    </a:ext>
                  </a:extLst>
                </a:gridCol>
                <a:gridCol w="576072">
                  <a:extLst>
                    <a:ext uri="{9D8B030D-6E8A-4147-A177-3AD203B41FA5}">
                      <a16:colId xmlns:a16="http://schemas.microsoft.com/office/drawing/2014/main" val="2696885747"/>
                    </a:ext>
                  </a:extLst>
                </a:gridCol>
                <a:gridCol w="576072">
                  <a:extLst>
                    <a:ext uri="{9D8B030D-6E8A-4147-A177-3AD203B41FA5}">
                      <a16:colId xmlns:a16="http://schemas.microsoft.com/office/drawing/2014/main" val="11235776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25529641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pronovabkk - 2021-12-24 10:00:21</a:t>
                      </a:r>
                      <a:r>
                        <a:rPr kumimoji="0" lang="de-DE" sz="1000" b="0" i="0" u="none" strike="noStrike" kern="1200" cap="none" spc="0" normalizeH="0" baseline="0" noProof="0">
                          <a:ln>
                            <a:noFill/>
                          </a:ln>
                          <a:solidFill>
                            <a:prstClr val="black"/>
                          </a:solidFill>
                          <a:effectLst/>
                          <a:uLnTx/>
                          <a:uFillTx/>
                          <a:latin typeface="+mn-lt"/>
                          <a:ea typeface="+mn-ea"/>
                          <a:cs typeface="+mn-cs"/>
                        </a:rPr>
                        <a:t>
 Nach einem anstrengenden und turbulenten Jahr haben wir uns alle eine kleine Auszeit verdient. Perfekt, dass die besinnliche Weihnachtszeit vor der Tür steht. Genießt die Festtage. Wir wünschen euch harmonische und erholsame Tage im Kreis eurer Lieben.
Wir wünschen euch frohe Weihnachten und vor allem ein gesundes neues Jahr!
Eure pronova BKK
#pronovabkk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https://quintly-image-storage.s3.amazonaws.com/45cbd03b64ea58ce4d75e2a18185fc18/6aac578197eb6975f17ed543ec8367a6.jpg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01/23/2022 07:42:59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372</a:t>
                      </a:r>
                    </a:p>
                  </a:txBody>
                  <a:tcPr/>
                </a:tc>
                <a:extLst>
                  <a:ext uri="{0D108BD9-81ED-4DB2-BD59-A6C34878D82A}">
                    <a16:rowId xmlns:a16="http://schemas.microsoft.com/office/drawing/2014/main" val="1730538416"/>
                  </a:ext>
                </a:extLst>
              </a:tr>
            </a:tbl>
          </a:graphicData>
        </a:graphic>
      </p:graphicFrame>
      <p:sp>
        <p:nvSpPr>
          <p:cNvPr id="4" name="Text Placeholder 3">
            <a:extLst>
              <a:ext uri="{FF2B5EF4-FFF2-40B4-BE49-F238E27FC236}">
                <a16:creationId xmlns:a16="http://schemas.microsoft.com/office/drawing/2014/main" id="{8A2BCF92-E04C-478B-BF5E-BD3169799F38}"/>
              </a:ext>
            </a:extLst>
          </p:cNvPr>
          <p:cNvSpPr>
            <a:spLocks noGrp="1"/>
          </p:cNvSpPr>
          <p:nvPr>
            <p:ph type="body" sz="quarter" idx="14"/>
          </p:nvPr>
        </p:nvSpPr>
        <p:spPr/>
        <p:txBody>
          <a:bodyPr/>
          <a:lstStyle/>
          <a:p>
            <a:r>
              <a:rPr lang="en-US"/>
              <a:t>10/01/2021 - 12/31/2021</a:t>
            </a:r>
          </a:p>
        </p:txBody>
      </p:sp>
    </p:spTree>
    <p:extLst>
      <p:ext uri="{BB962C8B-B14F-4D97-AF65-F5344CB8AC3E}">
        <p14:creationId xmlns:p14="http://schemas.microsoft.com/office/powerpoint/2010/main" val="232117542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13C6D0-A9D6-4091-85CE-D5297206F430}"/>
              </a:ext>
            </a:extLst>
          </p:cNvPr>
          <p:cNvSpPr>
            <a:spLocks noGrp="1"/>
          </p:cNvSpPr>
          <p:nvPr>
            <p:ph type="title"/>
          </p:nvPr>
        </p:nvSpPr>
        <p:spPr/>
        <p:txBody>
          <a:bodyPr/>
          <a:lstStyle/>
          <a:p>
            <a:r>
              <a:rPr lang="en-US"/>
              <a:t>Instagram Posts Table | All profiles - 23 of 25</a:t>
            </a:r>
          </a:p>
        </p:txBody>
      </p:sp>
      <p:graphicFrame>
        <p:nvGraphicFramePr>
          <p:cNvPr id="5" name="Table Placeholder 4">
            <a:extLst>
              <a:ext uri="{FF2B5EF4-FFF2-40B4-BE49-F238E27FC236}">
                <a16:creationId xmlns:a16="http://schemas.microsoft.com/office/drawing/2014/main" id="{B52F9A12-F429-49BE-B061-46FFEF8BC567}"/>
              </a:ext>
            </a:extLst>
          </p:cNvPr>
          <p:cNvGraphicFramePr>
            <a:graphicFrameLocks noGrp="1"/>
          </p:cNvGraphicFramePr>
          <p:nvPr>
            <p:ph type="tbl" sz="quarter" idx="13"/>
            <p:extLst>
              <p:ext uri="{D42A27DB-BD31-4B8C-83A1-F6EECF244321}">
                <p14:modId xmlns:p14="http://schemas.microsoft.com/office/powerpoint/2010/main" val="28229628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1473012197"/>
                    </a:ext>
                  </a:extLst>
                </a:gridCol>
                <a:gridCol w="1152143">
                  <a:extLst>
                    <a:ext uri="{9D8B030D-6E8A-4147-A177-3AD203B41FA5}">
                      <a16:colId xmlns:a16="http://schemas.microsoft.com/office/drawing/2014/main" val="2650855068"/>
                    </a:ext>
                  </a:extLst>
                </a:gridCol>
                <a:gridCol w="576072">
                  <a:extLst>
                    <a:ext uri="{9D8B030D-6E8A-4147-A177-3AD203B41FA5}">
                      <a16:colId xmlns:a16="http://schemas.microsoft.com/office/drawing/2014/main" val="4289681450"/>
                    </a:ext>
                  </a:extLst>
                </a:gridCol>
                <a:gridCol w="576072">
                  <a:extLst>
                    <a:ext uri="{9D8B030D-6E8A-4147-A177-3AD203B41FA5}">
                      <a16:colId xmlns:a16="http://schemas.microsoft.com/office/drawing/2014/main" val="1991611594"/>
                    </a:ext>
                  </a:extLst>
                </a:gridCol>
                <a:gridCol w="576072">
                  <a:extLst>
                    <a:ext uri="{9D8B030D-6E8A-4147-A177-3AD203B41FA5}">
                      <a16:colId xmlns:a16="http://schemas.microsoft.com/office/drawing/2014/main" val="1593970121"/>
                    </a:ext>
                  </a:extLst>
                </a:gridCol>
                <a:gridCol w="576072">
                  <a:extLst>
                    <a:ext uri="{9D8B030D-6E8A-4147-A177-3AD203B41FA5}">
                      <a16:colId xmlns:a16="http://schemas.microsoft.com/office/drawing/2014/main" val="2661741779"/>
                    </a:ext>
                  </a:extLst>
                </a:gridCol>
                <a:gridCol w="576072">
                  <a:extLst>
                    <a:ext uri="{9D8B030D-6E8A-4147-A177-3AD203B41FA5}">
                      <a16:colId xmlns:a16="http://schemas.microsoft.com/office/drawing/2014/main" val="1871999276"/>
                    </a:ext>
                  </a:extLst>
                </a:gridCol>
                <a:gridCol w="576072">
                  <a:extLst>
                    <a:ext uri="{9D8B030D-6E8A-4147-A177-3AD203B41FA5}">
                      <a16:colId xmlns:a16="http://schemas.microsoft.com/office/drawing/2014/main" val="2743621024"/>
                    </a:ext>
                  </a:extLst>
                </a:gridCol>
                <a:gridCol w="576072">
                  <a:extLst>
                    <a:ext uri="{9D8B030D-6E8A-4147-A177-3AD203B41FA5}">
                      <a16:colId xmlns:a16="http://schemas.microsoft.com/office/drawing/2014/main" val="1933817727"/>
                    </a:ext>
                  </a:extLst>
                </a:gridCol>
                <a:gridCol w="576072">
                  <a:extLst>
                    <a:ext uri="{9D8B030D-6E8A-4147-A177-3AD203B41FA5}">
                      <a16:colId xmlns:a16="http://schemas.microsoft.com/office/drawing/2014/main" val="3625028060"/>
                    </a:ext>
                  </a:extLst>
                </a:gridCol>
                <a:gridCol w="576072">
                  <a:extLst>
                    <a:ext uri="{9D8B030D-6E8A-4147-A177-3AD203B41FA5}">
                      <a16:colId xmlns:a16="http://schemas.microsoft.com/office/drawing/2014/main" val="1239152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26693441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pronovabkk - 2021-10-04 07:00:00</a:t>
                      </a:r>
                      <a:r>
                        <a:rPr kumimoji="0" lang="de-DE" sz="1000" b="0" i="0" u="none" strike="noStrike" kern="1200" cap="none" spc="0" normalizeH="0" baseline="0" noProof="0">
                          <a:ln>
                            <a:noFill/>
                          </a:ln>
                          <a:solidFill>
                            <a:prstClr val="black"/>
                          </a:solidFill>
                          <a:effectLst/>
                          <a:uLnTx/>
                          <a:uFillTx/>
                          <a:latin typeface="+mn-lt"/>
                          <a:ea typeface="+mn-ea"/>
                          <a:cs typeface="+mn-cs"/>
                        </a:rPr>
                        <a:t>
 Lust auf mehr Leistungen, Flexibilität und Service? Kannst du haben: Bis zu 150€ über das Bonusprogramm, flexibel sparen mit unseren Wahltarifen und unser ausgezeichneter Kundenservice ist 24/7 für euch da: 
Das ist #mehrkrankenkasse #mehrvorteile #mehrwert für dich!
#pronovabkk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https://quintly-image-storage.s3.amazonaws.com/45cbd03b64ea58ce4d75e2a18185fc18/cb7f77022506b78964a8bc29002e53b7.jpg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11/03/2021 01:43:29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028713887"/>
                  </a:ext>
                </a:extLst>
              </a:tr>
            </a:tbl>
          </a:graphicData>
        </a:graphic>
      </p:graphicFrame>
      <p:sp>
        <p:nvSpPr>
          <p:cNvPr id="4" name="Text Placeholder 3">
            <a:extLst>
              <a:ext uri="{FF2B5EF4-FFF2-40B4-BE49-F238E27FC236}">
                <a16:creationId xmlns:a16="http://schemas.microsoft.com/office/drawing/2014/main" id="{0C7288E0-E45A-4DE4-ACA3-D322CC7F9C09}"/>
              </a:ext>
            </a:extLst>
          </p:cNvPr>
          <p:cNvSpPr>
            <a:spLocks noGrp="1"/>
          </p:cNvSpPr>
          <p:nvPr>
            <p:ph type="body" sz="quarter" idx="14"/>
          </p:nvPr>
        </p:nvSpPr>
        <p:spPr/>
        <p:txBody>
          <a:bodyPr/>
          <a:lstStyle/>
          <a:p>
            <a:r>
              <a:rPr lang="en-US"/>
              <a:t>10/01/2021 - 12/31/2021</a:t>
            </a:r>
          </a:p>
        </p:txBody>
      </p:sp>
    </p:spTree>
    <p:extLst>
      <p:ext uri="{BB962C8B-B14F-4D97-AF65-F5344CB8AC3E}">
        <p14:creationId xmlns:p14="http://schemas.microsoft.com/office/powerpoint/2010/main" val="72680385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F18368-045B-4F0A-9216-C96FEF3DCAE5}"/>
              </a:ext>
            </a:extLst>
          </p:cNvPr>
          <p:cNvSpPr>
            <a:spLocks noGrp="1"/>
          </p:cNvSpPr>
          <p:nvPr>
            <p:ph type="title"/>
          </p:nvPr>
        </p:nvSpPr>
        <p:spPr/>
        <p:txBody>
          <a:bodyPr/>
          <a:lstStyle/>
          <a:p>
            <a:r>
              <a:rPr lang="en-US"/>
              <a:t>Instagram Posts Table | All profiles - 24 of 25</a:t>
            </a:r>
          </a:p>
        </p:txBody>
      </p:sp>
      <p:graphicFrame>
        <p:nvGraphicFramePr>
          <p:cNvPr id="5" name="Table Placeholder 4">
            <a:extLst>
              <a:ext uri="{FF2B5EF4-FFF2-40B4-BE49-F238E27FC236}">
                <a16:creationId xmlns:a16="http://schemas.microsoft.com/office/drawing/2014/main" id="{7856E83A-E991-4611-9281-416E481D1FC5}"/>
              </a:ext>
            </a:extLst>
          </p:cNvPr>
          <p:cNvGraphicFramePr>
            <a:graphicFrameLocks noGrp="1"/>
          </p:cNvGraphicFramePr>
          <p:nvPr>
            <p:ph type="tbl" sz="quarter" idx="13"/>
            <p:extLst>
              <p:ext uri="{D42A27DB-BD31-4B8C-83A1-F6EECF244321}">
                <p14:modId xmlns:p14="http://schemas.microsoft.com/office/powerpoint/2010/main" val="40579182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3670111176"/>
                    </a:ext>
                  </a:extLst>
                </a:gridCol>
                <a:gridCol w="1152143">
                  <a:extLst>
                    <a:ext uri="{9D8B030D-6E8A-4147-A177-3AD203B41FA5}">
                      <a16:colId xmlns:a16="http://schemas.microsoft.com/office/drawing/2014/main" val="214504809"/>
                    </a:ext>
                  </a:extLst>
                </a:gridCol>
                <a:gridCol w="576072">
                  <a:extLst>
                    <a:ext uri="{9D8B030D-6E8A-4147-A177-3AD203B41FA5}">
                      <a16:colId xmlns:a16="http://schemas.microsoft.com/office/drawing/2014/main" val="768652110"/>
                    </a:ext>
                  </a:extLst>
                </a:gridCol>
                <a:gridCol w="576072">
                  <a:extLst>
                    <a:ext uri="{9D8B030D-6E8A-4147-A177-3AD203B41FA5}">
                      <a16:colId xmlns:a16="http://schemas.microsoft.com/office/drawing/2014/main" val="3491239863"/>
                    </a:ext>
                  </a:extLst>
                </a:gridCol>
                <a:gridCol w="576072">
                  <a:extLst>
                    <a:ext uri="{9D8B030D-6E8A-4147-A177-3AD203B41FA5}">
                      <a16:colId xmlns:a16="http://schemas.microsoft.com/office/drawing/2014/main" val="3237757786"/>
                    </a:ext>
                  </a:extLst>
                </a:gridCol>
                <a:gridCol w="576072">
                  <a:extLst>
                    <a:ext uri="{9D8B030D-6E8A-4147-A177-3AD203B41FA5}">
                      <a16:colId xmlns:a16="http://schemas.microsoft.com/office/drawing/2014/main" val="3440568378"/>
                    </a:ext>
                  </a:extLst>
                </a:gridCol>
                <a:gridCol w="576072">
                  <a:extLst>
                    <a:ext uri="{9D8B030D-6E8A-4147-A177-3AD203B41FA5}">
                      <a16:colId xmlns:a16="http://schemas.microsoft.com/office/drawing/2014/main" val="183927166"/>
                    </a:ext>
                  </a:extLst>
                </a:gridCol>
                <a:gridCol w="576072">
                  <a:extLst>
                    <a:ext uri="{9D8B030D-6E8A-4147-A177-3AD203B41FA5}">
                      <a16:colId xmlns:a16="http://schemas.microsoft.com/office/drawing/2014/main" val="3157375591"/>
                    </a:ext>
                  </a:extLst>
                </a:gridCol>
                <a:gridCol w="576072">
                  <a:extLst>
                    <a:ext uri="{9D8B030D-6E8A-4147-A177-3AD203B41FA5}">
                      <a16:colId xmlns:a16="http://schemas.microsoft.com/office/drawing/2014/main" val="1236261067"/>
                    </a:ext>
                  </a:extLst>
                </a:gridCol>
                <a:gridCol w="576072">
                  <a:extLst>
                    <a:ext uri="{9D8B030D-6E8A-4147-A177-3AD203B41FA5}">
                      <a16:colId xmlns:a16="http://schemas.microsoft.com/office/drawing/2014/main" val="1686758498"/>
                    </a:ext>
                  </a:extLst>
                </a:gridCol>
                <a:gridCol w="576072">
                  <a:extLst>
                    <a:ext uri="{9D8B030D-6E8A-4147-A177-3AD203B41FA5}">
                      <a16:colId xmlns:a16="http://schemas.microsoft.com/office/drawing/2014/main" val="3041968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41020306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pronovabkk - 2021-10-15 09:26:18</a:t>
                      </a:r>
                      <a:r>
                        <a:rPr kumimoji="0" lang="en-US" sz="1000" b="0" i="0" u="none" strike="noStrike" kern="1200" cap="none" spc="0" normalizeH="0" baseline="0" noProof="0">
                          <a:ln>
                            <a:noFill/>
                          </a:ln>
                          <a:solidFill>
                            <a:prstClr val="black"/>
                          </a:solidFill>
                          <a:effectLst/>
                          <a:uLnTx/>
                          <a:uFillTx/>
                          <a:latin typeface="+mn-lt"/>
                          <a:ea typeface="+mn-ea"/>
                          <a:cs typeface="+mn-cs"/>
                        </a:rPr>
                        <a:t>
 Du hast es vielleicht geahnt: Ein verschluckter Kaugummi verklebt weder den Magen noch den Darm. Die Kaumasse passiert unsere Verdauungsorgane wie eine Tunnelrutsche und wird wieder ausgeschieden. Also: Weiterkauen!
#pronovabkk #kaugummi #mundgesundheit #chewinggum #happysmile #foodnews #zahnfleisch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https://quintly-image-storage.s3.amazonaws.com/45cbd03b64ea58ce4d75e2a18185fc18/38a1210f681f84dd3360b72ad2c2debb.jpg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11/14/2021 07:43:59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428</a:t>
                      </a:r>
                    </a:p>
                  </a:txBody>
                  <a:tcPr/>
                </a:tc>
                <a:extLst>
                  <a:ext uri="{0D108BD9-81ED-4DB2-BD59-A6C34878D82A}">
                    <a16:rowId xmlns:a16="http://schemas.microsoft.com/office/drawing/2014/main" val="454334932"/>
                  </a:ext>
                </a:extLst>
              </a:tr>
            </a:tbl>
          </a:graphicData>
        </a:graphic>
      </p:graphicFrame>
      <p:sp>
        <p:nvSpPr>
          <p:cNvPr id="4" name="Text Placeholder 3">
            <a:extLst>
              <a:ext uri="{FF2B5EF4-FFF2-40B4-BE49-F238E27FC236}">
                <a16:creationId xmlns:a16="http://schemas.microsoft.com/office/drawing/2014/main" id="{B5B946DA-0F71-469D-B0A6-72EAA25DA081}"/>
              </a:ext>
            </a:extLst>
          </p:cNvPr>
          <p:cNvSpPr>
            <a:spLocks noGrp="1"/>
          </p:cNvSpPr>
          <p:nvPr>
            <p:ph type="body" sz="quarter" idx="14"/>
          </p:nvPr>
        </p:nvSpPr>
        <p:spPr/>
        <p:txBody>
          <a:bodyPr/>
          <a:lstStyle/>
          <a:p>
            <a:r>
              <a:rPr lang="en-US"/>
              <a:t>10/01/2021 - 12/31/2021</a:t>
            </a:r>
          </a:p>
        </p:txBody>
      </p:sp>
    </p:spTree>
    <p:extLst>
      <p:ext uri="{BB962C8B-B14F-4D97-AF65-F5344CB8AC3E}">
        <p14:creationId xmlns:p14="http://schemas.microsoft.com/office/powerpoint/2010/main" val="89263113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E43216-0D41-4D2B-B493-9D856A8CDEB5}"/>
              </a:ext>
            </a:extLst>
          </p:cNvPr>
          <p:cNvSpPr>
            <a:spLocks noGrp="1"/>
          </p:cNvSpPr>
          <p:nvPr>
            <p:ph type="title"/>
          </p:nvPr>
        </p:nvSpPr>
        <p:spPr/>
        <p:txBody>
          <a:bodyPr/>
          <a:lstStyle/>
          <a:p>
            <a:r>
              <a:rPr lang="en-US"/>
              <a:t>Instagram Posts Table | All profiles - 25 of 25</a:t>
            </a:r>
          </a:p>
        </p:txBody>
      </p:sp>
      <p:graphicFrame>
        <p:nvGraphicFramePr>
          <p:cNvPr id="5" name="Table Placeholder 4">
            <a:extLst>
              <a:ext uri="{FF2B5EF4-FFF2-40B4-BE49-F238E27FC236}">
                <a16:creationId xmlns:a16="http://schemas.microsoft.com/office/drawing/2014/main" id="{7F324E62-545C-4B52-9D97-27FC77A7556A}"/>
              </a:ext>
            </a:extLst>
          </p:cNvPr>
          <p:cNvGraphicFramePr>
            <a:graphicFrameLocks noGrp="1"/>
          </p:cNvGraphicFramePr>
          <p:nvPr>
            <p:ph type="tbl" sz="quarter" idx="13"/>
            <p:extLst>
              <p:ext uri="{D42A27DB-BD31-4B8C-83A1-F6EECF244321}">
                <p14:modId xmlns:p14="http://schemas.microsoft.com/office/powerpoint/2010/main" val="29780327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1389739692"/>
                    </a:ext>
                  </a:extLst>
                </a:gridCol>
                <a:gridCol w="1152143">
                  <a:extLst>
                    <a:ext uri="{9D8B030D-6E8A-4147-A177-3AD203B41FA5}">
                      <a16:colId xmlns:a16="http://schemas.microsoft.com/office/drawing/2014/main" val="3393944267"/>
                    </a:ext>
                  </a:extLst>
                </a:gridCol>
                <a:gridCol w="576072">
                  <a:extLst>
                    <a:ext uri="{9D8B030D-6E8A-4147-A177-3AD203B41FA5}">
                      <a16:colId xmlns:a16="http://schemas.microsoft.com/office/drawing/2014/main" val="4165092984"/>
                    </a:ext>
                  </a:extLst>
                </a:gridCol>
                <a:gridCol w="576072">
                  <a:extLst>
                    <a:ext uri="{9D8B030D-6E8A-4147-A177-3AD203B41FA5}">
                      <a16:colId xmlns:a16="http://schemas.microsoft.com/office/drawing/2014/main" val="519955061"/>
                    </a:ext>
                  </a:extLst>
                </a:gridCol>
                <a:gridCol w="576072">
                  <a:extLst>
                    <a:ext uri="{9D8B030D-6E8A-4147-A177-3AD203B41FA5}">
                      <a16:colId xmlns:a16="http://schemas.microsoft.com/office/drawing/2014/main" val="1428376700"/>
                    </a:ext>
                  </a:extLst>
                </a:gridCol>
                <a:gridCol w="576072">
                  <a:extLst>
                    <a:ext uri="{9D8B030D-6E8A-4147-A177-3AD203B41FA5}">
                      <a16:colId xmlns:a16="http://schemas.microsoft.com/office/drawing/2014/main" val="4004173121"/>
                    </a:ext>
                  </a:extLst>
                </a:gridCol>
                <a:gridCol w="576072">
                  <a:extLst>
                    <a:ext uri="{9D8B030D-6E8A-4147-A177-3AD203B41FA5}">
                      <a16:colId xmlns:a16="http://schemas.microsoft.com/office/drawing/2014/main" val="1815867262"/>
                    </a:ext>
                  </a:extLst>
                </a:gridCol>
                <a:gridCol w="576072">
                  <a:extLst>
                    <a:ext uri="{9D8B030D-6E8A-4147-A177-3AD203B41FA5}">
                      <a16:colId xmlns:a16="http://schemas.microsoft.com/office/drawing/2014/main" val="1092643432"/>
                    </a:ext>
                  </a:extLst>
                </a:gridCol>
                <a:gridCol w="576072">
                  <a:extLst>
                    <a:ext uri="{9D8B030D-6E8A-4147-A177-3AD203B41FA5}">
                      <a16:colId xmlns:a16="http://schemas.microsoft.com/office/drawing/2014/main" val="3227728449"/>
                    </a:ext>
                  </a:extLst>
                </a:gridCol>
                <a:gridCol w="576072">
                  <a:extLst>
                    <a:ext uri="{9D8B030D-6E8A-4147-A177-3AD203B41FA5}">
                      <a16:colId xmlns:a16="http://schemas.microsoft.com/office/drawing/2014/main" val="2566456859"/>
                    </a:ext>
                  </a:extLst>
                </a:gridCol>
                <a:gridCol w="576072">
                  <a:extLst>
                    <a:ext uri="{9D8B030D-6E8A-4147-A177-3AD203B41FA5}">
                      <a16:colId xmlns:a16="http://schemas.microsoft.com/office/drawing/2014/main" val="3210434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41770094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pronovabkk - 2021-11-19 08:27:58</a:t>
                      </a:r>
                      <a:r>
                        <a:rPr kumimoji="0" lang="de-DE" sz="1000" b="0" i="0" u="none" strike="noStrike" kern="1200" cap="none" spc="0" normalizeH="0" baseline="0" noProof="0">
                          <a:ln>
                            <a:noFill/>
                          </a:ln>
                          <a:solidFill>
                            <a:prstClr val="black"/>
                          </a:solidFill>
                          <a:effectLst/>
                          <a:uLnTx/>
                          <a:uFillTx/>
                          <a:latin typeface="+mn-lt"/>
                          <a:ea typeface="+mn-ea"/>
                          <a:cs typeface="+mn-cs"/>
                        </a:rPr>
                        <a:t>
 Wir sind ab sofort Gesundheitspartner der @krefeld_pinguine! Für die Saison 2021/22 übernehmen wir dazu erneut eine Spielerpatenschaft und begrüßen Dominik Tiffels im Team der pronova BKK. Wenn du auch von unserer Partnerschaft mit @tiff_1994 und den Krefeld Pinguinen profitieren willst, komm einfach in unserem Service-Center in Krefeld vorbei. Dort erfährst du, was wir neben dem Bonusprogramm und unserem ausgezeichneten Service noch alles für deine Gesundheit auf Lager haben. 
#pronovabkk #krefeldpinguine #eishockey #pinguins #instahockey #eishockeynews #icehockey #pennydel #del #kev #hockeyplayer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https://quintly-image-storage.s3.amazonaws.com/45cbd03b64ea58ce4d75e2a18185fc18/ca34ebeb2f1a8112c92fc6261b5a9148.jpg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12/19/2021 01:42:55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763386127"/>
                  </a:ext>
                </a:extLst>
              </a:tr>
            </a:tbl>
          </a:graphicData>
        </a:graphic>
      </p:graphicFrame>
      <p:sp>
        <p:nvSpPr>
          <p:cNvPr id="4" name="Text Placeholder 3">
            <a:extLst>
              <a:ext uri="{FF2B5EF4-FFF2-40B4-BE49-F238E27FC236}">
                <a16:creationId xmlns:a16="http://schemas.microsoft.com/office/drawing/2014/main" id="{8B6F5861-AADA-4F27-8E71-30520F1CC142}"/>
              </a:ext>
            </a:extLst>
          </p:cNvPr>
          <p:cNvSpPr>
            <a:spLocks noGrp="1"/>
          </p:cNvSpPr>
          <p:nvPr>
            <p:ph type="body" sz="quarter" idx="14"/>
          </p:nvPr>
        </p:nvSpPr>
        <p:spPr/>
        <p:txBody>
          <a:bodyPr/>
          <a:lstStyle/>
          <a:p>
            <a:r>
              <a:rPr lang="en-US"/>
              <a:t>10/01/2021 - 12/31/2021</a:t>
            </a:r>
          </a:p>
        </p:txBody>
      </p:sp>
    </p:spTree>
    <p:extLst>
      <p:ext uri="{BB962C8B-B14F-4D97-AF65-F5344CB8AC3E}">
        <p14:creationId xmlns:p14="http://schemas.microsoft.com/office/powerpoint/2010/main" val="387526604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2639</Words>
  <Application>Microsoft Office PowerPoint</Application>
  <PresentationFormat>On-screen Show (4:3)</PresentationFormat>
  <Paragraphs>958</Paragraphs>
  <Slides>36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36</vt:i4>
      </vt:variant>
    </vt:vector>
  </HeadingPairs>
  <TitlesOfParts>
    <vt:vector size="39" baseType="lpstr">
      <vt:lpstr>Arial</vt:lpstr>
      <vt:lpstr>Calibri</vt:lpstr>
      <vt:lpstr>quintly_template</vt:lpstr>
      <vt:lpstr>Quartalsreport Instagram</vt:lpstr>
      <vt:lpstr>Instagram Key Metrics Table | All profiles</vt:lpstr>
      <vt:lpstr>Instagram Instagram Key Metrics Table | All profiles</vt:lpstr>
      <vt:lpstr>Instagram Stories Key Metrics Table | All profiles</vt:lpstr>
      <vt:lpstr>Instagram Followers Total | All profiles</vt:lpstr>
      <vt:lpstr>Instagram Stories Table  | All profiles - 1 of 5</vt:lpstr>
      <vt:lpstr>Instagram Stories Table  | All profiles - 2 of 5</vt:lpstr>
      <vt:lpstr>Instagram Stories Table  | All profiles - 3 of 5</vt:lpstr>
      <vt:lpstr>Instagram Stories Table  | All profiles - 4 of 5</vt:lpstr>
      <vt:lpstr>Instagram Stories Table  | All profiles - 5 of 5</vt:lpstr>
      <vt:lpstr>Instagram Interaction Rate By Hour | All profiles</vt:lpstr>
      <vt:lpstr>Instagram Posts Table | All profiles - 1 of 25</vt:lpstr>
      <vt:lpstr>Instagram Posts Table | All profiles - 2 of 25</vt:lpstr>
      <vt:lpstr>Instagram Posts Table | All profiles - 3 of 25</vt:lpstr>
      <vt:lpstr>Instagram Posts Table | All profiles - 4 of 25</vt:lpstr>
      <vt:lpstr>Instagram Posts Table | All profiles - 5 of 25</vt:lpstr>
      <vt:lpstr>Instagram Posts Table | All profiles - 6 of 25</vt:lpstr>
      <vt:lpstr>Instagram Posts Table | All profiles - 7 of 25</vt:lpstr>
      <vt:lpstr>Instagram Posts Table | All profiles - 8 of 25</vt:lpstr>
      <vt:lpstr>Instagram Posts Table | All profiles - 9 of 25</vt:lpstr>
      <vt:lpstr>Instagram Posts Table | All profiles - 10 of 25</vt:lpstr>
      <vt:lpstr>Instagram Posts Table | All profiles - 11 of 25</vt:lpstr>
      <vt:lpstr>Instagram Posts Table | All profiles - 12 of 25</vt:lpstr>
      <vt:lpstr>Instagram Posts Table | All profiles - 13 of 25</vt:lpstr>
      <vt:lpstr>Instagram Posts Table | All profiles - 14 of 25</vt:lpstr>
      <vt:lpstr>Instagram Posts Table | All profiles - 15 of 25</vt:lpstr>
      <vt:lpstr>Instagram Posts Table | All profiles - 16 of 25</vt:lpstr>
      <vt:lpstr>Instagram Posts Table | All profiles - 17 of 25</vt:lpstr>
      <vt:lpstr>Instagram Posts Table | All profiles - 18 of 25</vt:lpstr>
      <vt:lpstr>Instagram Posts Table | All profiles - 19 of 25</vt:lpstr>
      <vt:lpstr>Instagram Posts Table | All profiles - 20 of 25</vt:lpstr>
      <vt:lpstr>Instagram Posts Table | All profiles - 21 of 25</vt:lpstr>
      <vt:lpstr>Instagram Posts Table | All profiles - 22 of 25</vt:lpstr>
      <vt:lpstr>Instagram Posts Table | All profiles - 23 of 25</vt:lpstr>
      <vt:lpstr>Instagram Posts Table | All profiles - 24 of 25</vt:lpstr>
      <vt:lpstr>Instagram Posts Table | All profiles - 25 of 25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Quartalsreport Instagram</dc:title>
  <dc:creator>Frederik Peiniger</dc:creator>
  <cp:lastModifiedBy>Frederik Peiniger</cp:lastModifiedBy>
  <cp:revision>1</cp:revision>
  <dcterms:created xsi:type="dcterms:W3CDTF">2022-01-26T14:43:35Z</dcterms:created>
  <dcterms:modified xsi:type="dcterms:W3CDTF">2022-01-26T14:44:36Z</dcterms:modified>
</cp:coreProperties>
</file>