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pronova BKK Facebook</c:v>
                </c:pt>
              </c:strCache>
            </c:strRef>
          </c:tx>
          <c:spPr>
            <a:ln w="28575" cap="rnd">
              <a:solidFill>
                <a:schemeClr val="accent1"/>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Sheet1!$B$2:$B$93</c:f>
              <c:numCache>
                <c:formatCode>General</c:formatCode>
                <c:ptCount val="92"/>
                <c:pt idx="0">
                  <c:v>9704</c:v>
                </c:pt>
                <c:pt idx="1">
                  <c:v>9703</c:v>
                </c:pt>
                <c:pt idx="2">
                  <c:v>9705</c:v>
                </c:pt>
                <c:pt idx="3">
                  <c:v>9705</c:v>
                </c:pt>
                <c:pt idx="4">
                  <c:v>9707</c:v>
                </c:pt>
                <c:pt idx="5">
                  <c:v>9706</c:v>
                </c:pt>
                <c:pt idx="6">
                  <c:v>9704</c:v>
                </c:pt>
                <c:pt idx="7">
                  <c:v>79</c:v>
                </c:pt>
                <c:pt idx="8">
                  <c:v>9707</c:v>
                </c:pt>
                <c:pt idx="9">
                  <c:v>9708</c:v>
                </c:pt>
                <c:pt idx="10">
                  <c:v>9709</c:v>
                </c:pt>
                <c:pt idx="11">
                  <c:v>9710</c:v>
                </c:pt>
                <c:pt idx="12">
                  <c:v>9712</c:v>
                </c:pt>
                <c:pt idx="13">
                  <c:v>9713</c:v>
                </c:pt>
                <c:pt idx="14">
                  <c:v>9714</c:v>
                </c:pt>
                <c:pt idx="15">
                  <c:v>9712</c:v>
                </c:pt>
                <c:pt idx="16">
                  <c:v>9712</c:v>
                </c:pt>
                <c:pt idx="17">
                  <c:v>9712</c:v>
                </c:pt>
                <c:pt idx="18">
                  <c:v>9713</c:v>
                </c:pt>
                <c:pt idx="19">
                  <c:v>9713</c:v>
                </c:pt>
                <c:pt idx="20">
                  <c:v>9713</c:v>
                </c:pt>
                <c:pt idx="21">
                  <c:v>9714</c:v>
                </c:pt>
                <c:pt idx="22">
                  <c:v>9716</c:v>
                </c:pt>
                <c:pt idx="23">
                  <c:v>9716</c:v>
                </c:pt>
                <c:pt idx="24">
                  <c:v>9718</c:v>
                </c:pt>
                <c:pt idx="25">
                  <c:v>9718</c:v>
                </c:pt>
                <c:pt idx="26">
                  <c:v>9719</c:v>
                </c:pt>
                <c:pt idx="27">
                  <c:v>9719</c:v>
                </c:pt>
                <c:pt idx="28">
                  <c:v>9718</c:v>
                </c:pt>
                <c:pt idx="29">
                  <c:v>9718</c:v>
                </c:pt>
                <c:pt idx="30">
                  <c:v>9716</c:v>
                </c:pt>
                <c:pt idx="31">
                  <c:v>9716</c:v>
                </c:pt>
                <c:pt idx="32">
                  <c:v>9717</c:v>
                </c:pt>
                <c:pt idx="33">
                  <c:v>9718</c:v>
                </c:pt>
                <c:pt idx="34">
                  <c:v>9719</c:v>
                </c:pt>
                <c:pt idx="35">
                  <c:v>9719</c:v>
                </c:pt>
                <c:pt idx="36">
                  <c:v>9719</c:v>
                </c:pt>
                <c:pt idx="37">
                  <c:v>9719</c:v>
                </c:pt>
                <c:pt idx="38">
                  <c:v>9719</c:v>
                </c:pt>
                <c:pt idx="39">
                  <c:v>9718</c:v>
                </c:pt>
                <c:pt idx="40">
                  <c:v>9718</c:v>
                </c:pt>
                <c:pt idx="41">
                  <c:v>9717</c:v>
                </c:pt>
                <c:pt idx="42">
                  <c:v>9718</c:v>
                </c:pt>
                <c:pt idx="43">
                  <c:v>9718</c:v>
                </c:pt>
                <c:pt idx="44">
                  <c:v>9717</c:v>
                </c:pt>
                <c:pt idx="45">
                  <c:v>9716</c:v>
                </c:pt>
                <c:pt idx="46">
                  <c:v>9717</c:v>
                </c:pt>
                <c:pt idx="47">
                  <c:v>9717</c:v>
                </c:pt>
                <c:pt idx="48">
                  <c:v>9716</c:v>
                </c:pt>
                <c:pt idx="49">
                  <c:v>9716</c:v>
                </c:pt>
                <c:pt idx="50">
                  <c:v>9718</c:v>
                </c:pt>
                <c:pt idx="51">
                  <c:v>9718</c:v>
                </c:pt>
                <c:pt idx="52">
                  <c:v>9720</c:v>
                </c:pt>
                <c:pt idx="53">
                  <c:v>9721</c:v>
                </c:pt>
                <c:pt idx="54">
                  <c:v>9722</c:v>
                </c:pt>
                <c:pt idx="55">
                  <c:v>9721</c:v>
                </c:pt>
                <c:pt idx="56">
                  <c:v>9720</c:v>
                </c:pt>
                <c:pt idx="57">
                  <c:v>9719</c:v>
                </c:pt>
                <c:pt idx="58">
                  <c:v>9718</c:v>
                </c:pt>
                <c:pt idx="59">
                  <c:v>9718</c:v>
                </c:pt>
                <c:pt idx="60">
                  <c:v>9718</c:v>
                </c:pt>
                <c:pt idx="61">
                  <c:v>9717</c:v>
                </c:pt>
                <c:pt idx="62">
                  <c:v>9717</c:v>
                </c:pt>
                <c:pt idx="63">
                  <c:v>9716</c:v>
                </c:pt>
                <c:pt idx="64">
                  <c:v>9716</c:v>
                </c:pt>
                <c:pt idx="65">
                  <c:v>9715</c:v>
                </c:pt>
                <c:pt idx="66">
                  <c:v>9714</c:v>
                </c:pt>
                <c:pt idx="67">
                  <c:v>9714</c:v>
                </c:pt>
                <c:pt idx="68">
                  <c:v>9714</c:v>
                </c:pt>
                <c:pt idx="69">
                  <c:v>9714</c:v>
                </c:pt>
                <c:pt idx="70">
                  <c:v>9715</c:v>
                </c:pt>
                <c:pt idx="71">
                  <c:v>9715</c:v>
                </c:pt>
                <c:pt idx="72">
                  <c:v>9715</c:v>
                </c:pt>
                <c:pt idx="73">
                  <c:v>9716</c:v>
                </c:pt>
                <c:pt idx="74">
                  <c:v>9714</c:v>
                </c:pt>
                <c:pt idx="75">
                  <c:v>9712</c:v>
                </c:pt>
                <c:pt idx="76">
                  <c:v>9713</c:v>
                </c:pt>
                <c:pt idx="77">
                  <c:v>9711</c:v>
                </c:pt>
                <c:pt idx="78">
                  <c:v>9711</c:v>
                </c:pt>
                <c:pt idx="79">
                  <c:v>9712</c:v>
                </c:pt>
                <c:pt idx="80">
                  <c:v>9711</c:v>
                </c:pt>
                <c:pt idx="81">
                  <c:v>9712</c:v>
                </c:pt>
                <c:pt idx="82">
                  <c:v>9713</c:v>
                </c:pt>
                <c:pt idx="83">
                  <c:v>9714</c:v>
                </c:pt>
                <c:pt idx="84">
                  <c:v>9712</c:v>
                </c:pt>
                <c:pt idx="85">
                  <c:v>9709</c:v>
                </c:pt>
                <c:pt idx="86">
                  <c:v>9707</c:v>
                </c:pt>
                <c:pt idx="87">
                  <c:v>9708</c:v>
                </c:pt>
                <c:pt idx="88">
                  <c:v>9706</c:v>
                </c:pt>
                <c:pt idx="89">
                  <c:v>9707</c:v>
                </c:pt>
                <c:pt idx="90">
                  <c:v>9705</c:v>
                </c:pt>
                <c:pt idx="91">
                  <c:v>9705</c:v>
                </c:pt>
              </c:numCache>
            </c:numRef>
          </c:val>
          <c:smooth val="0"/>
          <c:extLst>
            <c:ext xmlns:c16="http://schemas.microsoft.com/office/drawing/2014/chart" uri="{C3380CC4-5D6E-409C-BE32-E72D297353CC}">
              <c16:uniqueId val="{00000000-950D-4347-9CAD-480C3283F12F}"/>
            </c:ext>
          </c:extLst>
        </c:ser>
        <c:dLbls>
          <c:showLegendKey val="0"/>
          <c:showVal val="0"/>
          <c:showCatName val="0"/>
          <c:showSerName val="0"/>
          <c:showPercent val="0"/>
          <c:showBubbleSize val="0"/>
        </c:dLbls>
        <c:smooth val="0"/>
        <c:axId val="372541336"/>
        <c:axId val="372541664"/>
      </c:lineChart>
      <c:dateAx>
        <c:axId val="372541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541664"/>
        <c:crosses val="autoZero"/>
        <c:auto val="1"/>
        <c:lblOffset val="100"/>
        <c:baseTimeUnit val="days"/>
      </c:dateAx>
      <c:valAx>
        <c:axId val="372541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541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pronova BKK Facebook Bezahlte Reichweite</c:v>
                </c:pt>
              </c:strCache>
            </c:strRef>
          </c:tx>
          <c:spPr>
            <a:ln w="28575" cap="rnd">
              <a:solidFill>
                <a:schemeClr val="accent1"/>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Sheet1!$B$2:$B$93</c:f>
              <c:numCache>
                <c:formatCode>General</c:formatCode>
                <c:ptCount val="92"/>
                <c:pt idx="0">
                  <c:v>14912</c:v>
                </c:pt>
                <c:pt idx="1">
                  <c:v>18079</c:v>
                </c:pt>
                <c:pt idx="2">
                  <c:v>12136</c:v>
                </c:pt>
                <c:pt idx="3">
                  <c:v>15708</c:v>
                </c:pt>
                <c:pt idx="4">
                  <c:v>13273</c:v>
                </c:pt>
                <c:pt idx="5">
                  <c:v>17687</c:v>
                </c:pt>
                <c:pt idx="6">
                  <c:v>12411</c:v>
                </c:pt>
                <c:pt idx="7">
                  <c:v>13403</c:v>
                </c:pt>
                <c:pt idx="8">
                  <c:v>16869</c:v>
                </c:pt>
                <c:pt idx="9">
                  <c:v>18656</c:v>
                </c:pt>
                <c:pt idx="10">
                  <c:v>25095</c:v>
                </c:pt>
                <c:pt idx="11">
                  <c:v>23484</c:v>
                </c:pt>
                <c:pt idx="12">
                  <c:v>26400</c:v>
                </c:pt>
                <c:pt idx="13">
                  <c:v>19988</c:v>
                </c:pt>
                <c:pt idx="14">
                  <c:v>33368</c:v>
                </c:pt>
                <c:pt idx="15">
                  <c:v>23092</c:v>
                </c:pt>
                <c:pt idx="16">
                  <c:v>21362</c:v>
                </c:pt>
                <c:pt idx="17">
                  <c:v>13780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4816</c:v>
                </c:pt>
                <c:pt idx="79">
                  <c:v>35625</c:v>
                </c:pt>
                <c:pt idx="80">
                  <c:v>32703</c:v>
                </c:pt>
                <c:pt idx="81">
                  <c:v>29050</c:v>
                </c:pt>
                <c:pt idx="82">
                  <c:v>27861</c:v>
                </c:pt>
                <c:pt idx="83">
                  <c:v>5329</c:v>
                </c:pt>
                <c:pt idx="84">
                  <c:v>97087</c:v>
                </c:pt>
                <c:pt idx="85">
                  <c:v>122732</c:v>
                </c:pt>
                <c:pt idx="86">
                  <c:v>157130</c:v>
                </c:pt>
                <c:pt idx="87">
                  <c:v>142829</c:v>
                </c:pt>
                <c:pt idx="88">
                  <c:v>114598</c:v>
                </c:pt>
                <c:pt idx="89">
                  <c:v>135502</c:v>
                </c:pt>
                <c:pt idx="90">
                  <c:v>60749</c:v>
                </c:pt>
                <c:pt idx="91">
                  <c:v>28163</c:v>
                </c:pt>
              </c:numCache>
            </c:numRef>
          </c:val>
          <c:smooth val="0"/>
          <c:extLst>
            <c:ext xmlns:c16="http://schemas.microsoft.com/office/drawing/2014/chart" uri="{C3380CC4-5D6E-409C-BE32-E72D297353CC}">
              <c16:uniqueId val="{00000000-B289-4C1C-B972-9475A2B86D18}"/>
            </c:ext>
          </c:extLst>
        </c:ser>
        <c:ser>
          <c:idx val="1"/>
          <c:order val="1"/>
          <c:tx>
            <c:strRef>
              <c:f>Sheet1!$C$1</c:f>
              <c:strCache>
                <c:ptCount val="1"/>
                <c:pt idx="0">
                  <c:v>pronova BKK Facebook Organische Reichweite</c:v>
                </c:pt>
              </c:strCache>
            </c:strRef>
          </c:tx>
          <c:spPr>
            <a:ln w="28575" cap="rnd">
              <a:solidFill>
                <a:schemeClr val="accent2"/>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Sheet1!$C$2:$C$93</c:f>
              <c:numCache>
                <c:formatCode>General</c:formatCode>
                <c:ptCount val="92"/>
                <c:pt idx="0">
                  <c:v>847</c:v>
                </c:pt>
                <c:pt idx="1">
                  <c:v>383</c:v>
                </c:pt>
                <c:pt idx="2">
                  <c:v>344</c:v>
                </c:pt>
                <c:pt idx="3">
                  <c:v>483</c:v>
                </c:pt>
                <c:pt idx="4">
                  <c:v>1562</c:v>
                </c:pt>
                <c:pt idx="5">
                  <c:v>724</c:v>
                </c:pt>
                <c:pt idx="6">
                  <c:v>1185</c:v>
                </c:pt>
                <c:pt idx="7">
                  <c:v>966</c:v>
                </c:pt>
                <c:pt idx="8">
                  <c:v>738</c:v>
                </c:pt>
                <c:pt idx="9">
                  <c:v>411</c:v>
                </c:pt>
                <c:pt idx="10">
                  <c:v>263</c:v>
                </c:pt>
                <c:pt idx="11">
                  <c:v>1716</c:v>
                </c:pt>
                <c:pt idx="12">
                  <c:v>896</c:v>
                </c:pt>
                <c:pt idx="13">
                  <c:v>465</c:v>
                </c:pt>
                <c:pt idx="14">
                  <c:v>4935</c:v>
                </c:pt>
                <c:pt idx="15">
                  <c:v>2273</c:v>
                </c:pt>
                <c:pt idx="16">
                  <c:v>1038</c:v>
                </c:pt>
                <c:pt idx="17">
                  <c:v>886</c:v>
                </c:pt>
                <c:pt idx="18">
                  <c:v>1390</c:v>
                </c:pt>
                <c:pt idx="19">
                  <c:v>460</c:v>
                </c:pt>
                <c:pt idx="20">
                  <c:v>5620</c:v>
                </c:pt>
                <c:pt idx="21">
                  <c:v>9355</c:v>
                </c:pt>
                <c:pt idx="22">
                  <c:v>3255</c:v>
                </c:pt>
                <c:pt idx="23">
                  <c:v>1279</c:v>
                </c:pt>
                <c:pt idx="24">
                  <c:v>1872</c:v>
                </c:pt>
                <c:pt idx="25">
                  <c:v>433</c:v>
                </c:pt>
                <c:pt idx="26">
                  <c:v>5644</c:v>
                </c:pt>
                <c:pt idx="27">
                  <c:v>2427</c:v>
                </c:pt>
                <c:pt idx="28">
                  <c:v>996</c:v>
                </c:pt>
                <c:pt idx="29">
                  <c:v>2450</c:v>
                </c:pt>
                <c:pt idx="30">
                  <c:v>726</c:v>
                </c:pt>
                <c:pt idx="31">
                  <c:v>261</c:v>
                </c:pt>
                <c:pt idx="32">
                  <c:v>166</c:v>
                </c:pt>
                <c:pt idx="33">
                  <c:v>141</c:v>
                </c:pt>
                <c:pt idx="34">
                  <c:v>1418</c:v>
                </c:pt>
                <c:pt idx="35">
                  <c:v>617</c:v>
                </c:pt>
                <c:pt idx="36">
                  <c:v>778</c:v>
                </c:pt>
                <c:pt idx="37">
                  <c:v>1286</c:v>
                </c:pt>
                <c:pt idx="38">
                  <c:v>568</c:v>
                </c:pt>
                <c:pt idx="39">
                  <c:v>1001</c:v>
                </c:pt>
                <c:pt idx="40">
                  <c:v>548</c:v>
                </c:pt>
                <c:pt idx="41">
                  <c:v>943</c:v>
                </c:pt>
                <c:pt idx="42">
                  <c:v>290</c:v>
                </c:pt>
                <c:pt idx="43">
                  <c:v>165</c:v>
                </c:pt>
                <c:pt idx="44">
                  <c:v>966</c:v>
                </c:pt>
                <c:pt idx="45">
                  <c:v>386</c:v>
                </c:pt>
                <c:pt idx="46">
                  <c:v>1394</c:v>
                </c:pt>
                <c:pt idx="47">
                  <c:v>564</c:v>
                </c:pt>
                <c:pt idx="48">
                  <c:v>287</c:v>
                </c:pt>
                <c:pt idx="49">
                  <c:v>706</c:v>
                </c:pt>
                <c:pt idx="50">
                  <c:v>971</c:v>
                </c:pt>
                <c:pt idx="51">
                  <c:v>408</c:v>
                </c:pt>
                <c:pt idx="52">
                  <c:v>1343</c:v>
                </c:pt>
                <c:pt idx="53">
                  <c:v>367</c:v>
                </c:pt>
                <c:pt idx="54">
                  <c:v>243</c:v>
                </c:pt>
                <c:pt idx="55">
                  <c:v>822</c:v>
                </c:pt>
                <c:pt idx="56">
                  <c:v>277</c:v>
                </c:pt>
                <c:pt idx="57">
                  <c:v>1185</c:v>
                </c:pt>
                <c:pt idx="58">
                  <c:v>1051</c:v>
                </c:pt>
                <c:pt idx="59">
                  <c:v>1286</c:v>
                </c:pt>
                <c:pt idx="60">
                  <c:v>937</c:v>
                </c:pt>
                <c:pt idx="61">
                  <c:v>1303</c:v>
                </c:pt>
                <c:pt idx="62">
                  <c:v>898</c:v>
                </c:pt>
                <c:pt idx="63">
                  <c:v>1355</c:v>
                </c:pt>
                <c:pt idx="64">
                  <c:v>901</c:v>
                </c:pt>
                <c:pt idx="65">
                  <c:v>1056</c:v>
                </c:pt>
                <c:pt idx="66">
                  <c:v>1670</c:v>
                </c:pt>
                <c:pt idx="67">
                  <c:v>1088</c:v>
                </c:pt>
                <c:pt idx="68">
                  <c:v>1036</c:v>
                </c:pt>
                <c:pt idx="69">
                  <c:v>369</c:v>
                </c:pt>
                <c:pt idx="70">
                  <c:v>1390</c:v>
                </c:pt>
                <c:pt idx="71">
                  <c:v>2279</c:v>
                </c:pt>
                <c:pt idx="72">
                  <c:v>2803</c:v>
                </c:pt>
                <c:pt idx="73">
                  <c:v>1910</c:v>
                </c:pt>
                <c:pt idx="74">
                  <c:v>2017</c:v>
                </c:pt>
                <c:pt idx="75">
                  <c:v>2216</c:v>
                </c:pt>
                <c:pt idx="76">
                  <c:v>2464</c:v>
                </c:pt>
                <c:pt idx="77">
                  <c:v>2014</c:v>
                </c:pt>
                <c:pt idx="78">
                  <c:v>611</c:v>
                </c:pt>
                <c:pt idx="79">
                  <c:v>2141</c:v>
                </c:pt>
                <c:pt idx="80">
                  <c:v>599</c:v>
                </c:pt>
                <c:pt idx="81">
                  <c:v>1203</c:v>
                </c:pt>
                <c:pt idx="82">
                  <c:v>386</c:v>
                </c:pt>
                <c:pt idx="83">
                  <c:v>173</c:v>
                </c:pt>
                <c:pt idx="84">
                  <c:v>2912</c:v>
                </c:pt>
                <c:pt idx="85">
                  <c:v>2573</c:v>
                </c:pt>
                <c:pt idx="86">
                  <c:v>1341</c:v>
                </c:pt>
                <c:pt idx="87">
                  <c:v>1440</c:v>
                </c:pt>
                <c:pt idx="88">
                  <c:v>591</c:v>
                </c:pt>
                <c:pt idx="89">
                  <c:v>236</c:v>
                </c:pt>
                <c:pt idx="90">
                  <c:v>220</c:v>
                </c:pt>
                <c:pt idx="91">
                  <c:v>114</c:v>
                </c:pt>
              </c:numCache>
            </c:numRef>
          </c:val>
          <c:smooth val="0"/>
          <c:extLst>
            <c:ext xmlns:c16="http://schemas.microsoft.com/office/drawing/2014/chart" uri="{C3380CC4-5D6E-409C-BE32-E72D297353CC}">
              <c16:uniqueId val="{00000001-B289-4C1C-B972-9475A2B86D18}"/>
            </c:ext>
          </c:extLst>
        </c:ser>
        <c:ser>
          <c:idx val="2"/>
          <c:order val="2"/>
          <c:tx>
            <c:strRef>
              <c:f>Sheet1!$D$1</c:f>
              <c:strCache>
                <c:ptCount val="1"/>
                <c:pt idx="0">
                  <c:v>pronova BKK Facebook Virale reichweite</c:v>
                </c:pt>
              </c:strCache>
            </c:strRef>
          </c:tx>
          <c:spPr>
            <a:ln w="28575" cap="rnd">
              <a:solidFill>
                <a:schemeClr val="accent3"/>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Sheet1!$D$2:$D$93</c:f>
              <c:numCache>
                <c:formatCode>General</c:formatCode>
                <c:ptCount val="92"/>
                <c:pt idx="0">
                  <c:v>481</c:v>
                </c:pt>
                <c:pt idx="1">
                  <c:v>251</c:v>
                </c:pt>
                <c:pt idx="2">
                  <c:v>220</c:v>
                </c:pt>
                <c:pt idx="3">
                  <c:v>386</c:v>
                </c:pt>
                <c:pt idx="4">
                  <c:v>611</c:v>
                </c:pt>
                <c:pt idx="5">
                  <c:v>411</c:v>
                </c:pt>
                <c:pt idx="6">
                  <c:v>149</c:v>
                </c:pt>
                <c:pt idx="7">
                  <c:v>162</c:v>
                </c:pt>
                <c:pt idx="8">
                  <c:v>167</c:v>
                </c:pt>
                <c:pt idx="9">
                  <c:v>209</c:v>
                </c:pt>
                <c:pt idx="10">
                  <c:v>157</c:v>
                </c:pt>
                <c:pt idx="11">
                  <c:v>731</c:v>
                </c:pt>
                <c:pt idx="12">
                  <c:v>576</c:v>
                </c:pt>
                <c:pt idx="13">
                  <c:v>322</c:v>
                </c:pt>
                <c:pt idx="14">
                  <c:v>3355</c:v>
                </c:pt>
                <c:pt idx="15">
                  <c:v>1044</c:v>
                </c:pt>
                <c:pt idx="16">
                  <c:v>548</c:v>
                </c:pt>
                <c:pt idx="17">
                  <c:v>373</c:v>
                </c:pt>
                <c:pt idx="18">
                  <c:v>552</c:v>
                </c:pt>
                <c:pt idx="19">
                  <c:v>261</c:v>
                </c:pt>
                <c:pt idx="20">
                  <c:v>3269</c:v>
                </c:pt>
                <c:pt idx="21">
                  <c:v>6548</c:v>
                </c:pt>
                <c:pt idx="22">
                  <c:v>2656</c:v>
                </c:pt>
                <c:pt idx="23">
                  <c:v>1003</c:v>
                </c:pt>
                <c:pt idx="24">
                  <c:v>889</c:v>
                </c:pt>
                <c:pt idx="25">
                  <c:v>261</c:v>
                </c:pt>
                <c:pt idx="26">
                  <c:v>3309</c:v>
                </c:pt>
                <c:pt idx="27">
                  <c:v>1107</c:v>
                </c:pt>
                <c:pt idx="28">
                  <c:v>502</c:v>
                </c:pt>
                <c:pt idx="29">
                  <c:v>552</c:v>
                </c:pt>
                <c:pt idx="30">
                  <c:v>250</c:v>
                </c:pt>
                <c:pt idx="31">
                  <c:v>159</c:v>
                </c:pt>
                <c:pt idx="32">
                  <c:v>85</c:v>
                </c:pt>
                <c:pt idx="33">
                  <c:v>93</c:v>
                </c:pt>
                <c:pt idx="34">
                  <c:v>695</c:v>
                </c:pt>
                <c:pt idx="35">
                  <c:v>408</c:v>
                </c:pt>
                <c:pt idx="36">
                  <c:v>259</c:v>
                </c:pt>
                <c:pt idx="37">
                  <c:v>343</c:v>
                </c:pt>
                <c:pt idx="38">
                  <c:v>224</c:v>
                </c:pt>
                <c:pt idx="39">
                  <c:v>262</c:v>
                </c:pt>
                <c:pt idx="40">
                  <c:v>307</c:v>
                </c:pt>
                <c:pt idx="41">
                  <c:v>316</c:v>
                </c:pt>
                <c:pt idx="42">
                  <c:v>164</c:v>
                </c:pt>
                <c:pt idx="43">
                  <c:v>97</c:v>
                </c:pt>
                <c:pt idx="44">
                  <c:v>324</c:v>
                </c:pt>
                <c:pt idx="45">
                  <c:v>204</c:v>
                </c:pt>
                <c:pt idx="46">
                  <c:v>608</c:v>
                </c:pt>
                <c:pt idx="47">
                  <c:v>224</c:v>
                </c:pt>
                <c:pt idx="48">
                  <c:v>144</c:v>
                </c:pt>
                <c:pt idx="49">
                  <c:v>180</c:v>
                </c:pt>
                <c:pt idx="50">
                  <c:v>331</c:v>
                </c:pt>
                <c:pt idx="51">
                  <c:v>235</c:v>
                </c:pt>
                <c:pt idx="52">
                  <c:v>592</c:v>
                </c:pt>
                <c:pt idx="53">
                  <c:v>229</c:v>
                </c:pt>
                <c:pt idx="54">
                  <c:v>185</c:v>
                </c:pt>
                <c:pt idx="55">
                  <c:v>179</c:v>
                </c:pt>
                <c:pt idx="56">
                  <c:v>93</c:v>
                </c:pt>
                <c:pt idx="57">
                  <c:v>354</c:v>
                </c:pt>
                <c:pt idx="58">
                  <c:v>313</c:v>
                </c:pt>
                <c:pt idx="59">
                  <c:v>373</c:v>
                </c:pt>
                <c:pt idx="60">
                  <c:v>213</c:v>
                </c:pt>
                <c:pt idx="61">
                  <c:v>401</c:v>
                </c:pt>
                <c:pt idx="62">
                  <c:v>350</c:v>
                </c:pt>
                <c:pt idx="63">
                  <c:v>483</c:v>
                </c:pt>
                <c:pt idx="64">
                  <c:v>208</c:v>
                </c:pt>
                <c:pt idx="65">
                  <c:v>181</c:v>
                </c:pt>
                <c:pt idx="66">
                  <c:v>814</c:v>
                </c:pt>
                <c:pt idx="67">
                  <c:v>377</c:v>
                </c:pt>
                <c:pt idx="68">
                  <c:v>219</c:v>
                </c:pt>
                <c:pt idx="69">
                  <c:v>121</c:v>
                </c:pt>
                <c:pt idx="70">
                  <c:v>400</c:v>
                </c:pt>
                <c:pt idx="71">
                  <c:v>1209</c:v>
                </c:pt>
                <c:pt idx="72">
                  <c:v>1693</c:v>
                </c:pt>
                <c:pt idx="73">
                  <c:v>1021</c:v>
                </c:pt>
                <c:pt idx="74">
                  <c:v>1177</c:v>
                </c:pt>
                <c:pt idx="75">
                  <c:v>1005</c:v>
                </c:pt>
                <c:pt idx="76">
                  <c:v>714</c:v>
                </c:pt>
                <c:pt idx="77">
                  <c:v>702</c:v>
                </c:pt>
                <c:pt idx="78">
                  <c:v>324</c:v>
                </c:pt>
                <c:pt idx="79">
                  <c:v>436</c:v>
                </c:pt>
                <c:pt idx="80">
                  <c:v>188</c:v>
                </c:pt>
                <c:pt idx="81">
                  <c:v>347</c:v>
                </c:pt>
                <c:pt idx="82">
                  <c:v>121</c:v>
                </c:pt>
                <c:pt idx="83">
                  <c:v>81</c:v>
                </c:pt>
                <c:pt idx="84">
                  <c:v>1801</c:v>
                </c:pt>
                <c:pt idx="85">
                  <c:v>1520</c:v>
                </c:pt>
                <c:pt idx="86">
                  <c:v>642</c:v>
                </c:pt>
                <c:pt idx="87">
                  <c:v>720</c:v>
                </c:pt>
                <c:pt idx="88">
                  <c:v>365</c:v>
                </c:pt>
                <c:pt idx="89">
                  <c:v>144</c:v>
                </c:pt>
                <c:pt idx="90">
                  <c:v>147</c:v>
                </c:pt>
                <c:pt idx="91">
                  <c:v>86</c:v>
                </c:pt>
              </c:numCache>
            </c:numRef>
          </c:val>
          <c:smooth val="0"/>
          <c:extLst>
            <c:ext xmlns:c16="http://schemas.microsoft.com/office/drawing/2014/chart" uri="{C3380CC4-5D6E-409C-BE32-E72D297353CC}">
              <c16:uniqueId val="{00000002-B289-4C1C-B972-9475A2B86D18}"/>
            </c:ext>
          </c:extLst>
        </c:ser>
        <c:dLbls>
          <c:showLegendKey val="0"/>
          <c:showVal val="0"/>
          <c:showCatName val="0"/>
          <c:showSerName val="0"/>
          <c:showPercent val="0"/>
          <c:showBubbleSize val="0"/>
        </c:dLbls>
        <c:smooth val="0"/>
        <c:axId val="420730544"/>
        <c:axId val="420729888"/>
      </c:lineChart>
      <c:dateAx>
        <c:axId val="420730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729888"/>
        <c:crosses val="autoZero"/>
        <c:auto val="1"/>
        <c:lblOffset val="100"/>
        <c:baseTimeUnit val="days"/>
      </c:dateAx>
      <c:valAx>
        <c:axId val="420729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730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pronova BKK Facebook Organische Reichweite</c:v>
                </c:pt>
              </c:strCache>
            </c:strRef>
          </c:tx>
          <c:spPr>
            <a:ln w="28575" cap="rnd">
              <a:solidFill>
                <a:schemeClr val="accent1"/>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Sheet1!$B$2:$B$93</c:f>
              <c:numCache>
                <c:formatCode>General</c:formatCode>
                <c:ptCount val="92"/>
                <c:pt idx="0">
                  <c:v>847</c:v>
                </c:pt>
                <c:pt idx="1">
                  <c:v>383</c:v>
                </c:pt>
                <c:pt idx="2">
                  <c:v>344</c:v>
                </c:pt>
                <c:pt idx="3">
                  <c:v>483</c:v>
                </c:pt>
                <c:pt idx="4">
                  <c:v>1562</c:v>
                </c:pt>
                <c:pt idx="5">
                  <c:v>724</c:v>
                </c:pt>
                <c:pt idx="6">
                  <c:v>1185</c:v>
                </c:pt>
                <c:pt idx="7">
                  <c:v>966</c:v>
                </c:pt>
                <c:pt idx="8">
                  <c:v>738</c:v>
                </c:pt>
                <c:pt idx="9">
                  <c:v>411</c:v>
                </c:pt>
                <c:pt idx="10">
                  <c:v>263</c:v>
                </c:pt>
                <c:pt idx="11">
                  <c:v>1716</c:v>
                </c:pt>
                <c:pt idx="12">
                  <c:v>896</c:v>
                </c:pt>
                <c:pt idx="13">
                  <c:v>465</c:v>
                </c:pt>
                <c:pt idx="14">
                  <c:v>4935</c:v>
                </c:pt>
                <c:pt idx="15">
                  <c:v>2273</c:v>
                </c:pt>
                <c:pt idx="16">
                  <c:v>1038</c:v>
                </c:pt>
                <c:pt idx="17">
                  <c:v>886</c:v>
                </c:pt>
                <c:pt idx="18">
                  <c:v>1390</c:v>
                </c:pt>
                <c:pt idx="19">
                  <c:v>460</c:v>
                </c:pt>
                <c:pt idx="20">
                  <c:v>5620</c:v>
                </c:pt>
                <c:pt idx="21">
                  <c:v>9355</c:v>
                </c:pt>
                <c:pt idx="22">
                  <c:v>3255</c:v>
                </c:pt>
                <c:pt idx="23">
                  <c:v>1279</c:v>
                </c:pt>
                <c:pt idx="24">
                  <c:v>1872</c:v>
                </c:pt>
                <c:pt idx="25">
                  <c:v>433</c:v>
                </c:pt>
                <c:pt idx="26">
                  <c:v>5644</c:v>
                </c:pt>
                <c:pt idx="27">
                  <c:v>2427</c:v>
                </c:pt>
                <c:pt idx="28">
                  <c:v>996</c:v>
                </c:pt>
                <c:pt idx="29">
                  <c:v>2450</c:v>
                </c:pt>
                <c:pt idx="30">
                  <c:v>726</c:v>
                </c:pt>
                <c:pt idx="31">
                  <c:v>261</c:v>
                </c:pt>
                <c:pt idx="32">
                  <c:v>166</c:v>
                </c:pt>
                <c:pt idx="33">
                  <c:v>141</c:v>
                </c:pt>
                <c:pt idx="34">
                  <c:v>1418</c:v>
                </c:pt>
                <c:pt idx="35">
                  <c:v>617</c:v>
                </c:pt>
                <c:pt idx="36">
                  <c:v>778</c:v>
                </c:pt>
                <c:pt idx="37">
                  <c:v>1286</c:v>
                </c:pt>
                <c:pt idx="38">
                  <c:v>568</c:v>
                </c:pt>
                <c:pt idx="39">
                  <c:v>1001</c:v>
                </c:pt>
                <c:pt idx="40">
                  <c:v>548</c:v>
                </c:pt>
                <c:pt idx="41">
                  <c:v>943</c:v>
                </c:pt>
                <c:pt idx="42">
                  <c:v>290</c:v>
                </c:pt>
                <c:pt idx="43">
                  <c:v>165</c:v>
                </c:pt>
                <c:pt idx="44">
                  <c:v>966</c:v>
                </c:pt>
                <c:pt idx="45">
                  <c:v>386</c:v>
                </c:pt>
                <c:pt idx="46">
                  <c:v>1394</c:v>
                </c:pt>
                <c:pt idx="47">
                  <c:v>564</c:v>
                </c:pt>
                <c:pt idx="48">
                  <c:v>287</c:v>
                </c:pt>
                <c:pt idx="49">
                  <c:v>706</c:v>
                </c:pt>
                <c:pt idx="50">
                  <c:v>971</c:v>
                </c:pt>
                <c:pt idx="51">
                  <c:v>408</c:v>
                </c:pt>
                <c:pt idx="52">
                  <c:v>1343</c:v>
                </c:pt>
                <c:pt idx="53">
                  <c:v>367</c:v>
                </c:pt>
                <c:pt idx="54">
                  <c:v>243</c:v>
                </c:pt>
                <c:pt idx="55">
                  <c:v>822</c:v>
                </c:pt>
                <c:pt idx="56">
                  <c:v>277</c:v>
                </c:pt>
                <c:pt idx="57">
                  <c:v>1185</c:v>
                </c:pt>
                <c:pt idx="58">
                  <c:v>1051</c:v>
                </c:pt>
                <c:pt idx="59">
                  <c:v>1286</c:v>
                </c:pt>
                <c:pt idx="60">
                  <c:v>937</c:v>
                </c:pt>
                <c:pt idx="61">
                  <c:v>1303</c:v>
                </c:pt>
                <c:pt idx="62">
                  <c:v>898</c:v>
                </c:pt>
                <c:pt idx="63">
                  <c:v>1355</c:v>
                </c:pt>
                <c:pt idx="64">
                  <c:v>901</c:v>
                </c:pt>
                <c:pt idx="65">
                  <c:v>1056</c:v>
                </c:pt>
                <c:pt idx="66">
                  <c:v>1670</c:v>
                </c:pt>
                <c:pt idx="67">
                  <c:v>1088</c:v>
                </c:pt>
                <c:pt idx="68">
                  <c:v>1036</c:v>
                </c:pt>
                <c:pt idx="69">
                  <c:v>369</c:v>
                </c:pt>
                <c:pt idx="70">
                  <c:v>1390</c:v>
                </c:pt>
                <c:pt idx="71">
                  <c:v>2279</c:v>
                </c:pt>
                <c:pt idx="72">
                  <c:v>2803</c:v>
                </c:pt>
                <c:pt idx="73">
                  <c:v>1910</c:v>
                </c:pt>
                <c:pt idx="74">
                  <c:v>2017</c:v>
                </c:pt>
                <c:pt idx="75">
                  <c:v>2216</c:v>
                </c:pt>
                <c:pt idx="76">
                  <c:v>2464</c:v>
                </c:pt>
                <c:pt idx="77">
                  <c:v>2014</c:v>
                </c:pt>
                <c:pt idx="78">
                  <c:v>611</c:v>
                </c:pt>
                <c:pt idx="79">
                  <c:v>2141</c:v>
                </c:pt>
                <c:pt idx="80">
                  <c:v>599</c:v>
                </c:pt>
                <c:pt idx="81">
                  <c:v>1203</c:v>
                </c:pt>
                <c:pt idx="82">
                  <c:v>386</c:v>
                </c:pt>
                <c:pt idx="83">
                  <c:v>173</c:v>
                </c:pt>
                <c:pt idx="84">
                  <c:v>2912</c:v>
                </c:pt>
                <c:pt idx="85">
                  <c:v>2573</c:v>
                </c:pt>
                <c:pt idx="86">
                  <c:v>1341</c:v>
                </c:pt>
                <c:pt idx="87">
                  <c:v>1440</c:v>
                </c:pt>
                <c:pt idx="88">
                  <c:v>591</c:v>
                </c:pt>
                <c:pt idx="89">
                  <c:v>236</c:v>
                </c:pt>
                <c:pt idx="90">
                  <c:v>220</c:v>
                </c:pt>
                <c:pt idx="91">
                  <c:v>114</c:v>
                </c:pt>
              </c:numCache>
            </c:numRef>
          </c:val>
          <c:smooth val="0"/>
          <c:extLst>
            <c:ext xmlns:c16="http://schemas.microsoft.com/office/drawing/2014/chart" uri="{C3380CC4-5D6E-409C-BE32-E72D297353CC}">
              <c16:uniqueId val="{00000000-08FB-45B8-AA4A-0F2D6B1618F4}"/>
            </c:ext>
          </c:extLst>
        </c:ser>
        <c:ser>
          <c:idx val="1"/>
          <c:order val="1"/>
          <c:tx>
            <c:strRef>
              <c:f>Sheet1!$C$1</c:f>
              <c:strCache>
                <c:ptCount val="1"/>
                <c:pt idx="0">
                  <c:v>pronova BKK Facebook Virale reichweite</c:v>
                </c:pt>
              </c:strCache>
            </c:strRef>
          </c:tx>
          <c:spPr>
            <a:ln w="28575" cap="rnd">
              <a:solidFill>
                <a:schemeClr val="accent2"/>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Sheet1!$C$2:$C$93</c:f>
              <c:numCache>
                <c:formatCode>General</c:formatCode>
                <c:ptCount val="92"/>
                <c:pt idx="0">
                  <c:v>481</c:v>
                </c:pt>
                <c:pt idx="1">
                  <c:v>251</c:v>
                </c:pt>
                <c:pt idx="2">
                  <c:v>220</c:v>
                </c:pt>
                <c:pt idx="3">
                  <c:v>386</c:v>
                </c:pt>
                <c:pt idx="4">
                  <c:v>611</c:v>
                </c:pt>
                <c:pt idx="5">
                  <c:v>411</c:v>
                </c:pt>
                <c:pt idx="6">
                  <c:v>149</c:v>
                </c:pt>
                <c:pt idx="7">
                  <c:v>162</c:v>
                </c:pt>
                <c:pt idx="8">
                  <c:v>167</c:v>
                </c:pt>
                <c:pt idx="9">
                  <c:v>209</c:v>
                </c:pt>
                <c:pt idx="10">
                  <c:v>157</c:v>
                </c:pt>
                <c:pt idx="11">
                  <c:v>731</c:v>
                </c:pt>
                <c:pt idx="12">
                  <c:v>576</c:v>
                </c:pt>
                <c:pt idx="13">
                  <c:v>322</c:v>
                </c:pt>
                <c:pt idx="14">
                  <c:v>3355</c:v>
                </c:pt>
                <c:pt idx="15">
                  <c:v>1044</c:v>
                </c:pt>
                <c:pt idx="16">
                  <c:v>548</c:v>
                </c:pt>
                <c:pt idx="17">
                  <c:v>373</c:v>
                </c:pt>
                <c:pt idx="18">
                  <c:v>552</c:v>
                </c:pt>
                <c:pt idx="19">
                  <c:v>261</c:v>
                </c:pt>
                <c:pt idx="20">
                  <c:v>3269</c:v>
                </c:pt>
                <c:pt idx="21">
                  <c:v>6548</c:v>
                </c:pt>
                <c:pt idx="22">
                  <c:v>2656</c:v>
                </c:pt>
                <c:pt idx="23">
                  <c:v>1003</c:v>
                </c:pt>
                <c:pt idx="24">
                  <c:v>889</c:v>
                </c:pt>
                <c:pt idx="25">
                  <c:v>261</c:v>
                </c:pt>
                <c:pt idx="26">
                  <c:v>3309</c:v>
                </c:pt>
                <c:pt idx="27">
                  <c:v>1107</c:v>
                </c:pt>
                <c:pt idx="28">
                  <c:v>502</c:v>
                </c:pt>
                <c:pt idx="29">
                  <c:v>552</c:v>
                </c:pt>
                <c:pt idx="30">
                  <c:v>250</c:v>
                </c:pt>
                <c:pt idx="31">
                  <c:v>159</c:v>
                </c:pt>
                <c:pt idx="32">
                  <c:v>85</c:v>
                </c:pt>
                <c:pt idx="33">
                  <c:v>93</c:v>
                </c:pt>
                <c:pt idx="34">
                  <c:v>695</c:v>
                </c:pt>
                <c:pt idx="35">
                  <c:v>408</c:v>
                </c:pt>
                <c:pt idx="36">
                  <c:v>259</c:v>
                </c:pt>
                <c:pt idx="37">
                  <c:v>343</c:v>
                </c:pt>
                <c:pt idx="38">
                  <c:v>224</c:v>
                </c:pt>
                <c:pt idx="39">
                  <c:v>262</c:v>
                </c:pt>
                <c:pt idx="40">
                  <c:v>307</c:v>
                </c:pt>
                <c:pt idx="41">
                  <c:v>316</c:v>
                </c:pt>
                <c:pt idx="42">
                  <c:v>164</c:v>
                </c:pt>
                <c:pt idx="43">
                  <c:v>97</c:v>
                </c:pt>
                <c:pt idx="44">
                  <c:v>324</c:v>
                </c:pt>
                <c:pt idx="45">
                  <c:v>204</c:v>
                </c:pt>
                <c:pt idx="46">
                  <c:v>608</c:v>
                </c:pt>
                <c:pt idx="47">
                  <c:v>224</c:v>
                </c:pt>
                <c:pt idx="48">
                  <c:v>144</c:v>
                </c:pt>
                <c:pt idx="49">
                  <c:v>180</c:v>
                </c:pt>
                <c:pt idx="50">
                  <c:v>331</c:v>
                </c:pt>
                <c:pt idx="51">
                  <c:v>235</c:v>
                </c:pt>
                <c:pt idx="52">
                  <c:v>592</c:v>
                </c:pt>
                <c:pt idx="53">
                  <c:v>229</c:v>
                </c:pt>
                <c:pt idx="54">
                  <c:v>185</c:v>
                </c:pt>
                <c:pt idx="55">
                  <c:v>179</c:v>
                </c:pt>
                <c:pt idx="56">
                  <c:v>93</c:v>
                </c:pt>
                <c:pt idx="57">
                  <c:v>354</c:v>
                </c:pt>
                <c:pt idx="58">
                  <c:v>313</c:v>
                </c:pt>
                <c:pt idx="59">
                  <c:v>373</c:v>
                </c:pt>
                <c:pt idx="60">
                  <c:v>213</c:v>
                </c:pt>
                <c:pt idx="61">
                  <c:v>401</c:v>
                </c:pt>
                <c:pt idx="62">
                  <c:v>350</c:v>
                </c:pt>
                <c:pt idx="63">
                  <c:v>483</c:v>
                </c:pt>
                <c:pt idx="64">
                  <c:v>208</c:v>
                </c:pt>
                <c:pt idx="65">
                  <c:v>181</c:v>
                </c:pt>
                <c:pt idx="66">
                  <c:v>814</c:v>
                </c:pt>
                <c:pt idx="67">
                  <c:v>377</c:v>
                </c:pt>
                <c:pt idx="68">
                  <c:v>219</c:v>
                </c:pt>
                <c:pt idx="69">
                  <c:v>121</c:v>
                </c:pt>
                <c:pt idx="70">
                  <c:v>400</c:v>
                </c:pt>
                <c:pt idx="71">
                  <c:v>1209</c:v>
                </c:pt>
                <c:pt idx="72">
                  <c:v>1693</c:v>
                </c:pt>
                <c:pt idx="73">
                  <c:v>1021</c:v>
                </c:pt>
                <c:pt idx="74">
                  <c:v>1177</c:v>
                </c:pt>
                <c:pt idx="75">
                  <c:v>1005</c:v>
                </c:pt>
                <c:pt idx="76">
                  <c:v>714</c:v>
                </c:pt>
                <c:pt idx="77">
                  <c:v>702</c:v>
                </c:pt>
                <c:pt idx="78">
                  <c:v>324</c:v>
                </c:pt>
                <c:pt idx="79">
                  <c:v>436</c:v>
                </c:pt>
                <c:pt idx="80">
                  <c:v>188</c:v>
                </c:pt>
                <c:pt idx="81">
                  <c:v>347</c:v>
                </c:pt>
                <c:pt idx="82">
                  <c:v>121</c:v>
                </c:pt>
                <c:pt idx="83">
                  <c:v>81</c:v>
                </c:pt>
                <c:pt idx="84">
                  <c:v>1801</c:v>
                </c:pt>
                <c:pt idx="85">
                  <c:v>1520</c:v>
                </c:pt>
                <c:pt idx="86">
                  <c:v>642</c:v>
                </c:pt>
                <c:pt idx="87">
                  <c:v>720</c:v>
                </c:pt>
                <c:pt idx="88">
                  <c:v>365</c:v>
                </c:pt>
                <c:pt idx="89">
                  <c:v>144</c:v>
                </c:pt>
                <c:pt idx="90">
                  <c:v>147</c:v>
                </c:pt>
                <c:pt idx="91">
                  <c:v>86</c:v>
                </c:pt>
              </c:numCache>
            </c:numRef>
          </c:val>
          <c:smooth val="0"/>
          <c:extLst>
            <c:ext xmlns:c16="http://schemas.microsoft.com/office/drawing/2014/chart" uri="{C3380CC4-5D6E-409C-BE32-E72D297353CC}">
              <c16:uniqueId val="{00000001-08FB-45B8-AA4A-0F2D6B1618F4}"/>
            </c:ext>
          </c:extLst>
        </c:ser>
        <c:dLbls>
          <c:showLegendKey val="0"/>
          <c:showVal val="0"/>
          <c:showCatName val="0"/>
          <c:showSerName val="0"/>
          <c:showPercent val="0"/>
          <c:showBubbleSize val="0"/>
        </c:dLbls>
        <c:smooth val="0"/>
        <c:axId val="420722344"/>
        <c:axId val="420724312"/>
      </c:lineChart>
      <c:dateAx>
        <c:axId val="420722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724312"/>
        <c:crosses val="autoZero"/>
        <c:auto val="1"/>
        <c:lblOffset val="100"/>
        <c:baseTimeUnit val="days"/>
      </c:dateAx>
      <c:valAx>
        <c:axId val="420724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722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45D97-85AB-4869-BCF6-027B4C7BF2B4}"/>
              </a:ext>
            </a:extLst>
          </p:cNvPr>
          <p:cNvSpPr>
            <a:spLocks noGrp="1"/>
          </p:cNvSpPr>
          <p:nvPr>
            <p:ph type="ctrTitle"/>
          </p:nvPr>
        </p:nvSpPr>
        <p:spPr/>
        <p:txBody>
          <a:bodyPr/>
          <a:lstStyle/>
          <a:p>
            <a:r>
              <a:rPr lang="en-US"/>
              <a:t>Quartalsreport Facebook</a:t>
            </a:r>
          </a:p>
        </p:txBody>
      </p:sp>
      <p:sp>
        <p:nvSpPr>
          <p:cNvPr id="3" name="Subtitle 2">
            <a:extLst>
              <a:ext uri="{FF2B5EF4-FFF2-40B4-BE49-F238E27FC236}">
                <a16:creationId xmlns:a16="http://schemas.microsoft.com/office/drawing/2014/main" id="{BBDF38CD-0DB3-4908-9212-B928E007DA47}"/>
              </a:ext>
            </a:extLst>
          </p:cNvPr>
          <p:cNvSpPr>
            <a:spLocks noGrp="1"/>
          </p:cNvSpPr>
          <p:nvPr>
            <p:ph type="subTitle" idx="1"/>
          </p:nvPr>
        </p:nvSpPr>
        <p:spPr/>
        <p:txBody>
          <a:bodyPr/>
          <a:lstStyle/>
          <a:p>
            <a:r>
              <a:rPr lang="en-US"/>
              <a:t>Pronovabkk</a:t>
            </a:r>
          </a:p>
        </p:txBody>
      </p:sp>
    </p:spTree>
    <p:extLst>
      <p:ext uri="{BB962C8B-B14F-4D97-AF65-F5344CB8AC3E}">
        <p14:creationId xmlns:p14="http://schemas.microsoft.com/office/powerpoint/2010/main" val="29009397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FFF34-E528-424B-BC21-A5A400C189B1}"/>
              </a:ext>
            </a:extLst>
          </p:cNvPr>
          <p:cNvSpPr>
            <a:spLocks noGrp="1"/>
          </p:cNvSpPr>
          <p:nvPr>
            <p:ph type="title"/>
          </p:nvPr>
        </p:nvSpPr>
        <p:spPr/>
        <p:txBody>
          <a:bodyPr/>
          <a:lstStyle/>
          <a:p>
            <a:r>
              <a:rPr lang="de-DE"/>
              <a:t>Facebook Entwicklung der Follower | All profiles</a:t>
            </a:r>
            <a:endParaRPr lang="en-US"/>
          </a:p>
        </p:txBody>
      </p:sp>
      <p:graphicFrame>
        <p:nvGraphicFramePr>
          <p:cNvPr id="6" name="Chart Placeholder 5">
            <a:extLst>
              <a:ext uri="{FF2B5EF4-FFF2-40B4-BE49-F238E27FC236}">
                <a16:creationId xmlns:a16="http://schemas.microsoft.com/office/drawing/2014/main" id="{23371794-9854-49BF-BCEA-E67D8273F6A6}"/>
              </a:ext>
            </a:extLst>
          </p:cNvPr>
          <p:cNvGraphicFramePr>
            <a:graphicFrameLocks noGrp="1"/>
          </p:cNvGraphicFramePr>
          <p:nvPr>
            <p:ph type="chart" sz="quarter" idx="13"/>
            <p:extLst>
              <p:ext uri="{D42A27DB-BD31-4B8C-83A1-F6EECF244321}">
                <p14:modId xmlns:p14="http://schemas.microsoft.com/office/powerpoint/2010/main" val="42272792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43F2F5-16E1-4DC6-BF21-C8D475F7296D}"/>
              </a:ext>
            </a:extLst>
          </p:cNvPr>
          <p:cNvSpPr>
            <a:spLocks noGrp="1"/>
          </p:cNvSpPr>
          <p:nvPr>
            <p:ph type="body" sz="quarter" idx="14"/>
          </p:nvPr>
        </p:nvSpPr>
        <p:spPr/>
        <p:txBody>
          <a:bodyPr/>
          <a:lstStyle/>
          <a:p>
            <a:r>
              <a:rPr lang="en-US"/>
              <a:t>07/01/2021 - 09/30/2021</a:t>
            </a:r>
          </a:p>
        </p:txBody>
      </p:sp>
      <p:sp>
        <p:nvSpPr>
          <p:cNvPr id="5" name="Footer Placeholder 4">
            <a:extLst>
              <a:ext uri="{FF2B5EF4-FFF2-40B4-BE49-F238E27FC236}">
                <a16:creationId xmlns:a16="http://schemas.microsoft.com/office/drawing/2014/main" id="{913A665F-3452-452E-8B2C-896C006BFD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479893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E8790-5943-4975-A236-CD3D56BAFFCE}"/>
              </a:ext>
            </a:extLst>
          </p:cNvPr>
          <p:cNvSpPr>
            <a:spLocks noGrp="1"/>
          </p:cNvSpPr>
          <p:nvPr>
            <p:ph type="title"/>
          </p:nvPr>
        </p:nvSpPr>
        <p:spPr/>
        <p:txBody>
          <a:bodyPr/>
          <a:lstStyle/>
          <a:p>
            <a:r>
              <a:rPr lang="en-US"/>
              <a:t>Facebook Facebook KPIs Reichweite | All profiles</a:t>
            </a:r>
          </a:p>
        </p:txBody>
      </p:sp>
      <p:graphicFrame>
        <p:nvGraphicFramePr>
          <p:cNvPr id="5" name="Table Placeholder 4">
            <a:extLst>
              <a:ext uri="{FF2B5EF4-FFF2-40B4-BE49-F238E27FC236}">
                <a16:creationId xmlns:a16="http://schemas.microsoft.com/office/drawing/2014/main" id="{44C47666-FEE6-4C6E-B0EA-7F2749EF0FBA}"/>
              </a:ext>
            </a:extLst>
          </p:cNvPr>
          <p:cNvGraphicFramePr>
            <a:graphicFrameLocks noGrp="1"/>
          </p:cNvGraphicFramePr>
          <p:nvPr>
            <p:ph type="tbl" sz="quarter" idx="13"/>
            <p:extLst>
              <p:ext uri="{D42A27DB-BD31-4B8C-83A1-F6EECF244321}">
                <p14:modId xmlns:p14="http://schemas.microsoft.com/office/powerpoint/2010/main" val="2463681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4005063583"/>
                    </a:ext>
                  </a:extLst>
                </a:gridCol>
                <a:gridCol w="987552">
                  <a:extLst>
                    <a:ext uri="{9D8B030D-6E8A-4147-A177-3AD203B41FA5}">
                      <a16:colId xmlns:a16="http://schemas.microsoft.com/office/drawing/2014/main" val="1651381737"/>
                    </a:ext>
                  </a:extLst>
                </a:gridCol>
                <a:gridCol w="987552">
                  <a:extLst>
                    <a:ext uri="{9D8B030D-6E8A-4147-A177-3AD203B41FA5}">
                      <a16:colId xmlns:a16="http://schemas.microsoft.com/office/drawing/2014/main" val="456473247"/>
                    </a:ext>
                  </a:extLst>
                </a:gridCol>
                <a:gridCol w="987552">
                  <a:extLst>
                    <a:ext uri="{9D8B030D-6E8A-4147-A177-3AD203B41FA5}">
                      <a16:colId xmlns:a16="http://schemas.microsoft.com/office/drawing/2014/main" val="3968047009"/>
                    </a:ext>
                  </a:extLst>
                </a:gridCol>
                <a:gridCol w="822960">
                  <a:extLst>
                    <a:ext uri="{9D8B030D-6E8A-4147-A177-3AD203B41FA5}">
                      <a16:colId xmlns:a16="http://schemas.microsoft.com/office/drawing/2014/main" val="3737958238"/>
                    </a:ext>
                  </a:extLst>
                </a:gridCol>
                <a:gridCol w="411480">
                  <a:extLst>
                    <a:ext uri="{9D8B030D-6E8A-4147-A177-3AD203B41FA5}">
                      <a16:colId xmlns:a16="http://schemas.microsoft.com/office/drawing/2014/main" val="1655607762"/>
                    </a:ext>
                  </a:extLst>
                </a:gridCol>
                <a:gridCol w="987552">
                  <a:extLst>
                    <a:ext uri="{9D8B030D-6E8A-4147-A177-3AD203B41FA5}">
                      <a16:colId xmlns:a16="http://schemas.microsoft.com/office/drawing/2014/main" val="2335062074"/>
                    </a:ext>
                  </a:extLst>
                </a:gridCol>
                <a:gridCol w="740664">
                  <a:extLst>
                    <a:ext uri="{9D8B030D-6E8A-4147-A177-3AD203B41FA5}">
                      <a16:colId xmlns:a16="http://schemas.microsoft.com/office/drawing/2014/main" val="464406506"/>
                    </a:ext>
                  </a:extLst>
                </a:gridCol>
                <a:gridCol w="987552">
                  <a:extLst>
                    <a:ext uri="{9D8B030D-6E8A-4147-A177-3AD203B41FA5}">
                      <a16:colId xmlns:a16="http://schemas.microsoft.com/office/drawing/2014/main" val="1123954131"/>
                    </a:ext>
                  </a:extLst>
                </a:gridCol>
                <a:gridCol w="411480">
                  <a:extLst>
                    <a:ext uri="{9D8B030D-6E8A-4147-A177-3AD203B41FA5}">
                      <a16:colId xmlns:a16="http://schemas.microsoft.com/office/drawing/2014/main" val="758262085"/>
                    </a:ext>
                  </a:extLst>
                </a:gridCol>
              </a:tblGrid>
              <a:tr h="370840">
                <a:tc>
                  <a:txBody>
                    <a:bodyPr/>
                    <a:lstStyle/>
                    <a:p>
                      <a:r>
                        <a:rPr lang="en-US" sz="1000"/>
                        <a:t>Fans</a:t>
                      </a:r>
                    </a:p>
                  </a:txBody>
                  <a:tcPr/>
                </a:tc>
                <a:tc>
                  <a:txBody>
                    <a:bodyPr/>
                    <a:lstStyle/>
                    <a:p>
                      <a:r>
                        <a:rPr lang="en-US" sz="1000"/>
                        <a:t>Änderung Fans</a:t>
                      </a:r>
                    </a:p>
                  </a:txBody>
                  <a:tcPr/>
                </a:tc>
                <a:tc>
                  <a:txBody>
                    <a:bodyPr/>
                    <a:lstStyle/>
                    <a:p>
                      <a:r>
                        <a:rPr lang="en-US" sz="1000"/>
                        <a:t>Posts</a:t>
                      </a:r>
                    </a:p>
                  </a:txBody>
                  <a:tcPr/>
                </a:tc>
                <a:tc>
                  <a:txBody>
                    <a:bodyPr/>
                    <a:lstStyle/>
                    <a:p>
                      <a:r>
                        <a:rPr lang="en-US" sz="1000"/>
                        <a:t>Impressionen</a:t>
                      </a:r>
                    </a:p>
                  </a:txBody>
                  <a:tcPr/>
                </a:tc>
                <a:tc>
                  <a:txBody>
                    <a:bodyPr/>
                    <a:lstStyle/>
                    <a:p>
                      <a:r>
                        <a:rPr lang="en-US" sz="1000"/>
                        <a:t>Bezahlte Impressionen</a:t>
                      </a:r>
                    </a:p>
                  </a:txBody>
                  <a:tcPr/>
                </a:tc>
                <a:tc>
                  <a:txBody>
                    <a:bodyPr/>
                    <a:lstStyle/>
                    <a:p>
                      <a:r>
                        <a:rPr lang="en-US" sz="1000"/>
                        <a:t>Anteil Bezahlt</a:t>
                      </a:r>
                    </a:p>
                  </a:txBody>
                  <a:tcPr/>
                </a:tc>
                <a:tc>
                  <a:txBody>
                    <a:bodyPr/>
                    <a:lstStyle/>
                    <a:p>
                      <a:r>
                        <a:rPr lang="en-US" sz="1000"/>
                        <a:t>Organische Impressionen</a:t>
                      </a:r>
                    </a:p>
                  </a:txBody>
                  <a:tcPr/>
                </a:tc>
                <a:tc>
                  <a:txBody>
                    <a:bodyPr/>
                    <a:lstStyle/>
                    <a:p>
                      <a:r>
                        <a:rPr lang="en-US" sz="1000"/>
                        <a:t>Anteil Organisch</a:t>
                      </a:r>
                    </a:p>
                  </a:txBody>
                  <a:tcPr/>
                </a:tc>
                <a:tc>
                  <a:txBody>
                    <a:bodyPr/>
                    <a:lstStyle/>
                    <a:p>
                      <a:r>
                        <a:rPr lang="en-US" sz="1000"/>
                        <a:t>Virale Impressionen</a:t>
                      </a:r>
                    </a:p>
                  </a:txBody>
                  <a:tcPr/>
                </a:tc>
                <a:tc>
                  <a:txBody>
                    <a:bodyPr/>
                    <a:lstStyle/>
                    <a:p>
                      <a:r>
                        <a:rPr lang="en-US" sz="1000"/>
                        <a:t>Anteil Viral</a:t>
                      </a:r>
                    </a:p>
                  </a:txBody>
                  <a:tcPr/>
                </a:tc>
                <a:extLst>
                  <a:ext uri="{0D108BD9-81ED-4DB2-BD59-A6C34878D82A}">
                    <a16:rowId xmlns:a16="http://schemas.microsoft.com/office/drawing/2014/main" val="2668449382"/>
                  </a:ext>
                </a:extLst>
              </a:tr>
              <a:tr h="370840">
                <a:tc>
                  <a:txBody>
                    <a:bodyPr/>
                    <a:lstStyle/>
                    <a:p>
                      <a:r>
                        <a:rPr lang="en-US" sz="1000"/>
                        <a:t>9705</a:t>
                      </a:r>
                    </a:p>
                  </a:txBody>
                  <a:tcPr/>
                </a:tc>
                <a:tc>
                  <a:txBody>
                    <a:bodyPr/>
                    <a:lstStyle/>
                    <a:p>
                      <a:r>
                        <a:rPr lang="en-US" sz="1000"/>
                        <a:t>1</a:t>
                      </a:r>
                    </a:p>
                  </a:txBody>
                  <a:tcPr/>
                </a:tc>
                <a:tc>
                  <a:txBody>
                    <a:bodyPr/>
                    <a:lstStyle/>
                    <a:p>
                      <a:r>
                        <a:rPr lang="en-US" sz="1000"/>
                        <a:t>63</a:t>
                      </a:r>
                    </a:p>
                  </a:txBody>
                  <a:tcPr/>
                </a:tc>
                <a:tc>
                  <a:txBody>
                    <a:bodyPr/>
                    <a:lstStyle/>
                    <a:p>
                      <a:r>
                        <a:rPr lang="en-US" sz="1000"/>
                        <a:t>1616758</a:t>
                      </a:r>
                    </a:p>
                  </a:txBody>
                  <a:tcPr/>
                </a:tc>
                <a:tc>
                  <a:txBody>
                    <a:bodyPr/>
                    <a:lstStyle/>
                    <a:p>
                      <a:r>
                        <a:rPr lang="en-US" sz="1000"/>
                        <a:t>1450890</a:t>
                      </a:r>
                    </a:p>
                  </a:txBody>
                  <a:tcPr/>
                </a:tc>
                <a:tc>
                  <a:txBody>
                    <a:bodyPr/>
                    <a:lstStyle/>
                    <a:p>
                      <a:r>
                        <a:rPr lang="en-US" sz="1000"/>
                        <a:t>90.26 %</a:t>
                      </a:r>
                    </a:p>
                  </a:txBody>
                  <a:tcPr/>
                </a:tc>
                <a:tc>
                  <a:txBody>
                    <a:bodyPr/>
                    <a:lstStyle/>
                    <a:p>
                      <a:r>
                        <a:rPr lang="en-US" sz="1000"/>
                        <a:t>165868</a:t>
                      </a:r>
                    </a:p>
                  </a:txBody>
                  <a:tcPr/>
                </a:tc>
                <a:tc>
                  <a:txBody>
                    <a:bodyPr/>
                    <a:lstStyle/>
                    <a:p>
                      <a:r>
                        <a:rPr lang="en-US" sz="1000"/>
                        <a:t>10.32 %</a:t>
                      </a:r>
                    </a:p>
                  </a:txBody>
                  <a:tcPr/>
                </a:tc>
                <a:tc>
                  <a:txBody>
                    <a:bodyPr/>
                    <a:lstStyle/>
                    <a:p>
                      <a:r>
                        <a:rPr lang="en-US" sz="1000"/>
                        <a:t>71607</a:t>
                      </a:r>
                    </a:p>
                  </a:txBody>
                  <a:tcPr/>
                </a:tc>
                <a:tc>
                  <a:txBody>
                    <a:bodyPr/>
                    <a:lstStyle/>
                    <a:p>
                      <a:r>
                        <a:rPr lang="en-US" sz="1000"/>
                        <a:t>4.45 %</a:t>
                      </a:r>
                    </a:p>
                  </a:txBody>
                  <a:tcPr/>
                </a:tc>
                <a:extLst>
                  <a:ext uri="{0D108BD9-81ED-4DB2-BD59-A6C34878D82A}">
                    <a16:rowId xmlns:a16="http://schemas.microsoft.com/office/drawing/2014/main" val="3769646495"/>
                  </a:ext>
                </a:extLst>
              </a:tr>
            </a:tbl>
          </a:graphicData>
        </a:graphic>
      </p:graphicFrame>
      <p:sp>
        <p:nvSpPr>
          <p:cNvPr id="4" name="Text Placeholder 3">
            <a:extLst>
              <a:ext uri="{FF2B5EF4-FFF2-40B4-BE49-F238E27FC236}">
                <a16:creationId xmlns:a16="http://schemas.microsoft.com/office/drawing/2014/main" id="{2319F3BD-BFB3-4422-A926-9DCA216F30A4}"/>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18680884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F8384-7BE8-448B-B079-B403C737ACE5}"/>
              </a:ext>
            </a:extLst>
          </p:cNvPr>
          <p:cNvSpPr>
            <a:spLocks noGrp="1"/>
          </p:cNvSpPr>
          <p:nvPr>
            <p:ph type="title"/>
          </p:nvPr>
        </p:nvSpPr>
        <p:spPr/>
        <p:txBody>
          <a:bodyPr/>
          <a:lstStyle/>
          <a:p>
            <a:r>
              <a:rPr lang="de-DE"/>
              <a:t>Facebook Reichweite organisch, viral und bezahlt | All profiles</a:t>
            </a:r>
            <a:endParaRPr lang="en-US"/>
          </a:p>
        </p:txBody>
      </p:sp>
      <p:graphicFrame>
        <p:nvGraphicFramePr>
          <p:cNvPr id="6" name="Chart Placeholder 5">
            <a:extLst>
              <a:ext uri="{FF2B5EF4-FFF2-40B4-BE49-F238E27FC236}">
                <a16:creationId xmlns:a16="http://schemas.microsoft.com/office/drawing/2014/main" id="{0CFAAAF4-1BFD-406A-909C-A78EE82B3A40}"/>
              </a:ext>
            </a:extLst>
          </p:cNvPr>
          <p:cNvGraphicFramePr>
            <a:graphicFrameLocks noGrp="1"/>
          </p:cNvGraphicFramePr>
          <p:nvPr>
            <p:ph type="chart" sz="quarter" idx="13"/>
            <p:extLst>
              <p:ext uri="{D42A27DB-BD31-4B8C-83A1-F6EECF244321}">
                <p14:modId xmlns:p14="http://schemas.microsoft.com/office/powerpoint/2010/main" val="20259372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3E3641-76BF-4155-BF5B-BAE950C36784}"/>
              </a:ext>
            </a:extLst>
          </p:cNvPr>
          <p:cNvSpPr>
            <a:spLocks noGrp="1"/>
          </p:cNvSpPr>
          <p:nvPr>
            <p:ph type="body" sz="quarter" idx="14"/>
          </p:nvPr>
        </p:nvSpPr>
        <p:spPr/>
        <p:txBody>
          <a:bodyPr/>
          <a:lstStyle/>
          <a:p>
            <a:r>
              <a:rPr lang="en-US"/>
              <a:t>07/01/2021 - 09/30/2021</a:t>
            </a:r>
          </a:p>
        </p:txBody>
      </p:sp>
      <p:sp>
        <p:nvSpPr>
          <p:cNvPr id="5" name="Footer Placeholder 4">
            <a:extLst>
              <a:ext uri="{FF2B5EF4-FFF2-40B4-BE49-F238E27FC236}">
                <a16:creationId xmlns:a16="http://schemas.microsoft.com/office/drawing/2014/main" id="{C5DCBF7C-A05A-44D4-AE45-71F38B7355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191294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E0A23-C0B5-4DDC-B4CE-D82A8C60B077}"/>
              </a:ext>
            </a:extLst>
          </p:cNvPr>
          <p:cNvSpPr>
            <a:spLocks noGrp="1"/>
          </p:cNvSpPr>
          <p:nvPr>
            <p:ph type="title"/>
          </p:nvPr>
        </p:nvSpPr>
        <p:spPr/>
        <p:txBody>
          <a:bodyPr/>
          <a:lstStyle/>
          <a:p>
            <a:r>
              <a:rPr lang="de-DE"/>
              <a:t>Facebook Organische und Virale Reichweite Facebook | All profiles</a:t>
            </a:r>
            <a:endParaRPr lang="en-US"/>
          </a:p>
        </p:txBody>
      </p:sp>
      <p:graphicFrame>
        <p:nvGraphicFramePr>
          <p:cNvPr id="6" name="Chart Placeholder 5">
            <a:extLst>
              <a:ext uri="{FF2B5EF4-FFF2-40B4-BE49-F238E27FC236}">
                <a16:creationId xmlns:a16="http://schemas.microsoft.com/office/drawing/2014/main" id="{E23A7ADF-9509-4BCC-9AEF-7A9B9FCB3B0A}"/>
              </a:ext>
            </a:extLst>
          </p:cNvPr>
          <p:cNvGraphicFramePr>
            <a:graphicFrameLocks noGrp="1"/>
          </p:cNvGraphicFramePr>
          <p:nvPr>
            <p:ph type="chart" sz="quarter" idx="13"/>
            <p:extLst>
              <p:ext uri="{D42A27DB-BD31-4B8C-83A1-F6EECF244321}">
                <p14:modId xmlns:p14="http://schemas.microsoft.com/office/powerpoint/2010/main" val="26311098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721FF2-C1DB-4729-8A8B-D17454C40F13}"/>
              </a:ext>
            </a:extLst>
          </p:cNvPr>
          <p:cNvSpPr>
            <a:spLocks noGrp="1"/>
          </p:cNvSpPr>
          <p:nvPr>
            <p:ph type="body" sz="quarter" idx="14"/>
          </p:nvPr>
        </p:nvSpPr>
        <p:spPr/>
        <p:txBody>
          <a:bodyPr/>
          <a:lstStyle/>
          <a:p>
            <a:r>
              <a:rPr lang="en-US"/>
              <a:t>07/01/2021 - 09/30/2021</a:t>
            </a:r>
          </a:p>
        </p:txBody>
      </p:sp>
      <p:sp>
        <p:nvSpPr>
          <p:cNvPr id="5" name="Footer Placeholder 4">
            <a:extLst>
              <a:ext uri="{FF2B5EF4-FFF2-40B4-BE49-F238E27FC236}">
                <a16:creationId xmlns:a16="http://schemas.microsoft.com/office/drawing/2014/main" id="{FB3A3160-EA53-40CF-BE26-FBA9D1E88D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735216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42D77-DFC0-4843-91CA-4C95044073B0}"/>
              </a:ext>
            </a:extLst>
          </p:cNvPr>
          <p:cNvSpPr>
            <a:spLocks noGrp="1"/>
          </p:cNvSpPr>
          <p:nvPr>
            <p:ph type="title"/>
          </p:nvPr>
        </p:nvSpPr>
        <p:spPr/>
        <p:txBody>
          <a:bodyPr/>
          <a:lstStyle/>
          <a:p>
            <a:r>
              <a:rPr lang="de-DE"/>
              <a:t>Facebook Übersicht redaktionelle Inhalte | All profiles</a:t>
            </a:r>
            <a:endParaRPr lang="en-US"/>
          </a:p>
        </p:txBody>
      </p:sp>
      <p:graphicFrame>
        <p:nvGraphicFramePr>
          <p:cNvPr id="5" name="Table Placeholder 4">
            <a:extLst>
              <a:ext uri="{FF2B5EF4-FFF2-40B4-BE49-F238E27FC236}">
                <a16:creationId xmlns:a16="http://schemas.microsoft.com/office/drawing/2014/main" id="{B9A4072A-C3FE-4FCD-A9CE-BA8638A4FD97}"/>
              </a:ext>
            </a:extLst>
          </p:cNvPr>
          <p:cNvGraphicFramePr>
            <a:graphicFrameLocks noGrp="1"/>
          </p:cNvGraphicFramePr>
          <p:nvPr>
            <p:ph type="tbl" sz="quarter" idx="13"/>
            <p:extLst>
              <p:ext uri="{D42A27DB-BD31-4B8C-83A1-F6EECF244321}">
                <p14:modId xmlns:p14="http://schemas.microsoft.com/office/powerpoint/2010/main" val="484818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649293956"/>
                    </a:ext>
                  </a:extLst>
                </a:gridCol>
                <a:gridCol w="1069848">
                  <a:extLst>
                    <a:ext uri="{9D8B030D-6E8A-4147-A177-3AD203B41FA5}">
                      <a16:colId xmlns:a16="http://schemas.microsoft.com/office/drawing/2014/main" val="2732382903"/>
                    </a:ext>
                  </a:extLst>
                </a:gridCol>
                <a:gridCol w="1069848">
                  <a:extLst>
                    <a:ext uri="{9D8B030D-6E8A-4147-A177-3AD203B41FA5}">
                      <a16:colId xmlns:a16="http://schemas.microsoft.com/office/drawing/2014/main" val="3783167079"/>
                    </a:ext>
                  </a:extLst>
                </a:gridCol>
                <a:gridCol w="1069848">
                  <a:extLst>
                    <a:ext uri="{9D8B030D-6E8A-4147-A177-3AD203B41FA5}">
                      <a16:colId xmlns:a16="http://schemas.microsoft.com/office/drawing/2014/main" val="424642092"/>
                    </a:ext>
                  </a:extLst>
                </a:gridCol>
                <a:gridCol w="1069848">
                  <a:extLst>
                    <a:ext uri="{9D8B030D-6E8A-4147-A177-3AD203B41FA5}">
                      <a16:colId xmlns:a16="http://schemas.microsoft.com/office/drawing/2014/main" val="267802535"/>
                    </a:ext>
                  </a:extLst>
                </a:gridCol>
                <a:gridCol w="905256">
                  <a:extLst>
                    <a:ext uri="{9D8B030D-6E8A-4147-A177-3AD203B41FA5}">
                      <a16:colId xmlns:a16="http://schemas.microsoft.com/office/drawing/2014/main" val="1382056358"/>
                    </a:ext>
                  </a:extLst>
                </a:gridCol>
                <a:gridCol w="493776">
                  <a:extLst>
                    <a:ext uri="{9D8B030D-6E8A-4147-A177-3AD203B41FA5}">
                      <a16:colId xmlns:a16="http://schemas.microsoft.com/office/drawing/2014/main" val="1600729517"/>
                    </a:ext>
                  </a:extLst>
                </a:gridCol>
                <a:gridCol w="493776">
                  <a:extLst>
                    <a:ext uri="{9D8B030D-6E8A-4147-A177-3AD203B41FA5}">
                      <a16:colId xmlns:a16="http://schemas.microsoft.com/office/drawing/2014/main" val="821691960"/>
                    </a:ext>
                  </a:extLst>
                </a:gridCol>
                <a:gridCol w="493776">
                  <a:extLst>
                    <a:ext uri="{9D8B030D-6E8A-4147-A177-3AD203B41FA5}">
                      <a16:colId xmlns:a16="http://schemas.microsoft.com/office/drawing/2014/main" val="832820173"/>
                    </a:ext>
                  </a:extLst>
                </a:gridCol>
              </a:tblGrid>
              <a:tr h="370840">
                <a:tc>
                  <a:txBody>
                    <a:bodyPr/>
                    <a:lstStyle/>
                    <a:p>
                      <a:r>
                        <a:rPr lang="en-US" sz="1000"/>
                        <a:t>Fans</a:t>
                      </a:r>
                    </a:p>
                  </a:txBody>
                  <a:tcPr/>
                </a:tc>
                <a:tc>
                  <a:txBody>
                    <a:bodyPr/>
                    <a:lstStyle/>
                    <a:p>
                      <a:r>
                        <a:rPr lang="en-US" sz="1000"/>
                        <a:t>Posts</a:t>
                      </a:r>
                    </a:p>
                  </a:txBody>
                  <a:tcPr/>
                </a:tc>
                <a:tc>
                  <a:txBody>
                    <a:bodyPr/>
                    <a:lstStyle/>
                    <a:p>
                      <a:r>
                        <a:rPr lang="en-US" sz="1000"/>
                        <a:t>Videos</a:t>
                      </a:r>
                    </a:p>
                  </a:txBody>
                  <a:tcPr/>
                </a:tc>
                <a:tc>
                  <a:txBody>
                    <a:bodyPr/>
                    <a:lstStyle/>
                    <a:p>
                      <a:r>
                        <a:rPr lang="en-US" sz="1000"/>
                        <a:t>Foto Posts</a:t>
                      </a:r>
                    </a:p>
                  </a:txBody>
                  <a:tcPr/>
                </a:tc>
                <a:tc>
                  <a:txBody>
                    <a:bodyPr/>
                    <a:lstStyle/>
                    <a:p>
                      <a:r>
                        <a:rPr lang="en-US" sz="1000"/>
                        <a:t>Link Posts</a:t>
                      </a:r>
                    </a:p>
                  </a:txBody>
                  <a:tcPr/>
                </a:tc>
                <a:tc>
                  <a:txBody>
                    <a:bodyPr/>
                    <a:lstStyle/>
                    <a:p>
                      <a:r>
                        <a:rPr lang="en-US" sz="1000"/>
                        <a:t>Reaktionen</a:t>
                      </a:r>
                    </a:p>
                  </a:txBody>
                  <a:tcPr/>
                </a:tc>
                <a:tc>
                  <a:txBody>
                    <a:bodyPr/>
                    <a:lstStyle/>
                    <a:p>
                      <a:r>
                        <a:rPr lang="en-US" sz="1000"/>
                        <a:t>Kommentare</a:t>
                      </a:r>
                    </a:p>
                  </a:txBody>
                  <a:tcPr/>
                </a:tc>
                <a:tc>
                  <a:txBody>
                    <a:bodyPr/>
                    <a:lstStyle/>
                    <a:p>
                      <a:r>
                        <a:rPr lang="en-US" sz="1000"/>
                        <a:t>Geteilt</a:t>
                      </a:r>
                    </a:p>
                  </a:txBody>
                  <a:tcPr/>
                </a:tc>
                <a:tc>
                  <a:txBody>
                    <a:bodyPr/>
                    <a:lstStyle/>
                    <a:p>
                      <a:r>
                        <a:rPr lang="en-US" sz="1000"/>
                        <a:t>Interaktionsrate</a:t>
                      </a:r>
                    </a:p>
                  </a:txBody>
                  <a:tcPr/>
                </a:tc>
                <a:extLst>
                  <a:ext uri="{0D108BD9-81ED-4DB2-BD59-A6C34878D82A}">
                    <a16:rowId xmlns:a16="http://schemas.microsoft.com/office/drawing/2014/main" val="3124161267"/>
                  </a:ext>
                </a:extLst>
              </a:tr>
              <a:tr h="370840">
                <a:tc>
                  <a:txBody>
                    <a:bodyPr/>
                    <a:lstStyle/>
                    <a:p>
                      <a:r>
                        <a:rPr lang="en-US" sz="1000"/>
                        <a:t>9722</a:t>
                      </a:r>
                    </a:p>
                  </a:txBody>
                  <a:tcPr/>
                </a:tc>
                <a:tc>
                  <a:txBody>
                    <a:bodyPr/>
                    <a:lstStyle/>
                    <a:p>
                      <a:r>
                        <a:rPr lang="en-US" sz="1000"/>
                        <a:t>63</a:t>
                      </a:r>
                    </a:p>
                  </a:txBody>
                  <a:tcPr/>
                </a:tc>
                <a:tc>
                  <a:txBody>
                    <a:bodyPr/>
                    <a:lstStyle/>
                    <a:p>
                      <a:r>
                        <a:rPr lang="en-US" sz="1000"/>
                        <a:t>6</a:t>
                      </a:r>
                    </a:p>
                  </a:txBody>
                  <a:tcPr/>
                </a:tc>
                <a:tc>
                  <a:txBody>
                    <a:bodyPr/>
                    <a:lstStyle/>
                    <a:p>
                      <a:r>
                        <a:rPr lang="en-US" sz="1000"/>
                        <a:t>53</a:t>
                      </a:r>
                    </a:p>
                  </a:txBody>
                  <a:tcPr/>
                </a:tc>
                <a:tc>
                  <a:txBody>
                    <a:bodyPr/>
                    <a:lstStyle/>
                    <a:p>
                      <a:r>
                        <a:rPr lang="en-US" sz="1000"/>
                        <a:t>2</a:t>
                      </a:r>
                    </a:p>
                  </a:txBody>
                  <a:tcPr/>
                </a:tc>
                <a:tc>
                  <a:txBody>
                    <a:bodyPr/>
                    <a:lstStyle/>
                    <a:p>
                      <a:r>
                        <a:rPr lang="en-US" sz="1000"/>
                        <a:t>1210</a:t>
                      </a:r>
                    </a:p>
                  </a:txBody>
                  <a:tcPr/>
                </a:tc>
                <a:tc>
                  <a:txBody>
                    <a:bodyPr/>
                    <a:lstStyle/>
                    <a:p>
                      <a:r>
                        <a:rPr lang="en-US" sz="1000"/>
                        <a:t>27</a:t>
                      </a:r>
                    </a:p>
                  </a:txBody>
                  <a:tcPr/>
                </a:tc>
                <a:tc>
                  <a:txBody>
                    <a:bodyPr/>
                    <a:lstStyle/>
                    <a:p>
                      <a:r>
                        <a:rPr lang="en-US" sz="1000"/>
                        <a:t>847</a:t>
                      </a:r>
                    </a:p>
                  </a:txBody>
                  <a:tcPr/>
                </a:tc>
                <a:tc>
                  <a:txBody>
                    <a:bodyPr/>
                    <a:lstStyle/>
                    <a:p>
                      <a:r>
                        <a:rPr lang="en-US" sz="1000"/>
                        <a:t>0.6805 %</a:t>
                      </a:r>
                    </a:p>
                  </a:txBody>
                  <a:tcPr/>
                </a:tc>
                <a:extLst>
                  <a:ext uri="{0D108BD9-81ED-4DB2-BD59-A6C34878D82A}">
                    <a16:rowId xmlns:a16="http://schemas.microsoft.com/office/drawing/2014/main" val="796001262"/>
                  </a:ext>
                </a:extLst>
              </a:tr>
            </a:tbl>
          </a:graphicData>
        </a:graphic>
      </p:graphicFrame>
      <p:sp>
        <p:nvSpPr>
          <p:cNvPr id="4" name="Text Placeholder 3">
            <a:extLst>
              <a:ext uri="{FF2B5EF4-FFF2-40B4-BE49-F238E27FC236}">
                <a16:creationId xmlns:a16="http://schemas.microsoft.com/office/drawing/2014/main" id="{3FA87AE9-9333-41A2-B31F-F0DA3AA8E2B2}"/>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14583798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43099-ABA4-4D06-9E2F-57B8280BF4DC}"/>
              </a:ext>
            </a:extLst>
          </p:cNvPr>
          <p:cNvSpPr>
            <a:spLocks noGrp="1"/>
          </p:cNvSpPr>
          <p:nvPr>
            <p:ph type="title"/>
          </p:nvPr>
        </p:nvSpPr>
        <p:spPr/>
        <p:txBody>
          <a:bodyPr/>
          <a:lstStyle/>
          <a:p>
            <a:r>
              <a:rPr lang="de-DE"/>
              <a:t>Facebook Postings mit den meisten Interaktionen | All profiles - 1 of 22</a:t>
            </a:r>
            <a:endParaRPr lang="en-US"/>
          </a:p>
        </p:txBody>
      </p:sp>
      <p:graphicFrame>
        <p:nvGraphicFramePr>
          <p:cNvPr id="5" name="Table Placeholder 4">
            <a:extLst>
              <a:ext uri="{FF2B5EF4-FFF2-40B4-BE49-F238E27FC236}">
                <a16:creationId xmlns:a16="http://schemas.microsoft.com/office/drawing/2014/main" id="{2378B570-05A9-4C53-BD6B-A1FC3E6DF8AB}"/>
              </a:ext>
            </a:extLst>
          </p:cNvPr>
          <p:cNvGraphicFramePr>
            <a:graphicFrameLocks noGrp="1"/>
          </p:cNvGraphicFramePr>
          <p:nvPr>
            <p:ph type="tbl" sz="quarter" idx="13"/>
            <p:extLst>
              <p:ext uri="{D42A27DB-BD31-4B8C-83A1-F6EECF244321}">
                <p14:modId xmlns:p14="http://schemas.microsoft.com/office/powerpoint/2010/main" val="202938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17439471"/>
                    </a:ext>
                  </a:extLst>
                </a:gridCol>
                <a:gridCol w="1645920">
                  <a:extLst>
                    <a:ext uri="{9D8B030D-6E8A-4147-A177-3AD203B41FA5}">
                      <a16:colId xmlns:a16="http://schemas.microsoft.com/office/drawing/2014/main" val="2267974837"/>
                    </a:ext>
                  </a:extLst>
                </a:gridCol>
                <a:gridCol w="1152144">
                  <a:extLst>
                    <a:ext uri="{9D8B030D-6E8A-4147-A177-3AD203B41FA5}">
                      <a16:colId xmlns:a16="http://schemas.microsoft.com/office/drawing/2014/main" val="431700605"/>
                    </a:ext>
                  </a:extLst>
                </a:gridCol>
                <a:gridCol w="576072">
                  <a:extLst>
                    <a:ext uri="{9D8B030D-6E8A-4147-A177-3AD203B41FA5}">
                      <a16:colId xmlns:a16="http://schemas.microsoft.com/office/drawing/2014/main" val="759687991"/>
                    </a:ext>
                  </a:extLst>
                </a:gridCol>
                <a:gridCol w="576072">
                  <a:extLst>
                    <a:ext uri="{9D8B030D-6E8A-4147-A177-3AD203B41FA5}">
                      <a16:colId xmlns:a16="http://schemas.microsoft.com/office/drawing/2014/main" val="1641851777"/>
                    </a:ext>
                  </a:extLst>
                </a:gridCol>
                <a:gridCol w="576072">
                  <a:extLst>
                    <a:ext uri="{9D8B030D-6E8A-4147-A177-3AD203B41FA5}">
                      <a16:colId xmlns:a16="http://schemas.microsoft.com/office/drawing/2014/main" val="1619567497"/>
                    </a:ext>
                  </a:extLst>
                </a:gridCol>
                <a:gridCol w="576072">
                  <a:extLst>
                    <a:ext uri="{9D8B030D-6E8A-4147-A177-3AD203B41FA5}">
                      <a16:colId xmlns:a16="http://schemas.microsoft.com/office/drawing/2014/main" val="2514251777"/>
                    </a:ext>
                  </a:extLst>
                </a:gridCol>
                <a:gridCol w="576072">
                  <a:extLst>
                    <a:ext uri="{9D8B030D-6E8A-4147-A177-3AD203B41FA5}">
                      <a16:colId xmlns:a16="http://schemas.microsoft.com/office/drawing/2014/main" val="1098883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939121137"/>
                  </a:ext>
                </a:extLst>
              </a:tr>
            </a:tbl>
          </a:graphicData>
        </a:graphic>
      </p:graphicFrame>
      <p:sp>
        <p:nvSpPr>
          <p:cNvPr id="4" name="Text Placeholder 3">
            <a:extLst>
              <a:ext uri="{FF2B5EF4-FFF2-40B4-BE49-F238E27FC236}">
                <a16:creationId xmlns:a16="http://schemas.microsoft.com/office/drawing/2014/main" id="{CBCC8C2B-51F7-4920-B2A2-E6AEE6437CED}"/>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7278952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93BA3-E0CB-4313-A030-4C498C739CE4}"/>
              </a:ext>
            </a:extLst>
          </p:cNvPr>
          <p:cNvSpPr>
            <a:spLocks noGrp="1"/>
          </p:cNvSpPr>
          <p:nvPr>
            <p:ph type="title"/>
          </p:nvPr>
        </p:nvSpPr>
        <p:spPr/>
        <p:txBody>
          <a:bodyPr/>
          <a:lstStyle/>
          <a:p>
            <a:r>
              <a:rPr lang="de-DE"/>
              <a:t>Facebook Postings mit den meisten Interaktionen | All profiles - 2 of 22</a:t>
            </a:r>
            <a:endParaRPr lang="en-US"/>
          </a:p>
        </p:txBody>
      </p:sp>
      <p:graphicFrame>
        <p:nvGraphicFramePr>
          <p:cNvPr id="5" name="Table Placeholder 4">
            <a:extLst>
              <a:ext uri="{FF2B5EF4-FFF2-40B4-BE49-F238E27FC236}">
                <a16:creationId xmlns:a16="http://schemas.microsoft.com/office/drawing/2014/main" id="{718E6060-1D52-4597-9D6E-3820CF8216DF}"/>
              </a:ext>
            </a:extLst>
          </p:cNvPr>
          <p:cNvGraphicFramePr>
            <a:graphicFrameLocks noGrp="1"/>
          </p:cNvGraphicFramePr>
          <p:nvPr>
            <p:ph type="tbl" sz="quarter" idx="13"/>
            <p:extLst>
              <p:ext uri="{D42A27DB-BD31-4B8C-83A1-F6EECF244321}">
                <p14:modId xmlns:p14="http://schemas.microsoft.com/office/powerpoint/2010/main" val="15485313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438745573"/>
                    </a:ext>
                  </a:extLst>
                </a:gridCol>
                <a:gridCol w="1645920">
                  <a:extLst>
                    <a:ext uri="{9D8B030D-6E8A-4147-A177-3AD203B41FA5}">
                      <a16:colId xmlns:a16="http://schemas.microsoft.com/office/drawing/2014/main" val="3003163603"/>
                    </a:ext>
                  </a:extLst>
                </a:gridCol>
                <a:gridCol w="1152144">
                  <a:extLst>
                    <a:ext uri="{9D8B030D-6E8A-4147-A177-3AD203B41FA5}">
                      <a16:colId xmlns:a16="http://schemas.microsoft.com/office/drawing/2014/main" val="3636136835"/>
                    </a:ext>
                  </a:extLst>
                </a:gridCol>
                <a:gridCol w="576072">
                  <a:extLst>
                    <a:ext uri="{9D8B030D-6E8A-4147-A177-3AD203B41FA5}">
                      <a16:colId xmlns:a16="http://schemas.microsoft.com/office/drawing/2014/main" val="3068761025"/>
                    </a:ext>
                  </a:extLst>
                </a:gridCol>
                <a:gridCol w="576072">
                  <a:extLst>
                    <a:ext uri="{9D8B030D-6E8A-4147-A177-3AD203B41FA5}">
                      <a16:colId xmlns:a16="http://schemas.microsoft.com/office/drawing/2014/main" val="4094849640"/>
                    </a:ext>
                  </a:extLst>
                </a:gridCol>
                <a:gridCol w="576072">
                  <a:extLst>
                    <a:ext uri="{9D8B030D-6E8A-4147-A177-3AD203B41FA5}">
                      <a16:colId xmlns:a16="http://schemas.microsoft.com/office/drawing/2014/main" val="2375818267"/>
                    </a:ext>
                  </a:extLst>
                </a:gridCol>
                <a:gridCol w="576072">
                  <a:extLst>
                    <a:ext uri="{9D8B030D-6E8A-4147-A177-3AD203B41FA5}">
                      <a16:colId xmlns:a16="http://schemas.microsoft.com/office/drawing/2014/main" val="883049273"/>
                    </a:ext>
                  </a:extLst>
                </a:gridCol>
                <a:gridCol w="576072">
                  <a:extLst>
                    <a:ext uri="{9D8B030D-6E8A-4147-A177-3AD203B41FA5}">
                      <a16:colId xmlns:a16="http://schemas.microsoft.com/office/drawing/2014/main" val="444216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382667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- 2021-07-22 16:21:51</a:t>
                      </a:r>
                      <a:r>
                        <a:rPr kumimoji="0" lang="de-DE" sz="1000" b="0" i="0" u="none" strike="noStrike" kern="1200" cap="none" spc="0" normalizeH="0" baseline="0" noProof="0">
                          <a:ln>
                            <a:noFill/>
                          </a:ln>
                          <a:solidFill>
                            <a:prstClr val="black"/>
                          </a:solidFill>
                          <a:effectLst/>
                          <a:uLnTx/>
                          <a:uFillTx/>
                          <a:latin typeface="+mn-lt"/>
                          <a:ea typeface="+mn-ea"/>
                          <a:cs typeface="+mn-cs"/>
                        </a:rPr>
                        <a:t>
 Die Hochwasserkatastrophe hat auch bei uns Kolleginnen und Kollegen, Versicherte, Familie und Bekannte betroffen. Viele von uns wollten sofort helfen. Da wir als Gesetzliche Krankenkasse nicht als Unternehmen spenden dürfen, haben wir unter Kolleginnen und Kollegen private Spenden gesammelt. Einige Kolleginnen und Kollegen sind mit Hilfsgütern und Ausrüstung ins Ahrtal gefahren, um die Aufräumarbeiten persönlich zu unterstützen. Unser Kollege Daniel ist dort bereits seit Tagen als Freiwilliger Feuerwehrmann im Einsatz. Er sorgt für die Koordination, sodass wir sinnvoll helfen, wo wir gebraucht werden. 
Aber auch in den Service-Centern und aus dem Homeoffice sind wir für euch da: 
Wir helfen euch unkompliziert bei verlorenen Versichertenkarten, Medikamenten, Hilfsmitteln und weiteren Fragen. Die wichtigsten Antworten haben wir hier für euch zusammengestellt:
https://www.pronovabkk.de/hochwasser.html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39.30808-6/p720x720/220295838_4234814403230754_5410594733934823416_n.jpg?_nc_cat=103&amp;ccb=1-5&amp;_nc_sid=8024bb&amp;_nc_ohc=MN3R_8Ykt7AAX8PaibG&amp;_nc_ht=scontent.fzty3-2.fna&amp;edm=AKIiGfEEAAAA&amp;oh=e88500830288a3c60aec78264e41a8cb&amp;oe=61845B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11/01/2021 08:51:51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4.1847 %</a:t>
                      </a:r>
                    </a:p>
                  </a:txBody>
                  <a:tcPr/>
                </a:tc>
                <a:extLst>
                  <a:ext uri="{0D108BD9-81ED-4DB2-BD59-A6C34878D82A}">
                    <a16:rowId xmlns:a16="http://schemas.microsoft.com/office/drawing/2014/main" val="810028147"/>
                  </a:ext>
                </a:extLst>
              </a:tr>
            </a:tbl>
          </a:graphicData>
        </a:graphic>
      </p:graphicFrame>
      <p:sp>
        <p:nvSpPr>
          <p:cNvPr id="4" name="Text Placeholder 3">
            <a:extLst>
              <a:ext uri="{FF2B5EF4-FFF2-40B4-BE49-F238E27FC236}">
                <a16:creationId xmlns:a16="http://schemas.microsoft.com/office/drawing/2014/main" id="{2E6D8E61-75ED-4A9C-931B-057E826686B3}"/>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6737647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007DA-1DF9-4102-99DB-6B5279ADF944}"/>
              </a:ext>
            </a:extLst>
          </p:cNvPr>
          <p:cNvSpPr>
            <a:spLocks noGrp="1"/>
          </p:cNvSpPr>
          <p:nvPr>
            <p:ph type="title"/>
          </p:nvPr>
        </p:nvSpPr>
        <p:spPr/>
        <p:txBody>
          <a:bodyPr/>
          <a:lstStyle/>
          <a:p>
            <a:r>
              <a:rPr lang="de-DE"/>
              <a:t>Facebook Postings mit den meisten Interaktionen | All profiles - 3 of 22</a:t>
            </a:r>
            <a:endParaRPr lang="en-US"/>
          </a:p>
        </p:txBody>
      </p:sp>
      <p:graphicFrame>
        <p:nvGraphicFramePr>
          <p:cNvPr id="5" name="Table Placeholder 4">
            <a:extLst>
              <a:ext uri="{FF2B5EF4-FFF2-40B4-BE49-F238E27FC236}">
                <a16:creationId xmlns:a16="http://schemas.microsoft.com/office/drawing/2014/main" id="{BC8C934E-8557-4BBE-8709-80C60F922EF2}"/>
              </a:ext>
            </a:extLst>
          </p:cNvPr>
          <p:cNvGraphicFramePr>
            <a:graphicFrameLocks noGrp="1"/>
          </p:cNvGraphicFramePr>
          <p:nvPr>
            <p:ph type="tbl" sz="quarter" idx="13"/>
            <p:extLst>
              <p:ext uri="{D42A27DB-BD31-4B8C-83A1-F6EECF244321}">
                <p14:modId xmlns:p14="http://schemas.microsoft.com/office/powerpoint/2010/main" val="4092887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630866287"/>
                    </a:ext>
                  </a:extLst>
                </a:gridCol>
                <a:gridCol w="1645920">
                  <a:extLst>
                    <a:ext uri="{9D8B030D-6E8A-4147-A177-3AD203B41FA5}">
                      <a16:colId xmlns:a16="http://schemas.microsoft.com/office/drawing/2014/main" val="3320848792"/>
                    </a:ext>
                  </a:extLst>
                </a:gridCol>
                <a:gridCol w="1152144">
                  <a:extLst>
                    <a:ext uri="{9D8B030D-6E8A-4147-A177-3AD203B41FA5}">
                      <a16:colId xmlns:a16="http://schemas.microsoft.com/office/drawing/2014/main" val="3756062901"/>
                    </a:ext>
                  </a:extLst>
                </a:gridCol>
                <a:gridCol w="576072">
                  <a:extLst>
                    <a:ext uri="{9D8B030D-6E8A-4147-A177-3AD203B41FA5}">
                      <a16:colId xmlns:a16="http://schemas.microsoft.com/office/drawing/2014/main" val="2746261547"/>
                    </a:ext>
                  </a:extLst>
                </a:gridCol>
                <a:gridCol w="576072">
                  <a:extLst>
                    <a:ext uri="{9D8B030D-6E8A-4147-A177-3AD203B41FA5}">
                      <a16:colId xmlns:a16="http://schemas.microsoft.com/office/drawing/2014/main" val="977697690"/>
                    </a:ext>
                  </a:extLst>
                </a:gridCol>
                <a:gridCol w="576072">
                  <a:extLst>
                    <a:ext uri="{9D8B030D-6E8A-4147-A177-3AD203B41FA5}">
                      <a16:colId xmlns:a16="http://schemas.microsoft.com/office/drawing/2014/main" val="3441601106"/>
                    </a:ext>
                  </a:extLst>
                </a:gridCol>
                <a:gridCol w="576072">
                  <a:extLst>
                    <a:ext uri="{9D8B030D-6E8A-4147-A177-3AD203B41FA5}">
                      <a16:colId xmlns:a16="http://schemas.microsoft.com/office/drawing/2014/main" val="1500667506"/>
                    </a:ext>
                  </a:extLst>
                </a:gridCol>
                <a:gridCol w="576072">
                  <a:extLst>
                    <a:ext uri="{9D8B030D-6E8A-4147-A177-3AD203B41FA5}">
                      <a16:colId xmlns:a16="http://schemas.microsoft.com/office/drawing/2014/main" val="36075219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391826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- 2021-07-21 15:51:02</a:t>
                      </a:r>
                      <a:r>
                        <a:rPr kumimoji="0" lang="de-DE" sz="1000" b="0" i="0" u="none" strike="noStrike" kern="1200" cap="none" spc="0" normalizeH="0" baseline="0" noProof="0">
                          <a:ln>
                            <a:noFill/>
                          </a:ln>
                          <a:solidFill>
                            <a:prstClr val="black"/>
                          </a:solidFill>
                          <a:effectLst/>
                          <a:uLnTx/>
                          <a:uFillTx/>
                          <a:latin typeface="+mn-lt"/>
                          <a:ea typeface="+mn-ea"/>
                          <a:cs typeface="+mn-cs"/>
                        </a:rPr>
                        <a:t>
 Die Flutkatastrophe hat vielerorts wichtige Dokumente, Medikamente und Hilfsmittel weggespült oder unbrauchbar gemacht. Hier können wir helfen. Am besten rufst du uns kurz an und wir überlegen gemeinsam, wie wir dir schnell und unkompliziert helfen können.
Du bist betroffen und benötigst eine neue Versichertenkarte, Medikamente, Hilfsmittel oder hast andere Fragen? Wir sind für euch da und haben hier die wichtigsten Infos für euch zusammengestellt:
⏩https://www.pronovabkk.de/hochwasser.html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39.30808-6/p720x720/222445799_4232091673503027_6924449166215467844_n.jpg?_nc_cat=105&amp;ccb=1-5&amp;_nc_sid=8024bb&amp;_nc_ohc=Sbe6atIE0-oAX_Ulugn&amp;_nc_ht=scontent-iad3-2.xx&amp;edm=AKIiGfEEAAAA&amp;oh=f8d3d10b34e7d7f4d59bdf7471237643&amp;oe=61821D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10/30/2021 15:45:45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1.8296 %</a:t>
                      </a:r>
                    </a:p>
                  </a:txBody>
                  <a:tcPr/>
                </a:tc>
                <a:extLst>
                  <a:ext uri="{0D108BD9-81ED-4DB2-BD59-A6C34878D82A}">
                    <a16:rowId xmlns:a16="http://schemas.microsoft.com/office/drawing/2014/main" val="3884683073"/>
                  </a:ext>
                </a:extLst>
              </a:tr>
            </a:tbl>
          </a:graphicData>
        </a:graphic>
      </p:graphicFrame>
      <p:sp>
        <p:nvSpPr>
          <p:cNvPr id="4" name="Text Placeholder 3">
            <a:extLst>
              <a:ext uri="{FF2B5EF4-FFF2-40B4-BE49-F238E27FC236}">
                <a16:creationId xmlns:a16="http://schemas.microsoft.com/office/drawing/2014/main" id="{EBB3498C-C78D-4AEB-ACCC-92DD936DAD6E}"/>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42430750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89BF4-EC25-4494-8D59-86861DF2CA5B}"/>
              </a:ext>
            </a:extLst>
          </p:cNvPr>
          <p:cNvSpPr>
            <a:spLocks noGrp="1"/>
          </p:cNvSpPr>
          <p:nvPr>
            <p:ph type="title"/>
          </p:nvPr>
        </p:nvSpPr>
        <p:spPr/>
        <p:txBody>
          <a:bodyPr/>
          <a:lstStyle/>
          <a:p>
            <a:r>
              <a:rPr lang="de-DE"/>
              <a:t>Facebook Postings mit den meisten Interaktionen | All profiles - 4 of 22</a:t>
            </a:r>
            <a:endParaRPr lang="en-US"/>
          </a:p>
        </p:txBody>
      </p:sp>
      <p:graphicFrame>
        <p:nvGraphicFramePr>
          <p:cNvPr id="5" name="Table Placeholder 4">
            <a:extLst>
              <a:ext uri="{FF2B5EF4-FFF2-40B4-BE49-F238E27FC236}">
                <a16:creationId xmlns:a16="http://schemas.microsoft.com/office/drawing/2014/main" id="{D119B5F6-BD76-4784-A179-C160584BC4D7}"/>
              </a:ext>
            </a:extLst>
          </p:cNvPr>
          <p:cNvGraphicFramePr>
            <a:graphicFrameLocks noGrp="1"/>
          </p:cNvGraphicFramePr>
          <p:nvPr>
            <p:ph type="tbl" sz="quarter" idx="13"/>
            <p:extLst>
              <p:ext uri="{D42A27DB-BD31-4B8C-83A1-F6EECF244321}">
                <p14:modId xmlns:p14="http://schemas.microsoft.com/office/powerpoint/2010/main" val="474500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91159570"/>
                    </a:ext>
                  </a:extLst>
                </a:gridCol>
                <a:gridCol w="1645920">
                  <a:extLst>
                    <a:ext uri="{9D8B030D-6E8A-4147-A177-3AD203B41FA5}">
                      <a16:colId xmlns:a16="http://schemas.microsoft.com/office/drawing/2014/main" val="1371826416"/>
                    </a:ext>
                  </a:extLst>
                </a:gridCol>
                <a:gridCol w="1152144">
                  <a:extLst>
                    <a:ext uri="{9D8B030D-6E8A-4147-A177-3AD203B41FA5}">
                      <a16:colId xmlns:a16="http://schemas.microsoft.com/office/drawing/2014/main" val="1724987716"/>
                    </a:ext>
                  </a:extLst>
                </a:gridCol>
                <a:gridCol w="576072">
                  <a:extLst>
                    <a:ext uri="{9D8B030D-6E8A-4147-A177-3AD203B41FA5}">
                      <a16:colId xmlns:a16="http://schemas.microsoft.com/office/drawing/2014/main" val="2072815565"/>
                    </a:ext>
                  </a:extLst>
                </a:gridCol>
                <a:gridCol w="576072">
                  <a:extLst>
                    <a:ext uri="{9D8B030D-6E8A-4147-A177-3AD203B41FA5}">
                      <a16:colId xmlns:a16="http://schemas.microsoft.com/office/drawing/2014/main" val="2045711148"/>
                    </a:ext>
                  </a:extLst>
                </a:gridCol>
                <a:gridCol w="576072">
                  <a:extLst>
                    <a:ext uri="{9D8B030D-6E8A-4147-A177-3AD203B41FA5}">
                      <a16:colId xmlns:a16="http://schemas.microsoft.com/office/drawing/2014/main" val="2308272396"/>
                    </a:ext>
                  </a:extLst>
                </a:gridCol>
                <a:gridCol w="576072">
                  <a:extLst>
                    <a:ext uri="{9D8B030D-6E8A-4147-A177-3AD203B41FA5}">
                      <a16:colId xmlns:a16="http://schemas.microsoft.com/office/drawing/2014/main" val="525874598"/>
                    </a:ext>
                  </a:extLst>
                </a:gridCol>
                <a:gridCol w="576072">
                  <a:extLst>
                    <a:ext uri="{9D8B030D-6E8A-4147-A177-3AD203B41FA5}">
                      <a16:colId xmlns:a16="http://schemas.microsoft.com/office/drawing/2014/main" val="8642291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599832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- 2021-07-27 13:15:18</a:t>
                      </a:r>
                      <a:r>
                        <a:rPr kumimoji="0" lang="de-DE" sz="1000" b="0" i="0" u="none" strike="noStrike" kern="1200" cap="none" spc="0" normalizeH="0" baseline="0" noProof="0">
                          <a:ln>
                            <a:noFill/>
                          </a:ln>
                          <a:solidFill>
                            <a:prstClr val="black"/>
                          </a:solidFill>
                          <a:effectLst/>
                          <a:uLnTx/>
                          <a:uFillTx/>
                          <a:latin typeface="+mn-lt"/>
                          <a:ea typeface="+mn-ea"/>
                          <a:cs typeface="+mn-cs"/>
                        </a:rPr>
                        <a:t>
 Aufgrund der schweren Explosion in Leverkusen bitten wir euch, Termine in unseren Service-Centern in Leverkusen und Burscheid heute nicht wahrzunehmen. Bleibt zuhause - wir helfen euch gerne telefonisch weiter: 0621 53391 - 1000. Auch über unsere App "meine pronova BKK" sind wie wie gewohnt für euch da.
Unsere Gedanken sind bei allen Betroffenen und den Rettungskräften.
https://www.pronovabkk.de/service/online-services/meine-pronova-bkk.html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xx.fbcdn.net/v/t39.30808-6/p720x720/224260304_4249818208397040_8253983669940713533_n.jpg?_nc_cat=110&amp;ccb=1-5&amp;_nc_sid=8024bb&amp;_nc_ohc=D_VM8MQtwKMAX_YnIPc&amp;_nc_ht=scontent-bos3-1.xx&amp;edm=AKIiGfEEAAAA&amp;oh=8e7ea5800f1e3fea0eb6f1a54ddb5786&amp;oe=61898E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11/05/2021 14:55:32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1.0685 %</a:t>
                      </a:r>
                    </a:p>
                  </a:txBody>
                  <a:tcPr/>
                </a:tc>
                <a:extLst>
                  <a:ext uri="{0D108BD9-81ED-4DB2-BD59-A6C34878D82A}">
                    <a16:rowId xmlns:a16="http://schemas.microsoft.com/office/drawing/2014/main" val="625936910"/>
                  </a:ext>
                </a:extLst>
              </a:tr>
            </a:tbl>
          </a:graphicData>
        </a:graphic>
      </p:graphicFrame>
      <p:sp>
        <p:nvSpPr>
          <p:cNvPr id="4" name="Text Placeholder 3">
            <a:extLst>
              <a:ext uri="{FF2B5EF4-FFF2-40B4-BE49-F238E27FC236}">
                <a16:creationId xmlns:a16="http://schemas.microsoft.com/office/drawing/2014/main" id="{94932777-2379-4334-BF13-AAD66DFD66AA}"/>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2814877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E2A9E-168F-4D12-8691-D0930A10D88D}"/>
              </a:ext>
            </a:extLst>
          </p:cNvPr>
          <p:cNvSpPr>
            <a:spLocks noGrp="1"/>
          </p:cNvSpPr>
          <p:nvPr>
            <p:ph type="title"/>
          </p:nvPr>
        </p:nvSpPr>
        <p:spPr/>
        <p:txBody>
          <a:bodyPr/>
          <a:lstStyle/>
          <a:p>
            <a:r>
              <a:rPr lang="de-DE"/>
              <a:t>Facebook Postings mit den meisten Interaktionen | All profiles - 5 of 22</a:t>
            </a:r>
            <a:endParaRPr lang="en-US"/>
          </a:p>
        </p:txBody>
      </p:sp>
      <p:graphicFrame>
        <p:nvGraphicFramePr>
          <p:cNvPr id="5" name="Table Placeholder 4">
            <a:extLst>
              <a:ext uri="{FF2B5EF4-FFF2-40B4-BE49-F238E27FC236}">
                <a16:creationId xmlns:a16="http://schemas.microsoft.com/office/drawing/2014/main" id="{D6A34D9C-613E-42D4-A648-143426F5EDEE}"/>
              </a:ext>
            </a:extLst>
          </p:cNvPr>
          <p:cNvGraphicFramePr>
            <a:graphicFrameLocks noGrp="1"/>
          </p:cNvGraphicFramePr>
          <p:nvPr>
            <p:ph type="tbl" sz="quarter" idx="13"/>
            <p:extLst>
              <p:ext uri="{D42A27DB-BD31-4B8C-83A1-F6EECF244321}">
                <p14:modId xmlns:p14="http://schemas.microsoft.com/office/powerpoint/2010/main" val="1812829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928809919"/>
                    </a:ext>
                  </a:extLst>
                </a:gridCol>
                <a:gridCol w="1645920">
                  <a:extLst>
                    <a:ext uri="{9D8B030D-6E8A-4147-A177-3AD203B41FA5}">
                      <a16:colId xmlns:a16="http://schemas.microsoft.com/office/drawing/2014/main" val="1006637132"/>
                    </a:ext>
                  </a:extLst>
                </a:gridCol>
                <a:gridCol w="1152144">
                  <a:extLst>
                    <a:ext uri="{9D8B030D-6E8A-4147-A177-3AD203B41FA5}">
                      <a16:colId xmlns:a16="http://schemas.microsoft.com/office/drawing/2014/main" val="1288193485"/>
                    </a:ext>
                  </a:extLst>
                </a:gridCol>
                <a:gridCol w="576072">
                  <a:extLst>
                    <a:ext uri="{9D8B030D-6E8A-4147-A177-3AD203B41FA5}">
                      <a16:colId xmlns:a16="http://schemas.microsoft.com/office/drawing/2014/main" val="3853768654"/>
                    </a:ext>
                  </a:extLst>
                </a:gridCol>
                <a:gridCol w="576072">
                  <a:extLst>
                    <a:ext uri="{9D8B030D-6E8A-4147-A177-3AD203B41FA5}">
                      <a16:colId xmlns:a16="http://schemas.microsoft.com/office/drawing/2014/main" val="4087582664"/>
                    </a:ext>
                  </a:extLst>
                </a:gridCol>
                <a:gridCol w="576072">
                  <a:extLst>
                    <a:ext uri="{9D8B030D-6E8A-4147-A177-3AD203B41FA5}">
                      <a16:colId xmlns:a16="http://schemas.microsoft.com/office/drawing/2014/main" val="1651420084"/>
                    </a:ext>
                  </a:extLst>
                </a:gridCol>
                <a:gridCol w="576072">
                  <a:extLst>
                    <a:ext uri="{9D8B030D-6E8A-4147-A177-3AD203B41FA5}">
                      <a16:colId xmlns:a16="http://schemas.microsoft.com/office/drawing/2014/main" val="2512308910"/>
                    </a:ext>
                  </a:extLst>
                </a:gridCol>
                <a:gridCol w="576072">
                  <a:extLst>
                    <a:ext uri="{9D8B030D-6E8A-4147-A177-3AD203B41FA5}">
                      <a16:colId xmlns:a16="http://schemas.microsoft.com/office/drawing/2014/main" val="36653269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877407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- 2021-09-23 17:16:21</a:t>
                      </a:r>
                      <a:r>
                        <a:rPr kumimoji="0" lang="de-DE" sz="1000" b="0" i="0" u="none" strike="noStrike" kern="1200" cap="none" spc="0" normalizeH="0" baseline="0" noProof="0">
                          <a:ln>
                            <a:noFill/>
                          </a:ln>
                          <a:solidFill>
                            <a:prstClr val="black"/>
                          </a:solidFill>
                          <a:effectLst/>
                          <a:uLnTx/>
                          <a:uFillTx/>
                          <a:latin typeface="+mn-lt"/>
                          <a:ea typeface="+mn-ea"/>
                          <a:cs typeface="+mn-cs"/>
                        </a:rPr>
                        <a:t>
 Immer mehr wechseln zu uns. Finde jetzt heraus warum:
https://www.pronovabkk.de/wechseln-und-vorteile-sichern.html?etcc_cmp=wechseln-2021&amp;etcc_med=social&amp;etcc_ori=facebook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s720x720/242719432_4432739080104951_3782266292455917448_n.jpg?_nc_cat=104&amp;ccb=1-5&amp;_nc_sid=8024bb&amp;_nc_ohc=VobPIzGIvawAX9V85jy&amp;_nc_ht=scontent-iad3-1.xx&amp;edm=AKIiGfEEAAAA&amp;oh=00_AT9kyXPYwNrohGnqCMEJAFnsdLiRjehkHaORareHvEw2DA&amp;oe=61DA2CD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01/04/2022 14:46:47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0.9969 %</a:t>
                      </a:r>
                    </a:p>
                  </a:txBody>
                  <a:tcPr/>
                </a:tc>
                <a:extLst>
                  <a:ext uri="{0D108BD9-81ED-4DB2-BD59-A6C34878D82A}">
                    <a16:rowId xmlns:a16="http://schemas.microsoft.com/office/drawing/2014/main" val="3948438404"/>
                  </a:ext>
                </a:extLst>
              </a:tr>
            </a:tbl>
          </a:graphicData>
        </a:graphic>
      </p:graphicFrame>
      <p:sp>
        <p:nvSpPr>
          <p:cNvPr id="4" name="Text Placeholder 3">
            <a:extLst>
              <a:ext uri="{FF2B5EF4-FFF2-40B4-BE49-F238E27FC236}">
                <a16:creationId xmlns:a16="http://schemas.microsoft.com/office/drawing/2014/main" id="{CC581D74-04AF-4139-B421-B8858A822542}"/>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8362935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92801-F6F2-4428-9A6C-BFC04DC2ECB2}"/>
              </a:ext>
            </a:extLst>
          </p:cNvPr>
          <p:cNvSpPr>
            <a:spLocks noGrp="1"/>
          </p:cNvSpPr>
          <p:nvPr>
            <p:ph type="title"/>
          </p:nvPr>
        </p:nvSpPr>
        <p:spPr/>
        <p:txBody>
          <a:bodyPr/>
          <a:lstStyle/>
          <a:p>
            <a:r>
              <a:rPr lang="de-DE"/>
              <a:t>Facebook Postings mit den meisten Interaktionen | All profiles - 6 of 22</a:t>
            </a:r>
            <a:endParaRPr lang="en-US"/>
          </a:p>
        </p:txBody>
      </p:sp>
      <p:graphicFrame>
        <p:nvGraphicFramePr>
          <p:cNvPr id="5" name="Table Placeholder 4">
            <a:extLst>
              <a:ext uri="{FF2B5EF4-FFF2-40B4-BE49-F238E27FC236}">
                <a16:creationId xmlns:a16="http://schemas.microsoft.com/office/drawing/2014/main" id="{97827376-E92C-40D8-88C9-245E9AB98C21}"/>
              </a:ext>
            </a:extLst>
          </p:cNvPr>
          <p:cNvGraphicFramePr>
            <a:graphicFrameLocks noGrp="1"/>
          </p:cNvGraphicFramePr>
          <p:nvPr>
            <p:ph type="tbl" sz="quarter" idx="13"/>
            <p:extLst>
              <p:ext uri="{D42A27DB-BD31-4B8C-83A1-F6EECF244321}">
                <p14:modId xmlns:p14="http://schemas.microsoft.com/office/powerpoint/2010/main" val="18655678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88325090"/>
                    </a:ext>
                  </a:extLst>
                </a:gridCol>
                <a:gridCol w="1645920">
                  <a:extLst>
                    <a:ext uri="{9D8B030D-6E8A-4147-A177-3AD203B41FA5}">
                      <a16:colId xmlns:a16="http://schemas.microsoft.com/office/drawing/2014/main" val="1236176878"/>
                    </a:ext>
                  </a:extLst>
                </a:gridCol>
                <a:gridCol w="1152144">
                  <a:extLst>
                    <a:ext uri="{9D8B030D-6E8A-4147-A177-3AD203B41FA5}">
                      <a16:colId xmlns:a16="http://schemas.microsoft.com/office/drawing/2014/main" val="3428395984"/>
                    </a:ext>
                  </a:extLst>
                </a:gridCol>
                <a:gridCol w="576072">
                  <a:extLst>
                    <a:ext uri="{9D8B030D-6E8A-4147-A177-3AD203B41FA5}">
                      <a16:colId xmlns:a16="http://schemas.microsoft.com/office/drawing/2014/main" val="1054449539"/>
                    </a:ext>
                  </a:extLst>
                </a:gridCol>
                <a:gridCol w="576072">
                  <a:extLst>
                    <a:ext uri="{9D8B030D-6E8A-4147-A177-3AD203B41FA5}">
                      <a16:colId xmlns:a16="http://schemas.microsoft.com/office/drawing/2014/main" val="4141167256"/>
                    </a:ext>
                  </a:extLst>
                </a:gridCol>
                <a:gridCol w="576072">
                  <a:extLst>
                    <a:ext uri="{9D8B030D-6E8A-4147-A177-3AD203B41FA5}">
                      <a16:colId xmlns:a16="http://schemas.microsoft.com/office/drawing/2014/main" val="539520239"/>
                    </a:ext>
                  </a:extLst>
                </a:gridCol>
                <a:gridCol w="576072">
                  <a:extLst>
                    <a:ext uri="{9D8B030D-6E8A-4147-A177-3AD203B41FA5}">
                      <a16:colId xmlns:a16="http://schemas.microsoft.com/office/drawing/2014/main" val="3424269334"/>
                    </a:ext>
                  </a:extLst>
                </a:gridCol>
                <a:gridCol w="576072">
                  <a:extLst>
                    <a:ext uri="{9D8B030D-6E8A-4147-A177-3AD203B41FA5}">
                      <a16:colId xmlns:a16="http://schemas.microsoft.com/office/drawing/2014/main" val="31416969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489667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- 2021-07-15 10:05:23</a:t>
                      </a:r>
                      <a:r>
                        <a:rPr kumimoji="0" lang="de-DE" sz="1000" b="0" i="0" u="none" strike="noStrike" kern="1200" cap="none" spc="0" normalizeH="0" baseline="0" noProof="0">
                          <a:ln>
                            <a:noFill/>
                          </a:ln>
                          <a:solidFill>
                            <a:prstClr val="black"/>
                          </a:solidFill>
                          <a:effectLst/>
                          <a:uLnTx/>
                          <a:uFillTx/>
                          <a:latin typeface="+mn-lt"/>
                          <a:ea typeface="+mn-ea"/>
                          <a:cs typeface="+mn-cs"/>
                        </a:rPr>
                        <a:t>
 UPDATE: Unsere Webseite ist wieder online. Leider sind einige unserer Kolleginnen und Kollegen durch das Hochwasser betroffen, sodass einzelne Teams nicht vollständig besetzt sind. Wir hoffen auf euer Verständnis, wenn eure Anfragen nicht so schnell beantwortet werden können, wie ihr es von uns gewohnt seid.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39.30808-6/p720x720/218270124_4213982741980587_4593970637035064375_n.jpg?_nc_cat=109&amp;ccb=1-5&amp;_nc_sid=8024bb&amp;_nc_ohc=qeKXpoY48HQAX8wrNL3&amp;_nc_ht=scontent-lga3-2.xx&amp;edm=AKIiGfEEAAAA&amp;oh=35fc02ba80cceaac6992b57530527eef&amp;oe=616D9D2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10/14/2021 09:43:59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0.9046 %</a:t>
                      </a:r>
                    </a:p>
                  </a:txBody>
                  <a:tcPr/>
                </a:tc>
                <a:extLst>
                  <a:ext uri="{0D108BD9-81ED-4DB2-BD59-A6C34878D82A}">
                    <a16:rowId xmlns:a16="http://schemas.microsoft.com/office/drawing/2014/main" val="1446576776"/>
                  </a:ext>
                </a:extLst>
              </a:tr>
            </a:tbl>
          </a:graphicData>
        </a:graphic>
      </p:graphicFrame>
      <p:sp>
        <p:nvSpPr>
          <p:cNvPr id="4" name="Text Placeholder 3">
            <a:extLst>
              <a:ext uri="{FF2B5EF4-FFF2-40B4-BE49-F238E27FC236}">
                <a16:creationId xmlns:a16="http://schemas.microsoft.com/office/drawing/2014/main" id="{01C54302-DFF3-45FE-9EEC-C256E480E14E}"/>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7167805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CA734-00C3-493C-A2BF-8F64BB23407D}"/>
              </a:ext>
            </a:extLst>
          </p:cNvPr>
          <p:cNvSpPr>
            <a:spLocks noGrp="1"/>
          </p:cNvSpPr>
          <p:nvPr>
            <p:ph type="title"/>
          </p:nvPr>
        </p:nvSpPr>
        <p:spPr/>
        <p:txBody>
          <a:bodyPr/>
          <a:lstStyle/>
          <a:p>
            <a:r>
              <a:rPr lang="de-DE"/>
              <a:t>Facebook Postings mit den meisten Interaktionen | All profiles - 7 of 22</a:t>
            </a:r>
            <a:endParaRPr lang="en-US"/>
          </a:p>
        </p:txBody>
      </p:sp>
      <p:graphicFrame>
        <p:nvGraphicFramePr>
          <p:cNvPr id="5" name="Table Placeholder 4">
            <a:extLst>
              <a:ext uri="{FF2B5EF4-FFF2-40B4-BE49-F238E27FC236}">
                <a16:creationId xmlns:a16="http://schemas.microsoft.com/office/drawing/2014/main" id="{21486502-B9C8-418C-A328-63B9BFB010F2}"/>
              </a:ext>
            </a:extLst>
          </p:cNvPr>
          <p:cNvGraphicFramePr>
            <a:graphicFrameLocks noGrp="1"/>
          </p:cNvGraphicFramePr>
          <p:nvPr>
            <p:ph type="tbl" sz="quarter" idx="13"/>
            <p:extLst>
              <p:ext uri="{D42A27DB-BD31-4B8C-83A1-F6EECF244321}">
                <p14:modId xmlns:p14="http://schemas.microsoft.com/office/powerpoint/2010/main" val="27028218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10938026"/>
                    </a:ext>
                  </a:extLst>
                </a:gridCol>
                <a:gridCol w="1645920">
                  <a:extLst>
                    <a:ext uri="{9D8B030D-6E8A-4147-A177-3AD203B41FA5}">
                      <a16:colId xmlns:a16="http://schemas.microsoft.com/office/drawing/2014/main" val="2284919310"/>
                    </a:ext>
                  </a:extLst>
                </a:gridCol>
                <a:gridCol w="1152144">
                  <a:extLst>
                    <a:ext uri="{9D8B030D-6E8A-4147-A177-3AD203B41FA5}">
                      <a16:colId xmlns:a16="http://schemas.microsoft.com/office/drawing/2014/main" val="3165133"/>
                    </a:ext>
                  </a:extLst>
                </a:gridCol>
                <a:gridCol w="576072">
                  <a:extLst>
                    <a:ext uri="{9D8B030D-6E8A-4147-A177-3AD203B41FA5}">
                      <a16:colId xmlns:a16="http://schemas.microsoft.com/office/drawing/2014/main" val="2900127703"/>
                    </a:ext>
                  </a:extLst>
                </a:gridCol>
                <a:gridCol w="576072">
                  <a:extLst>
                    <a:ext uri="{9D8B030D-6E8A-4147-A177-3AD203B41FA5}">
                      <a16:colId xmlns:a16="http://schemas.microsoft.com/office/drawing/2014/main" val="3188639825"/>
                    </a:ext>
                  </a:extLst>
                </a:gridCol>
                <a:gridCol w="576072">
                  <a:extLst>
                    <a:ext uri="{9D8B030D-6E8A-4147-A177-3AD203B41FA5}">
                      <a16:colId xmlns:a16="http://schemas.microsoft.com/office/drawing/2014/main" val="2775494067"/>
                    </a:ext>
                  </a:extLst>
                </a:gridCol>
                <a:gridCol w="576072">
                  <a:extLst>
                    <a:ext uri="{9D8B030D-6E8A-4147-A177-3AD203B41FA5}">
                      <a16:colId xmlns:a16="http://schemas.microsoft.com/office/drawing/2014/main" val="109896347"/>
                    </a:ext>
                  </a:extLst>
                </a:gridCol>
                <a:gridCol w="576072">
                  <a:extLst>
                    <a:ext uri="{9D8B030D-6E8A-4147-A177-3AD203B41FA5}">
                      <a16:colId xmlns:a16="http://schemas.microsoft.com/office/drawing/2014/main" val="2462747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179074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- 2021-07-21 11:31:20</a:t>
                      </a:r>
                      <a:r>
                        <a:rPr kumimoji="0" lang="de-DE" sz="1000" b="0" i="0" u="none" strike="noStrike" kern="1200" cap="none" spc="0" normalizeH="0" baseline="0" noProof="0">
                          <a:ln>
                            <a:noFill/>
                          </a:ln>
                          <a:solidFill>
                            <a:prstClr val="black"/>
                          </a:solidFill>
                          <a:effectLst/>
                          <a:uLnTx/>
                          <a:uFillTx/>
                          <a:latin typeface="+mn-lt"/>
                          <a:ea typeface="+mn-ea"/>
                          <a:cs typeface="+mn-cs"/>
                        </a:rPr>
                        <a:t>
 Ausmisten und Gutes tun! Bei der pronova BKK haben wir unsere ausgedienten Firmenhandys gesammelt, um sie nachhaltig verwerten zu lassen. Über den Erlös der rund 400 Geräte und der wiederverwertbaren Rohstoffe freuen sich der NABU und die Initiative It’s for Kids. 
Hast du auch noch alte Mobiltelefone oder Zubehör ungenutzt zuhause rumliegen? Auch in deiner Nähe findest du sicher eine Annahmestelle!
https://www.pronovabkk.de/nachhaltigkeit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p720x720/217552995_4211699395542255_2392755593336446168_n.jpg?_nc_cat=108&amp;ccb=1-5&amp;_nc_sid=8024bb&amp;_nc_ohc=_N-6uhV3F2EAX8PydGC&amp;_nc_ht=scontent-iad3-1.xx&amp;edm=AKIiGfEEAAAA&amp;oh=c973d9c5ac67990a7f0736a44abc9bbf&amp;oe=617F069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10/28/2021 09:50:15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0.6578 %</a:t>
                      </a:r>
                    </a:p>
                  </a:txBody>
                  <a:tcPr/>
                </a:tc>
                <a:extLst>
                  <a:ext uri="{0D108BD9-81ED-4DB2-BD59-A6C34878D82A}">
                    <a16:rowId xmlns:a16="http://schemas.microsoft.com/office/drawing/2014/main" val="1166724418"/>
                  </a:ext>
                </a:extLst>
              </a:tr>
            </a:tbl>
          </a:graphicData>
        </a:graphic>
      </p:graphicFrame>
      <p:sp>
        <p:nvSpPr>
          <p:cNvPr id="4" name="Text Placeholder 3">
            <a:extLst>
              <a:ext uri="{FF2B5EF4-FFF2-40B4-BE49-F238E27FC236}">
                <a16:creationId xmlns:a16="http://schemas.microsoft.com/office/drawing/2014/main" id="{18396C26-DFBF-4797-90C1-282A9A99C4AE}"/>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14193376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C72B9-7F86-4B72-AF92-DDBCBDF1770D}"/>
              </a:ext>
            </a:extLst>
          </p:cNvPr>
          <p:cNvSpPr>
            <a:spLocks noGrp="1"/>
          </p:cNvSpPr>
          <p:nvPr>
            <p:ph type="title"/>
          </p:nvPr>
        </p:nvSpPr>
        <p:spPr/>
        <p:txBody>
          <a:bodyPr/>
          <a:lstStyle/>
          <a:p>
            <a:r>
              <a:rPr lang="de-DE"/>
              <a:t>Facebook Postings mit den meisten Interaktionen | All profiles - 8 of 22</a:t>
            </a:r>
            <a:endParaRPr lang="en-US"/>
          </a:p>
        </p:txBody>
      </p:sp>
      <p:graphicFrame>
        <p:nvGraphicFramePr>
          <p:cNvPr id="5" name="Table Placeholder 4">
            <a:extLst>
              <a:ext uri="{FF2B5EF4-FFF2-40B4-BE49-F238E27FC236}">
                <a16:creationId xmlns:a16="http://schemas.microsoft.com/office/drawing/2014/main" id="{0A45B031-863B-4FBA-A29D-94227D5AFAD3}"/>
              </a:ext>
            </a:extLst>
          </p:cNvPr>
          <p:cNvGraphicFramePr>
            <a:graphicFrameLocks noGrp="1"/>
          </p:cNvGraphicFramePr>
          <p:nvPr>
            <p:ph type="tbl" sz="quarter" idx="13"/>
            <p:extLst>
              <p:ext uri="{D42A27DB-BD31-4B8C-83A1-F6EECF244321}">
                <p14:modId xmlns:p14="http://schemas.microsoft.com/office/powerpoint/2010/main" val="22694232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513826760"/>
                    </a:ext>
                  </a:extLst>
                </a:gridCol>
                <a:gridCol w="1645920">
                  <a:extLst>
                    <a:ext uri="{9D8B030D-6E8A-4147-A177-3AD203B41FA5}">
                      <a16:colId xmlns:a16="http://schemas.microsoft.com/office/drawing/2014/main" val="2006314059"/>
                    </a:ext>
                  </a:extLst>
                </a:gridCol>
                <a:gridCol w="1152144">
                  <a:extLst>
                    <a:ext uri="{9D8B030D-6E8A-4147-A177-3AD203B41FA5}">
                      <a16:colId xmlns:a16="http://schemas.microsoft.com/office/drawing/2014/main" val="1046064434"/>
                    </a:ext>
                  </a:extLst>
                </a:gridCol>
                <a:gridCol w="576072">
                  <a:extLst>
                    <a:ext uri="{9D8B030D-6E8A-4147-A177-3AD203B41FA5}">
                      <a16:colId xmlns:a16="http://schemas.microsoft.com/office/drawing/2014/main" val="2256744613"/>
                    </a:ext>
                  </a:extLst>
                </a:gridCol>
                <a:gridCol w="576072">
                  <a:extLst>
                    <a:ext uri="{9D8B030D-6E8A-4147-A177-3AD203B41FA5}">
                      <a16:colId xmlns:a16="http://schemas.microsoft.com/office/drawing/2014/main" val="1234032569"/>
                    </a:ext>
                  </a:extLst>
                </a:gridCol>
                <a:gridCol w="576072">
                  <a:extLst>
                    <a:ext uri="{9D8B030D-6E8A-4147-A177-3AD203B41FA5}">
                      <a16:colId xmlns:a16="http://schemas.microsoft.com/office/drawing/2014/main" val="3672124880"/>
                    </a:ext>
                  </a:extLst>
                </a:gridCol>
                <a:gridCol w="576072">
                  <a:extLst>
                    <a:ext uri="{9D8B030D-6E8A-4147-A177-3AD203B41FA5}">
                      <a16:colId xmlns:a16="http://schemas.microsoft.com/office/drawing/2014/main" val="3509182471"/>
                    </a:ext>
                  </a:extLst>
                </a:gridCol>
                <a:gridCol w="576072">
                  <a:extLst>
                    <a:ext uri="{9D8B030D-6E8A-4147-A177-3AD203B41FA5}">
                      <a16:colId xmlns:a16="http://schemas.microsoft.com/office/drawing/2014/main" val="13834818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81581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- 2021-09-18 11:15:04</a:t>
                      </a:r>
                      <a:r>
                        <a:rPr kumimoji="0" lang="de-DE" sz="1000" b="0" i="0" u="none" strike="noStrike" kern="1200" cap="none" spc="0" normalizeH="0" baseline="0" noProof="0">
                          <a:ln>
                            <a:noFill/>
                          </a:ln>
                          <a:solidFill>
                            <a:prstClr val="black"/>
                          </a:solidFill>
                          <a:effectLst/>
                          <a:uLnTx/>
                          <a:uFillTx/>
                          <a:latin typeface="+mn-lt"/>
                          <a:ea typeface="+mn-ea"/>
                          <a:cs typeface="+mn-cs"/>
                        </a:rPr>
                        <a:t>
 Wir möchten uns bei allen Besucherinnen und Besuchern bedanken, die uns bei der Green World Tour in Berlin und Köln besucht haben. Wir hoffen, euch hat das Organspende-Labyrinth und der persönliche Austausch nach einem Jahr Pandemie genauso gut gefallen wie uns. Wir konnten wieder reichlich positiven Input für uns mitnehmen und freuen uns auf die nächste Green World Tour am 09. und 10.10.2021 in Münster, kommt vorbei!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p180x540/242198525_4413247088720817_1055992391525759017_n.jpg?_nc_cat=100&amp;ccb=1-5&amp;_nc_sid=8024bb&amp;_nc_ohc=vnpY4KZcrwYAX_G1j1Y&amp;_nc_oc=AQnG8OPI72RX8qxf-qGDPTUlQHN-Flx0DbwP4ZI0IC5IUc7MMUz90t-FdlOB5KAev1E&amp;_nc_ht=scontent-iad3-1.xx&amp;edm=AKIiGfEEAAAA&amp;oh=00_AT9zDD1KIEllQkRWcw_slAVtutR3SRqtxjKgfNp_5qhD4g&amp;oe=61D974F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01/04/2022 14:46:47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0.6271 %</a:t>
                      </a:r>
                    </a:p>
                  </a:txBody>
                  <a:tcPr/>
                </a:tc>
                <a:extLst>
                  <a:ext uri="{0D108BD9-81ED-4DB2-BD59-A6C34878D82A}">
                    <a16:rowId xmlns:a16="http://schemas.microsoft.com/office/drawing/2014/main" val="644580599"/>
                  </a:ext>
                </a:extLst>
              </a:tr>
            </a:tbl>
          </a:graphicData>
        </a:graphic>
      </p:graphicFrame>
      <p:sp>
        <p:nvSpPr>
          <p:cNvPr id="4" name="Text Placeholder 3">
            <a:extLst>
              <a:ext uri="{FF2B5EF4-FFF2-40B4-BE49-F238E27FC236}">
                <a16:creationId xmlns:a16="http://schemas.microsoft.com/office/drawing/2014/main" id="{C19E4DED-E4CD-4A77-A75E-0C46CD6414D1}"/>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8620989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7ECD4D-73C1-417C-A5A3-8F482CFE5A0D}"/>
              </a:ext>
            </a:extLst>
          </p:cNvPr>
          <p:cNvSpPr>
            <a:spLocks noGrp="1"/>
          </p:cNvSpPr>
          <p:nvPr>
            <p:ph type="title"/>
          </p:nvPr>
        </p:nvSpPr>
        <p:spPr/>
        <p:txBody>
          <a:bodyPr/>
          <a:lstStyle/>
          <a:p>
            <a:r>
              <a:rPr lang="de-DE"/>
              <a:t>Facebook Postings mit den meisten Interaktionen | All profiles - 9 of 22</a:t>
            </a:r>
            <a:endParaRPr lang="en-US"/>
          </a:p>
        </p:txBody>
      </p:sp>
      <p:graphicFrame>
        <p:nvGraphicFramePr>
          <p:cNvPr id="5" name="Table Placeholder 4">
            <a:extLst>
              <a:ext uri="{FF2B5EF4-FFF2-40B4-BE49-F238E27FC236}">
                <a16:creationId xmlns:a16="http://schemas.microsoft.com/office/drawing/2014/main" id="{A53FC717-9F60-45E1-821A-2ECECE0070B3}"/>
              </a:ext>
            </a:extLst>
          </p:cNvPr>
          <p:cNvGraphicFramePr>
            <a:graphicFrameLocks noGrp="1"/>
          </p:cNvGraphicFramePr>
          <p:nvPr>
            <p:ph type="tbl" sz="quarter" idx="13"/>
            <p:extLst>
              <p:ext uri="{D42A27DB-BD31-4B8C-83A1-F6EECF244321}">
                <p14:modId xmlns:p14="http://schemas.microsoft.com/office/powerpoint/2010/main" val="1905870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15321911"/>
                    </a:ext>
                  </a:extLst>
                </a:gridCol>
                <a:gridCol w="1645920">
                  <a:extLst>
                    <a:ext uri="{9D8B030D-6E8A-4147-A177-3AD203B41FA5}">
                      <a16:colId xmlns:a16="http://schemas.microsoft.com/office/drawing/2014/main" val="3239663551"/>
                    </a:ext>
                  </a:extLst>
                </a:gridCol>
                <a:gridCol w="1152144">
                  <a:extLst>
                    <a:ext uri="{9D8B030D-6E8A-4147-A177-3AD203B41FA5}">
                      <a16:colId xmlns:a16="http://schemas.microsoft.com/office/drawing/2014/main" val="229274836"/>
                    </a:ext>
                  </a:extLst>
                </a:gridCol>
                <a:gridCol w="576072">
                  <a:extLst>
                    <a:ext uri="{9D8B030D-6E8A-4147-A177-3AD203B41FA5}">
                      <a16:colId xmlns:a16="http://schemas.microsoft.com/office/drawing/2014/main" val="1986103507"/>
                    </a:ext>
                  </a:extLst>
                </a:gridCol>
                <a:gridCol w="576072">
                  <a:extLst>
                    <a:ext uri="{9D8B030D-6E8A-4147-A177-3AD203B41FA5}">
                      <a16:colId xmlns:a16="http://schemas.microsoft.com/office/drawing/2014/main" val="424579641"/>
                    </a:ext>
                  </a:extLst>
                </a:gridCol>
                <a:gridCol w="576072">
                  <a:extLst>
                    <a:ext uri="{9D8B030D-6E8A-4147-A177-3AD203B41FA5}">
                      <a16:colId xmlns:a16="http://schemas.microsoft.com/office/drawing/2014/main" val="1550465381"/>
                    </a:ext>
                  </a:extLst>
                </a:gridCol>
                <a:gridCol w="576072">
                  <a:extLst>
                    <a:ext uri="{9D8B030D-6E8A-4147-A177-3AD203B41FA5}">
                      <a16:colId xmlns:a16="http://schemas.microsoft.com/office/drawing/2014/main" val="3324848013"/>
                    </a:ext>
                  </a:extLst>
                </a:gridCol>
                <a:gridCol w="576072">
                  <a:extLst>
                    <a:ext uri="{9D8B030D-6E8A-4147-A177-3AD203B41FA5}">
                      <a16:colId xmlns:a16="http://schemas.microsoft.com/office/drawing/2014/main" val="32466578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664828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- 2021-09-10 11:58:02</a:t>
                      </a:r>
                      <a:r>
                        <a:rPr kumimoji="0" lang="de-DE" sz="1000" b="0" i="0" u="none" strike="noStrike" kern="1200" cap="none" spc="0" normalizeH="0" baseline="0" noProof="0">
                          <a:ln>
                            <a:noFill/>
                          </a:ln>
                          <a:solidFill>
                            <a:prstClr val="black"/>
                          </a:solidFill>
                          <a:effectLst/>
                          <a:uLnTx/>
                          <a:uFillTx/>
                          <a:latin typeface="+mn-lt"/>
                          <a:ea typeface="+mn-ea"/>
                          <a:cs typeface="+mn-cs"/>
                        </a:rPr>
                        <a:t>
 Wir unterstützen Tom Lehel's Wir wollen mobbingfrei! Auch eure Grundschule kann sich für das zweitägige Anti-Mobbing-Präventionsprogramm bewerben. Bis zum 30.09. läuft die Bewerbungsfrist. Hier gibt es alle Informationen: https://www.wirwollenmobbingfrei.com/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s720x720/241282348_4365161233529403_225979177060038193_n.jpg?_nc_cat=110&amp;ccb=1-5&amp;_nc_sid=8024bb&amp;_nc_ohc=fqWCNfNmmskAX8fCtFa&amp;_nc_ht=scontent-iad3-1.xx&amp;edm=AKIiGfEEAAAA&amp;oh=00_AT-EUDjjheU_5TOysw-dBfn2aCEg0zTab0EAiYwzcMOykA&amp;oe=61D8EE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01/04/2022 14:46:47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0.4522 %</a:t>
                      </a:r>
                    </a:p>
                  </a:txBody>
                  <a:tcPr/>
                </a:tc>
                <a:extLst>
                  <a:ext uri="{0D108BD9-81ED-4DB2-BD59-A6C34878D82A}">
                    <a16:rowId xmlns:a16="http://schemas.microsoft.com/office/drawing/2014/main" val="1109573344"/>
                  </a:ext>
                </a:extLst>
              </a:tr>
            </a:tbl>
          </a:graphicData>
        </a:graphic>
      </p:graphicFrame>
      <p:sp>
        <p:nvSpPr>
          <p:cNvPr id="4" name="Text Placeholder 3">
            <a:extLst>
              <a:ext uri="{FF2B5EF4-FFF2-40B4-BE49-F238E27FC236}">
                <a16:creationId xmlns:a16="http://schemas.microsoft.com/office/drawing/2014/main" id="{86D1F1CB-E032-48D8-8572-6CD3CD4E12B0}"/>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6443629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C4138-8463-4C54-BD4D-41F5E15EF6E8}"/>
              </a:ext>
            </a:extLst>
          </p:cNvPr>
          <p:cNvSpPr>
            <a:spLocks noGrp="1"/>
          </p:cNvSpPr>
          <p:nvPr>
            <p:ph type="title"/>
          </p:nvPr>
        </p:nvSpPr>
        <p:spPr/>
        <p:txBody>
          <a:bodyPr/>
          <a:lstStyle/>
          <a:p>
            <a:r>
              <a:rPr lang="de-DE"/>
              <a:t>Facebook Postings mit den meisten Interaktionen | All profiles - 10 of 22</a:t>
            </a:r>
            <a:endParaRPr lang="en-US"/>
          </a:p>
        </p:txBody>
      </p:sp>
      <p:graphicFrame>
        <p:nvGraphicFramePr>
          <p:cNvPr id="5" name="Table Placeholder 4">
            <a:extLst>
              <a:ext uri="{FF2B5EF4-FFF2-40B4-BE49-F238E27FC236}">
                <a16:creationId xmlns:a16="http://schemas.microsoft.com/office/drawing/2014/main" id="{390E4B89-7770-4A9A-817C-03D308503134}"/>
              </a:ext>
            </a:extLst>
          </p:cNvPr>
          <p:cNvGraphicFramePr>
            <a:graphicFrameLocks noGrp="1"/>
          </p:cNvGraphicFramePr>
          <p:nvPr>
            <p:ph type="tbl" sz="quarter" idx="13"/>
            <p:extLst>
              <p:ext uri="{D42A27DB-BD31-4B8C-83A1-F6EECF244321}">
                <p14:modId xmlns:p14="http://schemas.microsoft.com/office/powerpoint/2010/main" val="10692755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4979229"/>
                    </a:ext>
                  </a:extLst>
                </a:gridCol>
                <a:gridCol w="1645920">
                  <a:extLst>
                    <a:ext uri="{9D8B030D-6E8A-4147-A177-3AD203B41FA5}">
                      <a16:colId xmlns:a16="http://schemas.microsoft.com/office/drawing/2014/main" val="1274339461"/>
                    </a:ext>
                  </a:extLst>
                </a:gridCol>
                <a:gridCol w="1152144">
                  <a:extLst>
                    <a:ext uri="{9D8B030D-6E8A-4147-A177-3AD203B41FA5}">
                      <a16:colId xmlns:a16="http://schemas.microsoft.com/office/drawing/2014/main" val="690998279"/>
                    </a:ext>
                  </a:extLst>
                </a:gridCol>
                <a:gridCol w="576072">
                  <a:extLst>
                    <a:ext uri="{9D8B030D-6E8A-4147-A177-3AD203B41FA5}">
                      <a16:colId xmlns:a16="http://schemas.microsoft.com/office/drawing/2014/main" val="1236791963"/>
                    </a:ext>
                  </a:extLst>
                </a:gridCol>
                <a:gridCol w="576072">
                  <a:extLst>
                    <a:ext uri="{9D8B030D-6E8A-4147-A177-3AD203B41FA5}">
                      <a16:colId xmlns:a16="http://schemas.microsoft.com/office/drawing/2014/main" val="2551217364"/>
                    </a:ext>
                  </a:extLst>
                </a:gridCol>
                <a:gridCol w="576072">
                  <a:extLst>
                    <a:ext uri="{9D8B030D-6E8A-4147-A177-3AD203B41FA5}">
                      <a16:colId xmlns:a16="http://schemas.microsoft.com/office/drawing/2014/main" val="2997638092"/>
                    </a:ext>
                  </a:extLst>
                </a:gridCol>
                <a:gridCol w="576072">
                  <a:extLst>
                    <a:ext uri="{9D8B030D-6E8A-4147-A177-3AD203B41FA5}">
                      <a16:colId xmlns:a16="http://schemas.microsoft.com/office/drawing/2014/main" val="1972423771"/>
                    </a:ext>
                  </a:extLst>
                </a:gridCol>
                <a:gridCol w="576072">
                  <a:extLst>
                    <a:ext uri="{9D8B030D-6E8A-4147-A177-3AD203B41FA5}">
                      <a16:colId xmlns:a16="http://schemas.microsoft.com/office/drawing/2014/main" val="19051138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651153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- 2021-07-16 15:23:08</a:t>
                      </a:r>
                      <a:r>
                        <a:rPr kumimoji="0" lang="de-DE" sz="1000" b="0" i="0" u="none" strike="noStrike" kern="1200" cap="none" spc="0" normalizeH="0" baseline="0" noProof="0">
                          <a:ln>
                            <a:noFill/>
                          </a:ln>
                          <a:solidFill>
                            <a:prstClr val="black"/>
                          </a:solidFill>
                          <a:effectLst/>
                          <a:uLnTx/>
                          <a:uFillTx/>
                          <a:latin typeface="+mn-lt"/>
                          <a:ea typeface="+mn-ea"/>
                          <a:cs typeface="+mn-cs"/>
                        </a:rPr>
                        <a:t>
 Reiner Calmund ist schon dabei. Und du? Mache jetzt deinen Termin und schütze dich!
Alle aktuellen Informationen haben wir hier für dich zusammengestellt:
https://www.pronovabkk.de/corona-faq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xx.fbcdn.net/v/t15.5256-10/s720x720/218088443_4210943645595023_6577758081636221489_n.jpg?_nc_cat=100&amp;ccb=1-5&amp;_nc_sid=ad6a45&amp;_nc_ohc=eEgnSGkVELcAX8bZVXf&amp;_nc_ht=scontent-dfw5-2.xx&amp;edm=AKIiGfEEAAAA&amp;oh=6894a41240ec21d0a623281f00ecee26&amp;oe=61745F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10/20/2021 03:56:06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0.4112 %</a:t>
                      </a:r>
                    </a:p>
                  </a:txBody>
                  <a:tcPr/>
                </a:tc>
                <a:extLst>
                  <a:ext uri="{0D108BD9-81ED-4DB2-BD59-A6C34878D82A}">
                    <a16:rowId xmlns:a16="http://schemas.microsoft.com/office/drawing/2014/main" val="1365313505"/>
                  </a:ext>
                </a:extLst>
              </a:tr>
            </a:tbl>
          </a:graphicData>
        </a:graphic>
      </p:graphicFrame>
      <p:sp>
        <p:nvSpPr>
          <p:cNvPr id="4" name="Text Placeholder 3">
            <a:extLst>
              <a:ext uri="{FF2B5EF4-FFF2-40B4-BE49-F238E27FC236}">
                <a16:creationId xmlns:a16="http://schemas.microsoft.com/office/drawing/2014/main" id="{DCFCFF5B-F3BC-4C7B-9DAC-5EC27E5C10FC}"/>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8684398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96F7FC-2764-4F71-9B59-08A83C629FF6}"/>
              </a:ext>
            </a:extLst>
          </p:cNvPr>
          <p:cNvSpPr>
            <a:spLocks noGrp="1"/>
          </p:cNvSpPr>
          <p:nvPr>
            <p:ph type="title"/>
          </p:nvPr>
        </p:nvSpPr>
        <p:spPr/>
        <p:txBody>
          <a:bodyPr/>
          <a:lstStyle/>
          <a:p>
            <a:r>
              <a:rPr lang="de-DE"/>
              <a:t>Facebook Postings mit den meisten Interaktionen | All profiles - 11 of 22</a:t>
            </a:r>
            <a:endParaRPr lang="en-US"/>
          </a:p>
        </p:txBody>
      </p:sp>
      <p:graphicFrame>
        <p:nvGraphicFramePr>
          <p:cNvPr id="5" name="Table Placeholder 4">
            <a:extLst>
              <a:ext uri="{FF2B5EF4-FFF2-40B4-BE49-F238E27FC236}">
                <a16:creationId xmlns:a16="http://schemas.microsoft.com/office/drawing/2014/main" id="{93501739-D0EA-46AE-8170-D3DB086B1F30}"/>
              </a:ext>
            </a:extLst>
          </p:cNvPr>
          <p:cNvGraphicFramePr>
            <a:graphicFrameLocks noGrp="1"/>
          </p:cNvGraphicFramePr>
          <p:nvPr>
            <p:ph type="tbl" sz="quarter" idx="13"/>
            <p:extLst>
              <p:ext uri="{D42A27DB-BD31-4B8C-83A1-F6EECF244321}">
                <p14:modId xmlns:p14="http://schemas.microsoft.com/office/powerpoint/2010/main" val="2486743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12419498"/>
                    </a:ext>
                  </a:extLst>
                </a:gridCol>
                <a:gridCol w="1645920">
                  <a:extLst>
                    <a:ext uri="{9D8B030D-6E8A-4147-A177-3AD203B41FA5}">
                      <a16:colId xmlns:a16="http://schemas.microsoft.com/office/drawing/2014/main" val="954786029"/>
                    </a:ext>
                  </a:extLst>
                </a:gridCol>
                <a:gridCol w="1152144">
                  <a:extLst>
                    <a:ext uri="{9D8B030D-6E8A-4147-A177-3AD203B41FA5}">
                      <a16:colId xmlns:a16="http://schemas.microsoft.com/office/drawing/2014/main" val="2663873437"/>
                    </a:ext>
                  </a:extLst>
                </a:gridCol>
                <a:gridCol w="576072">
                  <a:extLst>
                    <a:ext uri="{9D8B030D-6E8A-4147-A177-3AD203B41FA5}">
                      <a16:colId xmlns:a16="http://schemas.microsoft.com/office/drawing/2014/main" val="1978000971"/>
                    </a:ext>
                  </a:extLst>
                </a:gridCol>
                <a:gridCol w="576072">
                  <a:extLst>
                    <a:ext uri="{9D8B030D-6E8A-4147-A177-3AD203B41FA5}">
                      <a16:colId xmlns:a16="http://schemas.microsoft.com/office/drawing/2014/main" val="1455541544"/>
                    </a:ext>
                  </a:extLst>
                </a:gridCol>
                <a:gridCol w="576072">
                  <a:extLst>
                    <a:ext uri="{9D8B030D-6E8A-4147-A177-3AD203B41FA5}">
                      <a16:colId xmlns:a16="http://schemas.microsoft.com/office/drawing/2014/main" val="1851312194"/>
                    </a:ext>
                  </a:extLst>
                </a:gridCol>
                <a:gridCol w="576072">
                  <a:extLst>
                    <a:ext uri="{9D8B030D-6E8A-4147-A177-3AD203B41FA5}">
                      <a16:colId xmlns:a16="http://schemas.microsoft.com/office/drawing/2014/main" val="3685217673"/>
                    </a:ext>
                  </a:extLst>
                </a:gridCol>
                <a:gridCol w="576072">
                  <a:extLst>
                    <a:ext uri="{9D8B030D-6E8A-4147-A177-3AD203B41FA5}">
                      <a16:colId xmlns:a16="http://schemas.microsoft.com/office/drawing/2014/main" val="35133825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156554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- 2021-09-13 17:01:37</a:t>
                      </a:r>
                      <a:r>
                        <a:rPr kumimoji="0" lang="de-DE" sz="1000" b="0" i="0" u="none" strike="noStrike" kern="1200" cap="none" spc="0" normalizeH="0" baseline="0" noProof="0">
                          <a:ln>
                            <a:noFill/>
                          </a:ln>
                          <a:solidFill>
                            <a:prstClr val="black"/>
                          </a:solidFill>
                          <a:effectLst/>
                          <a:uLnTx/>
                          <a:uFillTx/>
                          <a:latin typeface="+mn-lt"/>
                          <a:ea typeface="+mn-ea"/>
                          <a:cs typeface="+mn-cs"/>
                        </a:rPr>
                        <a:t>
 Für Azubis startet in diesem Monat langsam die Bewerbungsphase um die Traumstelle 🤩 Da sollte man gut vorbereitet sein 🤓 Keine Sorge, wir greifen euch da gerne unter die Arme: https://www.pronovabkk.de/leben/deine-erste-arbeitsprobe-ueberzeugende-bewerbungsunterlagen.html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241137730_4360473213998205_6131989182127725308_n.jpg?_nc_cat=103&amp;ccb=1-5&amp;_nc_sid=8024bb&amp;_nc_ohc=11yXhnpY6_8AX--vZTy&amp;_nc_ht=scontent-iad3-1.xx&amp;edm=AKIiGfEEAAAA&amp;oh=00_AT8J5uyvAwZT_Tmtm5jsYtBHIi-2yh4Ln-DS8sG5Xo4e4Q&amp;oe=61D9ED8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01/04/2022 14:46:47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0.3700 %</a:t>
                      </a:r>
                    </a:p>
                  </a:txBody>
                  <a:tcPr/>
                </a:tc>
                <a:extLst>
                  <a:ext uri="{0D108BD9-81ED-4DB2-BD59-A6C34878D82A}">
                    <a16:rowId xmlns:a16="http://schemas.microsoft.com/office/drawing/2014/main" val="4058317841"/>
                  </a:ext>
                </a:extLst>
              </a:tr>
            </a:tbl>
          </a:graphicData>
        </a:graphic>
      </p:graphicFrame>
      <p:sp>
        <p:nvSpPr>
          <p:cNvPr id="4" name="Text Placeholder 3">
            <a:extLst>
              <a:ext uri="{FF2B5EF4-FFF2-40B4-BE49-F238E27FC236}">
                <a16:creationId xmlns:a16="http://schemas.microsoft.com/office/drawing/2014/main" id="{05BE57CB-ED00-4B8A-A0EC-80063F9A8E8D}"/>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0618523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C6BEA-8C6F-4D50-9AF2-E5054ABA08CD}"/>
              </a:ext>
            </a:extLst>
          </p:cNvPr>
          <p:cNvSpPr>
            <a:spLocks noGrp="1"/>
          </p:cNvSpPr>
          <p:nvPr>
            <p:ph type="title"/>
          </p:nvPr>
        </p:nvSpPr>
        <p:spPr/>
        <p:txBody>
          <a:bodyPr/>
          <a:lstStyle/>
          <a:p>
            <a:r>
              <a:rPr lang="de-DE"/>
              <a:t>Facebook Postings mit den meisten Interaktionen | All profiles - 12 of 22</a:t>
            </a:r>
            <a:endParaRPr lang="en-US"/>
          </a:p>
        </p:txBody>
      </p:sp>
      <p:graphicFrame>
        <p:nvGraphicFramePr>
          <p:cNvPr id="5" name="Table Placeholder 4">
            <a:extLst>
              <a:ext uri="{FF2B5EF4-FFF2-40B4-BE49-F238E27FC236}">
                <a16:creationId xmlns:a16="http://schemas.microsoft.com/office/drawing/2014/main" id="{0611E8A9-A25D-4F5C-B327-25B64116E185}"/>
              </a:ext>
            </a:extLst>
          </p:cNvPr>
          <p:cNvGraphicFramePr>
            <a:graphicFrameLocks noGrp="1"/>
          </p:cNvGraphicFramePr>
          <p:nvPr>
            <p:ph type="tbl" sz="quarter" idx="13"/>
            <p:extLst>
              <p:ext uri="{D42A27DB-BD31-4B8C-83A1-F6EECF244321}">
                <p14:modId xmlns:p14="http://schemas.microsoft.com/office/powerpoint/2010/main" val="27375066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33647724"/>
                    </a:ext>
                  </a:extLst>
                </a:gridCol>
                <a:gridCol w="1645920">
                  <a:extLst>
                    <a:ext uri="{9D8B030D-6E8A-4147-A177-3AD203B41FA5}">
                      <a16:colId xmlns:a16="http://schemas.microsoft.com/office/drawing/2014/main" val="3915239344"/>
                    </a:ext>
                  </a:extLst>
                </a:gridCol>
                <a:gridCol w="1152144">
                  <a:extLst>
                    <a:ext uri="{9D8B030D-6E8A-4147-A177-3AD203B41FA5}">
                      <a16:colId xmlns:a16="http://schemas.microsoft.com/office/drawing/2014/main" val="885273143"/>
                    </a:ext>
                  </a:extLst>
                </a:gridCol>
                <a:gridCol w="576072">
                  <a:extLst>
                    <a:ext uri="{9D8B030D-6E8A-4147-A177-3AD203B41FA5}">
                      <a16:colId xmlns:a16="http://schemas.microsoft.com/office/drawing/2014/main" val="2930470740"/>
                    </a:ext>
                  </a:extLst>
                </a:gridCol>
                <a:gridCol w="576072">
                  <a:extLst>
                    <a:ext uri="{9D8B030D-6E8A-4147-A177-3AD203B41FA5}">
                      <a16:colId xmlns:a16="http://schemas.microsoft.com/office/drawing/2014/main" val="2585349531"/>
                    </a:ext>
                  </a:extLst>
                </a:gridCol>
                <a:gridCol w="576072">
                  <a:extLst>
                    <a:ext uri="{9D8B030D-6E8A-4147-A177-3AD203B41FA5}">
                      <a16:colId xmlns:a16="http://schemas.microsoft.com/office/drawing/2014/main" val="1145136053"/>
                    </a:ext>
                  </a:extLst>
                </a:gridCol>
                <a:gridCol w="576072">
                  <a:extLst>
                    <a:ext uri="{9D8B030D-6E8A-4147-A177-3AD203B41FA5}">
                      <a16:colId xmlns:a16="http://schemas.microsoft.com/office/drawing/2014/main" val="3743059919"/>
                    </a:ext>
                  </a:extLst>
                </a:gridCol>
                <a:gridCol w="576072">
                  <a:extLst>
                    <a:ext uri="{9D8B030D-6E8A-4147-A177-3AD203B41FA5}">
                      <a16:colId xmlns:a16="http://schemas.microsoft.com/office/drawing/2014/main" val="26951081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236643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- 2021-09-14 09:57:25</a:t>
                      </a:r>
                      <a:r>
                        <a:rPr kumimoji="0" lang="de-DE" sz="1000" b="0" i="0" u="none" strike="noStrike" kern="1200" cap="none" spc="0" normalizeH="0" baseline="0" noProof="0">
                          <a:ln>
                            <a:noFill/>
                          </a:ln>
                          <a:solidFill>
                            <a:prstClr val="black"/>
                          </a:solidFill>
                          <a:effectLst/>
                          <a:uLnTx/>
                          <a:uFillTx/>
                          <a:latin typeface="+mn-lt"/>
                          <a:ea typeface="+mn-ea"/>
                          <a:cs typeface="+mn-cs"/>
                        </a:rPr>
                        <a:t>
 Eine Familie besteht aus Mutter, Vater und zwei Kindern? Dieses Klischee ist inzwischen von der Realität überholt worden. Wenn es um die Familienplanung geht, ist das oberste Gebot die gemeinsame Liebe zueinander und da spielen Geschlechter absolut keine Rolle. Heute gibt es zahlreiche Möglichkeiten, auch als gleichgeschlechtliches Paar Kinder zu bekommen. Zusätzlich zur klassischen Familie wird es so für immer mehr Menschen möglich, den eigenen Kinderwunsch und den Traum einer Familie zu verwirklichen.
https://www.pronovabkk.de/leben/das-geschlecht-soziales-konstrukt-oder-biologische-grundtatsache-des-lebens.html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p480x480/240667829_4348517178527142_6051614345680191410_n.jpg?_nc_cat=105&amp;ccb=1-5&amp;_nc_sid=8024bb&amp;_nc_ohc=bddlDDRBR9YAX96ec_i&amp;_nc_oc=AQkW_gWjNMLGmoV9Cm10qeEJUTP1B3bekn_Bn-lmVrNPecH3ge29cRPPHGxanhYEqFc&amp;_nc_ht=scontent-iad3-1.xx&amp;edm=AKIiGfEEAAAA&amp;oh=00_AT-SWjD7AC-pGPo-Ejrd8XYdjoWSRSnjjiZ_96HIYltd4g&amp;oe=61D9AF9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01/04/2022 14:46:47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0.3597 %</a:t>
                      </a:r>
                    </a:p>
                  </a:txBody>
                  <a:tcPr/>
                </a:tc>
                <a:extLst>
                  <a:ext uri="{0D108BD9-81ED-4DB2-BD59-A6C34878D82A}">
                    <a16:rowId xmlns:a16="http://schemas.microsoft.com/office/drawing/2014/main" val="3082525421"/>
                  </a:ext>
                </a:extLst>
              </a:tr>
            </a:tbl>
          </a:graphicData>
        </a:graphic>
      </p:graphicFrame>
      <p:sp>
        <p:nvSpPr>
          <p:cNvPr id="4" name="Text Placeholder 3">
            <a:extLst>
              <a:ext uri="{FF2B5EF4-FFF2-40B4-BE49-F238E27FC236}">
                <a16:creationId xmlns:a16="http://schemas.microsoft.com/office/drawing/2014/main" id="{84D4DB20-1D9C-4D34-AEDF-6501888D1FF1}"/>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3502876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59539-D154-4585-AAFA-43A20243AC20}"/>
              </a:ext>
            </a:extLst>
          </p:cNvPr>
          <p:cNvSpPr>
            <a:spLocks noGrp="1"/>
          </p:cNvSpPr>
          <p:nvPr>
            <p:ph type="title"/>
          </p:nvPr>
        </p:nvSpPr>
        <p:spPr/>
        <p:txBody>
          <a:bodyPr/>
          <a:lstStyle/>
          <a:p>
            <a:r>
              <a:rPr lang="de-DE"/>
              <a:t>Facebook Postings mit den meisten Interaktionen | All profiles - 13 of 22</a:t>
            </a:r>
            <a:endParaRPr lang="en-US"/>
          </a:p>
        </p:txBody>
      </p:sp>
      <p:graphicFrame>
        <p:nvGraphicFramePr>
          <p:cNvPr id="5" name="Table Placeholder 4">
            <a:extLst>
              <a:ext uri="{FF2B5EF4-FFF2-40B4-BE49-F238E27FC236}">
                <a16:creationId xmlns:a16="http://schemas.microsoft.com/office/drawing/2014/main" id="{6FDE645F-841F-4A20-AB82-9BB63D3D2E87}"/>
              </a:ext>
            </a:extLst>
          </p:cNvPr>
          <p:cNvGraphicFramePr>
            <a:graphicFrameLocks noGrp="1"/>
          </p:cNvGraphicFramePr>
          <p:nvPr>
            <p:ph type="tbl" sz="quarter" idx="13"/>
            <p:extLst>
              <p:ext uri="{D42A27DB-BD31-4B8C-83A1-F6EECF244321}">
                <p14:modId xmlns:p14="http://schemas.microsoft.com/office/powerpoint/2010/main" val="24208557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368170455"/>
                    </a:ext>
                  </a:extLst>
                </a:gridCol>
                <a:gridCol w="1645920">
                  <a:extLst>
                    <a:ext uri="{9D8B030D-6E8A-4147-A177-3AD203B41FA5}">
                      <a16:colId xmlns:a16="http://schemas.microsoft.com/office/drawing/2014/main" val="3697635979"/>
                    </a:ext>
                  </a:extLst>
                </a:gridCol>
                <a:gridCol w="1152144">
                  <a:extLst>
                    <a:ext uri="{9D8B030D-6E8A-4147-A177-3AD203B41FA5}">
                      <a16:colId xmlns:a16="http://schemas.microsoft.com/office/drawing/2014/main" val="2646302325"/>
                    </a:ext>
                  </a:extLst>
                </a:gridCol>
                <a:gridCol w="576072">
                  <a:extLst>
                    <a:ext uri="{9D8B030D-6E8A-4147-A177-3AD203B41FA5}">
                      <a16:colId xmlns:a16="http://schemas.microsoft.com/office/drawing/2014/main" val="3601780619"/>
                    </a:ext>
                  </a:extLst>
                </a:gridCol>
                <a:gridCol w="576072">
                  <a:extLst>
                    <a:ext uri="{9D8B030D-6E8A-4147-A177-3AD203B41FA5}">
                      <a16:colId xmlns:a16="http://schemas.microsoft.com/office/drawing/2014/main" val="54616726"/>
                    </a:ext>
                  </a:extLst>
                </a:gridCol>
                <a:gridCol w="576072">
                  <a:extLst>
                    <a:ext uri="{9D8B030D-6E8A-4147-A177-3AD203B41FA5}">
                      <a16:colId xmlns:a16="http://schemas.microsoft.com/office/drawing/2014/main" val="2650502048"/>
                    </a:ext>
                  </a:extLst>
                </a:gridCol>
                <a:gridCol w="576072">
                  <a:extLst>
                    <a:ext uri="{9D8B030D-6E8A-4147-A177-3AD203B41FA5}">
                      <a16:colId xmlns:a16="http://schemas.microsoft.com/office/drawing/2014/main" val="3503261754"/>
                    </a:ext>
                  </a:extLst>
                </a:gridCol>
                <a:gridCol w="576072">
                  <a:extLst>
                    <a:ext uri="{9D8B030D-6E8A-4147-A177-3AD203B41FA5}">
                      <a16:colId xmlns:a16="http://schemas.microsoft.com/office/drawing/2014/main" val="15034058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144432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- 2021-09-11 09:19:08</a:t>
                      </a:r>
                      <a:r>
                        <a:rPr kumimoji="0" lang="de-DE" sz="1000" b="0" i="0" u="none" strike="noStrike" kern="1200" cap="none" spc="0" normalizeH="0" baseline="0" noProof="0">
                          <a:ln>
                            <a:noFill/>
                          </a:ln>
                          <a:solidFill>
                            <a:prstClr val="black"/>
                          </a:solidFill>
                          <a:effectLst/>
                          <a:uLnTx/>
                          <a:uFillTx/>
                          <a:latin typeface="+mn-lt"/>
                          <a:ea typeface="+mn-ea"/>
                          <a:cs typeface="+mn-cs"/>
                        </a:rPr>
                        <a:t>
 Auch in diesem Jahr sind wir als pronova BKK wieder als Ausstellerin auf der Green World Tour dabei. Heute und Morgen sind wir im Kölner Jugendpark am Start. Dieses Mal sind wir mit einem völlig neuen Design auf der Nachhaltigkeitsmesse. Wir zeigen euch in unserem Vortrag nicht nur, was eine Krankenkasse mit Nachhaltigkeit zu tun hat, sondern klären auch aktiv zum Thema Organspende auf. Den Ausweis könnt ihr bei uns kostenlos ausfüllen und mitnehmen. Kommt vorbei, schaut euch unseren neuen Aktionsstand an und überzeugt euch selbst. Wir freuen uns auf euch! 
https://www.pronovabkk.de/service/veranstaltungen/green-world-tour-koeln.html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s720x720/241728551_4392320217480171_5441407479961292539_n.jpg?_nc_cat=107&amp;ccb=1-5&amp;_nc_sid=8024bb&amp;_nc_ohc=CCtYsf08cCAAX8CyfHn&amp;_nc_ht=scontent-iad3-1.xx&amp;edm=AKIiGfEEAAAA&amp;oh=00_AT-0zXk-g8Lv4XpB2jUcdk_mMGuN5uzOAK_3B3FbFg_8FQ&amp;oe=61D93568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01/04/2022 14:46:47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0.3494 %</a:t>
                      </a:r>
                    </a:p>
                  </a:txBody>
                  <a:tcPr/>
                </a:tc>
                <a:extLst>
                  <a:ext uri="{0D108BD9-81ED-4DB2-BD59-A6C34878D82A}">
                    <a16:rowId xmlns:a16="http://schemas.microsoft.com/office/drawing/2014/main" val="777742244"/>
                  </a:ext>
                </a:extLst>
              </a:tr>
            </a:tbl>
          </a:graphicData>
        </a:graphic>
      </p:graphicFrame>
      <p:sp>
        <p:nvSpPr>
          <p:cNvPr id="4" name="Text Placeholder 3">
            <a:extLst>
              <a:ext uri="{FF2B5EF4-FFF2-40B4-BE49-F238E27FC236}">
                <a16:creationId xmlns:a16="http://schemas.microsoft.com/office/drawing/2014/main" id="{40EB2617-28FF-4807-BD06-68B59F100120}"/>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448621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F3DD1-834D-44E3-8A25-150A12378B93}"/>
              </a:ext>
            </a:extLst>
          </p:cNvPr>
          <p:cNvSpPr>
            <a:spLocks noGrp="1"/>
          </p:cNvSpPr>
          <p:nvPr>
            <p:ph type="title"/>
          </p:nvPr>
        </p:nvSpPr>
        <p:spPr/>
        <p:txBody>
          <a:bodyPr/>
          <a:lstStyle/>
          <a:p>
            <a:r>
              <a:rPr lang="de-DE"/>
              <a:t>Facebook Postings mit den meisten Interaktionen | All profiles - 14 of 22</a:t>
            </a:r>
            <a:endParaRPr lang="en-US"/>
          </a:p>
        </p:txBody>
      </p:sp>
      <p:graphicFrame>
        <p:nvGraphicFramePr>
          <p:cNvPr id="5" name="Table Placeholder 4">
            <a:extLst>
              <a:ext uri="{FF2B5EF4-FFF2-40B4-BE49-F238E27FC236}">
                <a16:creationId xmlns:a16="http://schemas.microsoft.com/office/drawing/2014/main" id="{90D2F8C5-ABFD-4076-9AF9-C6CB6171884E}"/>
              </a:ext>
            </a:extLst>
          </p:cNvPr>
          <p:cNvGraphicFramePr>
            <a:graphicFrameLocks noGrp="1"/>
          </p:cNvGraphicFramePr>
          <p:nvPr>
            <p:ph type="tbl" sz="quarter" idx="13"/>
            <p:extLst>
              <p:ext uri="{D42A27DB-BD31-4B8C-83A1-F6EECF244321}">
                <p14:modId xmlns:p14="http://schemas.microsoft.com/office/powerpoint/2010/main" val="29330684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083645269"/>
                    </a:ext>
                  </a:extLst>
                </a:gridCol>
                <a:gridCol w="1645920">
                  <a:extLst>
                    <a:ext uri="{9D8B030D-6E8A-4147-A177-3AD203B41FA5}">
                      <a16:colId xmlns:a16="http://schemas.microsoft.com/office/drawing/2014/main" val="468346032"/>
                    </a:ext>
                  </a:extLst>
                </a:gridCol>
                <a:gridCol w="1152144">
                  <a:extLst>
                    <a:ext uri="{9D8B030D-6E8A-4147-A177-3AD203B41FA5}">
                      <a16:colId xmlns:a16="http://schemas.microsoft.com/office/drawing/2014/main" val="1368127927"/>
                    </a:ext>
                  </a:extLst>
                </a:gridCol>
                <a:gridCol w="576072">
                  <a:extLst>
                    <a:ext uri="{9D8B030D-6E8A-4147-A177-3AD203B41FA5}">
                      <a16:colId xmlns:a16="http://schemas.microsoft.com/office/drawing/2014/main" val="1981343990"/>
                    </a:ext>
                  </a:extLst>
                </a:gridCol>
                <a:gridCol w="576072">
                  <a:extLst>
                    <a:ext uri="{9D8B030D-6E8A-4147-A177-3AD203B41FA5}">
                      <a16:colId xmlns:a16="http://schemas.microsoft.com/office/drawing/2014/main" val="2078116125"/>
                    </a:ext>
                  </a:extLst>
                </a:gridCol>
                <a:gridCol w="576072">
                  <a:extLst>
                    <a:ext uri="{9D8B030D-6E8A-4147-A177-3AD203B41FA5}">
                      <a16:colId xmlns:a16="http://schemas.microsoft.com/office/drawing/2014/main" val="661628975"/>
                    </a:ext>
                  </a:extLst>
                </a:gridCol>
                <a:gridCol w="576072">
                  <a:extLst>
                    <a:ext uri="{9D8B030D-6E8A-4147-A177-3AD203B41FA5}">
                      <a16:colId xmlns:a16="http://schemas.microsoft.com/office/drawing/2014/main" val="2322924239"/>
                    </a:ext>
                  </a:extLst>
                </a:gridCol>
                <a:gridCol w="576072">
                  <a:extLst>
                    <a:ext uri="{9D8B030D-6E8A-4147-A177-3AD203B41FA5}">
                      <a16:colId xmlns:a16="http://schemas.microsoft.com/office/drawing/2014/main" val="17542450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551912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- 2021-07-12 12:13:07</a:t>
                      </a:r>
                      <a:r>
                        <a:rPr kumimoji="0" lang="de-DE" sz="1000" b="0" i="0" u="none" strike="noStrike" kern="1200" cap="none" spc="0" normalizeH="0" baseline="0" noProof="0">
                          <a:ln>
                            <a:noFill/>
                          </a:ln>
                          <a:solidFill>
                            <a:prstClr val="black"/>
                          </a:solidFill>
                          <a:effectLst/>
                          <a:uLnTx/>
                          <a:uFillTx/>
                          <a:latin typeface="+mn-lt"/>
                          <a:ea typeface="+mn-ea"/>
                          <a:cs typeface="+mn-cs"/>
                        </a:rPr>
                        <a:t>
 Die Diagnose steht, aber wie geht es jetzt weiter? Mit BetterDoc unterstützen wir deine Entscheidung mit der Möglichkeit, eine unabhängige Zweitmeinung einzuholen. BetterDoc misst die Qualität in der Medizin und hilft dir ausgewiesene Spezialistinnen und Spezialisten mit überdurchschnittlichem Behandlungserfolg zu finden. 60% der geplanten Operationen können durch eine Zweitmeinung sogar vermieden werden. Die Kosten für die Zweitmeinung und die Vermittlung an Spezialistinnen und Spezialisten übernehmen wir für unsere Versicherten. pronovabkk.de/zweitmeinung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cy1-1.xx.fbcdn.net/v/t1.6435-9/p480x480/205919584_4178513695527492_1141255820538370987_n.jpg?_nc_cat=110&amp;ccb=1-5&amp;_nc_sid=8024bb&amp;_nc_ohc=ZSKQWWKXLAAAX8NxmhN&amp;_nc_ht=scontent-lcy1-1.xx&amp;edm=AKIiGfEEAAAA&amp;oh=38727432f29634b2558bb1787e324821&amp;oe=6186312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10/07/2021 15:52:51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0.3394 %</a:t>
                      </a:r>
                    </a:p>
                  </a:txBody>
                  <a:tcPr/>
                </a:tc>
                <a:extLst>
                  <a:ext uri="{0D108BD9-81ED-4DB2-BD59-A6C34878D82A}">
                    <a16:rowId xmlns:a16="http://schemas.microsoft.com/office/drawing/2014/main" val="467030355"/>
                  </a:ext>
                </a:extLst>
              </a:tr>
            </a:tbl>
          </a:graphicData>
        </a:graphic>
      </p:graphicFrame>
      <p:sp>
        <p:nvSpPr>
          <p:cNvPr id="4" name="Text Placeholder 3">
            <a:extLst>
              <a:ext uri="{FF2B5EF4-FFF2-40B4-BE49-F238E27FC236}">
                <a16:creationId xmlns:a16="http://schemas.microsoft.com/office/drawing/2014/main" id="{81C3D5EE-BD9C-42A4-814C-DB17F386E0CB}"/>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7062014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766FB-89BD-470E-AECA-ABBE0F6F7293}"/>
              </a:ext>
            </a:extLst>
          </p:cNvPr>
          <p:cNvSpPr>
            <a:spLocks noGrp="1"/>
          </p:cNvSpPr>
          <p:nvPr>
            <p:ph type="title"/>
          </p:nvPr>
        </p:nvSpPr>
        <p:spPr/>
        <p:txBody>
          <a:bodyPr/>
          <a:lstStyle/>
          <a:p>
            <a:r>
              <a:rPr lang="de-DE"/>
              <a:t>Facebook Postings mit den meisten Interaktionen | All profiles - 15 of 22</a:t>
            </a:r>
            <a:endParaRPr lang="en-US"/>
          </a:p>
        </p:txBody>
      </p:sp>
      <p:graphicFrame>
        <p:nvGraphicFramePr>
          <p:cNvPr id="5" name="Table Placeholder 4">
            <a:extLst>
              <a:ext uri="{FF2B5EF4-FFF2-40B4-BE49-F238E27FC236}">
                <a16:creationId xmlns:a16="http://schemas.microsoft.com/office/drawing/2014/main" id="{66596498-FF9D-4612-B37E-CDB031B42FAB}"/>
              </a:ext>
            </a:extLst>
          </p:cNvPr>
          <p:cNvGraphicFramePr>
            <a:graphicFrameLocks noGrp="1"/>
          </p:cNvGraphicFramePr>
          <p:nvPr>
            <p:ph type="tbl" sz="quarter" idx="13"/>
            <p:extLst>
              <p:ext uri="{D42A27DB-BD31-4B8C-83A1-F6EECF244321}">
                <p14:modId xmlns:p14="http://schemas.microsoft.com/office/powerpoint/2010/main" val="26125597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628553785"/>
                    </a:ext>
                  </a:extLst>
                </a:gridCol>
                <a:gridCol w="1645920">
                  <a:extLst>
                    <a:ext uri="{9D8B030D-6E8A-4147-A177-3AD203B41FA5}">
                      <a16:colId xmlns:a16="http://schemas.microsoft.com/office/drawing/2014/main" val="2908160209"/>
                    </a:ext>
                  </a:extLst>
                </a:gridCol>
                <a:gridCol w="1152144">
                  <a:extLst>
                    <a:ext uri="{9D8B030D-6E8A-4147-A177-3AD203B41FA5}">
                      <a16:colId xmlns:a16="http://schemas.microsoft.com/office/drawing/2014/main" val="2885277444"/>
                    </a:ext>
                  </a:extLst>
                </a:gridCol>
                <a:gridCol w="576072">
                  <a:extLst>
                    <a:ext uri="{9D8B030D-6E8A-4147-A177-3AD203B41FA5}">
                      <a16:colId xmlns:a16="http://schemas.microsoft.com/office/drawing/2014/main" val="2027721182"/>
                    </a:ext>
                  </a:extLst>
                </a:gridCol>
                <a:gridCol w="576072">
                  <a:extLst>
                    <a:ext uri="{9D8B030D-6E8A-4147-A177-3AD203B41FA5}">
                      <a16:colId xmlns:a16="http://schemas.microsoft.com/office/drawing/2014/main" val="4197984269"/>
                    </a:ext>
                  </a:extLst>
                </a:gridCol>
                <a:gridCol w="576072">
                  <a:extLst>
                    <a:ext uri="{9D8B030D-6E8A-4147-A177-3AD203B41FA5}">
                      <a16:colId xmlns:a16="http://schemas.microsoft.com/office/drawing/2014/main" val="2832314811"/>
                    </a:ext>
                  </a:extLst>
                </a:gridCol>
                <a:gridCol w="576072">
                  <a:extLst>
                    <a:ext uri="{9D8B030D-6E8A-4147-A177-3AD203B41FA5}">
                      <a16:colId xmlns:a16="http://schemas.microsoft.com/office/drawing/2014/main" val="2288782891"/>
                    </a:ext>
                  </a:extLst>
                </a:gridCol>
                <a:gridCol w="576072">
                  <a:extLst>
                    <a:ext uri="{9D8B030D-6E8A-4147-A177-3AD203B41FA5}">
                      <a16:colId xmlns:a16="http://schemas.microsoft.com/office/drawing/2014/main" val="1945619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736112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- 2021-09-11 09:52:33</a:t>
                      </a:r>
                      <a:r>
                        <a:rPr kumimoji="0" lang="de-DE" sz="1000" b="0" i="0" u="none" strike="noStrike" kern="1200" cap="none" spc="0" normalizeH="0" baseline="0" noProof="0">
                          <a:ln>
                            <a:noFill/>
                          </a:ln>
                          <a:solidFill>
                            <a:prstClr val="black"/>
                          </a:solidFill>
                          <a:effectLst/>
                          <a:uLnTx/>
                          <a:uFillTx/>
                          <a:latin typeface="+mn-lt"/>
                          <a:ea typeface="+mn-ea"/>
                          <a:cs typeface="+mn-cs"/>
                        </a:rPr>
                        <a:t>
 Jungs tragen blau und Mädchen tragen rosa - Wer legt diese Regeln eigentlich fest? Genaugenommen sind es wir selber, denn Kleidung hat kein Geschlecht. Kinder gehen nur danach, was ihnen gefällt. Und das ist auch gut so. Also lasst uns den Kleinen Mut zusprechen, anstatt die Klischees  an sie weiterzugeben. 
Hier beschreiben wir, wie das gelingt:
https://www.pronovabkk.de/leben/jungs-duerfen-glitter-moegen-und-maedchen-dinos.html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s720x720/240818149_4345319482180245_8955905650413080108_n.jpg?_nc_cat=105&amp;ccb=1-5&amp;_nc_sid=8024bb&amp;_nc_ohc=IQqlKvgc4z4AX9AtWYu&amp;_nc_ht=scontent-iad3-1.xx&amp;edm=AKIiGfEEAAAA&amp;oh=00_AT9ajhkbzVfX76qbkJDpqs5EodElLjz7r6_ShE_GpODCcA&amp;oe=61D88337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01/04/2022 14:46:47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0.3391 %</a:t>
                      </a:r>
                    </a:p>
                  </a:txBody>
                  <a:tcPr/>
                </a:tc>
                <a:extLst>
                  <a:ext uri="{0D108BD9-81ED-4DB2-BD59-A6C34878D82A}">
                    <a16:rowId xmlns:a16="http://schemas.microsoft.com/office/drawing/2014/main" val="1579734168"/>
                  </a:ext>
                </a:extLst>
              </a:tr>
            </a:tbl>
          </a:graphicData>
        </a:graphic>
      </p:graphicFrame>
      <p:sp>
        <p:nvSpPr>
          <p:cNvPr id="4" name="Text Placeholder 3">
            <a:extLst>
              <a:ext uri="{FF2B5EF4-FFF2-40B4-BE49-F238E27FC236}">
                <a16:creationId xmlns:a16="http://schemas.microsoft.com/office/drawing/2014/main" id="{89F6D872-3030-4237-9CFC-A0A3D6636549}"/>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13597690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06928-4CE8-4225-AADE-E1772C9C58D7}"/>
              </a:ext>
            </a:extLst>
          </p:cNvPr>
          <p:cNvSpPr>
            <a:spLocks noGrp="1"/>
          </p:cNvSpPr>
          <p:nvPr>
            <p:ph type="title"/>
          </p:nvPr>
        </p:nvSpPr>
        <p:spPr/>
        <p:txBody>
          <a:bodyPr/>
          <a:lstStyle/>
          <a:p>
            <a:r>
              <a:rPr lang="de-DE"/>
              <a:t>Facebook Postings mit den meisten Interaktionen | All profiles - 16 of 22</a:t>
            </a:r>
            <a:endParaRPr lang="en-US"/>
          </a:p>
        </p:txBody>
      </p:sp>
      <p:graphicFrame>
        <p:nvGraphicFramePr>
          <p:cNvPr id="5" name="Table Placeholder 4">
            <a:extLst>
              <a:ext uri="{FF2B5EF4-FFF2-40B4-BE49-F238E27FC236}">
                <a16:creationId xmlns:a16="http://schemas.microsoft.com/office/drawing/2014/main" id="{7634C969-1205-4099-A6CF-AD8CAD7C767A}"/>
              </a:ext>
            </a:extLst>
          </p:cNvPr>
          <p:cNvGraphicFramePr>
            <a:graphicFrameLocks noGrp="1"/>
          </p:cNvGraphicFramePr>
          <p:nvPr>
            <p:ph type="tbl" sz="quarter" idx="13"/>
            <p:extLst>
              <p:ext uri="{D42A27DB-BD31-4B8C-83A1-F6EECF244321}">
                <p14:modId xmlns:p14="http://schemas.microsoft.com/office/powerpoint/2010/main" val="32144511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288784530"/>
                    </a:ext>
                  </a:extLst>
                </a:gridCol>
                <a:gridCol w="1645920">
                  <a:extLst>
                    <a:ext uri="{9D8B030D-6E8A-4147-A177-3AD203B41FA5}">
                      <a16:colId xmlns:a16="http://schemas.microsoft.com/office/drawing/2014/main" val="1732799185"/>
                    </a:ext>
                  </a:extLst>
                </a:gridCol>
                <a:gridCol w="1152144">
                  <a:extLst>
                    <a:ext uri="{9D8B030D-6E8A-4147-A177-3AD203B41FA5}">
                      <a16:colId xmlns:a16="http://schemas.microsoft.com/office/drawing/2014/main" val="62458495"/>
                    </a:ext>
                  </a:extLst>
                </a:gridCol>
                <a:gridCol w="576072">
                  <a:extLst>
                    <a:ext uri="{9D8B030D-6E8A-4147-A177-3AD203B41FA5}">
                      <a16:colId xmlns:a16="http://schemas.microsoft.com/office/drawing/2014/main" val="1406789974"/>
                    </a:ext>
                  </a:extLst>
                </a:gridCol>
                <a:gridCol w="576072">
                  <a:extLst>
                    <a:ext uri="{9D8B030D-6E8A-4147-A177-3AD203B41FA5}">
                      <a16:colId xmlns:a16="http://schemas.microsoft.com/office/drawing/2014/main" val="3499587907"/>
                    </a:ext>
                  </a:extLst>
                </a:gridCol>
                <a:gridCol w="576072">
                  <a:extLst>
                    <a:ext uri="{9D8B030D-6E8A-4147-A177-3AD203B41FA5}">
                      <a16:colId xmlns:a16="http://schemas.microsoft.com/office/drawing/2014/main" val="1850250801"/>
                    </a:ext>
                  </a:extLst>
                </a:gridCol>
                <a:gridCol w="576072">
                  <a:extLst>
                    <a:ext uri="{9D8B030D-6E8A-4147-A177-3AD203B41FA5}">
                      <a16:colId xmlns:a16="http://schemas.microsoft.com/office/drawing/2014/main" val="3396792745"/>
                    </a:ext>
                  </a:extLst>
                </a:gridCol>
                <a:gridCol w="576072">
                  <a:extLst>
                    <a:ext uri="{9D8B030D-6E8A-4147-A177-3AD203B41FA5}">
                      <a16:colId xmlns:a16="http://schemas.microsoft.com/office/drawing/2014/main" val="22378447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991563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- 2021-09-16 14:30:23</a:t>
                      </a:r>
                      <a:r>
                        <a:rPr kumimoji="0" lang="de-DE" sz="1000" b="0" i="0" u="none" strike="noStrike" kern="1200" cap="none" spc="0" normalizeH="0" baseline="0" noProof="0">
                          <a:ln>
                            <a:noFill/>
                          </a:ln>
                          <a:solidFill>
                            <a:prstClr val="black"/>
                          </a:solidFill>
                          <a:effectLst/>
                          <a:uLnTx/>
                          <a:uFillTx/>
                          <a:latin typeface="+mn-lt"/>
                          <a:ea typeface="+mn-ea"/>
                          <a:cs typeface="+mn-cs"/>
                        </a:rPr>
                        <a:t>
 Raus aus dem Alltag, rein in die Wanderstiefel 🥾 und den Kopf frei machen. Wäre das nicht was fürs kommende Wochenende? https://www.pronovabkk.de/leben/wandern-als-gluecksmoment.html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s720x720/240961691_4360485187330341_137300863867991507_n.jpg?_nc_cat=110&amp;ccb=1-5&amp;_nc_sid=8024bb&amp;_nc_ohc=1xaKQK3itPYAX_R_nU-&amp;_nc_ht=scontent-iad3-1.xx&amp;edm=AKIiGfEEAAAA&amp;oh=00_AT9kIcF_cLM6lrqpRZhxH0mfU_xfURqzJOLqM5vUWz5w6A&amp;oe=61D84EE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01/04/2022 14:46:47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0.3290 %</a:t>
                      </a:r>
                    </a:p>
                  </a:txBody>
                  <a:tcPr/>
                </a:tc>
                <a:extLst>
                  <a:ext uri="{0D108BD9-81ED-4DB2-BD59-A6C34878D82A}">
                    <a16:rowId xmlns:a16="http://schemas.microsoft.com/office/drawing/2014/main" val="3882940225"/>
                  </a:ext>
                </a:extLst>
              </a:tr>
            </a:tbl>
          </a:graphicData>
        </a:graphic>
      </p:graphicFrame>
      <p:sp>
        <p:nvSpPr>
          <p:cNvPr id="4" name="Text Placeholder 3">
            <a:extLst>
              <a:ext uri="{FF2B5EF4-FFF2-40B4-BE49-F238E27FC236}">
                <a16:creationId xmlns:a16="http://schemas.microsoft.com/office/drawing/2014/main" id="{3A91D15A-34E0-43B6-AFBB-EDC125E14D9E}"/>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38414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2AEA4-C4E4-4FA4-A79B-4669C5989DAA}"/>
              </a:ext>
            </a:extLst>
          </p:cNvPr>
          <p:cNvSpPr>
            <a:spLocks noGrp="1"/>
          </p:cNvSpPr>
          <p:nvPr>
            <p:ph type="title"/>
          </p:nvPr>
        </p:nvSpPr>
        <p:spPr/>
        <p:txBody>
          <a:bodyPr/>
          <a:lstStyle/>
          <a:p>
            <a:r>
              <a:rPr lang="de-DE"/>
              <a:t>Facebook Postings mit den meisten Interaktionen | All profiles - 17 of 22</a:t>
            </a:r>
            <a:endParaRPr lang="en-US"/>
          </a:p>
        </p:txBody>
      </p:sp>
      <p:graphicFrame>
        <p:nvGraphicFramePr>
          <p:cNvPr id="5" name="Table Placeholder 4">
            <a:extLst>
              <a:ext uri="{FF2B5EF4-FFF2-40B4-BE49-F238E27FC236}">
                <a16:creationId xmlns:a16="http://schemas.microsoft.com/office/drawing/2014/main" id="{88024112-8FF6-4E68-9205-EB1A5CB98B6C}"/>
              </a:ext>
            </a:extLst>
          </p:cNvPr>
          <p:cNvGraphicFramePr>
            <a:graphicFrameLocks noGrp="1"/>
          </p:cNvGraphicFramePr>
          <p:nvPr>
            <p:ph type="tbl" sz="quarter" idx="13"/>
            <p:extLst>
              <p:ext uri="{D42A27DB-BD31-4B8C-83A1-F6EECF244321}">
                <p14:modId xmlns:p14="http://schemas.microsoft.com/office/powerpoint/2010/main" val="24290543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56131455"/>
                    </a:ext>
                  </a:extLst>
                </a:gridCol>
                <a:gridCol w="1645920">
                  <a:extLst>
                    <a:ext uri="{9D8B030D-6E8A-4147-A177-3AD203B41FA5}">
                      <a16:colId xmlns:a16="http://schemas.microsoft.com/office/drawing/2014/main" val="879131743"/>
                    </a:ext>
                  </a:extLst>
                </a:gridCol>
                <a:gridCol w="1152144">
                  <a:extLst>
                    <a:ext uri="{9D8B030D-6E8A-4147-A177-3AD203B41FA5}">
                      <a16:colId xmlns:a16="http://schemas.microsoft.com/office/drawing/2014/main" val="110131550"/>
                    </a:ext>
                  </a:extLst>
                </a:gridCol>
                <a:gridCol w="576072">
                  <a:extLst>
                    <a:ext uri="{9D8B030D-6E8A-4147-A177-3AD203B41FA5}">
                      <a16:colId xmlns:a16="http://schemas.microsoft.com/office/drawing/2014/main" val="1041956706"/>
                    </a:ext>
                  </a:extLst>
                </a:gridCol>
                <a:gridCol w="576072">
                  <a:extLst>
                    <a:ext uri="{9D8B030D-6E8A-4147-A177-3AD203B41FA5}">
                      <a16:colId xmlns:a16="http://schemas.microsoft.com/office/drawing/2014/main" val="2062464436"/>
                    </a:ext>
                  </a:extLst>
                </a:gridCol>
                <a:gridCol w="576072">
                  <a:extLst>
                    <a:ext uri="{9D8B030D-6E8A-4147-A177-3AD203B41FA5}">
                      <a16:colId xmlns:a16="http://schemas.microsoft.com/office/drawing/2014/main" val="1126655627"/>
                    </a:ext>
                  </a:extLst>
                </a:gridCol>
                <a:gridCol w="576072">
                  <a:extLst>
                    <a:ext uri="{9D8B030D-6E8A-4147-A177-3AD203B41FA5}">
                      <a16:colId xmlns:a16="http://schemas.microsoft.com/office/drawing/2014/main" val="1075407082"/>
                    </a:ext>
                  </a:extLst>
                </a:gridCol>
                <a:gridCol w="576072">
                  <a:extLst>
                    <a:ext uri="{9D8B030D-6E8A-4147-A177-3AD203B41FA5}">
                      <a16:colId xmlns:a16="http://schemas.microsoft.com/office/drawing/2014/main" val="38745595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543777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- 2021-09-02 17:01:16</a:t>
                      </a:r>
                      <a:r>
                        <a:rPr kumimoji="0" lang="de-DE" sz="1000" b="0" i="0" u="none" strike="noStrike" kern="1200" cap="none" spc="0" normalizeH="0" baseline="0" noProof="0">
                          <a:ln>
                            <a:noFill/>
                          </a:ln>
                          <a:solidFill>
                            <a:prstClr val="black"/>
                          </a:solidFill>
                          <a:effectLst/>
                          <a:uLnTx/>
                          <a:uFillTx/>
                          <a:latin typeface="+mn-lt"/>
                          <a:ea typeface="+mn-ea"/>
                          <a:cs typeface="+mn-cs"/>
                        </a:rPr>
                        <a:t>
 Werden, wer man wirklich ist: Ist das nicht wunderbar? Wenn man sich darüber klar wird, dass man eben nicht sonderbar oder falsch ist, sondern genau richtig. Das ist das innere Coming-out: Der Moment, in dem man sich klar wird, dass man homosexuell, trans oder eben nicht die Person ist, für die man sich bis gerade eben gehalten hat. Wunderbar wird dieser Moment, wenn man das für sich selbst annehmen kann und feststellt, dass es da draußen viele Menschen gibt, die diesen Weg bereits gegangen sind, und die zeigen, wie glücklich sie damit sind. Auch das ist ein Grund für PRIDE-Paraden: Sie zeigen, dass Vielfalt keine Ausnahme ist, sondern ein Reichtum, den wir feiern sollten.
https://www.pronovabkk.de/leben/werde-wer-du-bist-der-weg-zum-inneren-coming-out.html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39.30808-6/s720x720/240900815_4348340878544772_3625284590850716235_n.jpg?_nc_cat=103&amp;ccb=1-5&amp;_nc_sid=8024bb&amp;_nc_ohc=HazXBStuAbwAX-fixnl&amp;_nc_ht=scontent-iad3-2.xx&amp;edm=AKIiGfEEAAAA&amp;oh=00_AT-95hczNkbiSShxwEyG-alaSTL6D3ke6ncJvm-zL5_mUg&amp;oe=61C9C44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12/24/2021 03:24:12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0.2774 %</a:t>
                      </a:r>
                    </a:p>
                  </a:txBody>
                  <a:tcPr/>
                </a:tc>
                <a:extLst>
                  <a:ext uri="{0D108BD9-81ED-4DB2-BD59-A6C34878D82A}">
                    <a16:rowId xmlns:a16="http://schemas.microsoft.com/office/drawing/2014/main" val="321050461"/>
                  </a:ext>
                </a:extLst>
              </a:tr>
            </a:tbl>
          </a:graphicData>
        </a:graphic>
      </p:graphicFrame>
      <p:sp>
        <p:nvSpPr>
          <p:cNvPr id="4" name="Text Placeholder 3">
            <a:extLst>
              <a:ext uri="{FF2B5EF4-FFF2-40B4-BE49-F238E27FC236}">
                <a16:creationId xmlns:a16="http://schemas.microsoft.com/office/drawing/2014/main" id="{E9A8CB03-A154-413E-9808-CDB4F60A546E}"/>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6715053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7449F-B23B-49AF-AA6F-DB0750F6972A}"/>
              </a:ext>
            </a:extLst>
          </p:cNvPr>
          <p:cNvSpPr>
            <a:spLocks noGrp="1"/>
          </p:cNvSpPr>
          <p:nvPr>
            <p:ph type="title"/>
          </p:nvPr>
        </p:nvSpPr>
        <p:spPr/>
        <p:txBody>
          <a:bodyPr/>
          <a:lstStyle/>
          <a:p>
            <a:r>
              <a:rPr lang="de-DE"/>
              <a:t>Facebook Postings mit den meisten Interaktionen | All profiles - 18 of 22</a:t>
            </a:r>
            <a:endParaRPr lang="en-US"/>
          </a:p>
        </p:txBody>
      </p:sp>
      <p:graphicFrame>
        <p:nvGraphicFramePr>
          <p:cNvPr id="5" name="Table Placeholder 4">
            <a:extLst>
              <a:ext uri="{FF2B5EF4-FFF2-40B4-BE49-F238E27FC236}">
                <a16:creationId xmlns:a16="http://schemas.microsoft.com/office/drawing/2014/main" id="{114D1E34-518D-44E7-AD1E-DA90F60550C9}"/>
              </a:ext>
            </a:extLst>
          </p:cNvPr>
          <p:cNvGraphicFramePr>
            <a:graphicFrameLocks noGrp="1"/>
          </p:cNvGraphicFramePr>
          <p:nvPr>
            <p:ph type="tbl" sz="quarter" idx="13"/>
            <p:extLst>
              <p:ext uri="{D42A27DB-BD31-4B8C-83A1-F6EECF244321}">
                <p14:modId xmlns:p14="http://schemas.microsoft.com/office/powerpoint/2010/main" val="8041898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31544765"/>
                    </a:ext>
                  </a:extLst>
                </a:gridCol>
                <a:gridCol w="1645920">
                  <a:extLst>
                    <a:ext uri="{9D8B030D-6E8A-4147-A177-3AD203B41FA5}">
                      <a16:colId xmlns:a16="http://schemas.microsoft.com/office/drawing/2014/main" val="4161657595"/>
                    </a:ext>
                  </a:extLst>
                </a:gridCol>
                <a:gridCol w="1152144">
                  <a:extLst>
                    <a:ext uri="{9D8B030D-6E8A-4147-A177-3AD203B41FA5}">
                      <a16:colId xmlns:a16="http://schemas.microsoft.com/office/drawing/2014/main" val="4239913417"/>
                    </a:ext>
                  </a:extLst>
                </a:gridCol>
                <a:gridCol w="576072">
                  <a:extLst>
                    <a:ext uri="{9D8B030D-6E8A-4147-A177-3AD203B41FA5}">
                      <a16:colId xmlns:a16="http://schemas.microsoft.com/office/drawing/2014/main" val="2881374215"/>
                    </a:ext>
                  </a:extLst>
                </a:gridCol>
                <a:gridCol w="576072">
                  <a:extLst>
                    <a:ext uri="{9D8B030D-6E8A-4147-A177-3AD203B41FA5}">
                      <a16:colId xmlns:a16="http://schemas.microsoft.com/office/drawing/2014/main" val="817022948"/>
                    </a:ext>
                  </a:extLst>
                </a:gridCol>
                <a:gridCol w="576072">
                  <a:extLst>
                    <a:ext uri="{9D8B030D-6E8A-4147-A177-3AD203B41FA5}">
                      <a16:colId xmlns:a16="http://schemas.microsoft.com/office/drawing/2014/main" val="3417127526"/>
                    </a:ext>
                  </a:extLst>
                </a:gridCol>
                <a:gridCol w="576072">
                  <a:extLst>
                    <a:ext uri="{9D8B030D-6E8A-4147-A177-3AD203B41FA5}">
                      <a16:colId xmlns:a16="http://schemas.microsoft.com/office/drawing/2014/main" val="3148257730"/>
                    </a:ext>
                  </a:extLst>
                </a:gridCol>
                <a:gridCol w="576072">
                  <a:extLst>
                    <a:ext uri="{9D8B030D-6E8A-4147-A177-3AD203B41FA5}">
                      <a16:colId xmlns:a16="http://schemas.microsoft.com/office/drawing/2014/main" val="36680612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171621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- 2021-09-15 09:13:39</a:t>
                      </a:r>
                      <a:r>
                        <a:rPr kumimoji="0" lang="de-DE" sz="1000" b="0" i="0" u="none" strike="noStrike" kern="1200" cap="none" spc="0" normalizeH="0" baseline="0" noProof="0">
                          <a:ln>
                            <a:noFill/>
                          </a:ln>
                          <a:solidFill>
                            <a:prstClr val="black"/>
                          </a:solidFill>
                          <a:effectLst/>
                          <a:uLnTx/>
                          <a:uFillTx/>
                          <a:latin typeface="+mn-lt"/>
                          <a:ea typeface="+mn-ea"/>
                          <a:cs typeface="+mn-cs"/>
                        </a:rPr>
                        <a:t>
 Hast du Ängste oder Sorgen, die dich von einer Impfung abhalten? Wir sind bei der Aktionswoche #Hierwirdgeimpft dabei und machen es dir einfach, deine Fragen und Bedenken unkompliziert und vertraulich mit einer Ärztin oder einem Arzt zu besprechen. Mit der TeleClinic kannst du diese Beratung ganz vertraulich per Smartphone bekommen, wann und wo du willst. Für unsere Versicherten ist die Nutzung der TeleClinic und das Beratungsgespräch kostenlos. Die Registrierung funktioniert so schnell und einfach, dass du noch heute deinen Termin vereinbaren kannst.
https://www.pronovabkk.de/teleclinic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p720x720/242024254_4405052226206970_8240118184650344343_n.jpg?_nc_cat=100&amp;ccb=1-5&amp;_nc_sid=8024bb&amp;_nc_ohc=FvTtRNrXAsMAX_zLCNT&amp;_nc_oc=AQm12QEQXal14EfwmfisiPOQTshrEGlYYbhHM3L7g4zCRCQx4cTwgiwDWVBZTXr6HGg&amp;_nc_ht=scontent-iad3-1.xx&amp;edm=AKIiGfEEAAAA&amp;oh=00_AT9uvAa3fp1NFYm0MgOy0GGevy7Tty9LVkzE0Ah3XnrwKQ&amp;oe=61DA1A9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01/04/2022 14:46:47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0.2775 %</a:t>
                      </a:r>
                    </a:p>
                  </a:txBody>
                  <a:tcPr/>
                </a:tc>
                <a:extLst>
                  <a:ext uri="{0D108BD9-81ED-4DB2-BD59-A6C34878D82A}">
                    <a16:rowId xmlns:a16="http://schemas.microsoft.com/office/drawing/2014/main" val="4031842211"/>
                  </a:ext>
                </a:extLst>
              </a:tr>
            </a:tbl>
          </a:graphicData>
        </a:graphic>
      </p:graphicFrame>
      <p:sp>
        <p:nvSpPr>
          <p:cNvPr id="4" name="Text Placeholder 3">
            <a:extLst>
              <a:ext uri="{FF2B5EF4-FFF2-40B4-BE49-F238E27FC236}">
                <a16:creationId xmlns:a16="http://schemas.microsoft.com/office/drawing/2014/main" id="{FC6CD4F4-14F6-4ACF-ADCD-8C9EC7CE811C}"/>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9939217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39F73-23E6-4150-8962-929718A57F10}"/>
              </a:ext>
            </a:extLst>
          </p:cNvPr>
          <p:cNvSpPr>
            <a:spLocks noGrp="1"/>
          </p:cNvSpPr>
          <p:nvPr>
            <p:ph type="title"/>
          </p:nvPr>
        </p:nvSpPr>
        <p:spPr/>
        <p:txBody>
          <a:bodyPr/>
          <a:lstStyle/>
          <a:p>
            <a:r>
              <a:rPr lang="de-DE"/>
              <a:t>Facebook Postings mit den meisten Interaktionen | All profiles - 19 of 22</a:t>
            </a:r>
            <a:endParaRPr lang="en-US"/>
          </a:p>
        </p:txBody>
      </p:sp>
      <p:graphicFrame>
        <p:nvGraphicFramePr>
          <p:cNvPr id="5" name="Table Placeholder 4">
            <a:extLst>
              <a:ext uri="{FF2B5EF4-FFF2-40B4-BE49-F238E27FC236}">
                <a16:creationId xmlns:a16="http://schemas.microsoft.com/office/drawing/2014/main" id="{CDC725E0-39BC-4B83-A79A-0532E0C27426}"/>
              </a:ext>
            </a:extLst>
          </p:cNvPr>
          <p:cNvGraphicFramePr>
            <a:graphicFrameLocks noGrp="1"/>
          </p:cNvGraphicFramePr>
          <p:nvPr>
            <p:ph type="tbl" sz="quarter" idx="13"/>
            <p:extLst>
              <p:ext uri="{D42A27DB-BD31-4B8C-83A1-F6EECF244321}">
                <p14:modId xmlns:p14="http://schemas.microsoft.com/office/powerpoint/2010/main" val="13307072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41376386"/>
                    </a:ext>
                  </a:extLst>
                </a:gridCol>
                <a:gridCol w="1645920">
                  <a:extLst>
                    <a:ext uri="{9D8B030D-6E8A-4147-A177-3AD203B41FA5}">
                      <a16:colId xmlns:a16="http://schemas.microsoft.com/office/drawing/2014/main" val="3834668856"/>
                    </a:ext>
                  </a:extLst>
                </a:gridCol>
                <a:gridCol w="1152144">
                  <a:extLst>
                    <a:ext uri="{9D8B030D-6E8A-4147-A177-3AD203B41FA5}">
                      <a16:colId xmlns:a16="http://schemas.microsoft.com/office/drawing/2014/main" val="518259198"/>
                    </a:ext>
                  </a:extLst>
                </a:gridCol>
                <a:gridCol w="576072">
                  <a:extLst>
                    <a:ext uri="{9D8B030D-6E8A-4147-A177-3AD203B41FA5}">
                      <a16:colId xmlns:a16="http://schemas.microsoft.com/office/drawing/2014/main" val="1754805371"/>
                    </a:ext>
                  </a:extLst>
                </a:gridCol>
                <a:gridCol w="576072">
                  <a:extLst>
                    <a:ext uri="{9D8B030D-6E8A-4147-A177-3AD203B41FA5}">
                      <a16:colId xmlns:a16="http://schemas.microsoft.com/office/drawing/2014/main" val="300184139"/>
                    </a:ext>
                  </a:extLst>
                </a:gridCol>
                <a:gridCol w="576072">
                  <a:extLst>
                    <a:ext uri="{9D8B030D-6E8A-4147-A177-3AD203B41FA5}">
                      <a16:colId xmlns:a16="http://schemas.microsoft.com/office/drawing/2014/main" val="296287868"/>
                    </a:ext>
                  </a:extLst>
                </a:gridCol>
                <a:gridCol w="576072">
                  <a:extLst>
                    <a:ext uri="{9D8B030D-6E8A-4147-A177-3AD203B41FA5}">
                      <a16:colId xmlns:a16="http://schemas.microsoft.com/office/drawing/2014/main" val="3835173312"/>
                    </a:ext>
                  </a:extLst>
                </a:gridCol>
                <a:gridCol w="576072">
                  <a:extLst>
                    <a:ext uri="{9D8B030D-6E8A-4147-A177-3AD203B41FA5}">
                      <a16:colId xmlns:a16="http://schemas.microsoft.com/office/drawing/2014/main" val="15578891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952447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- 2021-09-24 08:54:45</a:t>
                      </a:r>
                      <a:r>
                        <a:rPr kumimoji="0" lang="de-DE" sz="1000" b="0" i="0" u="none" strike="noStrike" kern="1200" cap="none" spc="0" normalizeH="0" baseline="0" noProof="0">
                          <a:ln>
                            <a:noFill/>
                          </a:ln>
                          <a:solidFill>
                            <a:prstClr val="black"/>
                          </a:solidFill>
                          <a:effectLst/>
                          <a:uLnTx/>
                          <a:uFillTx/>
                          <a:latin typeface="+mn-lt"/>
                          <a:ea typeface="+mn-ea"/>
                          <a:cs typeface="+mn-cs"/>
                        </a:rPr>
                        <a:t>
 Tanzen macht glücklich! Auch wenn die Festivals ausgefallen sind: Mit dem Tutorial von Janis &amp; Zoé könnt ihr immerhin zuhause abtanzen. In unseren Instagram-Highlights findet ihr das Tutorial. Schaut es euch an und legt los! Oder ihr schaut euch das Reel zum Tanz der beiden auf unserem Kanal an. Wann habt ihr das letzte Mal nach Herzenslust getanzt?
https://www.instagram.com/stories/highlights/17934745804650589/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s720x720/242756039_4433674423344750_5149398827778891677_n.jpg?_nc_cat=107&amp;ccb=1-5&amp;_nc_sid=8024bb&amp;_nc_ohc=7p_9jYE1QWAAX8WDhJ9&amp;_nc_ht=scontent-iad3-1.xx&amp;edm=AKIiGfEEAAAA&amp;oh=00_AT8FY_HyrLoWRB88DPwUT1qt6kdAcWhpGl9-n7Ath9LKaw&amp;oe=61D9C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01/04/2022 14:46:47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0.2776 %</a:t>
                      </a:r>
                    </a:p>
                  </a:txBody>
                  <a:tcPr/>
                </a:tc>
                <a:extLst>
                  <a:ext uri="{0D108BD9-81ED-4DB2-BD59-A6C34878D82A}">
                    <a16:rowId xmlns:a16="http://schemas.microsoft.com/office/drawing/2014/main" val="763511104"/>
                  </a:ext>
                </a:extLst>
              </a:tr>
            </a:tbl>
          </a:graphicData>
        </a:graphic>
      </p:graphicFrame>
      <p:sp>
        <p:nvSpPr>
          <p:cNvPr id="4" name="Text Placeholder 3">
            <a:extLst>
              <a:ext uri="{FF2B5EF4-FFF2-40B4-BE49-F238E27FC236}">
                <a16:creationId xmlns:a16="http://schemas.microsoft.com/office/drawing/2014/main" id="{FFCAB929-5156-4DA3-8C6D-16CD0DCE30D5}"/>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3527405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3CBB9-B4B9-41C9-897C-0A0A64E4D2FE}"/>
              </a:ext>
            </a:extLst>
          </p:cNvPr>
          <p:cNvSpPr>
            <a:spLocks noGrp="1"/>
          </p:cNvSpPr>
          <p:nvPr>
            <p:ph type="title"/>
          </p:nvPr>
        </p:nvSpPr>
        <p:spPr/>
        <p:txBody>
          <a:bodyPr/>
          <a:lstStyle/>
          <a:p>
            <a:r>
              <a:rPr lang="de-DE"/>
              <a:t>Facebook Postings mit den meisten Interaktionen | All profiles - 20 of 22</a:t>
            </a:r>
            <a:endParaRPr lang="en-US"/>
          </a:p>
        </p:txBody>
      </p:sp>
      <p:graphicFrame>
        <p:nvGraphicFramePr>
          <p:cNvPr id="5" name="Table Placeholder 4">
            <a:extLst>
              <a:ext uri="{FF2B5EF4-FFF2-40B4-BE49-F238E27FC236}">
                <a16:creationId xmlns:a16="http://schemas.microsoft.com/office/drawing/2014/main" id="{06DA3AE6-CDBA-4A56-AD54-1EC80CAEBD07}"/>
              </a:ext>
            </a:extLst>
          </p:cNvPr>
          <p:cNvGraphicFramePr>
            <a:graphicFrameLocks noGrp="1"/>
          </p:cNvGraphicFramePr>
          <p:nvPr>
            <p:ph type="tbl" sz="quarter" idx="13"/>
            <p:extLst>
              <p:ext uri="{D42A27DB-BD31-4B8C-83A1-F6EECF244321}">
                <p14:modId xmlns:p14="http://schemas.microsoft.com/office/powerpoint/2010/main" val="37797175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649982391"/>
                    </a:ext>
                  </a:extLst>
                </a:gridCol>
                <a:gridCol w="1645920">
                  <a:extLst>
                    <a:ext uri="{9D8B030D-6E8A-4147-A177-3AD203B41FA5}">
                      <a16:colId xmlns:a16="http://schemas.microsoft.com/office/drawing/2014/main" val="3730325592"/>
                    </a:ext>
                  </a:extLst>
                </a:gridCol>
                <a:gridCol w="1152144">
                  <a:extLst>
                    <a:ext uri="{9D8B030D-6E8A-4147-A177-3AD203B41FA5}">
                      <a16:colId xmlns:a16="http://schemas.microsoft.com/office/drawing/2014/main" val="2197578012"/>
                    </a:ext>
                  </a:extLst>
                </a:gridCol>
                <a:gridCol w="576072">
                  <a:extLst>
                    <a:ext uri="{9D8B030D-6E8A-4147-A177-3AD203B41FA5}">
                      <a16:colId xmlns:a16="http://schemas.microsoft.com/office/drawing/2014/main" val="3765810309"/>
                    </a:ext>
                  </a:extLst>
                </a:gridCol>
                <a:gridCol w="576072">
                  <a:extLst>
                    <a:ext uri="{9D8B030D-6E8A-4147-A177-3AD203B41FA5}">
                      <a16:colId xmlns:a16="http://schemas.microsoft.com/office/drawing/2014/main" val="1915554903"/>
                    </a:ext>
                  </a:extLst>
                </a:gridCol>
                <a:gridCol w="576072">
                  <a:extLst>
                    <a:ext uri="{9D8B030D-6E8A-4147-A177-3AD203B41FA5}">
                      <a16:colId xmlns:a16="http://schemas.microsoft.com/office/drawing/2014/main" val="3703790877"/>
                    </a:ext>
                  </a:extLst>
                </a:gridCol>
                <a:gridCol w="576072">
                  <a:extLst>
                    <a:ext uri="{9D8B030D-6E8A-4147-A177-3AD203B41FA5}">
                      <a16:colId xmlns:a16="http://schemas.microsoft.com/office/drawing/2014/main" val="2572901357"/>
                    </a:ext>
                  </a:extLst>
                </a:gridCol>
                <a:gridCol w="576072">
                  <a:extLst>
                    <a:ext uri="{9D8B030D-6E8A-4147-A177-3AD203B41FA5}">
                      <a16:colId xmlns:a16="http://schemas.microsoft.com/office/drawing/2014/main" val="19291044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01954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- 2021-07-28 11:37:55</a:t>
                      </a:r>
                      <a:r>
                        <a:rPr kumimoji="0" lang="de-DE" sz="1000" b="0" i="0" u="none" strike="noStrike" kern="1200" cap="none" spc="0" normalizeH="0" baseline="0" noProof="0">
                          <a:ln>
                            <a:noFill/>
                          </a:ln>
                          <a:solidFill>
                            <a:prstClr val="black"/>
                          </a:solidFill>
                          <a:effectLst/>
                          <a:uLnTx/>
                          <a:uFillTx/>
                          <a:latin typeface="+mn-lt"/>
                          <a:ea typeface="+mn-ea"/>
                          <a:cs typeface="+mn-cs"/>
                        </a:rPr>
                        <a:t>
 Und, wen nehme ich jetzt? Die Auswahl der richtigen Spezialistinnen und Spezialisten hat oft einen großen Einfluss darauf, wie erfolgreich eine Operation verläuft. Deshalb arbeiten wir jetzt mit BetterDoc  zusammen. BetterDoc vermittelt unseren Versicherten unabhängig die besten Spezialistinnen und Spezialisten für eine geplante Behandlung. Alle Infos auf unserer Homepage: pronovabkk.de/zweitmeinung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1.6435-9/p480x480/209240194_4178129288899266_6847993191978866261_n.jpg?_nc_cat=109&amp;ccb=1-5&amp;_nc_sid=8024bb&amp;_nc_ohc=nxnxGdpxAecAX_KVsUZ&amp;_nc_ht=scontent-lga3-1.xx&amp;edm=AKIiGfEEAAAA&amp;oh=0c94aefc3c47de888bfea160d5d12ae2&amp;oe=61C1F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11/24/2021 08:48:35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0.2671 %</a:t>
                      </a:r>
                    </a:p>
                  </a:txBody>
                  <a:tcPr/>
                </a:tc>
                <a:extLst>
                  <a:ext uri="{0D108BD9-81ED-4DB2-BD59-A6C34878D82A}">
                    <a16:rowId xmlns:a16="http://schemas.microsoft.com/office/drawing/2014/main" val="3388958708"/>
                  </a:ext>
                </a:extLst>
              </a:tr>
            </a:tbl>
          </a:graphicData>
        </a:graphic>
      </p:graphicFrame>
      <p:sp>
        <p:nvSpPr>
          <p:cNvPr id="4" name="Text Placeholder 3">
            <a:extLst>
              <a:ext uri="{FF2B5EF4-FFF2-40B4-BE49-F238E27FC236}">
                <a16:creationId xmlns:a16="http://schemas.microsoft.com/office/drawing/2014/main" id="{FC2EED35-D7A2-43C4-8C18-C934D0C1A1FF}"/>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3698511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779EC-2436-4CCF-8D19-DDC74FC5A834}"/>
              </a:ext>
            </a:extLst>
          </p:cNvPr>
          <p:cNvSpPr>
            <a:spLocks noGrp="1"/>
          </p:cNvSpPr>
          <p:nvPr>
            <p:ph type="title"/>
          </p:nvPr>
        </p:nvSpPr>
        <p:spPr/>
        <p:txBody>
          <a:bodyPr/>
          <a:lstStyle/>
          <a:p>
            <a:r>
              <a:rPr lang="de-DE"/>
              <a:t>Facebook Postings mit den meisten Interaktionen | All profiles - 21 of 22</a:t>
            </a:r>
            <a:endParaRPr lang="en-US"/>
          </a:p>
        </p:txBody>
      </p:sp>
      <p:graphicFrame>
        <p:nvGraphicFramePr>
          <p:cNvPr id="5" name="Table Placeholder 4">
            <a:extLst>
              <a:ext uri="{FF2B5EF4-FFF2-40B4-BE49-F238E27FC236}">
                <a16:creationId xmlns:a16="http://schemas.microsoft.com/office/drawing/2014/main" id="{3476C036-148F-4E58-9611-5763B11EA899}"/>
              </a:ext>
            </a:extLst>
          </p:cNvPr>
          <p:cNvGraphicFramePr>
            <a:graphicFrameLocks noGrp="1"/>
          </p:cNvGraphicFramePr>
          <p:nvPr>
            <p:ph type="tbl" sz="quarter" idx="13"/>
            <p:extLst>
              <p:ext uri="{D42A27DB-BD31-4B8C-83A1-F6EECF244321}">
                <p14:modId xmlns:p14="http://schemas.microsoft.com/office/powerpoint/2010/main" val="905057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09035856"/>
                    </a:ext>
                  </a:extLst>
                </a:gridCol>
                <a:gridCol w="1645920">
                  <a:extLst>
                    <a:ext uri="{9D8B030D-6E8A-4147-A177-3AD203B41FA5}">
                      <a16:colId xmlns:a16="http://schemas.microsoft.com/office/drawing/2014/main" val="1028421571"/>
                    </a:ext>
                  </a:extLst>
                </a:gridCol>
                <a:gridCol w="1152144">
                  <a:extLst>
                    <a:ext uri="{9D8B030D-6E8A-4147-A177-3AD203B41FA5}">
                      <a16:colId xmlns:a16="http://schemas.microsoft.com/office/drawing/2014/main" val="3699231230"/>
                    </a:ext>
                  </a:extLst>
                </a:gridCol>
                <a:gridCol w="576072">
                  <a:extLst>
                    <a:ext uri="{9D8B030D-6E8A-4147-A177-3AD203B41FA5}">
                      <a16:colId xmlns:a16="http://schemas.microsoft.com/office/drawing/2014/main" val="1796559555"/>
                    </a:ext>
                  </a:extLst>
                </a:gridCol>
                <a:gridCol w="576072">
                  <a:extLst>
                    <a:ext uri="{9D8B030D-6E8A-4147-A177-3AD203B41FA5}">
                      <a16:colId xmlns:a16="http://schemas.microsoft.com/office/drawing/2014/main" val="4049758620"/>
                    </a:ext>
                  </a:extLst>
                </a:gridCol>
                <a:gridCol w="576072">
                  <a:extLst>
                    <a:ext uri="{9D8B030D-6E8A-4147-A177-3AD203B41FA5}">
                      <a16:colId xmlns:a16="http://schemas.microsoft.com/office/drawing/2014/main" val="1425727919"/>
                    </a:ext>
                  </a:extLst>
                </a:gridCol>
                <a:gridCol w="576072">
                  <a:extLst>
                    <a:ext uri="{9D8B030D-6E8A-4147-A177-3AD203B41FA5}">
                      <a16:colId xmlns:a16="http://schemas.microsoft.com/office/drawing/2014/main" val="2482851297"/>
                    </a:ext>
                  </a:extLst>
                </a:gridCol>
                <a:gridCol w="576072">
                  <a:extLst>
                    <a:ext uri="{9D8B030D-6E8A-4147-A177-3AD203B41FA5}">
                      <a16:colId xmlns:a16="http://schemas.microsoft.com/office/drawing/2014/main" val="35910438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945191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- 2021-08-04 12:37:23</a:t>
                      </a:r>
                      <a:r>
                        <a:rPr kumimoji="0" lang="de-DE" sz="1000" b="0" i="0" u="none" strike="noStrike" kern="1200" cap="none" spc="0" normalizeH="0" baseline="0" noProof="0">
                          <a:ln>
                            <a:noFill/>
                          </a:ln>
                          <a:solidFill>
                            <a:prstClr val="black"/>
                          </a:solidFill>
                          <a:effectLst/>
                          <a:uLnTx/>
                          <a:uFillTx/>
                          <a:latin typeface="+mn-lt"/>
                          <a:ea typeface="+mn-ea"/>
                          <a:cs typeface="+mn-cs"/>
                        </a:rPr>
                        <a:t>
 Ob körperlich schwere Arbeit oder ständiges Sitzen im Büro oder Home-Office: Unser Rücken ist starken Belastungen ausgesetzt. Wenn du ihm was Gutes tun möchtest, probiers doch mal mit unseren fünf Yoga-Übungen 🧘‍♀️ für einen gesunden Rücken: https://www.pronovabkk.de/gesundheit/yoga-5-basisuebungen-fuer-gesunden-ruecken.html#anker-0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s720x720/222508332_4234692103242984_5691931535773553433_n.jpg?_nc_cat=103&amp;ccb=1-5&amp;_nc_sid=8024bb&amp;_nc_ohc=eFIV6vM1a3EAX8N2mBA&amp;_nc_ht=scontent-iad3-1.xx&amp;edm=AKIiGfEEAAAA&amp;oh=a01699f51cc3602c35cc6fea533f8236&amp;oe=61A52BB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11/26/2021 08:47:35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0.2671 %</a:t>
                      </a:r>
                    </a:p>
                  </a:txBody>
                  <a:tcPr/>
                </a:tc>
                <a:extLst>
                  <a:ext uri="{0D108BD9-81ED-4DB2-BD59-A6C34878D82A}">
                    <a16:rowId xmlns:a16="http://schemas.microsoft.com/office/drawing/2014/main" val="3290276245"/>
                  </a:ext>
                </a:extLst>
              </a:tr>
            </a:tbl>
          </a:graphicData>
        </a:graphic>
      </p:graphicFrame>
      <p:sp>
        <p:nvSpPr>
          <p:cNvPr id="4" name="Text Placeholder 3">
            <a:extLst>
              <a:ext uri="{FF2B5EF4-FFF2-40B4-BE49-F238E27FC236}">
                <a16:creationId xmlns:a16="http://schemas.microsoft.com/office/drawing/2014/main" id="{EBEA408C-053F-4A3E-919C-F37185D0671D}"/>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3373599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CE425-5DA2-4F33-83AB-035DC12496F9}"/>
              </a:ext>
            </a:extLst>
          </p:cNvPr>
          <p:cNvSpPr>
            <a:spLocks noGrp="1"/>
          </p:cNvSpPr>
          <p:nvPr>
            <p:ph type="title"/>
          </p:nvPr>
        </p:nvSpPr>
        <p:spPr/>
        <p:txBody>
          <a:bodyPr/>
          <a:lstStyle/>
          <a:p>
            <a:r>
              <a:rPr lang="de-DE"/>
              <a:t>Facebook Postings mit den meisten Interaktionen | All profiles - 22 of 22</a:t>
            </a:r>
            <a:endParaRPr lang="en-US"/>
          </a:p>
        </p:txBody>
      </p:sp>
      <p:graphicFrame>
        <p:nvGraphicFramePr>
          <p:cNvPr id="5" name="Table Placeholder 4">
            <a:extLst>
              <a:ext uri="{FF2B5EF4-FFF2-40B4-BE49-F238E27FC236}">
                <a16:creationId xmlns:a16="http://schemas.microsoft.com/office/drawing/2014/main" id="{6E614077-C8EC-4BCD-AED9-E333EDFB9E57}"/>
              </a:ext>
            </a:extLst>
          </p:cNvPr>
          <p:cNvGraphicFramePr>
            <a:graphicFrameLocks noGrp="1"/>
          </p:cNvGraphicFramePr>
          <p:nvPr>
            <p:ph type="tbl" sz="quarter" idx="13"/>
            <p:extLst>
              <p:ext uri="{D42A27DB-BD31-4B8C-83A1-F6EECF244321}">
                <p14:modId xmlns:p14="http://schemas.microsoft.com/office/powerpoint/2010/main" val="2165833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93129591"/>
                    </a:ext>
                  </a:extLst>
                </a:gridCol>
                <a:gridCol w="1645920">
                  <a:extLst>
                    <a:ext uri="{9D8B030D-6E8A-4147-A177-3AD203B41FA5}">
                      <a16:colId xmlns:a16="http://schemas.microsoft.com/office/drawing/2014/main" val="3307810638"/>
                    </a:ext>
                  </a:extLst>
                </a:gridCol>
                <a:gridCol w="1152144">
                  <a:extLst>
                    <a:ext uri="{9D8B030D-6E8A-4147-A177-3AD203B41FA5}">
                      <a16:colId xmlns:a16="http://schemas.microsoft.com/office/drawing/2014/main" val="2158512750"/>
                    </a:ext>
                  </a:extLst>
                </a:gridCol>
                <a:gridCol w="576072">
                  <a:extLst>
                    <a:ext uri="{9D8B030D-6E8A-4147-A177-3AD203B41FA5}">
                      <a16:colId xmlns:a16="http://schemas.microsoft.com/office/drawing/2014/main" val="1094600420"/>
                    </a:ext>
                  </a:extLst>
                </a:gridCol>
                <a:gridCol w="576072">
                  <a:extLst>
                    <a:ext uri="{9D8B030D-6E8A-4147-A177-3AD203B41FA5}">
                      <a16:colId xmlns:a16="http://schemas.microsoft.com/office/drawing/2014/main" val="2229835294"/>
                    </a:ext>
                  </a:extLst>
                </a:gridCol>
                <a:gridCol w="576072">
                  <a:extLst>
                    <a:ext uri="{9D8B030D-6E8A-4147-A177-3AD203B41FA5}">
                      <a16:colId xmlns:a16="http://schemas.microsoft.com/office/drawing/2014/main" val="2359239692"/>
                    </a:ext>
                  </a:extLst>
                </a:gridCol>
                <a:gridCol w="576072">
                  <a:extLst>
                    <a:ext uri="{9D8B030D-6E8A-4147-A177-3AD203B41FA5}">
                      <a16:colId xmlns:a16="http://schemas.microsoft.com/office/drawing/2014/main" val="3866574546"/>
                    </a:ext>
                  </a:extLst>
                </a:gridCol>
                <a:gridCol w="576072">
                  <a:extLst>
                    <a:ext uri="{9D8B030D-6E8A-4147-A177-3AD203B41FA5}">
                      <a16:colId xmlns:a16="http://schemas.microsoft.com/office/drawing/2014/main" val="28049828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978644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- 2021-08-16 14:41:46</a:t>
                      </a:r>
                      <a:r>
                        <a:rPr kumimoji="0" lang="de-DE" sz="1000" b="0" i="0" u="none" strike="noStrike" kern="1200" cap="none" spc="0" normalizeH="0" baseline="0" noProof="0">
                          <a:ln>
                            <a:noFill/>
                          </a:ln>
                          <a:solidFill>
                            <a:prstClr val="black"/>
                          </a:solidFill>
                          <a:effectLst/>
                          <a:uLnTx/>
                          <a:uFillTx/>
                          <a:latin typeface="+mn-lt"/>
                          <a:ea typeface="+mn-ea"/>
                          <a:cs typeface="+mn-cs"/>
                        </a:rPr>
                        <a:t>
 Wusstest du, dass du mit regelmäßigem Sport nicht nur deine Muckis 💪, sondern auch die grauen Zellen trainierst? 🤓 Wie das funktioniert erfährst du hier: https://www.pronovabkk.de/gesundheit/geistige-fitness-durch-sport.html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s720x720/222799755_4234706606574867_8431389113617816427_n.jpg?_nc_cat=106&amp;ccb=1-5&amp;_nc_sid=8024bb&amp;_nc_ohc=NhNMlFX-U3MAX82qd49&amp;_nc_ht=scontent-iad3-1.xx&amp;edm=AKIiGfEEAAAA&amp;oh=730a376e0fb083be6435074c572edc10&amp;oe=61B4D0C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12/08/2021 08:49:51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0.2672 %</a:t>
                      </a:r>
                    </a:p>
                  </a:txBody>
                  <a:tcPr/>
                </a:tc>
                <a:extLst>
                  <a:ext uri="{0D108BD9-81ED-4DB2-BD59-A6C34878D82A}">
                    <a16:rowId xmlns:a16="http://schemas.microsoft.com/office/drawing/2014/main" val="3204794234"/>
                  </a:ext>
                </a:extLst>
              </a:tr>
            </a:tbl>
          </a:graphicData>
        </a:graphic>
      </p:graphicFrame>
      <p:sp>
        <p:nvSpPr>
          <p:cNvPr id="4" name="Text Placeholder 3">
            <a:extLst>
              <a:ext uri="{FF2B5EF4-FFF2-40B4-BE49-F238E27FC236}">
                <a16:creationId xmlns:a16="http://schemas.microsoft.com/office/drawing/2014/main" id="{71149987-DF53-4646-AB2B-FA55104EF4B8}"/>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5038639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C94C4-6CC7-4F82-86CF-C9C1C62277F7}"/>
              </a:ext>
            </a:extLst>
          </p:cNvPr>
          <p:cNvSpPr>
            <a:spLocks noGrp="1"/>
          </p:cNvSpPr>
          <p:nvPr>
            <p:ph type="title"/>
          </p:nvPr>
        </p:nvSpPr>
        <p:spPr/>
        <p:txBody>
          <a:bodyPr/>
          <a:lstStyle/>
          <a:p>
            <a:r>
              <a:rPr lang="de-DE"/>
              <a:t>Facebook Engagement &amp; Medien Übersicht | All profiles</a:t>
            </a:r>
            <a:endParaRPr lang="en-US"/>
          </a:p>
        </p:txBody>
      </p:sp>
      <p:graphicFrame>
        <p:nvGraphicFramePr>
          <p:cNvPr id="5" name="Table Placeholder 4">
            <a:extLst>
              <a:ext uri="{FF2B5EF4-FFF2-40B4-BE49-F238E27FC236}">
                <a16:creationId xmlns:a16="http://schemas.microsoft.com/office/drawing/2014/main" id="{E72630A5-C7D2-4A53-9D43-164809E91C84}"/>
              </a:ext>
            </a:extLst>
          </p:cNvPr>
          <p:cNvGraphicFramePr>
            <a:graphicFrameLocks noGrp="1"/>
          </p:cNvGraphicFramePr>
          <p:nvPr>
            <p:ph type="tbl" sz="quarter" idx="13"/>
            <p:extLst>
              <p:ext uri="{D42A27DB-BD31-4B8C-83A1-F6EECF244321}">
                <p14:modId xmlns:p14="http://schemas.microsoft.com/office/powerpoint/2010/main" val="29295412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11924824"/>
                    </a:ext>
                  </a:extLst>
                </a:gridCol>
                <a:gridCol w="1481328">
                  <a:extLst>
                    <a:ext uri="{9D8B030D-6E8A-4147-A177-3AD203B41FA5}">
                      <a16:colId xmlns:a16="http://schemas.microsoft.com/office/drawing/2014/main" val="849666810"/>
                    </a:ext>
                  </a:extLst>
                </a:gridCol>
                <a:gridCol w="1481328">
                  <a:extLst>
                    <a:ext uri="{9D8B030D-6E8A-4147-A177-3AD203B41FA5}">
                      <a16:colId xmlns:a16="http://schemas.microsoft.com/office/drawing/2014/main" val="1176924806"/>
                    </a:ext>
                  </a:extLst>
                </a:gridCol>
                <a:gridCol w="2221992">
                  <a:extLst>
                    <a:ext uri="{9D8B030D-6E8A-4147-A177-3AD203B41FA5}">
                      <a16:colId xmlns:a16="http://schemas.microsoft.com/office/drawing/2014/main" val="3313498333"/>
                    </a:ext>
                  </a:extLst>
                </a:gridCol>
                <a:gridCol w="1481328">
                  <a:extLst>
                    <a:ext uri="{9D8B030D-6E8A-4147-A177-3AD203B41FA5}">
                      <a16:colId xmlns:a16="http://schemas.microsoft.com/office/drawing/2014/main" val="1352283829"/>
                    </a:ext>
                  </a:extLst>
                </a:gridCol>
              </a:tblGrid>
              <a:tr h="370840">
                <a:tc>
                  <a:txBody>
                    <a:bodyPr/>
                    <a:lstStyle/>
                    <a:p>
                      <a:r>
                        <a:rPr lang="en-US" sz="1000"/>
                        <a:t>Video Views</a:t>
                      </a:r>
                    </a:p>
                  </a:txBody>
                  <a:tcPr/>
                </a:tc>
                <a:tc>
                  <a:txBody>
                    <a:bodyPr/>
                    <a:lstStyle/>
                    <a:p>
                      <a:r>
                        <a:rPr lang="en-US" sz="1000"/>
                        <a:t>Ansichtsdauer in Minuten</a:t>
                      </a:r>
                    </a:p>
                  </a:txBody>
                  <a:tcPr/>
                </a:tc>
                <a:tc>
                  <a:txBody>
                    <a:bodyPr/>
                    <a:lstStyle/>
                    <a:p>
                      <a:r>
                        <a:rPr lang="en-US" sz="1000"/>
                        <a:t>Klicks auf Bilder</a:t>
                      </a:r>
                    </a:p>
                  </a:txBody>
                  <a:tcPr/>
                </a:tc>
                <a:tc>
                  <a:txBody>
                    <a:bodyPr/>
                    <a:lstStyle/>
                    <a:p>
                      <a:r>
                        <a:rPr lang="en-US" sz="1000"/>
                        <a:t>Link-Klicks</a:t>
                      </a:r>
                    </a:p>
                  </a:txBody>
                  <a:tcPr/>
                </a:tc>
                <a:tc>
                  <a:txBody>
                    <a:bodyPr/>
                    <a:lstStyle/>
                    <a:p>
                      <a:r>
                        <a:rPr lang="en-US" sz="1000"/>
                        <a:t>Interaktionen mit Posts</a:t>
                      </a:r>
                    </a:p>
                  </a:txBody>
                  <a:tcPr/>
                </a:tc>
                <a:extLst>
                  <a:ext uri="{0D108BD9-81ED-4DB2-BD59-A6C34878D82A}">
                    <a16:rowId xmlns:a16="http://schemas.microsoft.com/office/drawing/2014/main" val="2017468446"/>
                  </a:ext>
                </a:extLst>
              </a:tr>
              <a:tr h="370840">
                <a:tc>
                  <a:txBody>
                    <a:bodyPr/>
                    <a:lstStyle/>
                    <a:p>
                      <a:r>
                        <a:rPr lang="en-US" sz="1000"/>
                        <a:t>167418</a:t>
                      </a:r>
                    </a:p>
                  </a:txBody>
                  <a:tcPr/>
                </a:tc>
                <a:tc>
                  <a:txBody>
                    <a:bodyPr/>
                    <a:lstStyle/>
                    <a:p>
                      <a:r>
                        <a:rPr lang="en-US" sz="1000"/>
                        <a:t>30975</a:t>
                      </a:r>
                    </a:p>
                  </a:txBody>
                  <a:tcPr/>
                </a:tc>
                <a:tc>
                  <a:txBody>
                    <a:bodyPr/>
                    <a:lstStyle/>
                    <a:p>
                      <a:r>
                        <a:rPr lang="en-US" sz="1000"/>
                        <a:t>307</a:t>
                      </a:r>
                    </a:p>
                  </a:txBody>
                  <a:tcPr/>
                </a:tc>
                <a:tc>
                  <a:txBody>
                    <a:bodyPr/>
                    <a:lstStyle/>
                    <a:p>
                      <a:r>
                        <a:rPr lang="en-US" sz="1000"/>
                        <a:t>6277</a:t>
                      </a:r>
                    </a:p>
                  </a:txBody>
                  <a:tcPr/>
                </a:tc>
                <a:tc>
                  <a:txBody>
                    <a:bodyPr/>
                    <a:lstStyle/>
                    <a:p>
                      <a:r>
                        <a:rPr lang="en-US" sz="1000"/>
                        <a:t>16990</a:t>
                      </a:r>
                    </a:p>
                  </a:txBody>
                  <a:tcPr/>
                </a:tc>
                <a:extLst>
                  <a:ext uri="{0D108BD9-81ED-4DB2-BD59-A6C34878D82A}">
                    <a16:rowId xmlns:a16="http://schemas.microsoft.com/office/drawing/2014/main" val="3779739640"/>
                  </a:ext>
                </a:extLst>
              </a:tr>
            </a:tbl>
          </a:graphicData>
        </a:graphic>
      </p:graphicFrame>
      <p:sp>
        <p:nvSpPr>
          <p:cNvPr id="4" name="Text Placeholder 3">
            <a:extLst>
              <a:ext uri="{FF2B5EF4-FFF2-40B4-BE49-F238E27FC236}">
                <a16:creationId xmlns:a16="http://schemas.microsoft.com/office/drawing/2014/main" id="{2C4EBC6F-40F3-4C4F-BCCD-E102D174791B}"/>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25677815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2391</Words>
  <Application>Microsoft Office PowerPoint</Application>
  <PresentationFormat>On-screen Show (4:3)</PresentationFormat>
  <Paragraphs>453</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quintly_template</vt:lpstr>
      <vt:lpstr>Quartalsreport Facebook</vt:lpstr>
      <vt:lpstr>Facebook Entwicklung der Follower | All profiles</vt:lpstr>
      <vt:lpstr>Facebook Facebook KPIs Reichweite | All profiles</vt:lpstr>
      <vt:lpstr>Facebook Reichweite organisch, viral und bezahlt | All profiles</vt:lpstr>
      <vt:lpstr>Facebook Organische und Virale Reichweite Facebook | All profiles</vt:lpstr>
      <vt:lpstr>Facebook Übersicht redaktionelle Inhalte | All profiles</vt:lpstr>
      <vt:lpstr>Facebook Postings mit den meisten Interaktionen | All profiles - 1 of 22</vt:lpstr>
      <vt:lpstr>Facebook Postings mit den meisten Interaktionen | All profiles - 2 of 22</vt:lpstr>
      <vt:lpstr>Facebook Postings mit den meisten Interaktionen | All profiles - 3 of 22</vt:lpstr>
      <vt:lpstr>Facebook Postings mit den meisten Interaktionen | All profiles - 4 of 22</vt:lpstr>
      <vt:lpstr>Facebook Postings mit den meisten Interaktionen | All profiles - 5 of 22</vt:lpstr>
      <vt:lpstr>Facebook Postings mit den meisten Interaktionen | All profiles - 6 of 22</vt:lpstr>
      <vt:lpstr>Facebook Postings mit den meisten Interaktionen | All profiles - 7 of 22</vt:lpstr>
      <vt:lpstr>Facebook Postings mit den meisten Interaktionen | All profiles - 8 of 22</vt:lpstr>
      <vt:lpstr>Facebook Postings mit den meisten Interaktionen | All profiles - 9 of 22</vt:lpstr>
      <vt:lpstr>Facebook Postings mit den meisten Interaktionen | All profiles - 10 of 22</vt:lpstr>
      <vt:lpstr>Facebook Postings mit den meisten Interaktionen | All profiles - 11 of 22</vt:lpstr>
      <vt:lpstr>Facebook Postings mit den meisten Interaktionen | All profiles - 12 of 22</vt:lpstr>
      <vt:lpstr>Facebook Postings mit den meisten Interaktionen | All profiles - 13 of 22</vt:lpstr>
      <vt:lpstr>Facebook Postings mit den meisten Interaktionen | All profiles - 14 of 22</vt:lpstr>
      <vt:lpstr>Facebook Postings mit den meisten Interaktionen | All profiles - 15 of 22</vt:lpstr>
      <vt:lpstr>Facebook Postings mit den meisten Interaktionen | All profiles - 16 of 22</vt:lpstr>
      <vt:lpstr>Facebook Postings mit den meisten Interaktionen | All profiles - 17 of 22</vt:lpstr>
      <vt:lpstr>Facebook Postings mit den meisten Interaktionen | All profiles - 18 of 22</vt:lpstr>
      <vt:lpstr>Facebook Postings mit den meisten Interaktionen | All profiles - 19 of 22</vt:lpstr>
      <vt:lpstr>Facebook Postings mit den meisten Interaktionen | All profiles - 20 of 22</vt:lpstr>
      <vt:lpstr>Facebook Postings mit den meisten Interaktionen | All profiles - 21 of 22</vt:lpstr>
      <vt:lpstr>Facebook Postings mit den meisten Interaktionen | All profiles - 22 of 22</vt:lpstr>
      <vt:lpstr>Facebook Engagement &amp; Medien Übersicht | All profiles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Quartalsreport Facebook</dc:title>
  <dc:creator>Frederik Peiniger</dc:creator>
  <cp:lastModifiedBy>Frederik Peiniger</cp:lastModifiedBy>
  <cp:revision>1</cp:revision>
  <dcterms:created xsi:type="dcterms:W3CDTF">2022-01-04T15:30:12Z</dcterms:created>
  <dcterms:modified xsi:type="dcterms:W3CDTF">2022-01-04T15:30:54Z</dcterms:modified>
</cp:coreProperties>
</file>