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2259</c:v>
                </c:pt>
                <c:pt idx="1">
                  <c:v>2258</c:v>
                </c:pt>
                <c:pt idx="2">
                  <c:v>2259</c:v>
                </c:pt>
                <c:pt idx="3">
                  <c:v>2257</c:v>
                </c:pt>
                <c:pt idx="4">
                  <c:v>2255</c:v>
                </c:pt>
                <c:pt idx="5">
                  <c:v>2256</c:v>
                </c:pt>
                <c:pt idx="6">
                  <c:v>2259</c:v>
                </c:pt>
                <c:pt idx="7">
                  <c:v>2260</c:v>
                </c:pt>
                <c:pt idx="8">
                  <c:v>2257</c:v>
                </c:pt>
                <c:pt idx="9">
                  <c:v>2254</c:v>
                </c:pt>
                <c:pt idx="10">
                  <c:v>2252</c:v>
                </c:pt>
                <c:pt idx="11">
                  <c:v>2254</c:v>
                </c:pt>
                <c:pt idx="12">
                  <c:v>2254</c:v>
                </c:pt>
                <c:pt idx="13">
                  <c:v>2258</c:v>
                </c:pt>
                <c:pt idx="14">
                  <c:v>2261</c:v>
                </c:pt>
                <c:pt idx="15">
                  <c:v>2262</c:v>
                </c:pt>
                <c:pt idx="16">
                  <c:v>2263</c:v>
                </c:pt>
                <c:pt idx="17">
                  <c:v>2263</c:v>
                </c:pt>
                <c:pt idx="18">
                  <c:v>2263</c:v>
                </c:pt>
                <c:pt idx="19">
                  <c:v>2264</c:v>
                </c:pt>
                <c:pt idx="20">
                  <c:v>2264</c:v>
                </c:pt>
                <c:pt idx="21">
                  <c:v>2266</c:v>
                </c:pt>
                <c:pt idx="22">
                  <c:v>2266</c:v>
                </c:pt>
                <c:pt idx="23">
                  <c:v>2266</c:v>
                </c:pt>
                <c:pt idx="24">
                  <c:v>2266</c:v>
                </c:pt>
                <c:pt idx="25">
                  <c:v>2266</c:v>
                </c:pt>
                <c:pt idx="26">
                  <c:v>2266</c:v>
                </c:pt>
                <c:pt idx="27">
                  <c:v>2265</c:v>
                </c:pt>
                <c:pt idx="28">
                  <c:v>2264</c:v>
                </c:pt>
                <c:pt idx="29">
                  <c:v>2265</c:v>
                </c:pt>
                <c:pt idx="30">
                  <c:v>2267</c:v>
                </c:pt>
                <c:pt idx="31">
                  <c:v>2269</c:v>
                </c:pt>
                <c:pt idx="32">
                  <c:v>2268</c:v>
                </c:pt>
                <c:pt idx="33">
                  <c:v>2271</c:v>
                </c:pt>
                <c:pt idx="34">
                  <c:v>2269</c:v>
                </c:pt>
                <c:pt idx="35">
                  <c:v>2272</c:v>
                </c:pt>
                <c:pt idx="36">
                  <c:v>2272</c:v>
                </c:pt>
                <c:pt idx="37">
                  <c:v>2273</c:v>
                </c:pt>
                <c:pt idx="38">
                  <c:v>2272</c:v>
                </c:pt>
                <c:pt idx="39">
                  <c:v>2276</c:v>
                </c:pt>
                <c:pt idx="40">
                  <c:v>2280</c:v>
                </c:pt>
                <c:pt idx="41">
                  <c:v>2284</c:v>
                </c:pt>
                <c:pt idx="42">
                  <c:v>2285</c:v>
                </c:pt>
                <c:pt idx="43">
                  <c:v>2285</c:v>
                </c:pt>
                <c:pt idx="44">
                  <c:v>2286</c:v>
                </c:pt>
                <c:pt idx="45">
                  <c:v>2283</c:v>
                </c:pt>
                <c:pt idx="46">
                  <c:v>2283</c:v>
                </c:pt>
                <c:pt idx="47">
                  <c:v>2282</c:v>
                </c:pt>
                <c:pt idx="48">
                  <c:v>2282</c:v>
                </c:pt>
                <c:pt idx="49">
                  <c:v>2287</c:v>
                </c:pt>
                <c:pt idx="50">
                  <c:v>2286</c:v>
                </c:pt>
                <c:pt idx="51">
                  <c:v>2286</c:v>
                </c:pt>
                <c:pt idx="52">
                  <c:v>2283</c:v>
                </c:pt>
                <c:pt idx="53">
                  <c:v>2284</c:v>
                </c:pt>
                <c:pt idx="54">
                  <c:v>2285</c:v>
                </c:pt>
                <c:pt idx="55">
                  <c:v>2287</c:v>
                </c:pt>
                <c:pt idx="56">
                  <c:v>2288</c:v>
                </c:pt>
                <c:pt idx="57">
                  <c:v>2289</c:v>
                </c:pt>
                <c:pt idx="58">
                  <c:v>2288</c:v>
                </c:pt>
                <c:pt idx="59">
                  <c:v>2289</c:v>
                </c:pt>
                <c:pt idx="60">
                  <c:v>2287</c:v>
                </c:pt>
                <c:pt idx="61">
                  <c:v>2289</c:v>
                </c:pt>
                <c:pt idx="62">
                  <c:v>2290</c:v>
                </c:pt>
                <c:pt idx="63">
                  <c:v>2288</c:v>
                </c:pt>
                <c:pt idx="64">
                  <c:v>2288</c:v>
                </c:pt>
                <c:pt idx="65">
                  <c:v>2286</c:v>
                </c:pt>
                <c:pt idx="66">
                  <c:v>2290</c:v>
                </c:pt>
                <c:pt idx="67">
                  <c:v>2289</c:v>
                </c:pt>
                <c:pt idx="68">
                  <c:v>2290</c:v>
                </c:pt>
                <c:pt idx="69">
                  <c:v>2291</c:v>
                </c:pt>
                <c:pt idx="70">
                  <c:v>2294</c:v>
                </c:pt>
                <c:pt idx="71">
                  <c:v>2295</c:v>
                </c:pt>
                <c:pt idx="72">
                  <c:v>2293</c:v>
                </c:pt>
                <c:pt idx="73">
                  <c:v>2293</c:v>
                </c:pt>
                <c:pt idx="74">
                  <c:v>2295</c:v>
                </c:pt>
                <c:pt idx="75">
                  <c:v>2296</c:v>
                </c:pt>
                <c:pt idx="76">
                  <c:v>2296</c:v>
                </c:pt>
                <c:pt idx="77">
                  <c:v>2298</c:v>
                </c:pt>
                <c:pt idx="78">
                  <c:v>2299</c:v>
                </c:pt>
                <c:pt idx="79">
                  <c:v>2302</c:v>
                </c:pt>
                <c:pt idx="80">
                  <c:v>2303</c:v>
                </c:pt>
                <c:pt idx="81">
                  <c:v>2304</c:v>
                </c:pt>
                <c:pt idx="82">
                  <c:v>2327</c:v>
                </c:pt>
                <c:pt idx="83">
                  <c:v>2341</c:v>
                </c:pt>
                <c:pt idx="84">
                  <c:v>2339</c:v>
                </c:pt>
                <c:pt idx="85">
                  <c:v>2340</c:v>
                </c:pt>
                <c:pt idx="86">
                  <c:v>2341</c:v>
                </c:pt>
                <c:pt idx="87">
                  <c:v>2342</c:v>
                </c:pt>
                <c:pt idx="88">
                  <c:v>2342</c:v>
                </c:pt>
                <c:pt idx="89">
                  <c:v>2343</c:v>
                </c:pt>
                <c:pt idx="90">
                  <c:v>2351</c:v>
                </c:pt>
              </c:numCache>
            </c:numRef>
          </c:val>
          <c:smooth val="0"/>
          <c:extLst>
            <c:ext xmlns:c16="http://schemas.microsoft.com/office/drawing/2014/chart" uri="{C3380CC4-5D6E-409C-BE32-E72D297353CC}">
              <c16:uniqueId val="{00000000-3947-46A9-A5B8-66884B40CA44}"/>
            </c:ext>
          </c:extLst>
        </c:ser>
        <c:dLbls>
          <c:showLegendKey val="0"/>
          <c:showVal val="0"/>
          <c:showCatName val="0"/>
          <c:showSerName val="0"/>
          <c:showPercent val="0"/>
          <c:showBubbleSize val="0"/>
        </c:dLbls>
        <c:smooth val="0"/>
        <c:axId val="423263672"/>
        <c:axId val="423265312"/>
      </c:lineChart>
      <c:dateAx>
        <c:axId val="42326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5312"/>
        <c:crosses val="autoZero"/>
        <c:auto val="1"/>
        <c:lblOffset val="100"/>
        <c:baseTimeUnit val="days"/>
      </c:dateAx>
      <c:valAx>
        <c:axId val="42326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2.20390455531453</c:v>
                </c:pt>
                <c:pt idx="9">
                  <c:v>2.1691973969631202</c:v>
                </c:pt>
                <c:pt idx="10">
                  <c:v>2.3210412147505401</c:v>
                </c:pt>
                <c:pt idx="11">
                  <c:v>1.8510484454085301</c:v>
                </c:pt>
                <c:pt idx="12">
                  <c:v>1.9522776572668099</c:v>
                </c:pt>
                <c:pt idx="13">
                  <c:v>0</c:v>
                </c:pt>
                <c:pt idx="14">
                  <c:v>0</c:v>
                </c:pt>
                <c:pt idx="15">
                  <c:v>2.03904555314534</c:v>
                </c:pt>
                <c:pt idx="16">
                  <c:v>2.4945770065075901</c:v>
                </c:pt>
                <c:pt idx="17">
                  <c:v>2.2559652928416498</c:v>
                </c:pt>
                <c:pt idx="18">
                  <c:v>0</c:v>
                </c:pt>
                <c:pt idx="19">
                  <c:v>2.1113521330441101</c:v>
                </c:pt>
                <c:pt idx="20">
                  <c:v>1.3015184381778699</c:v>
                </c:pt>
                <c:pt idx="21">
                  <c:v>0</c:v>
                </c:pt>
                <c:pt idx="22">
                  <c:v>0</c:v>
                </c:pt>
                <c:pt idx="23">
                  <c:v>0</c:v>
                </c:pt>
              </c:numCache>
            </c:numRef>
          </c:val>
          <c:smooth val="0"/>
          <c:extLst>
            <c:ext xmlns:c16="http://schemas.microsoft.com/office/drawing/2014/chart" uri="{C3380CC4-5D6E-409C-BE32-E72D297353CC}">
              <c16:uniqueId val="{00000000-D39B-4D03-84BE-7070D3FBE0C1}"/>
            </c:ext>
          </c:extLst>
        </c:ser>
        <c:dLbls>
          <c:showLegendKey val="0"/>
          <c:showVal val="0"/>
          <c:showCatName val="0"/>
          <c:showSerName val="0"/>
          <c:showPercent val="0"/>
          <c:showBubbleSize val="0"/>
        </c:dLbls>
        <c:smooth val="0"/>
        <c:axId val="386622248"/>
        <c:axId val="386625528"/>
      </c:lineChart>
      <c:catAx>
        <c:axId val="38662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25528"/>
        <c:crosses val="autoZero"/>
        <c:auto val="1"/>
        <c:lblAlgn val="ctr"/>
        <c:lblOffset val="100"/>
        <c:noMultiLvlLbl val="0"/>
      </c:catAx>
      <c:valAx>
        <c:axId val="38662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2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66764-956B-4F8E-96F1-BCA3AAACD446}"/>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194E6476-57A3-46EF-A1EB-05FB0EF40A9E}"/>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531816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DE41-9916-4079-9339-BDEB400CC4F7}"/>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A19150B4-773C-404C-BAF0-323C1A613F9C}"/>
              </a:ext>
            </a:extLst>
          </p:cNvPr>
          <p:cNvGraphicFramePr>
            <a:graphicFrameLocks noGrp="1"/>
          </p:cNvGraphicFramePr>
          <p:nvPr>
            <p:ph type="tbl" sz="quarter" idx="13"/>
            <p:extLst>
              <p:ext uri="{D42A27DB-BD31-4B8C-83A1-F6EECF244321}">
                <p14:modId xmlns:p14="http://schemas.microsoft.com/office/powerpoint/2010/main" val="354410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82595977"/>
                    </a:ext>
                  </a:extLst>
                </a:gridCol>
                <a:gridCol w="658368">
                  <a:extLst>
                    <a:ext uri="{9D8B030D-6E8A-4147-A177-3AD203B41FA5}">
                      <a16:colId xmlns:a16="http://schemas.microsoft.com/office/drawing/2014/main" val="4265013529"/>
                    </a:ext>
                  </a:extLst>
                </a:gridCol>
                <a:gridCol w="658368">
                  <a:extLst>
                    <a:ext uri="{9D8B030D-6E8A-4147-A177-3AD203B41FA5}">
                      <a16:colId xmlns:a16="http://schemas.microsoft.com/office/drawing/2014/main" val="973425257"/>
                    </a:ext>
                  </a:extLst>
                </a:gridCol>
                <a:gridCol w="658368">
                  <a:extLst>
                    <a:ext uri="{9D8B030D-6E8A-4147-A177-3AD203B41FA5}">
                      <a16:colId xmlns:a16="http://schemas.microsoft.com/office/drawing/2014/main" val="3321913451"/>
                    </a:ext>
                  </a:extLst>
                </a:gridCol>
                <a:gridCol w="658368">
                  <a:extLst>
                    <a:ext uri="{9D8B030D-6E8A-4147-A177-3AD203B41FA5}">
                      <a16:colId xmlns:a16="http://schemas.microsoft.com/office/drawing/2014/main" val="1735146488"/>
                    </a:ext>
                  </a:extLst>
                </a:gridCol>
                <a:gridCol w="658368">
                  <a:extLst>
                    <a:ext uri="{9D8B030D-6E8A-4147-A177-3AD203B41FA5}">
                      <a16:colId xmlns:a16="http://schemas.microsoft.com/office/drawing/2014/main" val="953182903"/>
                    </a:ext>
                  </a:extLst>
                </a:gridCol>
                <a:gridCol w="658368">
                  <a:extLst>
                    <a:ext uri="{9D8B030D-6E8A-4147-A177-3AD203B41FA5}">
                      <a16:colId xmlns:a16="http://schemas.microsoft.com/office/drawing/2014/main" val="3829296119"/>
                    </a:ext>
                  </a:extLst>
                </a:gridCol>
                <a:gridCol w="658368">
                  <a:extLst>
                    <a:ext uri="{9D8B030D-6E8A-4147-A177-3AD203B41FA5}">
                      <a16:colId xmlns:a16="http://schemas.microsoft.com/office/drawing/2014/main" val="171549716"/>
                    </a:ext>
                  </a:extLst>
                </a:gridCol>
                <a:gridCol w="658368">
                  <a:extLst>
                    <a:ext uri="{9D8B030D-6E8A-4147-A177-3AD203B41FA5}">
                      <a16:colId xmlns:a16="http://schemas.microsoft.com/office/drawing/2014/main" val="1723113779"/>
                    </a:ext>
                  </a:extLst>
                </a:gridCol>
                <a:gridCol w="658368">
                  <a:extLst>
                    <a:ext uri="{9D8B030D-6E8A-4147-A177-3AD203B41FA5}">
                      <a16:colId xmlns:a16="http://schemas.microsoft.com/office/drawing/2014/main" val="3739530866"/>
                    </a:ext>
                  </a:extLst>
                </a:gridCol>
                <a:gridCol w="658368">
                  <a:extLst>
                    <a:ext uri="{9D8B030D-6E8A-4147-A177-3AD203B41FA5}">
                      <a16:colId xmlns:a16="http://schemas.microsoft.com/office/drawing/2014/main" val="184612340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815681934"/>
                  </a:ext>
                </a:extLst>
              </a:tr>
              <a:tr h="370840">
                <a:tc>
                  <a:txBody>
                    <a:bodyPr/>
                    <a:lstStyle/>
                    <a:p>
                      <a:r>
                        <a:rPr lang="en-US" sz="1000"/>
                        <a:t>pronovabkk</a:t>
                      </a:r>
                    </a:p>
                  </a:txBody>
                  <a:tcPr/>
                </a:tc>
                <a:tc>
                  <a:txBody>
                    <a:bodyPr/>
                    <a:lstStyle/>
                    <a:p>
                      <a:r>
                        <a:rPr lang="en-US" sz="1000"/>
                        <a:t>38</a:t>
                      </a:r>
                    </a:p>
                  </a:txBody>
                  <a:tcPr/>
                </a:tc>
                <a:tc>
                  <a:txBody>
                    <a:bodyPr/>
                    <a:lstStyle/>
                    <a:p>
                      <a:r>
                        <a:rPr lang="en-US" sz="1000"/>
                        <a:t>28</a:t>
                      </a:r>
                    </a:p>
                  </a:txBody>
                  <a:tcPr/>
                </a:tc>
                <a:tc>
                  <a:txBody>
                    <a:bodyPr/>
                    <a:lstStyle/>
                    <a:p>
                      <a:r>
                        <a:rPr lang="en-US" sz="1000"/>
                        <a:t>40694</a:t>
                      </a:r>
                    </a:p>
                  </a:txBody>
                  <a:tcPr/>
                </a:tc>
                <a:tc>
                  <a:txBody>
                    <a:bodyPr/>
                    <a:lstStyle/>
                    <a:p>
                      <a:r>
                        <a:rPr lang="en-US" sz="1000"/>
                        <a:t>1869</a:t>
                      </a:r>
                    </a:p>
                  </a:txBody>
                  <a:tcPr/>
                </a:tc>
                <a:tc>
                  <a:txBody>
                    <a:bodyPr/>
                    <a:lstStyle/>
                    <a:p>
                      <a:r>
                        <a:rPr lang="en-US" sz="1000"/>
                        <a:t>1939.0166666667</a:t>
                      </a:r>
                    </a:p>
                  </a:txBody>
                  <a:tcPr/>
                </a:tc>
                <a:tc>
                  <a:txBody>
                    <a:bodyPr/>
                    <a:lstStyle/>
                    <a:p>
                      <a:r>
                        <a:rPr lang="en-US" sz="1000"/>
                        <a:t>62</a:t>
                      </a:r>
                    </a:p>
                  </a:txBody>
                  <a:tcPr/>
                </a:tc>
                <a:tc>
                  <a:txBody>
                    <a:bodyPr/>
                    <a:lstStyle/>
                    <a:p>
                      <a:r>
                        <a:rPr lang="en-US" sz="1000"/>
                        <a:t>26</a:t>
                      </a:r>
                    </a:p>
                  </a:txBody>
                  <a:tcPr/>
                </a:tc>
                <a:tc>
                  <a:txBody>
                    <a:bodyPr/>
                    <a:lstStyle/>
                    <a:p>
                      <a:r>
                        <a:rPr lang="en-US" sz="1000"/>
                        <a:t>0</a:t>
                      </a:r>
                    </a:p>
                  </a:txBody>
                  <a:tcPr/>
                </a:tc>
                <a:tc>
                  <a:txBody>
                    <a:bodyPr/>
                    <a:lstStyle/>
                    <a:p>
                      <a:r>
                        <a:rPr lang="en-US" sz="1000"/>
                        <a:t>4</a:t>
                      </a:r>
                    </a:p>
                  </a:txBody>
                  <a:tcPr/>
                </a:tc>
                <a:tc>
                  <a:txBody>
                    <a:bodyPr/>
                    <a:lstStyle/>
                    <a:p>
                      <a:r>
                        <a:rPr lang="en-US" sz="1000"/>
                        <a:t>8</a:t>
                      </a:r>
                    </a:p>
                  </a:txBody>
                  <a:tcPr/>
                </a:tc>
                <a:extLst>
                  <a:ext uri="{0D108BD9-81ED-4DB2-BD59-A6C34878D82A}">
                    <a16:rowId xmlns:a16="http://schemas.microsoft.com/office/drawing/2014/main" val="4238204117"/>
                  </a:ext>
                </a:extLst>
              </a:tr>
            </a:tbl>
          </a:graphicData>
        </a:graphic>
      </p:graphicFrame>
      <p:sp>
        <p:nvSpPr>
          <p:cNvPr id="4" name="Text Placeholder 3">
            <a:extLst>
              <a:ext uri="{FF2B5EF4-FFF2-40B4-BE49-F238E27FC236}">
                <a16:creationId xmlns:a16="http://schemas.microsoft.com/office/drawing/2014/main" id="{741EB825-7A01-4D76-84CD-6D49D366FE6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5096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670A-FA83-4837-BFC8-E6F6812EF5BF}"/>
              </a:ext>
            </a:extLst>
          </p:cNvPr>
          <p:cNvSpPr>
            <a:spLocks noGrp="1"/>
          </p:cNvSpPr>
          <p:nvPr>
            <p:ph type="title"/>
          </p:nvPr>
        </p:nvSpPr>
        <p:spPr/>
        <p:txBody>
          <a:bodyPr/>
          <a:lstStyle/>
          <a:p>
            <a:r>
              <a:rPr lang="en-US"/>
              <a:t>Instagram Instagram Key Metrics Table | All profiles</a:t>
            </a:r>
          </a:p>
        </p:txBody>
      </p:sp>
      <p:graphicFrame>
        <p:nvGraphicFramePr>
          <p:cNvPr id="5" name="Table Placeholder 4">
            <a:extLst>
              <a:ext uri="{FF2B5EF4-FFF2-40B4-BE49-F238E27FC236}">
                <a16:creationId xmlns:a16="http://schemas.microsoft.com/office/drawing/2014/main" id="{765B04B2-324E-435D-8DFB-69978B1C3F20}"/>
              </a:ext>
            </a:extLst>
          </p:cNvPr>
          <p:cNvGraphicFramePr>
            <a:graphicFrameLocks noGrp="1"/>
          </p:cNvGraphicFramePr>
          <p:nvPr>
            <p:ph type="tbl" sz="quarter" idx="13"/>
            <p:extLst>
              <p:ext uri="{D42A27DB-BD31-4B8C-83A1-F6EECF244321}">
                <p14:modId xmlns:p14="http://schemas.microsoft.com/office/powerpoint/2010/main" val="220861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26431999"/>
                    </a:ext>
                  </a:extLst>
                </a:gridCol>
                <a:gridCol w="905256">
                  <a:extLst>
                    <a:ext uri="{9D8B030D-6E8A-4147-A177-3AD203B41FA5}">
                      <a16:colId xmlns:a16="http://schemas.microsoft.com/office/drawing/2014/main" val="3892946313"/>
                    </a:ext>
                  </a:extLst>
                </a:gridCol>
                <a:gridCol w="905256">
                  <a:extLst>
                    <a:ext uri="{9D8B030D-6E8A-4147-A177-3AD203B41FA5}">
                      <a16:colId xmlns:a16="http://schemas.microsoft.com/office/drawing/2014/main" val="2905100272"/>
                    </a:ext>
                  </a:extLst>
                </a:gridCol>
                <a:gridCol w="905256">
                  <a:extLst>
                    <a:ext uri="{9D8B030D-6E8A-4147-A177-3AD203B41FA5}">
                      <a16:colId xmlns:a16="http://schemas.microsoft.com/office/drawing/2014/main" val="606802975"/>
                    </a:ext>
                  </a:extLst>
                </a:gridCol>
                <a:gridCol w="905256">
                  <a:extLst>
                    <a:ext uri="{9D8B030D-6E8A-4147-A177-3AD203B41FA5}">
                      <a16:colId xmlns:a16="http://schemas.microsoft.com/office/drawing/2014/main" val="3734714978"/>
                    </a:ext>
                  </a:extLst>
                </a:gridCol>
                <a:gridCol w="905256">
                  <a:extLst>
                    <a:ext uri="{9D8B030D-6E8A-4147-A177-3AD203B41FA5}">
                      <a16:colId xmlns:a16="http://schemas.microsoft.com/office/drawing/2014/main" val="387599969"/>
                    </a:ext>
                  </a:extLst>
                </a:gridCol>
                <a:gridCol w="905256">
                  <a:extLst>
                    <a:ext uri="{9D8B030D-6E8A-4147-A177-3AD203B41FA5}">
                      <a16:colId xmlns:a16="http://schemas.microsoft.com/office/drawing/2014/main" val="2664061137"/>
                    </a:ext>
                  </a:extLst>
                </a:gridCol>
                <a:gridCol w="905256">
                  <a:extLst>
                    <a:ext uri="{9D8B030D-6E8A-4147-A177-3AD203B41FA5}">
                      <a16:colId xmlns:a16="http://schemas.microsoft.com/office/drawing/2014/main" val="1943218253"/>
                    </a:ext>
                  </a:extLst>
                </a:gridCol>
                <a:gridCol w="905256">
                  <a:extLst>
                    <a:ext uri="{9D8B030D-6E8A-4147-A177-3AD203B41FA5}">
                      <a16:colId xmlns:a16="http://schemas.microsoft.com/office/drawing/2014/main" val="42704111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38562210"/>
                  </a:ext>
                </a:extLst>
              </a:tr>
              <a:tr h="370840">
                <a:tc>
                  <a:txBody>
                    <a:bodyPr/>
                    <a:lstStyle/>
                    <a:p>
                      <a:r>
                        <a:rPr lang="en-US" sz="1000"/>
                        <a:t>2351</a:t>
                      </a:r>
                    </a:p>
                  </a:txBody>
                  <a:tcPr/>
                </a:tc>
                <a:tc>
                  <a:txBody>
                    <a:bodyPr/>
                    <a:lstStyle/>
                    <a:p>
                      <a:r>
                        <a:rPr lang="en-US" sz="1000"/>
                        <a:t>93</a:t>
                      </a:r>
                    </a:p>
                  </a:txBody>
                  <a:tcPr/>
                </a:tc>
                <a:tc>
                  <a:txBody>
                    <a:bodyPr/>
                    <a:lstStyle/>
                    <a:p>
                      <a:r>
                        <a:rPr lang="en-US" sz="1000"/>
                        <a:t>38</a:t>
                      </a:r>
                    </a:p>
                  </a:txBody>
                  <a:tcPr/>
                </a:tc>
                <a:tc>
                  <a:txBody>
                    <a:bodyPr/>
                    <a:lstStyle/>
                    <a:p>
                      <a:r>
                        <a:rPr lang="en-US" sz="1000"/>
                        <a:t>26</a:t>
                      </a:r>
                    </a:p>
                  </a:txBody>
                  <a:tcPr/>
                </a:tc>
                <a:tc>
                  <a:txBody>
                    <a:bodyPr/>
                    <a:lstStyle/>
                    <a:p>
                      <a:r>
                        <a:rPr lang="en-US" sz="1000"/>
                        <a:t>0</a:t>
                      </a:r>
                    </a:p>
                  </a:txBody>
                  <a:tcPr/>
                </a:tc>
                <a:tc>
                  <a:txBody>
                    <a:bodyPr/>
                    <a:lstStyle/>
                    <a:p>
                      <a:r>
                        <a:rPr lang="en-US" sz="1000"/>
                        <a:t>12</a:t>
                      </a:r>
                    </a:p>
                  </a:txBody>
                  <a:tcPr/>
                </a:tc>
                <a:tc>
                  <a:txBody>
                    <a:bodyPr/>
                    <a:lstStyle/>
                    <a:p>
                      <a:r>
                        <a:rPr lang="en-US" sz="1000"/>
                        <a:t>1782</a:t>
                      </a:r>
                    </a:p>
                  </a:txBody>
                  <a:tcPr/>
                </a:tc>
                <a:tc>
                  <a:txBody>
                    <a:bodyPr/>
                    <a:lstStyle/>
                    <a:p>
                      <a:r>
                        <a:rPr lang="en-US" sz="1000"/>
                        <a:t>26</a:t>
                      </a:r>
                    </a:p>
                  </a:txBody>
                  <a:tcPr/>
                </a:tc>
                <a:tc>
                  <a:txBody>
                    <a:bodyPr/>
                    <a:lstStyle/>
                    <a:p>
                      <a:r>
                        <a:rPr lang="en-US" sz="1000"/>
                        <a:t>2.0651 %</a:t>
                      </a:r>
                    </a:p>
                  </a:txBody>
                  <a:tcPr/>
                </a:tc>
                <a:extLst>
                  <a:ext uri="{0D108BD9-81ED-4DB2-BD59-A6C34878D82A}">
                    <a16:rowId xmlns:a16="http://schemas.microsoft.com/office/drawing/2014/main" val="1850957458"/>
                  </a:ext>
                </a:extLst>
              </a:tr>
            </a:tbl>
          </a:graphicData>
        </a:graphic>
      </p:graphicFrame>
      <p:sp>
        <p:nvSpPr>
          <p:cNvPr id="4" name="Text Placeholder 3">
            <a:extLst>
              <a:ext uri="{FF2B5EF4-FFF2-40B4-BE49-F238E27FC236}">
                <a16:creationId xmlns:a16="http://schemas.microsoft.com/office/drawing/2014/main" id="{5E04C653-5B09-4CC5-9F5C-4195F7995E44}"/>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18982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BED8-6400-4C28-A29A-FA55346DFB68}"/>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251D4936-C904-4FCE-AE79-6B6852E3D094}"/>
              </a:ext>
            </a:extLst>
          </p:cNvPr>
          <p:cNvGraphicFramePr>
            <a:graphicFrameLocks noGrp="1"/>
          </p:cNvGraphicFramePr>
          <p:nvPr>
            <p:ph type="tbl" sz="quarter" idx="13"/>
            <p:extLst>
              <p:ext uri="{D42A27DB-BD31-4B8C-83A1-F6EECF244321}">
                <p14:modId xmlns:p14="http://schemas.microsoft.com/office/powerpoint/2010/main" val="148069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13677595"/>
                    </a:ext>
                  </a:extLst>
                </a:gridCol>
                <a:gridCol w="658368">
                  <a:extLst>
                    <a:ext uri="{9D8B030D-6E8A-4147-A177-3AD203B41FA5}">
                      <a16:colId xmlns:a16="http://schemas.microsoft.com/office/drawing/2014/main" val="500352212"/>
                    </a:ext>
                  </a:extLst>
                </a:gridCol>
                <a:gridCol w="658368">
                  <a:extLst>
                    <a:ext uri="{9D8B030D-6E8A-4147-A177-3AD203B41FA5}">
                      <a16:colId xmlns:a16="http://schemas.microsoft.com/office/drawing/2014/main" val="3525699151"/>
                    </a:ext>
                  </a:extLst>
                </a:gridCol>
                <a:gridCol w="329184">
                  <a:extLst>
                    <a:ext uri="{9D8B030D-6E8A-4147-A177-3AD203B41FA5}">
                      <a16:colId xmlns:a16="http://schemas.microsoft.com/office/drawing/2014/main" val="2757182341"/>
                    </a:ext>
                  </a:extLst>
                </a:gridCol>
                <a:gridCol w="329184">
                  <a:extLst>
                    <a:ext uri="{9D8B030D-6E8A-4147-A177-3AD203B41FA5}">
                      <a16:colId xmlns:a16="http://schemas.microsoft.com/office/drawing/2014/main" val="1632903274"/>
                    </a:ext>
                  </a:extLst>
                </a:gridCol>
                <a:gridCol w="658368">
                  <a:extLst>
                    <a:ext uri="{9D8B030D-6E8A-4147-A177-3AD203B41FA5}">
                      <a16:colId xmlns:a16="http://schemas.microsoft.com/office/drawing/2014/main" val="3046103001"/>
                    </a:ext>
                  </a:extLst>
                </a:gridCol>
                <a:gridCol w="658368">
                  <a:extLst>
                    <a:ext uri="{9D8B030D-6E8A-4147-A177-3AD203B41FA5}">
                      <a16:colId xmlns:a16="http://schemas.microsoft.com/office/drawing/2014/main" val="2248147356"/>
                    </a:ext>
                  </a:extLst>
                </a:gridCol>
                <a:gridCol w="658368">
                  <a:extLst>
                    <a:ext uri="{9D8B030D-6E8A-4147-A177-3AD203B41FA5}">
                      <a16:colId xmlns:a16="http://schemas.microsoft.com/office/drawing/2014/main" val="1838046881"/>
                    </a:ext>
                  </a:extLst>
                </a:gridCol>
                <a:gridCol w="658368">
                  <a:extLst>
                    <a:ext uri="{9D8B030D-6E8A-4147-A177-3AD203B41FA5}">
                      <a16:colId xmlns:a16="http://schemas.microsoft.com/office/drawing/2014/main" val="4044546830"/>
                    </a:ext>
                  </a:extLst>
                </a:gridCol>
                <a:gridCol w="658368">
                  <a:extLst>
                    <a:ext uri="{9D8B030D-6E8A-4147-A177-3AD203B41FA5}">
                      <a16:colId xmlns:a16="http://schemas.microsoft.com/office/drawing/2014/main" val="472864083"/>
                    </a:ext>
                  </a:extLst>
                </a:gridCol>
                <a:gridCol w="658368">
                  <a:extLst>
                    <a:ext uri="{9D8B030D-6E8A-4147-A177-3AD203B41FA5}">
                      <a16:colId xmlns:a16="http://schemas.microsoft.com/office/drawing/2014/main" val="2764217807"/>
                    </a:ext>
                  </a:extLst>
                </a:gridCol>
                <a:gridCol w="658368">
                  <a:extLst>
                    <a:ext uri="{9D8B030D-6E8A-4147-A177-3AD203B41FA5}">
                      <a16:colId xmlns:a16="http://schemas.microsoft.com/office/drawing/2014/main" val="142274664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43447944"/>
                  </a:ext>
                </a:extLst>
              </a:tr>
              <a:tr h="370840">
                <a:tc>
                  <a:txBody>
                    <a:bodyPr/>
                    <a:lstStyle/>
                    <a:p>
                      <a:r>
                        <a:rPr lang="en-US" sz="1000"/>
                        <a:t>pronovabkk</a:t>
                      </a:r>
                    </a:p>
                  </a:txBody>
                  <a:tcPr/>
                </a:tc>
                <a:tc>
                  <a:txBody>
                    <a:bodyPr/>
                    <a:lstStyle/>
                    <a:p>
                      <a:r>
                        <a:rPr lang="en-US" sz="1000"/>
                        <a:t>5</a:t>
                      </a:r>
                    </a:p>
                  </a:txBody>
                  <a:tcPr/>
                </a:tc>
                <a:tc>
                  <a:txBody>
                    <a:bodyPr/>
                    <a:lstStyle/>
                    <a:p>
                      <a:r>
                        <a:rPr lang="en-US" sz="1000"/>
                        <a:t>0.8297 %</a:t>
                      </a:r>
                    </a:p>
                  </a:txBody>
                  <a:tcPr/>
                </a:tc>
                <a:tc>
                  <a:txBody>
                    <a:bodyPr/>
                    <a:lstStyle/>
                    <a:p>
                      <a:r>
                        <a:rPr lang="en-US" sz="1000"/>
                        <a:t>62.00</a:t>
                      </a:r>
                    </a:p>
                  </a:txBody>
                  <a:tcPr/>
                </a:tc>
                <a:tc>
                  <a:txBody>
                    <a:bodyPr/>
                    <a:lstStyle/>
                    <a:p>
                      <a:r>
                        <a:rPr lang="en-US" sz="1000"/>
                        <a:t>0.00</a:t>
                      </a:r>
                    </a:p>
                  </a:txBody>
                  <a:tcPr/>
                </a:tc>
                <a:tc>
                  <a:txBody>
                    <a:bodyPr/>
                    <a:lstStyle/>
                    <a:p>
                      <a:r>
                        <a:rPr lang="en-US" sz="1000"/>
                        <a:t>656.40</a:t>
                      </a:r>
                    </a:p>
                  </a:txBody>
                  <a:tcPr/>
                </a:tc>
                <a:tc>
                  <a:txBody>
                    <a:bodyPr/>
                    <a:lstStyle/>
                    <a:p>
                      <a:r>
                        <a:rPr lang="en-US" sz="1000"/>
                        <a:t>658.80</a:t>
                      </a:r>
                    </a:p>
                  </a:txBody>
                  <a:tcPr/>
                </a:tc>
                <a:tc>
                  <a:txBody>
                    <a:bodyPr/>
                    <a:lstStyle/>
                    <a:p>
                      <a:r>
                        <a:rPr lang="en-US" sz="1000"/>
                        <a:t>540.80</a:t>
                      </a:r>
                    </a:p>
                  </a:txBody>
                  <a:tcPr/>
                </a:tc>
                <a:tc>
                  <a:txBody>
                    <a:bodyPr/>
                    <a:lstStyle/>
                    <a:p>
                      <a:r>
                        <a:rPr lang="en-US" sz="1000"/>
                        <a:t>540.80</a:t>
                      </a:r>
                    </a:p>
                  </a:txBody>
                  <a:tcPr/>
                </a:tc>
                <a:tc>
                  <a:txBody>
                    <a:bodyPr/>
                    <a:lstStyle/>
                    <a:p>
                      <a:r>
                        <a:rPr lang="en-US" sz="1000"/>
                        <a:t>3282</a:t>
                      </a:r>
                    </a:p>
                  </a:txBody>
                  <a:tcPr/>
                </a:tc>
                <a:tc>
                  <a:txBody>
                    <a:bodyPr/>
                    <a:lstStyle/>
                    <a:p>
                      <a:r>
                        <a:rPr lang="en-US" sz="1000"/>
                        <a:t>310</a:t>
                      </a:r>
                    </a:p>
                  </a:txBody>
                  <a:tcPr/>
                </a:tc>
                <a:tc>
                  <a:txBody>
                    <a:bodyPr/>
                    <a:lstStyle/>
                    <a:p>
                      <a:r>
                        <a:rPr lang="en-US" sz="1000"/>
                        <a:t>2704</a:t>
                      </a:r>
                    </a:p>
                  </a:txBody>
                  <a:tcPr/>
                </a:tc>
                <a:extLst>
                  <a:ext uri="{0D108BD9-81ED-4DB2-BD59-A6C34878D82A}">
                    <a16:rowId xmlns:a16="http://schemas.microsoft.com/office/drawing/2014/main" val="734037177"/>
                  </a:ext>
                </a:extLst>
              </a:tr>
            </a:tbl>
          </a:graphicData>
        </a:graphic>
      </p:graphicFrame>
      <p:sp>
        <p:nvSpPr>
          <p:cNvPr id="4" name="Text Placeholder 3">
            <a:extLst>
              <a:ext uri="{FF2B5EF4-FFF2-40B4-BE49-F238E27FC236}">
                <a16:creationId xmlns:a16="http://schemas.microsoft.com/office/drawing/2014/main" id="{F19A56F4-B4D4-4CF4-B79E-98EC3470F92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46154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DFB49-B76E-4F01-AD42-41349F755AA3}"/>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21F1D52B-8D69-411F-99DD-2C387D4F65E5}"/>
              </a:ext>
            </a:extLst>
          </p:cNvPr>
          <p:cNvGraphicFramePr>
            <a:graphicFrameLocks noGrp="1"/>
          </p:cNvGraphicFramePr>
          <p:nvPr>
            <p:ph type="chart" sz="quarter" idx="13"/>
            <p:extLst>
              <p:ext uri="{D42A27DB-BD31-4B8C-83A1-F6EECF244321}">
                <p14:modId xmlns:p14="http://schemas.microsoft.com/office/powerpoint/2010/main" val="923471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517CB-B264-4B31-8CC3-B33257B888BD}"/>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07382692-DB09-4288-A21B-BC1B55C3D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32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8CEC-642B-4882-A1E4-F058BD2F45B2}"/>
              </a:ext>
            </a:extLst>
          </p:cNvPr>
          <p:cNvSpPr>
            <a:spLocks noGrp="1"/>
          </p:cNvSpPr>
          <p:nvPr>
            <p:ph type="title"/>
          </p:nvPr>
        </p:nvSpPr>
        <p:spPr/>
        <p:txBody>
          <a:bodyPr/>
          <a:lstStyle/>
          <a:p>
            <a:r>
              <a:rPr lang="en-US"/>
              <a:t>Instagram Stories Table  | All profiles</a:t>
            </a:r>
          </a:p>
        </p:txBody>
      </p:sp>
      <p:graphicFrame>
        <p:nvGraphicFramePr>
          <p:cNvPr id="5" name="Table Placeholder 4">
            <a:extLst>
              <a:ext uri="{FF2B5EF4-FFF2-40B4-BE49-F238E27FC236}">
                <a16:creationId xmlns:a16="http://schemas.microsoft.com/office/drawing/2014/main" id="{4FD8B7AA-074A-459F-A438-7F4CD4E3D09E}"/>
              </a:ext>
            </a:extLst>
          </p:cNvPr>
          <p:cNvGraphicFramePr>
            <a:graphicFrameLocks noGrp="1"/>
          </p:cNvGraphicFramePr>
          <p:nvPr>
            <p:ph type="tbl" sz="quarter" idx="13"/>
            <p:extLst>
              <p:ext uri="{D42A27DB-BD31-4B8C-83A1-F6EECF244321}">
                <p14:modId xmlns:p14="http://schemas.microsoft.com/office/powerpoint/2010/main" val="75765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3751161"/>
                    </a:ext>
                  </a:extLst>
                </a:gridCol>
                <a:gridCol w="740664">
                  <a:extLst>
                    <a:ext uri="{9D8B030D-6E8A-4147-A177-3AD203B41FA5}">
                      <a16:colId xmlns:a16="http://schemas.microsoft.com/office/drawing/2014/main" val="1218528476"/>
                    </a:ext>
                  </a:extLst>
                </a:gridCol>
                <a:gridCol w="740664">
                  <a:extLst>
                    <a:ext uri="{9D8B030D-6E8A-4147-A177-3AD203B41FA5}">
                      <a16:colId xmlns:a16="http://schemas.microsoft.com/office/drawing/2014/main" val="2154134084"/>
                    </a:ext>
                  </a:extLst>
                </a:gridCol>
                <a:gridCol w="740664">
                  <a:extLst>
                    <a:ext uri="{9D8B030D-6E8A-4147-A177-3AD203B41FA5}">
                      <a16:colId xmlns:a16="http://schemas.microsoft.com/office/drawing/2014/main" val="4199430286"/>
                    </a:ext>
                  </a:extLst>
                </a:gridCol>
                <a:gridCol w="740664">
                  <a:extLst>
                    <a:ext uri="{9D8B030D-6E8A-4147-A177-3AD203B41FA5}">
                      <a16:colId xmlns:a16="http://schemas.microsoft.com/office/drawing/2014/main" val="1061726720"/>
                    </a:ext>
                  </a:extLst>
                </a:gridCol>
                <a:gridCol w="740664">
                  <a:extLst>
                    <a:ext uri="{9D8B030D-6E8A-4147-A177-3AD203B41FA5}">
                      <a16:colId xmlns:a16="http://schemas.microsoft.com/office/drawing/2014/main" val="1946167320"/>
                    </a:ext>
                  </a:extLst>
                </a:gridCol>
                <a:gridCol w="740664">
                  <a:extLst>
                    <a:ext uri="{9D8B030D-6E8A-4147-A177-3AD203B41FA5}">
                      <a16:colId xmlns:a16="http://schemas.microsoft.com/office/drawing/2014/main" val="3710645033"/>
                    </a:ext>
                  </a:extLst>
                </a:gridCol>
                <a:gridCol w="740664">
                  <a:extLst>
                    <a:ext uri="{9D8B030D-6E8A-4147-A177-3AD203B41FA5}">
                      <a16:colId xmlns:a16="http://schemas.microsoft.com/office/drawing/2014/main" val="1659612630"/>
                    </a:ext>
                  </a:extLst>
                </a:gridCol>
                <a:gridCol w="740664">
                  <a:extLst>
                    <a:ext uri="{9D8B030D-6E8A-4147-A177-3AD203B41FA5}">
                      <a16:colId xmlns:a16="http://schemas.microsoft.com/office/drawing/2014/main" val="4285613426"/>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953253781"/>
                  </a:ext>
                </a:extLst>
              </a:tr>
              <a:tr h="370840">
                <a:tc>
                  <a:txBody>
                    <a:bodyPr/>
                    <a:lstStyle/>
                    <a:p>
                      <a:r>
                        <a:rPr lang="de-DE" sz="1000" b="1"/>
                        <a:t>pronovabkk - 2021-06-17 15:57:07</a:t>
                      </a:r>
                      <a:r>
                        <a:rPr lang="de-DE" sz="1000"/>
                        <a:t>
 Trinkst du genug? Kaffee reicht  1 Liter am Tag  mehr als 3 Liter  2 Liter am Tag</a:t>
                      </a:r>
                      <a:endParaRPr lang="en-US" sz="1000"/>
                    </a:p>
                  </a:txBody>
                  <a:tcPr/>
                </a:tc>
                <a:tc>
                  <a:txBody>
                    <a:bodyPr/>
                    <a:lstStyle/>
                    <a:p>
                      <a:r>
                        <a:rPr lang="en-US" sz="1000"/>
                        <a:t>06/18/2021 15:30:39</a:t>
                      </a:r>
                    </a:p>
                  </a:txBody>
                  <a:tcPr/>
                </a:tc>
                <a:tc>
                  <a:txBody>
                    <a:bodyPr/>
                    <a:lstStyle/>
                    <a:p>
                      <a:r>
                        <a:rPr lang="en-US" sz="1000"/>
                        <a:t>Image</a:t>
                      </a:r>
                    </a:p>
                  </a:txBody>
                  <a:tcPr/>
                </a:tc>
                <a:tc>
                  <a:txBody>
                    <a:bodyPr/>
                    <a:lstStyle/>
                    <a:p>
                      <a:r>
                        <a:rPr lang="en-US" sz="1000"/>
                        <a:t>782</a:t>
                      </a:r>
                    </a:p>
                  </a:txBody>
                  <a:tcPr/>
                </a:tc>
                <a:tc>
                  <a:txBody>
                    <a:bodyPr/>
                    <a:lstStyle/>
                    <a:p>
                      <a:r>
                        <a:rPr lang="en-US" sz="1000"/>
                        <a:t>786</a:t>
                      </a:r>
                    </a:p>
                  </a:txBody>
                  <a:tcPr/>
                </a:tc>
                <a:tc>
                  <a:txBody>
                    <a:bodyPr/>
                    <a:lstStyle/>
                    <a:p>
                      <a:r>
                        <a:rPr lang="en-US" sz="1000"/>
                        <a:t>0</a:t>
                      </a:r>
                    </a:p>
                  </a:txBody>
                  <a:tcPr/>
                </a:tc>
                <a:tc>
                  <a:txBody>
                    <a:bodyPr/>
                    <a:lstStyle/>
                    <a:p>
                      <a:r>
                        <a:rPr lang="en-US" sz="1000"/>
                        <a:t>77</a:t>
                      </a:r>
                    </a:p>
                  </a:txBody>
                  <a:tcPr/>
                </a:tc>
                <a:tc>
                  <a:txBody>
                    <a:bodyPr/>
                    <a:lstStyle/>
                    <a:p>
                      <a:r>
                        <a:rPr lang="en-US" sz="1000"/>
                        <a:t>612</a:t>
                      </a:r>
                    </a:p>
                  </a:txBody>
                  <a:tcPr/>
                </a:tc>
                <a:tc>
                  <a:txBody>
                    <a:bodyPr/>
                    <a:lstStyle/>
                    <a:p>
                      <a:r>
                        <a:rPr lang="en-US" sz="1000"/>
                        <a:t>51</a:t>
                      </a:r>
                    </a:p>
                  </a:txBody>
                  <a:tcPr/>
                </a:tc>
                <a:extLst>
                  <a:ext uri="{0D108BD9-81ED-4DB2-BD59-A6C34878D82A}">
                    <a16:rowId xmlns:a16="http://schemas.microsoft.com/office/drawing/2014/main" val="377132732"/>
                  </a:ext>
                </a:extLst>
              </a:tr>
              <a:tr h="370840">
                <a:tc>
                  <a:txBody>
                    <a:bodyPr/>
                    <a:lstStyle/>
                    <a:p>
                      <a:r>
                        <a:rPr lang="de-DE" sz="1000" b="1"/>
                        <a:t>pronovabkk - 2021-05-14 11:24:29</a:t>
                      </a:r>
                      <a:r>
                        <a:rPr lang="de-DE" sz="1000"/>
                        <a:t>
 Wir lassen dich mit dieser Frage nicht allein:
Lass dich per @teleclinic_gmbh App vom Arzt beraten!</a:t>
                      </a:r>
                      <a:endParaRPr lang="en-US" sz="1000"/>
                    </a:p>
                  </a:txBody>
                  <a:tcPr/>
                </a:tc>
                <a:tc>
                  <a:txBody>
                    <a:bodyPr/>
                    <a:lstStyle/>
                    <a:p>
                      <a:r>
                        <a:rPr lang="en-US" sz="1000"/>
                        <a:t>05/15/2021 11:06:04</a:t>
                      </a:r>
                    </a:p>
                  </a:txBody>
                  <a:tcPr/>
                </a:tc>
                <a:tc>
                  <a:txBody>
                    <a:bodyPr/>
                    <a:lstStyle/>
                    <a:p>
                      <a:r>
                        <a:rPr lang="en-US" sz="1000"/>
                        <a:t>Image</a:t>
                      </a:r>
                    </a:p>
                  </a:txBody>
                  <a:tcPr/>
                </a:tc>
                <a:tc>
                  <a:txBody>
                    <a:bodyPr/>
                    <a:lstStyle/>
                    <a:p>
                      <a:r>
                        <a:rPr lang="en-US" sz="1000"/>
                        <a:t>539</a:t>
                      </a:r>
                    </a:p>
                  </a:txBody>
                  <a:tcPr/>
                </a:tc>
                <a:tc>
                  <a:txBody>
                    <a:bodyPr/>
                    <a:lstStyle/>
                    <a:p>
                      <a:r>
                        <a:rPr lang="en-US" sz="1000"/>
                        <a:t>539</a:t>
                      </a:r>
                    </a:p>
                  </a:txBody>
                  <a:tcPr/>
                </a:tc>
                <a:tc>
                  <a:txBody>
                    <a:bodyPr/>
                    <a:lstStyle/>
                    <a:p>
                      <a:r>
                        <a:rPr lang="en-US" sz="1000"/>
                        <a:t>0</a:t>
                      </a:r>
                    </a:p>
                  </a:txBody>
                  <a:tcPr/>
                </a:tc>
                <a:tc>
                  <a:txBody>
                    <a:bodyPr/>
                    <a:lstStyle/>
                    <a:p>
                      <a:r>
                        <a:rPr lang="en-US" sz="1000"/>
                        <a:t>30</a:t>
                      </a:r>
                    </a:p>
                  </a:txBody>
                  <a:tcPr/>
                </a:tc>
                <a:tc>
                  <a:txBody>
                    <a:bodyPr/>
                    <a:lstStyle/>
                    <a:p>
                      <a:r>
                        <a:rPr lang="en-US" sz="1000"/>
                        <a:t>461</a:t>
                      </a:r>
                    </a:p>
                  </a:txBody>
                  <a:tcPr/>
                </a:tc>
                <a:tc>
                  <a:txBody>
                    <a:bodyPr/>
                    <a:lstStyle/>
                    <a:p>
                      <a:r>
                        <a:rPr lang="en-US" sz="1000"/>
                        <a:t>49</a:t>
                      </a:r>
                    </a:p>
                  </a:txBody>
                  <a:tcPr/>
                </a:tc>
                <a:extLst>
                  <a:ext uri="{0D108BD9-81ED-4DB2-BD59-A6C34878D82A}">
                    <a16:rowId xmlns:a16="http://schemas.microsoft.com/office/drawing/2014/main" val="1626052347"/>
                  </a:ext>
                </a:extLst>
              </a:tr>
              <a:tr h="370840">
                <a:tc>
                  <a:txBody>
                    <a:bodyPr/>
                    <a:lstStyle/>
                    <a:p>
                      <a:r>
                        <a:rPr lang="it-IT" sz="1000" b="1"/>
                        <a:t>pronovabkk - 2021-05-14 11:25:18</a:t>
                      </a:r>
                      <a:r>
                        <a:rPr lang="it-IT" sz="1000"/>
                        <a:t>
 Alle Infos:</a:t>
                      </a:r>
                      <a:endParaRPr lang="en-US" sz="1000"/>
                    </a:p>
                  </a:txBody>
                  <a:tcPr/>
                </a:tc>
                <a:tc>
                  <a:txBody>
                    <a:bodyPr/>
                    <a:lstStyle/>
                    <a:p>
                      <a:r>
                        <a:rPr lang="en-US" sz="1000"/>
                        <a:t>05/15/2021 11:06:04</a:t>
                      </a:r>
                    </a:p>
                  </a:txBody>
                  <a:tcPr/>
                </a:tc>
                <a:tc>
                  <a:txBody>
                    <a:bodyPr/>
                    <a:lstStyle/>
                    <a:p>
                      <a:r>
                        <a:rPr lang="en-US" sz="1000"/>
                        <a:t>Image</a:t>
                      </a:r>
                    </a:p>
                  </a:txBody>
                  <a:tcPr/>
                </a:tc>
                <a:tc>
                  <a:txBody>
                    <a:bodyPr/>
                    <a:lstStyle/>
                    <a:p>
                      <a:r>
                        <a:rPr lang="en-US" sz="1000"/>
                        <a:t>517</a:t>
                      </a:r>
                    </a:p>
                  </a:txBody>
                  <a:tcPr/>
                </a:tc>
                <a:tc>
                  <a:txBody>
                    <a:bodyPr/>
                    <a:lstStyle/>
                    <a:p>
                      <a:r>
                        <a:rPr lang="en-US" sz="1000"/>
                        <a:t>522</a:t>
                      </a:r>
                    </a:p>
                  </a:txBody>
                  <a:tcPr/>
                </a:tc>
                <a:tc>
                  <a:txBody>
                    <a:bodyPr/>
                    <a:lstStyle/>
                    <a:p>
                      <a:r>
                        <a:rPr lang="en-US" sz="1000"/>
                        <a:t>0</a:t>
                      </a:r>
                    </a:p>
                  </a:txBody>
                  <a:tcPr/>
                </a:tc>
                <a:tc>
                  <a:txBody>
                    <a:bodyPr/>
                    <a:lstStyle/>
                    <a:p>
                      <a:r>
                        <a:rPr lang="en-US" sz="1000"/>
                        <a:t>74</a:t>
                      </a:r>
                    </a:p>
                  </a:txBody>
                  <a:tcPr/>
                </a:tc>
                <a:tc>
                  <a:txBody>
                    <a:bodyPr/>
                    <a:lstStyle/>
                    <a:p>
                      <a:r>
                        <a:rPr lang="en-US" sz="1000"/>
                        <a:t>433</a:t>
                      </a:r>
                    </a:p>
                  </a:txBody>
                  <a:tcPr/>
                </a:tc>
                <a:tc>
                  <a:txBody>
                    <a:bodyPr/>
                    <a:lstStyle/>
                    <a:p>
                      <a:r>
                        <a:rPr lang="en-US" sz="1000"/>
                        <a:t>25</a:t>
                      </a:r>
                    </a:p>
                  </a:txBody>
                  <a:tcPr/>
                </a:tc>
                <a:extLst>
                  <a:ext uri="{0D108BD9-81ED-4DB2-BD59-A6C34878D82A}">
                    <a16:rowId xmlns:a16="http://schemas.microsoft.com/office/drawing/2014/main" val="1221768590"/>
                  </a:ext>
                </a:extLst>
              </a:tr>
              <a:tr h="370840">
                <a:tc>
                  <a:txBody>
                    <a:bodyPr/>
                    <a:lstStyle/>
                    <a:p>
                      <a:r>
                        <a:rPr lang="de-DE" sz="1000" b="1"/>
                        <a:t>pronovabkk - 2021-06-17 15:40:02</a:t>
                      </a:r>
                      <a:r>
                        <a:rPr lang="de-DE" sz="1000"/>
                        <a:t>
 Fußballer bei der EM machen es vor: 
Weg mit der Cola, her mit dem Wasser. 
Und du?</a:t>
                      </a:r>
                      <a:endParaRPr lang="en-US" sz="1000"/>
                    </a:p>
                  </a:txBody>
                  <a:tcPr/>
                </a:tc>
                <a:tc>
                  <a:txBody>
                    <a:bodyPr/>
                    <a:lstStyle/>
                    <a:p>
                      <a:r>
                        <a:rPr lang="en-US" sz="1000"/>
                        <a:t>06/18/2021 15:30:39</a:t>
                      </a:r>
                    </a:p>
                  </a:txBody>
                  <a:tcPr/>
                </a:tc>
                <a:tc>
                  <a:txBody>
                    <a:bodyPr/>
                    <a:lstStyle/>
                    <a:p>
                      <a:r>
                        <a:rPr lang="en-US" sz="1000"/>
                        <a:t>Image</a:t>
                      </a:r>
                    </a:p>
                  </a:txBody>
                  <a:tcPr/>
                </a:tc>
                <a:tc>
                  <a:txBody>
                    <a:bodyPr/>
                    <a:lstStyle/>
                    <a:p>
                      <a:r>
                        <a:rPr lang="en-US" sz="1000"/>
                        <a:t>862</a:t>
                      </a:r>
                    </a:p>
                  </a:txBody>
                  <a:tcPr/>
                </a:tc>
                <a:tc>
                  <a:txBody>
                    <a:bodyPr/>
                    <a:lstStyle/>
                    <a:p>
                      <a:r>
                        <a:rPr lang="en-US" sz="1000"/>
                        <a:t>870</a:t>
                      </a:r>
                    </a:p>
                  </a:txBody>
                  <a:tcPr/>
                </a:tc>
                <a:tc>
                  <a:txBody>
                    <a:bodyPr/>
                    <a:lstStyle/>
                    <a:p>
                      <a:r>
                        <a:rPr lang="en-US" sz="1000"/>
                        <a:t>0</a:t>
                      </a:r>
                    </a:p>
                  </a:txBody>
                  <a:tcPr/>
                </a:tc>
                <a:tc>
                  <a:txBody>
                    <a:bodyPr/>
                    <a:lstStyle/>
                    <a:p>
                      <a:r>
                        <a:rPr lang="en-US" sz="1000"/>
                        <a:t>75</a:t>
                      </a:r>
                    </a:p>
                  </a:txBody>
                  <a:tcPr/>
                </a:tc>
                <a:tc>
                  <a:txBody>
                    <a:bodyPr/>
                    <a:lstStyle/>
                    <a:p>
                      <a:r>
                        <a:rPr lang="en-US" sz="1000"/>
                        <a:t>631</a:t>
                      </a:r>
                    </a:p>
                  </a:txBody>
                  <a:tcPr/>
                </a:tc>
                <a:tc>
                  <a:txBody>
                    <a:bodyPr/>
                    <a:lstStyle/>
                    <a:p>
                      <a:r>
                        <a:rPr lang="en-US" sz="1000"/>
                        <a:t>17</a:t>
                      </a:r>
                    </a:p>
                  </a:txBody>
                  <a:tcPr/>
                </a:tc>
                <a:extLst>
                  <a:ext uri="{0D108BD9-81ED-4DB2-BD59-A6C34878D82A}">
                    <a16:rowId xmlns:a16="http://schemas.microsoft.com/office/drawing/2014/main" val="2274253521"/>
                  </a:ext>
                </a:extLst>
              </a:tr>
              <a:tr h="370840">
                <a:tc>
                  <a:txBody>
                    <a:bodyPr/>
                    <a:lstStyle/>
                    <a:p>
                      <a:r>
                        <a:rPr lang="de-DE" sz="1000" b="1"/>
                        <a:t>pronovabkk - 2021-05-14 11:22:49</a:t>
                      </a:r>
                      <a:r>
                        <a:rPr lang="de-DE" sz="1000"/>
                        <a:t>
 So schnell wie möglich AstraZeneca nehmen oder doch lieber auf BioNTech oder Moderna warten?</a:t>
                      </a:r>
                      <a:endParaRPr lang="en-US" sz="1000"/>
                    </a:p>
                  </a:txBody>
                  <a:tcPr/>
                </a:tc>
                <a:tc>
                  <a:txBody>
                    <a:bodyPr/>
                    <a:lstStyle/>
                    <a:p>
                      <a:r>
                        <a:rPr lang="en-US" sz="1000"/>
                        <a:t>05/15/2021 11:06:04</a:t>
                      </a:r>
                    </a:p>
                  </a:txBody>
                  <a:tcPr/>
                </a:tc>
                <a:tc>
                  <a:txBody>
                    <a:bodyPr/>
                    <a:lstStyle/>
                    <a:p>
                      <a:r>
                        <a:rPr lang="en-US" sz="1000"/>
                        <a:t>Image</a:t>
                      </a:r>
                    </a:p>
                  </a:txBody>
                  <a:tcPr/>
                </a:tc>
                <a:tc>
                  <a:txBody>
                    <a:bodyPr/>
                    <a:lstStyle/>
                    <a:p>
                      <a:r>
                        <a:rPr lang="en-US" sz="1000"/>
                        <a:t>582</a:t>
                      </a:r>
                    </a:p>
                  </a:txBody>
                  <a:tcPr/>
                </a:tc>
                <a:tc>
                  <a:txBody>
                    <a:bodyPr/>
                    <a:lstStyle/>
                    <a:p>
                      <a:r>
                        <a:rPr lang="en-US" sz="1000"/>
                        <a:t>577</a:t>
                      </a:r>
                    </a:p>
                  </a:txBody>
                  <a:tcPr/>
                </a:tc>
                <a:tc>
                  <a:txBody>
                    <a:bodyPr/>
                    <a:lstStyle/>
                    <a:p>
                      <a:r>
                        <a:rPr lang="en-US" sz="1000"/>
                        <a:t>0</a:t>
                      </a:r>
                    </a:p>
                  </a:txBody>
                  <a:tcPr/>
                </a:tc>
                <a:tc>
                  <a:txBody>
                    <a:bodyPr/>
                    <a:lstStyle/>
                    <a:p>
                      <a:r>
                        <a:rPr lang="en-US" sz="1000"/>
                        <a:t>54</a:t>
                      </a:r>
                    </a:p>
                  </a:txBody>
                  <a:tcPr/>
                </a:tc>
                <a:tc>
                  <a:txBody>
                    <a:bodyPr/>
                    <a:lstStyle/>
                    <a:p>
                      <a:r>
                        <a:rPr lang="en-US" sz="1000"/>
                        <a:t>418</a:t>
                      </a:r>
                    </a:p>
                  </a:txBody>
                  <a:tcPr/>
                </a:tc>
                <a:tc>
                  <a:txBody>
                    <a:bodyPr/>
                    <a:lstStyle/>
                    <a:p>
                      <a:r>
                        <a:rPr lang="en-US" sz="1000"/>
                        <a:t>7</a:t>
                      </a:r>
                    </a:p>
                  </a:txBody>
                  <a:tcPr/>
                </a:tc>
                <a:extLst>
                  <a:ext uri="{0D108BD9-81ED-4DB2-BD59-A6C34878D82A}">
                    <a16:rowId xmlns:a16="http://schemas.microsoft.com/office/drawing/2014/main" val="1534216909"/>
                  </a:ext>
                </a:extLst>
              </a:tr>
            </a:tbl>
          </a:graphicData>
        </a:graphic>
      </p:graphicFrame>
      <p:sp>
        <p:nvSpPr>
          <p:cNvPr id="4" name="Text Placeholder 3">
            <a:extLst>
              <a:ext uri="{FF2B5EF4-FFF2-40B4-BE49-F238E27FC236}">
                <a16:creationId xmlns:a16="http://schemas.microsoft.com/office/drawing/2014/main" id="{128B2BD7-4D5E-4130-881A-95642D89ADA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813679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18B3-1C5A-4E06-96CC-7861ACCFCA96}"/>
              </a:ext>
            </a:extLst>
          </p:cNvPr>
          <p:cNvSpPr>
            <a:spLocks noGrp="1"/>
          </p:cNvSpPr>
          <p:nvPr>
            <p:ph type="title"/>
          </p:nvPr>
        </p:nvSpPr>
        <p:spPr/>
        <p:txBody>
          <a:bodyPr/>
          <a:lstStyle/>
          <a:p>
            <a:r>
              <a:rPr lang="en-US"/>
              <a:t>Instagram Interaction Rate By Hour | All profiles</a:t>
            </a:r>
          </a:p>
        </p:txBody>
      </p:sp>
      <p:graphicFrame>
        <p:nvGraphicFramePr>
          <p:cNvPr id="6" name="Chart Placeholder 5">
            <a:extLst>
              <a:ext uri="{FF2B5EF4-FFF2-40B4-BE49-F238E27FC236}">
                <a16:creationId xmlns:a16="http://schemas.microsoft.com/office/drawing/2014/main" id="{92CD3136-BF30-40CB-AC10-C382B903219B}"/>
              </a:ext>
            </a:extLst>
          </p:cNvPr>
          <p:cNvGraphicFramePr>
            <a:graphicFrameLocks noGrp="1"/>
          </p:cNvGraphicFramePr>
          <p:nvPr>
            <p:ph type="chart" sz="quarter" idx="13"/>
            <p:extLst>
              <p:ext uri="{D42A27DB-BD31-4B8C-83A1-F6EECF244321}">
                <p14:modId xmlns:p14="http://schemas.microsoft.com/office/powerpoint/2010/main" val="619307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40093-D10C-4D0E-8C26-EDD2BBD700C6}"/>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4AD65DD3-C2A0-4D5E-A401-6E1BE6D22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731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B8975-D7A7-448D-8B8A-554127F1DC17}"/>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F80FA2C5-8CB0-43D2-90CC-D8AABBFEB2A7}"/>
              </a:ext>
            </a:extLst>
          </p:cNvPr>
          <p:cNvGraphicFramePr>
            <a:graphicFrameLocks noGrp="1"/>
          </p:cNvGraphicFramePr>
          <p:nvPr>
            <p:ph type="tbl" sz="quarter" idx="13"/>
            <p:extLst>
              <p:ext uri="{D42A27DB-BD31-4B8C-83A1-F6EECF244321}">
                <p14:modId xmlns:p14="http://schemas.microsoft.com/office/powerpoint/2010/main" val="33082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20046013"/>
                    </a:ext>
                  </a:extLst>
                </a:gridCol>
                <a:gridCol w="1069847">
                  <a:extLst>
                    <a:ext uri="{9D8B030D-6E8A-4147-A177-3AD203B41FA5}">
                      <a16:colId xmlns:a16="http://schemas.microsoft.com/office/drawing/2014/main" val="1141551114"/>
                    </a:ext>
                  </a:extLst>
                </a:gridCol>
                <a:gridCol w="1399031">
                  <a:extLst>
                    <a:ext uri="{9D8B030D-6E8A-4147-A177-3AD203B41FA5}">
                      <a16:colId xmlns:a16="http://schemas.microsoft.com/office/drawing/2014/main" val="1212832002"/>
                    </a:ext>
                  </a:extLst>
                </a:gridCol>
                <a:gridCol w="493776">
                  <a:extLst>
                    <a:ext uri="{9D8B030D-6E8A-4147-A177-3AD203B41FA5}">
                      <a16:colId xmlns:a16="http://schemas.microsoft.com/office/drawing/2014/main" val="990796683"/>
                    </a:ext>
                  </a:extLst>
                </a:gridCol>
                <a:gridCol w="493776">
                  <a:extLst>
                    <a:ext uri="{9D8B030D-6E8A-4147-A177-3AD203B41FA5}">
                      <a16:colId xmlns:a16="http://schemas.microsoft.com/office/drawing/2014/main" val="4142315973"/>
                    </a:ext>
                  </a:extLst>
                </a:gridCol>
                <a:gridCol w="493776">
                  <a:extLst>
                    <a:ext uri="{9D8B030D-6E8A-4147-A177-3AD203B41FA5}">
                      <a16:colId xmlns:a16="http://schemas.microsoft.com/office/drawing/2014/main" val="3991653182"/>
                    </a:ext>
                  </a:extLst>
                </a:gridCol>
                <a:gridCol w="493776">
                  <a:extLst>
                    <a:ext uri="{9D8B030D-6E8A-4147-A177-3AD203B41FA5}">
                      <a16:colId xmlns:a16="http://schemas.microsoft.com/office/drawing/2014/main" val="322583717"/>
                    </a:ext>
                  </a:extLst>
                </a:gridCol>
                <a:gridCol w="493776">
                  <a:extLst>
                    <a:ext uri="{9D8B030D-6E8A-4147-A177-3AD203B41FA5}">
                      <a16:colId xmlns:a16="http://schemas.microsoft.com/office/drawing/2014/main" val="3151653361"/>
                    </a:ext>
                  </a:extLst>
                </a:gridCol>
                <a:gridCol w="493776">
                  <a:extLst>
                    <a:ext uri="{9D8B030D-6E8A-4147-A177-3AD203B41FA5}">
                      <a16:colId xmlns:a16="http://schemas.microsoft.com/office/drawing/2014/main" val="4281485062"/>
                    </a:ext>
                  </a:extLst>
                </a:gridCol>
                <a:gridCol w="493776">
                  <a:extLst>
                    <a:ext uri="{9D8B030D-6E8A-4147-A177-3AD203B41FA5}">
                      <a16:colId xmlns:a16="http://schemas.microsoft.com/office/drawing/2014/main" val="3086812527"/>
                    </a:ext>
                  </a:extLst>
                </a:gridCol>
                <a:gridCol w="493776">
                  <a:extLst>
                    <a:ext uri="{9D8B030D-6E8A-4147-A177-3AD203B41FA5}">
                      <a16:colId xmlns:a16="http://schemas.microsoft.com/office/drawing/2014/main" val="183353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60753575"/>
                  </a:ext>
                </a:extLst>
              </a:tr>
            </a:tbl>
          </a:graphicData>
        </a:graphic>
      </p:graphicFrame>
      <p:sp>
        <p:nvSpPr>
          <p:cNvPr id="4" name="Text Placeholder 3">
            <a:extLst>
              <a:ext uri="{FF2B5EF4-FFF2-40B4-BE49-F238E27FC236}">
                <a16:creationId xmlns:a16="http://schemas.microsoft.com/office/drawing/2014/main" id="{C5AACCC7-F08C-428A-8E5A-28CD4124CB9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29015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95863-5069-4F9C-8452-BD7FB0D4E4FB}"/>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59673454-34A6-42D8-99A7-B27C95FFBCB0}"/>
              </a:ext>
            </a:extLst>
          </p:cNvPr>
          <p:cNvGraphicFramePr>
            <a:graphicFrameLocks noGrp="1"/>
          </p:cNvGraphicFramePr>
          <p:nvPr>
            <p:ph type="tbl" sz="quarter" idx="13"/>
            <p:extLst>
              <p:ext uri="{D42A27DB-BD31-4B8C-83A1-F6EECF244321}">
                <p14:modId xmlns:p14="http://schemas.microsoft.com/office/powerpoint/2010/main" val="68278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8009541"/>
                    </a:ext>
                  </a:extLst>
                </a:gridCol>
                <a:gridCol w="1069847">
                  <a:extLst>
                    <a:ext uri="{9D8B030D-6E8A-4147-A177-3AD203B41FA5}">
                      <a16:colId xmlns:a16="http://schemas.microsoft.com/office/drawing/2014/main" val="1427874524"/>
                    </a:ext>
                  </a:extLst>
                </a:gridCol>
                <a:gridCol w="1399031">
                  <a:extLst>
                    <a:ext uri="{9D8B030D-6E8A-4147-A177-3AD203B41FA5}">
                      <a16:colId xmlns:a16="http://schemas.microsoft.com/office/drawing/2014/main" val="1701430518"/>
                    </a:ext>
                  </a:extLst>
                </a:gridCol>
                <a:gridCol w="493776">
                  <a:extLst>
                    <a:ext uri="{9D8B030D-6E8A-4147-A177-3AD203B41FA5}">
                      <a16:colId xmlns:a16="http://schemas.microsoft.com/office/drawing/2014/main" val="1197586397"/>
                    </a:ext>
                  </a:extLst>
                </a:gridCol>
                <a:gridCol w="493776">
                  <a:extLst>
                    <a:ext uri="{9D8B030D-6E8A-4147-A177-3AD203B41FA5}">
                      <a16:colId xmlns:a16="http://schemas.microsoft.com/office/drawing/2014/main" val="2509891683"/>
                    </a:ext>
                  </a:extLst>
                </a:gridCol>
                <a:gridCol w="493776">
                  <a:extLst>
                    <a:ext uri="{9D8B030D-6E8A-4147-A177-3AD203B41FA5}">
                      <a16:colId xmlns:a16="http://schemas.microsoft.com/office/drawing/2014/main" val="4138464516"/>
                    </a:ext>
                  </a:extLst>
                </a:gridCol>
                <a:gridCol w="493776">
                  <a:extLst>
                    <a:ext uri="{9D8B030D-6E8A-4147-A177-3AD203B41FA5}">
                      <a16:colId xmlns:a16="http://schemas.microsoft.com/office/drawing/2014/main" val="3623873177"/>
                    </a:ext>
                  </a:extLst>
                </a:gridCol>
                <a:gridCol w="493776">
                  <a:extLst>
                    <a:ext uri="{9D8B030D-6E8A-4147-A177-3AD203B41FA5}">
                      <a16:colId xmlns:a16="http://schemas.microsoft.com/office/drawing/2014/main" val="377475616"/>
                    </a:ext>
                  </a:extLst>
                </a:gridCol>
                <a:gridCol w="493776">
                  <a:extLst>
                    <a:ext uri="{9D8B030D-6E8A-4147-A177-3AD203B41FA5}">
                      <a16:colId xmlns:a16="http://schemas.microsoft.com/office/drawing/2014/main" val="545673047"/>
                    </a:ext>
                  </a:extLst>
                </a:gridCol>
                <a:gridCol w="493776">
                  <a:extLst>
                    <a:ext uri="{9D8B030D-6E8A-4147-A177-3AD203B41FA5}">
                      <a16:colId xmlns:a16="http://schemas.microsoft.com/office/drawing/2014/main" val="4254971432"/>
                    </a:ext>
                  </a:extLst>
                </a:gridCol>
                <a:gridCol w="493776">
                  <a:extLst>
                    <a:ext uri="{9D8B030D-6E8A-4147-A177-3AD203B41FA5}">
                      <a16:colId xmlns:a16="http://schemas.microsoft.com/office/drawing/2014/main" val="40754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4068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- 2021-05-24 09:15:58</a:t>
                      </a:r>
                      <a:r>
                        <a:rPr kumimoji="0" lang="en-US" sz="1000" b="0" i="0" u="none" strike="noStrike" kern="1200" cap="none" spc="0" normalizeH="0" baseline="0" noProof="0">
                          <a:ln>
                            <a:noFill/>
                          </a:ln>
                          <a:solidFill>
                            <a:prstClr val="black"/>
                          </a:solidFill>
                          <a:effectLst/>
                          <a:uLnTx/>
                          <a:uFillTx/>
                          <a:latin typeface="+mn-lt"/>
                          <a:ea typeface="+mn-ea"/>
                          <a:cs typeface="+mn-cs"/>
                        </a:rPr>
                        <a:t>
 Energy Balls sind kleine Energiebomben und kommen ohne Haushaltszucker aus. Bei schlauer Auswahl der Zutaten sind sie ein viel gesünderer Snack als Schokolade, Gummibärchen, Kekse und Co. Wir haben ein leckeres Rezepte für euch!
🥥Kokos-Haferflocken-Kugeln (für 10 – 15 Stück): - 1 reife Banane - 100 g Haferflocken - 30 g gemahlene Mandeln - 50 g gemahlene Haselnüsse - 30 g Kokosraspeln Ca. 1 EL Wasser oder Milch 1 - 2 EL Agavendicksaft (alternativ Honig) und etwas Zimt. So geht's: In einer Schüssel die Banane mit der Gabel zerdrücken. Danach Haferflocken, Mandeln, Haselnüsse, Agavendicksaft und Wasser dazu geben. Das Ganze verkneten und mit Zimt abschmecken. Die Masse mit den Händen zu pralinengroßen Kugeln rollen und in den Kokosraspeln wälzen.
Auf unserer Webseite findet ihr die Rezepte für Vegane Choco-Balls und Fruchtige Energy Balls.
#pronovabkk #energyballs #proteinballs #ohnezucker #blissballs #gesunderezepte #zuckerfrei #schnellerezepte #gesundnaschen #einfacherezepte #kalorienarm #einfachkochen #gesundeküche #eiweißrezepte #gesundessen #einfacheküche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https://quintly-image-storage.s3.amazonaws.com/45cbd03b64ea58ce4d75e2a18185fc18/44fbfa91c3c0ecf59a187603e461855f.jpg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2560209"/>
                  </a:ext>
                </a:extLst>
              </a:tr>
            </a:tbl>
          </a:graphicData>
        </a:graphic>
      </p:graphicFrame>
      <p:sp>
        <p:nvSpPr>
          <p:cNvPr id="4" name="Text Placeholder 3">
            <a:extLst>
              <a:ext uri="{FF2B5EF4-FFF2-40B4-BE49-F238E27FC236}">
                <a16:creationId xmlns:a16="http://schemas.microsoft.com/office/drawing/2014/main" id="{1C74D784-9003-46BD-80D1-146B2A4FDC4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953412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360DD-5FF4-49CF-95D5-95F16A96E911}"/>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A49317DC-E6CB-4EC0-9E7B-074775EA9269}"/>
              </a:ext>
            </a:extLst>
          </p:cNvPr>
          <p:cNvGraphicFramePr>
            <a:graphicFrameLocks noGrp="1"/>
          </p:cNvGraphicFramePr>
          <p:nvPr>
            <p:ph type="tbl" sz="quarter" idx="13"/>
            <p:extLst>
              <p:ext uri="{D42A27DB-BD31-4B8C-83A1-F6EECF244321}">
                <p14:modId xmlns:p14="http://schemas.microsoft.com/office/powerpoint/2010/main" val="33347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98398309"/>
                    </a:ext>
                  </a:extLst>
                </a:gridCol>
                <a:gridCol w="1069847">
                  <a:extLst>
                    <a:ext uri="{9D8B030D-6E8A-4147-A177-3AD203B41FA5}">
                      <a16:colId xmlns:a16="http://schemas.microsoft.com/office/drawing/2014/main" val="215669115"/>
                    </a:ext>
                  </a:extLst>
                </a:gridCol>
                <a:gridCol w="1399031">
                  <a:extLst>
                    <a:ext uri="{9D8B030D-6E8A-4147-A177-3AD203B41FA5}">
                      <a16:colId xmlns:a16="http://schemas.microsoft.com/office/drawing/2014/main" val="3647251114"/>
                    </a:ext>
                  </a:extLst>
                </a:gridCol>
                <a:gridCol w="493776">
                  <a:extLst>
                    <a:ext uri="{9D8B030D-6E8A-4147-A177-3AD203B41FA5}">
                      <a16:colId xmlns:a16="http://schemas.microsoft.com/office/drawing/2014/main" val="2630644372"/>
                    </a:ext>
                  </a:extLst>
                </a:gridCol>
                <a:gridCol w="493776">
                  <a:extLst>
                    <a:ext uri="{9D8B030D-6E8A-4147-A177-3AD203B41FA5}">
                      <a16:colId xmlns:a16="http://schemas.microsoft.com/office/drawing/2014/main" val="3329808696"/>
                    </a:ext>
                  </a:extLst>
                </a:gridCol>
                <a:gridCol w="493776">
                  <a:extLst>
                    <a:ext uri="{9D8B030D-6E8A-4147-A177-3AD203B41FA5}">
                      <a16:colId xmlns:a16="http://schemas.microsoft.com/office/drawing/2014/main" val="3076734404"/>
                    </a:ext>
                  </a:extLst>
                </a:gridCol>
                <a:gridCol w="493776">
                  <a:extLst>
                    <a:ext uri="{9D8B030D-6E8A-4147-A177-3AD203B41FA5}">
                      <a16:colId xmlns:a16="http://schemas.microsoft.com/office/drawing/2014/main" val="47719817"/>
                    </a:ext>
                  </a:extLst>
                </a:gridCol>
                <a:gridCol w="493776">
                  <a:extLst>
                    <a:ext uri="{9D8B030D-6E8A-4147-A177-3AD203B41FA5}">
                      <a16:colId xmlns:a16="http://schemas.microsoft.com/office/drawing/2014/main" val="412710599"/>
                    </a:ext>
                  </a:extLst>
                </a:gridCol>
                <a:gridCol w="493776">
                  <a:extLst>
                    <a:ext uri="{9D8B030D-6E8A-4147-A177-3AD203B41FA5}">
                      <a16:colId xmlns:a16="http://schemas.microsoft.com/office/drawing/2014/main" val="2336761334"/>
                    </a:ext>
                  </a:extLst>
                </a:gridCol>
                <a:gridCol w="493776">
                  <a:extLst>
                    <a:ext uri="{9D8B030D-6E8A-4147-A177-3AD203B41FA5}">
                      <a16:colId xmlns:a16="http://schemas.microsoft.com/office/drawing/2014/main" val="2487334375"/>
                    </a:ext>
                  </a:extLst>
                </a:gridCol>
                <a:gridCol w="493776">
                  <a:extLst>
                    <a:ext uri="{9D8B030D-6E8A-4147-A177-3AD203B41FA5}">
                      <a16:colId xmlns:a16="http://schemas.microsoft.com/office/drawing/2014/main" val="304322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1056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- 2021-06-28 11:39:30</a:t>
                      </a:r>
                      <a:r>
                        <a:rPr kumimoji="0" lang="de-DE" sz="1000" b="0" i="0" u="none" strike="noStrike" kern="1200" cap="none" spc="0" normalizeH="0" baseline="0" noProof="0">
                          <a:ln>
                            <a:noFill/>
                          </a:ln>
                          <a:solidFill>
                            <a:prstClr val="black"/>
                          </a:solidFill>
                          <a:effectLst/>
                          <a:uLnTx/>
                          <a:uFillTx/>
                          <a:latin typeface="+mn-lt"/>
                          <a:ea typeface="+mn-ea"/>
                          <a:cs typeface="+mn-cs"/>
                        </a:rPr>
                        <a:t>
 Was löst #Catcalling bei den Betroffenen aus? Für einige sind solche Erlebnisse unbedeutend und unerheblich, andere fühlen sich total entwürdigt oder beschmutzt und ekeln sich vor sich selbst und dem Täter. Wer Catcalling als bedrohlich oder entwürdigend wahrnimmt, fühlt sich oft sehr stark in seinem Selbstwert angegriffen. Dazu kommen Körperscham und die Angst, dass einem beim nächsten Mal noch Schlimmeres widerfahren könnte als ein verbaler Übergriff. 
Auf unserer Webseite erklärt dir Patrizia Thamm, studierte Wirtschaftspsychologin und die Fachexpertin für das Thema Psyche im Team Gesundheitsförderung, wie man am besten mit Catcalling umgeht und wie man sich am besten zur Wehr setzt #linkinbio
#pronovabkk #stopcatcalls #stopcatcalling #frauenrechte #gegengewaltanfrauen #gleichstellung #genderequality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https://quintly-image-storage.s3.amazonaws.com/45cbd03b64ea58ce4d75e2a18185fc18/8fbe435a56b63bb90fd86ff6007c8b8a.jpg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628046"/>
                  </a:ext>
                </a:extLst>
              </a:tr>
            </a:tbl>
          </a:graphicData>
        </a:graphic>
      </p:graphicFrame>
      <p:sp>
        <p:nvSpPr>
          <p:cNvPr id="4" name="Text Placeholder 3">
            <a:extLst>
              <a:ext uri="{FF2B5EF4-FFF2-40B4-BE49-F238E27FC236}">
                <a16:creationId xmlns:a16="http://schemas.microsoft.com/office/drawing/2014/main" id="{A24DD582-9A5F-4565-98E8-C7D8E583C7B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97618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4FC9D-D9E4-4171-98EB-2BC178BAEEA6}"/>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5F32A950-B30A-43C1-99EA-03FB2A2EABC3}"/>
              </a:ext>
            </a:extLst>
          </p:cNvPr>
          <p:cNvGraphicFramePr>
            <a:graphicFrameLocks noGrp="1"/>
          </p:cNvGraphicFramePr>
          <p:nvPr>
            <p:ph type="tbl" sz="quarter" idx="13"/>
            <p:extLst>
              <p:ext uri="{D42A27DB-BD31-4B8C-83A1-F6EECF244321}">
                <p14:modId xmlns:p14="http://schemas.microsoft.com/office/powerpoint/2010/main" val="187677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34633275"/>
                    </a:ext>
                  </a:extLst>
                </a:gridCol>
                <a:gridCol w="1069847">
                  <a:extLst>
                    <a:ext uri="{9D8B030D-6E8A-4147-A177-3AD203B41FA5}">
                      <a16:colId xmlns:a16="http://schemas.microsoft.com/office/drawing/2014/main" val="3420694085"/>
                    </a:ext>
                  </a:extLst>
                </a:gridCol>
                <a:gridCol w="1399031">
                  <a:extLst>
                    <a:ext uri="{9D8B030D-6E8A-4147-A177-3AD203B41FA5}">
                      <a16:colId xmlns:a16="http://schemas.microsoft.com/office/drawing/2014/main" val="1740139318"/>
                    </a:ext>
                  </a:extLst>
                </a:gridCol>
                <a:gridCol w="493776">
                  <a:extLst>
                    <a:ext uri="{9D8B030D-6E8A-4147-A177-3AD203B41FA5}">
                      <a16:colId xmlns:a16="http://schemas.microsoft.com/office/drawing/2014/main" val="1771084059"/>
                    </a:ext>
                  </a:extLst>
                </a:gridCol>
                <a:gridCol w="493776">
                  <a:extLst>
                    <a:ext uri="{9D8B030D-6E8A-4147-A177-3AD203B41FA5}">
                      <a16:colId xmlns:a16="http://schemas.microsoft.com/office/drawing/2014/main" val="260174495"/>
                    </a:ext>
                  </a:extLst>
                </a:gridCol>
                <a:gridCol w="493776">
                  <a:extLst>
                    <a:ext uri="{9D8B030D-6E8A-4147-A177-3AD203B41FA5}">
                      <a16:colId xmlns:a16="http://schemas.microsoft.com/office/drawing/2014/main" val="4083327029"/>
                    </a:ext>
                  </a:extLst>
                </a:gridCol>
                <a:gridCol w="493776">
                  <a:extLst>
                    <a:ext uri="{9D8B030D-6E8A-4147-A177-3AD203B41FA5}">
                      <a16:colId xmlns:a16="http://schemas.microsoft.com/office/drawing/2014/main" val="3415498044"/>
                    </a:ext>
                  </a:extLst>
                </a:gridCol>
                <a:gridCol w="493776">
                  <a:extLst>
                    <a:ext uri="{9D8B030D-6E8A-4147-A177-3AD203B41FA5}">
                      <a16:colId xmlns:a16="http://schemas.microsoft.com/office/drawing/2014/main" val="1919635932"/>
                    </a:ext>
                  </a:extLst>
                </a:gridCol>
                <a:gridCol w="493776">
                  <a:extLst>
                    <a:ext uri="{9D8B030D-6E8A-4147-A177-3AD203B41FA5}">
                      <a16:colId xmlns:a16="http://schemas.microsoft.com/office/drawing/2014/main" val="4221135169"/>
                    </a:ext>
                  </a:extLst>
                </a:gridCol>
                <a:gridCol w="493776">
                  <a:extLst>
                    <a:ext uri="{9D8B030D-6E8A-4147-A177-3AD203B41FA5}">
                      <a16:colId xmlns:a16="http://schemas.microsoft.com/office/drawing/2014/main" val="803180820"/>
                    </a:ext>
                  </a:extLst>
                </a:gridCol>
                <a:gridCol w="493776">
                  <a:extLst>
                    <a:ext uri="{9D8B030D-6E8A-4147-A177-3AD203B41FA5}">
                      <a16:colId xmlns:a16="http://schemas.microsoft.com/office/drawing/2014/main" val="285764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2294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- 2021-06-25 11:37:08</a:t>
                      </a:r>
                      <a:r>
                        <a:rPr kumimoji="0" lang="en-US" sz="1000" b="0" i="0" u="none" strike="noStrike" kern="1200" cap="none" spc="0" normalizeH="0" baseline="0" noProof="0">
                          <a:ln>
                            <a:noFill/>
                          </a:ln>
                          <a:solidFill>
                            <a:prstClr val="black"/>
                          </a:solidFill>
                          <a:effectLst/>
                          <a:uLnTx/>
                          <a:uFillTx/>
                          <a:latin typeface="+mn-lt"/>
                          <a:ea typeface="+mn-ea"/>
                          <a:cs typeface="+mn-cs"/>
                        </a:rPr>
                        <a:t>
 Salz ist Jod für dich! Fast jede dritte Erwachsene Person leidet unter Schilddrüsenerkrankungen. Eine ausreichende Jodversorgung hilft, einige der Erkrankungen zu verhindern. Deshalb empfehlen wir euch, jodiertes Salz zu benutzen.
#pronovabkk #thyroid #hormonehealth #thyroidhealing #thyroidproblems #autoimmune #preventativemedicine #hashimotos #schilddrüse #schilddrüsenunterfunktion #herzkreislauf #nährstoffe #hashimoto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https://quintly-image-storage.s3.amazonaws.com/45cbd03b64ea58ce4d75e2a18185fc18/b5237cd653a5fb545953bfd972fccbed.jpg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8970533"/>
                  </a:ext>
                </a:extLst>
              </a:tr>
            </a:tbl>
          </a:graphicData>
        </a:graphic>
      </p:graphicFrame>
      <p:sp>
        <p:nvSpPr>
          <p:cNvPr id="4" name="Text Placeholder 3">
            <a:extLst>
              <a:ext uri="{FF2B5EF4-FFF2-40B4-BE49-F238E27FC236}">
                <a16:creationId xmlns:a16="http://schemas.microsoft.com/office/drawing/2014/main" id="{65DBCA19-44DD-4F0E-955E-5D0E1041E19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551530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7F774-D2AF-4426-9764-56A977BD9E1A}"/>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6516A0B0-A8A7-4587-95D2-2723E2D3FFF3}"/>
              </a:ext>
            </a:extLst>
          </p:cNvPr>
          <p:cNvGraphicFramePr>
            <a:graphicFrameLocks noGrp="1"/>
          </p:cNvGraphicFramePr>
          <p:nvPr>
            <p:ph type="tbl" sz="quarter" idx="13"/>
            <p:extLst>
              <p:ext uri="{D42A27DB-BD31-4B8C-83A1-F6EECF244321}">
                <p14:modId xmlns:p14="http://schemas.microsoft.com/office/powerpoint/2010/main" val="297316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56032604"/>
                    </a:ext>
                  </a:extLst>
                </a:gridCol>
                <a:gridCol w="1069847">
                  <a:extLst>
                    <a:ext uri="{9D8B030D-6E8A-4147-A177-3AD203B41FA5}">
                      <a16:colId xmlns:a16="http://schemas.microsoft.com/office/drawing/2014/main" val="242123180"/>
                    </a:ext>
                  </a:extLst>
                </a:gridCol>
                <a:gridCol w="1399031">
                  <a:extLst>
                    <a:ext uri="{9D8B030D-6E8A-4147-A177-3AD203B41FA5}">
                      <a16:colId xmlns:a16="http://schemas.microsoft.com/office/drawing/2014/main" val="2594867843"/>
                    </a:ext>
                  </a:extLst>
                </a:gridCol>
                <a:gridCol w="493776">
                  <a:extLst>
                    <a:ext uri="{9D8B030D-6E8A-4147-A177-3AD203B41FA5}">
                      <a16:colId xmlns:a16="http://schemas.microsoft.com/office/drawing/2014/main" val="2530250041"/>
                    </a:ext>
                  </a:extLst>
                </a:gridCol>
                <a:gridCol w="493776">
                  <a:extLst>
                    <a:ext uri="{9D8B030D-6E8A-4147-A177-3AD203B41FA5}">
                      <a16:colId xmlns:a16="http://schemas.microsoft.com/office/drawing/2014/main" val="2816792611"/>
                    </a:ext>
                  </a:extLst>
                </a:gridCol>
                <a:gridCol w="493776">
                  <a:extLst>
                    <a:ext uri="{9D8B030D-6E8A-4147-A177-3AD203B41FA5}">
                      <a16:colId xmlns:a16="http://schemas.microsoft.com/office/drawing/2014/main" val="3428249637"/>
                    </a:ext>
                  </a:extLst>
                </a:gridCol>
                <a:gridCol w="493776">
                  <a:extLst>
                    <a:ext uri="{9D8B030D-6E8A-4147-A177-3AD203B41FA5}">
                      <a16:colId xmlns:a16="http://schemas.microsoft.com/office/drawing/2014/main" val="3450580879"/>
                    </a:ext>
                  </a:extLst>
                </a:gridCol>
                <a:gridCol w="493776">
                  <a:extLst>
                    <a:ext uri="{9D8B030D-6E8A-4147-A177-3AD203B41FA5}">
                      <a16:colId xmlns:a16="http://schemas.microsoft.com/office/drawing/2014/main" val="147609009"/>
                    </a:ext>
                  </a:extLst>
                </a:gridCol>
                <a:gridCol w="493776">
                  <a:extLst>
                    <a:ext uri="{9D8B030D-6E8A-4147-A177-3AD203B41FA5}">
                      <a16:colId xmlns:a16="http://schemas.microsoft.com/office/drawing/2014/main" val="2349183247"/>
                    </a:ext>
                  </a:extLst>
                </a:gridCol>
                <a:gridCol w="493776">
                  <a:extLst>
                    <a:ext uri="{9D8B030D-6E8A-4147-A177-3AD203B41FA5}">
                      <a16:colId xmlns:a16="http://schemas.microsoft.com/office/drawing/2014/main" val="613504986"/>
                    </a:ext>
                  </a:extLst>
                </a:gridCol>
                <a:gridCol w="493776">
                  <a:extLst>
                    <a:ext uri="{9D8B030D-6E8A-4147-A177-3AD203B41FA5}">
                      <a16:colId xmlns:a16="http://schemas.microsoft.com/office/drawing/2014/main" val="81448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8503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- 2021-04-06 09:01:06</a:t>
                      </a:r>
                      <a:r>
                        <a:rPr kumimoji="0" lang="de-DE" sz="1000" b="0" i="0" u="none" strike="noStrike" kern="1200" cap="none" spc="0" normalizeH="0" baseline="0" noProof="0">
                          <a:ln>
                            <a:noFill/>
                          </a:ln>
                          <a:solidFill>
                            <a:prstClr val="black"/>
                          </a:solidFill>
                          <a:effectLst/>
                          <a:uLnTx/>
                          <a:uFillTx/>
                          <a:latin typeface="+mn-lt"/>
                          <a:ea typeface="+mn-ea"/>
                          <a:cs typeface="+mn-cs"/>
                        </a:rPr>
                        <a:t>
 Akademiker sollten es wissen: Alkohol ist nicht die Antwort auf die Corona-Krise. Ob unsere Studie das bestätigt?
Die ganze Studie mit allen Ergebnissen findest du auf unserer Webseite. #linkinbio.
#pronovaBKK #alkoholfrei #bewusstgeniessen #feierabendbier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https://quintly-image-storage.s3.amazonaws.com/45cbd03b64ea58ce4d75e2a18185fc18/5b14338e3dbfcf03ef191144b2ebe6a7.jpg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3844008449"/>
                  </a:ext>
                </a:extLst>
              </a:tr>
            </a:tbl>
          </a:graphicData>
        </a:graphic>
      </p:graphicFrame>
      <p:sp>
        <p:nvSpPr>
          <p:cNvPr id="4" name="Text Placeholder 3">
            <a:extLst>
              <a:ext uri="{FF2B5EF4-FFF2-40B4-BE49-F238E27FC236}">
                <a16:creationId xmlns:a16="http://schemas.microsoft.com/office/drawing/2014/main" id="{63D52C35-8DF6-4126-8293-2BFEAB20041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635830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5060-A1A8-421F-A394-374D3A3BE932}"/>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C2269C91-B4BB-448B-B552-E864A6C8EF3A}"/>
              </a:ext>
            </a:extLst>
          </p:cNvPr>
          <p:cNvGraphicFramePr>
            <a:graphicFrameLocks noGrp="1"/>
          </p:cNvGraphicFramePr>
          <p:nvPr>
            <p:ph type="tbl" sz="quarter" idx="13"/>
            <p:extLst>
              <p:ext uri="{D42A27DB-BD31-4B8C-83A1-F6EECF244321}">
                <p14:modId xmlns:p14="http://schemas.microsoft.com/office/powerpoint/2010/main" val="225275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2077589"/>
                    </a:ext>
                  </a:extLst>
                </a:gridCol>
                <a:gridCol w="1069847">
                  <a:extLst>
                    <a:ext uri="{9D8B030D-6E8A-4147-A177-3AD203B41FA5}">
                      <a16:colId xmlns:a16="http://schemas.microsoft.com/office/drawing/2014/main" val="3878305041"/>
                    </a:ext>
                  </a:extLst>
                </a:gridCol>
                <a:gridCol w="1399031">
                  <a:extLst>
                    <a:ext uri="{9D8B030D-6E8A-4147-A177-3AD203B41FA5}">
                      <a16:colId xmlns:a16="http://schemas.microsoft.com/office/drawing/2014/main" val="4285202479"/>
                    </a:ext>
                  </a:extLst>
                </a:gridCol>
                <a:gridCol w="493776">
                  <a:extLst>
                    <a:ext uri="{9D8B030D-6E8A-4147-A177-3AD203B41FA5}">
                      <a16:colId xmlns:a16="http://schemas.microsoft.com/office/drawing/2014/main" val="2222233929"/>
                    </a:ext>
                  </a:extLst>
                </a:gridCol>
                <a:gridCol w="493776">
                  <a:extLst>
                    <a:ext uri="{9D8B030D-6E8A-4147-A177-3AD203B41FA5}">
                      <a16:colId xmlns:a16="http://schemas.microsoft.com/office/drawing/2014/main" val="1606666368"/>
                    </a:ext>
                  </a:extLst>
                </a:gridCol>
                <a:gridCol w="493776">
                  <a:extLst>
                    <a:ext uri="{9D8B030D-6E8A-4147-A177-3AD203B41FA5}">
                      <a16:colId xmlns:a16="http://schemas.microsoft.com/office/drawing/2014/main" val="2931331847"/>
                    </a:ext>
                  </a:extLst>
                </a:gridCol>
                <a:gridCol w="493776">
                  <a:extLst>
                    <a:ext uri="{9D8B030D-6E8A-4147-A177-3AD203B41FA5}">
                      <a16:colId xmlns:a16="http://schemas.microsoft.com/office/drawing/2014/main" val="2125452241"/>
                    </a:ext>
                  </a:extLst>
                </a:gridCol>
                <a:gridCol w="493776">
                  <a:extLst>
                    <a:ext uri="{9D8B030D-6E8A-4147-A177-3AD203B41FA5}">
                      <a16:colId xmlns:a16="http://schemas.microsoft.com/office/drawing/2014/main" val="2916360726"/>
                    </a:ext>
                  </a:extLst>
                </a:gridCol>
                <a:gridCol w="493776">
                  <a:extLst>
                    <a:ext uri="{9D8B030D-6E8A-4147-A177-3AD203B41FA5}">
                      <a16:colId xmlns:a16="http://schemas.microsoft.com/office/drawing/2014/main" val="3949198459"/>
                    </a:ext>
                  </a:extLst>
                </a:gridCol>
                <a:gridCol w="493776">
                  <a:extLst>
                    <a:ext uri="{9D8B030D-6E8A-4147-A177-3AD203B41FA5}">
                      <a16:colId xmlns:a16="http://schemas.microsoft.com/office/drawing/2014/main" val="2439686688"/>
                    </a:ext>
                  </a:extLst>
                </a:gridCol>
                <a:gridCol w="493776">
                  <a:extLst>
                    <a:ext uri="{9D8B030D-6E8A-4147-A177-3AD203B41FA5}">
                      <a16:colId xmlns:a16="http://schemas.microsoft.com/office/drawing/2014/main" val="142196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8528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- 2021-06-21 11:56:22</a:t>
                      </a:r>
                      <a:r>
                        <a:rPr kumimoji="0" lang="de-DE" sz="1000" b="0" i="0" u="none" strike="noStrike" kern="1200" cap="none" spc="0" normalizeH="0" baseline="0" noProof="0">
                          <a:ln>
                            <a:noFill/>
                          </a:ln>
                          <a:solidFill>
                            <a:prstClr val="black"/>
                          </a:solidFill>
                          <a:effectLst/>
                          <a:uLnTx/>
                          <a:uFillTx/>
                          <a:latin typeface="+mn-lt"/>
                          <a:ea typeface="+mn-ea"/>
                          <a:cs typeface="+mn-cs"/>
                        </a:rPr>
                        <a:t>
 Catcalling hat noch nie zu einem netten Flirt oder einer neuen Bekanntschaft geführt. Trotzdem stirbt diese übergriffige Machtdemonstration einfach nicht aus. Meist sind Männer die Täter und Frauen die Betroffenen. Was alle Opfer gemeinsam haben: Sie trifft keine Schuld. Es gibt kein Outfit und kein Make-up, dass diese Übergriffe rechtfertigt. 
Mehr zum Thema #Catcalling und was ihr dagegen tun könnt, findet ihr auf unserer Homepage #linkinbio
#pronovabkk #stopcatcalls #stopcatcalling #frauenrechte #gegengewaltanfrauen #gleichstellung #genderequality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https://quintly-image-storage.s3.amazonaws.com/45cbd03b64ea58ce4d75e2a18185fc18/e6156a67869b8ade839104b7af40071a.jpg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2771374"/>
                  </a:ext>
                </a:extLst>
              </a:tr>
            </a:tbl>
          </a:graphicData>
        </a:graphic>
      </p:graphicFrame>
      <p:sp>
        <p:nvSpPr>
          <p:cNvPr id="4" name="Text Placeholder 3">
            <a:extLst>
              <a:ext uri="{FF2B5EF4-FFF2-40B4-BE49-F238E27FC236}">
                <a16:creationId xmlns:a16="http://schemas.microsoft.com/office/drawing/2014/main" id="{C7820E1C-9AD8-44A9-8DA9-4E4A382CBD7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84846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C980-61F6-48F3-A5DA-314A5585313E}"/>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CC287BC7-33E6-4FF1-ADB4-C1224772B84A}"/>
              </a:ext>
            </a:extLst>
          </p:cNvPr>
          <p:cNvGraphicFramePr>
            <a:graphicFrameLocks noGrp="1"/>
          </p:cNvGraphicFramePr>
          <p:nvPr>
            <p:ph type="tbl" sz="quarter" idx="13"/>
            <p:extLst>
              <p:ext uri="{D42A27DB-BD31-4B8C-83A1-F6EECF244321}">
                <p14:modId xmlns:p14="http://schemas.microsoft.com/office/powerpoint/2010/main" val="266368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16698012"/>
                    </a:ext>
                  </a:extLst>
                </a:gridCol>
                <a:gridCol w="1069847">
                  <a:extLst>
                    <a:ext uri="{9D8B030D-6E8A-4147-A177-3AD203B41FA5}">
                      <a16:colId xmlns:a16="http://schemas.microsoft.com/office/drawing/2014/main" val="726317512"/>
                    </a:ext>
                  </a:extLst>
                </a:gridCol>
                <a:gridCol w="1399031">
                  <a:extLst>
                    <a:ext uri="{9D8B030D-6E8A-4147-A177-3AD203B41FA5}">
                      <a16:colId xmlns:a16="http://schemas.microsoft.com/office/drawing/2014/main" val="3043377893"/>
                    </a:ext>
                  </a:extLst>
                </a:gridCol>
                <a:gridCol w="493776">
                  <a:extLst>
                    <a:ext uri="{9D8B030D-6E8A-4147-A177-3AD203B41FA5}">
                      <a16:colId xmlns:a16="http://schemas.microsoft.com/office/drawing/2014/main" val="276995728"/>
                    </a:ext>
                  </a:extLst>
                </a:gridCol>
                <a:gridCol w="493776">
                  <a:extLst>
                    <a:ext uri="{9D8B030D-6E8A-4147-A177-3AD203B41FA5}">
                      <a16:colId xmlns:a16="http://schemas.microsoft.com/office/drawing/2014/main" val="791619598"/>
                    </a:ext>
                  </a:extLst>
                </a:gridCol>
                <a:gridCol w="493776">
                  <a:extLst>
                    <a:ext uri="{9D8B030D-6E8A-4147-A177-3AD203B41FA5}">
                      <a16:colId xmlns:a16="http://schemas.microsoft.com/office/drawing/2014/main" val="3272872009"/>
                    </a:ext>
                  </a:extLst>
                </a:gridCol>
                <a:gridCol w="493776">
                  <a:extLst>
                    <a:ext uri="{9D8B030D-6E8A-4147-A177-3AD203B41FA5}">
                      <a16:colId xmlns:a16="http://schemas.microsoft.com/office/drawing/2014/main" val="1660622998"/>
                    </a:ext>
                  </a:extLst>
                </a:gridCol>
                <a:gridCol w="493776">
                  <a:extLst>
                    <a:ext uri="{9D8B030D-6E8A-4147-A177-3AD203B41FA5}">
                      <a16:colId xmlns:a16="http://schemas.microsoft.com/office/drawing/2014/main" val="1225194089"/>
                    </a:ext>
                  </a:extLst>
                </a:gridCol>
                <a:gridCol w="493776">
                  <a:extLst>
                    <a:ext uri="{9D8B030D-6E8A-4147-A177-3AD203B41FA5}">
                      <a16:colId xmlns:a16="http://schemas.microsoft.com/office/drawing/2014/main" val="3514914587"/>
                    </a:ext>
                  </a:extLst>
                </a:gridCol>
                <a:gridCol w="493776">
                  <a:extLst>
                    <a:ext uri="{9D8B030D-6E8A-4147-A177-3AD203B41FA5}">
                      <a16:colId xmlns:a16="http://schemas.microsoft.com/office/drawing/2014/main" val="4035424755"/>
                    </a:ext>
                  </a:extLst>
                </a:gridCol>
                <a:gridCol w="493776">
                  <a:extLst>
                    <a:ext uri="{9D8B030D-6E8A-4147-A177-3AD203B41FA5}">
                      <a16:colId xmlns:a16="http://schemas.microsoft.com/office/drawing/2014/main" val="74412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9341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- 2021-05-14 10:00:13</a:t>
                      </a:r>
                      <a:r>
                        <a:rPr kumimoji="0" lang="de-DE" sz="1000" b="0" i="0" u="none" strike="noStrike" kern="1200" cap="none" spc="0" normalizeH="0" baseline="0" noProof="0">
                          <a:ln>
                            <a:noFill/>
                          </a:ln>
                          <a:solidFill>
                            <a:prstClr val="black"/>
                          </a:solidFill>
                          <a:effectLst/>
                          <a:uLnTx/>
                          <a:uFillTx/>
                          <a:latin typeface="+mn-lt"/>
                          <a:ea typeface="+mn-ea"/>
                          <a:cs typeface="+mn-cs"/>
                        </a:rPr>
                        <a:t>
 Jetzt #AstraZeneca nehmen oder doch lieber auf #BioNTech oder #Moderna warten? Wir helfen euch bei dieser Entscheidung: Besprecht eure persönlichen Fragen im Videogespräch mit erfahrenen Ärztinnen und Ärzten. Lasst eure mögliche Risikofaktoren in der Impfberatung abklären, damit ihr euch sicher und fundiert entscheiden könnt.
Als Versicherte der pronova BKK ist die Nutzung der #TeleClinic für euch kostenfrei - auch nachts, an Feiertagen und am Wochenende.
Den Link zur @teleclinic_gmbh findet ihr in unserer Bio.
#pronovabkk #covid19de #fightcovid #impfluencer #impfen #eHealth #telemedizin #telemedizinindeutschland #instahealth #instadoc #instadoctor #medizin #instahospital #arzt #krankheit #gesundheit #gesundheitssystem #zukunft #smartphone #smarthealth #smarthealthcare #coronadeutschland #impfstoff #wirvsvirus #coronaimpfstoff #gesundheitsschutz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https://quintly-image-storage.s3.amazonaws.com/45cbd03b64ea58ce4d75e2a18185fc18/b72c5bea3da396bfe3a0fb3aa7783696.jpg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9223685"/>
                  </a:ext>
                </a:extLst>
              </a:tr>
            </a:tbl>
          </a:graphicData>
        </a:graphic>
      </p:graphicFrame>
      <p:sp>
        <p:nvSpPr>
          <p:cNvPr id="4" name="Text Placeholder 3">
            <a:extLst>
              <a:ext uri="{FF2B5EF4-FFF2-40B4-BE49-F238E27FC236}">
                <a16:creationId xmlns:a16="http://schemas.microsoft.com/office/drawing/2014/main" id="{AAFDCE32-9B90-4CCB-9698-13A8C99D83EB}"/>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3881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59B63-D8E8-4CF4-BB4C-7D6F270E63B8}"/>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4EE0C60B-01B2-4F03-91A8-DE36BE42E69F}"/>
              </a:ext>
            </a:extLst>
          </p:cNvPr>
          <p:cNvGraphicFramePr>
            <a:graphicFrameLocks noGrp="1"/>
          </p:cNvGraphicFramePr>
          <p:nvPr>
            <p:ph type="tbl" sz="quarter" idx="13"/>
            <p:extLst>
              <p:ext uri="{D42A27DB-BD31-4B8C-83A1-F6EECF244321}">
                <p14:modId xmlns:p14="http://schemas.microsoft.com/office/powerpoint/2010/main" val="172168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30481685"/>
                    </a:ext>
                  </a:extLst>
                </a:gridCol>
                <a:gridCol w="1069847">
                  <a:extLst>
                    <a:ext uri="{9D8B030D-6E8A-4147-A177-3AD203B41FA5}">
                      <a16:colId xmlns:a16="http://schemas.microsoft.com/office/drawing/2014/main" val="997457149"/>
                    </a:ext>
                  </a:extLst>
                </a:gridCol>
                <a:gridCol w="1399031">
                  <a:extLst>
                    <a:ext uri="{9D8B030D-6E8A-4147-A177-3AD203B41FA5}">
                      <a16:colId xmlns:a16="http://schemas.microsoft.com/office/drawing/2014/main" val="533532208"/>
                    </a:ext>
                  </a:extLst>
                </a:gridCol>
                <a:gridCol w="493776">
                  <a:extLst>
                    <a:ext uri="{9D8B030D-6E8A-4147-A177-3AD203B41FA5}">
                      <a16:colId xmlns:a16="http://schemas.microsoft.com/office/drawing/2014/main" val="368506271"/>
                    </a:ext>
                  </a:extLst>
                </a:gridCol>
                <a:gridCol w="493776">
                  <a:extLst>
                    <a:ext uri="{9D8B030D-6E8A-4147-A177-3AD203B41FA5}">
                      <a16:colId xmlns:a16="http://schemas.microsoft.com/office/drawing/2014/main" val="2185349805"/>
                    </a:ext>
                  </a:extLst>
                </a:gridCol>
                <a:gridCol w="493776">
                  <a:extLst>
                    <a:ext uri="{9D8B030D-6E8A-4147-A177-3AD203B41FA5}">
                      <a16:colId xmlns:a16="http://schemas.microsoft.com/office/drawing/2014/main" val="809017312"/>
                    </a:ext>
                  </a:extLst>
                </a:gridCol>
                <a:gridCol w="493776">
                  <a:extLst>
                    <a:ext uri="{9D8B030D-6E8A-4147-A177-3AD203B41FA5}">
                      <a16:colId xmlns:a16="http://schemas.microsoft.com/office/drawing/2014/main" val="2825108989"/>
                    </a:ext>
                  </a:extLst>
                </a:gridCol>
                <a:gridCol w="493776">
                  <a:extLst>
                    <a:ext uri="{9D8B030D-6E8A-4147-A177-3AD203B41FA5}">
                      <a16:colId xmlns:a16="http://schemas.microsoft.com/office/drawing/2014/main" val="1389804295"/>
                    </a:ext>
                  </a:extLst>
                </a:gridCol>
                <a:gridCol w="493776">
                  <a:extLst>
                    <a:ext uri="{9D8B030D-6E8A-4147-A177-3AD203B41FA5}">
                      <a16:colId xmlns:a16="http://schemas.microsoft.com/office/drawing/2014/main" val="3711874746"/>
                    </a:ext>
                  </a:extLst>
                </a:gridCol>
                <a:gridCol w="493776">
                  <a:extLst>
                    <a:ext uri="{9D8B030D-6E8A-4147-A177-3AD203B41FA5}">
                      <a16:colId xmlns:a16="http://schemas.microsoft.com/office/drawing/2014/main" val="3029852153"/>
                    </a:ext>
                  </a:extLst>
                </a:gridCol>
                <a:gridCol w="493776">
                  <a:extLst>
                    <a:ext uri="{9D8B030D-6E8A-4147-A177-3AD203B41FA5}">
                      <a16:colId xmlns:a16="http://schemas.microsoft.com/office/drawing/2014/main" val="3769392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5432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- 2021-05-16 09:21:37</a:t>
                      </a:r>
                      <a:r>
                        <a:rPr kumimoji="0" lang="en-US" sz="1000" b="0" i="0" u="none" strike="noStrike" kern="1200" cap="none" spc="0" normalizeH="0" baseline="0" noProof="0">
                          <a:ln>
                            <a:noFill/>
                          </a:ln>
                          <a:solidFill>
                            <a:prstClr val="black"/>
                          </a:solidFill>
                          <a:effectLst/>
                          <a:uLnTx/>
                          <a:uFillTx/>
                          <a:latin typeface="+mn-lt"/>
                          <a:ea typeface="+mn-ea"/>
                          <a:cs typeface="+mn-cs"/>
                        </a:rPr>
                        <a:t>
 Do you speak Bike? Ob #AllMountain, #Fixie oder #FroDHo: Für manche Menschen bedeuten diese Abkürzungen die Welt, für andere ist ein Fahrrad einfach ein Fahrrad. Was alle Radlerinnen und Radler gemeinsam haben: Die Liebe für Bewegung an der frischen Luft und das Gefühl von Freiheit, dass man nur im Sattel findet.
Welche Abkürzung ist für dich die wichtigste der Fahrradwelt?
#pronovabkk #bicyclelife	#cyclistlife #drahtesel #fahrrad #fahrräder #fahrradfahrenmachtglücklich	#fahrradliebe #fahrradtour #fahrradtour🚲		#ilovemybike #instabike #mountainbiken #pedalforever	#procycling #radeln	#radelnmachtglücklich #radfahren #radfahrenmachtglücklich #radfahrer		#radsport	#radtour #radtouren #roadbike #roadcycling #urbancycling #velotour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https://quintly-image-storage.s3.amazonaws.com/45cbd03b64ea58ce4d75e2a18185fc18/58aa1cc0f3086c0cff0867ea60ec8e6d.jpg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2420780"/>
                  </a:ext>
                </a:extLst>
              </a:tr>
            </a:tbl>
          </a:graphicData>
        </a:graphic>
      </p:graphicFrame>
      <p:sp>
        <p:nvSpPr>
          <p:cNvPr id="4" name="Text Placeholder 3">
            <a:extLst>
              <a:ext uri="{FF2B5EF4-FFF2-40B4-BE49-F238E27FC236}">
                <a16:creationId xmlns:a16="http://schemas.microsoft.com/office/drawing/2014/main" id="{358023FF-8C39-4E0C-9B72-5433CF5ED48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02383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6C1C7-FB88-4F53-81A7-6A03CE1DD833}"/>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04E1BE5E-0A02-49E2-8A52-5456120FD83F}"/>
              </a:ext>
            </a:extLst>
          </p:cNvPr>
          <p:cNvGraphicFramePr>
            <a:graphicFrameLocks noGrp="1"/>
          </p:cNvGraphicFramePr>
          <p:nvPr>
            <p:ph type="tbl" sz="quarter" idx="13"/>
            <p:extLst>
              <p:ext uri="{D42A27DB-BD31-4B8C-83A1-F6EECF244321}">
                <p14:modId xmlns:p14="http://schemas.microsoft.com/office/powerpoint/2010/main" val="71704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35375127"/>
                    </a:ext>
                  </a:extLst>
                </a:gridCol>
                <a:gridCol w="1069847">
                  <a:extLst>
                    <a:ext uri="{9D8B030D-6E8A-4147-A177-3AD203B41FA5}">
                      <a16:colId xmlns:a16="http://schemas.microsoft.com/office/drawing/2014/main" val="2229989320"/>
                    </a:ext>
                  </a:extLst>
                </a:gridCol>
                <a:gridCol w="1399031">
                  <a:extLst>
                    <a:ext uri="{9D8B030D-6E8A-4147-A177-3AD203B41FA5}">
                      <a16:colId xmlns:a16="http://schemas.microsoft.com/office/drawing/2014/main" val="4052534131"/>
                    </a:ext>
                  </a:extLst>
                </a:gridCol>
                <a:gridCol w="493776">
                  <a:extLst>
                    <a:ext uri="{9D8B030D-6E8A-4147-A177-3AD203B41FA5}">
                      <a16:colId xmlns:a16="http://schemas.microsoft.com/office/drawing/2014/main" val="4144692272"/>
                    </a:ext>
                  </a:extLst>
                </a:gridCol>
                <a:gridCol w="493776">
                  <a:extLst>
                    <a:ext uri="{9D8B030D-6E8A-4147-A177-3AD203B41FA5}">
                      <a16:colId xmlns:a16="http://schemas.microsoft.com/office/drawing/2014/main" val="1968864327"/>
                    </a:ext>
                  </a:extLst>
                </a:gridCol>
                <a:gridCol w="493776">
                  <a:extLst>
                    <a:ext uri="{9D8B030D-6E8A-4147-A177-3AD203B41FA5}">
                      <a16:colId xmlns:a16="http://schemas.microsoft.com/office/drawing/2014/main" val="3461934421"/>
                    </a:ext>
                  </a:extLst>
                </a:gridCol>
                <a:gridCol w="493776">
                  <a:extLst>
                    <a:ext uri="{9D8B030D-6E8A-4147-A177-3AD203B41FA5}">
                      <a16:colId xmlns:a16="http://schemas.microsoft.com/office/drawing/2014/main" val="1958011783"/>
                    </a:ext>
                  </a:extLst>
                </a:gridCol>
                <a:gridCol w="493776">
                  <a:extLst>
                    <a:ext uri="{9D8B030D-6E8A-4147-A177-3AD203B41FA5}">
                      <a16:colId xmlns:a16="http://schemas.microsoft.com/office/drawing/2014/main" val="1158476244"/>
                    </a:ext>
                  </a:extLst>
                </a:gridCol>
                <a:gridCol w="493776">
                  <a:extLst>
                    <a:ext uri="{9D8B030D-6E8A-4147-A177-3AD203B41FA5}">
                      <a16:colId xmlns:a16="http://schemas.microsoft.com/office/drawing/2014/main" val="409992120"/>
                    </a:ext>
                  </a:extLst>
                </a:gridCol>
                <a:gridCol w="493776">
                  <a:extLst>
                    <a:ext uri="{9D8B030D-6E8A-4147-A177-3AD203B41FA5}">
                      <a16:colId xmlns:a16="http://schemas.microsoft.com/office/drawing/2014/main" val="1290920257"/>
                    </a:ext>
                  </a:extLst>
                </a:gridCol>
                <a:gridCol w="493776">
                  <a:extLst>
                    <a:ext uri="{9D8B030D-6E8A-4147-A177-3AD203B41FA5}">
                      <a16:colId xmlns:a16="http://schemas.microsoft.com/office/drawing/2014/main" val="298639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1377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- 2021-04-25 09:43:25</a:t>
                      </a:r>
                      <a:r>
                        <a:rPr kumimoji="0" lang="de-DE" sz="1000" b="0" i="0" u="none" strike="noStrike" kern="1200" cap="none" spc="0" normalizeH="0" baseline="0" noProof="0">
                          <a:ln>
                            <a:noFill/>
                          </a:ln>
                          <a:solidFill>
                            <a:prstClr val="black"/>
                          </a:solidFill>
                          <a:effectLst/>
                          <a:uLnTx/>
                          <a:uFillTx/>
                          <a:latin typeface="+mn-lt"/>
                          <a:ea typeface="+mn-ea"/>
                          <a:cs typeface="+mn-cs"/>
                        </a:rPr>
                        <a:t>
 Hast du auch den ganzen Winter eine ruhige Kugel geschoben? Dann ist jetzt die richtige Zeit, um wieder aktiv zu werden! Oder willst du eine Schippe drauflegen, um wieder in Form für Wettkämpfe zu kommen? In beiden Fällen empfehlen wir dir die Sportmedizinische Untersuchung. Alle zwei Jahre bezuschusst dir die pronova BKK die Untersuchung mit bis zu 150 Euro! 
Mehr Infos findest du auf unserer Webseite!
#pronovabkk #prolauftechnik #laufen #lauftechnik #vorfusslauf #stabitraining #stabilitytraining #stability #stabi #lauftraining #laufblogger #laufenmachtspaß #läuft #laufsport #laufliebe #läufer #laufenverbindet #laufenmachtglücklich #darumlaufenwir #laufenmachtdenkopffrei #laufenfüranfänger #joggenfüranfänger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https://quintly-image-storage.s3.amazonaws.com/45cbd03b64ea58ce4d75e2a18185fc18/4a1562178b7532a64ac0a01235426062.jpg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8685210"/>
                  </a:ext>
                </a:extLst>
              </a:tr>
            </a:tbl>
          </a:graphicData>
        </a:graphic>
      </p:graphicFrame>
      <p:sp>
        <p:nvSpPr>
          <p:cNvPr id="4" name="Text Placeholder 3">
            <a:extLst>
              <a:ext uri="{FF2B5EF4-FFF2-40B4-BE49-F238E27FC236}">
                <a16:creationId xmlns:a16="http://schemas.microsoft.com/office/drawing/2014/main" id="{41A43322-51A2-45DE-9DCB-EBF42C94002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90656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3358-F31C-49E3-9CCC-866D54AACB6B}"/>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9A708E7D-6958-4A9D-9176-12C072F733B7}"/>
              </a:ext>
            </a:extLst>
          </p:cNvPr>
          <p:cNvGraphicFramePr>
            <a:graphicFrameLocks noGrp="1"/>
          </p:cNvGraphicFramePr>
          <p:nvPr>
            <p:ph type="tbl" sz="quarter" idx="13"/>
            <p:extLst>
              <p:ext uri="{D42A27DB-BD31-4B8C-83A1-F6EECF244321}">
                <p14:modId xmlns:p14="http://schemas.microsoft.com/office/powerpoint/2010/main" val="328197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81804093"/>
                    </a:ext>
                  </a:extLst>
                </a:gridCol>
                <a:gridCol w="1069847">
                  <a:extLst>
                    <a:ext uri="{9D8B030D-6E8A-4147-A177-3AD203B41FA5}">
                      <a16:colId xmlns:a16="http://schemas.microsoft.com/office/drawing/2014/main" val="403044661"/>
                    </a:ext>
                  </a:extLst>
                </a:gridCol>
                <a:gridCol w="1399031">
                  <a:extLst>
                    <a:ext uri="{9D8B030D-6E8A-4147-A177-3AD203B41FA5}">
                      <a16:colId xmlns:a16="http://schemas.microsoft.com/office/drawing/2014/main" val="3376188398"/>
                    </a:ext>
                  </a:extLst>
                </a:gridCol>
                <a:gridCol w="493776">
                  <a:extLst>
                    <a:ext uri="{9D8B030D-6E8A-4147-A177-3AD203B41FA5}">
                      <a16:colId xmlns:a16="http://schemas.microsoft.com/office/drawing/2014/main" val="2959187584"/>
                    </a:ext>
                  </a:extLst>
                </a:gridCol>
                <a:gridCol w="493776">
                  <a:extLst>
                    <a:ext uri="{9D8B030D-6E8A-4147-A177-3AD203B41FA5}">
                      <a16:colId xmlns:a16="http://schemas.microsoft.com/office/drawing/2014/main" val="3391995624"/>
                    </a:ext>
                  </a:extLst>
                </a:gridCol>
                <a:gridCol w="493776">
                  <a:extLst>
                    <a:ext uri="{9D8B030D-6E8A-4147-A177-3AD203B41FA5}">
                      <a16:colId xmlns:a16="http://schemas.microsoft.com/office/drawing/2014/main" val="714164619"/>
                    </a:ext>
                  </a:extLst>
                </a:gridCol>
                <a:gridCol w="493776">
                  <a:extLst>
                    <a:ext uri="{9D8B030D-6E8A-4147-A177-3AD203B41FA5}">
                      <a16:colId xmlns:a16="http://schemas.microsoft.com/office/drawing/2014/main" val="1990900202"/>
                    </a:ext>
                  </a:extLst>
                </a:gridCol>
                <a:gridCol w="493776">
                  <a:extLst>
                    <a:ext uri="{9D8B030D-6E8A-4147-A177-3AD203B41FA5}">
                      <a16:colId xmlns:a16="http://schemas.microsoft.com/office/drawing/2014/main" val="855679105"/>
                    </a:ext>
                  </a:extLst>
                </a:gridCol>
                <a:gridCol w="493776">
                  <a:extLst>
                    <a:ext uri="{9D8B030D-6E8A-4147-A177-3AD203B41FA5}">
                      <a16:colId xmlns:a16="http://schemas.microsoft.com/office/drawing/2014/main" val="1230465902"/>
                    </a:ext>
                  </a:extLst>
                </a:gridCol>
                <a:gridCol w="493776">
                  <a:extLst>
                    <a:ext uri="{9D8B030D-6E8A-4147-A177-3AD203B41FA5}">
                      <a16:colId xmlns:a16="http://schemas.microsoft.com/office/drawing/2014/main" val="1435434599"/>
                    </a:ext>
                  </a:extLst>
                </a:gridCol>
                <a:gridCol w="493776">
                  <a:extLst>
                    <a:ext uri="{9D8B030D-6E8A-4147-A177-3AD203B41FA5}">
                      <a16:colId xmlns:a16="http://schemas.microsoft.com/office/drawing/2014/main" val="325664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1073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- 2021-05-22 09:56:34</a:t>
                      </a:r>
                      <a:r>
                        <a:rPr kumimoji="0" lang="en-US" sz="1000" b="0" i="0" u="none" strike="noStrike" kern="1200" cap="none" spc="0" normalizeH="0" baseline="0" noProof="0">
                          <a:ln>
                            <a:noFill/>
                          </a:ln>
                          <a:solidFill>
                            <a:prstClr val="black"/>
                          </a:solidFill>
                          <a:effectLst/>
                          <a:uLnTx/>
                          <a:uFillTx/>
                          <a:latin typeface="+mn-lt"/>
                          <a:ea typeface="+mn-ea"/>
                          <a:cs typeface="+mn-cs"/>
                        </a:rPr>
                        <a:t>
 Vintage-Räder sind stylisch und nachhaltig. Du hast ein altes Rad? Alte Fahrräder sind oft von guter Qualität. Vielleicht reicht es ja, das gute Stück einmal gründlich zu überholen statt gleich ein neues zu kaufen. Oder schau dich auf dem Gebrauchtmarkt um. In Zeiten, in denen viele auf E-Bikes umsteigen, kannst du hier oft Schnäppchen machen. Das spart Ressourcen für die Herstellung eines neuen Rades. Du suchst was Besonderes? Viele alte Fahrradmarken sind Kult. Die Aufarbeitung eines solchen Vintage-Räder ist eine Liebhaber-Kultur für sich und du hast wirklich ein individuelles Gefährt. 
#pronovabkk #bicyclelife #cyclistlife #vintagecycling #vintagecycle #vintagestyle  #drahtesel #fahrrad #fahrräder #fahrradfahrenmachtglücklich #fahrradliebe #fahrradtour #ilovemybike #instabike #mountainbiken #pedalforever #procycling #radeln #radelnmachtglücklich #radfahren #radfahrenmachtglücklich #radfahrer #radsport #radtour #radtouren #roadbike #roadcycling #urbancycling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https://quintly-image-storage.s3.amazonaws.com/45cbd03b64ea58ce4d75e2a18185fc18/a809b5efe347f03191d3ca88ac89ed6b.jpg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4057727"/>
                  </a:ext>
                </a:extLst>
              </a:tr>
            </a:tbl>
          </a:graphicData>
        </a:graphic>
      </p:graphicFrame>
      <p:sp>
        <p:nvSpPr>
          <p:cNvPr id="4" name="Text Placeholder 3">
            <a:extLst>
              <a:ext uri="{FF2B5EF4-FFF2-40B4-BE49-F238E27FC236}">
                <a16:creationId xmlns:a16="http://schemas.microsoft.com/office/drawing/2014/main" id="{27929444-4F9C-47D2-BA9D-C35D67A5B37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98629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370A-8E14-45DB-AD80-75C3E27D0DF0}"/>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BFC5DC41-0E32-4F61-9DF0-845FE4CC5078}"/>
              </a:ext>
            </a:extLst>
          </p:cNvPr>
          <p:cNvGraphicFramePr>
            <a:graphicFrameLocks noGrp="1"/>
          </p:cNvGraphicFramePr>
          <p:nvPr>
            <p:ph type="tbl" sz="quarter" idx="13"/>
            <p:extLst>
              <p:ext uri="{D42A27DB-BD31-4B8C-83A1-F6EECF244321}">
                <p14:modId xmlns:p14="http://schemas.microsoft.com/office/powerpoint/2010/main" val="46638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0442388"/>
                    </a:ext>
                  </a:extLst>
                </a:gridCol>
                <a:gridCol w="1069847">
                  <a:extLst>
                    <a:ext uri="{9D8B030D-6E8A-4147-A177-3AD203B41FA5}">
                      <a16:colId xmlns:a16="http://schemas.microsoft.com/office/drawing/2014/main" val="1736547187"/>
                    </a:ext>
                  </a:extLst>
                </a:gridCol>
                <a:gridCol w="1399031">
                  <a:extLst>
                    <a:ext uri="{9D8B030D-6E8A-4147-A177-3AD203B41FA5}">
                      <a16:colId xmlns:a16="http://schemas.microsoft.com/office/drawing/2014/main" val="1269217766"/>
                    </a:ext>
                  </a:extLst>
                </a:gridCol>
                <a:gridCol w="493776">
                  <a:extLst>
                    <a:ext uri="{9D8B030D-6E8A-4147-A177-3AD203B41FA5}">
                      <a16:colId xmlns:a16="http://schemas.microsoft.com/office/drawing/2014/main" val="3398742757"/>
                    </a:ext>
                  </a:extLst>
                </a:gridCol>
                <a:gridCol w="493776">
                  <a:extLst>
                    <a:ext uri="{9D8B030D-6E8A-4147-A177-3AD203B41FA5}">
                      <a16:colId xmlns:a16="http://schemas.microsoft.com/office/drawing/2014/main" val="3613587259"/>
                    </a:ext>
                  </a:extLst>
                </a:gridCol>
                <a:gridCol w="493776">
                  <a:extLst>
                    <a:ext uri="{9D8B030D-6E8A-4147-A177-3AD203B41FA5}">
                      <a16:colId xmlns:a16="http://schemas.microsoft.com/office/drawing/2014/main" val="716316098"/>
                    </a:ext>
                  </a:extLst>
                </a:gridCol>
                <a:gridCol w="493776">
                  <a:extLst>
                    <a:ext uri="{9D8B030D-6E8A-4147-A177-3AD203B41FA5}">
                      <a16:colId xmlns:a16="http://schemas.microsoft.com/office/drawing/2014/main" val="1117904436"/>
                    </a:ext>
                  </a:extLst>
                </a:gridCol>
                <a:gridCol w="493776">
                  <a:extLst>
                    <a:ext uri="{9D8B030D-6E8A-4147-A177-3AD203B41FA5}">
                      <a16:colId xmlns:a16="http://schemas.microsoft.com/office/drawing/2014/main" val="889117720"/>
                    </a:ext>
                  </a:extLst>
                </a:gridCol>
                <a:gridCol w="493776">
                  <a:extLst>
                    <a:ext uri="{9D8B030D-6E8A-4147-A177-3AD203B41FA5}">
                      <a16:colId xmlns:a16="http://schemas.microsoft.com/office/drawing/2014/main" val="4210741814"/>
                    </a:ext>
                  </a:extLst>
                </a:gridCol>
                <a:gridCol w="493776">
                  <a:extLst>
                    <a:ext uri="{9D8B030D-6E8A-4147-A177-3AD203B41FA5}">
                      <a16:colId xmlns:a16="http://schemas.microsoft.com/office/drawing/2014/main" val="11539024"/>
                    </a:ext>
                  </a:extLst>
                </a:gridCol>
                <a:gridCol w="493776">
                  <a:extLst>
                    <a:ext uri="{9D8B030D-6E8A-4147-A177-3AD203B41FA5}">
                      <a16:colId xmlns:a16="http://schemas.microsoft.com/office/drawing/2014/main" val="3346796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6841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- 2021-04-10 10:00:45</a:t>
                      </a:r>
                      <a:r>
                        <a:rPr kumimoji="0" lang="de-DE" sz="1000" b="0" i="0" u="none" strike="noStrike" kern="1200" cap="none" spc="0" normalizeH="0" baseline="0" noProof="0">
                          <a:ln>
                            <a:noFill/>
                          </a:ln>
                          <a:solidFill>
                            <a:prstClr val="black"/>
                          </a:solidFill>
                          <a:effectLst/>
                          <a:uLnTx/>
                          <a:uFillTx/>
                          <a:latin typeface="+mn-lt"/>
                          <a:ea typeface="+mn-ea"/>
                          <a:cs typeface="+mn-cs"/>
                        </a:rPr>
                        <a:t>
 Reagierst du auch mit Mitgefühl und Unterstützung, wenn dir gute Freunde von Misserfolgen erzählen? Und gehst du mit dir selbst in solchen Situationen viel härter ins Gericht? Warum eigentlich?
#Selbstmitgefühl zeigt, dass es uns guttut, wenn wir einen achtsamen Umgang mit uns selbst pflegen. Wir stärken damit unser Selbstbewusstsein, öffnen uns uns für die Unterstützung anderer und sammeln Motivation und Energie, um unsere Herausforderungen doch noch zu überwinden. Im #IGTV-Video mit unserer Psychologin Patrizia Thamm lernst du, wie du Selbstmitgefühl nutzen kannst, um dein Selbstwertgefühl zu stärken.
#pronovabkk #bodypositivity #bodyshaming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https://quintly-image-storage.s3.amazonaws.com/45cbd03b64ea58ce4d75e2a18185fc18/09e9f9c272ff66d049006f562c9f66d8.jpg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490823"/>
                  </a:ext>
                </a:extLst>
              </a:tr>
            </a:tbl>
          </a:graphicData>
        </a:graphic>
      </p:graphicFrame>
      <p:sp>
        <p:nvSpPr>
          <p:cNvPr id="4" name="Text Placeholder 3">
            <a:extLst>
              <a:ext uri="{FF2B5EF4-FFF2-40B4-BE49-F238E27FC236}">
                <a16:creationId xmlns:a16="http://schemas.microsoft.com/office/drawing/2014/main" id="{A180710E-BAF4-4103-A339-DBE81EE9658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23111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10089-E1B9-4D93-A2AB-63128CB7E55B}"/>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230E4004-590D-4F72-8FD4-CEEEAB696806}"/>
              </a:ext>
            </a:extLst>
          </p:cNvPr>
          <p:cNvGraphicFramePr>
            <a:graphicFrameLocks noGrp="1"/>
          </p:cNvGraphicFramePr>
          <p:nvPr>
            <p:ph type="tbl" sz="quarter" idx="13"/>
            <p:extLst>
              <p:ext uri="{D42A27DB-BD31-4B8C-83A1-F6EECF244321}">
                <p14:modId xmlns:p14="http://schemas.microsoft.com/office/powerpoint/2010/main" val="196493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07260796"/>
                    </a:ext>
                  </a:extLst>
                </a:gridCol>
                <a:gridCol w="1069847">
                  <a:extLst>
                    <a:ext uri="{9D8B030D-6E8A-4147-A177-3AD203B41FA5}">
                      <a16:colId xmlns:a16="http://schemas.microsoft.com/office/drawing/2014/main" val="3873139190"/>
                    </a:ext>
                  </a:extLst>
                </a:gridCol>
                <a:gridCol w="1399031">
                  <a:extLst>
                    <a:ext uri="{9D8B030D-6E8A-4147-A177-3AD203B41FA5}">
                      <a16:colId xmlns:a16="http://schemas.microsoft.com/office/drawing/2014/main" val="3740464246"/>
                    </a:ext>
                  </a:extLst>
                </a:gridCol>
                <a:gridCol w="493776">
                  <a:extLst>
                    <a:ext uri="{9D8B030D-6E8A-4147-A177-3AD203B41FA5}">
                      <a16:colId xmlns:a16="http://schemas.microsoft.com/office/drawing/2014/main" val="591363511"/>
                    </a:ext>
                  </a:extLst>
                </a:gridCol>
                <a:gridCol w="493776">
                  <a:extLst>
                    <a:ext uri="{9D8B030D-6E8A-4147-A177-3AD203B41FA5}">
                      <a16:colId xmlns:a16="http://schemas.microsoft.com/office/drawing/2014/main" val="4286329493"/>
                    </a:ext>
                  </a:extLst>
                </a:gridCol>
                <a:gridCol w="493776">
                  <a:extLst>
                    <a:ext uri="{9D8B030D-6E8A-4147-A177-3AD203B41FA5}">
                      <a16:colId xmlns:a16="http://schemas.microsoft.com/office/drawing/2014/main" val="2405925643"/>
                    </a:ext>
                  </a:extLst>
                </a:gridCol>
                <a:gridCol w="493776">
                  <a:extLst>
                    <a:ext uri="{9D8B030D-6E8A-4147-A177-3AD203B41FA5}">
                      <a16:colId xmlns:a16="http://schemas.microsoft.com/office/drawing/2014/main" val="1042532276"/>
                    </a:ext>
                  </a:extLst>
                </a:gridCol>
                <a:gridCol w="493776">
                  <a:extLst>
                    <a:ext uri="{9D8B030D-6E8A-4147-A177-3AD203B41FA5}">
                      <a16:colId xmlns:a16="http://schemas.microsoft.com/office/drawing/2014/main" val="2869650216"/>
                    </a:ext>
                  </a:extLst>
                </a:gridCol>
                <a:gridCol w="493776">
                  <a:extLst>
                    <a:ext uri="{9D8B030D-6E8A-4147-A177-3AD203B41FA5}">
                      <a16:colId xmlns:a16="http://schemas.microsoft.com/office/drawing/2014/main" val="4018455795"/>
                    </a:ext>
                  </a:extLst>
                </a:gridCol>
                <a:gridCol w="493776">
                  <a:extLst>
                    <a:ext uri="{9D8B030D-6E8A-4147-A177-3AD203B41FA5}">
                      <a16:colId xmlns:a16="http://schemas.microsoft.com/office/drawing/2014/main" val="2219622624"/>
                    </a:ext>
                  </a:extLst>
                </a:gridCol>
                <a:gridCol w="493776">
                  <a:extLst>
                    <a:ext uri="{9D8B030D-6E8A-4147-A177-3AD203B41FA5}">
                      <a16:colId xmlns:a16="http://schemas.microsoft.com/office/drawing/2014/main" val="244602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7222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- 2021-06-10 08:16:58</a:t>
                      </a:r>
                      <a:r>
                        <a:rPr kumimoji="0" lang="de-DE" sz="1000" b="0" i="0" u="none" strike="noStrike" kern="1200" cap="none" spc="0" normalizeH="0" baseline="0" noProof="0">
                          <a:ln>
                            <a:noFill/>
                          </a:ln>
                          <a:solidFill>
                            <a:prstClr val="black"/>
                          </a:solidFill>
                          <a:effectLst/>
                          <a:uLnTx/>
                          <a:uFillTx/>
                          <a:latin typeface="+mn-lt"/>
                          <a:ea typeface="+mn-ea"/>
                          <a:cs typeface="+mn-cs"/>
                        </a:rPr>
                        <a:t>
 Kennst du schon unsere Wahltarife YOUNG und YOUNG PLUS - für Studierende und Azubis? Die 150 Euro pro Jahr für den Zeitraum deiner Teilnahme kassierst du im ersten Jahr direkt zu Beginn. Voraussetzung: Du bist während deines Studiums oder deiner Ausbildung selbst versichert und hast das 30. Lebensjahr noch nicht abgeschlossen. Im Tarif YOUNG PLUS bekommst du zusätzlich die Erstattung aus dem Tarif EASY. Die Bedingungen zum Tarif findest du auf unserer Webseite. #linkinbio
Primetime für deine Gesundheit. Mit pronovaPrime.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https://quintly-image-storage.s3.amazonaws.com/45cbd03b64ea58ce4d75e2a18185fc18/ea818a482e4af97569cac9af2cfcd28a.jpg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3602326"/>
                  </a:ext>
                </a:extLst>
              </a:tr>
            </a:tbl>
          </a:graphicData>
        </a:graphic>
      </p:graphicFrame>
      <p:sp>
        <p:nvSpPr>
          <p:cNvPr id="4" name="Text Placeholder 3">
            <a:extLst>
              <a:ext uri="{FF2B5EF4-FFF2-40B4-BE49-F238E27FC236}">
                <a16:creationId xmlns:a16="http://schemas.microsoft.com/office/drawing/2014/main" id="{4F89632E-1128-4FA6-B825-45EE5AC1FAC3}"/>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337408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7CADE-DB56-4575-9438-9FB2710D10EF}"/>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301D477B-2967-4238-9812-52CBB5C5538A}"/>
              </a:ext>
            </a:extLst>
          </p:cNvPr>
          <p:cNvGraphicFramePr>
            <a:graphicFrameLocks noGrp="1"/>
          </p:cNvGraphicFramePr>
          <p:nvPr>
            <p:ph type="tbl" sz="quarter" idx="13"/>
            <p:extLst>
              <p:ext uri="{D42A27DB-BD31-4B8C-83A1-F6EECF244321}">
                <p14:modId xmlns:p14="http://schemas.microsoft.com/office/powerpoint/2010/main" val="2450189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39230991"/>
                    </a:ext>
                  </a:extLst>
                </a:gridCol>
                <a:gridCol w="1069847">
                  <a:extLst>
                    <a:ext uri="{9D8B030D-6E8A-4147-A177-3AD203B41FA5}">
                      <a16:colId xmlns:a16="http://schemas.microsoft.com/office/drawing/2014/main" val="2375071059"/>
                    </a:ext>
                  </a:extLst>
                </a:gridCol>
                <a:gridCol w="1399031">
                  <a:extLst>
                    <a:ext uri="{9D8B030D-6E8A-4147-A177-3AD203B41FA5}">
                      <a16:colId xmlns:a16="http://schemas.microsoft.com/office/drawing/2014/main" val="11744749"/>
                    </a:ext>
                  </a:extLst>
                </a:gridCol>
                <a:gridCol w="493776">
                  <a:extLst>
                    <a:ext uri="{9D8B030D-6E8A-4147-A177-3AD203B41FA5}">
                      <a16:colId xmlns:a16="http://schemas.microsoft.com/office/drawing/2014/main" val="1984939924"/>
                    </a:ext>
                  </a:extLst>
                </a:gridCol>
                <a:gridCol w="493776">
                  <a:extLst>
                    <a:ext uri="{9D8B030D-6E8A-4147-A177-3AD203B41FA5}">
                      <a16:colId xmlns:a16="http://schemas.microsoft.com/office/drawing/2014/main" val="3536067404"/>
                    </a:ext>
                  </a:extLst>
                </a:gridCol>
                <a:gridCol w="493776">
                  <a:extLst>
                    <a:ext uri="{9D8B030D-6E8A-4147-A177-3AD203B41FA5}">
                      <a16:colId xmlns:a16="http://schemas.microsoft.com/office/drawing/2014/main" val="2172422377"/>
                    </a:ext>
                  </a:extLst>
                </a:gridCol>
                <a:gridCol w="493776">
                  <a:extLst>
                    <a:ext uri="{9D8B030D-6E8A-4147-A177-3AD203B41FA5}">
                      <a16:colId xmlns:a16="http://schemas.microsoft.com/office/drawing/2014/main" val="848009835"/>
                    </a:ext>
                  </a:extLst>
                </a:gridCol>
                <a:gridCol w="493776">
                  <a:extLst>
                    <a:ext uri="{9D8B030D-6E8A-4147-A177-3AD203B41FA5}">
                      <a16:colId xmlns:a16="http://schemas.microsoft.com/office/drawing/2014/main" val="405432860"/>
                    </a:ext>
                  </a:extLst>
                </a:gridCol>
                <a:gridCol w="493776">
                  <a:extLst>
                    <a:ext uri="{9D8B030D-6E8A-4147-A177-3AD203B41FA5}">
                      <a16:colId xmlns:a16="http://schemas.microsoft.com/office/drawing/2014/main" val="1868582249"/>
                    </a:ext>
                  </a:extLst>
                </a:gridCol>
                <a:gridCol w="493776">
                  <a:extLst>
                    <a:ext uri="{9D8B030D-6E8A-4147-A177-3AD203B41FA5}">
                      <a16:colId xmlns:a16="http://schemas.microsoft.com/office/drawing/2014/main" val="3131996900"/>
                    </a:ext>
                  </a:extLst>
                </a:gridCol>
                <a:gridCol w="493776">
                  <a:extLst>
                    <a:ext uri="{9D8B030D-6E8A-4147-A177-3AD203B41FA5}">
                      <a16:colId xmlns:a16="http://schemas.microsoft.com/office/drawing/2014/main" val="3633785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6067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- 2021-06-07 08:18:25</a:t>
                      </a:r>
                      <a:r>
                        <a:rPr kumimoji="0" lang="de-DE" sz="1000" b="0" i="0" u="none" strike="noStrike" kern="1200" cap="none" spc="0" normalizeH="0" baseline="0" noProof="0">
                          <a:ln>
                            <a:noFill/>
                          </a:ln>
                          <a:solidFill>
                            <a:prstClr val="black"/>
                          </a:solidFill>
                          <a:effectLst/>
                          <a:uLnTx/>
                          <a:uFillTx/>
                          <a:latin typeface="+mn-lt"/>
                          <a:ea typeface="+mn-ea"/>
                          <a:cs typeface="+mn-cs"/>
                        </a:rPr>
                        <a:t>
 Kassieren bis der Arzt kommt! Wir sind die Krankenkasse, bei der du jedes Jahr einen ganzen Monatsbeitrag sparen kannst!
Deine Ärztin oder dein Arzt sieht dich nur zur Vorsorge? Dann kannst du mit unseren Wahltarifen richtig Geld sparen. So sind hier bis zu 900 Euro für dich drin – einfach zur pronova BKK wechseln und sich Jahr für Jahr auf die Rückzahlung freuen!
Primetime für deine Gesundheit. Mit pronovaPrime. Alle Infos findest du auf unserer Webseite. #linkinbio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https://quintly-image-storage.s3.amazonaws.com/45cbd03b64ea58ce4d75e2a18185fc18/70d4555763a986fc11df6f8b4a21d485.jpg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5149690"/>
                  </a:ext>
                </a:extLst>
              </a:tr>
            </a:tbl>
          </a:graphicData>
        </a:graphic>
      </p:graphicFrame>
      <p:sp>
        <p:nvSpPr>
          <p:cNvPr id="4" name="Text Placeholder 3">
            <a:extLst>
              <a:ext uri="{FF2B5EF4-FFF2-40B4-BE49-F238E27FC236}">
                <a16:creationId xmlns:a16="http://schemas.microsoft.com/office/drawing/2014/main" id="{44FDEEA2-6A37-411B-94E5-83AE58E3CFE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340832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FC1C-9AE2-48F2-90DF-D7D8D9193128}"/>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B42846A0-5985-4462-9C1A-D4471612B39D}"/>
              </a:ext>
            </a:extLst>
          </p:cNvPr>
          <p:cNvGraphicFramePr>
            <a:graphicFrameLocks noGrp="1"/>
          </p:cNvGraphicFramePr>
          <p:nvPr>
            <p:ph type="tbl" sz="quarter" idx="13"/>
            <p:extLst>
              <p:ext uri="{D42A27DB-BD31-4B8C-83A1-F6EECF244321}">
                <p14:modId xmlns:p14="http://schemas.microsoft.com/office/powerpoint/2010/main" val="29516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25526493"/>
                    </a:ext>
                  </a:extLst>
                </a:gridCol>
                <a:gridCol w="1069847">
                  <a:extLst>
                    <a:ext uri="{9D8B030D-6E8A-4147-A177-3AD203B41FA5}">
                      <a16:colId xmlns:a16="http://schemas.microsoft.com/office/drawing/2014/main" val="169581426"/>
                    </a:ext>
                  </a:extLst>
                </a:gridCol>
                <a:gridCol w="1399031">
                  <a:extLst>
                    <a:ext uri="{9D8B030D-6E8A-4147-A177-3AD203B41FA5}">
                      <a16:colId xmlns:a16="http://schemas.microsoft.com/office/drawing/2014/main" val="522046766"/>
                    </a:ext>
                  </a:extLst>
                </a:gridCol>
                <a:gridCol w="493776">
                  <a:extLst>
                    <a:ext uri="{9D8B030D-6E8A-4147-A177-3AD203B41FA5}">
                      <a16:colId xmlns:a16="http://schemas.microsoft.com/office/drawing/2014/main" val="2636477854"/>
                    </a:ext>
                  </a:extLst>
                </a:gridCol>
                <a:gridCol w="493776">
                  <a:extLst>
                    <a:ext uri="{9D8B030D-6E8A-4147-A177-3AD203B41FA5}">
                      <a16:colId xmlns:a16="http://schemas.microsoft.com/office/drawing/2014/main" val="1580676243"/>
                    </a:ext>
                  </a:extLst>
                </a:gridCol>
                <a:gridCol w="493776">
                  <a:extLst>
                    <a:ext uri="{9D8B030D-6E8A-4147-A177-3AD203B41FA5}">
                      <a16:colId xmlns:a16="http://schemas.microsoft.com/office/drawing/2014/main" val="2169215786"/>
                    </a:ext>
                  </a:extLst>
                </a:gridCol>
                <a:gridCol w="493776">
                  <a:extLst>
                    <a:ext uri="{9D8B030D-6E8A-4147-A177-3AD203B41FA5}">
                      <a16:colId xmlns:a16="http://schemas.microsoft.com/office/drawing/2014/main" val="2667403986"/>
                    </a:ext>
                  </a:extLst>
                </a:gridCol>
                <a:gridCol w="493776">
                  <a:extLst>
                    <a:ext uri="{9D8B030D-6E8A-4147-A177-3AD203B41FA5}">
                      <a16:colId xmlns:a16="http://schemas.microsoft.com/office/drawing/2014/main" val="781254533"/>
                    </a:ext>
                  </a:extLst>
                </a:gridCol>
                <a:gridCol w="493776">
                  <a:extLst>
                    <a:ext uri="{9D8B030D-6E8A-4147-A177-3AD203B41FA5}">
                      <a16:colId xmlns:a16="http://schemas.microsoft.com/office/drawing/2014/main" val="3996911160"/>
                    </a:ext>
                  </a:extLst>
                </a:gridCol>
                <a:gridCol w="493776">
                  <a:extLst>
                    <a:ext uri="{9D8B030D-6E8A-4147-A177-3AD203B41FA5}">
                      <a16:colId xmlns:a16="http://schemas.microsoft.com/office/drawing/2014/main" val="3265116240"/>
                    </a:ext>
                  </a:extLst>
                </a:gridCol>
                <a:gridCol w="493776">
                  <a:extLst>
                    <a:ext uri="{9D8B030D-6E8A-4147-A177-3AD203B41FA5}">
                      <a16:colId xmlns:a16="http://schemas.microsoft.com/office/drawing/2014/main" val="1537878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27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- 2021-06-29 11:53:15</a:t>
                      </a:r>
                      <a:r>
                        <a:rPr kumimoji="0" lang="de-DE" sz="1000" b="0" i="0" u="none" strike="noStrike" kern="1200" cap="none" spc="0" normalizeH="0" baseline="0" noProof="0">
                          <a:ln>
                            <a:noFill/>
                          </a:ln>
                          <a:solidFill>
                            <a:prstClr val="black"/>
                          </a:solidFill>
                          <a:effectLst/>
                          <a:uLnTx/>
                          <a:uFillTx/>
                          <a:latin typeface="+mn-lt"/>
                          <a:ea typeface="+mn-ea"/>
                          <a:cs typeface="+mn-cs"/>
                        </a:rPr>
                        <a:t>
 Das war doch gestern noch nicht da? Wenn sich deine Haut plötzlich verändert, solltest du eine Fachperson hinsehen lassen. Am einfachsten ist das mit dem Haut-Check per Foto-Diagnose der @teleclinic_gmbh: Hier kannst du mit wenigen Klicks Hilfe bei Hautausschlag oder Ekzemen erhalten. Einfach in der App Fragen zu deinen Symptomen beantworten und Bilder der betroffenen Stelle hochladen. Anschließend bekommst du schnell eine Diagnose. Für unsere Versicherten übernehmen wir die Kosten.
#pronovabkk #hautpflege #hautkrebs #gesundehaut #sonnenbrand #sonnenpflege #haut #sensiblehaut #prävention #vorbeugen #sonnenbaden #teleclinic #telemedizin #ehealth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https://quintly-image-storage.s3.amazonaws.com/45cbd03b64ea58ce4d75e2a18185fc18/71743a36c72402101b6b8fcf682b94a1.jpg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138219"/>
                  </a:ext>
                </a:extLst>
              </a:tr>
            </a:tbl>
          </a:graphicData>
        </a:graphic>
      </p:graphicFrame>
      <p:sp>
        <p:nvSpPr>
          <p:cNvPr id="4" name="Text Placeholder 3">
            <a:extLst>
              <a:ext uri="{FF2B5EF4-FFF2-40B4-BE49-F238E27FC236}">
                <a16:creationId xmlns:a16="http://schemas.microsoft.com/office/drawing/2014/main" id="{7DE23737-0CC6-4BD1-A845-85CDF8AB7DD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729132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B2F6-7DF3-44FB-9762-1BEB2CC8FC99}"/>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367873AB-7F4A-4167-A70F-265B46152CCF}"/>
              </a:ext>
            </a:extLst>
          </p:cNvPr>
          <p:cNvGraphicFramePr>
            <a:graphicFrameLocks noGrp="1"/>
          </p:cNvGraphicFramePr>
          <p:nvPr>
            <p:ph type="tbl" sz="quarter" idx="13"/>
            <p:extLst>
              <p:ext uri="{D42A27DB-BD31-4B8C-83A1-F6EECF244321}">
                <p14:modId xmlns:p14="http://schemas.microsoft.com/office/powerpoint/2010/main" val="46781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38959074"/>
                    </a:ext>
                  </a:extLst>
                </a:gridCol>
                <a:gridCol w="1069847">
                  <a:extLst>
                    <a:ext uri="{9D8B030D-6E8A-4147-A177-3AD203B41FA5}">
                      <a16:colId xmlns:a16="http://schemas.microsoft.com/office/drawing/2014/main" val="2210070831"/>
                    </a:ext>
                  </a:extLst>
                </a:gridCol>
                <a:gridCol w="1399031">
                  <a:extLst>
                    <a:ext uri="{9D8B030D-6E8A-4147-A177-3AD203B41FA5}">
                      <a16:colId xmlns:a16="http://schemas.microsoft.com/office/drawing/2014/main" val="3546766052"/>
                    </a:ext>
                  </a:extLst>
                </a:gridCol>
                <a:gridCol w="493776">
                  <a:extLst>
                    <a:ext uri="{9D8B030D-6E8A-4147-A177-3AD203B41FA5}">
                      <a16:colId xmlns:a16="http://schemas.microsoft.com/office/drawing/2014/main" val="1804628907"/>
                    </a:ext>
                  </a:extLst>
                </a:gridCol>
                <a:gridCol w="493776">
                  <a:extLst>
                    <a:ext uri="{9D8B030D-6E8A-4147-A177-3AD203B41FA5}">
                      <a16:colId xmlns:a16="http://schemas.microsoft.com/office/drawing/2014/main" val="3558137257"/>
                    </a:ext>
                  </a:extLst>
                </a:gridCol>
                <a:gridCol w="493776">
                  <a:extLst>
                    <a:ext uri="{9D8B030D-6E8A-4147-A177-3AD203B41FA5}">
                      <a16:colId xmlns:a16="http://schemas.microsoft.com/office/drawing/2014/main" val="1850599933"/>
                    </a:ext>
                  </a:extLst>
                </a:gridCol>
                <a:gridCol w="493776">
                  <a:extLst>
                    <a:ext uri="{9D8B030D-6E8A-4147-A177-3AD203B41FA5}">
                      <a16:colId xmlns:a16="http://schemas.microsoft.com/office/drawing/2014/main" val="1727102875"/>
                    </a:ext>
                  </a:extLst>
                </a:gridCol>
                <a:gridCol w="493776">
                  <a:extLst>
                    <a:ext uri="{9D8B030D-6E8A-4147-A177-3AD203B41FA5}">
                      <a16:colId xmlns:a16="http://schemas.microsoft.com/office/drawing/2014/main" val="1952887750"/>
                    </a:ext>
                  </a:extLst>
                </a:gridCol>
                <a:gridCol w="493776">
                  <a:extLst>
                    <a:ext uri="{9D8B030D-6E8A-4147-A177-3AD203B41FA5}">
                      <a16:colId xmlns:a16="http://schemas.microsoft.com/office/drawing/2014/main" val="2924819003"/>
                    </a:ext>
                  </a:extLst>
                </a:gridCol>
                <a:gridCol w="493776">
                  <a:extLst>
                    <a:ext uri="{9D8B030D-6E8A-4147-A177-3AD203B41FA5}">
                      <a16:colId xmlns:a16="http://schemas.microsoft.com/office/drawing/2014/main" val="4282134940"/>
                    </a:ext>
                  </a:extLst>
                </a:gridCol>
                <a:gridCol w="493776">
                  <a:extLst>
                    <a:ext uri="{9D8B030D-6E8A-4147-A177-3AD203B41FA5}">
                      <a16:colId xmlns:a16="http://schemas.microsoft.com/office/drawing/2014/main" val="3518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0404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- 2021-05-04 17:52:15</a:t>
                      </a:r>
                      <a:r>
                        <a:rPr kumimoji="0" lang="de-DE" sz="1000" b="0" i="0" u="none" strike="noStrike" kern="1200" cap="none" spc="0" normalizeH="0" baseline="0" noProof="0">
                          <a:ln>
                            <a:noFill/>
                          </a:ln>
                          <a:solidFill>
                            <a:prstClr val="black"/>
                          </a:solidFill>
                          <a:effectLst/>
                          <a:uLnTx/>
                          <a:uFillTx/>
                          <a:latin typeface="+mn-lt"/>
                          <a:ea typeface="+mn-ea"/>
                          <a:cs typeface="+mn-cs"/>
                        </a:rPr>
                        <a:t>
 Bier zum Feierabend, Wein zum Essen und Sekt zum Anstoßen: Hast du ein entspanntes Verhältnis zum Alkohol, oder trinkst du in der Pandemie zu viel? Finde es in unserem Selbsttest heraus!
Den Link zum Selbsttest findest du auf unserer Webseite.
#linkinbio
#pronovaBKK #alkoholfrei #bewusstgeniessen #feierabendbier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https://quintly-image-storage.s3.amazonaws.com/45cbd03b64ea58ce4d75e2a18185fc18/9dd25f35ab21122ad33b0a008ba1cd73.jpg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0912027"/>
                  </a:ext>
                </a:extLst>
              </a:tr>
            </a:tbl>
          </a:graphicData>
        </a:graphic>
      </p:graphicFrame>
      <p:sp>
        <p:nvSpPr>
          <p:cNvPr id="4" name="Text Placeholder 3">
            <a:extLst>
              <a:ext uri="{FF2B5EF4-FFF2-40B4-BE49-F238E27FC236}">
                <a16:creationId xmlns:a16="http://schemas.microsoft.com/office/drawing/2014/main" id="{72E26A39-1289-48DB-A507-98622164B92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93743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3EFB1-2AC9-4834-888B-01244EF31B99}"/>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5B5C3AE9-B046-4052-9348-8DE4FDDBECA4}"/>
              </a:ext>
            </a:extLst>
          </p:cNvPr>
          <p:cNvGraphicFramePr>
            <a:graphicFrameLocks noGrp="1"/>
          </p:cNvGraphicFramePr>
          <p:nvPr>
            <p:ph type="tbl" sz="quarter" idx="13"/>
            <p:extLst>
              <p:ext uri="{D42A27DB-BD31-4B8C-83A1-F6EECF244321}">
                <p14:modId xmlns:p14="http://schemas.microsoft.com/office/powerpoint/2010/main" val="155768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22039517"/>
                    </a:ext>
                  </a:extLst>
                </a:gridCol>
                <a:gridCol w="1069847">
                  <a:extLst>
                    <a:ext uri="{9D8B030D-6E8A-4147-A177-3AD203B41FA5}">
                      <a16:colId xmlns:a16="http://schemas.microsoft.com/office/drawing/2014/main" val="3363182041"/>
                    </a:ext>
                  </a:extLst>
                </a:gridCol>
                <a:gridCol w="1399031">
                  <a:extLst>
                    <a:ext uri="{9D8B030D-6E8A-4147-A177-3AD203B41FA5}">
                      <a16:colId xmlns:a16="http://schemas.microsoft.com/office/drawing/2014/main" val="4131875603"/>
                    </a:ext>
                  </a:extLst>
                </a:gridCol>
                <a:gridCol w="493776">
                  <a:extLst>
                    <a:ext uri="{9D8B030D-6E8A-4147-A177-3AD203B41FA5}">
                      <a16:colId xmlns:a16="http://schemas.microsoft.com/office/drawing/2014/main" val="2026507982"/>
                    </a:ext>
                  </a:extLst>
                </a:gridCol>
                <a:gridCol w="493776">
                  <a:extLst>
                    <a:ext uri="{9D8B030D-6E8A-4147-A177-3AD203B41FA5}">
                      <a16:colId xmlns:a16="http://schemas.microsoft.com/office/drawing/2014/main" val="3331803266"/>
                    </a:ext>
                  </a:extLst>
                </a:gridCol>
                <a:gridCol w="493776">
                  <a:extLst>
                    <a:ext uri="{9D8B030D-6E8A-4147-A177-3AD203B41FA5}">
                      <a16:colId xmlns:a16="http://schemas.microsoft.com/office/drawing/2014/main" val="2994268794"/>
                    </a:ext>
                  </a:extLst>
                </a:gridCol>
                <a:gridCol w="493776">
                  <a:extLst>
                    <a:ext uri="{9D8B030D-6E8A-4147-A177-3AD203B41FA5}">
                      <a16:colId xmlns:a16="http://schemas.microsoft.com/office/drawing/2014/main" val="1529752120"/>
                    </a:ext>
                  </a:extLst>
                </a:gridCol>
                <a:gridCol w="493776">
                  <a:extLst>
                    <a:ext uri="{9D8B030D-6E8A-4147-A177-3AD203B41FA5}">
                      <a16:colId xmlns:a16="http://schemas.microsoft.com/office/drawing/2014/main" val="2860596364"/>
                    </a:ext>
                  </a:extLst>
                </a:gridCol>
                <a:gridCol w="493776">
                  <a:extLst>
                    <a:ext uri="{9D8B030D-6E8A-4147-A177-3AD203B41FA5}">
                      <a16:colId xmlns:a16="http://schemas.microsoft.com/office/drawing/2014/main" val="3046162011"/>
                    </a:ext>
                  </a:extLst>
                </a:gridCol>
                <a:gridCol w="493776">
                  <a:extLst>
                    <a:ext uri="{9D8B030D-6E8A-4147-A177-3AD203B41FA5}">
                      <a16:colId xmlns:a16="http://schemas.microsoft.com/office/drawing/2014/main" val="1720926265"/>
                    </a:ext>
                  </a:extLst>
                </a:gridCol>
                <a:gridCol w="493776">
                  <a:extLst>
                    <a:ext uri="{9D8B030D-6E8A-4147-A177-3AD203B41FA5}">
                      <a16:colId xmlns:a16="http://schemas.microsoft.com/office/drawing/2014/main" val="3569473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783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- 2021-06-08 11:05:12</a:t>
                      </a:r>
                      <a:r>
                        <a:rPr kumimoji="0" lang="en-US" sz="1000" b="0" i="0" u="none" strike="noStrike" kern="1200" cap="none" spc="0" normalizeH="0" baseline="0" noProof="0">
                          <a:ln>
                            <a:noFill/>
                          </a:ln>
                          <a:solidFill>
                            <a:prstClr val="black"/>
                          </a:solidFill>
                          <a:effectLst/>
                          <a:uLnTx/>
                          <a:uFillTx/>
                          <a:latin typeface="+mn-lt"/>
                          <a:ea typeface="+mn-ea"/>
                          <a:cs typeface="+mn-cs"/>
                        </a:rPr>
                        <a:t>
 Ist dein Arbeitsplatz im Homeoffice noch ein Provisorium? Höchste Zeit, das zu ändern! Auch Zuhause hast du dir einen gesunden Arbeitsplatz verdient. Du hast alle Freiheiten, ihn einzurichten - nutze sie! Du kannst dir nicht nur ergonomisch etwas Gutes tun, sondern auch deiner Seele: Nutze Pflanzen, Bilder und Licht, um dir einen Ort zu schaffen, an dem du gerne arbeitest.
#pronovabkk #productivity #produktiv #produktivität #homeoffice #productive #workplace #officeinspo #organization #worklife #motivated #jesuishomeofficemitkindern  #Krankenkasse #Krankenversicherung #GKV #BGM #Prävention #abschalten #ergonomie #psychogeography #workfromhome #wfh #newnormal #homedecor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https://quintly-image-storage.s3.amazonaws.com/45cbd03b64ea58ce4d75e2a18185fc18/6e105b9f78fa0a6212f1976cab74c558.jpg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9768382"/>
                  </a:ext>
                </a:extLst>
              </a:tr>
            </a:tbl>
          </a:graphicData>
        </a:graphic>
      </p:graphicFrame>
      <p:sp>
        <p:nvSpPr>
          <p:cNvPr id="4" name="Text Placeholder 3">
            <a:extLst>
              <a:ext uri="{FF2B5EF4-FFF2-40B4-BE49-F238E27FC236}">
                <a16:creationId xmlns:a16="http://schemas.microsoft.com/office/drawing/2014/main" id="{778C5B09-EFDC-413D-AB7D-66792A6FF45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631538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4E102-E10F-4EF1-865B-5C93FEED0E4C}"/>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24C0417F-9F80-48D0-B3F6-9619A63A2134}"/>
              </a:ext>
            </a:extLst>
          </p:cNvPr>
          <p:cNvGraphicFramePr>
            <a:graphicFrameLocks noGrp="1"/>
          </p:cNvGraphicFramePr>
          <p:nvPr>
            <p:ph type="tbl" sz="quarter" idx="13"/>
            <p:extLst>
              <p:ext uri="{D42A27DB-BD31-4B8C-83A1-F6EECF244321}">
                <p14:modId xmlns:p14="http://schemas.microsoft.com/office/powerpoint/2010/main" val="321671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58118401"/>
                    </a:ext>
                  </a:extLst>
                </a:gridCol>
                <a:gridCol w="1069847">
                  <a:extLst>
                    <a:ext uri="{9D8B030D-6E8A-4147-A177-3AD203B41FA5}">
                      <a16:colId xmlns:a16="http://schemas.microsoft.com/office/drawing/2014/main" val="3323457456"/>
                    </a:ext>
                  </a:extLst>
                </a:gridCol>
                <a:gridCol w="1399031">
                  <a:extLst>
                    <a:ext uri="{9D8B030D-6E8A-4147-A177-3AD203B41FA5}">
                      <a16:colId xmlns:a16="http://schemas.microsoft.com/office/drawing/2014/main" val="3347255538"/>
                    </a:ext>
                  </a:extLst>
                </a:gridCol>
                <a:gridCol w="493776">
                  <a:extLst>
                    <a:ext uri="{9D8B030D-6E8A-4147-A177-3AD203B41FA5}">
                      <a16:colId xmlns:a16="http://schemas.microsoft.com/office/drawing/2014/main" val="715661878"/>
                    </a:ext>
                  </a:extLst>
                </a:gridCol>
                <a:gridCol w="493776">
                  <a:extLst>
                    <a:ext uri="{9D8B030D-6E8A-4147-A177-3AD203B41FA5}">
                      <a16:colId xmlns:a16="http://schemas.microsoft.com/office/drawing/2014/main" val="802436918"/>
                    </a:ext>
                  </a:extLst>
                </a:gridCol>
                <a:gridCol w="493776">
                  <a:extLst>
                    <a:ext uri="{9D8B030D-6E8A-4147-A177-3AD203B41FA5}">
                      <a16:colId xmlns:a16="http://schemas.microsoft.com/office/drawing/2014/main" val="2645951590"/>
                    </a:ext>
                  </a:extLst>
                </a:gridCol>
                <a:gridCol w="493776">
                  <a:extLst>
                    <a:ext uri="{9D8B030D-6E8A-4147-A177-3AD203B41FA5}">
                      <a16:colId xmlns:a16="http://schemas.microsoft.com/office/drawing/2014/main" val="4126811075"/>
                    </a:ext>
                  </a:extLst>
                </a:gridCol>
                <a:gridCol w="493776">
                  <a:extLst>
                    <a:ext uri="{9D8B030D-6E8A-4147-A177-3AD203B41FA5}">
                      <a16:colId xmlns:a16="http://schemas.microsoft.com/office/drawing/2014/main" val="2502625047"/>
                    </a:ext>
                  </a:extLst>
                </a:gridCol>
                <a:gridCol w="493776">
                  <a:extLst>
                    <a:ext uri="{9D8B030D-6E8A-4147-A177-3AD203B41FA5}">
                      <a16:colId xmlns:a16="http://schemas.microsoft.com/office/drawing/2014/main" val="3000932957"/>
                    </a:ext>
                  </a:extLst>
                </a:gridCol>
                <a:gridCol w="493776">
                  <a:extLst>
                    <a:ext uri="{9D8B030D-6E8A-4147-A177-3AD203B41FA5}">
                      <a16:colId xmlns:a16="http://schemas.microsoft.com/office/drawing/2014/main" val="4202846598"/>
                    </a:ext>
                  </a:extLst>
                </a:gridCol>
                <a:gridCol w="493776">
                  <a:extLst>
                    <a:ext uri="{9D8B030D-6E8A-4147-A177-3AD203B41FA5}">
                      <a16:colId xmlns:a16="http://schemas.microsoft.com/office/drawing/2014/main" val="226749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5288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- 2021-06-18 11:25:51</a:t>
                      </a:r>
                      <a:r>
                        <a:rPr kumimoji="0" lang="en-US" sz="1000" b="0" i="0" u="none" strike="noStrike" kern="1200" cap="none" spc="0" normalizeH="0" baseline="0" noProof="0">
                          <a:ln>
                            <a:noFill/>
                          </a:ln>
                          <a:solidFill>
                            <a:prstClr val="black"/>
                          </a:solidFill>
                          <a:effectLst/>
                          <a:uLnTx/>
                          <a:uFillTx/>
                          <a:latin typeface="+mn-lt"/>
                          <a:ea typeface="+mn-ea"/>
                          <a:cs typeface="+mn-cs"/>
                        </a:rPr>
                        <a:t>
 Was macht mehr Kust auf Koch- und Backexperimente als Obst, Kräuter oder Gemüse aus dem eigenen Garten? Auch auf einem kleinen Balkon oder in deiner Küche kannst du leckere Kräuter, Obst und Gemüse ziehen. Auch wenn du jetzt noch blühende Erdbeerenpflanzen kaufst, kannst in diesem Jahr noch ernten. Und im nächsten jahr wird die Ernte noch reicher ausfallen. Wetten?
#pronovaBKK #pronovaGartenbude #proUrbanGardening #gemüsebeet #gemüseliebe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https://quintly-image-storage.s3.amazonaws.com/45cbd03b64ea58ce4d75e2a18185fc18/865b030d5e7138a7fb97174ad774ad6d.jpg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253432"/>
                  </a:ext>
                </a:extLst>
              </a:tr>
            </a:tbl>
          </a:graphicData>
        </a:graphic>
      </p:graphicFrame>
      <p:sp>
        <p:nvSpPr>
          <p:cNvPr id="4" name="Text Placeholder 3">
            <a:extLst>
              <a:ext uri="{FF2B5EF4-FFF2-40B4-BE49-F238E27FC236}">
                <a16:creationId xmlns:a16="http://schemas.microsoft.com/office/drawing/2014/main" id="{12C356CF-0367-4ED5-B344-ED85583471B6}"/>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62071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378D8-4D06-4876-9410-21E0B03C8D75}"/>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0EAAE464-A635-43B4-A9F2-3F616D19CE73}"/>
              </a:ext>
            </a:extLst>
          </p:cNvPr>
          <p:cNvGraphicFramePr>
            <a:graphicFrameLocks noGrp="1"/>
          </p:cNvGraphicFramePr>
          <p:nvPr>
            <p:ph type="tbl" sz="quarter" idx="13"/>
            <p:extLst>
              <p:ext uri="{D42A27DB-BD31-4B8C-83A1-F6EECF244321}">
                <p14:modId xmlns:p14="http://schemas.microsoft.com/office/powerpoint/2010/main" val="159553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68007676"/>
                    </a:ext>
                  </a:extLst>
                </a:gridCol>
                <a:gridCol w="1069847">
                  <a:extLst>
                    <a:ext uri="{9D8B030D-6E8A-4147-A177-3AD203B41FA5}">
                      <a16:colId xmlns:a16="http://schemas.microsoft.com/office/drawing/2014/main" val="362940419"/>
                    </a:ext>
                  </a:extLst>
                </a:gridCol>
                <a:gridCol w="1399031">
                  <a:extLst>
                    <a:ext uri="{9D8B030D-6E8A-4147-A177-3AD203B41FA5}">
                      <a16:colId xmlns:a16="http://schemas.microsoft.com/office/drawing/2014/main" val="4198967385"/>
                    </a:ext>
                  </a:extLst>
                </a:gridCol>
                <a:gridCol w="493776">
                  <a:extLst>
                    <a:ext uri="{9D8B030D-6E8A-4147-A177-3AD203B41FA5}">
                      <a16:colId xmlns:a16="http://schemas.microsoft.com/office/drawing/2014/main" val="1475702704"/>
                    </a:ext>
                  </a:extLst>
                </a:gridCol>
                <a:gridCol w="493776">
                  <a:extLst>
                    <a:ext uri="{9D8B030D-6E8A-4147-A177-3AD203B41FA5}">
                      <a16:colId xmlns:a16="http://schemas.microsoft.com/office/drawing/2014/main" val="4001747291"/>
                    </a:ext>
                  </a:extLst>
                </a:gridCol>
                <a:gridCol w="493776">
                  <a:extLst>
                    <a:ext uri="{9D8B030D-6E8A-4147-A177-3AD203B41FA5}">
                      <a16:colId xmlns:a16="http://schemas.microsoft.com/office/drawing/2014/main" val="1603509455"/>
                    </a:ext>
                  </a:extLst>
                </a:gridCol>
                <a:gridCol w="493776">
                  <a:extLst>
                    <a:ext uri="{9D8B030D-6E8A-4147-A177-3AD203B41FA5}">
                      <a16:colId xmlns:a16="http://schemas.microsoft.com/office/drawing/2014/main" val="3570055664"/>
                    </a:ext>
                  </a:extLst>
                </a:gridCol>
                <a:gridCol w="493776">
                  <a:extLst>
                    <a:ext uri="{9D8B030D-6E8A-4147-A177-3AD203B41FA5}">
                      <a16:colId xmlns:a16="http://schemas.microsoft.com/office/drawing/2014/main" val="3191698477"/>
                    </a:ext>
                  </a:extLst>
                </a:gridCol>
                <a:gridCol w="493776">
                  <a:extLst>
                    <a:ext uri="{9D8B030D-6E8A-4147-A177-3AD203B41FA5}">
                      <a16:colId xmlns:a16="http://schemas.microsoft.com/office/drawing/2014/main" val="3362932933"/>
                    </a:ext>
                  </a:extLst>
                </a:gridCol>
                <a:gridCol w="493776">
                  <a:extLst>
                    <a:ext uri="{9D8B030D-6E8A-4147-A177-3AD203B41FA5}">
                      <a16:colId xmlns:a16="http://schemas.microsoft.com/office/drawing/2014/main" val="2549749515"/>
                    </a:ext>
                  </a:extLst>
                </a:gridCol>
                <a:gridCol w="493776">
                  <a:extLst>
                    <a:ext uri="{9D8B030D-6E8A-4147-A177-3AD203B41FA5}">
                      <a16:colId xmlns:a16="http://schemas.microsoft.com/office/drawing/2014/main" val="1542154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8854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- 2021-04-30 09:18:41</a:t>
                      </a:r>
                      <a:r>
                        <a:rPr kumimoji="0" lang="de-DE" sz="1000" b="0" i="0" u="none" strike="noStrike" kern="1200" cap="none" spc="0" normalizeH="0" baseline="0" noProof="0">
                          <a:ln>
                            <a:noFill/>
                          </a:ln>
                          <a:solidFill>
                            <a:prstClr val="black"/>
                          </a:solidFill>
                          <a:effectLst/>
                          <a:uLnTx/>
                          <a:uFillTx/>
                          <a:latin typeface="+mn-lt"/>
                          <a:ea typeface="+mn-ea"/>
                          <a:cs typeface="+mn-cs"/>
                        </a:rPr>
                        <a:t>
 Grüner Kaffee - Fat Burner oder Hype ohne Grund? Ihr könnt es euch denken: Wenn ein Nahrungsmittel plötzlich als die ultimative Lösung für eure Probleme präsentiert wird, steckt meistens Marketing dahinter. Beim Grünen Kaffee hatte eine wissenschaftliche Studie den Hype verursacht. Die hatte allerdings so große Fehler, dass sie schnell wieder zurückgezogen wurde. Bis heute ist nicht nachgewiesen, dass Grüner Kaffee beim Abnehmen hilft. An bewusster Ernährung und ausreichend Bewegung führt also weiter kein Weg vorbei, wenn ihr etwas für eure Gesundheit tun wollt. Auf unserer Webseite haben wir dazu viele Tipps für euch zusammengestellt!
#pronovabkk #grünerkaffee #greencoffee #greencoffeebean #superfood #dontbelievethehype #ernährung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https://quintly-image-storage.s3.amazonaws.com/45cbd03b64ea58ce4d75e2a18185fc18/57dd98247353f0d9add91f3fcf53faf0.jpg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227396"/>
                  </a:ext>
                </a:extLst>
              </a:tr>
            </a:tbl>
          </a:graphicData>
        </a:graphic>
      </p:graphicFrame>
      <p:sp>
        <p:nvSpPr>
          <p:cNvPr id="4" name="Text Placeholder 3">
            <a:extLst>
              <a:ext uri="{FF2B5EF4-FFF2-40B4-BE49-F238E27FC236}">
                <a16:creationId xmlns:a16="http://schemas.microsoft.com/office/drawing/2014/main" id="{958F8AEC-53F6-4BD0-B6B4-847DC1BD727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096801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917B-5D2C-41E4-AA9C-ABBDE03D5443}"/>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CA5F6E9A-2315-473A-94D8-767FA4F9DF73}"/>
              </a:ext>
            </a:extLst>
          </p:cNvPr>
          <p:cNvGraphicFramePr>
            <a:graphicFrameLocks noGrp="1"/>
          </p:cNvGraphicFramePr>
          <p:nvPr>
            <p:ph type="tbl" sz="quarter" idx="13"/>
            <p:extLst>
              <p:ext uri="{D42A27DB-BD31-4B8C-83A1-F6EECF244321}">
                <p14:modId xmlns:p14="http://schemas.microsoft.com/office/powerpoint/2010/main" val="290730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41974847"/>
                    </a:ext>
                  </a:extLst>
                </a:gridCol>
                <a:gridCol w="1069847">
                  <a:extLst>
                    <a:ext uri="{9D8B030D-6E8A-4147-A177-3AD203B41FA5}">
                      <a16:colId xmlns:a16="http://schemas.microsoft.com/office/drawing/2014/main" val="3690336555"/>
                    </a:ext>
                  </a:extLst>
                </a:gridCol>
                <a:gridCol w="1399031">
                  <a:extLst>
                    <a:ext uri="{9D8B030D-6E8A-4147-A177-3AD203B41FA5}">
                      <a16:colId xmlns:a16="http://schemas.microsoft.com/office/drawing/2014/main" val="2792419702"/>
                    </a:ext>
                  </a:extLst>
                </a:gridCol>
                <a:gridCol w="493776">
                  <a:extLst>
                    <a:ext uri="{9D8B030D-6E8A-4147-A177-3AD203B41FA5}">
                      <a16:colId xmlns:a16="http://schemas.microsoft.com/office/drawing/2014/main" val="1824613858"/>
                    </a:ext>
                  </a:extLst>
                </a:gridCol>
                <a:gridCol w="493776">
                  <a:extLst>
                    <a:ext uri="{9D8B030D-6E8A-4147-A177-3AD203B41FA5}">
                      <a16:colId xmlns:a16="http://schemas.microsoft.com/office/drawing/2014/main" val="2307682656"/>
                    </a:ext>
                  </a:extLst>
                </a:gridCol>
                <a:gridCol w="493776">
                  <a:extLst>
                    <a:ext uri="{9D8B030D-6E8A-4147-A177-3AD203B41FA5}">
                      <a16:colId xmlns:a16="http://schemas.microsoft.com/office/drawing/2014/main" val="1449681200"/>
                    </a:ext>
                  </a:extLst>
                </a:gridCol>
                <a:gridCol w="493776">
                  <a:extLst>
                    <a:ext uri="{9D8B030D-6E8A-4147-A177-3AD203B41FA5}">
                      <a16:colId xmlns:a16="http://schemas.microsoft.com/office/drawing/2014/main" val="3705473304"/>
                    </a:ext>
                  </a:extLst>
                </a:gridCol>
                <a:gridCol w="493776">
                  <a:extLst>
                    <a:ext uri="{9D8B030D-6E8A-4147-A177-3AD203B41FA5}">
                      <a16:colId xmlns:a16="http://schemas.microsoft.com/office/drawing/2014/main" val="1046438499"/>
                    </a:ext>
                  </a:extLst>
                </a:gridCol>
                <a:gridCol w="493776">
                  <a:extLst>
                    <a:ext uri="{9D8B030D-6E8A-4147-A177-3AD203B41FA5}">
                      <a16:colId xmlns:a16="http://schemas.microsoft.com/office/drawing/2014/main" val="781244678"/>
                    </a:ext>
                  </a:extLst>
                </a:gridCol>
                <a:gridCol w="493776">
                  <a:extLst>
                    <a:ext uri="{9D8B030D-6E8A-4147-A177-3AD203B41FA5}">
                      <a16:colId xmlns:a16="http://schemas.microsoft.com/office/drawing/2014/main" val="3466818391"/>
                    </a:ext>
                  </a:extLst>
                </a:gridCol>
                <a:gridCol w="493776">
                  <a:extLst>
                    <a:ext uri="{9D8B030D-6E8A-4147-A177-3AD203B41FA5}">
                      <a16:colId xmlns:a16="http://schemas.microsoft.com/office/drawing/2014/main" val="7758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6589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- 2021-06-17 15:33:40</a:t>
                      </a:r>
                      <a:r>
                        <a:rPr kumimoji="0" lang="de-DE" sz="1000" b="0" i="0" u="none" strike="noStrike" kern="1200" cap="none" spc="0" normalizeH="0" baseline="0" noProof="0">
                          <a:ln>
                            <a:noFill/>
                          </a:ln>
                          <a:solidFill>
                            <a:prstClr val="black"/>
                          </a:solidFill>
                          <a:effectLst/>
                          <a:uLnTx/>
                          <a:uFillTx/>
                          <a:latin typeface="+mn-lt"/>
                          <a:ea typeface="+mn-ea"/>
                          <a:cs typeface="+mn-cs"/>
                        </a:rPr>
                        <a:t>
 Die Cola kann weg, ab jetzt gibt es #Wasser. Wir freuen uns, dass dieser Trend auch bei den Pressekonferenzen der Fußball-Europameisterschaft angekommen ist. Wo spielst du mit: Team Wasser oder Team Limo?
#pronovabkk #kalteswasserohnesprudel #hitzewelle #hitzewelle2021 #stayhydrated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https://quintly-image-storage.s3.amazonaws.com/45cbd03b64ea58ce4d75e2a18185fc18/095b0c527f2e12a0e8879bb02601090a.jpg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5196824"/>
                  </a:ext>
                </a:extLst>
              </a:tr>
            </a:tbl>
          </a:graphicData>
        </a:graphic>
      </p:graphicFrame>
      <p:sp>
        <p:nvSpPr>
          <p:cNvPr id="4" name="Text Placeholder 3">
            <a:extLst>
              <a:ext uri="{FF2B5EF4-FFF2-40B4-BE49-F238E27FC236}">
                <a16:creationId xmlns:a16="http://schemas.microsoft.com/office/drawing/2014/main" id="{BE2F3CA6-2AE9-4940-BCE9-93A878A43B5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14837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25A5-FB9D-422C-B722-48A2D0A26A39}"/>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D9AC95A1-F496-4676-86A5-90E6050DB063}"/>
              </a:ext>
            </a:extLst>
          </p:cNvPr>
          <p:cNvGraphicFramePr>
            <a:graphicFrameLocks noGrp="1"/>
          </p:cNvGraphicFramePr>
          <p:nvPr>
            <p:ph type="tbl" sz="quarter" idx="13"/>
            <p:extLst>
              <p:ext uri="{D42A27DB-BD31-4B8C-83A1-F6EECF244321}">
                <p14:modId xmlns:p14="http://schemas.microsoft.com/office/powerpoint/2010/main" val="61031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72785752"/>
                    </a:ext>
                  </a:extLst>
                </a:gridCol>
                <a:gridCol w="1069847">
                  <a:extLst>
                    <a:ext uri="{9D8B030D-6E8A-4147-A177-3AD203B41FA5}">
                      <a16:colId xmlns:a16="http://schemas.microsoft.com/office/drawing/2014/main" val="1953315293"/>
                    </a:ext>
                  </a:extLst>
                </a:gridCol>
                <a:gridCol w="1399031">
                  <a:extLst>
                    <a:ext uri="{9D8B030D-6E8A-4147-A177-3AD203B41FA5}">
                      <a16:colId xmlns:a16="http://schemas.microsoft.com/office/drawing/2014/main" val="803984214"/>
                    </a:ext>
                  </a:extLst>
                </a:gridCol>
                <a:gridCol w="493776">
                  <a:extLst>
                    <a:ext uri="{9D8B030D-6E8A-4147-A177-3AD203B41FA5}">
                      <a16:colId xmlns:a16="http://schemas.microsoft.com/office/drawing/2014/main" val="4228827058"/>
                    </a:ext>
                  </a:extLst>
                </a:gridCol>
                <a:gridCol w="493776">
                  <a:extLst>
                    <a:ext uri="{9D8B030D-6E8A-4147-A177-3AD203B41FA5}">
                      <a16:colId xmlns:a16="http://schemas.microsoft.com/office/drawing/2014/main" val="3150477682"/>
                    </a:ext>
                  </a:extLst>
                </a:gridCol>
                <a:gridCol w="493776">
                  <a:extLst>
                    <a:ext uri="{9D8B030D-6E8A-4147-A177-3AD203B41FA5}">
                      <a16:colId xmlns:a16="http://schemas.microsoft.com/office/drawing/2014/main" val="1044502082"/>
                    </a:ext>
                  </a:extLst>
                </a:gridCol>
                <a:gridCol w="493776">
                  <a:extLst>
                    <a:ext uri="{9D8B030D-6E8A-4147-A177-3AD203B41FA5}">
                      <a16:colId xmlns:a16="http://schemas.microsoft.com/office/drawing/2014/main" val="2541669275"/>
                    </a:ext>
                  </a:extLst>
                </a:gridCol>
                <a:gridCol w="493776">
                  <a:extLst>
                    <a:ext uri="{9D8B030D-6E8A-4147-A177-3AD203B41FA5}">
                      <a16:colId xmlns:a16="http://schemas.microsoft.com/office/drawing/2014/main" val="2437695431"/>
                    </a:ext>
                  </a:extLst>
                </a:gridCol>
                <a:gridCol w="493776">
                  <a:extLst>
                    <a:ext uri="{9D8B030D-6E8A-4147-A177-3AD203B41FA5}">
                      <a16:colId xmlns:a16="http://schemas.microsoft.com/office/drawing/2014/main" val="1944369070"/>
                    </a:ext>
                  </a:extLst>
                </a:gridCol>
                <a:gridCol w="493776">
                  <a:extLst>
                    <a:ext uri="{9D8B030D-6E8A-4147-A177-3AD203B41FA5}">
                      <a16:colId xmlns:a16="http://schemas.microsoft.com/office/drawing/2014/main" val="1302223270"/>
                    </a:ext>
                  </a:extLst>
                </a:gridCol>
                <a:gridCol w="493776">
                  <a:extLst>
                    <a:ext uri="{9D8B030D-6E8A-4147-A177-3AD203B41FA5}">
                      <a16:colId xmlns:a16="http://schemas.microsoft.com/office/drawing/2014/main" val="1998386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9693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- 2021-04-23 20:31:11</a:t>
                      </a:r>
                      <a:r>
                        <a:rPr kumimoji="0" lang="de-DE" sz="1000" b="0" i="0" u="none" strike="noStrike" kern="1200" cap="none" spc="0" normalizeH="0" baseline="0" noProof="0">
                          <a:ln>
                            <a:noFill/>
                          </a:ln>
                          <a:solidFill>
                            <a:prstClr val="black"/>
                          </a:solidFill>
                          <a:effectLst/>
                          <a:uLnTx/>
                          <a:uFillTx/>
                          <a:latin typeface="+mn-lt"/>
                          <a:ea typeface="+mn-ea"/>
                          <a:cs typeface="+mn-cs"/>
                        </a:rPr>
                        <a:t>
 Bist du auch schon einmal Opfer von #BodyShaming im Netz geworden? Ob in sozialen Netzwerken oder in Messengern: Negative Kommentare kennen zu viele von uns.
Die Opfer neigen dazu, die Verantwortung für die Kritik bei sich selbst zu suchen anstatt bei den Tätern. Mache dir bewusst, dass die Täter allein die Schuld tragen, nicht du. Mache dich frei von der Meinung anderer. Ändere deinen Blickwinkel – nicht dein Äußeres: Du bist nicht für die Wahrnehmung der anderen verantwortlich. Damit gehst du einen wichtigen Schritt hin zu mehr Souveränität und Selbstakzeptanz. 
Mehr in unserer Reihe #probodypositivity und auf unserer Webseite. #linkinbio
#pronovabkk #bodypositivity #bodyshaming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https://quintly-image-storage.s3.amazonaws.com/45cbd03b64ea58ce4d75e2a18185fc18/cde1c99244a4a6ae279c4d563b0147e0.jpg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4661750"/>
                  </a:ext>
                </a:extLst>
              </a:tr>
            </a:tbl>
          </a:graphicData>
        </a:graphic>
      </p:graphicFrame>
      <p:sp>
        <p:nvSpPr>
          <p:cNvPr id="4" name="Text Placeholder 3">
            <a:extLst>
              <a:ext uri="{FF2B5EF4-FFF2-40B4-BE49-F238E27FC236}">
                <a16:creationId xmlns:a16="http://schemas.microsoft.com/office/drawing/2014/main" id="{8B92A47D-C380-4756-9695-643735E89B8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887437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BC02D-7E4C-4A24-A258-E4DAA2CA7666}"/>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BB12D374-882C-4993-8AFA-3E02A742925E}"/>
              </a:ext>
            </a:extLst>
          </p:cNvPr>
          <p:cNvGraphicFramePr>
            <a:graphicFrameLocks noGrp="1"/>
          </p:cNvGraphicFramePr>
          <p:nvPr>
            <p:ph type="tbl" sz="quarter" idx="13"/>
            <p:extLst>
              <p:ext uri="{D42A27DB-BD31-4B8C-83A1-F6EECF244321}">
                <p14:modId xmlns:p14="http://schemas.microsoft.com/office/powerpoint/2010/main" val="382399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56714973"/>
                    </a:ext>
                  </a:extLst>
                </a:gridCol>
                <a:gridCol w="1069847">
                  <a:extLst>
                    <a:ext uri="{9D8B030D-6E8A-4147-A177-3AD203B41FA5}">
                      <a16:colId xmlns:a16="http://schemas.microsoft.com/office/drawing/2014/main" val="1265282342"/>
                    </a:ext>
                  </a:extLst>
                </a:gridCol>
                <a:gridCol w="1399031">
                  <a:extLst>
                    <a:ext uri="{9D8B030D-6E8A-4147-A177-3AD203B41FA5}">
                      <a16:colId xmlns:a16="http://schemas.microsoft.com/office/drawing/2014/main" val="3741122922"/>
                    </a:ext>
                  </a:extLst>
                </a:gridCol>
                <a:gridCol w="493776">
                  <a:extLst>
                    <a:ext uri="{9D8B030D-6E8A-4147-A177-3AD203B41FA5}">
                      <a16:colId xmlns:a16="http://schemas.microsoft.com/office/drawing/2014/main" val="4186231015"/>
                    </a:ext>
                  </a:extLst>
                </a:gridCol>
                <a:gridCol w="493776">
                  <a:extLst>
                    <a:ext uri="{9D8B030D-6E8A-4147-A177-3AD203B41FA5}">
                      <a16:colId xmlns:a16="http://schemas.microsoft.com/office/drawing/2014/main" val="2093878625"/>
                    </a:ext>
                  </a:extLst>
                </a:gridCol>
                <a:gridCol w="493776">
                  <a:extLst>
                    <a:ext uri="{9D8B030D-6E8A-4147-A177-3AD203B41FA5}">
                      <a16:colId xmlns:a16="http://schemas.microsoft.com/office/drawing/2014/main" val="2628908567"/>
                    </a:ext>
                  </a:extLst>
                </a:gridCol>
                <a:gridCol w="493776">
                  <a:extLst>
                    <a:ext uri="{9D8B030D-6E8A-4147-A177-3AD203B41FA5}">
                      <a16:colId xmlns:a16="http://schemas.microsoft.com/office/drawing/2014/main" val="3098934606"/>
                    </a:ext>
                  </a:extLst>
                </a:gridCol>
                <a:gridCol w="493776">
                  <a:extLst>
                    <a:ext uri="{9D8B030D-6E8A-4147-A177-3AD203B41FA5}">
                      <a16:colId xmlns:a16="http://schemas.microsoft.com/office/drawing/2014/main" val="2604824177"/>
                    </a:ext>
                  </a:extLst>
                </a:gridCol>
                <a:gridCol w="493776">
                  <a:extLst>
                    <a:ext uri="{9D8B030D-6E8A-4147-A177-3AD203B41FA5}">
                      <a16:colId xmlns:a16="http://schemas.microsoft.com/office/drawing/2014/main" val="3011917966"/>
                    </a:ext>
                  </a:extLst>
                </a:gridCol>
                <a:gridCol w="493776">
                  <a:extLst>
                    <a:ext uri="{9D8B030D-6E8A-4147-A177-3AD203B41FA5}">
                      <a16:colId xmlns:a16="http://schemas.microsoft.com/office/drawing/2014/main" val="3384189732"/>
                    </a:ext>
                  </a:extLst>
                </a:gridCol>
                <a:gridCol w="493776">
                  <a:extLst>
                    <a:ext uri="{9D8B030D-6E8A-4147-A177-3AD203B41FA5}">
                      <a16:colId xmlns:a16="http://schemas.microsoft.com/office/drawing/2014/main" val="3439003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6017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- 2021-04-04 08:49:10</a:t>
                      </a:r>
                      <a:r>
                        <a:rPr kumimoji="0" lang="de-DE" sz="1000" b="0" i="0" u="none" strike="noStrike" kern="1200" cap="none" spc="0" normalizeH="0" baseline="0" noProof="0">
                          <a:ln>
                            <a:noFill/>
                          </a:ln>
                          <a:solidFill>
                            <a:prstClr val="black"/>
                          </a:solidFill>
                          <a:effectLst/>
                          <a:uLnTx/>
                          <a:uFillTx/>
                          <a:latin typeface="+mn-lt"/>
                          <a:ea typeface="+mn-ea"/>
                          <a:cs typeface="+mn-cs"/>
                        </a:rPr>
                        <a:t>
 Welches Tempo ist für Laufanfänger am besten geeignet? Viele Einsteigerinnen und Einsteiger fragen sich, ob sie sofort hart trainieren sollen, oder ob es besser ist, einen langsamen Einstieg zu wählen. Gerade am Anfang deines Lauftrainings solltest du darauf achten, dass du dich nicht überforderst. Keuchen und Schnaufen sind deutliche Signale, erst mal einen Gang runterzuschalten. Ohne ausreichend Sauerstoff kann dein Körper auch bei Überforderung ausschließlich Kohlenhydrate als Energiequelle nutzen. Dabei entsteht Laktat als Stoffwechselprodukt. Dieses wird beim Laufen im anaeroben Bereich im Übermaß produziert und im Blut angereichert. Schon bald versagen die Muskeln ihren Dienst und das Training muss abgebrochen werden. Deshalb lohnt es sich, geduldig zu starten: Gleichmäßiges und tiefes Atmen während des Trainings ist der beste Garant für eine effektive Energiegewinnung. Wenn du regelmäßig läufst, wirst du schon durch den Trainingseffekt schneller werden. Während Anfänger zunächst mehr Kohlenhydrate als Fette zur Energiegewinnung nutzen, verschiebt sich dieses Verhältnis bei besser Trainierten immer mehr in Richtung Fett als Energiequelle. Es lohnt also, nicht allzu schnell mit dem Laufen aufzuhören, auch wenn es mitunter anstrengend sein kann.
#pronovabkk #prolauftechnik #laufen #lauftechnik #vorfusslauf #stabitraining #stabilitytraining #stability #stabi #lauftraining #laufblogger #laufenmachtspaß #läuft #laufsport #laufliebe #läufer #laufenverbindet #laufenmachtglücklich #darumlaufenwir #laufenmachtdenkopffrei #laufenfüranfänger #joggenfüranfänger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https://quintly-image-storage.s3.amazonaws.com/45cbd03b64ea58ce4d75e2a18185fc18/0a650e2c3e722ee28d29bdb807df55aa.jpg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9850077"/>
                  </a:ext>
                </a:extLst>
              </a:tr>
            </a:tbl>
          </a:graphicData>
        </a:graphic>
      </p:graphicFrame>
      <p:sp>
        <p:nvSpPr>
          <p:cNvPr id="4" name="Text Placeholder 3">
            <a:extLst>
              <a:ext uri="{FF2B5EF4-FFF2-40B4-BE49-F238E27FC236}">
                <a16:creationId xmlns:a16="http://schemas.microsoft.com/office/drawing/2014/main" id="{6F3DC645-CC5E-4863-B12F-C6790FFBA7F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570562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3AA8F-85B8-43E2-9EEB-80D4F4F4D516}"/>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7A069752-DE29-4743-91BD-AC25AFC90085}"/>
              </a:ext>
            </a:extLst>
          </p:cNvPr>
          <p:cNvGraphicFramePr>
            <a:graphicFrameLocks noGrp="1"/>
          </p:cNvGraphicFramePr>
          <p:nvPr>
            <p:ph type="tbl" sz="quarter" idx="13"/>
            <p:extLst>
              <p:ext uri="{D42A27DB-BD31-4B8C-83A1-F6EECF244321}">
                <p14:modId xmlns:p14="http://schemas.microsoft.com/office/powerpoint/2010/main" val="298674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7529515"/>
                    </a:ext>
                  </a:extLst>
                </a:gridCol>
                <a:gridCol w="1069847">
                  <a:extLst>
                    <a:ext uri="{9D8B030D-6E8A-4147-A177-3AD203B41FA5}">
                      <a16:colId xmlns:a16="http://schemas.microsoft.com/office/drawing/2014/main" val="1081333267"/>
                    </a:ext>
                  </a:extLst>
                </a:gridCol>
                <a:gridCol w="1399031">
                  <a:extLst>
                    <a:ext uri="{9D8B030D-6E8A-4147-A177-3AD203B41FA5}">
                      <a16:colId xmlns:a16="http://schemas.microsoft.com/office/drawing/2014/main" val="2851173005"/>
                    </a:ext>
                  </a:extLst>
                </a:gridCol>
                <a:gridCol w="493776">
                  <a:extLst>
                    <a:ext uri="{9D8B030D-6E8A-4147-A177-3AD203B41FA5}">
                      <a16:colId xmlns:a16="http://schemas.microsoft.com/office/drawing/2014/main" val="3056021635"/>
                    </a:ext>
                  </a:extLst>
                </a:gridCol>
                <a:gridCol w="493776">
                  <a:extLst>
                    <a:ext uri="{9D8B030D-6E8A-4147-A177-3AD203B41FA5}">
                      <a16:colId xmlns:a16="http://schemas.microsoft.com/office/drawing/2014/main" val="2383855837"/>
                    </a:ext>
                  </a:extLst>
                </a:gridCol>
                <a:gridCol w="493776">
                  <a:extLst>
                    <a:ext uri="{9D8B030D-6E8A-4147-A177-3AD203B41FA5}">
                      <a16:colId xmlns:a16="http://schemas.microsoft.com/office/drawing/2014/main" val="3739688906"/>
                    </a:ext>
                  </a:extLst>
                </a:gridCol>
                <a:gridCol w="493776">
                  <a:extLst>
                    <a:ext uri="{9D8B030D-6E8A-4147-A177-3AD203B41FA5}">
                      <a16:colId xmlns:a16="http://schemas.microsoft.com/office/drawing/2014/main" val="1928988675"/>
                    </a:ext>
                  </a:extLst>
                </a:gridCol>
                <a:gridCol w="493776">
                  <a:extLst>
                    <a:ext uri="{9D8B030D-6E8A-4147-A177-3AD203B41FA5}">
                      <a16:colId xmlns:a16="http://schemas.microsoft.com/office/drawing/2014/main" val="2472367822"/>
                    </a:ext>
                  </a:extLst>
                </a:gridCol>
                <a:gridCol w="493776">
                  <a:extLst>
                    <a:ext uri="{9D8B030D-6E8A-4147-A177-3AD203B41FA5}">
                      <a16:colId xmlns:a16="http://schemas.microsoft.com/office/drawing/2014/main" val="3111088551"/>
                    </a:ext>
                  </a:extLst>
                </a:gridCol>
                <a:gridCol w="493776">
                  <a:extLst>
                    <a:ext uri="{9D8B030D-6E8A-4147-A177-3AD203B41FA5}">
                      <a16:colId xmlns:a16="http://schemas.microsoft.com/office/drawing/2014/main" val="3712232869"/>
                    </a:ext>
                  </a:extLst>
                </a:gridCol>
                <a:gridCol w="493776">
                  <a:extLst>
                    <a:ext uri="{9D8B030D-6E8A-4147-A177-3AD203B41FA5}">
                      <a16:colId xmlns:a16="http://schemas.microsoft.com/office/drawing/2014/main" val="198432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6281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- 2021-06-14 08:46:55</a:t>
                      </a:r>
                      <a:r>
                        <a:rPr kumimoji="0" lang="de-DE" sz="1000" b="0" i="0" u="none" strike="noStrike" kern="1200" cap="none" spc="0" normalizeH="0" baseline="0" noProof="0">
                          <a:ln>
                            <a:noFill/>
                          </a:ln>
                          <a:solidFill>
                            <a:prstClr val="black"/>
                          </a:solidFill>
                          <a:effectLst/>
                          <a:uLnTx/>
                          <a:uFillTx/>
                          <a:latin typeface="+mn-lt"/>
                          <a:ea typeface="+mn-ea"/>
                          <a:cs typeface="+mn-cs"/>
                        </a:rPr>
                        <a:t>
 Bekommt man bei den Wahltarifen die gleichen ausgezeichneten Leistungen der pronova BKK? Ja! Dein Anspruch auf Vorsorge bleibt! Für welchen Tarif du dich auch entscheidest: Deine Gesundheit ist uns wichtig! Darum kannst du unsere umfassenden medizinischen Leistungen auch weiterhin nutzen - ohne Einfluss auf deine Prämie. Das gilt z.B. für alle Vorsorgeuntersuchungen oder Leistungen bei Schwangerschaft und Entbindung. Auch eine Krankschreibung reduziert deine Prämie nicht. Die Bedingungen zu unseren Wahltarifen findest du auf unserer Webseite. #linkinbio
Primetime für deine Gesundheit. Mit pronovaPrime. 
#pronovaprime #pronovabkk #deinwechselistprime #deinbonusistprime #deineversicherungistprime #krankenkasse #krankenversicherung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https://quintly-image-storage.s3.amazonaws.com/45cbd03b64ea58ce4d75e2a18185fc18/ce23c251d05913cb3fb68925e06ed7f3.jpg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2314819"/>
                  </a:ext>
                </a:extLst>
              </a:tr>
            </a:tbl>
          </a:graphicData>
        </a:graphic>
      </p:graphicFrame>
      <p:sp>
        <p:nvSpPr>
          <p:cNvPr id="4" name="Text Placeholder 3">
            <a:extLst>
              <a:ext uri="{FF2B5EF4-FFF2-40B4-BE49-F238E27FC236}">
                <a16:creationId xmlns:a16="http://schemas.microsoft.com/office/drawing/2014/main" id="{3847C76D-B153-427D-BFC7-EFAEA0D1426A}"/>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569031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19AE0-23FA-4AB0-B1B3-C5BD2E613447}"/>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9A93F2B8-A5E0-4E48-8151-64E3E8F3E831}"/>
              </a:ext>
            </a:extLst>
          </p:cNvPr>
          <p:cNvGraphicFramePr>
            <a:graphicFrameLocks noGrp="1"/>
          </p:cNvGraphicFramePr>
          <p:nvPr>
            <p:ph type="tbl" sz="quarter" idx="13"/>
            <p:extLst>
              <p:ext uri="{D42A27DB-BD31-4B8C-83A1-F6EECF244321}">
                <p14:modId xmlns:p14="http://schemas.microsoft.com/office/powerpoint/2010/main" val="398415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58581223"/>
                    </a:ext>
                  </a:extLst>
                </a:gridCol>
                <a:gridCol w="1069847">
                  <a:extLst>
                    <a:ext uri="{9D8B030D-6E8A-4147-A177-3AD203B41FA5}">
                      <a16:colId xmlns:a16="http://schemas.microsoft.com/office/drawing/2014/main" val="410780115"/>
                    </a:ext>
                  </a:extLst>
                </a:gridCol>
                <a:gridCol w="1399031">
                  <a:extLst>
                    <a:ext uri="{9D8B030D-6E8A-4147-A177-3AD203B41FA5}">
                      <a16:colId xmlns:a16="http://schemas.microsoft.com/office/drawing/2014/main" val="3031593296"/>
                    </a:ext>
                  </a:extLst>
                </a:gridCol>
                <a:gridCol w="493776">
                  <a:extLst>
                    <a:ext uri="{9D8B030D-6E8A-4147-A177-3AD203B41FA5}">
                      <a16:colId xmlns:a16="http://schemas.microsoft.com/office/drawing/2014/main" val="4198324438"/>
                    </a:ext>
                  </a:extLst>
                </a:gridCol>
                <a:gridCol w="493776">
                  <a:extLst>
                    <a:ext uri="{9D8B030D-6E8A-4147-A177-3AD203B41FA5}">
                      <a16:colId xmlns:a16="http://schemas.microsoft.com/office/drawing/2014/main" val="1928121973"/>
                    </a:ext>
                  </a:extLst>
                </a:gridCol>
                <a:gridCol w="493776">
                  <a:extLst>
                    <a:ext uri="{9D8B030D-6E8A-4147-A177-3AD203B41FA5}">
                      <a16:colId xmlns:a16="http://schemas.microsoft.com/office/drawing/2014/main" val="1038560569"/>
                    </a:ext>
                  </a:extLst>
                </a:gridCol>
                <a:gridCol w="493776">
                  <a:extLst>
                    <a:ext uri="{9D8B030D-6E8A-4147-A177-3AD203B41FA5}">
                      <a16:colId xmlns:a16="http://schemas.microsoft.com/office/drawing/2014/main" val="1380956984"/>
                    </a:ext>
                  </a:extLst>
                </a:gridCol>
                <a:gridCol w="493776">
                  <a:extLst>
                    <a:ext uri="{9D8B030D-6E8A-4147-A177-3AD203B41FA5}">
                      <a16:colId xmlns:a16="http://schemas.microsoft.com/office/drawing/2014/main" val="2293632913"/>
                    </a:ext>
                  </a:extLst>
                </a:gridCol>
                <a:gridCol w="493776">
                  <a:extLst>
                    <a:ext uri="{9D8B030D-6E8A-4147-A177-3AD203B41FA5}">
                      <a16:colId xmlns:a16="http://schemas.microsoft.com/office/drawing/2014/main" val="3385798180"/>
                    </a:ext>
                  </a:extLst>
                </a:gridCol>
                <a:gridCol w="493776">
                  <a:extLst>
                    <a:ext uri="{9D8B030D-6E8A-4147-A177-3AD203B41FA5}">
                      <a16:colId xmlns:a16="http://schemas.microsoft.com/office/drawing/2014/main" val="1582142967"/>
                    </a:ext>
                  </a:extLst>
                </a:gridCol>
                <a:gridCol w="493776">
                  <a:extLst>
                    <a:ext uri="{9D8B030D-6E8A-4147-A177-3AD203B41FA5}">
                      <a16:colId xmlns:a16="http://schemas.microsoft.com/office/drawing/2014/main" val="285434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0044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- 2021-05-05 11:44:26</a:t>
                      </a:r>
                      <a:r>
                        <a:rPr kumimoji="0" lang="de-DE" sz="1000" b="0" i="0" u="none" strike="noStrike" kern="1200" cap="none" spc="0" normalizeH="0" baseline="0" noProof="0">
                          <a:ln>
                            <a:noFill/>
                          </a:ln>
                          <a:solidFill>
                            <a:prstClr val="black"/>
                          </a:solidFill>
                          <a:effectLst/>
                          <a:uLnTx/>
                          <a:uFillTx/>
                          <a:latin typeface="+mn-lt"/>
                          <a:ea typeface="+mn-ea"/>
                          <a:cs typeface="+mn-cs"/>
                        </a:rPr>
                        <a:t>
 Heute ist der Welttag des Händewaschens. Wie wichtig dieser Tag ist, haben wir spätestens in der Coronapandemie gelernt. Schrubbst du immer noch so intensiv wie in der ersten Welle? Und hast du Pflegetipps, wie die Haut trotzdem geschmeidig bleibt?
#pronovabkk #tagderhandhygiene #seife #welthändewaschtag #welthändehygienetag #welthandhygienetag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https://quintly-image-storage.s3.amazonaws.com/45cbd03b64ea58ce4d75e2a18185fc18/949bdfe06b80d11add3530bb256438e8.jpg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1258486"/>
                  </a:ext>
                </a:extLst>
              </a:tr>
            </a:tbl>
          </a:graphicData>
        </a:graphic>
      </p:graphicFrame>
      <p:sp>
        <p:nvSpPr>
          <p:cNvPr id="4" name="Text Placeholder 3">
            <a:extLst>
              <a:ext uri="{FF2B5EF4-FFF2-40B4-BE49-F238E27FC236}">
                <a16:creationId xmlns:a16="http://schemas.microsoft.com/office/drawing/2014/main" id="{CD02E208-C108-4445-85AC-47D7A6FE9CE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45425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DCB40-6F9C-4F82-901B-0A160B05A754}"/>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42C20D60-A670-481F-8C5B-51D50A81250D}"/>
              </a:ext>
            </a:extLst>
          </p:cNvPr>
          <p:cNvGraphicFramePr>
            <a:graphicFrameLocks noGrp="1"/>
          </p:cNvGraphicFramePr>
          <p:nvPr>
            <p:ph type="tbl" sz="quarter" idx="13"/>
            <p:extLst>
              <p:ext uri="{D42A27DB-BD31-4B8C-83A1-F6EECF244321}">
                <p14:modId xmlns:p14="http://schemas.microsoft.com/office/powerpoint/2010/main" val="161028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71103121"/>
                    </a:ext>
                  </a:extLst>
                </a:gridCol>
                <a:gridCol w="1069847">
                  <a:extLst>
                    <a:ext uri="{9D8B030D-6E8A-4147-A177-3AD203B41FA5}">
                      <a16:colId xmlns:a16="http://schemas.microsoft.com/office/drawing/2014/main" val="3403358110"/>
                    </a:ext>
                  </a:extLst>
                </a:gridCol>
                <a:gridCol w="1399031">
                  <a:extLst>
                    <a:ext uri="{9D8B030D-6E8A-4147-A177-3AD203B41FA5}">
                      <a16:colId xmlns:a16="http://schemas.microsoft.com/office/drawing/2014/main" val="2173763104"/>
                    </a:ext>
                  </a:extLst>
                </a:gridCol>
                <a:gridCol w="493776">
                  <a:extLst>
                    <a:ext uri="{9D8B030D-6E8A-4147-A177-3AD203B41FA5}">
                      <a16:colId xmlns:a16="http://schemas.microsoft.com/office/drawing/2014/main" val="1139072141"/>
                    </a:ext>
                  </a:extLst>
                </a:gridCol>
                <a:gridCol w="493776">
                  <a:extLst>
                    <a:ext uri="{9D8B030D-6E8A-4147-A177-3AD203B41FA5}">
                      <a16:colId xmlns:a16="http://schemas.microsoft.com/office/drawing/2014/main" val="2368893712"/>
                    </a:ext>
                  </a:extLst>
                </a:gridCol>
                <a:gridCol w="493776">
                  <a:extLst>
                    <a:ext uri="{9D8B030D-6E8A-4147-A177-3AD203B41FA5}">
                      <a16:colId xmlns:a16="http://schemas.microsoft.com/office/drawing/2014/main" val="337481229"/>
                    </a:ext>
                  </a:extLst>
                </a:gridCol>
                <a:gridCol w="493776">
                  <a:extLst>
                    <a:ext uri="{9D8B030D-6E8A-4147-A177-3AD203B41FA5}">
                      <a16:colId xmlns:a16="http://schemas.microsoft.com/office/drawing/2014/main" val="293193135"/>
                    </a:ext>
                  </a:extLst>
                </a:gridCol>
                <a:gridCol w="493776">
                  <a:extLst>
                    <a:ext uri="{9D8B030D-6E8A-4147-A177-3AD203B41FA5}">
                      <a16:colId xmlns:a16="http://schemas.microsoft.com/office/drawing/2014/main" val="1393788854"/>
                    </a:ext>
                  </a:extLst>
                </a:gridCol>
                <a:gridCol w="493776">
                  <a:extLst>
                    <a:ext uri="{9D8B030D-6E8A-4147-A177-3AD203B41FA5}">
                      <a16:colId xmlns:a16="http://schemas.microsoft.com/office/drawing/2014/main" val="859419087"/>
                    </a:ext>
                  </a:extLst>
                </a:gridCol>
                <a:gridCol w="493776">
                  <a:extLst>
                    <a:ext uri="{9D8B030D-6E8A-4147-A177-3AD203B41FA5}">
                      <a16:colId xmlns:a16="http://schemas.microsoft.com/office/drawing/2014/main" val="159464614"/>
                    </a:ext>
                  </a:extLst>
                </a:gridCol>
                <a:gridCol w="493776">
                  <a:extLst>
                    <a:ext uri="{9D8B030D-6E8A-4147-A177-3AD203B41FA5}">
                      <a16:colId xmlns:a16="http://schemas.microsoft.com/office/drawing/2014/main" val="423207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989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- 2021-06-17 08:37:12</a:t>
                      </a:r>
                      <a:r>
                        <a:rPr kumimoji="0" lang="en-US" sz="1000" b="0" i="0" u="none" strike="noStrike" kern="1200" cap="none" spc="0" normalizeH="0" baseline="0" noProof="0">
                          <a:ln>
                            <a:noFill/>
                          </a:ln>
                          <a:solidFill>
                            <a:prstClr val="black"/>
                          </a:solidFill>
                          <a:effectLst/>
                          <a:uLnTx/>
                          <a:uFillTx/>
                          <a:latin typeface="+mn-lt"/>
                          <a:ea typeface="+mn-ea"/>
                          <a:cs typeface="+mn-cs"/>
                        </a:rPr>
                        <a:t>
 Kennst du schon unsere Wahltarife für Beschäftigte oder Selbstständige? Bei den Tarifen EASY, PROFESSIONAL oder PROFESSIONAL PLUS bekommst du bis zu 600 Euro im Jahr du zurück! Die Bedingungen zum Tarif findest du auf unserer Webseite. #linkinbio
Primetime für deine Gesundheit. Mit pronovaPrime. 
#pronovaprime #pronovabkk #deinwechselistprime #deinbonusistprime #deineversicherungistprime #krankenkasse #krankenversicherung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https://quintly-image-storage.s3.amazonaws.com/45cbd03b64ea58ce4d75e2a18185fc18/8b2365e00421e8ae1694dc67ed4fa803.jpg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528369"/>
                  </a:ext>
                </a:extLst>
              </a:tr>
            </a:tbl>
          </a:graphicData>
        </a:graphic>
      </p:graphicFrame>
      <p:sp>
        <p:nvSpPr>
          <p:cNvPr id="4" name="Text Placeholder 3">
            <a:extLst>
              <a:ext uri="{FF2B5EF4-FFF2-40B4-BE49-F238E27FC236}">
                <a16:creationId xmlns:a16="http://schemas.microsoft.com/office/drawing/2014/main" id="{390E1D54-7C01-4B1B-B6F3-8132041E790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84163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9618-8453-471A-B1B0-57CBED8457E3}"/>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FA5B4E18-1715-4085-8853-BDF36FD84589}"/>
              </a:ext>
            </a:extLst>
          </p:cNvPr>
          <p:cNvGraphicFramePr>
            <a:graphicFrameLocks noGrp="1"/>
          </p:cNvGraphicFramePr>
          <p:nvPr>
            <p:ph type="tbl" sz="quarter" idx="13"/>
            <p:extLst>
              <p:ext uri="{D42A27DB-BD31-4B8C-83A1-F6EECF244321}">
                <p14:modId xmlns:p14="http://schemas.microsoft.com/office/powerpoint/2010/main" val="391157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19779706"/>
                    </a:ext>
                  </a:extLst>
                </a:gridCol>
                <a:gridCol w="1069847">
                  <a:extLst>
                    <a:ext uri="{9D8B030D-6E8A-4147-A177-3AD203B41FA5}">
                      <a16:colId xmlns:a16="http://schemas.microsoft.com/office/drawing/2014/main" val="3010099637"/>
                    </a:ext>
                  </a:extLst>
                </a:gridCol>
                <a:gridCol w="1399031">
                  <a:extLst>
                    <a:ext uri="{9D8B030D-6E8A-4147-A177-3AD203B41FA5}">
                      <a16:colId xmlns:a16="http://schemas.microsoft.com/office/drawing/2014/main" val="2078884065"/>
                    </a:ext>
                  </a:extLst>
                </a:gridCol>
                <a:gridCol w="493776">
                  <a:extLst>
                    <a:ext uri="{9D8B030D-6E8A-4147-A177-3AD203B41FA5}">
                      <a16:colId xmlns:a16="http://schemas.microsoft.com/office/drawing/2014/main" val="625744450"/>
                    </a:ext>
                  </a:extLst>
                </a:gridCol>
                <a:gridCol w="493776">
                  <a:extLst>
                    <a:ext uri="{9D8B030D-6E8A-4147-A177-3AD203B41FA5}">
                      <a16:colId xmlns:a16="http://schemas.microsoft.com/office/drawing/2014/main" val="55828228"/>
                    </a:ext>
                  </a:extLst>
                </a:gridCol>
                <a:gridCol w="493776">
                  <a:extLst>
                    <a:ext uri="{9D8B030D-6E8A-4147-A177-3AD203B41FA5}">
                      <a16:colId xmlns:a16="http://schemas.microsoft.com/office/drawing/2014/main" val="1334833732"/>
                    </a:ext>
                  </a:extLst>
                </a:gridCol>
                <a:gridCol w="493776">
                  <a:extLst>
                    <a:ext uri="{9D8B030D-6E8A-4147-A177-3AD203B41FA5}">
                      <a16:colId xmlns:a16="http://schemas.microsoft.com/office/drawing/2014/main" val="933180196"/>
                    </a:ext>
                  </a:extLst>
                </a:gridCol>
                <a:gridCol w="493776">
                  <a:extLst>
                    <a:ext uri="{9D8B030D-6E8A-4147-A177-3AD203B41FA5}">
                      <a16:colId xmlns:a16="http://schemas.microsoft.com/office/drawing/2014/main" val="663374575"/>
                    </a:ext>
                  </a:extLst>
                </a:gridCol>
                <a:gridCol w="493776">
                  <a:extLst>
                    <a:ext uri="{9D8B030D-6E8A-4147-A177-3AD203B41FA5}">
                      <a16:colId xmlns:a16="http://schemas.microsoft.com/office/drawing/2014/main" val="2376100721"/>
                    </a:ext>
                  </a:extLst>
                </a:gridCol>
                <a:gridCol w="493776">
                  <a:extLst>
                    <a:ext uri="{9D8B030D-6E8A-4147-A177-3AD203B41FA5}">
                      <a16:colId xmlns:a16="http://schemas.microsoft.com/office/drawing/2014/main" val="2433493354"/>
                    </a:ext>
                  </a:extLst>
                </a:gridCol>
                <a:gridCol w="493776">
                  <a:extLst>
                    <a:ext uri="{9D8B030D-6E8A-4147-A177-3AD203B41FA5}">
                      <a16:colId xmlns:a16="http://schemas.microsoft.com/office/drawing/2014/main" val="2043249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9976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- 2021-06-09 16:15:48</a:t>
                      </a:r>
                      <a:r>
                        <a:rPr kumimoji="0" lang="en-US" sz="1000" b="0" i="0" u="none" strike="noStrike" kern="1200" cap="none" spc="0" normalizeH="0" baseline="0" noProof="0">
                          <a:ln>
                            <a:noFill/>
                          </a:ln>
                          <a:solidFill>
                            <a:prstClr val="black"/>
                          </a:solidFill>
                          <a:effectLst/>
                          <a:uLnTx/>
                          <a:uFillTx/>
                          <a:latin typeface="+mn-lt"/>
                          <a:ea typeface="+mn-ea"/>
                          <a:cs typeface="+mn-cs"/>
                        </a:rPr>
                        <a:t>
 Was für ein Gartentyp bist du? Trimmst du deinen Rasen, pflegst du ein Bienenparadies oder ziehst du Tomaten und Kräuter auf der Fensterbank? Wenn ihr im Garten aktiv werden wollt, haben wir für euch in unserer Gartenbude praktische Gartentipps zusammengestellt und zeigen euch in den nächsten Wochen, wie gesund Gärtnern ist!
#pronovaBKK #pronovaGartenbude #proUrbanGardening #gemüsebeet #gemüseliebe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https://quintly-image-storage.s3.amazonaws.com/45cbd03b64ea58ce4d75e2a18185fc18/642d0fab693f8091b8ca921d43c31cc7.jpg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9124887"/>
                  </a:ext>
                </a:extLst>
              </a:tr>
            </a:tbl>
          </a:graphicData>
        </a:graphic>
      </p:graphicFrame>
      <p:sp>
        <p:nvSpPr>
          <p:cNvPr id="4" name="Text Placeholder 3">
            <a:extLst>
              <a:ext uri="{FF2B5EF4-FFF2-40B4-BE49-F238E27FC236}">
                <a16:creationId xmlns:a16="http://schemas.microsoft.com/office/drawing/2014/main" id="{A78A174C-E654-407F-A94B-F581638CEA61}"/>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02220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B4305-DB8F-44AB-9DCA-37C007E33A2F}"/>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5A17BFD9-7057-47E0-B323-2B9D53E3A5DC}"/>
              </a:ext>
            </a:extLst>
          </p:cNvPr>
          <p:cNvGraphicFramePr>
            <a:graphicFrameLocks noGrp="1"/>
          </p:cNvGraphicFramePr>
          <p:nvPr>
            <p:ph type="tbl" sz="quarter" idx="13"/>
            <p:extLst>
              <p:ext uri="{D42A27DB-BD31-4B8C-83A1-F6EECF244321}">
                <p14:modId xmlns:p14="http://schemas.microsoft.com/office/powerpoint/2010/main" val="63315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45399794"/>
                    </a:ext>
                  </a:extLst>
                </a:gridCol>
                <a:gridCol w="1069847">
                  <a:extLst>
                    <a:ext uri="{9D8B030D-6E8A-4147-A177-3AD203B41FA5}">
                      <a16:colId xmlns:a16="http://schemas.microsoft.com/office/drawing/2014/main" val="3369880603"/>
                    </a:ext>
                  </a:extLst>
                </a:gridCol>
                <a:gridCol w="1399031">
                  <a:extLst>
                    <a:ext uri="{9D8B030D-6E8A-4147-A177-3AD203B41FA5}">
                      <a16:colId xmlns:a16="http://schemas.microsoft.com/office/drawing/2014/main" val="3127226461"/>
                    </a:ext>
                  </a:extLst>
                </a:gridCol>
                <a:gridCol w="493776">
                  <a:extLst>
                    <a:ext uri="{9D8B030D-6E8A-4147-A177-3AD203B41FA5}">
                      <a16:colId xmlns:a16="http://schemas.microsoft.com/office/drawing/2014/main" val="3924115468"/>
                    </a:ext>
                  </a:extLst>
                </a:gridCol>
                <a:gridCol w="493776">
                  <a:extLst>
                    <a:ext uri="{9D8B030D-6E8A-4147-A177-3AD203B41FA5}">
                      <a16:colId xmlns:a16="http://schemas.microsoft.com/office/drawing/2014/main" val="2691337810"/>
                    </a:ext>
                  </a:extLst>
                </a:gridCol>
                <a:gridCol w="493776">
                  <a:extLst>
                    <a:ext uri="{9D8B030D-6E8A-4147-A177-3AD203B41FA5}">
                      <a16:colId xmlns:a16="http://schemas.microsoft.com/office/drawing/2014/main" val="1623908217"/>
                    </a:ext>
                  </a:extLst>
                </a:gridCol>
                <a:gridCol w="493776">
                  <a:extLst>
                    <a:ext uri="{9D8B030D-6E8A-4147-A177-3AD203B41FA5}">
                      <a16:colId xmlns:a16="http://schemas.microsoft.com/office/drawing/2014/main" val="2112593821"/>
                    </a:ext>
                  </a:extLst>
                </a:gridCol>
                <a:gridCol w="493776">
                  <a:extLst>
                    <a:ext uri="{9D8B030D-6E8A-4147-A177-3AD203B41FA5}">
                      <a16:colId xmlns:a16="http://schemas.microsoft.com/office/drawing/2014/main" val="3958383315"/>
                    </a:ext>
                  </a:extLst>
                </a:gridCol>
                <a:gridCol w="493776">
                  <a:extLst>
                    <a:ext uri="{9D8B030D-6E8A-4147-A177-3AD203B41FA5}">
                      <a16:colId xmlns:a16="http://schemas.microsoft.com/office/drawing/2014/main" val="3146773507"/>
                    </a:ext>
                  </a:extLst>
                </a:gridCol>
                <a:gridCol w="493776">
                  <a:extLst>
                    <a:ext uri="{9D8B030D-6E8A-4147-A177-3AD203B41FA5}">
                      <a16:colId xmlns:a16="http://schemas.microsoft.com/office/drawing/2014/main" val="336892616"/>
                    </a:ext>
                  </a:extLst>
                </a:gridCol>
                <a:gridCol w="493776">
                  <a:extLst>
                    <a:ext uri="{9D8B030D-6E8A-4147-A177-3AD203B41FA5}">
                      <a16:colId xmlns:a16="http://schemas.microsoft.com/office/drawing/2014/main" val="3110658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4772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- 2021-05-29 11:38:26</a:t>
                      </a:r>
                      <a:r>
                        <a:rPr kumimoji="0" lang="de-DE" sz="1000" b="0" i="0" u="none" strike="noStrike" kern="1200" cap="none" spc="0" normalizeH="0" baseline="0" noProof="0">
                          <a:ln>
                            <a:noFill/>
                          </a:ln>
                          <a:solidFill>
                            <a:prstClr val="black"/>
                          </a:solidFill>
                          <a:effectLst/>
                          <a:uLnTx/>
                          <a:uFillTx/>
                          <a:latin typeface="+mn-lt"/>
                          <a:ea typeface="+mn-ea"/>
                          <a:cs typeface="+mn-cs"/>
                        </a:rPr>
                        <a:t>
 Radfahren ist ein absoluter In-Sport. Besonders seit der Pandemie wollen alle auf dem Rad an die frische Luft. Du auch? Dann solltest du dir diese Fragen stellen: Wofür brauchst du es? Zum Pendeln eignen sich robuste Räder mit Schutzblechen, Nabendynamo und Gepäckträger. Wenn die Strecke länger ist und du viele Autofahrten ersetzen willst, lohnt sich vielleicht sogar ein E-Bike. Oder geht es dir um den Spaß? Dann lohnt sich der Blick auf stylische City Bikes, die mit minimalistischer Optik und leichtem Gewicht Fahrspaß versprechen. Geht es auch mal raus aus der Stadt? Dann sind Gravel Bikes oder Mountain Bikes eine Überlegung wert. Viele Radler nutzen auch zwei Räder: Das altgediente Hollandrad, das man ohne Sorge nachts ans Geländer schließen kann. Und ein edle Fahrmaschine, die nur bei bestem Wetter in genau dem Gebiet ausgeführt wird, für das sie gebaut wird.
Was auch immer deine Wahl ist: Am sichersten genießt du den Frühling mit Helm!
#pronovabkk #bicyclelife #cyclistlife #vintagecycling #vintagecycle #vintagestyle #drahtesel #fahrrad #fahrräder #fahrradfahrenmachtglücklich #fahrradliebe #fahrradtour #ilovemybike #instabike #mountainbiken #pedalforever #procycling #radeln #radelnmachtglücklich #radfahren #radfahrenmachtglücklich #radfahrer #radsport #radtour #radtouren #roadbike #roadcycling #urbancycling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https://quintly-image-storage.s3.amazonaws.com/45cbd03b64ea58ce4d75e2a18185fc18/c2dec80e7e5cd4fd866533aa464437b1.jpg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2119875"/>
                  </a:ext>
                </a:extLst>
              </a:tr>
            </a:tbl>
          </a:graphicData>
        </a:graphic>
      </p:graphicFrame>
      <p:sp>
        <p:nvSpPr>
          <p:cNvPr id="4" name="Text Placeholder 3">
            <a:extLst>
              <a:ext uri="{FF2B5EF4-FFF2-40B4-BE49-F238E27FC236}">
                <a16:creationId xmlns:a16="http://schemas.microsoft.com/office/drawing/2014/main" id="{05348866-0776-4A89-9655-59DA11A55BD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2066376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631B9-4BA9-4F5B-9302-076C55328BBE}"/>
              </a:ext>
            </a:extLst>
          </p:cNvPr>
          <p:cNvSpPr>
            <a:spLocks noGrp="1"/>
          </p:cNvSpPr>
          <p:nvPr>
            <p:ph type="title"/>
          </p:nvPr>
        </p:nvSpPr>
        <p:spPr/>
        <p:txBody>
          <a:bodyPr/>
          <a:lstStyle/>
          <a:p>
            <a:r>
              <a:rPr lang="en-US"/>
              <a:t>Instagram IGTV Videos Table | All profiles - 1 of 8</a:t>
            </a:r>
          </a:p>
        </p:txBody>
      </p:sp>
      <p:graphicFrame>
        <p:nvGraphicFramePr>
          <p:cNvPr id="5" name="Table Placeholder 4">
            <a:extLst>
              <a:ext uri="{FF2B5EF4-FFF2-40B4-BE49-F238E27FC236}">
                <a16:creationId xmlns:a16="http://schemas.microsoft.com/office/drawing/2014/main" id="{EBE2C244-BF4F-4E03-9965-C2CC6C6007D1}"/>
              </a:ext>
            </a:extLst>
          </p:cNvPr>
          <p:cNvGraphicFramePr>
            <a:graphicFrameLocks noGrp="1"/>
          </p:cNvGraphicFramePr>
          <p:nvPr>
            <p:ph type="tbl" sz="quarter" idx="13"/>
            <p:extLst>
              <p:ext uri="{D42A27DB-BD31-4B8C-83A1-F6EECF244321}">
                <p14:modId xmlns:p14="http://schemas.microsoft.com/office/powerpoint/2010/main" val="196926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16628982"/>
                    </a:ext>
                  </a:extLst>
                </a:gridCol>
                <a:gridCol w="1481327">
                  <a:extLst>
                    <a:ext uri="{9D8B030D-6E8A-4147-A177-3AD203B41FA5}">
                      <a16:colId xmlns:a16="http://schemas.microsoft.com/office/drawing/2014/main" val="1886809804"/>
                    </a:ext>
                  </a:extLst>
                </a:gridCol>
                <a:gridCol w="493776">
                  <a:extLst>
                    <a:ext uri="{9D8B030D-6E8A-4147-A177-3AD203B41FA5}">
                      <a16:colId xmlns:a16="http://schemas.microsoft.com/office/drawing/2014/main" val="4164799160"/>
                    </a:ext>
                  </a:extLst>
                </a:gridCol>
                <a:gridCol w="493776">
                  <a:extLst>
                    <a:ext uri="{9D8B030D-6E8A-4147-A177-3AD203B41FA5}">
                      <a16:colId xmlns:a16="http://schemas.microsoft.com/office/drawing/2014/main" val="2698595595"/>
                    </a:ext>
                  </a:extLst>
                </a:gridCol>
                <a:gridCol w="493776">
                  <a:extLst>
                    <a:ext uri="{9D8B030D-6E8A-4147-A177-3AD203B41FA5}">
                      <a16:colId xmlns:a16="http://schemas.microsoft.com/office/drawing/2014/main" val="3562157957"/>
                    </a:ext>
                  </a:extLst>
                </a:gridCol>
                <a:gridCol w="493776">
                  <a:extLst>
                    <a:ext uri="{9D8B030D-6E8A-4147-A177-3AD203B41FA5}">
                      <a16:colId xmlns:a16="http://schemas.microsoft.com/office/drawing/2014/main" val="2949844495"/>
                    </a:ext>
                  </a:extLst>
                </a:gridCol>
                <a:gridCol w="493776">
                  <a:extLst>
                    <a:ext uri="{9D8B030D-6E8A-4147-A177-3AD203B41FA5}">
                      <a16:colId xmlns:a16="http://schemas.microsoft.com/office/drawing/2014/main" val="1493741324"/>
                    </a:ext>
                  </a:extLst>
                </a:gridCol>
                <a:gridCol w="493776">
                  <a:extLst>
                    <a:ext uri="{9D8B030D-6E8A-4147-A177-3AD203B41FA5}">
                      <a16:colId xmlns:a16="http://schemas.microsoft.com/office/drawing/2014/main" val="1281760995"/>
                    </a:ext>
                  </a:extLst>
                </a:gridCol>
                <a:gridCol w="493776">
                  <a:extLst>
                    <a:ext uri="{9D8B030D-6E8A-4147-A177-3AD203B41FA5}">
                      <a16:colId xmlns:a16="http://schemas.microsoft.com/office/drawing/2014/main" val="2083312945"/>
                    </a:ext>
                  </a:extLst>
                </a:gridCol>
                <a:gridCol w="493776">
                  <a:extLst>
                    <a:ext uri="{9D8B030D-6E8A-4147-A177-3AD203B41FA5}">
                      <a16:colId xmlns:a16="http://schemas.microsoft.com/office/drawing/2014/main" val="2528734167"/>
                    </a:ext>
                  </a:extLst>
                </a:gridCol>
                <a:gridCol w="493776">
                  <a:extLst>
                    <a:ext uri="{9D8B030D-6E8A-4147-A177-3AD203B41FA5}">
                      <a16:colId xmlns:a16="http://schemas.microsoft.com/office/drawing/2014/main" val="302700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7796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- 2021-06-30 19:01:03</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 Bist du länger als sechs Wochen krankgeschrieben, zahlt dir dein Arbeitgeber kein Gehalt mehr! Marc erklärt dir, wie du jetzt Krankengeld von deiner Krankenversicherung bekommst.
#pronovabkk #krankengeld  #arbeitsunfähigkeit #gelberschein #lohnfortzahlung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28153122"/>
                  </a:ext>
                </a:extLst>
              </a:tr>
            </a:tbl>
          </a:graphicData>
        </a:graphic>
      </p:graphicFrame>
      <p:sp>
        <p:nvSpPr>
          <p:cNvPr id="4" name="Text Placeholder 3">
            <a:extLst>
              <a:ext uri="{FF2B5EF4-FFF2-40B4-BE49-F238E27FC236}">
                <a16:creationId xmlns:a16="http://schemas.microsoft.com/office/drawing/2014/main" id="{060A2A96-89C8-4CDF-91E6-A2D5FA8BA0B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186881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F21A-DE08-4A0A-AAE7-A746A090E66E}"/>
              </a:ext>
            </a:extLst>
          </p:cNvPr>
          <p:cNvSpPr>
            <a:spLocks noGrp="1"/>
          </p:cNvSpPr>
          <p:nvPr>
            <p:ph type="title"/>
          </p:nvPr>
        </p:nvSpPr>
        <p:spPr/>
        <p:txBody>
          <a:bodyPr/>
          <a:lstStyle/>
          <a:p>
            <a:r>
              <a:rPr lang="en-US"/>
              <a:t>Instagram IGTV Videos Table | All profiles - 2 of 8</a:t>
            </a:r>
          </a:p>
        </p:txBody>
      </p:sp>
      <p:graphicFrame>
        <p:nvGraphicFramePr>
          <p:cNvPr id="5" name="Table Placeholder 4">
            <a:extLst>
              <a:ext uri="{FF2B5EF4-FFF2-40B4-BE49-F238E27FC236}">
                <a16:creationId xmlns:a16="http://schemas.microsoft.com/office/drawing/2014/main" id="{6A05093C-AAB9-4FAD-AF2E-3735EFE890C0}"/>
              </a:ext>
            </a:extLst>
          </p:cNvPr>
          <p:cNvGraphicFramePr>
            <a:graphicFrameLocks noGrp="1"/>
          </p:cNvGraphicFramePr>
          <p:nvPr>
            <p:ph type="tbl" sz="quarter" idx="13"/>
            <p:extLst>
              <p:ext uri="{D42A27DB-BD31-4B8C-83A1-F6EECF244321}">
                <p14:modId xmlns:p14="http://schemas.microsoft.com/office/powerpoint/2010/main" val="173202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99748679"/>
                    </a:ext>
                  </a:extLst>
                </a:gridCol>
                <a:gridCol w="1481327">
                  <a:extLst>
                    <a:ext uri="{9D8B030D-6E8A-4147-A177-3AD203B41FA5}">
                      <a16:colId xmlns:a16="http://schemas.microsoft.com/office/drawing/2014/main" val="4178762263"/>
                    </a:ext>
                  </a:extLst>
                </a:gridCol>
                <a:gridCol w="493776">
                  <a:extLst>
                    <a:ext uri="{9D8B030D-6E8A-4147-A177-3AD203B41FA5}">
                      <a16:colId xmlns:a16="http://schemas.microsoft.com/office/drawing/2014/main" val="3523131314"/>
                    </a:ext>
                  </a:extLst>
                </a:gridCol>
                <a:gridCol w="493776">
                  <a:extLst>
                    <a:ext uri="{9D8B030D-6E8A-4147-A177-3AD203B41FA5}">
                      <a16:colId xmlns:a16="http://schemas.microsoft.com/office/drawing/2014/main" val="2886790742"/>
                    </a:ext>
                  </a:extLst>
                </a:gridCol>
                <a:gridCol w="493776">
                  <a:extLst>
                    <a:ext uri="{9D8B030D-6E8A-4147-A177-3AD203B41FA5}">
                      <a16:colId xmlns:a16="http://schemas.microsoft.com/office/drawing/2014/main" val="2648466113"/>
                    </a:ext>
                  </a:extLst>
                </a:gridCol>
                <a:gridCol w="493776">
                  <a:extLst>
                    <a:ext uri="{9D8B030D-6E8A-4147-A177-3AD203B41FA5}">
                      <a16:colId xmlns:a16="http://schemas.microsoft.com/office/drawing/2014/main" val="3096856643"/>
                    </a:ext>
                  </a:extLst>
                </a:gridCol>
                <a:gridCol w="493776">
                  <a:extLst>
                    <a:ext uri="{9D8B030D-6E8A-4147-A177-3AD203B41FA5}">
                      <a16:colId xmlns:a16="http://schemas.microsoft.com/office/drawing/2014/main" val="3341499401"/>
                    </a:ext>
                  </a:extLst>
                </a:gridCol>
                <a:gridCol w="493776">
                  <a:extLst>
                    <a:ext uri="{9D8B030D-6E8A-4147-A177-3AD203B41FA5}">
                      <a16:colId xmlns:a16="http://schemas.microsoft.com/office/drawing/2014/main" val="831730780"/>
                    </a:ext>
                  </a:extLst>
                </a:gridCol>
                <a:gridCol w="493776">
                  <a:extLst>
                    <a:ext uri="{9D8B030D-6E8A-4147-A177-3AD203B41FA5}">
                      <a16:colId xmlns:a16="http://schemas.microsoft.com/office/drawing/2014/main" val="4121962639"/>
                    </a:ext>
                  </a:extLst>
                </a:gridCol>
                <a:gridCol w="493776">
                  <a:extLst>
                    <a:ext uri="{9D8B030D-6E8A-4147-A177-3AD203B41FA5}">
                      <a16:colId xmlns:a16="http://schemas.microsoft.com/office/drawing/2014/main" val="101381442"/>
                    </a:ext>
                  </a:extLst>
                </a:gridCol>
                <a:gridCol w="493776">
                  <a:extLst>
                    <a:ext uri="{9D8B030D-6E8A-4147-A177-3AD203B41FA5}">
                      <a16:colId xmlns:a16="http://schemas.microsoft.com/office/drawing/2014/main" val="441319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0073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- 2021-06-23 16:25:29</a:t>
                      </a:r>
                      <a:r>
                        <a:rPr kumimoji="0" lang="en-US" sz="1000" b="0" i="0" u="none" strike="noStrike" kern="1200" cap="none" spc="0" normalizeH="0" baseline="0" noProof="0">
                          <a:ln>
                            <a:noFill/>
                          </a:ln>
                          <a:solidFill>
                            <a:prstClr val="black"/>
                          </a:solidFill>
                          <a:effectLst/>
                          <a:uLnTx/>
                          <a:uFillTx/>
                          <a:latin typeface="+mn-lt"/>
                          <a:ea typeface="+mn-ea"/>
                          <a:cs typeface="+mn-cs"/>
                        </a:rPr>
                        <a:t>
 Basilikum endlos ernten: Kennst du das? Frischer #Basilikum schmeckt richtig lecker, aber die Pflanzen gehen viel zu schnell ein. Mit Patrizias Pflegetricks passiert dir das nicht: Sie zeigt dir, wie dein Basilikum nachhaltig wächst und gedeiht!
#pronovabkk #pronovaGartenbude #proUrbanGardening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extLst>
                  <a:ext uri="{0D108BD9-81ED-4DB2-BD59-A6C34878D82A}">
                    <a16:rowId xmlns:a16="http://schemas.microsoft.com/office/drawing/2014/main" val="1866484525"/>
                  </a:ext>
                </a:extLst>
              </a:tr>
            </a:tbl>
          </a:graphicData>
        </a:graphic>
      </p:graphicFrame>
      <p:sp>
        <p:nvSpPr>
          <p:cNvPr id="4" name="Text Placeholder 3">
            <a:extLst>
              <a:ext uri="{FF2B5EF4-FFF2-40B4-BE49-F238E27FC236}">
                <a16:creationId xmlns:a16="http://schemas.microsoft.com/office/drawing/2014/main" id="{73107CA2-F249-4013-A648-C62672D7F06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0199712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6DFB-ED26-4AEC-ACB3-6A1AF9CC0B45}"/>
              </a:ext>
            </a:extLst>
          </p:cNvPr>
          <p:cNvSpPr>
            <a:spLocks noGrp="1"/>
          </p:cNvSpPr>
          <p:nvPr>
            <p:ph type="title"/>
          </p:nvPr>
        </p:nvSpPr>
        <p:spPr/>
        <p:txBody>
          <a:bodyPr/>
          <a:lstStyle/>
          <a:p>
            <a:r>
              <a:rPr lang="en-US"/>
              <a:t>Instagram IGTV Videos Table | All profiles - 3 of 8</a:t>
            </a:r>
          </a:p>
        </p:txBody>
      </p:sp>
      <p:graphicFrame>
        <p:nvGraphicFramePr>
          <p:cNvPr id="5" name="Table Placeholder 4">
            <a:extLst>
              <a:ext uri="{FF2B5EF4-FFF2-40B4-BE49-F238E27FC236}">
                <a16:creationId xmlns:a16="http://schemas.microsoft.com/office/drawing/2014/main" id="{3CD8DB2D-EFAA-42F9-8CCF-F743357A2A85}"/>
              </a:ext>
            </a:extLst>
          </p:cNvPr>
          <p:cNvGraphicFramePr>
            <a:graphicFrameLocks noGrp="1"/>
          </p:cNvGraphicFramePr>
          <p:nvPr>
            <p:ph type="tbl" sz="quarter" idx="13"/>
            <p:extLst>
              <p:ext uri="{D42A27DB-BD31-4B8C-83A1-F6EECF244321}">
                <p14:modId xmlns:p14="http://schemas.microsoft.com/office/powerpoint/2010/main" val="46041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40144547"/>
                    </a:ext>
                  </a:extLst>
                </a:gridCol>
                <a:gridCol w="1481327">
                  <a:extLst>
                    <a:ext uri="{9D8B030D-6E8A-4147-A177-3AD203B41FA5}">
                      <a16:colId xmlns:a16="http://schemas.microsoft.com/office/drawing/2014/main" val="2790385608"/>
                    </a:ext>
                  </a:extLst>
                </a:gridCol>
                <a:gridCol w="493776">
                  <a:extLst>
                    <a:ext uri="{9D8B030D-6E8A-4147-A177-3AD203B41FA5}">
                      <a16:colId xmlns:a16="http://schemas.microsoft.com/office/drawing/2014/main" val="3461723611"/>
                    </a:ext>
                  </a:extLst>
                </a:gridCol>
                <a:gridCol w="493776">
                  <a:extLst>
                    <a:ext uri="{9D8B030D-6E8A-4147-A177-3AD203B41FA5}">
                      <a16:colId xmlns:a16="http://schemas.microsoft.com/office/drawing/2014/main" val="1900569076"/>
                    </a:ext>
                  </a:extLst>
                </a:gridCol>
                <a:gridCol w="493776">
                  <a:extLst>
                    <a:ext uri="{9D8B030D-6E8A-4147-A177-3AD203B41FA5}">
                      <a16:colId xmlns:a16="http://schemas.microsoft.com/office/drawing/2014/main" val="3826232798"/>
                    </a:ext>
                  </a:extLst>
                </a:gridCol>
                <a:gridCol w="493776">
                  <a:extLst>
                    <a:ext uri="{9D8B030D-6E8A-4147-A177-3AD203B41FA5}">
                      <a16:colId xmlns:a16="http://schemas.microsoft.com/office/drawing/2014/main" val="1265028564"/>
                    </a:ext>
                  </a:extLst>
                </a:gridCol>
                <a:gridCol w="493776">
                  <a:extLst>
                    <a:ext uri="{9D8B030D-6E8A-4147-A177-3AD203B41FA5}">
                      <a16:colId xmlns:a16="http://schemas.microsoft.com/office/drawing/2014/main" val="3085269575"/>
                    </a:ext>
                  </a:extLst>
                </a:gridCol>
                <a:gridCol w="493776">
                  <a:extLst>
                    <a:ext uri="{9D8B030D-6E8A-4147-A177-3AD203B41FA5}">
                      <a16:colId xmlns:a16="http://schemas.microsoft.com/office/drawing/2014/main" val="1774293058"/>
                    </a:ext>
                  </a:extLst>
                </a:gridCol>
                <a:gridCol w="493776">
                  <a:extLst>
                    <a:ext uri="{9D8B030D-6E8A-4147-A177-3AD203B41FA5}">
                      <a16:colId xmlns:a16="http://schemas.microsoft.com/office/drawing/2014/main" val="1888375231"/>
                    </a:ext>
                  </a:extLst>
                </a:gridCol>
                <a:gridCol w="493776">
                  <a:extLst>
                    <a:ext uri="{9D8B030D-6E8A-4147-A177-3AD203B41FA5}">
                      <a16:colId xmlns:a16="http://schemas.microsoft.com/office/drawing/2014/main" val="3060492"/>
                    </a:ext>
                  </a:extLst>
                </a:gridCol>
                <a:gridCol w="493776">
                  <a:extLst>
                    <a:ext uri="{9D8B030D-6E8A-4147-A177-3AD203B41FA5}">
                      <a16:colId xmlns:a16="http://schemas.microsoft.com/office/drawing/2014/main" val="363924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3433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- 2021-06-20 09:56:49</a:t>
                      </a:r>
                      <a:r>
                        <a:rPr kumimoji="0" lang="en-US" sz="1000" b="0" i="0" u="none" strike="noStrike" kern="1200" cap="none" spc="0" normalizeH="0" baseline="0" noProof="0">
                          <a:ln>
                            <a:noFill/>
                          </a:ln>
                          <a:solidFill>
                            <a:prstClr val="black"/>
                          </a:solidFill>
                          <a:effectLst/>
                          <a:uLnTx/>
                          <a:uFillTx/>
                          <a:latin typeface="+mn-lt"/>
                          <a:ea typeface="+mn-ea"/>
                          <a:cs typeface="+mn-cs"/>
                        </a:rPr>
                        <a:t>
 Ernte die süßesten Erdbeeren!: Vom Einpflanzen über die Pflege bis zur Ernte: Wir zeigen dir, wie Erdbeeren auch auf deinem Balkon oder in deinem Garten gedeihen und was die süßen Früchte so gesund macht.
#pronovabkk #pronovaGartenbude #proUrbanGardening #erdeeren #erdbeerpflanzen #selbstversorger #biogarten #instagärtnerin #instagärtner #gartenblogger #hobbygärtner #hobbygarten #gardenlovers #gemüsevorziehen #biogarden #biogardening #growingveggies #gartenliebe #nachhaltigleben #gardeningideas #gartenglück #gartenideen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extLst>
                  <a:ext uri="{0D108BD9-81ED-4DB2-BD59-A6C34878D82A}">
                    <a16:rowId xmlns:a16="http://schemas.microsoft.com/office/drawing/2014/main" val="3889096091"/>
                  </a:ext>
                </a:extLst>
              </a:tr>
            </a:tbl>
          </a:graphicData>
        </a:graphic>
      </p:graphicFrame>
      <p:sp>
        <p:nvSpPr>
          <p:cNvPr id="4" name="Text Placeholder 3">
            <a:extLst>
              <a:ext uri="{FF2B5EF4-FFF2-40B4-BE49-F238E27FC236}">
                <a16:creationId xmlns:a16="http://schemas.microsoft.com/office/drawing/2014/main" id="{0F2869C9-75FE-4825-ABAD-6FC556048CD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370312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581CC-FF9E-49E6-8D7C-EB06762F2566}"/>
              </a:ext>
            </a:extLst>
          </p:cNvPr>
          <p:cNvSpPr>
            <a:spLocks noGrp="1"/>
          </p:cNvSpPr>
          <p:nvPr>
            <p:ph type="title"/>
          </p:nvPr>
        </p:nvSpPr>
        <p:spPr/>
        <p:txBody>
          <a:bodyPr/>
          <a:lstStyle/>
          <a:p>
            <a:r>
              <a:rPr lang="en-US"/>
              <a:t>Instagram IGTV Videos Table | All profiles - 4 of 8</a:t>
            </a:r>
          </a:p>
        </p:txBody>
      </p:sp>
      <p:graphicFrame>
        <p:nvGraphicFramePr>
          <p:cNvPr id="5" name="Table Placeholder 4">
            <a:extLst>
              <a:ext uri="{FF2B5EF4-FFF2-40B4-BE49-F238E27FC236}">
                <a16:creationId xmlns:a16="http://schemas.microsoft.com/office/drawing/2014/main" id="{BC4DABE3-834E-42FA-8807-207339711E1B}"/>
              </a:ext>
            </a:extLst>
          </p:cNvPr>
          <p:cNvGraphicFramePr>
            <a:graphicFrameLocks noGrp="1"/>
          </p:cNvGraphicFramePr>
          <p:nvPr>
            <p:ph type="tbl" sz="quarter" idx="13"/>
            <p:extLst>
              <p:ext uri="{D42A27DB-BD31-4B8C-83A1-F6EECF244321}">
                <p14:modId xmlns:p14="http://schemas.microsoft.com/office/powerpoint/2010/main" val="186179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7033083"/>
                    </a:ext>
                  </a:extLst>
                </a:gridCol>
                <a:gridCol w="1481327">
                  <a:extLst>
                    <a:ext uri="{9D8B030D-6E8A-4147-A177-3AD203B41FA5}">
                      <a16:colId xmlns:a16="http://schemas.microsoft.com/office/drawing/2014/main" val="3824396606"/>
                    </a:ext>
                  </a:extLst>
                </a:gridCol>
                <a:gridCol w="493776">
                  <a:extLst>
                    <a:ext uri="{9D8B030D-6E8A-4147-A177-3AD203B41FA5}">
                      <a16:colId xmlns:a16="http://schemas.microsoft.com/office/drawing/2014/main" val="1105023521"/>
                    </a:ext>
                  </a:extLst>
                </a:gridCol>
                <a:gridCol w="493776">
                  <a:extLst>
                    <a:ext uri="{9D8B030D-6E8A-4147-A177-3AD203B41FA5}">
                      <a16:colId xmlns:a16="http://schemas.microsoft.com/office/drawing/2014/main" val="2091145975"/>
                    </a:ext>
                  </a:extLst>
                </a:gridCol>
                <a:gridCol w="493776">
                  <a:extLst>
                    <a:ext uri="{9D8B030D-6E8A-4147-A177-3AD203B41FA5}">
                      <a16:colId xmlns:a16="http://schemas.microsoft.com/office/drawing/2014/main" val="813135656"/>
                    </a:ext>
                  </a:extLst>
                </a:gridCol>
                <a:gridCol w="493776">
                  <a:extLst>
                    <a:ext uri="{9D8B030D-6E8A-4147-A177-3AD203B41FA5}">
                      <a16:colId xmlns:a16="http://schemas.microsoft.com/office/drawing/2014/main" val="4177864966"/>
                    </a:ext>
                  </a:extLst>
                </a:gridCol>
                <a:gridCol w="493776">
                  <a:extLst>
                    <a:ext uri="{9D8B030D-6E8A-4147-A177-3AD203B41FA5}">
                      <a16:colId xmlns:a16="http://schemas.microsoft.com/office/drawing/2014/main" val="3970068399"/>
                    </a:ext>
                  </a:extLst>
                </a:gridCol>
                <a:gridCol w="493776">
                  <a:extLst>
                    <a:ext uri="{9D8B030D-6E8A-4147-A177-3AD203B41FA5}">
                      <a16:colId xmlns:a16="http://schemas.microsoft.com/office/drawing/2014/main" val="866122282"/>
                    </a:ext>
                  </a:extLst>
                </a:gridCol>
                <a:gridCol w="493776">
                  <a:extLst>
                    <a:ext uri="{9D8B030D-6E8A-4147-A177-3AD203B41FA5}">
                      <a16:colId xmlns:a16="http://schemas.microsoft.com/office/drawing/2014/main" val="285280259"/>
                    </a:ext>
                  </a:extLst>
                </a:gridCol>
                <a:gridCol w="493776">
                  <a:extLst>
                    <a:ext uri="{9D8B030D-6E8A-4147-A177-3AD203B41FA5}">
                      <a16:colId xmlns:a16="http://schemas.microsoft.com/office/drawing/2014/main" val="3470035458"/>
                    </a:ext>
                  </a:extLst>
                </a:gridCol>
                <a:gridCol w="493776">
                  <a:extLst>
                    <a:ext uri="{9D8B030D-6E8A-4147-A177-3AD203B41FA5}">
                      <a16:colId xmlns:a16="http://schemas.microsoft.com/office/drawing/2014/main" val="2204568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0621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- 2021-05-31 11:29:05</a:t>
                      </a:r>
                      <a:r>
                        <a:rPr kumimoji="0" lang="en-US" sz="1000" b="0" i="0" u="none" strike="noStrike" kern="1200" cap="none" spc="0" normalizeH="0" baseline="0" noProof="0">
                          <a:ln>
                            <a:noFill/>
                          </a:ln>
                          <a:solidFill>
                            <a:prstClr val="black"/>
                          </a:solidFill>
                          <a:effectLst/>
                          <a:uLnTx/>
                          <a:uFillTx/>
                          <a:latin typeface="+mn-lt"/>
                          <a:ea typeface="+mn-ea"/>
                          <a:cs typeface="+mn-cs"/>
                        </a:rPr>
                        <a:t>
 Buddha Bowl mit nur 350 Kalorien - Kochvideo: Du möchtest für einen kurzen Augenblick einen Ausflug nach Asien machen? Dann versuch doch mal die Buddha-Bowl! Mit nur etwa 350 kcal pro Portion entführt dich diese Mahlzeit aus deinem Alltag – ohne dabei, wie im typischen Urlaub, anzusetzen. Ganz im Gegenteil! Wir präsentieren dir hier eine super gesunde und einfache Bowl, die dir Urlaubsfeeling in die Küche zaubert.
#pronovabkk #buddhabowl #lecker #veganerezepte #leckerschmecker #veganeernährung #mittagspause #nachhaltig #einfachvegan #nachhaltigkeit #leckeressen #vegankannjeder #veganbowl #buddhabowls #veganerezepte #veganer #vegankochen #veganessen #easyvegan #veganeernährung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Ernährung, Kochvideo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extLst>
                  <a:ext uri="{0D108BD9-81ED-4DB2-BD59-A6C34878D82A}">
                    <a16:rowId xmlns:a16="http://schemas.microsoft.com/office/drawing/2014/main" val="566136151"/>
                  </a:ext>
                </a:extLst>
              </a:tr>
            </a:tbl>
          </a:graphicData>
        </a:graphic>
      </p:graphicFrame>
      <p:sp>
        <p:nvSpPr>
          <p:cNvPr id="4" name="Text Placeholder 3">
            <a:extLst>
              <a:ext uri="{FF2B5EF4-FFF2-40B4-BE49-F238E27FC236}">
                <a16:creationId xmlns:a16="http://schemas.microsoft.com/office/drawing/2014/main" id="{68D37CF6-6026-4681-978D-29FB83F5B5ED}"/>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65848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A3D72-0861-485B-9CAA-7A57F679EBBB}"/>
              </a:ext>
            </a:extLst>
          </p:cNvPr>
          <p:cNvSpPr>
            <a:spLocks noGrp="1"/>
          </p:cNvSpPr>
          <p:nvPr>
            <p:ph type="title"/>
          </p:nvPr>
        </p:nvSpPr>
        <p:spPr/>
        <p:txBody>
          <a:bodyPr/>
          <a:lstStyle/>
          <a:p>
            <a:r>
              <a:rPr lang="en-US"/>
              <a:t>Instagram IGTV Videos Table | All profiles - 5 of 8</a:t>
            </a:r>
          </a:p>
        </p:txBody>
      </p:sp>
      <p:graphicFrame>
        <p:nvGraphicFramePr>
          <p:cNvPr id="5" name="Table Placeholder 4">
            <a:extLst>
              <a:ext uri="{FF2B5EF4-FFF2-40B4-BE49-F238E27FC236}">
                <a16:creationId xmlns:a16="http://schemas.microsoft.com/office/drawing/2014/main" id="{3468A2D7-EC8A-4191-91C7-EBC4A1A20913}"/>
              </a:ext>
            </a:extLst>
          </p:cNvPr>
          <p:cNvGraphicFramePr>
            <a:graphicFrameLocks noGrp="1"/>
          </p:cNvGraphicFramePr>
          <p:nvPr>
            <p:ph type="tbl" sz="quarter" idx="13"/>
            <p:extLst>
              <p:ext uri="{D42A27DB-BD31-4B8C-83A1-F6EECF244321}">
                <p14:modId xmlns:p14="http://schemas.microsoft.com/office/powerpoint/2010/main" val="15635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12752232"/>
                    </a:ext>
                  </a:extLst>
                </a:gridCol>
                <a:gridCol w="1481327">
                  <a:extLst>
                    <a:ext uri="{9D8B030D-6E8A-4147-A177-3AD203B41FA5}">
                      <a16:colId xmlns:a16="http://schemas.microsoft.com/office/drawing/2014/main" val="2621808040"/>
                    </a:ext>
                  </a:extLst>
                </a:gridCol>
                <a:gridCol w="493776">
                  <a:extLst>
                    <a:ext uri="{9D8B030D-6E8A-4147-A177-3AD203B41FA5}">
                      <a16:colId xmlns:a16="http://schemas.microsoft.com/office/drawing/2014/main" val="848705336"/>
                    </a:ext>
                  </a:extLst>
                </a:gridCol>
                <a:gridCol w="493776">
                  <a:extLst>
                    <a:ext uri="{9D8B030D-6E8A-4147-A177-3AD203B41FA5}">
                      <a16:colId xmlns:a16="http://schemas.microsoft.com/office/drawing/2014/main" val="944660763"/>
                    </a:ext>
                  </a:extLst>
                </a:gridCol>
                <a:gridCol w="493776">
                  <a:extLst>
                    <a:ext uri="{9D8B030D-6E8A-4147-A177-3AD203B41FA5}">
                      <a16:colId xmlns:a16="http://schemas.microsoft.com/office/drawing/2014/main" val="3727818746"/>
                    </a:ext>
                  </a:extLst>
                </a:gridCol>
                <a:gridCol w="493776">
                  <a:extLst>
                    <a:ext uri="{9D8B030D-6E8A-4147-A177-3AD203B41FA5}">
                      <a16:colId xmlns:a16="http://schemas.microsoft.com/office/drawing/2014/main" val="3029135797"/>
                    </a:ext>
                  </a:extLst>
                </a:gridCol>
                <a:gridCol w="493776">
                  <a:extLst>
                    <a:ext uri="{9D8B030D-6E8A-4147-A177-3AD203B41FA5}">
                      <a16:colId xmlns:a16="http://schemas.microsoft.com/office/drawing/2014/main" val="66320160"/>
                    </a:ext>
                  </a:extLst>
                </a:gridCol>
                <a:gridCol w="493776">
                  <a:extLst>
                    <a:ext uri="{9D8B030D-6E8A-4147-A177-3AD203B41FA5}">
                      <a16:colId xmlns:a16="http://schemas.microsoft.com/office/drawing/2014/main" val="4029747774"/>
                    </a:ext>
                  </a:extLst>
                </a:gridCol>
                <a:gridCol w="493776">
                  <a:extLst>
                    <a:ext uri="{9D8B030D-6E8A-4147-A177-3AD203B41FA5}">
                      <a16:colId xmlns:a16="http://schemas.microsoft.com/office/drawing/2014/main" val="3019711214"/>
                    </a:ext>
                  </a:extLst>
                </a:gridCol>
                <a:gridCol w="493776">
                  <a:extLst>
                    <a:ext uri="{9D8B030D-6E8A-4147-A177-3AD203B41FA5}">
                      <a16:colId xmlns:a16="http://schemas.microsoft.com/office/drawing/2014/main" val="1305303931"/>
                    </a:ext>
                  </a:extLst>
                </a:gridCol>
                <a:gridCol w="493776">
                  <a:extLst>
                    <a:ext uri="{9D8B030D-6E8A-4147-A177-3AD203B41FA5}">
                      <a16:colId xmlns:a16="http://schemas.microsoft.com/office/drawing/2014/main" val="394662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0757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- 2021-05-02 09:51:42</a:t>
                      </a:r>
                      <a:r>
                        <a:rPr kumimoji="0" lang="en-US" sz="1000" b="0" i="0" u="none" strike="noStrike" kern="1200" cap="none" spc="0" normalizeH="0" baseline="0" noProof="0">
                          <a:ln>
                            <a:noFill/>
                          </a:ln>
                          <a:solidFill>
                            <a:prstClr val="black"/>
                          </a:solidFill>
                          <a:effectLst/>
                          <a:uLnTx/>
                          <a:uFillTx/>
                          <a:latin typeface="+mn-lt"/>
                          <a:ea typeface="+mn-ea"/>
                          <a:cs typeface="+mn-cs"/>
                        </a:rPr>
                        <a:t>
 Rezeptvideo: Spargel-Erdbeersalat: Frisch, lecker und gesund: Unsere Inspiration zur Spargelsaison!
#spagel #erdbeeren #kochvideo #schnellesrezept #gesundesrezept #spargelrezept #kochbuch #familienrezept #einfachesrezept #kochenfürdiefamilie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Kochvideo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extLst>
                  <a:ext uri="{0D108BD9-81ED-4DB2-BD59-A6C34878D82A}">
                    <a16:rowId xmlns:a16="http://schemas.microsoft.com/office/drawing/2014/main" val="3616367453"/>
                  </a:ext>
                </a:extLst>
              </a:tr>
            </a:tbl>
          </a:graphicData>
        </a:graphic>
      </p:graphicFrame>
      <p:sp>
        <p:nvSpPr>
          <p:cNvPr id="4" name="Text Placeholder 3">
            <a:extLst>
              <a:ext uri="{FF2B5EF4-FFF2-40B4-BE49-F238E27FC236}">
                <a16:creationId xmlns:a16="http://schemas.microsoft.com/office/drawing/2014/main" id="{952A48BE-D6FC-4A97-B942-0C71AF12A6E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47100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24E3-197B-4008-8781-D2C2CEEDD229}"/>
              </a:ext>
            </a:extLst>
          </p:cNvPr>
          <p:cNvSpPr>
            <a:spLocks noGrp="1"/>
          </p:cNvSpPr>
          <p:nvPr>
            <p:ph type="title"/>
          </p:nvPr>
        </p:nvSpPr>
        <p:spPr/>
        <p:txBody>
          <a:bodyPr/>
          <a:lstStyle/>
          <a:p>
            <a:r>
              <a:rPr lang="en-US"/>
              <a:t>Instagram IGTV Videos Table | All profiles - 6 of 8</a:t>
            </a:r>
          </a:p>
        </p:txBody>
      </p:sp>
      <p:graphicFrame>
        <p:nvGraphicFramePr>
          <p:cNvPr id="5" name="Table Placeholder 4">
            <a:extLst>
              <a:ext uri="{FF2B5EF4-FFF2-40B4-BE49-F238E27FC236}">
                <a16:creationId xmlns:a16="http://schemas.microsoft.com/office/drawing/2014/main" id="{76E6339E-1E5C-4C4A-A20E-955C61A2DA42}"/>
              </a:ext>
            </a:extLst>
          </p:cNvPr>
          <p:cNvGraphicFramePr>
            <a:graphicFrameLocks noGrp="1"/>
          </p:cNvGraphicFramePr>
          <p:nvPr>
            <p:ph type="tbl" sz="quarter" idx="13"/>
            <p:extLst>
              <p:ext uri="{D42A27DB-BD31-4B8C-83A1-F6EECF244321}">
                <p14:modId xmlns:p14="http://schemas.microsoft.com/office/powerpoint/2010/main" val="287708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51442153"/>
                    </a:ext>
                  </a:extLst>
                </a:gridCol>
                <a:gridCol w="1481327">
                  <a:extLst>
                    <a:ext uri="{9D8B030D-6E8A-4147-A177-3AD203B41FA5}">
                      <a16:colId xmlns:a16="http://schemas.microsoft.com/office/drawing/2014/main" val="4221274689"/>
                    </a:ext>
                  </a:extLst>
                </a:gridCol>
                <a:gridCol w="493776">
                  <a:extLst>
                    <a:ext uri="{9D8B030D-6E8A-4147-A177-3AD203B41FA5}">
                      <a16:colId xmlns:a16="http://schemas.microsoft.com/office/drawing/2014/main" val="3482244391"/>
                    </a:ext>
                  </a:extLst>
                </a:gridCol>
                <a:gridCol w="493776">
                  <a:extLst>
                    <a:ext uri="{9D8B030D-6E8A-4147-A177-3AD203B41FA5}">
                      <a16:colId xmlns:a16="http://schemas.microsoft.com/office/drawing/2014/main" val="3386216020"/>
                    </a:ext>
                  </a:extLst>
                </a:gridCol>
                <a:gridCol w="493776">
                  <a:extLst>
                    <a:ext uri="{9D8B030D-6E8A-4147-A177-3AD203B41FA5}">
                      <a16:colId xmlns:a16="http://schemas.microsoft.com/office/drawing/2014/main" val="2620844098"/>
                    </a:ext>
                  </a:extLst>
                </a:gridCol>
                <a:gridCol w="493776">
                  <a:extLst>
                    <a:ext uri="{9D8B030D-6E8A-4147-A177-3AD203B41FA5}">
                      <a16:colId xmlns:a16="http://schemas.microsoft.com/office/drawing/2014/main" val="2823710126"/>
                    </a:ext>
                  </a:extLst>
                </a:gridCol>
                <a:gridCol w="493776">
                  <a:extLst>
                    <a:ext uri="{9D8B030D-6E8A-4147-A177-3AD203B41FA5}">
                      <a16:colId xmlns:a16="http://schemas.microsoft.com/office/drawing/2014/main" val="950351358"/>
                    </a:ext>
                  </a:extLst>
                </a:gridCol>
                <a:gridCol w="493776">
                  <a:extLst>
                    <a:ext uri="{9D8B030D-6E8A-4147-A177-3AD203B41FA5}">
                      <a16:colId xmlns:a16="http://schemas.microsoft.com/office/drawing/2014/main" val="2725087398"/>
                    </a:ext>
                  </a:extLst>
                </a:gridCol>
                <a:gridCol w="493776">
                  <a:extLst>
                    <a:ext uri="{9D8B030D-6E8A-4147-A177-3AD203B41FA5}">
                      <a16:colId xmlns:a16="http://schemas.microsoft.com/office/drawing/2014/main" val="2702217562"/>
                    </a:ext>
                  </a:extLst>
                </a:gridCol>
                <a:gridCol w="493776">
                  <a:extLst>
                    <a:ext uri="{9D8B030D-6E8A-4147-A177-3AD203B41FA5}">
                      <a16:colId xmlns:a16="http://schemas.microsoft.com/office/drawing/2014/main" val="2938793274"/>
                    </a:ext>
                  </a:extLst>
                </a:gridCol>
                <a:gridCol w="493776">
                  <a:extLst>
                    <a:ext uri="{9D8B030D-6E8A-4147-A177-3AD203B41FA5}">
                      <a16:colId xmlns:a16="http://schemas.microsoft.com/office/drawing/2014/main" val="39232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3732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Im Video erklärt: Bis zu 900 Euro Prämie von der Krankenkasse zurück: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3791147012"/>
                  </a:ext>
                </a:extLst>
              </a:tr>
            </a:tbl>
          </a:graphicData>
        </a:graphic>
      </p:graphicFrame>
      <p:sp>
        <p:nvSpPr>
          <p:cNvPr id="4" name="Text Placeholder 3">
            <a:extLst>
              <a:ext uri="{FF2B5EF4-FFF2-40B4-BE49-F238E27FC236}">
                <a16:creationId xmlns:a16="http://schemas.microsoft.com/office/drawing/2014/main" id="{F7908749-627A-443E-8909-F558553C874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007030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41B5-E1C4-4340-A5C8-A46E6797CEF9}"/>
              </a:ext>
            </a:extLst>
          </p:cNvPr>
          <p:cNvSpPr>
            <a:spLocks noGrp="1"/>
          </p:cNvSpPr>
          <p:nvPr>
            <p:ph type="title"/>
          </p:nvPr>
        </p:nvSpPr>
        <p:spPr/>
        <p:txBody>
          <a:bodyPr/>
          <a:lstStyle/>
          <a:p>
            <a:r>
              <a:rPr lang="en-US"/>
              <a:t>Instagram IGTV Videos Table | All profiles - 7 of 8</a:t>
            </a:r>
          </a:p>
        </p:txBody>
      </p:sp>
      <p:graphicFrame>
        <p:nvGraphicFramePr>
          <p:cNvPr id="5" name="Table Placeholder 4">
            <a:extLst>
              <a:ext uri="{FF2B5EF4-FFF2-40B4-BE49-F238E27FC236}">
                <a16:creationId xmlns:a16="http://schemas.microsoft.com/office/drawing/2014/main" id="{06849B3A-94DA-41A3-AE0D-FE666B51149B}"/>
              </a:ext>
            </a:extLst>
          </p:cNvPr>
          <p:cNvGraphicFramePr>
            <a:graphicFrameLocks noGrp="1"/>
          </p:cNvGraphicFramePr>
          <p:nvPr>
            <p:ph type="tbl" sz="quarter" idx="13"/>
            <p:extLst>
              <p:ext uri="{D42A27DB-BD31-4B8C-83A1-F6EECF244321}">
                <p14:modId xmlns:p14="http://schemas.microsoft.com/office/powerpoint/2010/main" val="249668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16380786"/>
                    </a:ext>
                  </a:extLst>
                </a:gridCol>
                <a:gridCol w="1481327">
                  <a:extLst>
                    <a:ext uri="{9D8B030D-6E8A-4147-A177-3AD203B41FA5}">
                      <a16:colId xmlns:a16="http://schemas.microsoft.com/office/drawing/2014/main" val="699022696"/>
                    </a:ext>
                  </a:extLst>
                </a:gridCol>
                <a:gridCol w="493776">
                  <a:extLst>
                    <a:ext uri="{9D8B030D-6E8A-4147-A177-3AD203B41FA5}">
                      <a16:colId xmlns:a16="http://schemas.microsoft.com/office/drawing/2014/main" val="1932329957"/>
                    </a:ext>
                  </a:extLst>
                </a:gridCol>
                <a:gridCol w="493776">
                  <a:extLst>
                    <a:ext uri="{9D8B030D-6E8A-4147-A177-3AD203B41FA5}">
                      <a16:colId xmlns:a16="http://schemas.microsoft.com/office/drawing/2014/main" val="1200869931"/>
                    </a:ext>
                  </a:extLst>
                </a:gridCol>
                <a:gridCol w="493776">
                  <a:extLst>
                    <a:ext uri="{9D8B030D-6E8A-4147-A177-3AD203B41FA5}">
                      <a16:colId xmlns:a16="http://schemas.microsoft.com/office/drawing/2014/main" val="3030788070"/>
                    </a:ext>
                  </a:extLst>
                </a:gridCol>
                <a:gridCol w="493776">
                  <a:extLst>
                    <a:ext uri="{9D8B030D-6E8A-4147-A177-3AD203B41FA5}">
                      <a16:colId xmlns:a16="http://schemas.microsoft.com/office/drawing/2014/main" val="207679334"/>
                    </a:ext>
                  </a:extLst>
                </a:gridCol>
                <a:gridCol w="493776">
                  <a:extLst>
                    <a:ext uri="{9D8B030D-6E8A-4147-A177-3AD203B41FA5}">
                      <a16:colId xmlns:a16="http://schemas.microsoft.com/office/drawing/2014/main" val="2659261417"/>
                    </a:ext>
                  </a:extLst>
                </a:gridCol>
                <a:gridCol w="493776">
                  <a:extLst>
                    <a:ext uri="{9D8B030D-6E8A-4147-A177-3AD203B41FA5}">
                      <a16:colId xmlns:a16="http://schemas.microsoft.com/office/drawing/2014/main" val="3628706252"/>
                    </a:ext>
                  </a:extLst>
                </a:gridCol>
                <a:gridCol w="493776">
                  <a:extLst>
                    <a:ext uri="{9D8B030D-6E8A-4147-A177-3AD203B41FA5}">
                      <a16:colId xmlns:a16="http://schemas.microsoft.com/office/drawing/2014/main" val="1118975460"/>
                    </a:ext>
                  </a:extLst>
                </a:gridCol>
                <a:gridCol w="493776">
                  <a:extLst>
                    <a:ext uri="{9D8B030D-6E8A-4147-A177-3AD203B41FA5}">
                      <a16:colId xmlns:a16="http://schemas.microsoft.com/office/drawing/2014/main" val="3399986751"/>
                    </a:ext>
                  </a:extLst>
                </a:gridCol>
                <a:gridCol w="493776">
                  <a:extLst>
                    <a:ext uri="{9D8B030D-6E8A-4147-A177-3AD203B41FA5}">
                      <a16:colId xmlns:a16="http://schemas.microsoft.com/office/drawing/2014/main" val="842413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3536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- 2021-04-13 19:04:19</a:t>
                      </a:r>
                      <a:r>
                        <a:rPr kumimoji="0" lang="en-US" sz="1000" b="0" i="0" u="none" strike="noStrike" kern="1200" cap="none" spc="0" normalizeH="0" baseline="0" noProof="0">
                          <a:ln>
                            <a:noFill/>
                          </a:ln>
                          <a:solidFill>
                            <a:prstClr val="black"/>
                          </a:solidFill>
                          <a:effectLst/>
                          <a:uLnTx/>
                          <a:uFillTx/>
                          <a:latin typeface="+mn-lt"/>
                          <a:ea typeface="+mn-ea"/>
                          <a:cs typeface="+mn-cs"/>
                        </a:rPr>
                        <a:t>
 Selbstmitgefühl: Dein Weg zu mehr Selbstbewusstsein: Du hast dir etwas vorgenommen und es will dir einfach nicht gelingen? Unsere Psychologin Patrizia Thamm zeigt dir, wie du gesund mit Selbstzweifeln und Selbstkritik umgehen kannst.
Alle Infos zum Thema Body Positivity und Body Shaming findest du auf unserer Webseite #linkinbio
#pronovabkk #bodypositivity #bodyshaming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extLst>
                  <a:ext uri="{0D108BD9-81ED-4DB2-BD59-A6C34878D82A}">
                    <a16:rowId xmlns:a16="http://schemas.microsoft.com/office/drawing/2014/main" val="235668585"/>
                  </a:ext>
                </a:extLst>
              </a:tr>
            </a:tbl>
          </a:graphicData>
        </a:graphic>
      </p:graphicFrame>
      <p:sp>
        <p:nvSpPr>
          <p:cNvPr id="4" name="Text Placeholder 3">
            <a:extLst>
              <a:ext uri="{FF2B5EF4-FFF2-40B4-BE49-F238E27FC236}">
                <a16:creationId xmlns:a16="http://schemas.microsoft.com/office/drawing/2014/main" id="{27B31378-5400-4208-8D3C-55E8162D776B}"/>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43503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9AB4-2797-4D58-8118-BD97E0C39EAE}"/>
              </a:ext>
            </a:extLst>
          </p:cNvPr>
          <p:cNvSpPr>
            <a:spLocks noGrp="1"/>
          </p:cNvSpPr>
          <p:nvPr>
            <p:ph type="title"/>
          </p:nvPr>
        </p:nvSpPr>
        <p:spPr/>
        <p:txBody>
          <a:bodyPr/>
          <a:lstStyle/>
          <a:p>
            <a:r>
              <a:rPr lang="en-US"/>
              <a:t>Instagram IGTV Videos Table | All profiles - 8 of 8</a:t>
            </a:r>
          </a:p>
        </p:txBody>
      </p:sp>
      <p:graphicFrame>
        <p:nvGraphicFramePr>
          <p:cNvPr id="5" name="Table Placeholder 4">
            <a:extLst>
              <a:ext uri="{FF2B5EF4-FFF2-40B4-BE49-F238E27FC236}">
                <a16:creationId xmlns:a16="http://schemas.microsoft.com/office/drawing/2014/main" id="{1887D7D9-F78B-47E2-8BF7-48BDA88D4141}"/>
              </a:ext>
            </a:extLst>
          </p:cNvPr>
          <p:cNvGraphicFramePr>
            <a:graphicFrameLocks noGrp="1"/>
          </p:cNvGraphicFramePr>
          <p:nvPr>
            <p:ph type="tbl" sz="quarter" idx="13"/>
            <p:extLst>
              <p:ext uri="{D42A27DB-BD31-4B8C-83A1-F6EECF244321}">
                <p14:modId xmlns:p14="http://schemas.microsoft.com/office/powerpoint/2010/main" val="396237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46440954"/>
                    </a:ext>
                  </a:extLst>
                </a:gridCol>
                <a:gridCol w="1481327">
                  <a:extLst>
                    <a:ext uri="{9D8B030D-6E8A-4147-A177-3AD203B41FA5}">
                      <a16:colId xmlns:a16="http://schemas.microsoft.com/office/drawing/2014/main" val="3209085439"/>
                    </a:ext>
                  </a:extLst>
                </a:gridCol>
                <a:gridCol w="493776">
                  <a:extLst>
                    <a:ext uri="{9D8B030D-6E8A-4147-A177-3AD203B41FA5}">
                      <a16:colId xmlns:a16="http://schemas.microsoft.com/office/drawing/2014/main" val="3441846961"/>
                    </a:ext>
                  </a:extLst>
                </a:gridCol>
                <a:gridCol w="493776">
                  <a:extLst>
                    <a:ext uri="{9D8B030D-6E8A-4147-A177-3AD203B41FA5}">
                      <a16:colId xmlns:a16="http://schemas.microsoft.com/office/drawing/2014/main" val="606837457"/>
                    </a:ext>
                  </a:extLst>
                </a:gridCol>
                <a:gridCol w="493776">
                  <a:extLst>
                    <a:ext uri="{9D8B030D-6E8A-4147-A177-3AD203B41FA5}">
                      <a16:colId xmlns:a16="http://schemas.microsoft.com/office/drawing/2014/main" val="1081583457"/>
                    </a:ext>
                  </a:extLst>
                </a:gridCol>
                <a:gridCol w="493776">
                  <a:extLst>
                    <a:ext uri="{9D8B030D-6E8A-4147-A177-3AD203B41FA5}">
                      <a16:colId xmlns:a16="http://schemas.microsoft.com/office/drawing/2014/main" val="2118474030"/>
                    </a:ext>
                  </a:extLst>
                </a:gridCol>
                <a:gridCol w="493776">
                  <a:extLst>
                    <a:ext uri="{9D8B030D-6E8A-4147-A177-3AD203B41FA5}">
                      <a16:colId xmlns:a16="http://schemas.microsoft.com/office/drawing/2014/main" val="162142247"/>
                    </a:ext>
                  </a:extLst>
                </a:gridCol>
                <a:gridCol w="493776">
                  <a:extLst>
                    <a:ext uri="{9D8B030D-6E8A-4147-A177-3AD203B41FA5}">
                      <a16:colId xmlns:a16="http://schemas.microsoft.com/office/drawing/2014/main" val="1890031615"/>
                    </a:ext>
                  </a:extLst>
                </a:gridCol>
                <a:gridCol w="493776">
                  <a:extLst>
                    <a:ext uri="{9D8B030D-6E8A-4147-A177-3AD203B41FA5}">
                      <a16:colId xmlns:a16="http://schemas.microsoft.com/office/drawing/2014/main" val="2771107435"/>
                    </a:ext>
                  </a:extLst>
                </a:gridCol>
                <a:gridCol w="493776">
                  <a:extLst>
                    <a:ext uri="{9D8B030D-6E8A-4147-A177-3AD203B41FA5}">
                      <a16:colId xmlns:a16="http://schemas.microsoft.com/office/drawing/2014/main" val="480545158"/>
                    </a:ext>
                  </a:extLst>
                </a:gridCol>
                <a:gridCol w="493776">
                  <a:extLst>
                    <a:ext uri="{9D8B030D-6E8A-4147-A177-3AD203B41FA5}">
                      <a16:colId xmlns:a16="http://schemas.microsoft.com/office/drawing/2014/main" val="3403309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5221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- 2021-04-07 09:01:34</a:t>
                      </a:r>
                      <a:r>
                        <a:rPr kumimoji="0" lang="en-US" sz="1000" b="0" i="0" u="none" strike="noStrike" kern="1200" cap="none" spc="0" normalizeH="0" baseline="0" noProof="0">
                          <a:ln>
                            <a:noFill/>
                          </a:ln>
                          <a:solidFill>
                            <a:prstClr val="black"/>
                          </a:solidFill>
                          <a:effectLst/>
                          <a:uLnTx/>
                          <a:uFillTx/>
                          <a:latin typeface="+mn-lt"/>
                          <a:ea typeface="+mn-ea"/>
                          <a:cs typeface="+mn-cs"/>
                        </a:rPr>
                        <a:t>
 Selbstmitgefühl: Dein Weg zu mehr Selbstbewusstsein: Du hast dir etwas vorgenommen und es will dir einfach nicht gelingen? Unsere Psychologin Patrizia Thamm zeigt dir, wie du gesund mit Selbstzweifeln und Selbstkritik umgehen kannst.
Alle Infos zum Thema Body Positivity und Body Shaming findest du auf unserer Webseite #linkinbio
#pronovabkk #bodypositivity #bodyshaming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young, BoPo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extLst>
                  <a:ext uri="{0D108BD9-81ED-4DB2-BD59-A6C34878D82A}">
                    <a16:rowId xmlns:a16="http://schemas.microsoft.com/office/drawing/2014/main" val="1782010607"/>
                  </a:ext>
                </a:extLst>
              </a:tr>
            </a:tbl>
          </a:graphicData>
        </a:graphic>
      </p:graphicFrame>
      <p:sp>
        <p:nvSpPr>
          <p:cNvPr id="4" name="Text Placeholder 3">
            <a:extLst>
              <a:ext uri="{FF2B5EF4-FFF2-40B4-BE49-F238E27FC236}">
                <a16:creationId xmlns:a16="http://schemas.microsoft.com/office/drawing/2014/main" id="{A9C97966-A2AE-468C-AC4E-4E9C6C6C33DB}"/>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5731442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2847</Words>
  <Application>Microsoft Office PowerPoint</Application>
  <PresentationFormat>On-screen Show (4:3)</PresentationFormat>
  <Paragraphs>915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Quartalsreport Instagram</vt:lpstr>
      <vt:lpstr>Instagram Key Metrics Table | All profiles</vt:lpstr>
      <vt:lpstr>Instagram Instagram Key Metrics Table | All profiles</vt:lpstr>
      <vt:lpstr>Instagram Stories Key Metrics Table | All profiles</vt:lpstr>
      <vt:lpstr>Instagram Followers Total | All profiles</vt:lpstr>
      <vt:lpstr>Instagram Stories Table  | All profiles</vt:lpstr>
      <vt:lpstr>Instagram Interaction Rate By Hour | All profiles</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IGTV Videos Table | All profiles - 1 of 8</vt:lpstr>
      <vt:lpstr>Instagram IGTV Videos Table | All profiles - 2 of 8</vt:lpstr>
      <vt:lpstr>Instagram IGTV Videos Table | All profiles - 3 of 8</vt:lpstr>
      <vt:lpstr>Instagram IGTV Videos Table | All profiles - 4 of 8</vt:lpstr>
      <vt:lpstr>Instagram IGTV Videos Table | All profiles - 5 of 8</vt:lpstr>
      <vt:lpstr>Instagram IGTV Videos Table | All profiles - 6 of 8</vt:lpstr>
      <vt:lpstr>Instagram IGTV Videos Table | All profiles - 7 of 8</vt:lpstr>
      <vt:lpstr>Instagram IGTV Videos Table | All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2021-12-27T16:51:15Z</dcterms:created>
  <dcterms:modified xsi:type="dcterms:W3CDTF">2021-12-27T16:52:34Z</dcterms:modified>
</cp:coreProperties>
</file>