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9725</c:v>
                </c:pt>
                <c:pt idx="1">
                  <c:v>9725</c:v>
                </c:pt>
                <c:pt idx="2">
                  <c:v>9724</c:v>
                </c:pt>
                <c:pt idx="3">
                  <c:v>9723</c:v>
                </c:pt>
                <c:pt idx="4">
                  <c:v>9725</c:v>
                </c:pt>
                <c:pt idx="5">
                  <c:v>9726</c:v>
                </c:pt>
                <c:pt idx="6">
                  <c:v>9727</c:v>
                </c:pt>
                <c:pt idx="7">
                  <c:v>9726</c:v>
                </c:pt>
                <c:pt idx="8">
                  <c:v>9727</c:v>
                </c:pt>
                <c:pt idx="9">
                  <c:v>9729</c:v>
                </c:pt>
                <c:pt idx="10">
                  <c:v>9730</c:v>
                </c:pt>
                <c:pt idx="11">
                  <c:v>9731</c:v>
                </c:pt>
                <c:pt idx="12">
                  <c:v>9730</c:v>
                </c:pt>
                <c:pt idx="13">
                  <c:v>9729</c:v>
                </c:pt>
                <c:pt idx="14">
                  <c:v>9729</c:v>
                </c:pt>
                <c:pt idx="15">
                  <c:v>9731</c:v>
                </c:pt>
                <c:pt idx="16">
                  <c:v>9729</c:v>
                </c:pt>
                <c:pt idx="17">
                  <c:v>9727</c:v>
                </c:pt>
                <c:pt idx="18">
                  <c:v>9725</c:v>
                </c:pt>
                <c:pt idx="19">
                  <c:v>9726</c:v>
                </c:pt>
                <c:pt idx="20">
                  <c:v>9727</c:v>
                </c:pt>
                <c:pt idx="21">
                  <c:v>9728</c:v>
                </c:pt>
                <c:pt idx="22">
                  <c:v>9728</c:v>
                </c:pt>
                <c:pt idx="23">
                  <c:v>9729</c:v>
                </c:pt>
                <c:pt idx="24">
                  <c:v>9727</c:v>
                </c:pt>
                <c:pt idx="25">
                  <c:v>9726</c:v>
                </c:pt>
                <c:pt idx="26">
                  <c:v>9727</c:v>
                </c:pt>
                <c:pt idx="27">
                  <c:v>9726</c:v>
                </c:pt>
                <c:pt idx="28">
                  <c:v>9725</c:v>
                </c:pt>
                <c:pt idx="29">
                  <c:v>9724</c:v>
                </c:pt>
                <c:pt idx="30">
                  <c:v>9724</c:v>
                </c:pt>
                <c:pt idx="31">
                  <c:v>9725</c:v>
                </c:pt>
                <c:pt idx="32">
                  <c:v>9726</c:v>
                </c:pt>
                <c:pt idx="33">
                  <c:v>9727</c:v>
                </c:pt>
                <c:pt idx="34">
                  <c:v>9726</c:v>
                </c:pt>
                <c:pt idx="35">
                  <c:v>9727</c:v>
                </c:pt>
                <c:pt idx="36">
                  <c:v>9725</c:v>
                </c:pt>
                <c:pt idx="37">
                  <c:v>9725</c:v>
                </c:pt>
                <c:pt idx="38">
                  <c:v>9723</c:v>
                </c:pt>
                <c:pt idx="39">
                  <c:v>9722</c:v>
                </c:pt>
                <c:pt idx="40">
                  <c:v>9722</c:v>
                </c:pt>
                <c:pt idx="41">
                  <c:v>9719</c:v>
                </c:pt>
                <c:pt idx="42">
                  <c:v>9722</c:v>
                </c:pt>
                <c:pt idx="43">
                  <c:v>9718</c:v>
                </c:pt>
                <c:pt idx="44">
                  <c:v>9716</c:v>
                </c:pt>
                <c:pt idx="45">
                  <c:v>9717</c:v>
                </c:pt>
                <c:pt idx="46">
                  <c:v>9718</c:v>
                </c:pt>
                <c:pt idx="47">
                  <c:v>9718</c:v>
                </c:pt>
                <c:pt idx="48">
                  <c:v>9718</c:v>
                </c:pt>
                <c:pt idx="49">
                  <c:v>9718</c:v>
                </c:pt>
                <c:pt idx="50">
                  <c:v>9719</c:v>
                </c:pt>
                <c:pt idx="51">
                  <c:v>9716</c:v>
                </c:pt>
                <c:pt idx="52">
                  <c:v>9716</c:v>
                </c:pt>
                <c:pt idx="53">
                  <c:v>9715</c:v>
                </c:pt>
                <c:pt idx="54">
                  <c:v>9714</c:v>
                </c:pt>
                <c:pt idx="55">
                  <c:v>9713</c:v>
                </c:pt>
                <c:pt idx="56">
                  <c:v>9712</c:v>
                </c:pt>
                <c:pt idx="57">
                  <c:v>9712</c:v>
                </c:pt>
                <c:pt idx="58">
                  <c:v>9713</c:v>
                </c:pt>
                <c:pt idx="59">
                  <c:v>9713</c:v>
                </c:pt>
                <c:pt idx="60">
                  <c:v>9714</c:v>
                </c:pt>
                <c:pt idx="61">
                  <c:v>9714</c:v>
                </c:pt>
                <c:pt idx="62">
                  <c:v>9714</c:v>
                </c:pt>
                <c:pt idx="63">
                  <c:v>9717</c:v>
                </c:pt>
                <c:pt idx="64">
                  <c:v>9716</c:v>
                </c:pt>
                <c:pt idx="65">
                  <c:v>9713</c:v>
                </c:pt>
                <c:pt idx="66">
                  <c:v>9713</c:v>
                </c:pt>
                <c:pt idx="67">
                  <c:v>9715</c:v>
                </c:pt>
                <c:pt idx="68">
                  <c:v>9715</c:v>
                </c:pt>
                <c:pt idx="69">
                  <c:v>9716</c:v>
                </c:pt>
                <c:pt idx="70">
                  <c:v>9716</c:v>
                </c:pt>
                <c:pt idx="71">
                  <c:v>9717</c:v>
                </c:pt>
                <c:pt idx="72">
                  <c:v>9716</c:v>
                </c:pt>
                <c:pt idx="73">
                  <c:v>9716</c:v>
                </c:pt>
                <c:pt idx="74">
                  <c:v>9716</c:v>
                </c:pt>
                <c:pt idx="75">
                  <c:v>9716</c:v>
                </c:pt>
                <c:pt idx="76">
                  <c:v>9714</c:v>
                </c:pt>
                <c:pt idx="77">
                  <c:v>9711</c:v>
                </c:pt>
                <c:pt idx="78">
                  <c:v>9711</c:v>
                </c:pt>
                <c:pt idx="79">
                  <c:v>9712</c:v>
                </c:pt>
                <c:pt idx="80">
                  <c:v>9713</c:v>
                </c:pt>
                <c:pt idx="81">
                  <c:v>9714</c:v>
                </c:pt>
                <c:pt idx="82">
                  <c:v>9712</c:v>
                </c:pt>
                <c:pt idx="83">
                  <c:v>9709</c:v>
                </c:pt>
                <c:pt idx="84">
                  <c:v>9708</c:v>
                </c:pt>
                <c:pt idx="85">
                  <c:v>9706</c:v>
                </c:pt>
                <c:pt idx="86">
                  <c:v>9706</c:v>
                </c:pt>
                <c:pt idx="87">
                  <c:v>9706</c:v>
                </c:pt>
                <c:pt idx="88">
                  <c:v>9706</c:v>
                </c:pt>
                <c:pt idx="89">
                  <c:v>9708</c:v>
                </c:pt>
                <c:pt idx="90">
                  <c:v>9705</c:v>
                </c:pt>
              </c:numCache>
            </c:numRef>
          </c:val>
          <c:smooth val="0"/>
          <c:extLst>
            <c:ext xmlns:c16="http://schemas.microsoft.com/office/drawing/2014/chart" uri="{C3380CC4-5D6E-409C-BE32-E72D297353CC}">
              <c16:uniqueId val="{00000000-A7F1-4F18-AC91-59482E2C85E5}"/>
            </c:ext>
          </c:extLst>
        </c:ser>
        <c:dLbls>
          <c:showLegendKey val="0"/>
          <c:showVal val="0"/>
          <c:showCatName val="0"/>
          <c:showSerName val="0"/>
          <c:showPercent val="0"/>
          <c:showBubbleSize val="0"/>
        </c:dLbls>
        <c:smooth val="0"/>
        <c:axId val="316885224"/>
        <c:axId val="316886208"/>
      </c:lineChart>
      <c:dateAx>
        <c:axId val="31688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86208"/>
        <c:crosses val="autoZero"/>
        <c:auto val="1"/>
        <c:lblOffset val="100"/>
        <c:baseTimeUnit val="days"/>
      </c:dateAx>
      <c:valAx>
        <c:axId val="31688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8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59961</c:v>
                </c:pt>
                <c:pt idx="28">
                  <c:v>64682</c:v>
                </c:pt>
                <c:pt idx="29">
                  <c:v>63459</c:v>
                </c:pt>
                <c:pt idx="30">
                  <c:v>81031</c:v>
                </c:pt>
                <c:pt idx="31">
                  <c:v>69766</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10940</c:v>
                </c:pt>
              </c:numCache>
            </c:numRef>
          </c:val>
          <c:smooth val="0"/>
          <c:extLst>
            <c:ext xmlns:c16="http://schemas.microsoft.com/office/drawing/2014/chart" uri="{C3380CC4-5D6E-409C-BE32-E72D297353CC}">
              <c16:uniqueId val="{00000000-869D-45E9-A7E2-F1B56EBF4883}"/>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0">
                  <c:v>102</c:v>
                </c:pt>
                <c:pt idx="1">
                  <c:v>113</c:v>
                </c:pt>
                <c:pt idx="2">
                  <c:v>268</c:v>
                </c:pt>
                <c:pt idx="3">
                  <c:v>1416</c:v>
                </c:pt>
                <c:pt idx="4">
                  <c:v>401</c:v>
                </c:pt>
                <c:pt idx="5">
                  <c:v>1229</c:v>
                </c:pt>
                <c:pt idx="6">
                  <c:v>1452</c:v>
                </c:pt>
                <c:pt idx="7">
                  <c:v>398</c:v>
                </c:pt>
                <c:pt idx="8">
                  <c:v>281</c:v>
                </c:pt>
                <c:pt idx="9">
                  <c:v>1196</c:v>
                </c:pt>
                <c:pt idx="10">
                  <c:v>385</c:v>
                </c:pt>
                <c:pt idx="11">
                  <c:v>169</c:v>
                </c:pt>
                <c:pt idx="12">
                  <c:v>198</c:v>
                </c:pt>
                <c:pt idx="13">
                  <c:v>155</c:v>
                </c:pt>
                <c:pt idx="14">
                  <c:v>88</c:v>
                </c:pt>
                <c:pt idx="15">
                  <c:v>1105</c:v>
                </c:pt>
                <c:pt idx="16">
                  <c:v>781</c:v>
                </c:pt>
                <c:pt idx="17">
                  <c:v>476</c:v>
                </c:pt>
                <c:pt idx="18">
                  <c:v>212</c:v>
                </c:pt>
                <c:pt idx="19">
                  <c:v>225</c:v>
                </c:pt>
                <c:pt idx="20">
                  <c:v>163</c:v>
                </c:pt>
                <c:pt idx="21">
                  <c:v>162</c:v>
                </c:pt>
                <c:pt idx="22">
                  <c:v>822</c:v>
                </c:pt>
                <c:pt idx="23">
                  <c:v>737</c:v>
                </c:pt>
                <c:pt idx="24">
                  <c:v>1806</c:v>
                </c:pt>
                <c:pt idx="25">
                  <c:v>344</c:v>
                </c:pt>
                <c:pt idx="26">
                  <c:v>246</c:v>
                </c:pt>
                <c:pt idx="27">
                  <c:v>191</c:v>
                </c:pt>
                <c:pt idx="28">
                  <c:v>98</c:v>
                </c:pt>
                <c:pt idx="29">
                  <c:v>1152</c:v>
                </c:pt>
                <c:pt idx="30">
                  <c:v>302</c:v>
                </c:pt>
                <c:pt idx="31">
                  <c:v>1380</c:v>
                </c:pt>
                <c:pt idx="32">
                  <c:v>1122</c:v>
                </c:pt>
                <c:pt idx="33">
                  <c:v>1000</c:v>
                </c:pt>
                <c:pt idx="34">
                  <c:v>374</c:v>
                </c:pt>
                <c:pt idx="35">
                  <c:v>182</c:v>
                </c:pt>
                <c:pt idx="36">
                  <c:v>615</c:v>
                </c:pt>
                <c:pt idx="37">
                  <c:v>474</c:v>
                </c:pt>
                <c:pt idx="38">
                  <c:v>194</c:v>
                </c:pt>
                <c:pt idx="39">
                  <c:v>313</c:v>
                </c:pt>
                <c:pt idx="40">
                  <c:v>206</c:v>
                </c:pt>
                <c:pt idx="41">
                  <c:v>130</c:v>
                </c:pt>
                <c:pt idx="42">
                  <c:v>110</c:v>
                </c:pt>
                <c:pt idx="43">
                  <c:v>2363</c:v>
                </c:pt>
                <c:pt idx="44">
                  <c:v>551</c:v>
                </c:pt>
                <c:pt idx="45">
                  <c:v>1668</c:v>
                </c:pt>
                <c:pt idx="46">
                  <c:v>409</c:v>
                </c:pt>
                <c:pt idx="47">
                  <c:v>208</c:v>
                </c:pt>
                <c:pt idx="48">
                  <c:v>126</c:v>
                </c:pt>
                <c:pt idx="49">
                  <c:v>99</c:v>
                </c:pt>
                <c:pt idx="50">
                  <c:v>81</c:v>
                </c:pt>
                <c:pt idx="51">
                  <c:v>1376</c:v>
                </c:pt>
                <c:pt idx="52">
                  <c:v>300</c:v>
                </c:pt>
                <c:pt idx="53">
                  <c:v>1730</c:v>
                </c:pt>
                <c:pt idx="54">
                  <c:v>354</c:v>
                </c:pt>
                <c:pt idx="55">
                  <c:v>232</c:v>
                </c:pt>
                <c:pt idx="56">
                  <c:v>3954</c:v>
                </c:pt>
                <c:pt idx="57">
                  <c:v>1562</c:v>
                </c:pt>
                <c:pt idx="58">
                  <c:v>1615</c:v>
                </c:pt>
                <c:pt idx="59">
                  <c:v>773</c:v>
                </c:pt>
                <c:pt idx="60">
                  <c:v>1019</c:v>
                </c:pt>
                <c:pt idx="61">
                  <c:v>810</c:v>
                </c:pt>
                <c:pt idx="62">
                  <c:v>1349</c:v>
                </c:pt>
                <c:pt idx="63">
                  <c:v>1920</c:v>
                </c:pt>
                <c:pt idx="64">
                  <c:v>539</c:v>
                </c:pt>
                <c:pt idx="65">
                  <c:v>1245</c:v>
                </c:pt>
                <c:pt idx="66">
                  <c:v>1386</c:v>
                </c:pt>
                <c:pt idx="67">
                  <c:v>2538</c:v>
                </c:pt>
                <c:pt idx="68">
                  <c:v>797</c:v>
                </c:pt>
                <c:pt idx="69">
                  <c:v>1320</c:v>
                </c:pt>
                <c:pt idx="70">
                  <c:v>1231</c:v>
                </c:pt>
                <c:pt idx="71">
                  <c:v>389</c:v>
                </c:pt>
                <c:pt idx="72">
                  <c:v>230</c:v>
                </c:pt>
                <c:pt idx="73">
                  <c:v>401</c:v>
                </c:pt>
                <c:pt idx="74">
                  <c:v>1416</c:v>
                </c:pt>
                <c:pt idx="75">
                  <c:v>611</c:v>
                </c:pt>
                <c:pt idx="76">
                  <c:v>268</c:v>
                </c:pt>
                <c:pt idx="77">
                  <c:v>1775</c:v>
                </c:pt>
                <c:pt idx="78">
                  <c:v>647</c:v>
                </c:pt>
                <c:pt idx="79">
                  <c:v>225</c:v>
                </c:pt>
                <c:pt idx="80">
                  <c:v>937</c:v>
                </c:pt>
                <c:pt idx="81">
                  <c:v>2839</c:v>
                </c:pt>
                <c:pt idx="82">
                  <c:v>766</c:v>
                </c:pt>
                <c:pt idx="83">
                  <c:v>5208</c:v>
                </c:pt>
                <c:pt idx="84">
                  <c:v>1507</c:v>
                </c:pt>
                <c:pt idx="85">
                  <c:v>988</c:v>
                </c:pt>
                <c:pt idx="86">
                  <c:v>520</c:v>
                </c:pt>
                <c:pt idx="87">
                  <c:v>301</c:v>
                </c:pt>
                <c:pt idx="88">
                  <c:v>770</c:v>
                </c:pt>
                <c:pt idx="89">
                  <c:v>1318</c:v>
                </c:pt>
                <c:pt idx="90">
                  <c:v>1796</c:v>
                </c:pt>
              </c:numCache>
            </c:numRef>
          </c:val>
          <c:smooth val="0"/>
          <c:extLst>
            <c:ext xmlns:c16="http://schemas.microsoft.com/office/drawing/2014/chart" uri="{C3380CC4-5D6E-409C-BE32-E72D297353CC}">
              <c16:uniqueId val="{00000001-869D-45E9-A7E2-F1B56EBF4883}"/>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Sheet1!$D$2:$D$92</c:f>
              <c:numCache>
                <c:formatCode>General</c:formatCode>
                <c:ptCount val="91"/>
                <c:pt idx="0">
                  <c:v>88</c:v>
                </c:pt>
                <c:pt idx="1">
                  <c:v>95</c:v>
                </c:pt>
                <c:pt idx="2">
                  <c:v>105</c:v>
                </c:pt>
                <c:pt idx="3">
                  <c:v>717</c:v>
                </c:pt>
                <c:pt idx="4">
                  <c:v>276</c:v>
                </c:pt>
                <c:pt idx="5">
                  <c:v>550</c:v>
                </c:pt>
                <c:pt idx="6">
                  <c:v>847</c:v>
                </c:pt>
                <c:pt idx="7">
                  <c:v>273</c:v>
                </c:pt>
                <c:pt idx="8">
                  <c:v>193</c:v>
                </c:pt>
                <c:pt idx="9">
                  <c:v>499</c:v>
                </c:pt>
                <c:pt idx="10">
                  <c:v>250</c:v>
                </c:pt>
                <c:pt idx="11">
                  <c:v>120</c:v>
                </c:pt>
                <c:pt idx="12">
                  <c:v>102</c:v>
                </c:pt>
                <c:pt idx="13">
                  <c:v>102</c:v>
                </c:pt>
                <c:pt idx="14">
                  <c:v>67</c:v>
                </c:pt>
                <c:pt idx="15">
                  <c:v>521</c:v>
                </c:pt>
                <c:pt idx="16">
                  <c:v>556</c:v>
                </c:pt>
                <c:pt idx="17">
                  <c:v>383</c:v>
                </c:pt>
                <c:pt idx="18">
                  <c:v>154</c:v>
                </c:pt>
                <c:pt idx="19">
                  <c:v>166</c:v>
                </c:pt>
                <c:pt idx="20">
                  <c:v>91</c:v>
                </c:pt>
                <c:pt idx="21">
                  <c:v>130</c:v>
                </c:pt>
                <c:pt idx="22">
                  <c:v>309</c:v>
                </c:pt>
                <c:pt idx="23">
                  <c:v>481</c:v>
                </c:pt>
                <c:pt idx="24">
                  <c:v>958</c:v>
                </c:pt>
                <c:pt idx="25">
                  <c:v>243</c:v>
                </c:pt>
                <c:pt idx="26">
                  <c:v>183</c:v>
                </c:pt>
                <c:pt idx="27">
                  <c:v>155</c:v>
                </c:pt>
                <c:pt idx="28">
                  <c:v>71</c:v>
                </c:pt>
                <c:pt idx="29">
                  <c:v>522</c:v>
                </c:pt>
                <c:pt idx="30">
                  <c:v>189</c:v>
                </c:pt>
                <c:pt idx="31">
                  <c:v>645</c:v>
                </c:pt>
                <c:pt idx="32">
                  <c:v>521</c:v>
                </c:pt>
                <c:pt idx="33">
                  <c:v>380</c:v>
                </c:pt>
                <c:pt idx="34">
                  <c:v>181</c:v>
                </c:pt>
                <c:pt idx="35">
                  <c:v>100</c:v>
                </c:pt>
                <c:pt idx="36">
                  <c:v>212</c:v>
                </c:pt>
                <c:pt idx="37">
                  <c:v>329</c:v>
                </c:pt>
                <c:pt idx="38">
                  <c:v>140</c:v>
                </c:pt>
                <c:pt idx="39">
                  <c:v>251</c:v>
                </c:pt>
                <c:pt idx="40">
                  <c:v>167</c:v>
                </c:pt>
                <c:pt idx="41">
                  <c:v>59</c:v>
                </c:pt>
                <c:pt idx="42">
                  <c:v>100</c:v>
                </c:pt>
                <c:pt idx="43">
                  <c:v>1112</c:v>
                </c:pt>
                <c:pt idx="44">
                  <c:v>420</c:v>
                </c:pt>
                <c:pt idx="45">
                  <c:v>925</c:v>
                </c:pt>
                <c:pt idx="46">
                  <c:v>331</c:v>
                </c:pt>
                <c:pt idx="47">
                  <c:v>169</c:v>
                </c:pt>
                <c:pt idx="48">
                  <c:v>104</c:v>
                </c:pt>
                <c:pt idx="49">
                  <c:v>83</c:v>
                </c:pt>
                <c:pt idx="50">
                  <c:v>73</c:v>
                </c:pt>
                <c:pt idx="51">
                  <c:v>685</c:v>
                </c:pt>
                <c:pt idx="52">
                  <c:v>201</c:v>
                </c:pt>
                <c:pt idx="53">
                  <c:v>870</c:v>
                </c:pt>
                <c:pt idx="54">
                  <c:v>232</c:v>
                </c:pt>
                <c:pt idx="55">
                  <c:v>159</c:v>
                </c:pt>
                <c:pt idx="56">
                  <c:v>2619</c:v>
                </c:pt>
                <c:pt idx="57">
                  <c:v>1141</c:v>
                </c:pt>
                <c:pt idx="58">
                  <c:v>741</c:v>
                </c:pt>
                <c:pt idx="59">
                  <c:v>500</c:v>
                </c:pt>
                <c:pt idx="60">
                  <c:v>522</c:v>
                </c:pt>
                <c:pt idx="61">
                  <c:v>349</c:v>
                </c:pt>
                <c:pt idx="62">
                  <c:v>642</c:v>
                </c:pt>
                <c:pt idx="63">
                  <c:v>966</c:v>
                </c:pt>
                <c:pt idx="64">
                  <c:v>335</c:v>
                </c:pt>
                <c:pt idx="65">
                  <c:v>628</c:v>
                </c:pt>
                <c:pt idx="66">
                  <c:v>615</c:v>
                </c:pt>
                <c:pt idx="67">
                  <c:v>1588</c:v>
                </c:pt>
                <c:pt idx="68">
                  <c:v>573</c:v>
                </c:pt>
                <c:pt idx="69">
                  <c:v>530</c:v>
                </c:pt>
                <c:pt idx="70">
                  <c:v>584</c:v>
                </c:pt>
                <c:pt idx="71">
                  <c:v>210</c:v>
                </c:pt>
                <c:pt idx="72">
                  <c:v>114</c:v>
                </c:pt>
                <c:pt idx="73">
                  <c:v>291</c:v>
                </c:pt>
                <c:pt idx="74">
                  <c:v>685</c:v>
                </c:pt>
                <c:pt idx="75">
                  <c:v>426</c:v>
                </c:pt>
                <c:pt idx="76">
                  <c:v>203</c:v>
                </c:pt>
                <c:pt idx="77">
                  <c:v>623</c:v>
                </c:pt>
                <c:pt idx="78">
                  <c:v>268</c:v>
                </c:pt>
                <c:pt idx="79">
                  <c:v>128</c:v>
                </c:pt>
                <c:pt idx="80">
                  <c:v>341</c:v>
                </c:pt>
                <c:pt idx="81">
                  <c:v>1100</c:v>
                </c:pt>
                <c:pt idx="82">
                  <c:v>290</c:v>
                </c:pt>
                <c:pt idx="83">
                  <c:v>2630</c:v>
                </c:pt>
                <c:pt idx="84">
                  <c:v>1001</c:v>
                </c:pt>
                <c:pt idx="85">
                  <c:v>349</c:v>
                </c:pt>
                <c:pt idx="86">
                  <c:v>307</c:v>
                </c:pt>
                <c:pt idx="87">
                  <c:v>213</c:v>
                </c:pt>
                <c:pt idx="88">
                  <c:v>132</c:v>
                </c:pt>
                <c:pt idx="89">
                  <c:v>344</c:v>
                </c:pt>
                <c:pt idx="90">
                  <c:v>689</c:v>
                </c:pt>
              </c:numCache>
            </c:numRef>
          </c:val>
          <c:smooth val="0"/>
          <c:extLst>
            <c:ext xmlns:c16="http://schemas.microsoft.com/office/drawing/2014/chart" uri="{C3380CC4-5D6E-409C-BE32-E72D297353CC}">
              <c16:uniqueId val="{00000002-869D-45E9-A7E2-F1B56EBF4883}"/>
            </c:ext>
          </c:extLst>
        </c:ser>
        <c:dLbls>
          <c:showLegendKey val="0"/>
          <c:showVal val="0"/>
          <c:showCatName val="0"/>
          <c:showSerName val="0"/>
          <c:showPercent val="0"/>
          <c:showBubbleSize val="0"/>
        </c:dLbls>
        <c:smooth val="0"/>
        <c:axId val="438575808"/>
        <c:axId val="438570232"/>
      </c:lineChart>
      <c:dateAx>
        <c:axId val="43857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0232"/>
        <c:crosses val="autoZero"/>
        <c:auto val="1"/>
        <c:lblOffset val="100"/>
        <c:baseTimeUnit val="days"/>
      </c:dateAx>
      <c:valAx>
        <c:axId val="43857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102</c:v>
                </c:pt>
                <c:pt idx="1">
                  <c:v>113</c:v>
                </c:pt>
                <c:pt idx="2">
                  <c:v>268</c:v>
                </c:pt>
                <c:pt idx="3">
                  <c:v>1416</c:v>
                </c:pt>
                <c:pt idx="4">
                  <c:v>401</c:v>
                </c:pt>
                <c:pt idx="5">
                  <c:v>1229</c:v>
                </c:pt>
                <c:pt idx="6">
                  <c:v>1452</c:v>
                </c:pt>
                <c:pt idx="7">
                  <c:v>398</c:v>
                </c:pt>
                <c:pt idx="8">
                  <c:v>281</c:v>
                </c:pt>
                <c:pt idx="9">
                  <c:v>1196</c:v>
                </c:pt>
                <c:pt idx="10">
                  <c:v>385</c:v>
                </c:pt>
                <c:pt idx="11">
                  <c:v>169</c:v>
                </c:pt>
                <c:pt idx="12">
                  <c:v>198</c:v>
                </c:pt>
                <c:pt idx="13">
                  <c:v>155</c:v>
                </c:pt>
                <c:pt idx="14">
                  <c:v>88</c:v>
                </c:pt>
                <c:pt idx="15">
                  <c:v>1105</c:v>
                </c:pt>
                <c:pt idx="16">
                  <c:v>781</c:v>
                </c:pt>
                <c:pt idx="17">
                  <c:v>476</c:v>
                </c:pt>
                <c:pt idx="18">
                  <c:v>212</c:v>
                </c:pt>
                <c:pt idx="19">
                  <c:v>225</c:v>
                </c:pt>
                <c:pt idx="20">
                  <c:v>163</c:v>
                </c:pt>
                <c:pt idx="21">
                  <c:v>162</c:v>
                </c:pt>
                <c:pt idx="22">
                  <c:v>822</c:v>
                </c:pt>
                <c:pt idx="23">
                  <c:v>737</c:v>
                </c:pt>
                <c:pt idx="24">
                  <c:v>1806</c:v>
                </c:pt>
                <c:pt idx="25">
                  <c:v>344</c:v>
                </c:pt>
                <c:pt idx="26">
                  <c:v>246</c:v>
                </c:pt>
                <c:pt idx="27">
                  <c:v>191</c:v>
                </c:pt>
                <c:pt idx="28">
                  <c:v>98</c:v>
                </c:pt>
                <c:pt idx="29">
                  <c:v>1152</c:v>
                </c:pt>
                <c:pt idx="30">
                  <c:v>302</c:v>
                </c:pt>
                <c:pt idx="31">
                  <c:v>1380</c:v>
                </c:pt>
                <c:pt idx="32">
                  <c:v>1122</c:v>
                </c:pt>
                <c:pt idx="33">
                  <c:v>1000</c:v>
                </c:pt>
                <c:pt idx="34">
                  <c:v>374</c:v>
                </c:pt>
                <c:pt idx="35">
                  <c:v>182</c:v>
                </c:pt>
                <c:pt idx="36">
                  <c:v>615</c:v>
                </c:pt>
                <c:pt idx="37">
                  <c:v>474</c:v>
                </c:pt>
                <c:pt idx="38">
                  <c:v>194</c:v>
                </c:pt>
                <c:pt idx="39">
                  <c:v>313</c:v>
                </c:pt>
                <c:pt idx="40">
                  <c:v>206</c:v>
                </c:pt>
                <c:pt idx="41">
                  <c:v>130</c:v>
                </c:pt>
                <c:pt idx="42">
                  <c:v>110</c:v>
                </c:pt>
                <c:pt idx="43">
                  <c:v>2363</c:v>
                </c:pt>
                <c:pt idx="44">
                  <c:v>551</c:v>
                </c:pt>
                <c:pt idx="45">
                  <c:v>1668</c:v>
                </c:pt>
                <c:pt idx="46">
                  <c:v>409</c:v>
                </c:pt>
                <c:pt idx="47">
                  <c:v>208</c:v>
                </c:pt>
                <c:pt idx="48">
                  <c:v>126</c:v>
                </c:pt>
                <c:pt idx="49">
                  <c:v>99</c:v>
                </c:pt>
                <c:pt idx="50">
                  <c:v>81</c:v>
                </c:pt>
                <c:pt idx="51">
                  <c:v>1376</c:v>
                </c:pt>
                <c:pt idx="52">
                  <c:v>300</c:v>
                </c:pt>
                <c:pt idx="53">
                  <c:v>1730</c:v>
                </c:pt>
                <c:pt idx="54">
                  <c:v>354</c:v>
                </c:pt>
                <c:pt idx="55">
                  <c:v>232</c:v>
                </c:pt>
                <c:pt idx="56">
                  <c:v>3954</c:v>
                </c:pt>
                <c:pt idx="57">
                  <c:v>1562</c:v>
                </c:pt>
                <c:pt idx="58">
                  <c:v>1615</c:v>
                </c:pt>
                <c:pt idx="59">
                  <c:v>773</c:v>
                </c:pt>
                <c:pt idx="60">
                  <c:v>1019</c:v>
                </c:pt>
                <c:pt idx="61">
                  <c:v>810</c:v>
                </c:pt>
                <c:pt idx="62">
                  <c:v>1349</c:v>
                </c:pt>
                <c:pt idx="63">
                  <c:v>1920</c:v>
                </c:pt>
                <c:pt idx="64">
                  <c:v>539</c:v>
                </c:pt>
                <c:pt idx="65">
                  <c:v>1245</c:v>
                </c:pt>
                <c:pt idx="66">
                  <c:v>1386</c:v>
                </c:pt>
                <c:pt idx="67">
                  <c:v>2538</c:v>
                </c:pt>
                <c:pt idx="68">
                  <c:v>797</c:v>
                </c:pt>
                <c:pt idx="69">
                  <c:v>1320</c:v>
                </c:pt>
                <c:pt idx="70">
                  <c:v>1231</c:v>
                </c:pt>
                <c:pt idx="71">
                  <c:v>389</c:v>
                </c:pt>
                <c:pt idx="72">
                  <c:v>230</c:v>
                </c:pt>
                <c:pt idx="73">
                  <c:v>401</c:v>
                </c:pt>
                <c:pt idx="74">
                  <c:v>1416</c:v>
                </c:pt>
                <c:pt idx="75">
                  <c:v>611</c:v>
                </c:pt>
                <c:pt idx="76">
                  <c:v>268</c:v>
                </c:pt>
                <c:pt idx="77">
                  <c:v>1775</c:v>
                </c:pt>
                <c:pt idx="78">
                  <c:v>647</c:v>
                </c:pt>
                <c:pt idx="79">
                  <c:v>225</c:v>
                </c:pt>
                <c:pt idx="80">
                  <c:v>937</c:v>
                </c:pt>
                <c:pt idx="81">
                  <c:v>2839</c:v>
                </c:pt>
                <c:pt idx="82">
                  <c:v>766</c:v>
                </c:pt>
                <c:pt idx="83">
                  <c:v>5208</c:v>
                </c:pt>
                <c:pt idx="84">
                  <c:v>1507</c:v>
                </c:pt>
                <c:pt idx="85">
                  <c:v>988</c:v>
                </c:pt>
                <c:pt idx="86">
                  <c:v>520</c:v>
                </c:pt>
                <c:pt idx="87">
                  <c:v>301</c:v>
                </c:pt>
                <c:pt idx="88">
                  <c:v>770</c:v>
                </c:pt>
                <c:pt idx="89">
                  <c:v>1318</c:v>
                </c:pt>
                <c:pt idx="90">
                  <c:v>1796</c:v>
                </c:pt>
              </c:numCache>
            </c:numRef>
          </c:val>
          <c:smooth val="0"/>
          <c:extLst>
            <c:ext xmlns:c16="http://schemas.microsoft.com/office/drawing/2014/chart" uri="{C3380CC4-5D6E-409C-BE32-E72D297353CC}">
              <c16:uniqueId val="{00000000-E89C-45EA-8A1A-5FAF591F2B83}"/>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0">
                  <c:v>88</c:v>
                </c:pt>
                <c:pt idx="1">
                  <c:v>95</c:v>
                </c:pt>
                <c:pt idx="2">
                  <c:v>105</c:v>
                </c:pt>
                <c:pt idx="3">
                  <c:v>717</c:v>
                </c:pt>
                <c:pt idx="4">
                  <c:v>276</c:v>
                </c:pt>
                <c:pt idx="5">
                  <c:v>550</c:v>
                </c:pt>
                <c:pt idx="6">
                  <c:v>847</c:v>
                </c:pt>
                <c:pt idx="7">
                  <c:v>273</c:v>
                </c:pt>
                <c:pt idx="8">
                  <c:v>193</c:v>
                </c:pt>
                <c:pt idx="9">
                  <c:v>499</c:v>
                </c:pt>
                <c:pt idx="10">
                  <c:v>250</c:v>
                </c:pt>
                <c:pt idx="11">
                  <c:v>120</c:v>
                </c:pt>
                <c:pt idx="12">
                  <c:v>102</c:v>
                </c:pt>
                <c:pt idx="13">
                  <c:v>102</c:v>
                </c:pt>
                <c:pt idx="14">
                  <c:v>67</c:v>
                </c:pt>
                <c:pt idx="15">
                  <c:v>521</c:v>
                </c:pt>
                <c:pt idx="16">
                  <c:v>556</c:v>
                </c:pt>
                <c:pt idx="17">
                  <c:v>383</c:v>
                </c:pt>
                <c:pt idx="18">
                  <c:v>154</c:v>
                </c:pt>
                <c:pt idx="19">
                  <c:v>166</c:v>
                </c:pt>
                <c:pt idx="20">
                  <c:v>91</c:v>
                </c:pt>
                <c:pt idx="21">
                  <c:v>130</c:v>
                </c:pt>
                <c:pt idx="22">
                  <c:v>309</c:v>
                </c:pt>
                <c:pt idx="23">
                  <c:v>481</c:v>
                </c:pt>
                <c:pt idx="24">
                  <c:v>958</c:v>
                </c:pt>
                <c:pt idx="25">
                  <c:v>243</c:v>
                </c:pt>
                <c:pt idx="26">
                  <c:v>183</c:v>
                </c:pt>
                <c:pt idx="27">
                  <c:v>155</c:v>
                </c:pt>
                <c:pt idx="28">
                  <c:v>71</c:v>
                </c:pt>
                <c:pt idx="29">
                  <c:v>522</c:v>
                </c:pt>
                <c:pt idx="30">
                  <c:v>189</c:v>
                </c:pt>
                <c:pt idx="31">
                  <c:v>645</c:v>
                </c:pt>
                <c:pt idx="32">
                  <c:v>521</c:v>
                </c:pt>
                <c:pt idx="33">
                  <c:v>380</c:v>
                </c:pt>
                <c:pt idx="34">
                  <c:v>181</c:v>
                </c:pt>
                <c:pt idx="35">
                  <c:v>100</c:v>
                </c:pt>
                <c:pt idx="36">
                  <c:v>212</c:v>
                </c:pt>
                <c:pt idx="37">
                  <c:v>329</c:v>
                </c:pt>
                <c:pt idx="38">
                  <c:v>140</c:v>
                </c:pt>
                <c:pt idx="39">
                  <c:v>251</c:v>
                </c:pt>
                <c:pt idx="40">
                  <c:v>167</c:v>
                </c:pt>
                <c:pt idx="41">
                  <c:v>59</c:v>
                </c:pt>
                <c:pt idx="42">
                  <c:v>100</c:v>
                </c:pt>
                <c:pt idx="43">
                  <c:v>1112</c:v>
                </c:pt>
                <c:pt idx="44">
                  <c:v>420</c:v>
                </c:pt>
                <c:pt idx="45">
                  <c:v>925</c:v>
                </c:pt>
                <c:pt idx="46">
                  <c:v>331</c:v>
                </c:pt>
                <c:pt idx="47">
                  <c:v>169</c:v>
                </c:pt>
                <c:pt idx="48">
                  <c:v>104</c:v>
                </c:pt>
                <c:pt idx="49">
                  <c:v>83</c:v>
                </c:pt>
                <c:pt idx="50">
                  <c:v>73</c:v>
                </c:pt>
                <c:pt idx="51">
                  <c:v>685</c:v>
                </c:pt>
                <c:pt idx="52">
                  <c:v>201</c:v>
                </c:pt>
                <c:pt idx="53">
                  <c:v>870</c:v>
                </c:pt>
                <c:pt idx="54">
                  <c:v>232</c:v>
                </c:pt>
                <c:pt idx="55">
                  <c:v>159</c:v>
                </c:pt>
                <c:pt idx="56">
                  <c:v>2619</c:v>
                </c:pt>
                <c:pt idx="57">
                  <c:v>1141</c:v>
                </c:pt>
                <c:pt idx="58">
                  <c:v>741</c:v>
                </c:pt>
                <c:pt idx="59">
                  <c:v>500</c:v>
                </c:pt>
                <c:pt idx="60">
                  <c:v>522</c:v>
                </c:pt>
                <c:pt idx="61">
                  <c:v>349</c:v>
                </c:pt>
                <c:pt idx="62">
                  <c:v>642</c:v>
                </c:pt>
                <c:pt idx="63">
                  <c:v>966</c:v>
                </c:pt>
                <c:pt idx="64">
                  <c:v>335</c:v>
                </c:pt>
                <c:pt idx="65">
                  <c:v>628</c:v>
                </c:pt>
                <c:pt idx="66">
                  <c:v>615</c:v>
                </c:pt>
                <c:pt idx="67">
                  <c:v>1588</c:v>
                </c:pt>
                <c:pt idx="68">
                  <c:v>573</c:v>
                </c:pt>
                <c:pt idx="69">
                  <c:v>530</c:v>
                </c:pt>
                <c:pt idx="70">
                  <c:v>584</c:v>
                </c:pt>
                <c:pt idx="71">
                  <c:v>210</c:v>
                </c:pt>
                <c:pt idx="72">
                  <c:v>114</c:v>
                </c:pt>
                <c:pt idx="73">
                  <c:v>291</c:v>
                </c:pt>
                <c:pt idx="74">
                  <c:v>685</c:v>
                </c:pt>
                <c:pt idx="75">
                  <c:v>426</c:v>
                </c:pt>
                <c:pt idx="76">
                  <c:v>203</c:v>
                </c:pt>
                <c:pt idx="77">
                  <c:v>623</c:v>
                </c:pt>
                <c:pt idx="78">
                  <c:v>268</c:v>
                </c:pt>
                <c:pt idx="79">
                  <c:v>128</c:v>
                </c:pt>
                <c:pt idx="80">
                  <c:v>341</c:v>
                </c:pt>
                <c:pt idx="81">
                  <c:v>1100</c:v>
                </c:pt>
                <c:pt idx="82">
                  <c:v>290</c:v>
                </c:pt>
                <c:pt idx="83">
                  <c:v>2630</c:v>
                </c:pt>
                <c:pt idx="84">
                  <c:v>1001</c:v>
                </c:pt>
                <c:pt idx="85">
                  <c:v>349</c:v>
                </c:pt>
                <c:pt idx="86">
                  <c:v>307</c:v>
                </c:pt>
                <c:pt idx="87">
                  <c:v>213</c:v>
                </c:pt>
                <c:pt idx="88">
                  <c:v>132</c:v>
                </c:pt>
                <c:pt idx="89">
                  <c:v>344</c:v>
                </c:pt>
                <c:pt idx="90">
                  <c:v>689</c:v>
                </c:pt>
              </c:numCache>
            </c:numRef>
          </c:val>
          <c:smooth val="0"/>
          <c:extLst>
            <c:ext xmlns:c16="http://schemas.microsoft.com/office/drawing/2014/chart" uri="{C3380CC4-5D6E-409C-BE32-E72D297353CC}">
              <c16:uniqueId val="{00000001-E89C-45EA-8A1A-5FAF591F2B83}"/>
            </c:ext>
          </c:extLst>
        </c:ser>
        <c:dLbls>
          <c:showLegendKey val="0"/>
          <c:showVal val="0"/>
          <c:showCatName val="0"/>
          <c:showSerName val="0"/>
          <c:showPercent val="0"/>
          <c:showBubbleSize val="0"/>
        </c:dLbls>
        <c:smooth val="0"/>
        <c:axId val="438570888"/>
        <c:axId val="438574496"/>
      </c:lineChart>
      <c:dateAx>
        <c:axId val="43857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4496"/>
        <c:crosses val="autoZero"/>
        <c:auto val="1"/>
        <c:lblOffset val="100"/>
        <c:baseTimeUnit val="days"/>
      </c:dateAx>
      <c:valAx>
        <c:axId val="43857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1D32B-3559-444D-904A-EBF171EFCEDA}"/>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63E16251-E03F-4F0F-8BB8-8188A0494C79}"/>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544565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0464E-80A1-4E95-A71B-783E85026680}"/>
              </a:ext>
            </a:extLst>
          </p:cNvPr>
          <p:cNvSpPr>
            <a:spLocks noGrp="1"/>
          </p:cNvSpPr>
          <p:nvPr>
            <p:ph type="title"/>
          </p:nvPr>
        </p:nvSpPr>
        <p:spPr/>
        <p:txBody>
          <a:bodyPr/>
          <a:lstStyle/>
          <a:p>
            <a:r>
              <a:rPr lang="de-DE"/>
              <a:t>Facebook Entwicklung der Follower | All profiles</a:t>
            </a:r>
            <a:endParaRPr lang="en-US"/>
          </a:p>
        </p:txBody>
      </p:sp>
      <p:graphicFrame>
        <p:nvGraphicFramePr>
          <p:cNvPr id="6" name="Chart Placeholder 5">
            <a:extLst>
              <a:ext uri="{FF2B5EF4-FFF2-40B4-BE49-F238E27FC236}">
                <a16:creationId xmlns:a16="http://schemas.microsoft.com/office/drawing/2014/main" id="{E2DCCE27-0517-496F-B4AC-7A1F71B599D0}"/>
              </a:ext>
            </a:extLst>
          </p:cNvPr>
          <p:cNvGraphicFramePr>
            <a:graphicFrameLocks noGrp="1"/>
          </p:cNvGraphicFramePr>
          <p:nvPr>
            <p:ph type="chart" sz="quarter" idx="13"/>
            <p:extLst>
              <p:ext uri="{D42A27DB-BD31-4B8C-83A1-F6EECF244321}">
                <p14:modId xmlns:p14="http://schemas.microsoft.com/office/powerpoint/2010/main" val="2372677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B71FD-B154-4B48-9B61-DB516EFC3B66}"/>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2226F7FD-47ED-4E7E-8491-F8021C49BE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79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3F6D-A31D-4D87-ABD8-D739EA22E5F4}"/>
              </a:ext>
            </a:extLst>
          </p:cNvPr>
          <p:cNvSpPr>
            <a:spLocks noGrp="1"/>
          </p:cNvSpPr>
          <p:nvPr>
            <p:ph type="title"/>
          </p:nvPr>
        </p:nvSpPr>
        <p:spPr/>
        <p:txBody>
          <a:bodyPr/>
          <a:lstStyle/>
          <a:p>
            <a:r>
              <a:rPr lang="en-US"/>
              <a:t>Facebook Facebook KPIs Reichweite | All profiles</a:t>
            </a:r>
          </a:p>
        </p:txBody>
      </p:sp>
      <p:graphicFrame>
        <p:nvGraphicFramePr>
          <p:cNvPr id="5" name="Table Placeholder 4">
            <a:extLst>
              <a:ext uri="{FF2B5EF4-FFF2-40B4-BE49-F238E27FC236}">
                <a16:creationId xmlns:a16="http://schemas.microsoft.com/office/drawing/2014/main" id="{957CF4FC-FD52-4FA2-ABB1-AC7637D906E0}"/>
              </a:ext>
            </a:extLst>
          </p:cNvPr>
          <p:cNvGraphicFramePr>
            <a:graphicFrameLocks noGrp="1"/>
          </p:cNvGraphicFramePr>
          <p:nvPr>
            <p:ph type="tbl" sz="quarter" idx="13"/>
            <p:extLst>
              <p:ext uri="{D42A27DB-BD31-4B8C-83A1-F6EECF244321}">
                <p14:modId xmlns:p14="http://schemas.microsoft.com/office/powerpoint/2010/main" val="353219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641494648"/>
                    </a:ext>
                  </a:extLst>
                </a:gridCol>
                <a:gridCol w="987552">
                  <a:extLst>
                    <a:ext uri="{9D8B030D-6E8A-4147-A177-3AD203B41FA5}">
                      <a16:colId xmlns:a16="http://schemas.microsoft.com/office/drawing/2014/main" val="173853663"/>
                    </a:ext>
                  </a:extLst>
                </a:gridCol>
                <a:gridCol w="987552">
                  <a:extLst>
                    <a:ext uri="{9D8B030D-6E8A-4147-A177-3AD203B41FA5}">
                      <a16:colId xmlns:a16="http://schemas.microsoft.com/office/drawing/2014/main" val="3807839705"/>
                    </a:ext>
                  </a:extLst>
                </a:gridCol>
                <a:gridCol w="987552">
                  <a:extLst>
                    <a:ext uri="{9D8B030D-6E8A-4147-A177-3AD203B41FA5}">
                      <a16:colId xmlns:a16="http://schemas.microsoft.com/office/drawing/2014/main" val="1005627932"/>
                    </a:ext>
                  </a:extLst>
                </a:gridCol>
                <a:gridCol w="822960">
                  <a:extLst>
                    <a:ext uri="{9D8B030D-6E8A-4147-A177-3AD203B41FA5}">
                      <a16:colId xmlns:a16="http://schemas.microsoft.com/office/drawing/2014/main" val="49294143"/>
                    </a:ext>
                  </a:extLst>
                </a:gridCol>
                <a:gridCol w="411480">
                  <a:extLst>
                    <a:ext uri="{9D8B030D-6E8A-4147-A177-3AD203B41FA5}">
                      <a16:colId xmlns:a16="http://schemas.microsoft.com/office/drawing/2014/main" val="3391836265"/>
                    </a:ext>
                  </a:extLst>
                </a:gridCol>
                <a:gridCol w="987552">
                  <a:extLst>
                    <a:ext uri="{9D8B030D-6E8A-4147-A177-3AD203B41FA5}">
                      <a16:colId xmlns:a16="http://schemas.microsoft.com/office/drawing/2014/main" val="1037006772"/>
                    </a:ext>
                  </a:extLst>
                </a:gridCol>
                <a:gridCol w="740664">
                  <a:extLst>
                    <a:ext uri="{9D8B030D-6E8A-4147-A177-3AD203B41FA5}">
                      <a16:colId xmlns:a16="http://schemas.microsoft.com/office/drawing/2014/main" val="4121805870"/>
                    </a:ext>
                  </a:extLst>
                </a:gridCol>
                <a:gridCol w="987552">
                  <a:extLst>
                    <a:ext uri="{9D8B030D-6E8A-4147-A177-3AD203B41FA5}">
                      <a16:colId xmlns:a16="http://schemas.microsoft.com/office/drawing/2014/main" val="1969961605"/>
                    </a:ext>
                  </a:extLst>
                </a:gridCol>
                <a:gridCol w="411480">
                  <a:extLst>
                    <a:ext uri="{9D8B030D-6E8A-4147-A177-3AD203B41FA5}">
                      <a16:colId xmlns:a16="http://schemas.microsoft.com/office/drawing/2014/main" val="1461046115"/>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4246043650"/>
                  </a:ext>
                </a:extLst>
              </a:tr>
              <a:tr h="370840">
                <a:tc>
                  <a:txBody>
                    <a:bodyPr/>
                    <a:lstStyle/>
                    <a:p>
                      <a:r>
                        <a:rPr lang="en-US" sz="1000"/>
                        <a:t>9705</a:t>
                      </a:r>
                    </a:p>
                  </a:txBody>
                  <a:tcPr/>
                </a:tc>
                <a:tc>
                  <a:txBody>
                    <a:bodyPr/>
                    <a:lstStyle/>
                    <a:p>
                      <a:r>
                        <a:rPr lang="en-US" sz="1000"/>
                        <a:t>-20</a:t>
                      </a:r>
                    </a:p>
                  </a:txBody>
                  <a:tcPr/>
                </a:tc>
                <a:tc>
                  <a:txBody>
                    <a:bodyPr/>
                    <a:lstStyle/>
                    <a:p>
                      <a:r>
                        <a:rPr lang="en-US" sz="1000"/>
                        <a:t>43</a:t>
                      </a:r>
                    </a:p>
                  </a:txBody>
                  <a:tcPr/>
                </a:tc>
                <a:tc>
                  <a:txBody>
                    <a:bodyPr/>
                    <a:lstStyle/>
                    <a:p>
                      <a:r>
                        <a:rPr lang="en-US" sz="1000"/>
                        <a:t>469715</a:t>
                      </a:r>
                    </a:p>
                  </a:txBody>
                  <a:tcPr/>
                </a:tc>
                <a:tc>
                  <a:txBody>
                    <a:bodyPr/>
                    <a:lstStyle/>
                    <a:p>
                      <a:r>
                        <a:rPr lang="en-US" sz="1000"/>
                        <a:t>365688</a:t>
                      </a:r>
                    </a:p>
                  </a:txBody>
                  <a:tcPr/>
                </a:tc>
                <a:tc>
                  <a:txBody>
                    <a:bodyPr/>
                    <a:lstStyle/>
                    <a:p>
                      <a:r>
                        <a:rPr lang="en-US" sz="1000"/>
                        <a:t>78.42 %</a:t>
                      </a:r>
                    </a:p>
                  </a:txBody>
                  <a:tcPr/>
                </a:tc>
                <a:tc>
                  <a:txBody>
                    <a:bodyPr/>
                    <a:lstStyle/>
                    <a:p>
                      <a:r>
                        <a:rPr lang="en-US" sz="1000"/>
                        <a:t>104027</a:t>
                      </a:r>
                    </a:p>
                  </a:txBody>
                  <a:tcPr/>
                </a:tc>
                <a:tc>
                  <a:txBody>
                    <a:bodyPr/>
                    <a:lstStyle/>
                    <a:p>
                      <a:r>
                        <a:rPr lang="en-US" sz="1000"/>
                        <a:t>22.31 %</a:t>
                      </a:r>
                    </a:p>
                  </a:txBody>
                  <a:tcPr/>
                </a:tc>
                <a:tc>
                  <a:txBody>
                    <a:bodyPr/>
                    <a:lstStyle/>
                    <a:p>
                      <a:r>
                        <a:rPr lang="en-US" sz="1000"/>
                        <a:t>52246</a:t>
                      </a:r>
                    </a:p>
                  </a:txBody>
                  <a:tcPr/>
                </a:tc>
                <a:tc>
                  <a:txBody>
                    <a:bodyPr/>
                    <a:lstStyle/>
                    <a:p>
                      <a:r>
                        <a:rPr lang="en-US" sz="1000"/>
                        <a:t>11.20 %</a:t>
                      </a:r>
                    </a:p>
                  </a:txBody>
                  <a:tcPr/>
                </a:tc>
                <a:extLst>
                  <a:ext uri="{0D108BD9-81ED-4DB2-BD59-A6C34878D82A}">
                    <a16:rowId xmlns:a16="http://schemas.microsoft.com/office/drawing/2014/main" val="278873637"/>
                  </a:ext>
                </a:extLst>
              </a:tr>
            </a:tbl>
          </a:graphicData>
        </a:graphic>
      </p:graphicFrame>
      <p:sp>
        <p:nvSpPr>
          <p:cNvPr id="4" name="Text Placeholder 3">
            <a:extLst>
              <a:ext uri="{FF2B5EF4-FFF2-40B4-BE49-F238E27FC236}">
                <a16:creationId xmlns:a16="http://schemas.microsoft.com/office/drawing/2014/main" id="{86015727-C572-4EA8-83F9-0C288BDA676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585343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1A72-D8F3-4731-9D3F-531964A71AE9}"/>
              </a:ext>
            </a:extLst>
          </p:cNvPr>
          <p:cNvSpPr>
            <a:spLocks noGrp="1"/>
          </p:cNvSpPr>
          <p:nvPr>
            <p:ph type="title"/>
          </p:nvPr>
        </p:nvSpPr>
        <p:spPr/>
        <p:txBody>
          <a:bodyPr/>
          <a:lstStyle/>
          <a:p>
            <a:r>
              <a:rPr lang="de-DE"/>
              <a:t>Facebook Reichweite organisch, viral und bezahlt | All profiles</a:t>
            </a:r>
            <a:endParaRPr lang="en-US"/>
          </a:p>
        </p:txBody>
      </p:sp>
      <p:graphicFrame>
        <p:nvGraphicFramePr>
          <p:cNvPr id="6" name="Chart Placeholder 5">
            <a:extLst>
              <a:ext uri="{FF2B5EF4-FFF2-40B4-BE49-F238E27FC236}">
                <a16:creationId xmlns:a16="http://schemas.microsoft.com/office/drawing/2014/main" id="{BFA6519C-EB74-4C9D-92B9-3DF38144FACD}"/>
              </a:ext>
            </a:extLst>
          </p:cNvPr>
          <p:cNvGraphicFramePr>
            <a:graphicFrameLocks noGrp="1"/>
          </p:cNvGraphicFramePr>
          <p:nvPr>
            <p:ph type="chart" sz="quarter" idx="13"/>
            <p:extLst>
              <p:ext uri="{D42A27DB-BD31-4B8C-83A1-F6EECF244321}">
                <p14:modId xmlns:p14="http://schemas.microsoft.com/office/powerpoint/2010/main" val="1931702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7FF66-6409-4D21-A9B8-C5B58E11756F}"/>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74DC6D4D-B588-46DC-A61D-C291D1DD6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1793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193B-6AFE-471C-BB24-58F7EEB9560C}"/>
              </a:ext>
            </a:extLst>
          </p:cNvPr>
          <p:cNvSpPr>
            <a:spLocks noGrp="1"/>
          </p:cNvSpPr>
          <p:nvPr>
            <p:ph type="title"/>
          </p:nvPr>
        </p:nvSpPr>
        <p:spPr/>
        <p:txBody>
          <a:bodyPr/>
          <a:lstStyle/>
          <a:p>
            <a:r>
              <a:rPr lang="de-DE"/>
              <a:t>Facebook Organische und Virale Reichweite Facebook | All profiles</a:t>
            </a:r>
            <a:endParaRPr lang="en-US"/>
          </a:p>
        </p:txBody>
      </p:sp>
      <p:graphicFrame>
        <p:nvGraphicFramePr>
          <p:cNvPr id="6" name="Chart Placeholder 5">
            <a:extLst>
              <a:ext uri="{FF2B5EF4-FFF2-40B4-BE49-F238E27FC236}">
                <a16:creationId xmlns:a16="http://schemas.microsoft.com/office/drawing/2014/main" id="{8FCD1E9C-4BF3-4E5A-A7D2-E6A882381214}"/>
              </a:ext>
            </a:extLst>
          </p:cNvPr>
          <p:cNvGraphicFramePr>
            <a:graphicFrameLocks noGrp="1"/>
          </p:cNvGraphicFramePr>
          <p:nvPr>
            <p:ph type="chart" sz="quarter" idx="13"/>
            <p:extLst>
              <p:ext uri="{D42A27DB-BD31-4B8C-83A1-F6EECF244321}">
                <p14:modId xmlns:p14="http://schemas.microsoft.com/office/powerpoint/2010/main" val="721838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79525-72E3-41C3-83D8-C9FA0CC20CE7}"/>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FC0EBF41-C2FE-42EB-AF02-5F300E5CA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87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D43C-7A1E-4EEA-BA2B-92233E64FA82}"/>
              </a:ext>
            </a:extLst>
          </p:cNvPr>
          <p:cNvSpPr>
            <a:spLocks noGrp="1"/>
          </p:cNvSpPr>
          <p:nvPr>
            <p:ph type="title"/>
          </p:nvPr>
        </p:nvSpPr>
        <p:spPr/>
        <p:txBody>
          <a:bodyPr/>
          <a:lstStyle/>
          <a:p>
            <a:r>
              <a:rPr lang="de-DE"/>
              <a:t>Facebook Übersicht redaktionelle Inhalte | All profiles</a:t>
            </a:r>
            <a:endParaRPr lang="en-US"/>
          </a:p>
        </p:txBody>
      </p:sp>
      <p:graphicFrame>
        <p:nvGraphicFramePr>
          <p:cNvPr id="5" name="Table Placeholder 4">
            <a:extLst>
              <a:ext uri="{FF2B5EF4-FFF2-40B4-BE49-F238E27FC236}">
                <a16:creationId xmlns:a16="http://schemas.microsoft.com/office/drawing/2014/main" id="{18A2AF86-0CD7-4295-A360-BACE586804DD}"/>
              </a:ext>
            </a:extLst>
          </p:cNvPr>
          <p:cNvGraphicFramePr>
            <a:graphicFrameLocks noGrp="1"/>
          </p:cNvGraphicFramePr>
          <p:nvPr>
            <p:ph type="tbl" sz="quarter" idx="13"/>
            <p:extLst>
              <p:ext uri="{D42A27DB-BD31-4B8C-83A1-F6EECF244321}">
                <p14:modId xmlns:p14="http://schemas.microsoft.com/office/powerpoint/2010/main" val="239410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20887034"/>
                    </a:ext>
                  </a:extLst>
                </a:gridCol>
                <a:gridCol w="1069848">
                  <a:extLst>
                    <a:ext uri="{9D8B030D-6E8A-4147-A177-3AD203B41FA5}">
                      <a16:colId xmlns:a16="http://schemas.microsoft.com/office/drawing/2014/main" val="4167685963"/>
                    </a:ext>
                  </a:extLst>
                </a:gridCol>
                <a:gridCol w="1069848">
                  <a:extLst>
                    <a:ext uri="{9D8B030D-6E8A-4147-A177-3AD203B41FA5}">
                      <a16:colId xmlns:a16="http://schemas.microsoft.com/office/drawing/2014/main" val="514746849"/>
                    </a:ext>
                  </a:extLst>
                </a:gridCol>
                <a:gridCol w="1069848">
                  <a:extLst>
                    <a:ext uri="{9D8B030D-6E8A-4147-A177-3AD203B41FA5}">
                      <a16:colId xmlns:a16="http://schemas.microsoft.com/office/drawing/2014/main" val="2603209112"/>
                    </a:ext>
                  </a:extLst>
                </a:gridCol>
                <a:gridCol w="1069848">
                  <a:extLst>
                    <a:ext uri="{9D8B030D-6E8A-4147-A177-3AD203B41FA5}">
                      <a16:colId xmlns:a16="http://schemas.microsoft.com/office/drawing/2014/main" val="1835444974"/>
                    </a:ext>
                  </a:extLst>
                </a:gridCol>
                <a:gridCol w="905256">
                  <a:extLst>
                    <a:ext uri="{9D8B030D-6E8A-4147-A177-3AD203B41FA5}">
                      <a16:colId xmlns:a16="http://schemas.microsoft.com/office/drawing/2014/main" val="1526644736"/>
                    </a:ext>
                  </a:extLst>
                </a:gridCol>
                <a:gridCol w="493776">
                  <a:extLst>
                    <a:ext uri="{9D8B030D-6E8A-4147-A177-3AD203B41FA5}">
                      <a16:colId xmlns:a16="http://schemas.microsoft.com/office/drawing/2014/main" val="3100131790"/>
                    </a:ext>
                  </a:extLst>
                </a:gridCol>
                <a:gridCol w="493776">
                  <a:extLst>
                    <a:ext uri="{9D8B030D-6E8A-4147-A177-3AD203B41FA5}">
                      <a16:colId xmlns:a16="http://schemas.microsoft.com/office/drawing/2014/main" val="2993613034"/>
                    </a:ext>
                  </a:extLst>
                </a:gridCol>
                <a:gridCol w="493776">
                  <a:extLst>
                    <a:ext uri="{9D8B030D-6E8A-4147-A177-3AD203B41FA5}">
                      <a16:colId xmlns:a16="http://schemas.microsoft.com/office/drawing/2014/main" val="4016420600"/>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336495433"/>
                  </a:ext>
                </a:extLst>
              </a:tr>
              <a:tr h="370840">
                <a:tc>
                  <a:txBody>
                    <a:bodyPr/>
                    <a:lstStyle/>
                    <a:p>
                      <a:r>
                        <a:rPr lang="en-US" sz="1000"/>
                        <a:t>9722</a:t>
                      </a:r>
                    </a:p>
                  </a:txBody>
                  <a:tcPr/>
                </a:tc>
                <a:tc>
                  <a:txBody>
                    <a:bodyPr/>
                    <a:lstStyle/>
                    <a:p>
                      <a:r>
                        <a:rPr lang="en-US" sz="1000"/>
                        <a:t>43</a:t>
                      </a:r>
                    </a:p>
                  </a:txBody>
                  <a:tcPr/>
                </a:tc>
                <a:tc>
                  <a:txBody>
                    <a:bodyPr/>
                    <a:lstStyle/>
                    <a:p>
                      <a:r>
                        <a:rPr lang="en-US" sz="1000"/>
                        <a:t>9</a:t>
                      </a:r>
                    </a:p>
                  </a:txBody>
                  <a:tcPr/>
                </a:tc>
                <a:tc>
                  <a:txBody>
                    <a:bodyPr/>
                    <a:lstStyle/>
                    <a:p>
                      <a:r>
                        <a:rPr lang="en-US" sz="1000"/>
                        <a:t>31</a:t>
                      </a:r>
                    </a:p>
                  </a:txBody>
                  <a:tcPr/>
                </a:tc>
                <a:tc>
                  <a:txBody>
                    <a:bodyPr/>
                    <a:lstStyle/>
                    <a:p>
                      <a:r>
                        <a:rPr lang="en-US" sz="1000"/>
                        <a:t>5</a:t>
                      </a:r>
                    </a:p>
                  </a:txBody>
                  <a:tcPr/>
                </a:tc>
                <a:tc>
                  <a:txBody>
                    <a:bodyPr/>
                    <a:lstStyle/>
                    <a:p>
                      <a:r>
                        <a:rPr lang="en-US" sz="1000"/>
                        <a:t>979</a:t>
                      </a:r>
                    </a:p>
                  </a:txBody>
                  <a:tcPr/>
                </a:tc>
                <a:tc>
                  <a:txBody>
                    <a:bodyPr/>
                    <a:lstStyle/>
                    <a:p>
                      <a:r>
                        <a:rPr lang="en-US" sz="1000"/>
                        <a:t>14</a:t>
                      </a:r>
                    </a:p>
                  </a:txBody>
                  <a:tcPr/>
                </a:tc>
                <a:tc>
                  <a:txBody>
                    <a:bodyPr/>
                    <a:lstStyle/>
                    <a:p>
                      <a:r>
                        <a:rPr lang="en-US" sz="1000"/>
                        <a:t>523</a:t>
                      </a:r>
                    </a:p>
                  </a:txBody>
                  <a:tcPr/>
                </a:tc>
                <a:tc>
                  <a:txBody>
                    <a:bodyPr/>
                    <a:lstStyle/>
                    <a:p>
                      <a:r>
                        <a:rPr lang="en-US" sz="1000"/>
                        <a:t>0.7253 %</a:t>
                      </a:r>
                    </a:p>
                  </a:txBody>
                  <a:tcPr/>
                </a:tc>
                <a:extLst>
                  <a:ext uri="{0D108BD9-81ED-4DB2-BD59-A6C34878D82A}">
                    <a16:rowId xmlns:a16="http://schemas.microsoft.com/office/drawing/2014/main" val="2824391239"/>
                  </a:ext>
                </a:extLst>
              </a:tr>
            </a:tbl>
          </a:graphicData>
        </a:graphic>
      </p:graphicFrame>
      <p:sp>
        <p:nvSpPr>
          <p:cNvPr id="4" name="Text Placeholder 3">
            <a:extLst>
              <a:ext uri="{FF2B5EF4-FFF2-40B4-BE49-F238E27FC236}">
                <a16:creationId xmlns:a16="http://schemas.microsoft.com/office/drawing/2014/main" id="{46C9003E-EB53-46D5-B4D8-2E15A47FF21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075723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0B7AD-C97E-4AD2-ABFA-8E9B4D51C6B8}"/>
              </a:ext>
            </a:extLst>
          </p:cNvPr>
          <p:cNvSpPr>
            <a:spLocks noGrp="1"/>
          </p:cNvSpPr>
          <p:nvPr>
            <p:ph type="title"/>
          </p:nvPr>
        </p:nvSpPr>
        <p:spPr/>
        <p:txBody>
          <a:bodyPr/>
          <a:lstStyle/>
          <a:p>
            <a:r>
              <a:rPr lang="de-DE"/>
              <a:t>Facebook Postings mit den meisten Interaktionen | All profiles - 1 of 21</a:t>
            </a:r>
            <a:endParaRPr lang="en-US"/>
          </a:p>
        </p:txBody>
      </p:sp>
      <p:graphicFrame>
        <p:nvGraphicFramePr>
          <p:cNvPr id="5" name="Table Placeholder 4">
            <a:extLst>
              <a:ext uri="{FF2B5EF4-FFF2-40B4-BE49-F238E27FC236}">
                <a16:creationId xmlns:a16="http://schemas.microsoft.com/office/drawing/2014/main" id="{105A24F3-618A-441A-8AF8-F51BFE059AFA}"/>
              </a:ext>
            </a:extLst>
          </p:cNvPr>
          <p:cNvGraphicFramePr>
            <a:graphicFrameLocks noGrp="1"/>
          </p:cNvGraphicFramePr>
          <p:nvPr>
            <p:ph type="tbl" sz="quarter" idx="13"/>
            <p:extLst>
              <p:ext uri="{D42A27DB-BD31-4B8C-83A1-F6EECF244321}">
                <p14:modId xmlns:p14="http://schemas.microsoft.com/office/powerpoint/2010/main" val="222816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1414758"/>
                    </a:ext>
                  </a:extLst>
                </a:gridCol>
                <a:gridCol w="1645920">
                  <a:extLst>
                    <a:ext uri="{9D8B030D-6E8A-4147-A177-3AD203B41FA5}">
                      <a16:colId xmlns:a16="http://schemas.microsoft.com/office/drawing/2014/main" val="3575383209"/>
                    </a:ext>
                  </a:extLst>
                </a:gridCol>
                <a:gridCol w="1152144">
                  <a:extLst>
                    <a:ext uri="{9D8B030D-6E8A-4147-A177-3AD203B41FA5}">
                      <a16:colId xmlns:a16="http://schemas.microsoft.com/office/drawing/2014/main" val="245499414"/>
                    </a:ext>
                  </a:extLst>
                </a:gridCol>
                <a:gridCol w="576072">
                  <a:extLst>
                    <a:ext uri="{9D8B030D-6E8A-4147-A177-3AD203B41FA5}">
                      <a16:colId xmlns:a16="http://schemas.microsoft.com/office/drawing/2014/main" val="1669028083"/>
                    </a:ext>
                  </a:extLst>
                </a:gridCol>
                <a:gridCol w="576072">
                  <a:extLst>
                    <a:ext uri="{9D8B030D-6E8A-4147-A177-3AD203B41FA5}">
                      <a16:colId xmlns:a16="http://schemas.microsoft.com/office/drawing/2014/main" val="1630646960"/>
                    </a:ext>
                  </a:extLst>
                </a:gridCol>
                <a:gridCol w="576072">
                  <a:extLst>
                    <a:ext uri="{9D8B030D-6E8A-4147-A177-3AD203B41FA5}">
                      <a16:colId xmlns:a16="http://schemas.microsoft.com/office/drawing/2014/main" val="2832433064"/>
                    </a:ext>
                  </a:extLst>
                </a:gridCol>
                <a:gridCol w="576072">
                  <a:extLst>
                    <a:ext uri="{9D8B030D-6E8A-4147-A177-3AD203B41FA5}">
                      <a16:colId xmlns:a16="http://schemas.microsoft.com/office/drawing/2014/main" val="2973000119"/>
                    </a:ext>
                  </a:extLst>
                </a:gridCol>
                <a:gridCol w="576072">
                  <a:extLst>
                    <a:ext uri="{9D8B030D-6E8A-4147-A177-3AD203B41FA5}">
                      <a16:colId xmlns:a16="http://schemas.microsoft.com/office/drawing/2014/main" val="873779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887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- 2021-06-23 08:34:28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1.6435-9/p720x720/203091261_4151366194908909_6309229120073231903_n.jpg?_nc_cat=111&amp;ccb=1-5&amp;_nc_sid=7aed08&amp;_nc_ohc=C-Dj39wsTjoAX8JgRX4&amp;_nc_ht=scontent-atl3-1.xx&amp;edm=AKIiGfEEAAAA&amp;oh=c4b5eaec62038cc291da7169d682022b&amp;oe=616751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09/15/2021 03:21:17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4.4730 %</a:t>
                      </a:r>
                    </a:p>
                  </a:txBody>
                  <a:tcPr/>
                </a:tc>
                <a:extLst>
                  <a:ext uri="{0D108BD9-81ED-4DB2-BD59-A6C34878D82A}">
                    <a16:rowId xmlns:a16="http://schemas.microsoft.com/office/drawing/2014/main" val="2818315812"/>
                  </a:ext>
                </a:extLst>
              </a:tr>
            </a:tbl>
          </a:graphicData>
        </a:graphic>
      </p:graphicFrame>
      <p:sp>
        <p:nvSpPr>
          <p:cNvPr id="4" name="Text Placeholder 3">
            <a:extLst>
              <a:ext uri="{FF2B5EF4-FFF2-40B4-BE49-F238E27FC236}">
                <a16:creationId xmlns:a16="http://schemas.microsoft.com/office/drawing/2014/main" id="{83E17B14-5E6C-4420-AB5B-C75E6BBFF88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12943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FF6A8-7555-49B5-B21B-9902C4E002B3}"/>
              </a:ext>
            </a:extLst>
          </p:cNvPr>
          <p:cNvSpPr>
            <a:spLocks noGrp="1"/>
          </p:cNvSpPr>
          <p:nvPr>
            <p:ph type="title"/>
          </p:nvPr>
        </p:nvSpPr>
        <p:spPr/>
        <p:txBody>
          <a:bodyPr/>
          <a:lstStyle/>
          <a:p>
            <a:r>
              <a:rPr lang="de-DE"/>
              <a:t>Facebook Postings mit den meisten Interaktionen | All profiles - 2 of 21</a:t>
            </a:r>
            <a:endParaRPr lang="en-US"/>
          </a:p>
        </p:txBody>
      </p:sp>
      <p:graphicFrame>
        <p:nvGraphicFramePr>
          <p:cNvPr id="5" name="Table Placeholder 4">
            <a:extLst>
              <a:ext uri="{FF2B5EF4-FFF2-40B4-BE49-F238E27FC236}">
                <a16:creationId xmlns:a16="http://schemas.microsoft.com/office/drawing/2014/main" id="{6966AF51-1D2C-491C-8428-0C4539710B31}"/>
              </a:ext>
            </a:extLst>
          </p:cNvPr>
          <p:cNvGraphicFramePr>
            <a:graphicFrameLocks noGrp="1"/>
          </p:cNvGraphicFramePr>
          <p:nvPr>
            <p:ph type="tbl" sz="quarter" idx="13"/>
            <p:extLst>
              <p:ext uri="{D42A27DB-BD31-4B8C-83A1-F6EECF244321}">
                <p14:modId xmlns:p14="http://schemas.microsoft.com/office/powerpoint/2010/main" val="100908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80629572"/>
                    </a:ext>
                  </a:extLst>
                </a:gridCol>
                <a:gridCol w="1645920">
                  <a:extLst>
                    <a:ext uri="{9D8B030D-6E8A-4147-A177-3AD203B41FA5}">
                      <a16:colId xmlns:a16="http://schemas.microsoft.com/office/drawing/2014/main" val="1585058008"/>
                    </a:ext>
                  </a:extLst>
                </a:gridCol>
                <a:gridCol w="1152144">
                  <a:extLst>
                    <a:ext uri="{9D8B030D-6E8A-4147-A177-3AD203B41FA5}">
                      <a16:colId xmlns:a16="http://schemas.microsoft.com/office/drawing/2014/main" val="1876112207"/>
                    </a:ext>
                  </a:extLst>
                </a:gridCol>
                <a:gridCol w="576072">
                  <a:extLst>
                    <a:ext uri="{9D8B030D-6E8A-4147-A177-3AD203B41FA5}">
                      <a16:colId xmlns:a16="http://schemas.microsoft.com/office/drawing/2014/main" val="1754125849"/>
                    </a:ext>
                  </a:extLst>
                </a:gridCol>
                <a:gridCol w="576072">
                  <a:extLst>
                    <a:ext uri="{9D8B030D-6E8A-4147-A177-3AD203B41FA5}">
                      <a16:colId xmlns:a16="http://schemas.microsoft.com/office/drawing/2014/main" val="132082120"/>
                    </a:ext>
                  </a:extLst>
                </a:gridCol>
                <a:gridCol w="576072">
                  <a:extLst>
                    <a:ext uri="{9D8B030D-6E8A-4147-A177-3AD203B41FA5}">
                      <a16:colId xmlns:a16="http://schemas.microsoft.com/office/drawing/2014/main" val="167264295"/>
                    </a:ext>
                  </a:extLst>
                </a:gridCol>
                <a:gridCol w="576072">
                  <a:extLst>
                    <a:ext uri="{9D8B030D-6E8A-4147-A177-3AD203B41FA5}">
                      <a16:colId xmlns:a16="http://schemas.microsoft.com/office/drawing/2014/main" val="4017980836"/>
                    </a:ext>
                  </a:extLst>
                </a:gridCol>
                <a:gridCol w="576072">
                  <a:extLst>
                    <a:ext uri="{9D8B030D-6E8A-4147-A177-3AD203B41FA5}">
                      <a16:colId xmlns:a16="http://schemas.microsoft.com/office/drawing/2014/main" val="77466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891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19:43:22</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167912398_272638101167660_82452334749860317_n.jpg?_nc_cat=109&amp;ccb=1-4&amp;_nc_sid=ad6a45&amp;_nc_ohc=4c776n3IAXIAX-keBqE&amp;_nc_ht=scontent.fzty3-2.fna&amp;edm=AKIiGfEEAAAA&amp;oh=0260fbceedb3d23727377c9279771e87&amp;oe=61110849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08/06/2021 09:16:28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0.6775 %</a:t>
                      </a:r>
                    </a:p>
                  </a:txBody>
                  <a:tcPr/>
                </a:tc>
                <a:extLst>
                  <a:ext uri="{0D108BD9-81ED-4DB2-BD59-A6C34878D82A}">
                    <a16:rowId xmlns:a16="http://schemas.microsoft.com/office/drawing/2014/main" val="168745968"/>
                  </a:ext>
                </a:extLst>
              </a:tr>
            </a:tbl>
          </a:graphicData>
        </a:graphic>
      </p:graphicFrame>
      <p:sp>
        <p:nvSpPr>
          <p:cNvPr id="4" name="Text Placeholder 3">
            <a:extLst>
              <a:ext uri="{FF2B5EF4-FFF2-40B4-BE49-F238E27FC236}">
                <a16:creationId xmlns:a16="http://schemas.microsoft.com/office/drawing/2014/main" id="{709EAA6F-D259-4656-BA31-75704A61B16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92900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D611C-25F8-4FEA-B7E6-3BEF339D83EB}"/>
              </a:ext>
            </a:extLst>
          </p:cNvPr>
          <p:cNvSpPr>
            <a:spLocks noGrp="1"/>
          </p:cNvSpPr>
          <p:nvPr>
            <p:ph type="title"/>
          </p:nvPr>
        </p:nvSpPr>
        <p:spPr/>
        <p:txBody>
          <a:bodyPr/>
          <a:lstStyle/>
          <a:p>
            <a:r>
              <a:rPr lang="de-DE"/>
              <a:t>Facebook Postings mit den meisten Interaktionen | All profiles - 3 of 21</a:t>
            </a:r>
            <a:endParaRPr lang="en-US"/>
          </a:p>
        </p:txBody>
      </p:sp>
      <p:graphicFrame>
        <p:nvGraphicFramePr>
          <p:cNvPr id="5" name="Table Placeholder 4">
            <a:extLst>
              <a:ext uri="{FF2B5EF4-FFF2-40B4-BE49-F238E27FC236}">
                <a16:creationId xmlns:a16="http://schemas.microsoft.com/office/drawing/2014/main" id="{CA1B84CA-CFB6-4F95-9C3A-DCD5AC7475F6}"/>
              </a:ext>
            </a:extLst>
          </p:cNvPr>
          <p:cNvGraphicFramePr>
            <a:graphicFrameLocks noGrp="1"/>
          </p:cNvGraphicFramePr>
          <p:nvPr>
            <p:ph type="tbl" sz="quarter" idx="13"/>
            <p:extLst>
              <p:ext uri="{D42A27DB-BD31-4B8C-83A1-F6EECF244321}">
                <p14:modId xmlns:p14="http://schemas.microsoft.com/office/powerpoint/2010/main" val="298330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8678163"/>
                    </a:ext>
                  </a:extLst>
                </a:gridCol>
                <a:gridCol w="1645920">
                  <a:extLst>
                    <a:ext uri="{9D8B030D-6E8A-4147-A177-3AD203B41FA5}">
                      <a16:colId xmlns:a16="http://schemas.microsoft.com/office/drawing/2014/main" val="502302679"/>
                    </a:ext>
                  </a:extLst>
                </a:gridCol>
                <a:gridCol w="1152144">
                  <a:extLst>
                    <a:ext uri="{9D8B030D-6E8A-4147-A177-3AD203B41FA5}">
                      <a16:colId xmlns:a16="http://schemas.microsoft.com/office/drawing/2014/main" val="3215524959"/>
                    </a:ext>
                  </a:extLst>
                </a:gridCol>
                <a:gridCol w="576072">
                  <a:extLst>
                    <a:ext uri="{9D8B030D-6E8A-4147-A177-3AD203B41FA5}">
                      <a16:colId xmlns:a16="http://schemas.microsoft.com/office/drawing/2014/main" val="1871864298"/>
                    </a:ext>
                  </a:extLst>
                </a:gridCol>
                <a:gridCol w="576072">
                  <a:extLst>
                    <a:ext uri="{9D8B030D-6E8A-4147-A177-3AD203B41FA5}">
                      <a16:colId xmlns:a16="http://schemas.microsoft.com/office/drawing/2014/main" val="1016577044"/>
                    </a:ext>
                  </a:extLst>
                </a:gridCol>
                <a:gridCol w="576072">
                  <a:extLst>
                    <a:ext uri="{9D8B030D-6E8A-4147-A177-3AD203B41FA5}">
                      <a16:colId xmlns:a16="http://schemas.microsoft.com/office/drawing/2014/main" val="3883808170"/>
                    </a:ext>
                  </a:extLst>
                </a:gridCol>
                <a:gridCol w="576072">
                  <a:extLst>
                    <a:ext uri="{9D8B030D-6E8A-4147-A177-3AD203B41FA5}">
                      <a16:colId xmlns:a16="http://schemas.microsoft.com/office/drawing/2014/main" val="560779483"/>
                    </a:ext>
                  </a:extLst>
                </a:gridCol>
                <a:gridCol w="576072">
                  <a:extLst>
                    <a:ext uri="{9D8B030D-6E8A-4147-A177-3AD203B41FA5}">
                      <a16:colId xmlns:a16="http://schemas.microsoft.com/office/drawing/2014/main" val="127733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696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- 2021-05-27 14:45:40</a:t>
                      </a:r>
                      <a:r>
                        <a:rPr kumimoji="0" lang="de-DE" sz="1000" b="0" i="0" u="none" strike="noStrike" kern="1200" cap="none" spc="0" normalizeH="0" baseline="0" noProof="0">
                          <a:ln>
                            <a:noFill/>
                          </a:ln>
                          <a:solidFill>
                            <a:prstClr val="black"/>
                          </a:solidFill>
                          <a:effectLst/>
                          <a:uLnTx/>
                          <a:uFillTx/>
                          <a:latin typeface="+mn-lt"/>
                          <a:ea typeface="+mn-ea"/>
                          <a:cs typeface="+mn-cs"/>
                        </a:rPr>
                        <a:t>
 Gegen Blutkrebs hilft keine Quarantäne. Darum müssen wir neue Wege gehen, um während der Pandemie passende Kandidatinnen und Kandidaten für eine Stammzellenspende zu finden. Deshalb veranstalten wir heute unsere erste rein digitale Typisierungsaktion.
Sie findet bei TIMOCOM statt, einem Unternehmen, mit dem wir als Partner für Betriebliches Gesundheitsmanagement zusammenarbeiten.
Alle interessierten TIMOCOM-Mitarbeitenden können sich während ihrer Arbeitszeit per Videochat mit einem Wattestäbchen registrieren. Wir stellen die Typisierungssets zur Verfügung und begleiten die Aktion.
Auch dein Typ ist gefragt! Hier erfährst du, wie auch du dich registrieren kannst:
https://www.pronovabkk.de/gesundheit/stammzellenspende-dein-typ-ist-gefragt.html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191794365_4075861792459350_3085715182810960684_n.jpg?_nc_cat=109&amp;ccb=1-5&amp;_nc_sid=8024bb&amp;_nc_ohc=7H3P-K3g120AX_hhRA1&amp;_nc_oc=AQmTcFt2lqOmdfHm-pZya43K9rd15CcEkTqGCkYW5wpYNtYRW68Fx27idn0LAJmak3k&amp;_nc_ht=scontent-iad3-1.xx&amp;edm=AKIiGfEEAAAA&amp;oh=1b7b24d70c0b5badb1994b6e9f84ac61&amp;oe=615379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09:16:07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0.6375 %</a:t>
                      </a:r>
                    </a:p>
                  </a:txBody>
                  <a:tcPr/>
                </a:tc>
                <a:extLst>
                  <a:ext uri="{0D108BD9-81ED-4DB2-BD59-A6C34878D82A}">
                    <a16:rowId xmlns:a16="http://schemas.microsoft.com/office/drawing/2014/main" val="1953499451"/>
                  </a:ext>
                </a:extLst>
              </a:tr>
            </a:tbl>
          </a:graphicData>
        </a:graphic>
      </p:graphicFrame>
      <p:sp>
        <p:nvSpPr>
          <p:cNvPr id="4" name="Text Placeholder 3">
            <a:extLst>
              <a:ext uri="{FF2B5EF4-FFF2-40B4-BE49-F238E27FC236}">
                <a16:creationId xmlns:a16="http://schemas.microsoft.com/office/drawing/2014/main" id="{56DA4866-DFCD-43FE-A19F-5E1246B5A24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954959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D16C-3F19-4BFE-8C5C-BF318163331B}"/>
              </a:ext>
            </a:extLst>
          </p:cNvPr>
          <p:cNvSpPr>
            <a:spLocks noGrp="1"/>
          </p:cNvSpPr>
          <p:nvPr>
            <p:ph type="title"/>
          </p:nvPr>
        </p:nvSpPr>
        <p:spPr/>
        <p:txBody>
          <a:bodyPr/>
          <a:lstStyle/>
          <a:p>
            <a:r>
              <a:rPr lang="de-DE"/>
              <a:t>Facebook Postings mit den meisten Interaktionen | All profiles - 4 of 21</a:t>
            </a:r>
            <a:endParaRPr lang="en-US"/>
          </a:p>
        </p:txBody>
      </p:sp>
      <p:graphicFrame>
        <p:nvGraphicFramePr>
          <p:cNvPr id="5" name="Table Placeholder 4">
            <a:extLst>
              <a:ext uri="{FF2B5EF4-FFF2-40B4-BE49-F238E27FC236}">
                <a16:creationId xmlns:a16="http://schemas.microsoft.com/office/drawing/2014/main" id="{F5C45B65-14D3-4E92-9690-6ABD0B1833DF}"/>
              </a:ext>
            </a:extLst>
          </p:cNvPr>
          <p:cNvGraphicFramePr>
            <a:graphicFrameLocks noGrp="1"/>
          </p:cNvGraphicFramePr>
          <p:nvPr>
            <p:ph type="tbl" sz="quarter" idx="13"/>
            <p:extLst>
              <p:ext uri="{D42A27DB-BD31-4B8C-83A1-F6EECF244321}">
                <p14:modId xmlns:p14="http://schemas.microsoft.com/office/powerpoint/2010/main" val="1548502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4744966"/>
                    </a:ext>
                  </a:extLst>
                </a:gridCol>
                <a:gridCol w="1645920">
                  <a:extLst>
                    <a:ext uri="{9D8B030D-6E8A-4147-A177-3AD203B41FA5}">
                      <a16:colId xmlns:a16="http://schemas.microsoft.com/office/drawing/2014/main" val="303804202"/>
                    </a:ext>
                  </a:extLst>
                </a:gridCol>
                <a:gridCol w="1152144">
                  <a:extLst>
                    <a:ext uri="{9D8B030D-6E8A-4147-A177-3AD203B41FA5}">
                      <a16:colId xmlns:a16="http://schemas.microsoft.com/office/drawing/2014/main" val="1475838930"/>
                    </a:ext>
                  </a:extLst>
                </a:gridCol>
                <a:gridCol w="576072">
                  <a:extLst>
                    <a:ext uri="{9D8B030D-6E8A-4147-A177-3AD203B41FA5}">
                      <a16:colId xmlns:a16="http://schemas.microsoft.com/office/drawing/2014/main" val="3480346274"/>
                    </a:ext>
                  </a:extLst>
                </a:gridCol>
                <a:gridCol w="576072">
                  <a:extLst>
                    <a:ext uri="{9D8B030D-6E8A-4147-A177-3AD203B41FA5}">
                      <a16:colId xmlns:a16="http://schemas.microsoft.com/office/drawing/2014/main" val="2920288087"/>
                    </a:ext>
                  </a:extLst>
                </a:gridCol>
                <a:gridCol w="576072">
                  <a:extLst>
                    <a:ext uri="{9D8B030D-6E8A-4147-A177-3AD203B41FA5}">
                      <a16:colId xmlns:a16="http://schemas.microsoft.com/office/drawing/2014/main" val="145177961"/>
                    </a:ext>
                  </a:extLst>
                </a:gridCol>
                <a:gridCol w="576072">
                  <a:extLst>
                    <a:ext uri="{9D8B030D-6E8A-4147-A177-3AD203B41FA5}">
                      <a16:colId xmlns:a16="http://schemas.microsoft.com/office/drawing/2014/main" val="1195929641"/>
                    </a:ext>
                  </a:extLst>
                </a:gridCol>
                <a:gridCol w="576072">
                  <a:extLst>
                    <a:ext uri="{9D8B030D-6E8A-4147-A177-3AD203B41FA5}">
                      <a16:colId xmlns:a16="http://schemas.microsoft.com/office/drawing/2014/main" val="560633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1795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18:59:49</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201401446_1018835121983354_2810854097100518026_n.jpg?_nc_cat=102&amp;ccb=1-5&amp;_nc_sid=ad6a45&amp;_nc_ohc=OJBfVQaAJ-oAX-qOBwz&amp;_nc_ht=scontent-iad3-2.xx&amp;edm=AKIiGfEEAAAA&amp;oh=e3c51acf91d8d197d80ea00561a0435c&amp;oe=6153D0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09/25/2021 15:48:54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0.6274 %</a:t>
                      </a:r>
                    </a:p>
                  </a:txBody>
                  <a:tcPr/>
                </a:tc>
                <a:extLst>
                  <a:ext uri="{0D108BD9-81ED-4DB2-BD59-A6C34878D82A}">
                    <a16:rowId xmlns:a16="http://schemas.microsoft.com/office/drawing/2014/main" val="25315874"/>
                  </a:ext>
                </a:extLst>
              </a:tr>
            </a:tbl>
          </a:graphicData>
        </a:graphic>
      </p:graphicFrame>
      <p:sp>
        <p:nvSpPr>
          <p:cNvPr id="4" name="Text Placeholder 3">
            <a:extLst>
              <a:ext uri="{FF2B5EF4-FFF2-40B4-BE49-F238E27FC236}">
                <a16:creationId xmlns:a16="http://schemas.microsoft.com/office/drawing/2014/main" id="{F6CC068C-4BC7-44D1-8841-FD6AB6E78D5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59687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B621-191D-4832-9E5F-7251AB7D247A}"/>
              </a:ext>
            </a:extLst>
          </p:cNvPr>
          <p:cNvSpPr>
            <a:spLocks noGrp="1"/>
          </p:cNvSpPr>
          <p:nvPr>
            <p:ph type="title"/>
          </p:nvPr>
        </p:nvSpPr>
        <p:spPr/>
        <p:txBody>
          <a:bodyPr/>
          <a:lstStyle/>
          <a:p>
            <a:r>
              <a:rPr lang="de-DE"/>
              <a:t>Facebook Postings mit den meisten Interaktionen | All profiles - 5 of 21</a:t>
            </a:r>
            <a:endParaRPr lang="en-US"/>
          </a:p>
        </p:txBody>
      </p:sp>
      <p:graphicFrame>
        <p:nvGraphicFramePr>
          <p:cNvPr id="5" name="Table Placeholder 4">
            <a:extLst>
              <a:ext uri="{FF2B5EF4-FFF2-40B4-BE49-F238E27FC236}">
                <a16:creationId xmlns:a16="http://schemas.microsoft.com/office/drawing/2014/main" id="{ED02D43A-107A-4E69-BC9E-F3477FF70DCF}"/>
              </a:ext>
            </a:extLst>
          </p:cNvPr>
          <p:cNvGraphicFramePr>
            <a:graphicFrameLocks noGrp="1"/>
          </p:cNvGraphicFramePr>
          <p:nvPr>
            <p:ph type="tbl" sz="quarter" idx="13"/>
            <p:extLst>
              <p:ext uri="{D42A27DB-BD31-4B8C-83A1-F6EECF244321}">
                <p14:modId xmlns:p14="http://schemas.microsoft.com/office/powerpoint/2010/main" val="302315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7971880"/>
                    </a:ext>
                  </a:extLst>
                </a:gridCol>
                <a:gridCol w="1645920">
                  <a:extLst>
                    <a:ext uri="{9D8B030D-6E8A-4147-A177-3AD203B41FA5}">
                      <a16:colId xmlns:a16="http://schemas.microsoft.com/office/drawing/2014/main" val="3326404723"/>
                    </a:ext>
                  </a:extLst>
                </a:gridCol>
                <a:gridCol w="1152144">
                  <a:extLst>
                    <a:ext uri="{9D8B030D-6E8A-4147-A177-3AD203B41FA5}">
                      <a16:colId xmlns:a16="http://schemas.microsoft.com/office/drawing/2014/main" val="1212524649"/>
                    </a:ext>
                  </a:extLst>
                </a:gridCol>
                <a:gridCol w="576072">
                  <a:extLst>
                    <a:ext uri="{9D8B030D-6E8A-4147-A177-3AD203B41FA5}">
                      <a16:colId xmlns:a16="http://schemas.microsoft.com/office/drawing/2014/main" val="28660103"/>
                    </a:ext>
                  </a:extLst>
                </a:gridCol>
                <a:gridCol w="576072">
                  <a:extLst>
                    <a:ext uri="{9D8B030D-6E8A-4147-A177-3AD203B41FA5}">
                      <a16:colId xmlns:a16="http://schemas.microsoft.com/office/drawing/2014/main" val="3156141153"/>
                    </a:ext>
                  </a:extLst>
                </a:gridCol>
                <a:gridCol w="576072">
                  <a:extLst>
                    <a:ext uri="{9D8B030D-6E8A-4147-A177-3AD203B41FA5}">
                      <a16:colId xmlns:a16="http://schemas.microsoft.com/office/drawing/2014/main" val="3827782258"/>
                    </a:ext>
                  </a:extLst>
                </a:gridCol>
                <a:gridCol w="576072">
                  <a:extLst>
                    <a:ext uri="{9D8B030D-6E8A-4147-A177-3AD203B41FA5}">
                      <a16:colId xmlns:a16="http://schemas.microsoft.com/office/drawing/2014/main" val="351132447"/>
                    </a:ext>
                  </a:extLst>
                </a:gridCol>
                <a:gridCol w="576072">
                  <a:extLst>
                    <a:ext uri="{9D8B030D-6E8A-4147-A177-3AD203B41FA5}">
                      <a16:colId xmlns:a16="http://schemas.microsoft.com/office/drawing/2014/main" val="1432762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1258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- 2021-05-14 09:59:28</a:t>
                      </a:r>
                      <a:r>
                        <a:rPr kumimoji="0" lang="de-DE" sz="1000" b="0" i="0" u="none" strike="noStrike" kern="1200" cap="none" spc="0" normalizeH="0" baseline="0" noProof="0">
                          <a:ln>
                            <a:noFill/>
                          </a:ln>
                          <a:solidFill>
                            <a:prstClr val="black"/>
                          </a:solidFill>
                          <a:effectLst/>
                          <a:uLnTx/>
                          <a:uFillTx/>
                          <a:latin typeface="+mn-lt"/>
                          <a:ea typeface="+mn-ea"/>
                          <a:cs typeface="+mn-cs"/>
                        </a:rPr>
                        <a:t>
 Jetzt AstraZeneca nehmen oder doch lieber auf BioNTech oder Moderna warten? Wir helfen euch bei dieser Entscheidung: Besprecht eure persönlichen Fragen im Videogespräch mit erfahrenen Ärztinnen und Ärzten. Lasst eure möglichen Risikofaktoren in der Impfberatung abklären, damit ihr euch sicher und fundiert entscheiden könnt.
Als Versicherte der pronova BKK ist die Nutzung der TeleClinic für euch kostenfrei - auch nachts, an Feiertagen  und am Wochenende.
🧑‍⚕️ 📱 https://www.pronovabkk.de/teleclinic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https://scontent-iad3-2.xx.fbcdn.net/v/t1.6435-9/p480x480/186099041_4034507779928085_6124922308618146605_n.jpg?_nc_cat=100&amp;ccb=1-5&amp;_nc_sid=8024bb&amp;_nc_ohc=LO-Bgkb8hhwAX_0RBuD&amp;_nc_ht=scontent-iad3-2.xx&amp;oh=d6e8e3c608714538d2e67539f2a1f21f&amp;oe=61459FCC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08/22/2021 03:14:17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0.5035 %</a:t>
                      </a:r>
                    </a:p>
                  </a:txBody>
                  <a:tcPr/>
                </a:tc>
                <a:extLst>
                  <a:ext uri="{0D108BD9-81ED-4DB2-BD59-A6C34878D82A}">
                    <a16:rowId xmlns:a16="http://schemas.microsoft.com/office/drawing/2014/main" val="1069445669"/>
                  </a:ext>
                </a:extLst>
              </a:tr>
            </a:tbl>
          </a:graphicData>
        </a:graphic>
      </p:graphicFrame>
      <p:sp>
        <p:nvSpPr>
          <p:cNvPr id="4" name="Text Placeholder 3">
            <a:extLst>
              <a:ext uri="{FF2B5EF4-FFF2-40B4-BE49-F238E27FC236}">
                <a16:creationId xmlns:a16="http://schemas.microsoft.com/office/drawing/2014/main" id="{99B30006-52D1-469B-86AC-BD9D3293E8F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840093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58C42-291D-4E65-A194-3F06AF924CBA}"/>
              </a:ext>
            </a:extLst>
          </p:cNvPr>
          <p:cNvSpPr>
            <a:spLocks noGrp="1"/>
          </p:cNvSpPr>
          <p:nvPr>
            <p:ph type="title"/>
          </p:nvPr>
        </p:nvSpPr>
        <p:spPr/>
        <p:txBody>
          <a:bodyPr/>
          <a:lstStyle/>
          <a:p>
            <a:r>
              <a:rPr lang="de-DE"/>
              <a:t>Facebook Postings mit den meisten Interaktionen | All profiles - 6 of 21</a:t>
            </a:r>
            <a:endParaRPr lang="en-US"/>
          </a:p>
        </p:txBody>
      </p:sp>
      <p:graphicFrame>
        <p:nvGraphicFramePr>
          <p:cNvPr id="5" name="Table Placeholder 4">
            <a:extLst>
              <a:ext uri="{FF2B5EF4-FFF2-40B4-BE49-F238E27FC236}">
                <a16:creationId xmlns:a16="http://schemas.microsoft.com/office/drawing/2014/main" id="{5EFEC319-CE4F-46E3-A366-059D10C33670}"/>
              </a:ext>
            </a:extLst>
          </p:cNvPr>
          <p:cNvGraphicFramePr>
            <a:graphicFrameLocks noGrp="1"/>
          </p:cNvGraphicFramePr>
          <p:nvPr>
            <p:ph type="tbl" sz="quarter" idx="13"/>
            <p:extLst>
              <p:ext uri="{D42A27DB-BD31-4B8C-83A1-F6EECF244321}">
                <p14:modId xmlns:p14="http://schemas.microsoft.com/office/powerpoint/2010/main" val="742545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8835567"/>
                    </a:ext>
                  </a:extLst>
                </a:gridCol>
                <a:gridCol w="1645920">
                  <a:extLst>
                    <a:ext uri="{9D8B030D-6E8A-4147-A177-3AD203B41FA5}">
                      <a16:colId xmlns:a16="http://schemas.microsoft.com/office/drawing/2014/main" val="3519578603"/>
                    </a:ext>
                  </a:extLst>
                </a:gridCol>
                <a:gridCol w="1152144">
                  <a:extLst>
                    <a:ext uri="{9D8B030D-6E8A-4147-A177-3AD203B41FA5}">
                      <a16:colId xmlns:a16="http://schemas.microsoft.com/office/drawing/2014/main" val="4225142423"/>
                    </a:ext>
                  </a:extLst>
                </a:gridCol>
                <a:gridCol w="576072">
                  <a:extLst>
                    <a:ext uri="{9D8B030D-6E8A-4147-A177-3AD203B41FA5}">
                      <a16:colId xmlns:a16="http://schemas.microsoft.com/office/drawing/2014/main" val="1411477424"/>
                    </a:ext>
                  </a:extLst>
                </a:gridCol>
                <a:gridCol w="576072">
                  <a:extLst>
                    <a:ext uri="{9D8B030D-6E8A-4147-A177-3AD203B41FA5}">
                      <a16:colId xmlns:a16="http://schemas.microsoft.com/office/drawing/2014/main" val="1954034427"/>
                    </a:ext>
                  </a:extLst>
                </a:gridCol>
                <a:gridCol w="576072">
                  <a:extLst>
                    <a:ext uri="{9D8B030D-6E8A-4147-A177-3AD203B41FA5}">
                      <a16:colId xmlns:a16="http://schemas.microsoft.com/office/drawing/2014/main" val="2390909323"/>
                    </a:ext>
                  </a:extLst>
                </a:gridCol>
                <a:gridCol w="576072">
                  <a:extLst>
                    <a:ext uri="{9D8B030D-6E8A-4147-A177-3AD203B41FA5}">
                      <a16:colId xmlns:a16="http://schemas.microsoft.com/office/drawing/2014/main" val="4152776026"/>
                    </a:ext>
                  </a:extLst>
                </a:gridCol>
                <a:gridCol w="576072">
                  <a:extLst>
                    <a:ext uri="{9D8B030D-6E8A-4147-A177-3AD203B41FA5}">
                      <a16:colId xmlns:a16="http://schemas.microsoft.com/office/drawing/2014/main" val="3233338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5548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- 2021-06-07 08:55:00</a:t>
                      </a:r>
                      <a:r>
                        <a:rPr kumimoji="0" lang="de-DE" sz="1000" b="0" i="0" u="none" strike="noStrike" kern="1200" cap="none" spc="0" normalizeH="0" baseline="0" noProof="0">
                          <a:ln>
                            <a:noFill/>
                          </a:ln>
                          <a:solidFill>
                            <a:prstClr val="black"/>
                          </a:solidFill>
                          <a:effectLst/>
                          <a:uLnTx/>
                          <a:uFillTx/>
                          <a:latin typeface="+mn-lt"/>
                          <a:ea typeface="+mn-ea"/>
                          <a:cs typeface="+mn-cs"/>
                        </a:rPr>
                        <a:t>
 Kassieren bis der Arzt kommt! Wir sind die Krankenkasse, bei der du jedes Jahr einen ganzen Monatsbeitrag sparen kannst!
Deine Ärztin oder dein Arzt sieht dich nur zur Vorsorge? Dann kannst du mit unseren Wahltarifen richtig Geld sparen. So sind hier bis zu 900 Euro für dich drin – einfach zur pronova BKK wechseln und sich Jahr für Jahr auf die Rückzahlung freuen!
Primetime für deine Gesundheit. Mit pronovaPrime. Alle Infos findest du hier:
https://www.pronovabkk.de/wahltarife21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194831028_4091616284217234_4219882076804513874_n.jpg?_nc_cat=105&amp;ccb=1-5&amp;_nc_sid=8024bb&amp;_nc_ohc=mDw3nsEFbKEAX8QU4Dk&amp;_nc_ht=scontent-iad3-2.xx&amp;edm=AKIiGfEEAAAA&amp;oh=d0e24ed917b0015fe196292ea2faff3c&amp;oe=615D61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09:19:39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0.4626 %</a:t>
                      </a:r>
                    </a:p>
                  </a:txBody>
                  <a:tcPr/>
                </a:tc>
                <a:extLst>
                  <a:ext uri="{0D108BD9-81ED-4DB2-BD59-A6C34878D82A}">
                    <a16:rowId xmlns:a16="http://schemas.microsoft.com/office/drawing/2014/main" val="5815198"/>
                  </a:ext>
                </a:extLst>
              </a:tr>
            </a:tbl>
          </a:graphicData>
        </a:graphic>
      </p:graphicFrame>
      <p:sp>
        <p:nvSpPr>
          <p:cNvPr id="4" name="Text Placeholder 3">
            <a:extLst>
              <a:ext uri="{FF2B5EF4-FFF2-40B4-BE49-F238E27FC236}">
                <a16:creationId xmlns:a16="http://schemas.microsoft.com/office/drawing/2014/main" id="{EFA15374-1DA7-4517-BB90-0C7D5AFE4A0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5467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00500-0156-451B-B8A7-A86EC690BEBD}"/>
              </a:ext>
            </a:extLst>
          </p:cNvPr>
          <p:cNvSpPr>
            <a:spLocks noGrp="1"/>
          </p:cNvSpPr>
          <p:nvPr>
            <p:ph type="title"/>
          </p:nvPr>
        </p:nvSpPr>
        <p:spPr/>
        <p:txBody>
          <a:bodyPr/>
          <a:lstStyle/>
          <a:p>
            <a:r>
              <a:rPr lang="de-DE"/>
              <a:t>Facebook Postings mit den meisten Interaktionen | All profiles - 7 of 21</a:t>
            </a:r>
            <a:endParaRPr lang="en-US"/>
          </a:p>
        </p:txBody>
      </p:sp>
      <p:graphicFrame>
        <p:nvGraphicFramePr>
          <p:cNvPr id="5" name="Table Placeholder 4">
            <a:extLst>
              <a:ext uri="{FF2B5EF4-FFF2-40B4-BE49-F238E27FC236}">
                <a16:creationId xmlns:a16="http://schemas.microsoft.com/office/drawing/2014/main" id="{3EE7CD2B-2DA4-4C74-A412-93C3BC036329}"/>
              </a:ext>
            </a:extLst>
          </p:cNvPr>
          <p:cNvGraphicFramePr>
            <a:graphicFrameLocks noGrp="1"/>
          </p:cNvGraphicFramePr>
          <p:nvPr>
            <p:ph type="tbl" sz="quarter" idx="13"/>
            <p:extLst>
              <p:ext uri="{D42A27DB-BD31-4B8C-83A1-F6EECF244321}">
                <p14:modId xmlns:p14="http://schemas.microsoft.com/office/powerpoint/2010/main" val="3279664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7255406"/>
                    </a:ext>
                  </a:extLst>
                </a:gridCol>
                <a:gridCol w="1645920">
                  <a:extLst>
                    <a:ext uri="{9D8B030D-6E8A-4147-A177-3AD203B41FA5}">
                      <a16:colId xmlns:a16="http://schemas.microsoft.com/office/drawing/2014/main" val="2597570447"/>
                    </a:ext>
                  </a:extLst>
                </a:gridCol>
                <a:gridCol w="1152144">
                  <a:extLst>
                    <a:ext uri="{9D8B030D-6E8A-4147-A177-3AD203B41FA5}">
                      <a16:colId xmlns:a16="http://schemas.microsoft.com/office/drawing/2014/main" val="442181411"/>
                    </a:ext>
                  </a:extLst>
                </a:gridCol>
                <a:gridCol w="576072">
                  <a:extLst>
                    <a:ext uri="{9D8B030D-6E8A-4147-A177-3AD203B41FA5}">
                      <a16:colId xmlns:a16="http://schemas.microsoft.com/office/drawing/2014/main" val="854825770"/>
                    </a:ext>
                  </a:extLst>
                </a:gridCol>
                <a:gridCol w="576072">
                  <a:extLst>
                    <a:ext uri="{9D8B030D-6E8A-4147-A177-3AD203B41FA5}">
                      <a16:colId xmlns:a16="http://schemas.microsoft.com/office/drawing/2014/main" val="2102418301"/>
                    </a:ext>
                  </a:extLst>
                </a:gridCol>
                <a:gridCol w="576072">
                  <a:extLst>
                    <a:ext uri="{9D8B030D-6E8A-4147-A177-3AD203B41FA5}">
                      <a16:colId xmlns:a16="http://schemas.microsoft.com/office/drawing/2014/main" val="2272943041"/>
                    </a:ext>
                  </a:extLst>
                </a:gridCol>
                <a:gridCol w="576072">
                  <a:extLst>
                    <a:ext uri="{9D8B030D-6E8A-4147-A177-3AD203B41FA5}">
                      <a16:colId xmlns:a16="http://schemas.microsoft.com/office/drawing/2014/main" val="1455746355"/>
                    </a:ext>
                  </a:extLst>
                </a:gridCol>
                <a:gridCol w="576072">
                  <a:extLst>
                    <a:ext uri="{9D8B030D-6E8A-4147-A177-3AD203B41FA5}">
                      <a16:colId xmlns:a16="http://schemas.microsoft.com/office/drawing/2014/main" val="292235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1922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- 2021-06-23 16:34:46</a:t>
                      </a:r>
                      <a:r>
                        <a:rPr kumimoji="0" lang="de-DE" sz="1000" b="0" i="0" u="none" strike="noStrike" kern="1200" cap="none" spc="0" normalizeH="0" baseline="0" noProof="0">
                          <a:ln>
                            <a:noFill/>
                          </a:ln>
                          <a:solidFill>
                            <a:prstClr val="black"/>
                          </a:solidFill>
                          <a:effectLst/>
                          <a:uLnTx/>
                          <a:uFillTx/>
                          <a:latin typeface="+mn-lt"/>
                          <a:ea typeface="+mn-ea"/>
                          <a:cs typeface="+mn-cs"/>
                        </a:rPr>
                        <a:t>
 Kennst du das? Frischer Basilikum schmeckt richtig lecker, aber die Pflanzen gehen viel zu schnell ein. Mit Patrizias Pflegetricks passiert dir das nicht: Sie zeigt dir, wie dein Basilikum nachhaltig wächst und gedeiht!
Noch mehr Urban Gardening für dich:
https://www.pronovabkk.de/kitchen-gardening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https://scontent-iad3-1.xx.fbcdn.net/v/t15.5256-10/s720x720/202726280_322813489417229_8470795284391136848_n.jpg?_nc_cat=107&amp;ccb=1-5&amp;_nc_sid=ad6a45&amp;_nc_ohc=vAjPOj04C9YAX-4mEBR&amp;_nc_ht=scontent-iad3-1.xx&amp;oh=2497dbe1c92d1fc649e3d7a199280c2f&amp;oe=6147EB5E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09/16/2021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0.4627 %</a:t>
                      </a:r>
                    </a:p>
                  </a:txBody>
                  <a:tcPr/>
                </a:tc>
                <a:extLst>
                  <a:ext uri="{0D108BD9-81ED-4DB2-BD59-A6C34878D82A}">
                    <a16:rowId xmlns:a16="http://schemas.microsoft.com/office/drawing/2014/main" val="38573004"/>
                  </a:ext>
                </a:extLst>
              </a:tr>
            </a:tbl>
          </a:graphicData>
        </a:graphic>
      </p:graphicFrame>
      <p:sp>
        <p:nvSpPr>
          <p:cNvPr id="4" name="Text Placeholder 3">
            <a:extLst>
              <a:ext uri="{FF2B5EF4-FFF2-40B4-BE49-F238E27FC236}">
                <a16:creationId xmlns:a16="http://schemas.microsoft.com/office/drawing/2014/main" id="{A7EEB7DB-28BA-42B4-8D78-2C648146388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52366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E05B-388D-4227-BC69-C15F36C23AB1}"/>
              </a:ext>
            </a:extLst>
          </p:cNvPr>
          <p:cNvSpPr>
            <a:spLocks noGrp="1"/>
          </p:cNvSpPr>
          <p:nvPr>
            <p:ph type="title"/>
          </p:nvPr>
        </p:nvSpPr>
        <p:spPr/>
        <p:txBody>
          <a:bodyPr/>
          <a:lstStyle/>
          <a:p>
            <a:r>
              <a:rPr lang="de-DE"/>
              <a:t>Facebook Postings mit den meisten Interaktionen | All profiles - 8 of 21</a:t>
            </a:r>
            <a:endParaRPr lang="en-US"/>
          </a:p>
        </p:txBody>
      </p:sp>
      <p:graphicFrame>
        <p:nvGraphicFramePr>
          <p:cNvPr id="5" name="Table Placeholder 4">
            <a:extLst>
              <a:ext uri="{FF2B5EF4-FFF2-40B4-BE49-F238E27FC236}">
                <a16:creationId xmlns:a16="http://schemas.microsoft.com/office/drawing/2014/main" id="{0243E5DC-EFC6-46B0-88ED-24F7D2202A9E}"/>
              </a:ext>
            </a:extLst>
          </p:cNvPr>
          <p:cNvGraphicFramePr>
            <a:graphicFrameLocks noGrp="1"/>
          </p:cNvGraphicFramePr>
          <p:nvPr>
            <p:ph type="tbl" sz="quarter" idx="13"/>
            <p:extLst>
              <p:ext uri="{D42A27DB-BD31-4B8C-83A1-F6EECF244321}">
                <p14:modId xmlns:p14="http://schemas.microsoft.com/office/powerpoint/2010/main" val="1341479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9518468"/>
                    </a:ext>
                  </a:extLst>
                </a:gridCol>
                <a:gridCol w="1645920">
                  <a:extLst>
                    <a:ext uri="{9D8B030D-6E8A-4147-A177-3AD203B41FA5}">
                      <a16:colId xmlns:a16="http://schemas.microsoft.com/office/drawing/2014/main" val="2192147092"/>
                    </a:ext>
                  </a:extLst>
                </a:gridCol>
                <a:gridCol w="1152144">
                  <a:extLst>
                    <a:ext uri="{9D8B030D-6E8A-4147-A177-3AD203B41FA5}">
                      <a16:colId xmlns:a16="http://schemas.microsoft.com/office/drawing/2014/main" val="3462041118"/>
                    </a:ext>
                  </a:extLst>
                </a:gridCol>
                <a:gridCol w="576072">
                  <a:extLst>
                    <a:ext uri="{9D8B030D-6E8A-4147-A177-3AD203B41FA5}">
                      <a16:colId xmlns:a16="http://schemas.microsoft.com/office/drawing/2014/main" val="451941550"/>
                    </a:ext>
                  </a:extLst>
                </a:gridCol>
                <a:gridCol w="576072">
                  <a:extLst>
                    <a:ext uri="{9D8B030D-6E8A-4147-A177-3AD203B41FA5}">
                      <a16:colId xmlns:a16="http://schemas.microsoft.com/office/drawing/2014/main" val="3784792001"/>
                    </a:ext>
                  </a:extLst>
                </a:gridCol>
                <a:gridCol w="576072">
                  <a:extLst>
                    <a:ext uri="{9D8B030D-6E8A-4147-A177-3AD203B41FA5}">
                      <a16:colId xmlns:a16="http://schemas.microsoft.com/office/drawing/2014/main" val="1579117464"/>
                    </a:ext>
                  </a:extLst>
                </a:gridCol>
                <a:gridCol w="576072">
                  <a:extLst>
                    <a:ext uri="{9D8B030D-6E8A-4147-A177-3AD203B41FA5}">
                      <a16:colId xmlns:a16="http://schemas.microsoft.com/office/drawing/2014/main" val="3054229115"/>
                    </a:ext>
                  </a:extLst>
                </a:gridCol>
                <a:gridCol w="576072">
                  <a:extLst>
                    <a:ext uri="{9D8B030D-6E8A-4147-A177-3AD203B41FA5}">
                      <a16:colId xmlns:a16="http://schemas.microsoft.com/office/drawing/2014/main" val="291993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3157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- 2021-06-30 09:11:37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206900644_4171185706260291_8733243619209921692_n.jpg?_nc_cat=104&amp;ccb=1-5&amp;_nc_sid=85a577&amp;_nc_ohc=VsquT6ssxu8AX-gNHsh&amp;_nc_ht=scontent-iad3-1.xx&amp;edm=AKIiGfEEAAAA&amp;oh=0448324746efe01142e01931f0153cd0&amp;oe=6172FD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09/24/2021 03:53:47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0.4012 %</a:t>
                      </a:r>
                    </a:p>
                  </a:txBody>
                  <a:tcPr/>
                </a:tc>
                <a:extLst>
                  <a:ext uri="{0D108BD9-81ED-4DB2-BD59-A6C34878D82A}">
                    <a16:rowId xmlns:a16="http://schemas.microsoft.com/office/drawing/2014/main" val="3259488673"/>
                  </a:ext>
                </a:extLst>
              </a:tr>
            </a:tbl>
          </a:graphicData>
        </a:graphic>
      </p:graphicFrame>
      <p:sp>
        <p:nvSpPr>
          <p:cNvPr id="4" name="Text Placeholder 3">
            <a:extLst>
              <a:ext uri="{FF2B5EF4-FFF2-40B4-BE49-F238E27FC236}">
                <a16:creationId xmlns:a16="http://schemas.microsoft.com/office/drawing/2014/main" id="{07C7443B-56AE-47D4-AECD-A705B30AE0C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224291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3F98F-E55D-4DDD-A900-1071EE8AE15E}"/>
              </a:ext>
            </a:extLst>
          </p:cNvPr>
          <p:cNvSpPr>
            <a:spLocks noGrp="1"/>
          </p:cNvSpPr>
          <p:nvPr>
            <p:ph type="title"/>
          </p:nvPr>
        </p:nvSpPr>
        <p:spPr/>
        <p:txBody>
          <a:bodyPr/>
          <a:lstStyle/>
          <a:p>
            <a:r>
              <a:rPr lang="de-DE"/>
              <a:t>Facebook Postings mit den meisten Interaktionen | All profiles - 9 of 21</a:t>
            </a:r>
            <a:endParaRPr lang="en-US"/>
          </a:p>
        </p:txBody>
      </p:sp>
      <p:graphicFrame>
        <p:nvGraphicFramePr>
          <p:cNvPr id="5" name="Table Placeholder 4">
            <a:extLst>
              <a:ext uri="{FF2B5EF4-FFF2-40B4-BE49-F238E27FC236}">
                <a16:creationId xmlns:a16="http://schemas.microsoft.com/office/drawing/2014/main" id="{8C27E7FA-3A76-4BBF-B533-9983C8515F79}"/>
              </a:ext>
            </a:extLst>
          </p:cNvPr>
          <p:cNvGraphicFramePr>
            <a:graphicFrameLocks noGrp="1"/>
          </p:cNvGraphicFramePr>
          <p:nvPr>
            <p:ph type="tbl" sz="quarter" idx="13"/>
            <p:extLst>
              <p:ext uri="{D42A27DB-BD31-4B8C-83A1-F6EECF244321}">
                <p14:modId xmlns:p14="http://schemas.microsoft.com/office/powerpoint/2010/main" val="201182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0745479"/>
                    </a:ext>
                  </a:extLst>
                </a:gridCol>
                <a:gridCol w="1645920">
                  <a:extLst>
                    <a:ext uri="{9D8B030D-6E8A-4147-A177-3AD203B41FA5}">
                      <a16:colId xmlns:a16="http://schemas.microsoft.com/office/drawing/2014/main" val="1220325708"/>
                    </a:ext>
                  </a:extLst>
                </a:gridCol>
                <a:gridCol w="1152144">
                  <a:extLst>
                    <a:ext uri="{9D8B030D-6E8A-4147-A177-3AD203B41FA5}">
                      <a16:colId xmlns:a16="http://schemas.microsoft.com/office/drawing/2014/main" val="1385230634"/>
                    </a:ext>
                  </a:extLst>
                </a:gridCol>
                <a:gridCol w="576072">
                  <a:extLst>
                    <a:ext uri="{9D8B030D-6E8A-4147-A177-3AD203B41FA5}">
                      <a16:colId xmlns:a16="http://schemas.microsoft.com/office/drawing/2014/main" val="1764052527"/>
                    </a:ext>
                  </a:extLst>
                </a:gridCol>
                <a:gridCol w="576072">
                  <a:extLst>
                    <a:ext uri="{9D8B030D-6E8A-4147-A177-3AD203B41FA5}">
                      <a16:colId xmlns:a16="http://schemas.microsoft.com/office/drawing/2014/main" val="1772637578"/>
                    </a:ext>
                  </a:extLst>
                </a:gridCol>
                <a:gridCol w="576072">
                  <a:extLst>
                    <a:ext uri="{9D8B030D-6E8A-4147-A177-3AD203B41FA5}">
                      <a16:colId xmlns:a16="http://schemas.microsoft.com/office/drawing/2014/main" val="2278708517"/>
                    </a:ext>
                  </a:extLst>
                </a:gridCol>
                <a:gridCol w="576072">
                  <a:extLst>
                    <a:ext uri="{9D8B030D-6E8A-4147-A177-3AD203B41FA5}">
                      <a16:colId xmlns:a16="http://schemas.microsoft.com/office/drawing/2014/main" val="3104453758"/>
                    </a:ext>
                  </a:extLst>
                </a:gridCol>
                <a:gridCol w="576072">
                  <a:extLst>
                    <a:ext uri="{9D8B030D-6E8A-4147-A177-3AD203B41FA5}">
                      <a16:colId xmlns:a16="http://schemas.microsoft.com/office/drawing/2014/main" val="69945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705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- 2021-06-14 18:43:08</a:t>
                      </a:r>
                      <a:r>
                        <a:rPr kumimoji="0" lang="de-DE" sz="1000" b="0" i="0" u="none" strike="noStrike" kern="1200" cap="none" spc="0" normalizeH="0" baseline="0" noProof="0">
                          <a:ln>
                            <a:noFill/>
                          </a:ln>
                          <a:solidFill>
                            <a:prstClr val="black"/>
                          </a:solidFill>
                          <a:effectLst/>
                          <a:uLnTx/>
                          <a:uFillTx/>
                          <a:latin typeface="+mn-lt"/>
                          <a:ea typeface="+mn-ea"/>
                          <a:cs typeface="+mn-cs"/>
                        </a:rPr>
                        <a:t>
 Kennst du schon unsere Wahltarife YOUNG und YOUNG PLUS - für Studierende und Azubis? Die 150 Euro pro Jahr für den Zeitraum deiner Teilnahme kassierst du im ersten Jahr direkt zu Beginn. Voraussetzung: Du bist während deines Studiums oder deiner Ausbildung selbst versichert und hast das 30. Lebensjahr noch nicht abgeschlossen. 
Primetime für deine Gesundheit. Mit pronovaPrime. 
Alle Infos zum Tarif findest du hier:
https://www.pronovabkk.de/wahltarife21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480x480/201138742_4127959093916286_2905887355119446960_n.jpg?_nc_cat=107&amp;ccb=1-5&amp;_nc_sid=8024bb&amp;_nc_ohc=BdA_3i4Yh-QAX-8jwju&amp;_nc_ht=scontent-iad3-2.xx&amp;edm=AKIiGfEEAAAA&amp;oh=7f001860496f5273f25218bf41682785&amp;oe=61632C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09/11/2021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0.3598 %</a:t>
                      </a:r>
                    </a:p>
                  </a:txBody>
                  <a:tcPr/>
                </a:tc>
                <a:extLst>
                  <a:ext uri="{0D108BD9-81ED-4DB2-BD59-A6C34878D82A}">
                    <a16:rowId xmlns:a16="http://schemas.microsoft.com/office/drawing/2014/main" val="3644068072"/>
                  </a:ext>
                </a:extLst>
              </a:tr>
            </a:tbl>
          </a:graphicData>
        </a:graphic>
      </p:graphicFrame>
      <p:sp>
        <p:nvSpPr>
          <p:cNvPr id="4" name="Text Placeholder 3">
            <a:extLst>
              <a:ext uri="{FF2B5EF4-FFF2-40B4-BE49-F238E27FC236}">
                <a16:creationId xmlns:a16="http://schemas.microsoft.com/office/drawing/2014/main" id="{0DB46B18-0ED2-4C05-8629-087B4C0343E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292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0B1C-8EE0-4517-89D0-3D2F56D902A3}"/>
              </a:ext>
            </a:extLst>
          </p:cNvPr>
          <p:cNvSpPr>
            <a:spLocks noGrp="1"/>
          </p:cNvSpPr>
          <p:nvPr>
            <p:ph type="title"/>
          </p:nvPr>
        </p:nvSpPr>
        <p:spPr/>
        <p:txBody>
          <a:bodyPr/>
          <a:lstStyle/>
          <a:p>
            <a:r>
              <a:rPr lang="de-DE"/>
              <a:t>Facebook Postings mit den meisten Interaktionen | All profiles - 10 of 21</a:t>
            </a:r>
            <a:endParaRPr lang="en-US"/>
          </a:p>
        </p:txBody>
      </p:sp>
      <p:graphicFrame>
        <p:nvGraphicFramePr>
          <p:cNvPr id="5" name="Table Placeholder 4">
            <a:extLst>
              <a:ext uri="{FF2B5EF4-FFF2-40B4-BE49-F238E27FC236}">
                <a16:creationId xmlns:a16="http://schemas.microsoft.com/office/drawing/2014/main" id="{E95D54F6-2FFF-40FC-9F4C-32784E142A33}"/>
              </a:ext>
            </a:extLst>
          </p:cNvPr>
          <p:cNvGraphicFramePr>
            <a:graphicFrameLocks noGrp="1"/>
          </p:cNvGraphicFramePr>
          <p:nvPr>
            <p:ph type="tbl" sz="quarter" idx="13"/>
            <p:extLst>
              <p:ext uri="{D42A27DB-BD31-4B8C-83A1-F6EECF244321}">
                <p14:modId xmlns:p14="http://schemas.microsoft.com/office/powerpoint/2010/main" val="354146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724677"/>
                    </a:ext>
                  </a:extLst>
                </a:gridCol>
                <a:gridCol w="1645920">
                  <a:extLst>
                    <a:ext uri="{9D8B030D-6E8A-4147-A177-3AD203B41FA5}">
                      <a16:colId xmlns:a16="http://schemas.microsoft.com/office/drawing/2014/main" val="30996849"/>
                    </a:ext>
                  </a:extLst>
                </a:gridCol>
                <a:gridCol w="1152144">
                  <a:extLst>
                    <a:ext uri="{9D8B030D-6E8A-4147-A177-3AD203B41FA5}">
                      <a16:colId xmlns:a16="http://schemas.microsoft.com/office/drawing/2014/main" val="1049775948"/>
                    </a:ext>
                  </a:extLst>
                </a:gridCol>
                <a:gridCol w="576072">
                  <a:extLst>
                    <a:ext uri="{9D8B030D-6E8A-4147-A177-3AD203B41FA5}">
                      <a16:colId xmlns:a16="http://schemas.microsoft.com/office/drawing/2014/main" val="724317670"/>
                    </a:ext>
                  </a:extLst>
                </a:gridCol>
                <a:gridCol w="576072">
                  <a:extLst>
                    <a:ext uri="{9D8B030D-6E8A-4147-A177-3AD203B41FA5}">
                      <a16:colId xmlns:a16="http://schemas.microsoft.com/office/drawing/2014/main" val="3383908645"/>
                    </a:ext>
                  </a:extLst>
                </a:gridCol>
                <a:gridCol w="576072">
                  <a:extLst>
                    <a:ext uri="{9D8B030D-6E8A-4147-A177-3AD203B41FA5}">
                      <a16:colId xmlns:a16="http://schemas.microsoft.com/office/drawing/2014/main" val="2122752712"/>
                    </a:ext>
                  </a:extLst>
                </a:gridCol>
                <a:gridCol w="576072">
                  <a:extLst>
                    <a:ext uri="{9D8B030D-6E8A-4147-A177-3AD203B41FA5}">
                      <a16:colId xmlns:a16="http://schemas.microsoft.com/office/drawing/2014/main" val="1891612324"/>
                    </a:ext>
                  </a:extLst>
                </a:gridCol>
                <a:gridCol w="576072">
                  <a:extLst>
                    <a:ext uri="{9D8B030D-6E8A-4147-A177-3AD203B41FA5}">
                      <a16:colId xmlns:a16="http://schemas.microsoft.com/office/drawing/2014/main" val="1306318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9952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- 2021-06-02 17:18:00</a:t>
                      </a:r>
                      <a:r>
                        <a:rPr kumimoji="0" lang="de-DE" sz="1000" b="0" i="0" u="none" strike="noStrike" kern="1200" cap="none" spc="0" normalizeH="0" baseline="0" noProof="0">
                          <a:ln>
                            <a:noFill/>
                          </a:ln>
                          <a:solidFill>
                            <a:prstClr val="black"/>
                          </a:solidFill>
                          <a:effectLst/>
                          <a:uLnTx/>
                          <a:uFillTx/>
                          <a:latin typeface="+mn-lt"/>
                          <a:ea typeface="+mn-ea"/>
                          <a:cs typeface="+mn-cs"/>
                        </a:rPr>
                        <a:t>
 Homeoffice, Kinderbetreuung und der Haushalt muss auch noch gemanaged werden. Wenn die Tage vor lauter Stress nur so verfliegen, wird es Zeit für eine kleine Auszeit. Versuchs doch mal mit progressiver Muskelentspannung:
https://www.pronovabkk.de/gesundheit/progressive-muskelentspannung-entspannen-in-stressigen-zeiten.html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1.6435-9/s720x720/194375916_4088406801204849_7635467806797504280_n.jpg?_nc_cat=108&amp;ccb=1-5&amp;_nc_sid=8024bb&amp;_nc_ohc=evD8xOm6X20AX---PzS&amp;_nc_ht=scontent-yyz1-1.xx&amp;edm=AKIiGfEEAAAA&amp;oh=3d3e8a4d3172be4e70d9219b4415f955&amp;oe=61579A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09:25:48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0.3495 %</a:t>
                      </a:r>
                    </a:p>
                  </a:txBody>
                  <a:tcPr/>
                </a:tc>
                <a:extLst>
                  <a:ext uri="{0D108BD9-81ED-4DB2-BD59-A6C34878D82A}">
                    <a16:rowId xmlns:a16="http://schemas.microsoft.com/office/drawing/2014/main" val="1204587433"/>
                  </a:ext>
                </a:extLst>
              </a:tr>
            </a:tbl>
          </a:graphicData>
        </a:graphic>
      </p:graphicFrame>
      <p:sp>
        <p:nvSpPr>
          <p:cNvPr id="4" name="Text Placeholder 3">
            <a:extLst>
              <a:ext uri="{FF2B5EF4-FFF2-40B4-BE49-F238E27FC236}">
                <a16:creationId xmlns:a16="http://schemas.microsoft.com/office/drawing/2014/main" id="{541A8644-C4D3-4AF9-BF8C-95450435851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7858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32A8-4A9E-4AA2-B04A-4083BF4033BF}"/>
              </a:ext>
            </a:extLst>
          </p:cNvPr>
          <p:cNvSpPr>
            <a:spLocks noGrp="1"/>
          </p:cNvSpPr>
          <p:nvPr>
            <p:ph type="title"/>
          </p:nvPr>
        </p:nvSpPr>
        <p:spPr/>
        <p:txBody>
          <a:bodyPr/>
          <a:lstStyle/>
          <a:p>
            <a:r>
              <a:rPr lang="de-DE"/>
              <a:t>Facebook Postings mit den meisten Interaktionen | All profiles - 11 of 21</a:t>
            </a:r>
            <a:endParaRPr lang="en-US"/>
          </a:p>
        </p:txBody>
      </p:sp>
      <p:graphicFrame>
        <p:nvGraphicFramePr>
          <p:cNvPr id="5" name="Table Placeholder 4">
            <a:extLst>
              <a:ext uri="{FF2B5EF4-FFF2-40B4-BE49-F238E27FC236}">
                <a16:creationId xmlns:a16="http://schemas.microsoft.com/office/drawing/2014/main" id="{3EEB2AC3-37AF-4F32-A3D6-CDCA242D25F0}"/>
              </a:ext>
            </a:extLst>
          </p:cNvPr>
          <p:cNvGraphicFramePr>
            <a:graphicFrameLocks noGrp="1"/>
          </p:cNvGraphicFramePr>
          <p:nvPr>
            <p:ph type="tbl" sz="quarter" idx="13"/>
            <p:extLst>
              <p:ext uri="{D42A27DB-BD31-4B8C-83A1-F6EECF244321}">
                <p14:modId xmlns:p14="http://schemas.microsoft.com/office/powerpoint/2010/main" val="225391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8113469"/>
                    </a:ext>
                  </a:extLst>
                </a:gridCol>
                <a:gridCol w="1645920">
                  <a:extLst>
                    <a:ext uri="{9D8B030D-6E8A-4147-A177-3AD203B41FA5}">
                      <a16:colId xmlns:a16="http://schemas.microsoft.com/office/drawing/2014/main" val="1119686433"/>
                    </a:ext>
                  </a:extLst>
                </a:gridCol>
                <a:gridCol w="1152144">
                  <a:extLst>
                    <a:ext uri="{9D8B030D-6E8A-4147-A177-3AD203B41FA5}">
                      <a16:colId xmlns:a16="http://schemas.microsoft.com/office/drawing/2014/main" val="1770488966"/>
                    </a:ext>
                  </a:extLst>
                </a:gridCol>
                <a:gridCol w="576072">
                  <a:extLst>
                    <a:ext uri="{9D8B030D-6E8A-4147-A177-3AD203B41FA5}">
                      <a16:colId xmlns:a16="http://schemas.microsoft.com/office/drawing/2014/main" val="970359736"/>
                    </a:ext>
                  </a:extLst>
                </a:gridCol>
                <a:gridCol w="576072">
                  <a:extLst>
                    <a:ext uri="{9D8B030D-6E8A-4147-A177-3AD203B41FA5}">
                      <a16:colId xmlns:a16="http://schemas.microsoft.com/office/drawing/2014/main" val="3177498893"/>
                    </a:ext>
                  </a:extLst>
                </a:gridCol>
                <a:gridCol w="576072">
                  <a:extLst>
                    <a:ext uri="{9D8B030D-6E8A-4147-A177-3AD203B41FA5}">
                      <a16:colId xmlns:a16="http://schemas.microsoft.com/office/drawing/2014/main" val="1029511665"/>
                    </a:ext>
                  </a:extLst>
                </a:gridCol>
                <a:gridCol w="576072">
                  <a:extLst>
                    <a:ext uri="{9D8B030D-6E8A-4147-A177-3AD203B41FA5}">
                      <a16:colId xmlns:a16="http://schemas.microsoft.com/office/drawing/2014/main" val="3341020794"/>
                    </a:ext>
                  </a:extLst>
                </a:gridCol>
                <a:gridCol w="576072">
                  <a:extLst>
                    <a:ext uri="{9D8B030D-6E8A-4147-A177-3AD203B41FA5}">
                      <a16:colId xmlns:a16="http://schemas.microsoft.com/office/drawing/2014/main" val="145473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506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- 2021-04-07 09:00:02</a:t>
                      </a:r>
                      <a:r>
                        <a:rPr kumimoji="0" lang="en-US" sz="1000" b="0" i="0" u="none" strike="noStrike" kern="1200" cap="none" spc="0" normalizeH="0" baseline="0" noProof="0">
                          <a:ln>
                            <a:noFill/>
                          </a:ln>
                          <a:solidFill>
                            <a:prstClr val="black"/>
                          </a:solidFill>
                          <a:effectLst/>
                          <a:uLnTx/>
                          <a:uFillTx/>
                          <a:latin typeface="+mn-lt"/>
                          <a:ea typeface="+mn-ea"/>
                          <a:cs typeface="+mn-cs"/>
                        </a:rPr>
                        <a:t>
 Du hast dir etwas vorgenommen und es will dir einfach nicht gelingen? Unsere Psychologin Patrizia Thamm zeigt dir, wie du gesund mit Selbstzweifeln und Selbstkritik umgehen kannst.
Alle Infos zum Thema Body Positivity und Body Shaming findest du auf unserer Webseite:
https://www.pronovabkk.de/gesundheit/selbstmitgefuehl-dein-weg-zu-mehr-selbstbewusstsein.html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163842764_451675425948978_8587485666577931968_n.jpg?_nc_cat=103&amp;ccb=1-3&amp;_nc_sid=ad6a45&amp;_nc_ohc=56B5wIr9tOUAX98y-dq&amp;_nc_ht=scontent-iad3-1.xx&amp;tp=7&amp;oh=b3fae65adb778bd4869296b01bb57494&amp;oe=609B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0.3389 %</a:t>
                      </a:r>
                    </a:p>
                  </a:txBody>
                  <a:tcPr/>
                </a:tc>
                <a:extLst>
                  <a:ext uri="{0D108BD9-81ED-4DB2-BD59-A6C34878D82A}">
                    <a16:rowId xmlns:a16="http://schemas.microsoft.com/office/drawing/2014/main" val="2612233258"/>
                  </a:ext>
                </a:extLst>
              </a:tr>
            </a:tbl>
          </a:graphicData>
        </a:graphic>
      </p:graphicFrame>
      <p:sp>
        <p:nvSpPr>
          <p:cNvPr id="4" name="Text Placeholder 3">
            <a:extLst>
              <a:ext uri="{FF2B5EF4-FFF2-40B4-BE49-F238E27FC236}">
                <a16:creationId xmlns:a16="http://schemas.microsoft.com/office/drawing/2014/main" id="{70875651-6185-411E-ACEB-88D61F64C01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3698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FF5B5-20CD-4879-A8FB-3AEF06AF5152}"/>
              </a:ext>
            </a:extLst>
          </p:cNvPr>
          <p:cNvSpPr>
            <a:spLocks noGrp="1"/>
          </p:cNvSpPr>
          <p:nvPr>
            <p:ph type="title"/>
          </p:nvPr>
        </p:nvSpPr>
        <p:spPr/>
        <p:txBody>
          <a:bodyPr/>
          <a:lstStyle/>
          <a:p>
            <a:r>
              <a:rPr lang="de-DE"/>
              <a:t>Facebook Postings mit den meisten Interaktionen | All profiles - 12 of 21</a:t>
            </a:r>
            <a:endParaRPr lang="en-US"/>
          </a:p>
        </p:txBody>
      </p:sp>
      <p:graphicFrame>
        <p:nvGraphicFramePr>
          <p:cNvPr id="5" name="Table Placeholder 4">
            <a:extLst>
              <a:ext uri="{FF2B5EF4-FFF2-40B4-BE49-F238E27FC236}">
                <a16:creationId xmlns:a16="http://schemas.microsoft.com/office/drawing/2014/main" id="{83609085-AEEB-4EBE-A07F-A05F97F993C5}"/>
              </a:ext>
            </a:extLst>
          </p:cNvPr>
          <p:cNvGraphicFramePr>
            <a:graphicFrameLocks noGrp="1"/>
          </p:cNvGraphicFramePr>
          <p:nvPr>
            <p:ph type="tbl" sz="quarter" idx="13"/>
            <p:extLst>
              <p:ext uri="{D42A27DB-BD31-4B8C-83A1-F6EECF244321}">
                <p14:modId xmlns:p14="http://schemas.microsoft.com/office/powerpoint/2010/main" val="371740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8361335"/>
                    </a:ext>
                  </a:extLst>
                </a:gridCol>
                <a:gridCol w="1645920">
                  <a:extLst>
                    <a:ext uri="{9D8B030D-6E8A-4147-A177-3AD203B41FA5}">
                      <a16:colId xmlns:a16="http://schemas.microsoft.com/office/drawing/2014/main" val="3700761262"/>
                    </a:ext>
                  </a:extLst>
                </a:gridCol>
                <a:gridCol w="1152144">
                  <a:extLst>
                    <a:ext uri="{9D8B030D-6E8A-4147-A177-3AD203B41FA5}">
                      <a16:colId xmlns:a16="http://schemas.microsoft.com/office/drawing/2014/main" val="57951047"/>
                    </a:ext>
                  </a:extLst>
                </a:gridCol>
                <a:gridCol w="576072">
                  <a:extLst>
                    <a:ext uri="{9D8B030D-6E8A-4147-A177-3AD203B41FA5}">
                      <a16:colId xmlns:a16="http://schemas.microsoft.com/office/drawing/2014/main" val="183078775"/>
                    </a:ext>
                  </a:extLst>
                </a:gridCol>
                <a:gridCol w="576072">
                  <a:extLst>
                    <a:ext uri="{9D8B030D-6E8A-4147-A177-3AD203B41FA5}">
                      <a16:colId xmlns:a16="http://schemas.microsoft.com/office/drawing/2014/main" val="1903883616"/>
                    </a:ext>
                  </a:extLst>
                </a:gridCol>
                <a:gridCol w="576072">
                  <a:extLst>
                    <a:ext uri="{9D8B030D-6E8A-4147-A177-3AD203B41FA5}">
                      <a16:colId xmlns:a16="http://schemas.microsoft.com/office/drawing/2014/main" val="1064061916"/>
                    </a:ext>
                  </a:extLst>
                </a:gridCol>
                <a:gridCol w="576072">
                  <a:extLst>
                    <a:ext uri="{9D8B030D-6E8A-4147-A177-3AD203B41FA5}">
                      <a16:colId xmlns:a16="http://schemas.microsoft.com/office/drawing/2014/main" val="2102097407"/>
                    </a:ext>
                  </a:extLst>
                </a:gridCol>
                <a:gridCol w="576072">
                  <a:extLst>
                    <a:ext uri="{9D8B030D-6E8A-4147-A177-3AD203B41FA5}">
                      <a16:colId xmlns:a16="http://schemas.microsoft.com/office/drawing/2014/main" val="2460670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8924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- 2021-05-02 09:27:26</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da. Genieße ihn mit Spargel und Erdbeeren! Hier findest du das Rezept zum Nachkochen:
https://www.pronovabkk.de/gesundheit/den-fruehling-mit-spargel-und-erdbeeren-geniessen.html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171656962_741907203147072_4047476615474043742_n.jpg?_nc_cat=102&amp;ccb=1-5&amp;_nc_sid=ad6a45&amp;_nc_ohc=oOj2tqjmI5QAX-CbC5S&amp;_nc_ht=scontent-iad3-2.xx&amp;edm=AKIiGfEEAAAA&amp;oh=c5831c125242958d86097e414674bde9&amp;oe=611C0A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08/14/2021 09:13:13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0.3287 %</a:t>
                      </a:r>
                    </a:p>
                  </a:txBody>
                  <a:tcPr/>
                </a:tc>
                <a:extLst>
                  <a:ext uri="{0D108BD9-81ED-4DB2-BD59-A6C34878D82A}">
                    <a16:rowId xmlns:a16="http://schemas.microsoft.com/office/drawing/2014/main" val="361373094"/>
                  </a:ext>
                </a:extLst>
              </a:tr>
            </a:tbl>
          </a:graphicData>
        </a:graphic>
      </p:graphicFrame>
      <p:sp>
        <p:nvSpPr>
          <p:cNvPr id="4" name="Text Placeholder 3">
            <a:extLst>
              <a:ext uri="{FF2B5EF4-FFF2-40B4-BE49-F238E27FC236}">
                <a16:creationId xmlns:a16="http://schemas.microsoft.com/office/drawing/2014/main" id="{57B5271B-04F6-4271-9285-3C7CE4BF6B1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5592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6BC0-D02B-4928-9B73-633084A27B74}"/>
              </a:ext>
            </a:extLst>
          </p:cNvPr>
          <p:cNvSpPr>
            <a:spLocks noGrp="1"/>
          </p:cNvSpPr>
          <p:nvPr>
            <p:ph type="title"/>
          </p:nvPr>
        </p:nvSpPr>
        <p:spPr/>
        <p:txBody>
          <a:bodyPr/>
          <a:lstStyle/>
          <a:p>
            <a:r>
              <a:rPr lang="de-DE"/>
              <a:t>Facebook Postings mit den meisten Interaktionen | All profiles - 13 of 21</a:t>
            </a:r>
            <a:endParaRPr lang="en-US"/>
          </a:p>
        </p:txBody>
      </p:sp>
      <p:graphicFrame>
        <p:nvGraphicFramePr>
          <p:cNvPr id="5" name="Table Placeholder 4">
            <a:extLst>
              <a:ext uri="{FF2B5EF4-FFF2-40B4-BE49-F238E27FC236}">
                <a16:creationId xmlns:a16="http://schemas.microsoft.com/office/drawing/2014/main" id="{B70904AD-F9D3-445D-BCD3-7A0973C698CC}"/>
              </a:ext>
            </a:extLst>
          </p:cNvPr>
          <p:cNvGraphicFramePr>
            <a:graphicFrameLocks noGrp="1"/>
          </p:cNvGraphicFramePr>
          <p:nvPr>
            <p:ph type="tbl" sz="quarter" idx="13"/>
            <p:extLst>
              <p:ext uri="{D42A27DB-BD31-4B8C-83A1-F6EECF244321}">
                <p14:modId xmlns:p14="http://schemas.microsoft.com/office/powerpoint/2010/main" val="83768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6514907"/>
                    </a:ext>
                  </a:extLst>
                </a:gridCol>
                <a:gridCol w="1645920">
                  <a:extLst>
                    <a:ext uri="{9D8B030D-6E8A-4147-A177-3AD203B41FA5}">
                      <a16:colId xmlns:a16="http://schemas.microsoft.com/office/drawing/2014/main" val="2865026791"/>
                    </a:ext>
                  </a:extLst>
                </a:gridCol>
                <a:gridCol w="1152144">
                  <a:extLst>
                    <a:ext uri="{9D8B030D-6E8A-4147-A177-3AD203B41FA5}">
                      <a16:colId xmlns:a16="http://schemas.microsoft.com/office/drawing/2014/main" val="2915921782"/>
                    </a:ext>
                  </a:extLst>
                </a:gridCol>
                <a:gridCol w="576072">
                  <a:extLst>
                    <a:ext uri="{9D8B030D-6E8A-4147-A177-3AD203B41FA5}">
                      <a16:colId xmlns:a16="http://schemas.microsoft.com/office/drawing/2014/main" val="3334626807"/>
                    </a:ext>
                  </a:extLst>
                </a:gridCol>
                <a:gridCol w="576072">
                  <a:extLst>
                    <a:ext uri="{9D8B030D-6E8A-4147-A177-3AD203B41FA5}">
                      <a16:colId xmlns:a16="http://schemas.microsoft.com/office/drawing/2014/main" val="2461415709"/>
                    </a:ext>
                  </a:extLst>
                </a:gridCol>
                <a:gridCol w="576072">
                  <a:extLst>
                    <a:ext uri="{9D8B030D-6E8A-4147-A177-3AD203B41FA5}">
                      <a16:colId xmlns:a16="http://schemas.microsoft.com/office/drawing/2014/main" val="2985625792"/>
                    </a:ext>
                  </a:extLst>
                </a:gridCol>
                <a:gridCol w="576072">
                  <a:extLst>
                    <a:ext uri="{9D8B030D-6E8A-4147-A177-3AD203B41FA5}">
                      <a16:colId xmlns:a16="http://schemas.microsoft.com/office/drawing/2014/main" val="616262539"/>
                    </a:ext>
                  </a:extLst>
                </a:gridCol>
                <a:gridCol w="576072">
                  <a:extLst>
                    <a:ext uri="{9D8B030D-6E8A-4147-A177-3AD203B41FA5}">
                      <a16:colId xmlns:a16="http://schemas.microsoft.com/office/drawing/2014/main" val="359855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8408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- 2021-04-04 08:28:00</a:t>
                      </a:r>
                      <a:r>
                        <a:rPr kumimoji="0" lang="de-DE" sz="1000" b="0" i="0" u="none" strike="noStrike" kern="1200" cap="none" spc="0" normalizeH="0" baseline="0" noProof="0">
                          <a:ln>
                            <a:noFill/>
                          </a:ln>
                          <a:solidFill>
                            <a:prstClr val="black"/>
                          </a:solidFill>
                          <a:effectLst/>
                          <a:uLnTx/>
                          <a:uFillTx/>
                          <a:latin typeface="+mn-lt"/>
                          <a:ea typeface="+mn-ea"/>
                          <a:cs typeface="+mn-cs"/>
                        </a:rPr>
                        <a:t>
 Viele Lauf-Einsteigerinnen und Einsteiger fragen sich, ob sie sofort hart trainieren sollen, oder ob ein langsamer Einstieg besser ist. Wir empfehlen euch, langsam zu starten. Keuchen und Schnaufen sind deutliche Signale, erst mal einen Gang runterzuschalten. Sonst riskierst du, im anaeroben Bereich zu trainieren. Deine Muskeln übersäuern und werden den Dienst verweigern. Während Anfänger mehr Kohlenhydrate zur Energiegewinnung nutzen, verschiebt sich dieses Verhältnis bei besser Trainierten immer mehr in Richtung Fett als Energiequelle.
Wie du im grünen Bereich trainierst, zeigen wir dir auf unserer Webseite:
https://www.pronovabkk.de/gesundheit/laufen-im-gruenen-bereich.html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https://scontent-iad3-1.xx.fbcdn.net/v/t1.6435-9/s720x720/167744792_3906588776053320_9851064721131814_n.jpg?_nc_cat=105&amp;ccb=1-3&amp;_nc_sid=8024bb&amp;_nc_ohc=HwcRANx35ywAX8A9ffr&amp;_nc_ht=scontent-iad3-1.xx&amp;oh=b066655e165a24c95122e0706fb13dbd&amp;oe=6124D395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03:27:02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0.3082 %</a:t>
                      </a:r>
                    </a:p>
                  </a:txBody>
                  <a:tcPr/>
                </a:tc>
                <a:extLst>
                  <a:ext uri="{0D108BD9-81ED-4DB2-BD59-A6C34878D82A}">
                    <a16:rowId xmlns:a16="http://schemas.microsoft.com/office/drawing/2014/main" val="4125128998"/>
                  </a:ext>
                </a:extLst>
              </a:tr>
            </a:tbl>
          </a:graphicData>
        </a:graphic>
      </p:graphicFrame>
      <p:sp>
        <p:nvSpPr>
          <p:cNvPr id="4" name="Text Placeholder 3">
            <a:extLst>
              <a:ext uri="{FF2B5EF4-FFF2-40B4-BE49-F238E27FC236}">
                <a16:creationId xmlns:a16="http://schemas.microsoft.com/office/drawing/2014/main" id="{5FAFAA00-7EE0-4DE5-BDF4-45A6901C3ED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17323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61A5-7439-4231-B180-7834C9E50390}"/>
              </a:ext>
            </a:extLst>
          </p:cNvPr>
          <p:cNvSpPr>
            <a:spLocks noGrp="1"/>
          </p:cNvSpPr>
          <p:nvPr>
            <p:ph type="title"/>
          </p:nvPr>
        </p:nvSpPr>
        <p:spPr/>
        <p:txBody>
          <a:bodyPr/>
          <a:lstStyle/>
          <a:p>
            <a:r>
              <a:rPr lang="de-DE"/>
              <a:t>Facebook Postings mit den meisten Interaktionen | All profiles - 14 of 21</a:t>
            </a:r>
            <a:endParaRPr lang="en-US"/>
          </a:p>
        </p:txBody>
      </p:sp>
      <p:graphicFrame>
        <p:nvGraphicFramePr>
          <p:cNvPr id="5" name="Table Placeholder 4">
            <a:extLst>
              <a:ext uri="{FF2B5EF4-FFF2-40B4-BE49-F238E27FC236}">
                <a16:creationId xmlns:a16="http://schemas.microsoft.com/office/drawing/2014/main" id="{9F4D6B4E-C186-4FF6-9FCA-EB23CDBBC0F2}"/>
              </a:ext>
            </a:extLst>
          </p:cNvPr>
          <p:cNvGraphicFramePr>
            <a:graphicFrameLocks noGrp="1"/>
          </p:cNvGraphicFramePr>
          <p:nvPr>
            <p:ph type="tbl" sz="quarter" idx="13"/>
            <p:extLst>
              <p:ext uri="{D42A27DB-BD31-4B8C-83A1-F6EECF244321}">
                <p14:modId xmlns:p14="http://schemas.microsoft.com/office/powerpoint/2010/main" val="226861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0242478"/>
                    </a:ext>
                  </a:extLst>
                </a:gridCol>
                <a:gridCol w="1645920">
                  <a:extLst>
                    <a:ext uri="{9D8B030D-6E8A-4147-A177-3AD203B41FA5}">
                      <a16:colId xmlns:a16="http://schemas.microsoft.com/office/drawing/2014/main" val="8465362"/>
                    </a:ext>
                  </a:extLst>
                </a:gridCol>
                <a:gridCol w="1152144">
                  <a:extLst>
                    <a:ext uri="{9D8B030D-6E8A-4147-A177-3AD203B41FA5}">
                      <a16:colId xmlns:a16="http://schemas.microsoft.com/office/drawing/2014/main" val="148289475"/>
                    </a:ext>
                  </a:extLst>
                </a:gridCol>
                <a:gridCol w="576072">
                  <a:extLst>
                    <a:ext uri="{9D8B030D-6E8A-4147-A177-3AD203B41FA5}">
                      <a16:colId xmlns:a16="http://schemas.microsoft.com/office/drawing/2014/main" val="619314028"/>
                    </a:ext>
                  </a:extLst>
                </a:gridCol>
                <a:gridCol w="576072">
                  <a:extLst>
                    <a:ext uri="{9D8B030D-6E8A-4147-A177-3AD203B41FA5}">
                      <a16:colId xmlns:a16="http://schemas.microsoft.com/office/drawing/2014/main" val="1788382681"/>
                    </a:ext>
                  </a:extLst>
                </a:gridCol>
                <a:gridCol w="576072">
                  <a:extLst>
                    <a:ext uri="{9D8B030D-6E8A-4147-A177-3AD203B41FA5}">
                      <a16:colId xmlns:a16="http://schemas.microsoft.com/office/drawing/2014/main" val="1724746000"/>
                    </a:ext>
                  </a:extLst>
                </a:gridCol>
                <a:gridCol w="576072">
                  <a:extLst>
                    <a:ext uri="{9D8B030D-6E8A-4147-A177-3AD203B41FA5}">
                      <a16:colId xmlns:a16="http://schemas.microsoft.com/office/drawing/2014/main" val="4008493209"/>
                    </a:ext>
                  </a:extLst>
                </a:gridCol>
                <a:gridCol w="576072">
                  <a:extLst>
                    <a:ext uri="{9D8B030D-6E8A-4147-A177-3AD203B41FA5}">
                      <a16:colId xmlns:a16="http://schemas.microsoft.com/office/drawing/2014/main" val="212611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4155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- 2021-04-25 09:03:00</a:t>
                      </a:r>
                      <a:r>
                        <a:rPr kumimoji="0" lang="de-DE" sz="1000" b="0" i="0" u="none" strike="noStrike" kern="1200" cap="none" spc="0" normalizeH="0" baseline="0" noProof="0">
                          <a:ln>
                            <a:noFill/>
                          </a:ln>
                          <a:solidFill>
                            <a:prstClr val="black"/>
                          </a:solidFill>
                          <a:effectLst/>
                          <a:uLnTx/>
                          <a:uFillTx/>
                          <a:latin typeface="+mn-lt"/>
                          <a:ea typeface="+mn-ea"/>
                          <a:cs typeface="+mn-cs"/>
                        </a:rPr>
                        <a:t>
 Hast du auch den ganzen Winter eine ruhige Kugel geschoben? Dann ist jetzt die richtige Zeit, um wieder aktiv zu werden! Oder willst du eine Schippe drauflegen, um wieder in Form für Wettkämpfe zu kommen? In beiden Fällen empfehlen wir dir die Sportmedizinische Untersuchung. Alle zwei Jahre bezuschusst dir die pronova BKK die Untersuchung mit bis zu 150 Euro! 
Mehr Infos:
https://www.pronovabkk.de/sportmedizinische-untersuchung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175348625_3973578016021062_4077679415290521527_n.jpg?_nc_cat=100&amp;ccb=1-4&amp;_nc_sid=8024bb&amp;_nc_ohc=Xy1-k4BhifoAX-_vW2T&amp;_nc_ht=scontent-iad3-1.xx&amp;edm=AKIiGfEEAAAA&amp;oh=ba69e35ed67d5b539369f427888b1d7c&amp;oe=61358B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08/09/2021 15:25:12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extLst>
                  <a:ext uri="{0D108BD9-81ED-4DB2-BD59-A6C34878D82A}">
                    <a16:rowId xmlns:a16="http://schemas.microsoft.com/office/drawing/2014/main" val="1312118302"/>
                  </a:ext>
                </a:extLst>
              </a:tr>
            </a:tbl>
          </a:graphicData>
        </a:graphic>
      </p:graphicFrame>
      <p:sp>
        <p:nvSpPr>
          <p:cNvPr id="4" name="Text Placeholder 3">
            <a:extLst>
              <a:ext uri="{FF2B5EF4-FFF2-40B4-BE49-F238E27FC236}">
                <a16:creationId xmlns:a16="http://schemas.microsoft.com/office/drawing/2014/main" id="{84ECD1DB-83F1-4FCE-80C3-1C881D24A8B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42041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E1C2-C4FD-40BE-AB3D-AFA059341D31}"/>
              </a:ext>
            </a:extLst>
          </p:cNvPr>
          <p:cNvSpPr>
            <a:spLocks noGrp="1"/>
          </p:cNvSpPr>
          <p:nvPr>
            <p:ph type="title"/>
          </p:nvPr>
        </p:nvSpPr>
        <p:spPr/>
        <p:txBody>
          <a:bodyPr/>
          <a:lstStyle/>
          <a:p>
            <a:r>
              <a:rPr lang="de-DE"/>
              <a:t>Facebook Postings mit den meisten Interaktionen | All profiles - 15 of 21</a:t>
            </a:r>
            <a:endParaRPr lang="en-US"/>
          </a:p>
        </p:txBody>
      </p:sp>
      <p:graphicFrame>
        <p:nvGraphicFramePr>
          <p:cNvPr id="5" name="Table Placeholder 4">
            <a:extLst>
              <a:ext uri="{FF2B5EF4-FFF2-40B4-BE49-F238E27FC236}">
                <a16:creationId xmlns:a16="http://schemas.microsoft.com/office/drawing/2014/main" id="{E63930FF-036E-43B1-B216-7A48EF942CA0}"/>
              </a:ext>
            </a:extLst>
          </p:cNvPr>
          <p:cNvGraphicFramePr>
            <a:graphicFrameLocks noGrp="1"/>
          </p:cNvGraphicFramePr>
          <p:nvPr>
            <p:ph type="tbl" sz="quarter" idx="13"/>
            <p:extLst>
              <p:ext uri="{D42A27DB-BD31-4B8C-83A1-F6EECF244321}">
                <p14:modId xmlns:p14="http://schemas.microsoft.com/office/powerpoint/2010/main" val="214343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9092994"/>
                    </a:ext>
                  </a:extLst>
                </a:gridCol>
                <a:gridCol w="1645920">
                  <a:extLst>
                    <a:ext uri="{9D8B030D-6E8A-4147-A177-3AD203B41FA5}">
                      <a16:colId xmlns:a16="http://schemas.microsoft.com/office/drawing/2014/main" val="2134617941"/>
                    </a:ext>
                  </a:extLst>
                </a:gridCol>
                <a:gridCol w="1152144">
                  <a:extLst>
                    <a:ext uri="{9D8B030D-6E8A-4147-A177-3AD203B41FA5}">
                      <a16:colId xmlns:a16="http://schemas.microsoft.com/office/drawing/2014/main" val="4126129887"/>
                    </a:ext>
                  </a:extLst>
                </a:gridCol>
                <a:gridCol w="576072">
                  <a:extLst>
                    <a:ext uri="{9D8B030D-6E8A-4147-A177-3AD203B41FA5}">
                      <a16:colId xmlns:a16="http://schemas.microsoft.com/office/drawing/2014/main" val="2636705639"/>
                    </a:ext>
                  </a:extLst>
                </a:gridCol>
                <a:gridCol w="576072">
                  <a:extLst>
                    <a:ext uri="{9D8B030D-6E8A-4147-A177-3AD203B41FA5}">
                      <a16:colId xmlns:a16="http://schemas.microsoft.com/office/drawing/2014/main" val="4285635088"/>
                    </a:ext>
                  </a:extLst>
                </a:gridCol>
                <a:gridCol w="576072">
                  <a:extLst>
                    <a:ext uri="{9D8B030D-6E8A-4147-A177-3AD203B41FA5}">
                      <a16:colId xmlns:a16="http://schemas.microsoft.com/office/drawing/2014/main" val="101125460"/>
                    </a:ext>
                  </a:extLst>
                </a:gridCol>
                <a:gridCol w="576072">
                  <a:extLst>
                    <a:ext uri="{9D8B030D-6E8A-4147-A177-3AD203B41FA5}">
                      <a16:colId xmlns:a16="http://schemas.microsoft.com/office/drawing/2014/main" val="1821076417"/>
                    </a:ext>
                  </a:extLst>
                </a:gridCol>
                <a:gridCol w="576072">
                  <a:extLst>
                    <a:ext uri="{9D8B030D-6E8A-4147-A177-3AD203B41FA5}">
                      <a16:colId xmlns:a16="http://schemas.microsoft.com/office/drawing/2014/main" val="79010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692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- 2021-05-24 12:25:00</a:t>
                      </a:r>
                      <a:r>
                        <a:rPr kumimoji="0" lang="de-DE" sz="1000" b="0" i="0" u="none" strike="noStrike" kern="1200" cap="none" spc="0" normalizeH="0" baseline="0" noProof="0">
                          <a:ln>
                            <a:noFill/>
                          </a:ln>
                          <a:solidFill>
                            <a:prstClr val="black"/>
                          </a:solidFill>
                          <a:effectLst/>
                          <a:uLnTx/>
                          <a:uFillTx/>
                          <a:latin typeface="+mn-lt"/>
                          <a:ea typeface="+mn-ea"/>
                          <a:cs typeface="+mn-cs"/>
                        </a:rPr>
                        <a:t>
 Energy Balls sind kleine Energiebomben und kommen ohne Haushaltszucker aus. Bei schlauer Auswahl der Zutaten sind sie ein viel gesünderer Snack als Schokolade, Gummibärchen, Kekse und Co. 
Wir haben drei leckere Rezepte für euch:
https://www.pronovabkk.de/gesundheit/energy-balls-der-gesunde-snack-fuer-zwischendurch.html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188826511_4058149924230537_289502100389881654_n.jpg?_nc_cat=107&amp;ccb=1-5&amp;_nc_sid=8024bb&amp;_nc_ohc=x89sDJBaHTYAX-wggfS&amp;_nc_ht=scontent-iad3-2.xx&amp;edm=AKIiGfEEAAAA&amp;oh=8220f02e0e18fcca9f7342eb32c67c2a&amp;oe=614EDA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08/28/2021 15:20:45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0.2878 %</a:t>
                      </a:r>
                    </a:p>
                  </a:txBody>
                  <a:tcPr/>
                </a:tc>
                <a:extLst>
                  <a:ext uri="{0D108BD9-81ED-4DB2-BD59-A6C34878D82A}">
                    <a16:rowId xmlns:a16="http://schemas.microsoft.com/office/drawing/2014/main" val="1543185710"/>
                  </a:ext>
                </a:extLst>
              </a:tr>
            </a:tbl>
          </a:graphicData>
        </a:graphic>
      </p:graphicFrame>
      <p:sp>
        <p:nvSpPr>
          <p:cNvPr id="4" name="Text Placeholder 3">
            <a:extLst>
              <a:ext uri="{FF2B5EF4-FFF2-40B4-BE49-F238E27FC236}">
                <a16:creationId xmlns:a16="http://schemas.microsoft.com/office/drawing/2014/main" id="{DCC44DCA-9112-4367-A0A6-E6EA6578BFCB}"/>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569760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CD1E3-44CF-4928-A301-26590D52A505}"/>
              </a:ext>
            </a:extLst>
          </p:cNvPr>
          <p:cNvSpPr>
            <a:spLocks noGrp="1"/>
          </p:cNvSpPr>
          <p:nvPr>
            <p:ph type="title"/>
          </p:nvPr>
        </p:nvSpPr>
        <p:spPr/>
        <p:txBody>
          <a:bodyPr/>
          <a:lstStyle/>
          <a:p>
            <a:r>
              <a:rPr lang="de-DE"/>
              <a:t>Facebook Postings mit den meisten Interaktionen | All profiles - 16 of 21</a:t>
            </a:r>
            <a:endParaRPr lang="en-US"/>
          </a:p>
        </p:txBody>
      </p:sp>
      <p:graphicFrame>
        <p:nvGraphicFramePr>
          <p:cNvPr id="5" name="Table Placeholder 4">
            <a:extLst>
              <a:ext uri="{FF2B5EF4-FFF2-40B4-BE49-F238E27FC236}">
                <a16:creationId xmlns:a16="http://schemas.microsoft.com/office/drawing/2014/main" id="{31C22FB7-CABF-4741-8A26-30A68867BFBB}"/>
              </a:ext>
            </a:extLst>
          </p:cNvPr>
          <p:cNvGraphicFramePr>
            <a:graphicFrameLocks noGrp="1"/>
          </p:cNvGraphicFramePr>
          <p:nvPr>
            <p:ph type="tbl" sz="quarter" idx="13"/>
            <p:extLst>
              <p:ext uri="{D42A27DB-BD31-4B8C-83A1-F6EECF244321}">
                <p14:modId xmlns:p14="http://schemas.microsoft.com/office/powerpoint/2010/main" val="199080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2473687"/>
                    </a:ext>
                  </a:extLst>
                </a:gridCol>
                <a:gridCol w="1645920">
                  <a:extLst>
                    <a:ext uri="{9D8B030D-6E8A-4147-A177-3AD203B41FA5}">
                      <a16:colId xmlns:a16="http://schemas.microsoft.com/office/drawing/2014/main" val="2332543716"/>
                    </a:ext>
                  </a:extLst>
                </a:gridCol>
                <a:gridCol w="1152144">
                  <a:extLst>
                    <a:ext uri="{9D8B030D-6E8A-4147-A177-3AD203B41FA5}">
                      <a16:colId xmlns:a16="http://schemas.microsoft.com/office/drawing/2014/main" val="3243829196"/>
                    </a:ext>
                  </a:extLst>
                </a:gridCol>
                <a:gridCol w="576072">
                  <a:extLst>
                    <a:ext uri="{9D8B030D-6E8A-4147-A177-3AD203B41FA5}">
                      <a16:colId xmlns:a16="http://schemas.microsoft.com/office/drawing/2014/main" val="2546363298"/>
                    </a:ext>
                  </a:extLst>
                </a:gridCol>
                <a:gridCol w="576072">
                  <a:extLst>
                    <a:ext uri="{9D8B030D-6E8A-4147-A177-3AD203B41FA5}">
                      <a16:colId xmlns:a16="http://schemas.microsoft.com/office/drawing/2014/main" val="1756461453"/>
                    </a:ext>
                  </a:extLst>
                </a:gridCol>
                <a:gridCol w="576072">
                  <a:extLst>
                    <a:ext uri="{9D8B030D-6E8A-4147-A177-3AD203B41FA5}">
                      <a16:colId xmlns:a16="http://schemas.microsoft.com/office/drawing/2014/main" val="1490818185"/>
                    </a:ext>
                  </a:extLst>
                </a:gridCol>
                <a:gridCol w="576072">
                  <a:extLst>
                    <a:ext uri="{9D8B030D-6E8A-4147-A177-3AD203B41FA5}">
                      <a16:colId xmlns:a16="http://schemas.microsoft.com/office/drawing/2014/main" val="3756454788"/>
                    </a:ext>
                  </a:extLst>
                </a:gridCol>
                <a:gridCol w="576072">
                  <a:extLst>
                    <a:ext uri="{9D8B030D-6E8A-4147-A177-3AD203B41FA5}">
                      <a16:colId xmlns:a16="http://schemas.microsoft.com/office/drawing/2014/main" val="426504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6552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- 2021-06-09 16:13:42</a:t>
                      </a:r>
                      <a:r>
                        <a:rPr kumimoji="0" lang="de-DE" sz="1000" b="0" i="0" u="none" strike="noStrike" kern="1200" cap="none" spc="0" normalizeH="0" baseline="0" noProof="0">
                          <a:ln>
                            <a:noFill/>
                          </a:ln>
                          <a:solidFill>
                            <a:prstClr val="black"/>
                          </a:solidFill>
                          <a:effectLst/>
                          <a:uLnTx/>
                          <a:uFillTx/>
                          <a:latin typeface="+mn-lt"/>
                          <a:ea typeface="+mn-ea"/>
                          <a:cs typeface="+mn-cs"/>
                        </a:rPr>
                        <a:t>
 Was für ein Gartentyp bist du? Trimmst du deinen Rasen, pflegst du ein Bienenparadies oder ziehst du Tomaten und Kräuter auf der Fensterbank? Wenn ihr im Garten aktiv werden wollt, haben wir für euch in unserer Gartenbude praktische Gartentipps zusammengestellt und zeigen euch in den nächsten Wochen, wie gesund Gärtnern ist!
https://www.pronovabkk.de/gesundheit/urban-gardening.html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480x480/197838831_4113359652042897_8829004585247777182_n.jpg?_nc_cat=100&amp;ccb=1-5&amp;_nc_sid=8024bb&amp;_nc_ohc=BnkB7cb4Wm8AX8StBtI&amp;_nc_ht=scontent-iad3-2.xx&amp;edm=AKIiGfEEAAAA&amp;oh=a3a67d957d746a69dd9c70db2a3d4561&amp;oe=615F684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15:26:55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0.2878 %</a:t>
                      </a:r>
                    </a:p>
                  </a:txBody>
                  <a:tcPr/>
                </a:tc>
                <a:extLst>
                  <a:ext uri="{0D108BD9-81ED-4DB2-BD59-A6C34878D82A}">
                    <a16:rowId xmlns:a16="http://schemas.microsoft.com/office/drawing/2014/main" val="3453333903"/>
                  </a:ext>
                </a:extLst>
              </a:tr>
            </a:tbl>
          </a:graphicData>
        </a:graphic>
      </p:graphicFrame>
      <p:sp>
        <p:nvSpPr>
          <p:cNvPr id="4" name="Text Placeholder 3">
            <a:extLst>
              <a:ext uri="{FF2B5EF4-FFF2-40B4-BE49-F238E27FC236}">
                <a16:creationId xmlns:a16="http://schemas.microsoft.com/office/drawing/2014/main" id="{2803D5D8-86A7-4D67-AC0A-FD189571BE5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84863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B2B16-23AB-4FE5-89BD-B1801CD2AEA0}"/>
              </a:ext>
            </a:extLst>
          </p:cNvPr>
          <p:cNvSpPr>
            <a:spLocks noGrp="1"/>
          </p:cNvSpPr>
          <p:nvPr>
            <p:ph type="title"/>
          </p:nvPr>
        </p:nvSpPr>
        <p:spPr/>
        <p:txBody>
          <a:bodyPr/>
          <a:lstStyle/>
          <a:p>
            <a:r>
              <a:rPr lang="de-DE"/>
              <a:t>Facebook Postings mit den meisten Interaktionen | All profiles - 17 of 21</a:t>
            </a:r>
            <a:endParaRPr lang="en-US"/>
          </a:p>
        </p:txBody>
      </p:sp>
      <p:graphicFrame>
        <p:nvGraphicFramePr>
          <p:cNvPr id="5" name="Table Placeholder 4">
            <a:extLst>
              <a:ext uri="{FF2B5EF4-FFF2-40B4-BE49-F238E27FC236}">
                <a16:creationId xmlns:a16="http://schemas.microsoft.com/office/drawing/2014/main" id="{04B98A6B-0FB2-4E32-94FC-DF97C4EB0935}"/>
              </a:ext>
            </a:extLst>
          </p:cNvPr>
          <p:cNvGraphicFramePr>
            <a:graphicFrameLocks noGrp="1"/>
          </p:cNvGraphicFramePr>
          <p:nvPr>
            <p:ph type="tbl" sz="quarter" idx="13"/>
            <p:extLst>
              <p:ext uri="{D42A27DB-BD31-4B8C-83A1-F6EECF244321}">
                <p14:modId xmlns:p14="http://schemas.microsoft.com/office/powerpoint/2010/main" val="354882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7845384"/>
                    </a:ext>
                  </a:extLst>
                </a:gridCol>
                <a:gridCol w="1645920">
                  <a:extLst>
                    <a:ext uri="{9D8B030D-6E8A-4147-A177-3AD203B41FA5}">
                      <a16:colId xmlns:a16="http://schemas.microsoft.com/office/drawing/2014/main" val="279742115"/>
                    </a:ext>
                  </a:extLst>
                </a:gridCol>
                <a:gridCol w="1152144">
                  <a:extLst>
                    <a:ext uri="{9D8B030D-6E8A-4147-A177-3AD203B41FA5}">
                      <a16:colId xmlns:a16="http://schemas.microsoft.com/office/drawing/2014/main" val="601369513"/>
                    </a:ext>
                  </a:extLst>
                </a:gridCol>
                <a:gridCol w="576072">
                  <a:extLst>
                    <a:ext uri="{9D8B030D-6E8A-4147-A177-3AD203B41FA5}">
                      <a16:colId xmlns:a16="http://schemas.microsoft.com/office/drawing/2014/main" val="2662184654"/>
                    </a:ext>
                  </a:extLst>
                </a:gridCol>
                <a:gridCol w="576072">
                  <a:extLst>
                    <a:ext uri="{9D8B030D-6E8A-4147-A177-3AD203B41FA5}">
                      <a16:colId xmlns:a16="http://schemas.microsoft.com/office/drawing/2014/main" val="3169552947"/>
                    </a:ext>
                  </a:extLst>
                </a:gridCol>
                <a:gridCol w="576072">
                  <a:extLst>
                    <a:ext uri="{9D8B030D-6E8A-4147-A177-3AD203B41FA5}">
                      <a16:colId xmlns:a16="http://schemas.microsoft.com/office/drawing/2014/main" val="3388134212"/>
                    </a:ext>
                  </a:extLst>
                </a:gridCol>
                <a:gridCol w="576072">
                  <a:extLst>
                    <a:ext uri="{9D8B030D-6E8A-4147-A177-3AD203B41FA5}">
                      <a16:colId xmlns:a16="http://schemas.microsoft.com/office/drawing/2014/main" val="662981787"/>
                    </a:ext>
                  </a:extLst>
                </a:gridCol>
                <a:gridCol w="576072">
                  <a:extLst>
                    <a:ext uri="{9D8B030D-6E8A-4147-A177-3AD203B41FA5}">
                      <a16:colId xmlns:a16="http://schemas.microsoft.com/office/drawing/2014/main" val="103430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8716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- 2021-05-22 09:07:53</a:t>
                      </a:r>
                      <a:r>
                        <a:rPr kumimoji="0" lang="de-DE" sz="1000" b="0" i="0" u="none" strike="noStrike" kern="1200" cap="none" spc="0" normalizeH="0" baseline="0" noProof="0">
                          <a:ln>
                            <a:noFill/>
                          </a:ln>
                          <a:solidFill>
                            <a:prstClr val="black"/>
                          </a:solidFill>
                          <a:effectLst/>
                          <a:uLnTx/>
                          <a:uFillTx/>
                          <a:latin typeface="+mn-lt"/>
                          <a:ea typeface="+mn-ea"/>
                          <a:cs typeface="+mn-cs"/>
                        </a:rPr>
                        <a:t>
 Vintage-Räder sind stylisch und nachhaltig. Du hast ein altes Rad? Alte Fahrräder sind oft von guter Qualität. Vielleicht reicht es ja, das gute Stück einmal gründlich zu überholen statt gleich ein neues zu kaufen. Oder schau dich auf dem Gebrauchtmarkt um. In Zeiten, in denen viele auf E-Bikes umsteigen, kannst du hier oft Schnäppchen machen. Das spart Ressourcen für die Herstellung eines neuen Rades. Du suchst was Besonderes? Viele alte Fahrradmarken sind Kult. Die Aufarbeitung eines solchen Vintage-Räder ist eine Liebhaber-Kultur für sich und du hast wirklich ein individuelles Gefährt. 
Alle Infos zum nachhaltigen Fahrradfahren:
pronovabkk.de/gesundheit/nachhaltiges-radfahren.html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480x480/189279466_4058120537566809_8100895241795960196_n.jpg?_nc_cat=109&amp;ccb=1-5&amp;_nc_sid=8024bb&amp;_nc_ohc=gNa-WaYJNl0AX-tUDtq&amp;_nc_ht=scontent-lga3-2.xx&amp;edm=AKIiGfEEAAAA&amp;oh=f554007ffb39ad9ece002b4aeecfa663&amp;oe=614C88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15:26:28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0.2569 %</a:t>
                      </a:r>
                    </a:p>
                  </a:txBody>
                  <a:tcPr/>
                </a:tc>
                <a:extLst>
                  <a:ext uri="{0D108BD9-81ED-4DB2-BD59-A6C34878D82A}">
                    <a16:rowId xmlns:a16="http://schemas.microsoft.com/office/drawing/2014/main" val="531929333"/>
                  </a:ext>
                </a:extLst>
              </a:tr>
            </a:tbl>
          </a:graphicData>
        </a:graphic>
      </p:graphicFrame>
      <p:sp>
        <p:nvSpPr>
          <p:cNvPr id="4" name="Text Placeholder 3">
            <a:extLst>
              <a:ext uri="{FF2B5EF4-FFF2-40B4-BE49-F238E27FC236}">
                <a16:creationId xmlns:a16="http://schemas.microsoft.com/office/drawing/2014/main" id="{8FD2A75E-8155-48B2-B6E3-ADAF6CCD9CF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453213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AFE1-CFB6-4AAA-88ED-DE77683ED439}"/>
              </a:ext>
            </a:extLst>
          </p:cNvPr>
          <p:cNvSpPr>
            <a:spLocks noGrp="1"/>
          </p:cNvSpPr>
          <p:nvPr>
            <p:ph type="title"/>
          </p:nvPr>
        </p:nvSpPr>
        <p:spPr/>
        <p:txBody>
          <a:bodyPr/>
          <a:lstStyle/>
          <a:p>
            <a:r>
              <a:rPr lang="de-DE"/>
              <a:t>Facebook Postings mit den meisten Interaktionen | All profiles - 18 of 21</a:t>
            </a:r>
            <a:endParaRPr lang="en-US"/>
          </a:p>
        </p:txBody>
      </p:sp>
      <p:graphicFrame>
        <p:nvGraphicFramePr>
          <p:cNvPr id="5" name="Table Placeholder 4">
            <a:extLst>
              <a:ext uri="{FF2B5EF4-FFF2-40B4-BE49-F238E27FC236}">
                <a16:creationId xmlns:a16="http://schemas.microsoft.com/office/drawing/2014/main" id="{86C3DE40-4633-4032-9BEA-9A74D43E9CB6}"/>
              </a:ext>
            </a:extLst>
          </p:cNvPr>
          <p:cNvGraphicFramePr>
            <a:graphicFrameLocks noGrp="1"/>
          </p:cNvGraphicFramePr>
          <p:nvPr>
            <p:ph type="tbl" sz="quarter" idx="13"/>
            <p:extLst>
              <p:ext uri="{D42A27DB-BD31-4B8C-83A1-F6EECF244321}">
                <p14:modId xmlns:p14="http://schemas.microsoft.com/office/powerpoint/2010/main" val="2511819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7439341"/>
                    </a:ext>
                  </a:extLst>
                </a:gridCol>
                <a:gridCol w="1645920">
                  <a:extLst>
                    <a:ext uri="{9D8B030D-6E8A-4147-A177-3AD203B41FA5}">
                      <a16:colId xmlns:a16="http://schemas.microsoft.com/office/drawing/2014/main" val="3072040649"/>
                    </a:ext>
                  </a:extLst>
                </a:gridCol>
                <a:gridCol w="1152144">
                  <a:extLst>
                    <a:ext uri="{9D8B030D-6E8A-4147-A177-3AD203B41FA5}">
                      <a16:colId xmlns:a16="http://schemas.microsoft.com/office/drawing/2014/main" val="722881541"/>
                    </a:ext>
                  </a:extLst>
                </a:gridCol>
                <a:gridCol w="576072">
                  <a:extLst>
                    <a:ext uri="{9D8B030D-6E8A-4147-A177-3AD203B41FA5}">
                      <a16:colId xmlns:a16="http://schemas.microsoft.com/office/drawing/2014/main" val="794646587"/>
                    </a:ext>
                  </a:extLst>
                </a:gridCol>
                <a:gridCol w="576072">
                  <a:extLst>
                    <a:ext uri="{9D8B030D-6E8A-4147-A177-3AD203B41FA5}">
                      <a16:colId xmlns:a16="http://schemas.microsoft.com/office/drawing/2014/main" val="234505632"/>
                    </a:ext>
                  </a:extLst>
                </a:gridCol>
                <a:gridCol w="576072">
                  <a:extLst>
                    <a:ext uri="{9D8B030D-6E8A-4147-A177-3AD203B41FA5}">
                      <a16:colId xmlns:a16="http://schemas.microsoft.com/office/drawing/2014/main" val="1162919613"/>
                    </a:ext>
                  </a:extLst>
                </a:gridCol>
                <a:gridCol w="576072">
                  <a:extLst>
                    <a:ext uri="{9D8B030D-6E8A-4147-A177-3AD203B41FA5}">
                      <a16:colId xmlns:a16="http://schemas.microsoft.com/office/drawing/2014/main" val="3404941076"/>
                    </a:ext>
                  </a:extLst>
                </a:gridCol>
                <a:gridCol w="576072">
                  <a:extLst>
                    <a:ext uri="{9D8B030D-6E8A-4147-A177-3AD203B41FA5}">
                      <a16:colId xmlns:a16="http://schemas.microsoft.com/office/drawing/2014/main" val="33404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6810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- 2021-05-31 11:26:29</a:t>
                      </a:r>
                      <a:r>
                        <a:rPr kumimoji="0" lang="de-DE" sz="1000" b="0" i="0" u="none" strike="noStrike" kern="1200" cap="none" spc="0" normalizeH="0" baseline="0" noProof="0">
                          <a:ln>
                            <a:noFill/>
                          </a:ln>
                          <a:solidFill>
                            <a:prstClr val="black"/>
                          </a:solidFill>
                          <a:effectLst/>
                          <a:uLnTx/>
                          <a:uFillTx/>
                          <a:latin typeface="+mn-lt"/>
                          <a:ea typeface="+mn-ea"/>
                          <a:cs typeface="+mn-cs"/>
                        </a:rPr>
                        <a:t>
 Du möchtest für einen kurzen Augenblick einen Ausflug nach Asien machen? Dann versuch doch mal die Buddha-Bowl! Mit nur etwa 350 kcal pro Portion entführt dich diese Mahlzeit aus deinem Alltag – ohne dabei, wie im typischen Urlaub, anzusetzen. Ganz im Gegenteil! Wir präsentieren dir hier eine super gesunde und einfache Bowl, die dir Urlaubsfeeling in die Küche zaubert.
Hier findest du das Rezept mit allen Informationen:
https://www.pronovabkk.de/gesundheit/buddha-bowl-mit-nur-350-kalorien.html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183745749_314161243482146_4664032004199429227_n.jpg?_nc_cat=103&amp;ccb=1-5&amp;_nc_sid=ad6a45&amp;_nc_ohc=quu_qcIGJx4AX9lhvML&amp;_nc_ht=scontent-lga3-1.xx&amp;edm=AKIiGfEEAAAA&amp;oh=856f98b55c44748e1cd28cbd6ac43678&amp;oe=61354D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09/02/2021 09:18:18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0.2365 %</a:t>
                      </a:r>
                    </a:p>
                  </a:txBody>
                  <a:tcPr/>
                </a:tc>
                <a:extLst>
                  <a:ext uri="{0D108BD9-81ED-4DB2-BD59-A6C34878D82A}">
                    <a16:rowId xmlns:a16="http://schemas.microsoft.com/office/drawing/2014/main" val="2754985640"/>
                  </a:ext>
                </a:extLst>
              </a:tr>
            </a:tbl>
          </a:graphicData>
        </a:graphic>
      </p:graphicFrame>
      <p:sp>
        <p:nvSpPr>
          <p:cNvPr id="4" name="Text Placeholder 3">
            <a:extLst>
              <a:ext uri="{FF2B5EF4-FFF2-40B4-BE49-F238E27FC236}">
                <a16:creationId xmlns:a16="http://schemas.microsoft.com/office/drawing/2014/main" id="{A2E0A55B-C5EE-4762-A509-E68077CD77B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61092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825B-F5E1-425F-91EA-2E298FB897A1}"/>
              </a:ext>
            </a:extLst>
          </p:cNvPr>
          <p:cNvSpPr>
            <a:spLocks noGrp="1"/>
          </p:cNvSpPr>
          <p:nvPr>
            <p:ph type="title"/>
          </p:nvPr>
        </p:nvSpPr>
        <p:spPr/>
        <p:txBody>
          <a:bodyPr/>
          <a:lstStyle/>
          <a:p>
            <a:r>
              <a:rPr lang="de-DE"/>
              <a:t>Facebook Postings mit den meisten Interaktionen | All profiles - 19 of 21</a:t>
            </a:r>
            <a:endParaRPr lang="en-US"/>
          </a:p>
        </p:txBody>
      </p:sp>
      <p:graphicFrame>
        <p:nvGraphicFramePr>
          <p:cNvPr id="5" name="Table Placeholder 4">
            <a:extLst>
              <a:ext uri="{FF2B5EF4-FFF2-40B4-BE49-F238E27FC236}">
                <a16:creationId xmlns:a16="http://schemas.microsoft.com/office/drawing/2014/main" id="{FF8C6BA4-FBE5-4D27-8518-F588D5A040F1}"/>
              </a:ext>
            </a:extLst>
          </p:cNvPr>
          <p:cNvGraphicFramePr>
            <a:graphicFrameLocks noGrp="1"/>
          </p:cNvGraphicFramePr>
          <p:nvPr>
            <p:ph type="tbl" sz="quarter" idx="13"/>
            <p:extLst>
              <p:ext uri="{D42A27DB-BD31-4B8C-83A1-F6EECF244321}">
                <p14:modId xmlns:p14="http://schemas.microsoft.com/office/powerpoint/2010/main" val="188645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4905398"/>
                    </a:ext>
                  </a:extLst>
                </a:gridCol>
                <a:gridCol w="1645920">
                  <a:extLst>
                    <a:ext uri="{9D8B030D-6E8A-4147-A177-3AD203B41FA5}">
                      <a16:colId xmlns:a16="http://schemas.microsoft.com/office/drawing/2014/main" val="311118310"/>
                    </a:ext>
                  </a:extLst>
                </a:gridCol>
                <a:gridCol w="1152144">
                  <a:extLst>
                    <a:ext uri="{9D8B030D-6E8A-4147-A177-3AD203B41FA5}">
                      <a16:colId xmlns:a16="http://schemas.microsoft.com/office/drawing/2014/main" val="1277049791"/>
                    </a:ext>
                  </a:extLst>
                </a:gridCol>
                <a:gridCol w="576072">
                  <a:extLst>
                    <a:ext uri="{9D8B030D-6E8A-4147-A177-3AD203B41FA5}">
                      <a16:colId xmlns:a16="http://schemas.microsoft.com/office/drawing/2014/main" val="1796497335"/>
                    </a:ext>
                  </a:extLst>
                </a:gridCol>
                <a:gridCol w="576072">
                  <a:extLst>
                    <a:ext uri="{9D8B030D-6E8A-4147-A177-3AD203B41FA5}">
                      <a16:colId xmlns:a16="http://schemas.microsoft.com/office/drawing/2014/main" val="2022693321"/>
                    </a:ext>
                  </a:extLst>
                </a:gridCol>
                <a:gridCol w="576072">
                  <a:extLst>
                    <a:ext uri="{9D8B030D-6E8A-4147-A177-3AD203B41FA5}">
                      <a16:colId xmlns:a16="http://schemas.microsoft.com/office/drawing/2014/main" val="1202557739"/>
                    </a:ext>
                  </a:extLst>
                </a:gridCol>
                <a:gridCol w="576072">
                  <a:extLst>
                    <a:ext uri="{9D8B030D-6E8A-4147-A177-3AD203B41FA5}">
                      <a16:colId xmlns:a16="http://schemas.microsoft.com/office/drawing/2014/main" val="3745796334"/>
                    </a:ext>
                  </a:extLst>
                </a:gridCol>
                <a:gridCol w="576072">
                  <a:extLst>
                    <a:ext uri="{9D8B030D-6E8A-4147-A177-3AD203B41FA5}">
                      <a16:colId xmlns:a16="http://schemas.microsoft.com/office/drawing/2014/main" val="1992837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2005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- 2021-06-29 11:47:37</a:t>
                      </a:r>
                      <a:r>
                        <a:rPr kumimoji="0" lang="de-DE" sz="1000" b="0" i="0" u="none" strike="noStrike" kern="1200" cap="none" spc="0" normalizeH="0" baseline="0" noProof="0">
                          <a:ln>
                            <a:noFill/>
                          </a:ln>
                          <a:solidFill>
                            <a:prstClr val="black"/>
                          </a:solidFill>
                          <a:effectLst/>
                          <a:uLnTx/>
                          <a:uFillTx/>
                          <a:latin typeface="+mn-lt"/>
                          <a:ea typeface="+mn-ea"/>
                          <a:cs typeface="+mn-cs"/>
                        </a:rPr>
                        <a:t>
 Das war doch gestern noch nicht da? Wenn sich deine Haut plötzlich verändert, solltest du eine Fachperson hinsehen lassen. Am einfachsten ist das mit dem Haut-Check per Foto-Diagnose der TeleClinic: Hier kannst du mit wenigen Klicks Hilfe bei Hautausschlag oder Ekzemen zu erhalten. Einfach in der App Fragen zu deinen Symptomen beantworten und Bilder der betroffenen Stelle hochladen. Anschließend bekommst du schnell eine Diagnose. Für unsere Versicherten übernehmen wir die Kosten.
https://www.pronovabkk.de/teleclinic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1.6435-9/p720x720/201507979_4136051909773671_1511719564163741331_n.jpg?_nc_cat=102&amp;ccb=1-5&amp;_nc_sid=8024bb&amp;_nc_ohc=qYESlLENcjYAX_3rt7_&amp;_nc_ht=scontent-yyz1-1.xx&amp;edm=AKIiGfEEAAAA&amp;oh=ca8b79bf2e7ce9c4c3b5a49a1897d16e&amp;oe=61711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09/23/2021 15:57:32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0.2366 %</a:t>
                      </a:r>
                    </a:p>
                  </a:txBody>
                  <a:tcPr/>
                </a:tc>
                <a:extLst>
                  <a:ext uri="{0D108BD9-81ED-4DB2-BD59-A6C34878D82A}">
                    <a16:rowId xmlns:a16="http://schemas.microsoft.com/office/drawing/2014/main" val="2291382250"/>
                  </a:ext>
                </a:extLst>
              </a:tr>
            </a:tbl>
          </a:graphicData>
        </a:graphic>
      </p:graphicFrame>
      <p:sp>
        <p:nvSpPr>
          <p:cNvPr id="4" name="Text Placeholder 3">
            <a:extLst>
              <a:ext uri="{FF2B5EF4-FFF2-40B4-BE49-F238E27FC236}">
                <a16:creationId xmlns:a16="http://schemas.microsoft.com/office/drawing/2014/main" id="{CEFF6C6B-B496-433E-AA0C-63D79824B9F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459280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7F1C-022D-410A-9E70-64DE5A672BC8}"/>
              </a:ext>
            </a:extLst>
          </p:cNvPr>
          <p:cNvSpPr>
            <a:spLocks noGrp="1"/>
          </p:cNvSpPr>
          <p:nvPr>
            <p:ph type="title"/>
          </p:nvPr>
        </p:nvSpPr>
        <p:spPr/>
        <p:txBody>
          <a:bodyPr/>
          <a:lstStyle/>
          <a:p>
            <a:r>
              <a:rPr lang="de-DE"/>
              <a:t>Facebook Postings mit den meisten Interaktionen | All profiles - 20 of 21</a:t>
            </a:r>
            <a:endParaRPr lang="en-US"/>
          </a:p>
        </p:txBody>
      </p:sp>
      <p:graphicFrame>
        <p:nvGraphicFramePr>
          <p:cNvPr id="5" name="Table Placeholder 4">
            <a:extLst>
              <a:ext uri="{FF2B5EF4-FFF2-40B4-BE49-F238E27FC236}">
                <a16:creationId xmlns:a16="http://schemas.microsoft.com/office/drawing/2014/main" id="{5BFCBACC-1356-481D-BEEA-9CE9B4B7682F}"/>
              </a:ext>
            </a:extLst>
          </p:cNvPr>
          <p:cNvGraphicFramePr>
            <a:graphicFrameLocks noGrp="1"/>
          </p:cNvGraphicFramePr>
          <p:nvPr>
            <p:ph type="tbl" sz="quarter" idx="13"/>
            <p:extLst>
              <p:ext uri="{D42A27DB-BD31-4B8C-83A1-F6EECF244321}">
                <p14:modId xmlns:p14="http://schemas.microsoft.com/office/powerpoint/2010/main" val="340697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55194699"/>
                    </a:ext>
                  </a:extLst>
                </a:gridCol>
                <a:gridCol w="1645920">
                  <a:extLst>
                    <a:ext uri="{9D8B030D-6E8A-4147-A177-3AD203B41FA5}">
                      <a16:colId xmlns:a16="http://schemas.microsoft.com/office/drawing/2014/main" val="4219631051"/>
                    </a:ext>
                  </a:extLst>
                </a:gridCol>
                <a:gridCol w="1152144">
                  <a:extLst>
                    <a:ext uri="{9D8B030D-6E8A-4147-A177-3AD203B41FA5}">
                      <a16:colId xmlns:a16="http://schemas.microsoft.com/office/drawing/2014/main" val="1089510192"/>
                    </a:ext>
                  </a:extLst>
                </a:gridCol>
                <a:gridCol w="576072">
                  <a:extLst>
                    <a:ext uri="{9D8B030D-6E8A-4147-A177-3AD203B41FA5}">
                      <a16:colId xmlns:a16="http://schemas.microsoft.com/office/drawing/2014/main" val="145939140"/>
                    </a:ext>
                  </a:extLst>
                </a:gridCol>
                <a:gridCol w="576072">
                  <a:extLst>
                    <a:ext uri="{9D8B030D-6E8A-4147-A177-3AD203B41FA5}">
                      <a16:colId xmlns:a16="http://schemas.microsoft.com/office/drawing/2014/main" val="1431184807"/>
                    </a:ext>
                  </a:extLst>
                </a:gridCol>
                <a:gridCol w="576072">
                  <a:extLst>
                    <a:ext uri="{9D8B030D-6E8A-4147-A177-3AD203B41FA5}">
                      <a16:colId xmlns:a16="http://schemas.microsoft.com/office/drawing/2014/main" val="2516960864"/>
                    </a:ext>
                  </a:extLst>
                </a:gridCol>
                <a:gridCol w="576072">
                  <a:extLst>
                    <a:ext uri="{9D8B030D-6E8A-4147-A177-3AD203B41FA5}">
                      <a16:colId xmlns:a16="http://schemas.microsoft.com/office/drawing/2014/main" val="3191905744"/>
                    </a:ext>
                  </a:extLst>
                </a:gridCol>
                <a:gridCol w="576072">
                  <a:extLst>
                    <a:ext uri="{9D8B030D-6E8A-4147-A177-3AD203B41FA5}">
                      <a16:colId xmlns:a16="http://schemas.microsoft.com/office/drawing/2014/main" val="243935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8470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- 2021-06-03 11:24:03</a:t>
                      </a:r>
                      <a:r>
                        <a:rPr kumimoji="0" lang="de-DE" sz="1000" b="0" i="0" u="none" strike="noStrike" kern="1200" cap="none" spc="0" normalizeH="0" baseline="0" noProof="0">
                          <a:ln>
                            <a:noFill/>
                          </a:ln>
                          <a:solidFill>
                            <a:prstClr val="black"/>
                          </a:solidFill>
                          <a:effectLst/>
                          <a:uLnTx/>
                          <a:uFillTx/>
                          <a:latin typeface="+mn-lt"/>
                          <a:ea typeface="+mn-ea"/>
                          <a:cs typeface="+mn-cs"/>
                        </a:rPr>
                        <a:t>
 Jedes Wochenende Wandern - das war für viele das Programm in der Corona-Zeit. Wenn du weiter so viel in der Natur unterwegs sein willst, solltest du dich mit deiner Ärztin oder deinem Arzt über eine FSME-Schutzimpfung unterhalten. Eine FSME-Infektion äußert sich zunächst durch grippeähnliche Symptome. In vielen Fällen ist die Sache damit zum Glück ausgestanden. Doch es gibt schwere Verläufe, bei denen das zentrale Nervensystem sowie die Hirnhaut angegriffen werden. In dieser schweren Form kann eine FSME sogar zum Tode führen. Die Erkrankung kann kaum behandelt werden, deshalb ist Vorbeugung durch Impfung so wichtig.
Auch wichtig: Die Kosten für die Impfung übernimmt die pronova BKK für dich!
#pronovabkk #zecken #zeckenschutz #FSME #Impfung #prävention #meningitis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194823335_4091528704225992_4328313687996799388_n.jpg?_nc_cat=108&amp;ccb=1-5&amp;_nc_sid=8024bb&amp;_nc_ohc=fq0EvionoL8AX8yf62U&amp;_nc_ht=scontent-iad3-1.xx&amp;edm=AKIiGfEEAAAA&amp;oh=b2ea3b5d5712b01ffbded22a6783b070&amp;oe=61586C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09/04/2021 09:24:14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0.2261 %</a:t>
                      </a:r>
                    </a:p>
                  </a:txBody>
                  <a:tcPr/>
                </a:tc>
                <a:extLst>
                  <a:ext uri="{0D108BD9-81ED-4DB2-BD59-A6C34878D82A}">
                    <a16:rowId xmlns:a16="http://schemas.microsoft.com/office/drawing/2014/main" val="1348558517"/>
                  </a:ext>
                </a:extLst>
              </a:tr>
            </a:tbl>
          </a:graphicData>
        </a:graphic>
      </p:graphicFrame>
      <p:sp>
        <p:nvSpPr>
          <p:cNvPr id="4" name="Text Placeholder 3">
            <a:extLst>
              <a:ext uri="{FF2B5EF4-FFF2-40B4-BE49-F238E27FC236}">
                <a16:creationId xmlns:a16="http://schemas.microsoft.com/office/drawing/2014/main" id="{14AA29BE-AF66-4BE0-80BF-8E435A2E03C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96196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5386-BC07-49D7-A311-CE10F18256F0}"/>
              </a:ext>
            </a:extLst>
          </p:cNvPr>
          <p:cNvSpPr>
            <a:spLocks noGrp="1"/>
          </p:cNvSpPr>
          <p:nvPr>
            <p:ph type="title"/>
          </p:nvPr>
        </p:nvSpPr>
        <p:spPr/>
        <p:txBody>
          <a:bodyPr/>
          <a:lstStyle/>
          <a:p>
            <a:r>
              <a:rPr lang="de-DE"/>
              <a:t>Facebook Postings mit den meisten Interaktionen | All profiles - 21 of 21</a:t>
            </a:r>
            <a:endParaRPr lang="en-US"/>
          </a:p>
        </p:txBody>
      </p:sp>
      <p:graphicFrame>
        <p:nvGraphicFramePr>
          <p:cNvPr id="5" name="Table Placeholder 4">
            <a:extLst>
              <a:ext uri="{FF2B5EF4-FFF2-40B4-BE49-F238E27FC236}">
                <a16:creationId xmlns:a16="http://schemas.microsoft.com/office/drawing/2014/main" id="{CE6D8EA1-1A3F-4856-8547-82ABA3233E4E}"/>
              </a:ext>
            </a:extLst>
          </p:cNvPr>
          <p:cNvGraphicFramePr>
            <a:graphicFrameLocks noGrp="1"/>
          </p:cNvGraphicFramePr>
          <p:nvPr>
            <p:ph type="tbl" sz="quarter" idx="13"/>
            <p:extLst>
              <p:ext uri="{D42A27DB-BD31-4B8C-83A1-F6EECF244321}">
                <p14:modId xmlns:p14="http://schemas.microsoft.com/office/powerpoint/2010/main" val="40246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5966154"/>
                    </a:ext>
                  </a:extLst>
                </a:gridCol>
                <a:gridCol w="1645920">
                  <a:extLst>
                    <a:ext uri="{9D8B030D-6E8A-4147-A177-3AD203B41FA5}">
                      <a16:colId xmlns:a16="http://schemas.microsoft.com/office/drawing/2014/main" val="2184713766"/>
                    </a:ext>
                  </a:extLst>
                </a:gridCol>
                <a:gridCol w="1152144">
                  <a:extLst>
                    <a:ext uri="{9D8B030D-6E8A-4147-A177-3AD203B41FA5}">
                      <a16:colId xmlns:a16="http://schemas.microsoft.com/office/drawing/2014/main" val="1285185535"/>
                    </a:ext>
                  </a:extLst>
                </a:gridCol>
                <a:gridCol w="576072">
                  <a:extLst>
                    <a:ext uri="{9D8B030D-6E8A-4147-A177-3AD203B41FA5}">
                      <a16:colId xmlns:a16="http://schemas.microsoft.com/office/drawing/2014/main" val="3630439512"/>
                    </a:ext>
                  </a:extLst>
                </a:gridCol>
                <a:gridCol w="576072">
                  <a:extLst>
                    <a:ext uri="{9D8B030D-6E8A-4147-A177-3AD203B41FA5}">
                      <a16:colId xmlns:a16="http://schemas.microsoft.com/office/drawing/2014/main" val="2834465636"/>
                    </a:ext>
                  </a:extLst>
                </a:gridCol>
                <a:gridCol w="576072">
                  <a:extLst>
                    <a:ext uri="{9D8B030D-6E8A-4147-A177-3AD203B41FA5}">
                      <a16:colId xmlns:a16="http://schemas.microsoft.com/office/drawing/2014/main" val="2141192587"/>
                    </a:ext>
                  </a:extLst>
                </a:gridCol>
                <a:gridCol w="576072">
                  <a:extLst>
                    <a:ext uri="{9D8B030D-6E8A-4147-A177-3AD203B41FA5}">
                      <a16:colId xmlns:a16="http://schemas.microsoft.com/office/drawing/2014/main" val="2273561040"/>
                    </a:ext>
                  </a:extLst>
                </a:gridCol>
                <a:gridCol w="576072">
                  <a:extLst>
                    <a:ext uri="{9D8B030D-6E8A-4147-A177-3AD203B41FA5}">
                      <a16:colId xmlns:a16="http://schemas.microsoft.com/office/drawing/2014/main" val="1358891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1607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- 2021-05-03 14:14:44</a:t>
                      </a:r>
                      <a:r>
                        <a:rPr kumimoji="0" lang="de-DE" sz="1000" b="0" i="0" u="none" strike="noStrike" kern="1200" cap="none" spc="0" normalizeH="0" baseline="0" noProof="0">
                          <a:ln>
                            <a:noFill/>
                          </a:ln>
                          <a:solidFill>
                            <a:prstClr val="black"/>
                          </a:solidFill>
                          <a:effectLst/>
                          <a:uLnTx/>
                          <a:uFillTx/>
                          <a:latin typeface="+mn-lt"/>
                          <a:ea typeface="+mn-ea"/>
                          <a:cs typeface="+mn-cs"/>
                        </a:rPr>
                        <a:t>
 Expertenchat Homeoffice: Wie organisiert man sich so, dass man die Vorteile genießt, ohne unter den Nachteilen zu leiden? Franziska Stiegler hat euch dazu am 03.05. beraten. Die Zusammenfassung findet ihr demnächst hier:
https://www.vion-online.de/expertenchat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1.6435-9/s720x720/182354962_4001305283248335_6873713308547728335_n.jpg?_nc_cat=107&amp;ccb=1-5&amp;_nc_sid=8024bb&amp;_nc_ohc=FKRZvJ2lSmQAX9VnGsB&amp;_nc_ht=scontent-lga3-1.xx&amp;edm=AKIiGfEEAAAA&amp;oh=655e8e035e3b07880aee7f3833ea9f6d&amp;oe=613F6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08/16/2021 09:24:45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extLst>
                  <a:ext uri="{0D108BD9-81ED-4DB2-BD59-A6C34878D82A}">
                    <a16:rowId xmlns:a16="http://schemas.microsoft.com/office/drawing/2014/main" val="3906450507"/>
                  </a:ext>
                </a:extLst>
              </a:tr>
            </a:tbl>
          </a:graphicData>
        </a:graphic>
      </p:graphicFrame>
      <p:sp>
        <p:nvSpPr>
          <p:cNvPr id="4" name="Text Placeholder 3">
            <a:extLst>
              <a:ext uri="{FF2B5EF4-FFF2-40B4-BE49-F238E27FC236}">
                <a16:creationId xmlns:a16="http://schemas.microsoft.com/office/drawing/2014/main" id="{4293B5FC-E8E9-4D42-BB53-DF381DAF9F64}"/>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203975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192C5-5354-444C-A4F0-EEFFBBEAB37F}"/>
              </a:ext>
            </a:extLst>
          </p:cNvPr>
          <p:cNvSpPr>
            <a:spLocks noGrp="1"/>
          </p:cNvSpPr>
          <p:nvPr>
            <p:ph type="title"/>
          </p:nvPr>
        </p:nvSpPr>
        <p:spPr/>
        <p:txBody>
          <a:bodyPr/>
          <a:lstStyle/>
          <a:p>
            <a:r>
              <a:rPr lang="de-DE"/>
              <a:t>Facebook Engagement &amp; Medien Übersicht | All profiles</a:t>
            </a:r>
            <a:endParaRPr lang="en-US"/>
          </a:p>
        </p:txBody>
      </p:sp>
      <p:graphicFrame>
        <p:nvGraphicFramePr>
          <p:cNvPr id="5" name="Table Placeholder 4">
            <a:extLst>
              <a:ext uri="{FF2B5EF4-FFF2-40B4-BE49-F238E27FC236}">
                <a16:creationId xmlns:a16="http://schemas.microsoft.com/office/drawing/2014/main" id="{B1723D14-5D65-4B8C-A721-B9C185DEF1E3}"/>
              </a:ext>
            </a:extLst>
          </p:cNvPr>
          <p:cNvGraphicFramePr>
            <a:graphicFrameLocks noGrp="1"/>
          </p:cNvGraphicFramePr>
          <p:nvPr>
            <p:ph type="tbl" sz="quarter" idx="13"/>
            <p:extLst>
              <p:ext uri="{D42A27DB-BD31-4B8C-83A1-F6EECF244321}">
                <p14:modId xmlns:p14="http://schemas.microsoft.com/office/powerpoint/2010/main" val="3386183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2694417"/>
                    </a:ext>
                  </a:extLst>
                </a:gridCol>
                <a:gridCol w="1481328">
                  <a:extLst>
                    <a:ext uri="{9D8B030D-6E8A-4147-A177-3AD203B41FA5}">
                      <a16:colId xmlns:a16="http://schemas.microsoft.com/office/drawing/2014/main" val="2482438269"/>
                    </a:ext>
                  </a:extLst>
                </a:gridCol>
                <a:gridCol w="1481328">
                  <a:extLst>
                    <a:ext uri="{9D8B030D-6E8A-4147-A177-3AD203B41FA5}">
                      <a16:colId xmlns:a16="http://schemas.microsoft.com/office/drawing/2014/main" val="2217531760"/>
                    </a:ext>
                  </a:extLst>
                </a:gridCol>
                <a:gridCol w="2221992">
                  <a:extLst>
                    <a:ext uri="{9D8B030D-6E8A-4147-A177-3AD203B41FA5}">
                      <a16:colId xmlns:a16="http://schemas.microsoft.com/office/drawing/2014/main" val="2568167625"/>
                    </a:ext>
                  </a:extLst>
                </a:gridCol>
                <a:gridCol w="1481328">
                  <a:extLst>
                    <a:ext uri="{9D8B030D-6E8A-4147-A177-3AD203B41FA5}">
                      <a16:colId xmlns:a16="http://schemas.microsoft.com/office/drawing/2014/main" val="1326371076"/>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735042995"/>
                  </a:ext>
                </a:extLst>
              </a:tr>
              <a:tr h="370840">
                <a:tc>
                  <a:txBody>
                    <a:bodyPr/>
                    <a:lstStyle/>
                    <a:p>
                      <a:r>
                        <a:rPr lang="en-US" sz="1000"/>
                        <a:t>55293</a:t>
                      </a:r>
                    </a:p>
                  </a:txBody>
                  <a:tcPr/>
                </a:tc>
                <a:tc>
                  <a:txBody>
                    <a:bodyPr/>
                    <a:lstStyle/>
                    <a:p>
                      <a:r>
                        <a:rPr lang="en-US" sz="1000"/>
                        <a:t>17130</a:t>
                      </a:r>
                    </a:p>
                  </a:txBody>
                  <a:tcPr/>
                </a:tc>
                <a:tc>
                  <a:txBody>
                    <a:bodyPr/>
                    <a:lstStyle/>
                    <a:p>
                      <a:r>
                        <a:rPr lang="en-US" sz="1000"/>
                        <a:t>86</a:t>
                      </a:r>
                    </a:p>
                  </a:txBody>
                  <a:tcPr/>
                </a:tc>
                <a:tc>
                  <a:txBody>
                    <a:bodyPr/>
                    <a:lstStyle/>
                    <a:p>
                      <a:r>
                        <a:rPr lang="en-US" sz="1000"/>
                        <a:t>1686</a:t>
                      </a:r>
                    </a:p>
                  </a:txBody>
                  <a:tcPr/>
                </a:tc>
                <a:tc>
                  <a:txBody>
                    <a:bodyPr/>
                    <a:lstStyle/>
                    <a:p>
                      <a:r>
                        <a:rPr lang="en-US" sz="1000"/>
                        <a:t>34584</a:t>
                      </a:r>
                    </a:p>
                  </a:txBody>
                  <a:tcPr/>
                </a:tc>
                <a:extLst>
                  <a:ext uri="{0D108BD9-81ED-4DB2-BD59-A6C34878D82A}">
                    <a16:rowId xmlns:a16="http://schemas.microsoft.com/office/drawing/2014/main" val="706844085"/>
                  </a:ext>
                </a:extLst>
              </a:tr>
            </a:tbl>
          </a:graphicData>
        </a:graphic>
      </p:graphicFrame>
      <p:sp>
        <p:nvSpPr>
          <p:cNvPr id="4" name="Text Placeholder 3">
            <a:extLst>
              <a:ext uri="{FF2B5EF4-FFF2-40B4-BE49-F238E27FC236}">
                <a16:creationId xmlns:a16="http://schemas.microsoft.com/office/drawing/2014/main" id="{4BB7B2AC-D62B-4911-BDB5-BD6E97DE382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6649062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2280</Words>
  <Application>Microsoft Office PowerPoint</Application>
  <PresentationFormat>On-screen Show (4:3)</PresentationFormat>
  <Paragraphs>443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Quartalsreport Facebook</vt:lpstr>
      <vt:lpstr>Facebook Entwicklung der Follower | All profiles</vt:lpstr>
      <vt:lpstr>Facebook Facebook KPIs Reichweite | All profiles</vt:lpstr>
      <vt:lpstr>Facebook Reichweite organisch, viral und bezahlt | All profiles</vt:lpstr>
      <vt:lpstr>Facebook Organische und Virale Reichweite Facebook | All profiles</vt:lpstr>
      <vt:lpstr>Facebook Übersicht redaktionelle Inhalte | All profiles</vt:lpstr>
      <vt:lpstr>Facebook Postings mit den meisten Interaktionen | All profiles - 1 of 21</vt:lpstr>
      <vt:lpstr>Facebook Postings mit den meisten Interaktionen | All profiles - 2 of 21</vt:lpstr>
      <vt:lpstr>Facebook Postings mit den meisten Interaktionen | All profiles - 3 of 21</vt:lpstr>
      <vt:lpstr>Facebook Postings mit den meisten Interaktionen | All profiles - 4 of 21</vt:lpstr>
      <vt:lpstr>Facebook Postings mit den meisten Interaktionen | All profiles - 5 of 21</vt:lpstr>
      <vt:lpstr>Facebook Postings mit den meisten Interaktionen | All profiles - 6 of 21</vt:lpstr>
      <vt:lpstr>Facebook Postings mit den meisten Interaktionen | All profiles - 7 of 21</vt:lpstr>
      <vt:lpstr>Facebook Postings mit den meisten Interaktionen | All profiles - 8 of 21</vt:lpstr>
      <vt:lpstr>Facebook Postings mit den meisten Interaktionen | All profiles - 9 of 21</vt:lpstr>
      <vt:lpstr>Facebook Postings mit den meisten Interaktionen | All profiles - 10 of 21</vt:lpstr>
      <vt:lpstr>Facebook Postings mit den meisten Interaktionen | All profiles - 11 of 21</vt:lpstr>
      <vt:lpstr>Facebook Postings mit den meisten Interaktionen | All profiles - 12 of 21</vt:lpstr>
      <vt:lpstr>Facebook Postings mit den meisten Interaktionen | All profiles - 13 of 21</vt:lpstr>
      <vt:lpstr>Facebook Postings mit den meisten Interaktionen | All profiles - 14 of 21</vt:lpstr>
      <vt:lpstr>Facebook Postings mit den meisten Interaktionen | All profiles - 15 of 21</vt:lpstr>
      <vt:lpstr>Facebook Postings mit den meisten Interaktionen | All profiles - 16 of 21</vt:lpstr>
      <vt:lpstr>Facebook Postings mit den meisten Interaktionen | All profiles - 17 of 21</vt:lpstr>
      <vt:lpstr>Facebook Postings mit den meisten Interaktionen | All profiles - 18 of 21</vt:lpstr>
      <vt:lpstr>Facebook Postings mit den meisten Interaktionen | All profiles - 19 of 21</vt:lpstr>
      <vt:lpstr>Facebook Postings mit den meisten Interaktionen | All profiles - 20 of 21</vt:lpstr>
      <vt:lpstr>Facebook Postings mit den meisten Interaktionen | All profiles - 21 of 21</vt:lpstr>
      <vt:lpstr>Facebook Engagement &amp; Medien Übersicht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2021-12-27T13:39:30Z</dcterms:created>
  <dcterms:modified xsi:type="dcterms:W3CDTF">2021-12-27T13:40:00Z</dcterms:modified>
</cp:coreProperties>
</file>