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A638C-3DA5-4F29-9BF8-93BDC9069BB6}"/>
              </a:ext>
            </a:extLst>
          </p:cNvPr>
          <p:cNvSpPr>
            <a:spLocks noGrp="1"/>
          </p:cNvSpPr>
          <p:nvPr>
            <p:ph type="ctrTitle"/>
          </p:nvPr>
        </p:nvSpPr>
        <p:spPr/>
        <p:txBody>
          <a:bodyPr/>
          <a:lstStyle/>
          <a:p>
            <a:r>
              <a:rPr lang="en-US"/>
              <a:t>LGBTQ Deep Insights</a:t>
            </a:r>
          </a:p>
        </p:txBody>
      </p:sp>
      <p:sp>
        <p:nvSpPr>
          <p:cNvPr id="3" name="Subtitle 2">
            <a:extLst>
              <a:ext uri="{FF2B5EF4-FFF2-40B4-BE49-F238E27FC236}">
                <a16:creationId xmlns:a16="http://schemas.microsoft.com/office/drawing/2014/main" id="{E2396E9D-B8F9-4D4F-BBCC-36DA3EB80E3F}"/>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1954569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38FF6-1ADC-4F17-91DC-BA3BB8000165}"/>
              </a:ext>
            </a:extLst>
          </p:cNvPr>
          <p:cNvSpPr>
            <a:spLocks noGrp="1"/>
          </p:cNvSpPr>
          <p:nvPr>
            <p:ph type="title"/>
          </p:nvPr>
        </p:nvSpPr>
        <p:spPr/>
        <p:txBody>
          <a:bodyPr/>
          <a:lstStyle/>
          <a:p>
            <a:r>
              <a:rPr lang="en-US"/>
              <a:t>Instagram Posts Table | All Pages</a:t>
            </a:r>
          </a:p>
        </p:txBody>
      </p:sp>
      <p:graphicFrame>
        <p:nvGraphicFramePr>
          <p:cNvPr id="5" name="Table Placeholder 4">
            <a:extLst>
              <a:ext uri="{FF2B5EF4-FFF2-40B4-BE49-F238E27FC236}">
                <a16:creationId xmlns:a16="http://schemas.microsoft.com/office/drawing/2014/main" id="{F10FC322-C002-46EE-ABEA-54D5BDA01DE2}"/>
              </a:ext>
            </a:extLst>
          </p:cNvPr>
          <p:cNvGraphicFramePr>
            <a:graphicFrameLocks noGrp="1"/>
          </p:cNvGraphicFramePr>
          <p:nvPr>
            <p:ph type="tbl" sz="quarter" idx="13"/>
            <p:extLst>
              <p:ext uri="{D42A27DB-BD31-4B8C-83A1-F6EECF244321}">
                <p14:modId xmlns:p14="http://schemas.microsoft.com/office/powerpoint/2010/main" val="2575075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57376558"/>
                    </a:ext>
                  </a:extLst>
                </a:gridCol>
                <a:gridCol w="658368">
                  <a:extLst>
                    <a:ext uri="{9D8B030D-6E8A-4147-A177-3AD203B41FA5}">
                      <a16:colId xmlns:a16="http://schemas.microsoft.com/office/drawing/2014/main" val="100270850"/>
                    </a:ext>
                  </a:extLst>
                </a:gridCol>
                <a:gridCol w="658368">
                  <a:extLst>
                    <a:ext uri="{9D8B030D-6E8A-4147-A177-3AD203B41FA5}">
                      <a16:colId xmlns:a16="http://schemas.microsoft.com/office/drawing/2014/main" val="1164896775"/>
                    </a:ext>
                  </a:extLst>
                </a:gridCol>
                <a:gridCol w="658368">
                  <a:extLst>
                    <a:ext uri="{9D8B030D-6E8A-4147-A177-3AD203B41FA5}">
                      <a16:colId xmlns:a16="http://schemas.microsoft.com/office/drawing/2014/main" val="1912275123"/>
                    </a:ext>
                  </a:extLst>
                </a:gridCol>
                <a:gridCol w="658368">
                  <a:extLst>
                    <a:ext uri="{9D8B030D-6E8A-4147-A177-3AD203B41FA5}">
                      <a16:colId xmlns:a16="http://schemas.microsoft.com/office/drawing/2014/main" val="1743004187"/>
                    </a:ext>
                  </a:extLst>
                </a:gridCol>
                <a:gridCol w="658368">
                  <a:extLst>
                    <a:ext uri="{9D8B030D-6E8A-4147-A177-3AD203B41FA5}">
                      <a16:colId xmlns:a16="http://schemas.microsoft.com/office/drawing/2014/main" val="1016273705"/>
                    </a:ext>
                  </a:extLst>
                </a:gridCol>
                <a:gridCol w="658368">
                  <a:extLst>
                    <a:ext uri="{9D8B030D-6E8A-4147-A177-3AD203B41FA5}">
                      <a16:colId xmlns:a16="http://schemas.microsoft.com/office/drawing/2014/main" val="2933045726"/>
                    </a:ext>
                  </a:extLst>
                </a:gridCol>
                <a:gridCol w="658368">
                  <a:extLst>
                    <a:ext uri="{9D8B030D-6E8A-4147-A177-3AD203B41FA5}">
                      <a16:colId xmlns:a16="http://schemas.microsoft.com/office/drawing/2014/main" val="1105239777"/>
                    </a:ext>
                  </a:extLst>
                </a:gridCol>
                <a:gridCol w="658368">
                  <a:extLst>
                    <a:ext uri="{9D8B030D-6E8A-4147-A177-3AD203B41FA5}">
                      <a16:colId xmlns:a16="http://schemas.microsoft.com/office/drawing/2014/main" val="167117771"/>
                    </a:ext>
                  </a:extLst>
                </a:gridCol>
                <a:gridCol w="658368">
                  <a:extLst>
                    <a:ext uri="{9D8B030D-6E8A-4147-A177-3AD203B41FA5}">
                      <a16:colId xmlns:a16="http://schemas.microsoft.com/office/drawing/2014/main" val="3730007655"/>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Type</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Engagement Rate (Organic)</a:t>
                      </a:r>
                    </a:p>
                  </a:txBody>
                  <a:tcPr/>
                </a:tc>
                <a:tc>
                  <a:txBody>
                    <a:bodyPr/>
                    <a:lstStyle/>
                    <a:p>
                      <a:r>
                        <a:rPr lang="en-US" sz="1000"/>
                        <a:t>Reach (Organic)</a:t>
                      </a:r>
                    </a:p>
                  </a:txBody>
                  <a:tcPr/>
                </a:tc>
                <a:extLst>
                  <a:ext uri="{0D108BD9-81ED-4DB2-BD59-A6C34878D82A}">
                    <a16:rowId xmlns:a16="http://schemas.microsoft.com/office/drawing/2014/main" val="470339563"/>
                  </a:ext>
                </a:extLst>
              </a:tr>
              <a:tr h="370840">
                <a:tc>
                  <a:txBody>
                    <a:bodyPr/>
                    <a:lstStyle/>
                    <a:p>
                      <a:r>
                        <a:rPr lang="de-DE" sz="1000" b="1"/>
                        <a:t>pronovabkk - 2021-10-11 17:25:21</a:t>
                      </a:r>
                      <a:r>
                        <a:rPr lang="de-DE" sz="1000"/>
                        <a:t>
 Wir haben viel über LGBTQ+-Themen gesprochen. @koschtaaa erzählt euch dazu seine persönliche Geschichte. Auf seinem YouTube-Kanal Kostas Kind erzählt er mit Humor und Empathie über das Leben als Teil der LGBTQ+-Community. Und er weiß selbst, wie wichtig es ist, sichtbar zu sein und Akzeptanz und Unterstützung zu erfahren. Schaut euch auch die Story an, die er für uns erstellt hat!
#pronovabkk #antidiskriminierung #diskriminierung #diversität #diversitymatters #flaggefürvielfalt #gay #gerechtigkeit #lgbtiq #lgbtpride #lgbtq #lgbtqi #lgbtqia #lgbtqiaplus #lgbtqpride #loveislove #pride #pride2021 #queer #queerpride #toleranz #vielfalt</a:t>
                      </a:r>
                      <a:endParaRPr lang="en-US" sz="1000"/>
                    </a:p>
                  </a:txBody>
                  <a:tcPr/>
                </a:tc>
                <a:tc>
                  <a:txBody>
                    <a:bodyPr/>
                    <a:lstStyle/>
                    <a:p>
                      <a:r>
                        <a:rPr lang="en-US" sz="1000"/>
                        <a:t>10/28/2021 08:43:37</a:t>
                      </a:r>
                    </a:p>
                  </a:txBody>
                  <a:tcPr/>
                </a:tc>
                <a:tc>
                  <a:txBody>
                    <a:bodyPr/>
                    <a:lstStyle/>
                    <a:p>
                      <a:r>
                        <a:rPr lang="en-US" sz="1000"/>
                        <a:t>Carousel</a:t>
                      </a:r>
                    </a:p>
                  </a:txBody>
                  <a:tcPr/>
                </a:tc>
                <a:tc>
                  <a:txBody>
                    <a:bodyPr/>
                    <a:lstStyle/>
                    <a:p>
                      <a:r>
                        <a:rPr lang="en-US" sz="1000"/>
                        <a:t>197</a:t>
                      </a:r>
                    </a:p>
                  </a:txBody>
                  <a:tcPr/>
                </a:tc>
                <a:tc>
                  <a:txBody>
                    <a:bodyPr/>
                    <a:lstStyle/>
                    <a:p>
                      <a:r>
                        <a:rPr lang="en-US" sz="1000"/>
                        <a:t>2</a:t>
                      </a:r>
                    </a:p>
                  </a:txBody>
                  <a:tcPr/>
                </a:tc>
                <a:tc>
                  <a:txBody>
                    <a:bodyPr/>
                    <a:lstStyle/>
                    <a:p>
                      <a:r>
                        <a:rPr lang="en-US" sz="1000"/>
                        <a:t>25</a:t>
                      </a:r>
                    </a:p>
                  </a:txBody>
                  <a:tcPr/>
                </a:tc>
                <a:tc>
                  <a:txBody>
                    <a:bodyPr/>
                    <a:lstStyle/>
                    <a:p>
                      <a:r>
                        <a:rPr lang="en-US" sz="1000"/>
                        <a:t>224</a:t>
                      </a:r>
                    </a:p>
                  </a:txBody>
                  <a:tcPr/>
                </a:tc>
                <a:tc>
                  <a:txBody>
                    <a:bodyPr/>
                    <a:lstStyle/>
                    <a:p>
                      <a:r>
                        <a:rPr lang="en-US" sz="1000"/>
                        <a:t>1397</a:t>
                      </a:r>
                    </a:p>
                  </a:txBody>
                  <a:tcPr/>
                </a:tc>
                <a:tc>
                  <a:txBody>
                    <a:bodyPr/>
                    <a:lstStyle/>
                    <a:p>
                      <a:r>
                        <a:rPr lang="en-US" sz="1000"/>
                        <a:t>16.03 %</a:t>
                      </a:r>
                    </a:p>
                  </a:txBody>
                  <a:tcPr/>
                </a:tc>
                <a:tc>
                  <a:txBody>
                    <a:bodyPr/>
                    <a:lstStyle/>
                    <a:p>
                      <a:r>
                        <a:rPr lang="en-US" sz="1000"/>
                        <a:t>1119</a:t>
                      </a:r>
                    </a:p>
                  </a:txBody>
                  <a:tcPr/>
                </a:tc>
                <a:extLst>
                  <a:ext uri="{0D108BD9-81ED-4DB2-BD59-A6C34878D82A}">
                    <a16:rowId xmlns:a16="http://schemas.microsoft.com/office/drawing/2014/main" val="601997933"/>
                  </a:ext>
                </a:extLst>
              </a:tr>
              <a:tr h="370840">
                <a:tc>
                  <a:txBody>
                    <a:bodyPr/>
                    <a:lstStyle/>
                    <a:p>
                      <a:r>
                        <a:rPr lang="de-DE" sz="1000" b="1"/>
                        <a:t>pronovabkk - 2021-10-18 11:37:43</a:t>
                      </a:r>
                      <a:r>
                        <a:rPr lang="de-DE" sz="1000"/>
                        <a:t>
 Sei bunt, sei laut, verstelle dich nicht für andere und lebe! ❤️ In unserer Story erzählt @nicoabrell seine Geschichte: Früher wurde er auf dem Dorf für das gemobbt, was er ist und wofür er überhaupt nichts kann - seine Sexualität, sein Aussehen und so weiter. Erst nach einem Umzug in die Stadt und einem Schulwechsel ging es ihm allmählich besser - aber so weit sollte es gar nicht erst kommen müssen! Verstelle dich nicht für andere und wenn andere damit ein Problem haben, dann ist es wichtig, Partner zu finden, die dir den Rücken stärken! Du lebst nur einmal und dich gibt es auch nur einmal - zeig der Welt, wie einzigartig und toll du bist! ❤️🏳️‍🌈
#pronovabkk #antidiskriminierung #diskriminierung #diversität #diversitymatters #flaggefürvielfalt #gay #gerechtigkeit #lgbtiq #lgbtpride #lgbtq #lgbtqi #lgbtqia #lgbtqiaplus #lgbtqpride #loveislove #pride #pride2021 #queer #queerpride #toleranz #vielfalt</a:t>
                      </a:r>
                      <a:endParaRPr lang="en-US" sz="1000"/>
                    </a:p>
                  </a:txBody>
                  <a:tcPr/>
                </a:tc>
                <a:tc>
                  <a:txBody>
                    <a:bodyPr/>
                    <a:lstStyle/>
                    <a:p>
                      <a:r>
                        <a:rPr lang="en-US" sz="1000"/>
                        <a:t>10/28/2021 14:43:53</a:t>
                      </a:r>
                    </a:p>
                  </a:txBody>
                  <a:tcPr/>
                </a:tc>
                <a:tc>
                  <a:txBody>
                    <a:bodyPr/>
                    <a:lstStyle/>
                    <a:p>
                      <a:r>
                        <a:rPr lang="en-US" sz="1000"/>
                        <a:t>Image</a:t>
                      </a:r>
                    </a:p>
                  </a:txBody>
                  <a:tcPr/>
                </a:tc>
                <a:tc>
                  <a:txBody>
                    <a:bodyPr/>
                    <a:lstStyle/>
                    <a:p>
                      <a:r>
                        <a:rPr lang="en-US" sz="1000"/>
                        <a:t>173</a:t>
                      </a:r>
                    </a:p>
                  </a:txBody>
                  <a:tcPr/>
                </a:tc>
                <a:tc>
                  <a:txBody>
                    <a:bodyPr/>
                    <a:lstStyle/>
                    <a:p>
                      <a:r>
                        <a:rPr lang="en-US" sz="1000"/>
                        <a:t>7</a:t>
                      </a:r>
                    </a:p>
                  </a:txBody>
                  <a:tcPr/>
                </a:tc>
                <a:tc>
                  <a:txBody>
                    <a:bodyPr/>
                    <a:lstStyle/>
                    <a:p>
                      <a:r>
                        <a:rPr lang="en-US" sz="1000"/>
                        <a:t>11</a:t>
                      </a:r>
                    </a:p>
                  </a:txBody>
                  <a:tcPr/>
                </a:tc>
                <a:tc>
                  <a:txBody>
                    <a:bodyPr/>
                    <a:lstStyle/>
                    <a:p>
                      <a:r>
                        <a:rPr lang="en-US" sz="1000"/>
                        <a:t>191</a:t>
                      </a:r>
                    </a:p>
                  </a:txBody>
                  <a:tcPr/>
                </a:tc>
                <a:tc>
                  <a:txBody>
                    <a:bodyPr/>
                    <a:lstStyle/>
                    <a:p>
                      <a:r>
                        <a:rPr lang="en-US" sz="1000"/>
                        <a:t>1579</a:t>
                      </a:r>
                    </a:p>
                  </a:txBody>
                  <a:tcPr/>
                </a:tc>
                <a:tc>
                  <a:txBody>
                    <a:bodyPr/>
                    <a:lstStyle/>
                    <a:p>
                      <a:r>
                        <a:rPr lang="en-US" sz="1000"/>
                        <a:t>12.1 %</a:t>
                      </a:r>
                    </a:p>
                  </a:txBody>
                  <a:tcPr/>
                </a:tc>
                <a:tc>
                  <a:txBody>
                    <a:bodyPr/>
                    <a:lstStyle/>
                    <a:p>
                      <a:r>
                        <a:rPr lang="en-US" sz="1000"/>
                        <a:t>1489</a:t>
                      </a:r>
                    </a:p>
                  </a:txBody>
                  <a:tcPr/>
                </a:tc>
                <a:extLst>
                  <a:ext uri="{0D108BD9-81ED-4DB2-BD59-A6C34878D82A}">
                    <a16:rowId xmlns:a16="http://schemas.microsoft.com/office/drawing/2014/main" val="4197463793"/>
                  </a:ext>
                </a:extLst>
              </a:tr>
            </a:tbl>
          </a:graphicData>
        </a:graphic>
      </p:graphicFrame>
      <p:sp>
        <p:nvSpPr>
          <p:cNvPr id="4" name="Text Placeholder 3">
            <a:extLst>
              <a:ext uri="{FF2B5EF4-FFF2-40B4-BE49-F238E27FC236}">
                <a16:creationId xmlns:a16="http://schemas.microsoft.com/office/drawing/2014/main" id="{5B8BAA14-BFDB-4330-A99C-EA50E6460FC7}"/>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4290356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51666-C660-4490-8022-E0D47C60EB46}"/>
              </a:ext>
            </a:extLst>
          </p:cNvPr>
          <p:cNvSpPr>
            <a:spLocks noGrp="1"/>
          </p:cNvSpPr>
          <p:nvPr>
            <p:ph type="title"/>
          </p:nvPr>
        </p:nvSpPr>
        <p:spPr/>
        <p:txBody>
          <a:bodyPr/>
          <a:lstStyle/>
          <a:p>
            <a:r>
              <a:rPr lang="en-US"/>
              <a:t>Instagram Stories Table  | All Pages - 1 of 5</a:t>
            </a:r>
          </a:p>
        </p:txBody>
      </p:sp>
      <p:graphicFrame>
        <p:nvGraphicFramePr>
          <p:cNvPr id="5" name="Table Placeholder 4">
            <a:extLst>
              <a:ext uri="{FF2B5EF4-FFF2-40B4-BE49-F238E27FC236}">
                <a16:creationId xmlns:a16="http://schemas.microsoft.com/office/drawing/2014/main" id="{78E82F96-4552-4FC4-905A-9D4E09ED839A}"/>
              </a:ext>
            </a:extLst>
          </p:cNvPr>
          <p:cNvGraphicFramePr>
            <a:graphicFrameLocks noGrp="1"/>
          </p:cNvGraphicFramePr>
          <p:nvPr>
            <p:ph type="tbl" sz="quarter" idx="13"/>
            <p:extLst>
              <p:ext uri="{D42A27DB-BD31-4B8C-83A1-F6EECF244321}">
                <p14:modId xmlns:p14="http://schemas.microsoft.com/office/powerpoint/2010/main" val="2748545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88708056"/>
                    </a:ext>
                  </a:extLst>
                </a:gridCol>
                <a:gridCol w="740664">
                  <a:extLst>
                    <a:ext uri="{9D8B030D-6E8A-4147-A177-3AD203B41FA5}">
                      <a16:colId xmlns:a16="http://schemas.microsoft.com/office/drawing/2014/main" val="1879325494"/>
                    </a:ext>
                  </a:extLst>
                </a:gridCol>
                <a:gridCol w="740664">
                  <a:extLst>
                    <a:ext uri="{9D8B030D-6E8A-4147-A177-3AD203B41FA5}">
                      <a16:colId xmlns:a16="http://schemas.microsoft.com/office/drawing/2014/main" val="3554445526"/>
                    </a:ext>
                  </a:extLst>
                </a:gridCol>
                <a:gridCol w="740664">
                  <a:extLst>
                    <a:ext uri="{9D8B030D-6E8A-4147-A177-3AD203B41FA5}">
                      <a16:colId xmlns:a16="http://schemas.microsoft.com/office/drawing/2014/main" val="1299908650"/>
                    </a:ext>
                  </a:extLst>
                </a:gridCol>
                <a:gridCol w="740664">
                  <a:extLst>
                    <a:ext uri="{9D8B030D-6E8A-4147-A177-3AD203B41FA5}">
                      <a16:colId xmlns:a16="http://schemas.microsoft.com/office/drawing/2014/main" val="1130663646"/>
                    </a:ext>
                  </a:extLst>
                </a:gridCol>
                <a:gridCol w="740664">
                  <a:extLst>
                    <a:ext uri="{9D8B030D-6E8A-4147-A177-3AD203B41FA5}">
                      <a16:colId xmlns:a16="http://schemas.microsoft.com/office/drawing/2014/main" val="1574240412"/>
                    </a:ext>
                  </a:extLst>
                </a:gridCol>
                <a:gridCol w="740664">
                  <a:extLst>
                    <a:ext uri="{9D8B030D-6E8A-4147-A177-3AD203B41FA5}">
                      <a16:colId xmlns:a16="http://schemas.microsoft.com/office/drawing/2014/main" val="303878179"/>
                    </a:ext>
                  </a:extLst>
                </a:gridCol>
                <a:gridCol w="740664">
                  <a:extLst>
                    <a:ext uri="{9D8B030D-6E8A-4147-A177-3AD203B41FA5}">
                      <a16:colId xmlns:a16="http://schemas.microsoft.com/office/drawing/2014/main" val="3539262560"/>
                    </a:ext>
                  </a:extLst>
                </a:gridCol>
                <a:gridCol w="740664">
                  <a:extLst>
                    <a:ext uri="{9D8B030D-6E8A-4147-A177-3AD203B41FA5}">
                      <a16:colId xmlns:a16="http://schemas.microsoft.com/office/drawing/2014/main" val="4102193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1992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- 2021-10-11 17:26:43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10/12/2021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68150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- 2021-10-11 17:26:44</a:t>
                      </a:r>
                      <a:r>
                        <a:rPr kumimoji="0" lang="de-DE" sz="1000" b="0" i="0" u="none" strike="noStrike" kern="1200" cap="none" spc="0" normalizeH="0" baseline="0" noProof="0">
                          <a:ln>
                            <a:noFill/>
                          </a:ln>
                          <a:solidFill>
                            <a:prstClr val="black"/>
                          </a:solidFill>
                          <a:effectLst/>
                          <a:uLnTx/>
                          <a:uFillTx/>
                          <a:latin typeface="+mn-lt"/>
                          <a:ea typeface="+mn-ea"/>
                          <a:cs typeface="+mn-cs"/>
                        </a:rPr>
                        <a:t>
 @koschtaaa  spricht darüber wie es ist, Teil der LGBTQ+-Community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10/12/2021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360570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- 2021-10-11 17:26:45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10/12/2021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308967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- 2021-10-11 17:26:46</a:t>
                      </a:r>
                      <a:r>
                        <a:rPr kumimoji="0" lang="de-DE" sz="1000" b="0" i="0" u="none" strike="noStrike" kern="1200" cap="none" spc="0" normalizeH="0" baseline="0" noProof="0">
                          <a:ln>
                            <a:noFill/>
                          </a:ln>
                          <a:solidFill>
                            <a:prstClr val="black"/>
                          </a:solidFill>
                          <a:effectLst/>
                          <a:uLnTx/>
                          <a:uFillTx/>
                          <a:latin typeface="+mn-lt"/>
                          <a:ea typeface="+mn-ea"/>
                          <a:cs typeface="+mn-cs"/>
                        </a:rPr>
                        <a:t>
 Das wichtigste: offen über das Thema sprechen und für Sichtbarkeit sorgen.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10/12/2021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9290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- 2021-10-18 13:20:08</a:t>
                      </a:r>
                      <a:r>
                        <a:rPr kumimoji="0" lang="de-DE" sz="1000" b="0" i="0" u="none" strike="noStrike" kern="1200" cap="none" spc="0" normalizeH="0" baseline="0" noProof="0">
                          <a:ln>
                            <a:noFill/>
                          </a:ln>
                          <a:solidFill>
                            <a:prstClr val="black"/>
                          </a:solidFill>
                          <a:effectLst/>
                          <a:uLnTx/>
                          <a:uFillTx/>
                          <a:latin typeface="+mn-lt"/>
                          <a:ea typeface="+mn-ea"/>
                          <a:cs typeface="+mn-cs"/>
                        </a:rPr>
                        <a:t>
 @nicoabrell erzählt euch heute etwas über Akzeptanz, Toleranz und das eigene Ankommen.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10/19/2021 13:01:38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63625104"/>
                  </a:ext>
                </a:extLst>
              </a:tr>
            </a:tbl>
          </a:graphicData>
        </a:graphic>
      </p:graphicFrame>
      <p:sp>
        <p:nvSpPr>
          <p:cNvPr id="4" name="Text Placeholder 3">
            <a:extLst>
              <a:ext uri="{FF2B5EF4-FFF2-40B4-BE49-F238E27FC236}">
                <a16:creationId xmlns:a16="http://schemas.microsoft.com/office/drawing/2014/main" id="{18B2642D-20A6-4F03-80A5-A9BCEB109DDC}"/>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420117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91C21-5A94-4BE8-A6BD-6ABBED613D31}"/>
              </a:ext>
            </a:extLst>
          </p:cNvPr>
          <p:cNvSpPr>
            <a:spLocks noGrp="1"/>
          </p:cNvSpPr>
          <p:nvPr>
            <p:ph type="title"/>
          </p:nvPr>
        </p:nvSpPr>
        <p:spPr/>
        <p:txBody>
          <a:bodyPr/>
          <a:lstStyle/>
          <a:p>
            <a:r>
              <a:rPr lang="en-US"/>
              <a:t>Instagram Stories Table  | All Pages - 2 of 5</a:t>
            </a:r>
          </a:p>
        </p:txBody>
      </p:sp>
      <p:graphicFrame>
        <p:nvGraphicFramePr>
          <p:cNvPr id="5" name="Table Placeholder 4">
            <a:extLst>
              <a:ext uri="{FF2B5EF4-FFF2-40B4-BE49-F238E27FC236}">
                <a16:creationId xmlns:a16="http://schemas.microsoft.com/office/drawing/2014/main" id="{D31185C7-24FA-4178-B250-6DB80A65FDAD}"/>
              </a:ext>
            </a:extLst>
          </p:cNvPr>
          <p:cNvGraphicFramePr>
            <a:graphicFrameLocks noGrp="1"/>
          </p:cNvGraphicFramePr>
          <p:nvPr>
            <p:ph type="tbl" sz="quarter" idx="13"/>
            <p:extLst>
              <p:ext uri="{D42A27DB-BD31-4B8C-83A1-F6EECF244321}">
                <p14:modId xmlns:p14="http://schemas.microsoft.com/office/powerpoint/2010/main" val="4103703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75302461"/>
                    </a:ext>
                  </a:extLst>
                </a:gridCol>
                <a:gridCol w="740664">
                  <a:extLst>
                    <a:ext uri="{9D8B030D-6E8A-4147-A177-3AD203B41FA5}">
                      <a16:colId xmlns:a16="http://schemas.microsoft.com/office/drawing/2014/main" val="2898804481"/>
                    </a:ext>
                  </a:extLst>
                </a:gridCol>
                <a:gridCol w="740664">
                  <a:extLst>
                    <a:ext uri="{9D8B030D-6E8A-4147-A177-3AD203B41FA5}">
                      <a16:colId xmlns:a16="http://schemas.microsoft.com/office/drawing/2014/main" val="1416763596"/>
                    </a:ext>
                  </a:extLst>
                </a:gridCol>
                <a:gridCol w="740664">
                  <a:extLst>
                    <a:ext uri="{9D8B030D-6E8A-4147-A177-3AD203B41FA5}">
                      <a16:colId xmlns:a16="http://schemas.microsoft.com/office/drawing/2014/main" val="2483856294"/>
                    </a:ext>
                  </a:extLst>
                </a:gridCol>
                <a:gridCol w="740664">
                  <a:extLst>
                    <a:ext uri="{9D8B030D-6E8A-4147-A177-3AD203B41FA5}">
                      <a16:colId xmlns:a16="http://schemas.microsoft.com/office/drawing/2014/main" val="3323000392"/>
                    </a:ext>
                  </a:extLst>
                </a:gridCol>
                <a:gridCol w="740664">
                  <a:extLst>
                    <a:ext uri="{9D8B030D-6E8A-4147-A177-3AD203B41FA5}">
                      <a16:colId xmlns:a16="http://schemas.microsoft.com/office/drawing/2014/main" val="1859730353"/>
                    </a:ext>
                  </a:extLst>
                </a:gridCol>
                <a:gridCol w="740664">
                  <a:extLst>
                    <a:ext uri="{9D8B030D-6E8A-4147-A177-3AD203B41FA5}">
                      <a16:colId xmlns:a16="http://schemas.microsoft.com/office/drawing/2014/main" val="3660558037"/>
                    </a:ext>
                  </a:extLst>
                </a:gridCol>
                <a:gridCol w="740664">
                  <a:extLst>
                    <a:ext uri="{9D8B030D-6E8A-4147-A177-3AD203B41FA5}">
                      <a16:colId xmlns:a16="http://schemas.microsoft.com/office/drawing/2014/main" val="49135599"/>
                    </a:ext>
                  </a:extLst>
                </a:gridCol>
                <a:gridCol w="740664">
                  <a:extLst>
                    <a:ext uri="{9D8B030D-6E8A-4147-A177-3AD203B41FA5}">
                      <a16:colId xmlns:a16="http://schemas.microsoft.com/office/drawing/2014/main" val="72415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1942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- 2021-10-18 13:20:09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10/19/2021 13:01:38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70588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- 2021-10-18 13:20:10</a:t>
                      </a:r>
                      <a:r>
                        <a:rPr kumimoji="0" lang="de-DE" sz="1000" b="0" i="0" u="none" strike="noStrike" kern="1200" cap="none" spc="0" normalizeH="0" baseline="0" noProof="0">
                          <a:ln>
                            <a:noFill/>
                          </a:ln>
                          <a:solidFill>
                            <a:prstClr val="black"/>
                          </a:solidFill>
                          <a:effectLst/>
                          <a:uLnTx/>
                          <a:uFillTx/>
                          <a:latin typeface="+mn-lt"/>
                          <a:ea typeface="+mn-ea"/>
                          <a:cs typeface="+mn-cs"/>
                        </a:rPr>
                        <a:t>
 Mobbing auf Grund des eigenen Aussehens, der Sexualität und Dinge für die man nichts kann, ist leider keine Seltenheit.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10/19/2021 13:01:38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819495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- 2021-10-18 13:20:11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10/19/2021 13:01:38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74446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- 2021-10-18 13:24:59</a:t>
                      </a:r>
                      <a:r>
                        <a:rPr kumimoji="0" lang="de-DE" sz="1000" b="0" i="0" u="none" strike="noStrike" kern="1200" cap="none" spc="0" normalizeH="0" baseline="0" noProof="0">
                          <a:ln>
                            <a:noFill/>
                          </a:ln>
                          <a:solidFill>
                            <a:prstClr val="black"/>
                          </a:solidFill>
                          <a:effectLst/>
                          <a:uLnTx/>
                          <a:uFillTx/>
                          <a:latin typeface="+mn-lt"/>
                          <a:ea typeface="+mn-ea"/>
                          <a:cs typeface="+mn-cs"/>
                        </a:rPr>
                        <a:t>
 Die richtigen Freunde zu haben ist grade in solchen Situationen unfassbar wichtig.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10/19/2021 13:01:38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09755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- 2021-10-18 13:25:00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10/19/2021 13:01:38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967742829"/>
                  </a:ext>
                </a:extLst>
              </a:tr>
            </a:tbl>
          </a:graphicData>
        </a:graphic>
      </p:graphicFrame>
      <p:sp>
        <p:nvSpPr>
          <p:cNvPr id="4" name="Text Placeholder 3">
            <a:extLst>
              <a:ext uri="{FF2B5EF4-FFF2-40B4-BE49-F238E27FC236}">
                <a16:creationId xmlns:a16="http://schemas.microsoft.com/office/drawing/2014/main" id="{F8E9CBC2-6929-41CE-BB13-25168F1DFF55}"/>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1671043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A049C-21B8-43AF-849F-92A9C28DC53B}"/>
              </a:ext>
            </a:extLst>
          </p:cNvPr>
          <p:cNvSpPr>
            <a:spLocks noGrp="1"/>
          </p:cNvSpPr>
          <p:nvPr>
            <p:ph type="title"/>
          </p:nvPr>
        </p:nvSpPr>
        <p:spPr/>
        <p:txBody>
          <a:bodyPr/>
          <a:lstStyle/>
          <a:p>
            <a:r>
              <a:rPr lang="en-US"/>
              <a:t>Instagram Stories Table  | All Pages - 3 of 5</a:t>
            </a:r>
          </a:p>
        </p:txBody>
      </p:sp>
      <p:graphicFrame>
        <p:nvGraphicFramePr>
          <p:cNvPr id="5" name="Table Placeholder 4">
            <a:extLst>
              <a:ext uri="{FF2B5EF4-FFF2-40B4-BE49-F238E27FC236}">
                <a16:creationId xmlns:a16="http://schemas.microsoft.com/office/drawing/2014/main" id="{8DAF7A11-6E14-4C4C-9B27-A2CCE534FAFA}"/>
              </a:ext>
            </a:extLst>
          </p:cNvPr>
          <p:cNvGraphicFramePr>
            <a:graphicFrameLocks noGrp="1"/>
          </p:cNvGraphicFramePr>
          <p:nvPr>
            <p:ph type="tbl" sz="quarter" idx="13"/>
            <p:extLst>
              <p:ext uri="{D42A27DB-BD31-4B8C-83A1-F6EECF244321}">
                <p14:modId xmlns:p14="http://schemas.microsoft.com/office/powerpoint/2010/main" val="248593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6824794"/>
                    </a:ext>
                  </a:extLst>
                </a:gridCol>
                <a:gridCol w="740664">
                  <a:extLst>
                    <a:ext uri="{9D8B030D-6E8A-4147-A177-3AD203B41FA5}">
                      <a16:colId xmlns:a16="http://schemas.microsoft.com/office/drawing/2014/main" val="478204887"/>
                    </a:ext>
                  </a:extLst>
                </a:gridCol>
                <a:gridCol w="740664">
                  <a:extLst>
                    <a:ext uri="{9D8B030D-6E8A-4147-A177-3AD203B41FA5}">
                      <a16:colId xmlns:a16="http://schemas.microsoft.com/office/drawing/2014/main" val="1232979776"/>
                    </a:ext>
                  </a:extLst>
                </a:gridCol>
                <a:gridCol w="740664">
                  <a:extLst>
                    <a:ext uri="{9D8B030D-6E8A-4147-A177-3AD203B41FA5}">
                      <a16:colId xmlns:a16="http://schemas.microsoft.com/office/drawing/2014/main" val="4079790422"/>
                    </a:ext>
                  </a:extLst>
                </a:gridCol>
                <a:gridCol w="740664">
                  <a:extLst>
                    <a:ext uri="{9D8B030D-6E8A-4147-A177-3AD203B41FA5}">
                      <a16:colId xmlns:a16="http://schemas.microsoft.com/office/drawing/2014/main" val="1067385285"/>
                    </a:ext>
                  </a:extLst>
                </a:gridCol>
                <a:gridCol w="740664">
                  <a:extLst>
                    <a:ext uri="{9D8B030D-6E8A-4147-A177-3AD203B41FA5}">
                      <a16:colId xmlns:a16="http://schemas.microsoft.com/office/drawing/2014/main" val="1852441552"/>
                    </a:ext>
                  </a:extLst>
                </a:gridCol>
                <a:gridCol w="740664">
                  <a:extLst>
                    <a:ext uri="{9D8B030D-6E8A-4147-A177-3AD203B41FA5}">
                      <a16:colId xmlns:a16="http://schemas.microsoft.com/office/drawing/2014/main" val="788731768"/>
                    </a:ext>
                  </a:extLst>
                </a:gridCol>
                <a:gridCol w="740664">
                  <a:extLst>
                    <a:ext uri="{9D8B030D-6E8A-4147-A177-3AD203B41FA5}">
                      <a16:colId xmlns:a16="http://schemas.microsoft.com/office/drawing/2014/main" val="1854868200"/>
                    </a:ext>
                  </a:extLst>
                </a:gridCol>
                <a:gridCol w="740664">
                  <a:extLst>
                    <a:ext uri="{9D8B030D-6E8A-4147-A177-3AD203B41FA5}">
                      <a16:colId xmlns:a16="http://schemas.microsoft.com/office/drawing/2014/main" val="3015185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647729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- 2021-10-18 13:25:01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10/19/2021 13:01:38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332262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- 2021-10-18 13:25:02</a:t>
                      </a:r>
                      <a:r>
                        <a:rPr kumimoji="0" lang="de-DE" sz="1000" b="0" i="0" u="none" strike="noStrike" kern="1200" cap="none" spc="0" normalizeH="0" baseline="0" noProof="0">
                          <a:ln>
                            <a:noFill/>
                          </a:ln>
                          <a:solidFill>
                            <a:prstClr val="black"/>
                          </a:solidFill>
                          <a:effectLst/>
                          <a:uLnTx/>
                          <a:uFillTx/>
                          <a:latin typeface="+mn-lt"/>
                          <a:ea typeface="+mn-ea"/>
                          <a:cs typeface="+mn-cs"/>
                        </a:rPr>
                        <a:t>
 Jede Person so zu akzeptieren wie er oder sie ist, schafft ein Mitarbeiter in der Gesellschaft.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10/19/2021 13:01:38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010857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- 2021-10-25 16:15:35</a:t>
                      </a:r>
                      <a:r>
                        <a:rPr kumimoji="0" lang="de-DE" sz="1000" b="0" i="0" u="none" strike="noStrike" kern="1200" cap="none" spc="0" normalizeH="0" baseline="0" noProof="0">
                          <a:ln>
                            <a:noFill/>
                          </a:ln>
                          <a:solidFill>
                            <a:prstClr val="black"/>
                          </a:solidFill>
                          <a:effectLst/>
                          <a:uLnTx/>
                          <a:uFillTx/>
                          <a:latin typeface="+mn-lt"/>
                          <a:ea typeface="+mn-ea"/>
                          <a:cs typeface="+mn-cs"/>
                        </a:rPr>
                        <a:t>
 Auch heute noch erleben Menschen aus der LGBTQ+-Community Diskriminierung, Ablehnung und Ungerechtigkeit.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114920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- 2021-10-25 16:17:55</a:t>
                      </a:r>
                      <a:r>
                        <a:rPr kumimoji="0" lang="de-DE" sz="1000" b="0" i="0" u="none" strike="noStrike" kern="1200" cap="none" spc="0" normalizeH="0" baseline="0" noProof="0">
                          <a:ln>
                            <a:noFill/>
                          </a:ln>
                          <a:solidFill>
                            <a:prstClr val="black"/>
                          </a:solidFill>
                          <a:effectLst/>
                          <a:uLnTx/>
                          <a:uFillTx/>
                          <a:latin typeface="+mn-lt"/>
                          <a:ea typeface="+mn-ea"/>
                          <a:cs typeface="+mn-cs"/>
                        </a:rPr>
                        <a:t>
 Dabei sollte es Spaß machen und spannend sein, die eigene Sexualität zu entdecken.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839105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- 2021-10-25 16:18:48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216992028"/>
                  </a:ext>
                </a:extLst>
              </a:tr>
            </a:tbl>
          </a:graphicData>
        </a:graphic>
      </p:graphicFrame>
      <p:sp>
        <p:nvSpPr>
          <p:cNvPr id="4" name="Text Placeholder 3">
            <a:extLst>
              <a:ext uri="{FF2B5EF4-FFF2-40B4-BE49-F238E27FC236}">
                <a16:creationId xmlns:a16="http://schemas.microsoft.com/office/drawing/2014/main" id="{36C0E887-3025-4AB1-B96F-8341C3D650C9}"/>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739206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3F9D6-20A3-4222-9383-94D54070D7CA}"/>
              </a:ext>
            </a:extLst>
          </p:cNvPr>
          <p:cNvSpPr>
            <a:spLocks noGrp="1"/>
          </p:cNvSpPr>
          <p:nvPr>
            <p:ph type="title"/>
          </p:nvPr>
        </p:nvSpPr>
        <p:spPr/>
        <p:txBody>
          <a:bodyPr/>
          <a:lstStyle/>
          <a:p>
            <a:r>
              <a:rPr lang="en-US"/>
              <a:t>Instagram Stories Table  | All Pages - 4 of 5</a:t>
            </a:r>
          </a:p>
        </p:txBody>
      </p:sp>
      <p:graphicFrame>
        <p:nvGraphicFramePr>
          <p:cNvPr id="5" name="Table Placeholder 4">
            <a:extLst>
              <a:ext uri="{FF2B5EF4-FFF2-40B4-BE49-F238E27FC236}">
                <a16:creationId xmlns:a16="http://schemas.microsoft.com/office/drawing/2014/main" id="{C0C3FB9E-EB21-404C-92FF-960988BC168E}"/>
              </a:ext>
            </a:extLst>
          </p:cNvPr>
          <p:cNvGraphicFramePr>
            <a:graphicFrameLocks noGrp="1"/>
          </p:cNvGraphicFramePr>
          <p:nvPr>
            <p:ph type="tbl" sz="quarter" idx="13"/>
            <p:extLst>
              <p:ext uri="{D42A27DB-BD31-4B8C-83A1-F6EECF244321}">
                <p14:modId xmlns:p14="http://schemas.microsoft.com/office/powerpoint/2010/main" val="1515573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16040796"/>
                    </a:ext>
                  </a:extLst>
                </a:gridCol>
                <a:gridCol w="740664">
                  <a:extLst>
                    <a:ext uri="{9D8B030D-6E8A-4147-A177-3AD203B41FA5}">
                      <a16:colId xmlns:a16="http://schemas.microsoft.com/office/drawing/2014/main" val="3639895907"/>
                    </a:ext>
                  </a:extLst>
                </a:gridCol>
                <a:gridCol w="740664">
                  <a:extLst>
                    <a:ext uri="{9D8B030D-6E8A-4147-A177-3AD203B41FA5}">
                      <a16:colId xmlns:a16="http://schemas.microsoft.com/office/drawing/2014/main" val="3358699077"/>
                    </a:ext>
                  </a:extLst>
                </a:gridCol>
                <a:gridCol w="740664">
                  <a:extLst>
                    <a:ext uri="{9D8B030D-6E8A-4147-A177-3AD203B41FA5}">
                      <a16:colId xmlns:a16="http://schemas.microsoft.com/office/drawing/2014/main" val="1023586055"/>
                    </a:ext>
                  </a:extLst>
                </a:gridCol>
                <a:gridCol w="740664">
                  <a:extLst>
                    <a:ext uri="{9D8B030D-6E8A-4147-A177-3AD203B41FA5}">
                      <a16:colId xmlns:a16="http://schemas.microsoft.com/office/drawing/2014/main" val="4119811592"/>
                    </a:ext>
                  </a:extLst>
                </a:gridCol>
                <a:gridCol w="740664">
                  <a:extLst>
                    <a:ext uri="{9D8B030D-6E8A-4147-A177-3AD203B41FA5}">
                      <a16:colId xmlns:a16="http://schemas.microsoft.com/office/drawing/2014/main" val="3439396994"/>
                    </a:ext>
                  </a:extLst>
                </a:gridCol>
                <a:gridCol w="740664">
                  <a:extLst>
                    <a:ext uri="{9D8B030D-6E8A-4147-A177-3AD203B41FA5}">
                      <a16:colId xmlns:a16="http://schemas.microsoft.com/office/drawing/2014/main" val="1469478886"/>
                    </a:ext>
                  </a:extLst>
                </a:gridCol>
                <a:gridCol w="740664">
                  <a:extLst>
                    <a:ext uri="{9D8B030D-6E8A-4147-A177-3AD203B41FA5}">
                      <a16:colId xmlns:a16="http://schemas.microsoft.com/office/drawing/2014/main" val="202930248"/>
                    </a:ext>
                  </a:extLst>
                </a:gridCol>
                <a:gridCol w="740664">
                  <a:extLst>
                    <a:ext uri="{9D8B030D-6E8A-4147-A177-3AD203B41FA5}">
                      <a16:colId xmlns:a16="http://schemas.microsoft.com/office/drawing/2014/main" val="1807547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2504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- 2021-10-25 16:18:49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43564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- 2021-10-25 16:20:30</a:t>
                      </a:r>
                      <a:r>
                        <a:rPr kumimoji="0" lang="de-DE" sz="1000" b="0" i="0" u="none" strike="noStrike" kern="1200" cap="none" spc="0" normalizeH="0" baseline="0" noProof="0">
                          <a:ln>
                            <a:noFill/>
                          </a:ln>
                          <a:solidFill>
                            <a:prstClr val="black"/>
                          </a:solidFill>
                          <a:effectLst/>
                          <a:uLnTx/>
                          <a:uFillTx/>
                          <a:latin typeface="+mn-lt"/>
                          <a:ea typeface="+mn-ea"/>
                          <a:cs typeface="+mn-cs"/>
                        </a:rPr>
                        <a:t>
 Du kannst dir den Kleiderschrank mit deinem Partner oder deiner Partnerin teilen.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00779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- 2021-10-25 16:21:31</a:t>
                      </a:r>
                      <a:r>
                        <a:rPr kumimoji="0" lang="de-DE" sz="1000" b="0" i="0" u="none" strike="noStrike" kern="1200" cap="none" spc="0" normalizeH="0" baseline="0" noProof="0">
                          <a:ln>
                            <a:noFill/>
                          </a:ln>
                          <a:solidFill>
                            <a:prstClr val="black"/>
                          </a:solidFill>
                          <a:effectLst/>
                          <a:uLnTx/>
                          <a:uFillTx/>
                          <a:latin typeface="+mn-lt"/>
                          <a:ea typeface="+mn-ea"/>
                          <a:cs typeface="+mn-cs"/>
                        </a:rPr>
                        <a:t>
 Du hast vermutlich beim Sex einen Heimvorteil!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721184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- 2021-10-25 16:23:00</a:t>
                      </a:r>
                      <a:r>
                        <a:rPr kumimoji="0" lang="de-DE" sz="1000" b="0" i="0" u="none" strike="noStrike" kern="1200" cap="none" spc="0" normalizeH="0" baseline="0" noProof="0">
                          <a:ln>
                            <a:noFill/>
                          </a:ln>
                          <a:solidFill>
                            <a:prstClr val="black"/>
                          </a:solidFill>
                          <a:effectLst/>
                          <a:uLnTx/>
                          <a:uFillTx/>
                          <a:latin typeface="+mn-lt"/>
                          <a:ea typeface="+mn-ea"/>
                          <a:cs typeface="+mn-cs"/>
                        </a:rPr>
                        <a:t>
 Du kannst deinen Crush mit auf dein Zimmer nehmen, ohne dass deine Eltern Verdacht schöpfen.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664637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- 2021-10-25 16:24:27</a:t>
                      </a:r>
                      <a:r>
                        <a:rPr kumimoji="0" lang="de-DE" sz="1000" b="0" i="0" u="none" strike="noStrike" kern="1200" cap="none" spc="0" normalizeH="0" baseline="0" noProof="0">
                          <a:ln>
                            <a:noFill/>
                          </a:ln>
                          <a:solidFill>
                            <a:prstClr val="black"/>
                          </a:solidFill>
                          <a:effectLst/>
                          <a:uLnTx/>
                          <a:uFillTx/>
                          <a:latin typeface="+mn-lt"/>
                          <a:ea typeface="+mn-ea"/>
                          <a:cs typeface="+mn-cs"/>
                        </a:rPr>
                        <a:t>
 Man lernt, auf andere Menschen mit mehr Offenheit zuzugehen.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677567755"/>
                  </a:ext>
                </a:extLst>
              </a:tr>
            </a:tbl>
          </a:graphicData>
        </a:graphic>
      </p:graphicFrame>
      <p:sp>
        <p:nvSpPr>
          <p:cNvPr id="4" name="Text Placeholder 3">
            <a:extLst>
              <a:ext uri="{FF2B5EF4-FFF2-40B4-BE49-F238E27FC236}">
                <a16:creationId xmlns:a16="http://schemas.microsoft.com/office/drawing/2014/main" id="{BCFABC29-2CF8-44DA-A987-D06957E4A2A2}"/>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2073029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CA74E-C533-4602-88C7-44C511943649}"/>
              </a:ext>
            </a:extLst>
          </p:cNvPr>
          <p:cNvSpPr>
            <a:spLocks noGrp="1"/>
          </p:cNvSpPr>
          <p:nvPr>
            <p:ph type="title"/>
          </p:nvPr>
        </p:nvSpPr>
        <p:spPr/>
        <p:txBody>
          <a:bodyPr/>
          <a:lstStyle/>
          <a:p>
            <a:r>
              <a:rPr lang="en-US"/>
              <a:t>Instagram Stories Table  | All Pages - 5 of 5</a:t>
            </a:r>
          </a:p>
        </p:txBody>
      </p:sp>
      <p:graphicFrame>
        <p:nvGraphicFramePr>
          <p:cNvPr id="5" name="Table Placeholder 4">
            <a:extLst>
              <a:ext uri="{FF2B5EF4-FFF2-40B4-BE49-F238E27FC236}">
                <a16:creationId xmlns:a16="http://schemas.microsoft.com/office/drawing/2014/main" id="{ACD9C959-000C-44FD-91C7-0B8AAFC59ECB}"/>
              </a:ext>
            </a:extLst>
          </p:cNvPr>
          <p:cNvGraphicFramePr>
            <a:graphicFrameLocks noGrp="1"/>
          </p:cNvGraphicFramePr>
          <p:nvPr>
            <p:ph type="tbl" sz="quarter" idx="13"/>
            <p:extLst>
              <p:ext uri="{D42A27DB-BD31-4B8C-83A1-F6EECF244321}">
                <p14:modId xmlns:p14="http://schemas.microsoft.com/office/powerpoint/2010/main" val="4048058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78822252"/>
                    </a:ext>
                  </a:extLst>
                </a:gridCol>
                <a:gridCol w="740664">
                  <a:extLst>
                    <a:ext uri="{9D8B030D-6E8A-4147-A177-3AD203B41FA5}">
                      <a16:colId xmlns:a16="http://schemas.microsoft.com/office/drawing/2014/main" val="3174518276"/>
                    </a:ext>
                  </a:extLst>
                </a:gridCol>
                <a:gridCol w="740664">
                  <a:extLst>
                    <a:ext uri="{9D8B030D-6E8A-4147-A177-3AD203B41FA5}">
                      <a16:colId xmlns:a16="http://schemas.microsoft.com/office/drawing/2014/main" val="20210740"/>
                    </a:ext>
                  </a:extLst>
                </a:gridCol>
                <a:gridCol w="740664">
                  <a:extLst>
                    <a:ext uri="{9D8B030D-6E8A-4147-A177-3AD203B41FA5}">
                      <a16:colId xmlns:a16="http://schemas.microsoft.com/office/drawing/2014/main" val="670935714"/>
                    </a:ext>
                  </a:extLst>
                </a:gridCol>
                <a:gridCol w="740664">
                  <a:extLst>
                    <a:ext uri="{9D8B030D-6E8A-4147-A177-3AD203B41FA5}">
                      <a16:colId xmlns:a16="http://schemas.microsoft.com/office/drawing/2014/main" val="989952143"/>
                    </a:ext>
                  </a:extLst>
                </a:gridCol>
                <a:gridCol w="740664">
                  <a:extLst>
                    <a:ext uri="{9D8B030D-6E8A-4147-A177-3AD203B41FA5}">
                      <a16:colId xmlns:a16="http://schemas.microsoft.com/office/drawing/2014/main" val="484729809"/>
                    </a:ext>
                  </a:extLst>
                </a:gridCol>
                <a:gridCol w="740664">
                  <a:extLst>
                    <a:ext uri="{9D8B030D-6E8A-4147-A177-3AD203B41FA5}">
                      <a16:colId xmlns:a16="http://schemas.microsoft.com/office/drawing/2014/main" val="364519371"/>
                    </a:ext>
                  </a:extLst>
                </a:gridCol>
                <a:gridCol w="740664">
                  <a:extLst>
                    <a:ext uri="{9D8B030D-6E8A-4147-A177-3AD203B41FA5}">
                      <a16:colId xmlns:a16="http://schemas.microsoft.com/office/drawing/2014/main" val="1599593669"/>
                    </a:ext>
                  </a:extLst>
                </a:gridCol>
                <a:gridCol w="740664">
                  <a:extLst>
                    <a:ext uri="{9D8B030D-6E8A-4147-A177-3AD203B41FA5}">
                      <a16:colId xmlns:a16="http://schemas.microsoft.com/office/drawing/2014/main" val="2814608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00398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- 2021-10-25 16:26:12</a:t>
                      </a:r>
                      <a:r>
                        <a:rPr kumimoji="0" lang="de-DE" sz="1000" b="0" i="0" u="none" strike="noStrike" kern="1200" cap="none" spc="0" normalizeH="0" baseline="0" noProof="0">
                          <a:ln>
                            <a:noFill/>
                          </a:ln>
                          <a:solidFill>
                            <a:prstClr val="black"/>
                          </a:solidFill>
                          <a:effectLst/>
                          <a:uLnTx/>
                          <a:uFillTx/>
                          <a:latin typeface="+mn-lt"/>
                          <a:ea typeface="+mn-ea"/>
                          <a:cs typeface="+mn-cs"/>
                        </a:rPr>
                        <a:t>
 Du kannst die geschlechtsspezifischen Eigenschaften deines Partners oder deiner Partnerin besser nachvollziehen.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87366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- 2021-10-25 16:26:13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28774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- 2021-10-25 16:28:13</a:t>
                      </a:r>
                      <a:r>
                        <a:rPr kumimoji="0" lang="de-DE" sz="1000" b="0" i="0" u="none" strike="noStrike" kern="1200" cap="none" spc="0" normalizeH="0" baseline="0" noProof="0">
                          <a:ln>
                            <a:noFill/>
                          </a:ln>
                          <a:solidFill>
                            <a:prstClr val="black"/>
                          </a:solidFill>
                          <a:effectLst/>
                          <a:uLnTx/>
                          <a:uFillTx/>
                          <a:latin typeface="+mn-lt"/>
                          <a:ea typeface="+mn-ea"/>
                          <a:cs typeface="+mn-cs"/>
                        </a:rPr>
                        <a:t>
 Wir haben auf jeden Fall viel gelacht und etwas gelernt!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351799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- 2021-10-25 16:28:14</a:t>
                      </a:r>
                      <a:r>
                        <a:rPr kumimoji="0" lang="de-DE" sz="1000" b="0" i="0" u="none" strike="noStrike" kern="1200" cap="none" spc="0" normalizeH="0" baseline="0" noProof="0">
                          <a:ln>
                            <a:noFill/>
                          </a:ln>
                          <a:solidFill>
                            <a:prstClr val="black"/>
                          </a:solidFill>
                          <a:effectLst/>
                          <a:uLnTx/>
                          <a:uFillTx/>
                          <a:latin typeface="+mn-lt"/>
                          <a:ea typeface="+mn-ea"/>
                          <a:cs typeface="+mn-cs"/>
                        </a:rPr>
                        <a:t>
 Danke für die Kooperation, @koschtaaa!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17230371"/>
                  </a:ext>
                </a:extLst>
              </a:tr>
            </a:tbl>
          </a:graphicData>
        </a:graphic>
      </p:graphicFrame>
      <p:sp>
        <p:nvSpPr>
          <p:cNvPr id="4" name="Text Placeholder 3">
            <a:extLst>
              <a:ext uri="{FF2B5EF4-FFF2-40B4-BE49-F238E27FC236}">
                <a16:creationId xmlns:a16="http://schemas.microsoft.com/office/drawing/2014/main" id="{A85E0BDB-C834-4546-BC72-2BDB45343946}"/>
              </a:ext>
            </a:extLst>
          </p:cNvPr>
          <p:cNvSpPr>
            <a:spLocks noGrp="1"/>
          </p:cNvSpPr>
          <p:nvPr>
            <p:ph type="body" sz="quarter" idx="14"/>
          </p:nvPr>
        </p:nvSpPr>
        <p:spPr/>
        <p:txBody>
          <a:bodyPr/>
          <a:lstStyle/>
          <a:p>
            <a:r>
              <a:rPr lang="en-US"/>
              <a:t>08/01/2021 - 10/31/2021</a:t>
            </a:r>
          </a:p>
        </p:txBody>
      </p:sp>
    </p:spTree>
    <p:extLst>
      <p:ext uri="{BB962C8B-B14F-4D97-AF65-F5344CB8AC3E}">
        <p14:creationId xmlns:p14="http://schemas.microsoft.com/office/powerpoint/2010/main" val="2419718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513</Words>
  <Application>Microsoft Office PowerPoint</Application>
  <PresentationFormat>On-screen Show (4:3)</PresentationFormat>
  <Paragraphs>305</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LGBTQ Deep Insights</vt:lpstr>
      <vt:lpstr>Instagram Posts Table | All Pages</vt:lpstr>
      <vt:lpstr>Instagram Stories Table  | All Pages - 1 of 5</vt:lpstr>
      <vt:lpstr>Instagram Stories Table  | All Pages - 2 of 5</vt:lpstr>
      <vt:lpstr>Instagram Stories Table  | All Pages - 3 of 5</vt:lpstr>
      <vt:lpstr>Instagram Stories Table  | All Pages - 4 of 5</vt:lpstr>
      <vt:lpstr>Instagram Stories Table  | All Pages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LGBTQ Deep Insights</dc:title>
  <dc:creator>Frederik Peiniger</dc:creator>
  <cp:lastModifiedBy>Frederik Peiniger</cp:lastModifiedBy>
  <cp:revision>1</cp:revision>
  <dcterms:created xsi:type="dcterms:W3CDTF">2021-10-28T18:26:43Z</dcterms:created>
  <dcterms:modified xsi:type="dcterms:W3CDTF">2021-10-28T18:27:05Z</dcterms:modified>
</cp:coreProperties>
</file>