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c:v>
                </c:pt>
              </c:strCache>
            </c:strRef>
          </c:tx>
          <c:spPr>
            <a:ln w="28575" cap="rnd">
              <a:solidFill>
                <a:schemeClr val="accent1"/>
              </a:solidFill>
              <a:round/>
            </a:ln>
            <a:effectLst/>
          </c:spPr>
          <c:marker>
            <c:symbol val="none"/>
          </c:marker>
          <c:cat>
            <c:numRef>
              <c:f>Sheet1!$A$2:$A$31</c:f>
              <c:numCache>
                <c:formatCode>m/d/yyyy</c:formatCode>
                <c:ptCount val="30"/>
                <c:pt idx="0">
                  <c:v>44437</c:v>
                </c:pt>
                <c:pt idx="1">
                  <c:v>44438</c:v>
                </c:pt>
                <c:pt idx="2">
                  <c:v>44439</c:v>
                </c:pt>
                <c:pt idx="3">
                  <c:v>44440</c:v>
                </c:pt>
                <c:pt idx="4">
                  <c:v>44441</c:v>
                </c:pt>
                <c:pt idx="5">
                  <c:v>44442</c:v>
                </c:pt>
                <c:pt idx="6">
                  <c:v>44443</c:v>
                </c:pt>
                <c:pt idx="7">
                  <c:v>44444</c:v>
                </c:pt>
                <c:pt idx="8">
                  <c:v>44445</c:v>
                </c:pt>
                <c:pt idx="9">
                  <c:v>44446</c:v>
                </c:pt>
                <c:pt idx="10">
                  <c:v>44447</c:v>
                </c:pt>
                <c:pt idx="11">
                  <c:v>44448</c:v>
                </c:pt>
                <c:pt idx="12">
                  <c:v>44449</c:v>
                </c:pt>
                <c:pt idx="13">
                  <c:v>44450</c:v>
                </c:pt>
                <c:pt idx="14">
                  <c:v>44451</c:v>
                </c:pt>
                <c:pt idx="15">
                  <c:v>44452</c:v>
                </c:pt>
                <c:pt idx="16">
                  <c:v>44453</c:v>
                </c:pt>
                <c:pt idx="17">
                  <c:v>44454</c:v>
                </c:pt>
                <c:pt idx="18">
                  <c:v>44455</c:v>
                </c:pt>
                <c:pt idx="19">
                  <c:v>44456</c:v>
                </c:pt>
                <c:pt idx="20">
                  <c:v>44457</c:v>
                </c:pt>
                <c:pt idx="21">
                  <c:v>44458</c:v>
                </c:pt>
                <c:pt idx="22">
                  <c:v>44459</c:v>
                </c:pt>
                <c:pt idx="23">
                  <c:v>44460</c:v>
                </c:pt>
                <c:pt idx="24">
                  <c:v>44461</c:v>
                </c:pt>
                <c:pt idx="25">
                  <c:v>44462</c:v>
                </c:pt>
                <c:pt idx="26">
                  <c:v>44463</c:v>
                </c:pt>
                <c:pt idx="27">
                  <c:v>44464</c:v>
                </c:pt>
                <c:pt idx="28">
                  <c:v>44465</c:v>
                </c:pt>
                <c:pt idx="29">
                  <c:v>44466</c:v>
                </c:pt>
              </c:numCache>
            </c:numRef>
          </c:cat>
          <c:val>
            <c:numRef>
              <c:f>Sheet1!$B$2:$B$31</c:f>
              <c:numCache>
                <c:formatCode>General</c:formatCode>
                <c:ptCount val="30"/>
                <c:pt idx="0">
                  <c:v>9718</c:v>
                </c:pt>
                <c:pt idx="1">
                  <c:v>9718</c:v>
                </c:pt>
                <c:pt idx="2">
                  <c:v>9717</c:v>
                </c:pt>
                <c:pt idx="3">
                  <c:v>9717</c:v>
                </c:pt>
                <c:pt idx="4">
                  <c:v>9716</c:v>
                </c:pt>
                <c:pt idx="5">
                  <c:v>9716</c:v>
                </c:pt>
                <c:pt idx="6">
                  <c:v>9715</c:v>
                </c:pt>
                <c:pt idx="7">
                  <c:v>9714</c:v>
                </c:pt>
                <c:pt idx="8">
                  <c:v>9714</c:v>
                </c:pt>
                <c:pt idx="9">
                  <c:v>9714</c:v>
                </c:pt>
                <c:pt idx="10">
                  <c:v>9714</c:v>
                </c:pt>
                <c:pt idx="11">
                  <c:v>9715</c:v>
                </c:pt>
                <c:pt idx="12">
                  <c:v>9715</c:v>
                </c:pt>
                <c:pt idx="13">
                  <c:v>9715</c:v>
                </c:pt>
                <c:pt idx="14">
                  <c:v>9716</c:v>
                </c:pt>
                <c:pt idx="15">
                  <c:v>9714</c:v>
                </c:pt>
                <c:pt idx="16">
                  <c:v>9712</c:v>
                </c:pt>
                <c:pt idx="17">
                  <c:v>9713</c:v>
                </c:pt>
                <c:pt idx="18">
                  <c:v>9711</c:v>
                </c:pt>
                <c:pt idx="19">
                  <c:v>9711</c:v>
                </c:pt>
                <c:pt idx="20">
                  <c:v>9712</c:v>
                </c:pt>
                <c:pt idx="21">
                  <c:v>9711</c:v>
                </c:pt>
                <c:pt idx="22">
                  <c:v>9712</c:v>
                </c:pt>
                <c:pt idx="23">
                  <c:v>9713</c:v>
                </c:pt>
                <c:pt idx="24">
                  <c:v>9712</c:v>
                </c:pt>
                <c:pt idx="25">
                  <c:v>9710</c:v>
                </c:pt>
                <c:pt idx="26">
                  <c:v>9707</c:v>
                </c:pt>
                <c:pt idx="27">
                  <c:v>9705</c:v>
                </c:pt>
                <c:pt idx="28">
                  <c:v>9705</c:v>
                </c:pt>
                <c:pt idx="29">
                  <c:v>9704</c:v>
                </c:pt>
              </c:numCache>
            </c:numRef>
          </c:val>
          <c:smooth val="0"/>
          <c:extLst>
            <c:ext xmlns:c16="http://schemas.microsoft.com/office/drawing/2014/chart" uri="{C3380CC4-5D6E-409C-BE32-E72D297353CC}">
              <c16:uniqueId val="{00000000-979F-420A-BD0E-374859A8C762}"/>
            </c:ext>
          </c:extLst>
        </c:ser>
        <c:dLbls>
          <c:showLegendKey val="0"/>
          <c:showVal val="0"/>
          <c:showCatName val="0"/>
          <c:showSerName val="0"/>
          <c:showPercent val="0"/>
          <c:showBubbleSize val="0"/>
        </c:dLbls>
        <c:smooth val="0"/>
        <c:axId val="76152200"/>
        <c:axId val="76148920"/>
      </c:lineChart>
      <c:dateAx>
        <c:axId val="76152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148920"/>
        <c:crosses val="autoZero"/>
        <c:auto val="1"/>
        <c:lblOffset val="100"/>
        <c:baseTimeUnit val="days"/>
      </c:dateAx>
      <c:valAx>
        <c:axId val="7614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15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Bezahlte Reichweite</c:v>
                </c:pt>
              </c:strCache>
            </c:strRef>
          </c:tx>
          <c:spPr>
            <a:ln w="28575" cap="rnd">
              <a:solidFill>
                <a:schemeClr val="accent1"/>
              </a:solidFill>
              <a:round/>
            </a:ln>
            <a:effectLst/>
          </c:spPr>
          <c:marker>
            <c:symbol val="none"/>
          </c:marker>
          <c:cat>
            <c:numRef>
              <c:f>Sheet1!$A$2:$A$31</c:f>
              <c:numCache>
                <c:formatCode>m/d/yyyy</c:formatCode>
                <c:ptCount val="30"/>
                <c:pt idx="0">
                  <c:v>44437</c:v>
                </c:pt>
                <c:pt idx="1">
                  <c:v>44438</c:v>
                </c:pt>
                <c:pt idx="2">
                  <c:v>44439</c:v>
                </c:pt>
                <c:pt idx="3">
                  <c:v>44440</c:v>
                </c:pt>
                <c:pt idx="4">
                  <c:v>44441</c:v>
                </c:pt>
                <c:pt idx="5">
                  <c:v>44442</c:v>
                </c:pt>
                <c:pt idx="6">
                  <c:v>44443</c:v>
                </c:pt>
                <c:pt idx="7">
                  <c:v>44444</c:v>
                </c:pt>
                <c:pt idx="8">
                  <c:v>44445</c:v>
                </c:pt>
                <c:pt idx="9">
                  <c:v>44446</c:v>
                </c:pt>
                <c:pt idx="10">
                  <c:v>44447</c:v>
                </c:pt>
                <c:pt idx="11">
                  <c:v>44448</c:v>
                </c:pt>
                <c:pt idx="12">
                  <c:v>44449</c:v>
                </c:pt>
                <c:pt idx="13">
                  <c:v>44450</c:v>
                </c:pt>
                <c:pt idx="14">
                  <c:v>44451</c:v>
                </c:pt>
                <c:pt idx="15">
                  <c:v>44452</c:v>
                </c:pt>
                <c:pt idx="16">
                  <c:v>44453</c:v>
                </c:pt>
                <c:pt idx="17">
                  <c:v>44454</c:v>
                </c:pt>
                <c:pt idx="18">
                  <c:v>44455</c:v>
                </c:pt>
                <c:pt idx="19">
                  <c:v>44456</c:v>
                </c:pt>
                <c:pt idx="20">
                  <c:v>44457</c:v>
                </c:pt>
                <c:pt idx="21">
                  <c:v>44458</c:v>
                </c:pt>
                <c:pt idx="22">
                  <c:v>44459</c:v>
                </c:pt>
                <c:pt idx="23">
                  <c:v>44460</c:v>
                </c:pt>
                <c:pt idx="24">
                  <c:v>44461</c:v>
                </c:pt>
                <c:pt idx="25">
                  <c:v>44462</c:v>
                </c:pt>
                <c:pt idx="26">
                  <c:v>44463</c:v>
                </c:pt>
                <c:pt idx="27">
                  <c:v>44464</c:v>
                </c:pt>
                <c:pt idx="28">
                  <c:v>44465</c:v>
                </c:pt>
                <c:pt idx="29">
                  <c:v>44466</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4816</c:v>
                </c:pt>
                <c:pt idx="20">
                  <c:v>35625</c:v>
                </c:pt>
                <c:pt idx="21">
                  <c:v>32703</c:v>
                </c:pt>
                <c:pt idx="22">
                  <c:v>29050</c:v>
                </c:pt>
                <c:pt idx="23">
                  <c:v>27861</c:v>
                </c:pt>
                <c:pt idx="24">
                  <c:v>5329</c:v>
                </c:pt>
                <c:pt idx="25">
                  <c:v>97087</c:v>
                </c:pt>
                <c:pt idx="26">
                  <c:v>122732</c:v>
                </c:pt>
                <c:pt idx="27">
                  <c:v>157130</c:v>
                </c:pt>
                <c:pt idx="28">
                  <c:v>142829</c:v>
                </c:pt>
                <c:pt idx="29">
                  <c:v>113912</c:v>
                </c:pt>
              </c:numCache>
            </c:numRef>
          </c:val>
          <c:smooth val="0"/>
          <c:extLst>
            <c:ext xmlns:c16="http://schemas.microsoft.com/office/drawing/2014/chart" uri="{C3380CC4-5D6E-409C-BE32-E72D297353CC}">
              <c16:uniqueId val="{00000000-B1BD-4620-88A8-858F3CA5CF11}"/>
            </c:ext>
          </c:extLst>
        </c:ser>
        <c:ser>
          <c:idx val="1"/>
          <c:order val="1"/>
          <c:tx>
            <c:strRef>
              <c:f>Sheet1!$C$1</c:f>
              <c:strCache>
                <c:ptCount val="1"/>
                <c:pt idx="0">
                  <c:v>pronova BKK Facebook Organische Reichweite</c:v>
                </c:pt>
              </c:strCache>
            </c:strRef>
          </c:tx>
          <c:spPr>
            <a:ln w="28575" cap="rnd">
              <a:solidFill>
                <a:schemeClr val="accent2"/>
              </a:solidFill>
              <a:round/>
            </a:ln>
            <a:effectLst/>
          </c:spPr>
          <c:marker>
            <c:symbol val="none"/>
          </c:marker>
          <c:cat>
            <c:numRef>
              <c:f>Sheet1!$A$2:$A$31</c:f>
              <c:numCache>
                <c:formatCode>m/d/yyyy</c:formatCode>
                <c:ptCount val="30"/>
                <c:pt idx="0">
                  <c:v>44437</c:v>
                </c:pt>
                <c:pt idx="1">
                  <c:v>44438</c:v>
                </c:pt>
                <c:pt idx="2">
                  <c:v>44439</c:v>
                </c:pt>
                <c:pt idx="3">
                  <c:v>44440</c:v>
                </c:pt>
                <c:pt idx="4">
                  <c:v>44441</c:v>
                </c:pt>
                <c:pt idx="5">
                  <c:v>44442</c:v>
                </c:pt>
                <c:pt idx="6">
                  <c:v>44443</c:v>
                </c:pt>
                <c:pt idx="7">
                  <c:v>44444</c:v>
                </c:pt>
                <c:pt idx="8">
                  <c:v>44445</c:v>
                </c:pt>
                <c:pt idx="9">
                  <c:v>44446</c:v>
                </c:pt>
                <c:pt idx="10">
                  <c:v>44447</c:v>
                </c:pt>
                <c:pt idx="11">
                  <c:v>44448</c:v>
                </c:pt>
                <c:pt idx="12">
                  <c:v>44449</c:v>
                </c:pt>
                <c:pt idx="13">
                  <c:v>44450</c:v>
                </c:pt>
                <c:pt idx="14">
                  <c:v>44451</c:v>
                </c:pt>
                <c:pt idx="15">
                  <c:v>44452</c:v>
                </c:pt>
                <c:pt idx="16">
                  <c:v>44453</c:v>
                </c:pt>
                <c:pt idx="17">
                  <c:v>44454</c:v>
                </c:pt>
                <c:pt idx="18">
                  <c:v>44455</c:v>
                </c:pt>
                <c:pt idx="19">
                  <c:v>44456</c:v>
                </c:pt>
                <c:pt idx="20">
                  <c:v>44457</c:v>
                </c:pt>
                <c:pt idx="21">
                  <c:v>44458</c:v>
                </c:pt>
                <c:pt idx="22">
                  <c:v>44459</c:v>
                </c:pt>
                <c:pt idx="23">
                  <c:v>44460</c:v>
                </c:pt>
                <c:pt idx="24">
                  <c:v>44461</c:v>
                </c:pt>
                <c:pt idx="25">
                  <c:v>44462</c:v>
                </c:pt>
                <c:pt idx="26">
                  <c:v>44463</c:v>
                </c:pt>
                <c:pt idx="27">
                  <c:v>44464</c:v>
                </c:pt>
                <c:pt idx="28">
                  <c:v>44465</c:v>
                </c:pt>
                <c:pt idx="29">
                  <c:v>44466</c:v>
                </c:pt>
              </c:numCache>
            </c:numRef>
          </c:cat>
          <c:val>
            <c:numRef>
              <c:f>Sheet1!$C$2:$C$31</c:f>
              <c:numCache>
                <c:formatCode>General</c:formatCode>
                <c:ptCount val="30"/>
                <c:pt idx="0">
                  <c:v>1286</c:v>
                </c:pt>
                <c:pt idx="1">
                  <c:v>937</c:v>
                </c:pt>
                <c:pt idx="2">
                  <c:v>1303</c:v>
                </c:pt>
                <c:pt idx="3">
                  <c:v>898</c:v>
                </c:pt>
                <c:pt idx="4">
                  <c:v>1355</c:v>
                </c:pt>
                <c:pt idx="5">
                  <c:v>901</c:v>
                </c:pt>
                <c:pt idx="6">
                  <c:v>1056</c:v>
                </c:pt>
                <c:pt idx="7">
                  <c:v>1670</c:v>
                </c:pt>
                <c:pt idx="8">
                  <c:v>1088</c:v>
                </c:pt>
                <c:pt idx="9">
                  <c:v>1036</c:v>
                </c:pt>
                <c:pt idx="10">
                  <c:v>369</c:v>
                </c:pt>
                <c:pt idx="11">
                  <c:v>1390</c:v>
                </c:pt>
                <c:pt idx="12">
                  <c:v>2279</c:v>
                </c:pt>
                <c:pt idx="13">
                  <c:v>2803</c:v>
                </c:pt>
                <c:pt idx="14">
                  <c:v>1910</c:v>
                </c:pt>
                <c:pt idx="15">
                  <c:v>2017</c:v>
                </c:pt>
                <c:pt idx="16">
                  <c:v>2216</c:v>
                </c:pt>
                <c:pt idx="17">
                  <c:v>2464</c:v>
                </c:pt>
                <c:pt idx="18">
                  <c:v>2014</c:v>
                </c:pt>
                <c:pt idx="19">
                  <c:v>611</c:v>
                </c:pt>
                <c:pt idx="20">
                  <c:v>2141</c:v>
                </c:pt>
                <c:pt idx="21">
                  <c:v>599</c:v>
                </c:pt>
                <c:pt idx="22">
                  <c:v>1203</c:v>
                </c:pt>
                <c:pt idx="23">
                  <c:v>386</c:v>
                </c:pt>
                <c:pt idx="24">
                  <c:v>173</c:v>
                </c:pt>
                <c:pt idx="25">
                  <c:v>2912</c:v>
                </c:pt>
                <c:pt idx="26">
                  <c:v>2573</c:v>
                </c:pt>
                <c:pt idx="27">
                  <c:v>1341</c:v>
                </c:pt>
                <c:pt idx="28">
                  <c:v>1440</c:v>
                </c:pt>
                <c:pt idx="29">
                  <c:v>591</c:v>
                </c:pt>
              </c:numCache>
            </c:numRef>
          </c:val>
          <c:smooth val="0"/>
          <c:extLst>
            <c:ext xmlns:c16="http://schemas.microsoft.com/office/drawing/2014/chart" uri="{C3380CC4-5D6E-409C-BE32-E72D297353CC}">
              <c16:uniqueId val="{00000001-B1BD-4620-88A8-858F3CA5CF11}"/>
            </c:ext>
          </c:extLst>
        </c:ser>
        <c:ser>
          <c:idx val="2"/>
          <c:order val="2"/>
          <c:tx>
            <c:strRef>
              <c:f>Sheet1!$D$1</c:f>
              <c:strCache>
                <c:ptCount val="1"/>
                <c:pt idx="0">
                  <c:v>pronova BKK Facebook Virale reichweite</c:v>
                </c:pt>
              </c:strCache>
            </c:strRef>
          </c:tx>
          <c:spPr>
            <a:ln w="28575" cap="rnd">
              <a:solidFill>
                <a:schemeClr val="accent3"/>
              </a:solidFill>
              <a:round/>
            </a:ln>
            <a:effectLst/>
          </c:spPr>
          <c:marker>
            <c:symbol val="none"/>
          </c:marker>
          <c:cat>
            <c:numRef>
              <c:f>Sheet1!$A$2:$A$31</c:f>
              <c:numCache>
                <c:formatCode>m/d/yyyy</c:formatCode>
                <c:ptCount val="30"/>
                <c:pt idx="0">
                  <c:v>44437</c:v>
                </c:pt>
                <c:pt idx="1">
                  <c:v>44438</c:v>
                </c:pt>
                <c:pt idx="2">
                  <c:v>44439</c:v>
                </c:pt>
                <c:pt idx="3">
                  <c:v>44440</c:v>
                </c:pt>
                <c:pt idx="4">
                  <c:v>44441</c:v>
                </c:pt>
                <c:pt idx="5">
                  <c:v>44442</c:v>
                </c:pt>
                <c:pt idx="6">
                  <c:v>44443</c:v>
                </c:pt>
                <c:pt idx="7">
                  <c:v>44444</c:v>
                </c:pt>
                <c:pt idx="8">
                  <c:v>44445</c:v>
                </c:pt>
                <c:pt idx="9">
                  <c:v>44446</c:v>
                </c:pt>
                <c:pt idx="10">
                  <c:v>44447</c:v>
                </c:pt>
                <c:pt idx="11">
                  <c:v>44448</c:v>
                </c:pt>
                <c:pt idx="12">
                  <c:v>44449</c:v>
                </c:pt>
                <c:pt idx="13">
                  <c:v>44450</c:v>
                </c:pt>
                <c:pt idx="14">
                  <c:v>44451</c:v>
                </c:pt>
                <c:pt idx="15">
                  <c:v>44452</c:v>
                </c:pt>
                <c:pt idx="16">
                  <c:v>44453</c:v>
                </c:pt>
                <c:pt idx="17">
                  <c:v>44454</c:v>
                </c:pt>
                <c:pt idx="18">
                  <c:v>44455</c:v>
                </c:pt>
                <c:pt idx="19">
                  <c:v>44456</c:v>
                </c:pt>
                <c:pt idx="20">
                  <c:v>44457</c:v>
                </c:pt>
                <c:pt idx="21">
                  <c:v>44458</c:v>
                </c:pt>
                <c:pt idx="22">
                  <c:v>44459</c:v>
                </c:pt>
                <c:pt idx="23">
                  <c:v>44460</c:v>
                </c:pt>
                <c:pt idx="24">
                  <c:v>44461</c:v>
                </c:pt>
                <c:pt idx="25">
                  <c:v>44462</c:v>
                </c:pt>
                <c:pt idx="26">
                  <c:v>44463</c:v>
                </c:pt>
                <c:pt idx="27">
                  <c:v>44464</c:v>
                </c:pt>
                <c:pt idx="28">
                  <c:v>44465</c:v>
                </c:pt>
                <c:pt idx="29">
                  <c:v>44466</c:v>
                </c:pt>
              </c:numCache>
            </c:numRef>
          </c:cat>
          <c:val>
            <c:numRef>
              <c:f>Sheet1!$D$2:$D$31</c:f>
              <c:numCache>
                <c:formatCode>General</c:formatCode>
                <c:ptCount val="30"/>
                <c:pt idx="0">
                  <c:v>373</c:v>
                </c:pt>
                <c:pt idx="1">
                  <c:v>213</c:v>
                </c:pt>
                <c:pt idx="2">
                  <c:v>401</c:v>
                </c:pt>
                <c:pt idx="3">
                  <c:v>350</c:v>
                </c:pt>
                <c:pt idx="4">
                  <c:v>483</c:v>
                </c:pt>
                <c:pt idx="5">
                  <c:v>208</c:v>
                </c:pt>
                <c:pt idx="6">
                  <c:v>181</c:v>
                </c:pt>
                <c:pt idx="7">
                  <c:v>814</c:v>
                </c:pt>
                <c:pt idx="8">
                  <c:v>377</c:v>
                </c:pt>
                <c:pt idx="9">
                  <c:v>219</c:v>
                </c:pt>
                <c:pt idx="10">
                  <c:v>121</c:v>
                </c:pt>
                <c:pt idx="11">
                  <c:v>400</c:v>
                </c:pt>
                <c:pt idx="12">
                  <c:v>1209</c:v>
                </c:pt>
                <c:pt idx="13">
                  <c:v>1693</c:v>
                </c:pt>
                <c:pt idx="14">
                  <c:v>1021</c:v>
                </c:pt>
                <c:pt idx="15">
                  <c:v>1177</c:v>
                </c:pt>
                <c:pt idx="16">
                  <c:v>1005</c:v>
                </c:pt>
                <c:pt idx="17">
                  <c:v>714</c:v>
                </c:pt>
                <c:pt idx="18">
                  <c:v>702</c:v>
                </c:pt>
                <c:pt idx="19">
                  <c:v>324</c:v>
                </c:pt>
                <c:pt idx="20">
                  <c:v>436</c:v>
                </c:pt>
                <c:pt idx="21">
                  <c:v>188</c:v>
                </c:pt>
                <c:pt idx="22">
                  <c:v>347</c:v>
                </c:pt>
                <c:pt idx="23">
                  <c:v>121</c:v>
                </c:pt>
                <c:pt idx="24">
                  <c:v>81</c:v>
                </c:pt>
                <c:pt idx="25">
                  <c:v>1801</c:v>
                </c:pt>
                <c:pt idx="26">
                  <c:v>1520</c:v>
                </c:pt>
                <c:pt idx="27">
                  <c:v>642</c:v>
                </c:pt>
                <c:pt idx="28">
                  <c:v>720</c:v>
                </c:pt>
                <c:pt idx="29">
                  <c:v>365</c:v>
                </c:pt>
              </c:numCache>
            </c:numRef>
          </c:val>
          <c:smooth val="0"/>
          <c:extLst>
            <c:ext xmlns:c16="http://schemas.microsoft.com/office/drawing/2014/chart" uri="{C3380CC4-5D6E-409C-BE32-E72D297353CC}">
              <c16:uniqueId val="{00000002-B1BD-4620-88A8-858F3CA5CF11}"/>
            </c:ext>
          </c:extLst>
        </c:ser>
        <c:dLbls>
          <c:showLegendKey val="0"/>
          <c:showVal val="0"/>
          <c:showCatName val="0"/>
          <c:showSerName val="0"/>
          <c:showPercent val="0"/>
          <c:showBubbleSize val="0"/>
        </c:dLbls>
        <c:smooth val="0"/>
        <c:axId val="392861136"/>
        <c:axId val="392863104"/>
      </c:lineChart>
      <c:dateAx>
        <c:axId val="39286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63104"/>
        <c:crosses val="autoZero"/>
        <c:auto val="1"/>
        <c:lblOffset val="100"/>
        <c:baseTimeUnit val="days"/>
      </c:dateAx>
      <c:valAx>
        <c:axId val="39286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6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Organische Reichweite</c:v>
                </c:pt>
              </c:strCache>
            </c:strRef>
          </c:tx>
          <c:spPr>
            <a:ln w="28575" cap="rnd">
              <a:solidFill>
                <a:schemeClr val="accent1"/>
              </a:solidFill>
              <a:round/>
            </a:ln>
            <a:effectLst/>
          </c:spPr>
          <c:marker>
            <c:symbol val="none"/>
          </c:marker>
          <c:cat>
            <c:numRef>
              <c:f>Sheet1!$A$2:$A$31</c:f>
              <c:numCache>
                <c:formatCode>m/d/yyyy</c:formatCode>
                <c:ptCount val="30"/>
                <c:pt idx="0">
                  <c:v>44437</c:v>
                </c:pt>
                <c:pt idx="1">
                  <c:v>44438</c:v>
                </c:pt>
                <c:pt idx="2">
                  <c:v>44439</c:v>
                </c:pt>
                <c:pt idx="3">
                  <c:v>44440</c:v>
                </c:pt>
                <c:pt idx="4">
                  <c:v>44441</c:v>
                </c:pt>
                <c:pt idx="5">
                  <c:v>44442</c:v>
                </c:pt>
                <c:pt idx="6">
                  <c:v>44443</c:v>
                </c:pt>
                <c:pt idx="7">
                  <c:v>44444</c:v>
                </c:pt>
                <c:pt idx="8">
                  <c:v>44445</c:v>
                </c:pt>
                <c:pt idx="9">
                  <c:v>44446</c:v>
                </c:pt>
                <c:pt idx="10">
                  <c:v>44447</c:v>
                </c:pt>
                <c:pt idx="11">
                  <c:v>44448</c:v>
                </c:pt>
                <c:pt idx="12">
                  <c:v>44449</c:v>
                </c:pt>
                <c:pt idx="13">
                  <c:v>44450</c:v>
                </c:pt>
                <c:pt idx="14">
                  <c:v>44451</c:v>
                </c:pt>
                <c:pt idx="15">
                  <c:v>44452</c:v>
                </c:pt>
                <c:pt idx="16">
                  <c:v>44453</c:v>
                </c:pt>
                <c:pt idx="17">
                  <c:v>44454</c:v>
                </c:pt>
                <c:pt idx="18">
                  <c:v>44455</c:v>
                </c:pt>
                <c:pt idx="19">
                  <c:v>44456</c:v>
                </c:pt>
                <c:pt idx="20">
                  <c:v>44457</c:v>
                </c:pt>
                <c:pt idx="21">
                  <c:v>44458</c:v>
                </c:pt>
                <c:pt idx="22">
                  <c:v>44459</c:v>
                </c:pt>
                <c:pt idx="23">
                  <c:v>44460</c:v>
                </c:pt>
                <c:pt idx="24">
                  <c:v>44461</c:v>
                </c:pt>
                <c:pt idx="25">
                  <c:v>44462</c:v>
                </c:pt>
                <c:pt idx="26">
                  <c:v>44463</c:v>
                </c:pt>
                <c:pt idx="27">
                  <c:v>44464</c:v>
                </c:pt>
                <c:pt idx="28">
                  <c:v>44465</c:v>
                </c:pt>
                <c:pt idx="29">
                  <c:v>44466</c:v>
                </c:pt>
              </c:numCache>
            </c:numRef>
          </c:cat>
          <c:val>
            <c:numRef>
              <c:f>Sheet1!$B$2:$B$31</c:f>
              <c:numCache>
                <c:formatCode>General</c:formatCode>
                <c:ptCount val="30"/>
                <c:pt idx="0">
                  <c:v>1286</c:v>
                </c:pt>
                <c:pt idx="1">
                  <c:v>937</c:v>
                </c:pt>
                <c:pt idx="2">
                  <c:v>1303</c:v>
                </c:pt>
                <c:pt idx="3">
                  <c:v>898</c:v>
                </c:pt>
                <c:pt idx="4">
                  <c:v>1355</c:v>
                </c:pt>
                <c:pt idx="5">
                  <c:v>901</c:v>
                </c:pt>
                <c:pt idx="6">
                  <c:v>1056</c:v>
                </c:pt>
                <c:pt idx="7">
                  <c:v>1670</c:v>
                </c:pt>
                <c:pt idx="8">
                  <c:v>1088</c:v>
                </c:pt>
                <c:pt idx="9">
                  <c:v>1036</c:v>
                </c:pt>
                <c:pt idx="10">
                  <c:v>369</c:v>
                </c:pt>
                <c:pt idx="11">
                  <c:v>1390</c:v>
                </c:pt>
                <c:pt idx="12">
                  <c:v>2279</c:v>
                </c:pt>
                <c:pt idx="13">
                  <c:v>2803</c:v>
                </c:pt>
                <c:pt idx="14">
                  <c:v>1910</c:v>
                </c:pt>
                <c:pt idx="15">
                  <c:v>2017</c:v>
                </c:pt>
                <c:pt idx="16">
                  <c:v>2216</c:v>
                </c:pt>
                <c:pt idx="17">
                  <c:v>2464</c:v>
                </c:pt>
                <c:pt idx="18">
                  <c:v>2014</c:v>
                </c:pt>
                <c:pt idx="19">
                  <c:v>611</c:v>
                </c:pt>
                <c:pt idx="20">
                  <c:v>2141</c:v>
                </c:pt>
                <c:pt idx="21">
                  <c:v>599</c:v>
                </c:pt>
                <c:pt idx="22">
                  <c:v>1203</c:v>
                </c:pt>
                <c:pt idx="23">
                  <c:v>386</c:v>
                </c:pt>
                <c:pt idx="24">
                  <c:v>173</c:v>
                </c:pt>
                <c:pt idx="25">
                  <c:v>2912</c:v>
                </c:pt>
                <c:pt idx="26">
                  <c:v>2573</c:v>
                </c:pt>
                <c:pt idx="27">
                  <c:v>1341</c:v>
                </c:pt>
                <c:pt idx="28">
                  <c:v>1440</c:v>
                </c:pt>
                <c:pt idx="29">
                  <c:v>591</c:v>
                </c:pt>
              </c:numCache>
            </c:numRef>
          </c:val>
          <c:smooth val="0"/>
          <c:extLst>
            <c:ext xmlns:c16="http://schemas.microsoft.com/office/drawing/2014/chart" uri="{C3380CC4-5D6E-409C-BE32-E72D297353CC}">
              <c16:uniqueId val="{00000000-2D4B-4253-945E-33055863B0D9}"/>
            </c:ext>
          </c:extLst>
        </c:ser>
        <c:ser>
          <c:idx val="1"/>
          <c:order val="1"/>
          <c:tx>
            <c:strRef>
              <c:f>Sheet1!$C$1</c:f>
              <c:strCache>
                <c:ptCount val="1"/>
                <c:pt idx="0">
                  <c:v>pronova BKK Facebook Virale reichweite</c:v>
                </c:pt>
              </c:strCache>
            </c:strRef>
          </c:tx>
          <c:spPr>
            <a:ln w="28575" cap="rnd">
              <a:solidFill>
                <a:schemeClr val="accent2"/>
              </a:solidFill>
              <a:round/>
            </a:ln>
            <a:effectLst/>
          </c:spPr>
          <c:marker>
            <c:symbol val="none"/>
          </c:marker>
          <c:cat>
            <c:numRef>
              <c:f>Sheet1!$A$2:$A$31</c:f>
              <c:numCache>
                <c:formatCode>m/d/yyyy</c:formatCode>
                <c:ptCount val="30"/>
                <c:pt idx="0">
                  <c:v>44437</c:v>
                </c:pt>
                <c:pt idx="1">
                  <c:v>44438</c:v>
                </c:pt>
                <c:pt idx="2">
                  <c:v>44439</c:v>
                </c:pt>
                <c:pt idx="3">
                  <c:v>44440</c:v>
                </c:pt>
                <c:pt idx="4">
                  <c:v>44441</c:v>
                </c:pt>
                <c:pt idx="5">
                  <c:v>44442</c:v>
                </c:pt>
                <c:pt idx="6">
                  <c:v>44443</c:v>
                </c:pt>
                <c:pt idx="7">
                  <c:v>44444</c:v>
                </c:pt>
                <c:pt idx="8">
                  <c:v>44445</c:v>
                </c:pt>
                <c:pt idx="9">
                  <c:v>44446</c:v>
                </c:pt>
                <c:pt idx="10">
                  <c:v>44447</c:v>
                </c:pt>
                <c:pt idx="11">
                  <c:v>44448</c:v>
                </c:pt>
                <c:pt idx="12">
                  <c:v>44449</c:v>
                </c:pt>
                <c:pt idx="13">
                  <c:v>44450</c:v>
                </c:pt>
                <c:pt idx="14">
                  <c:v>44451</c:v>
                </c:pt>
                <c:pt idx="15">
                  <c:v>44452</c:v>
                </c:pt>
                <c:pt idx="16">
                  <c:v>44453</c:v>
                </c:pt>
                <c:pt idx="17">
                  <c:v>44454</c:v>
                </c:pt>
                <c:pt idx="18">
                  <c:v>44455</c:v>
                </c:pt>
                <c:pt idx="19">
                  <c:v>44456</c:v>
                </c:pt>
                <c:pt idx="20">
                  <c:v>44457</c:v>
                </c:pt>
                <c:pt idx="21">
                  <c:v>44458</c:v>
                </c:pt>
                <c:pt idx="22">
                  <c:v>44459</c:v>
                </c:pt>
                <c:pt idx="23">
                  <c:v>44460</c:v>
                </c:pt>
                <c:pt idx="24">
                  <c:v>44461</c:v>
                </c:pt>
                <c:pt idx="25">
                  <c:v>44462</c:v>
                </c:pt>
                <c:pt idx="26">
                  <c:v>44463</c:v>
                </c:pt>
                <c:pt idx="27">
                  <c:v>44464</c:v>
                </c:pt>
                <c:pt idx="28">
                  <c:v>44465</c:v>
                </c:pt>
                <c:pt idx="29">
                  <c:v>44466</c:v>
                </c:pt>
              </c:numCache>
            </c:numRef>
          </c:cat>
          <c:val>
            <c:numRef>
              <c:f>Sheet1!$C$2:$C$31</c:f>
              <c:numCache>
                <c:formatCode>General</c:formatCode>
                <c:ptCount val="30"/>
                <c:pt idx="0">
                  <c:v>373</c:v>
                </c:pt>
                <c:pt idx="1">
                  <c:v>213</c:v>
                </c:pt>
                <c:pt idx="2">
                  <c:v>401</c:v>
                </c:pt>
                <c:pt idx="3">
                  <c:v>350</c:v>
                </c:pt>
                <c:pt idx="4">
                  <c:v>483</c:v>
                </c:pt>
                <c:pt idx="5">
                  <c:v>208</c:v>
                </c:pt>
                <c:pt idx="6">
                  <c:v>181</c:v>
                </c:pt>
                <c:pt idx="7">
                  <c:v>814</c:v>
                </c:pt>
                <c:pt idx="8">
                  <c:v>377</c:v>
                </c:pt>
                <c:pt idx="9">
                  <c:v>219</c:v>
                </c:pt>
                <c:pt idx="10">
                  <c:v>121</c:v>
                </c:pt>
                <c:pt idx="11">
                  <c:v>400</c:v>
                </c:pt>
                <c:pt idx="12">
                  <c:v>1209</c:v>
                </c:pt>
                <c:pt idx="13">
                  <c:v>1693</c:v>
                </c:pt>
                <c:pt idx="14">
                  <c:v>1021</c:v>
                </c:pt>
                <c:pt idx="15">
                  <c:v>1177</c:v>
                </c:pt>
                <c:pt idx="16">
                  <c:v>1005</c:v>
                </c:pt>
                <c:pt idx="17">
                  <c:v>714</c:v>
                </c:pt>
                <c:pt idx="18">
                  <c:v>702</c:v>
                </c:pt>
                <c:pt idx="19">
                  <c:v>324</c:v>
                </c:pt>
                <c:pt idx="20">
                  <c:v>436</c:v>
                </c:pt>
                <c:pt idx="21">
                  <c:v>188</c:v>
                </c:pt>
                <c:pt idx="22">
                  <c:v>347</c:v>
                </c:pt>
                <c:pt idx="23">
                  <c:v>121</c:v>
                </c:pt>
                <c:pt idx="24">
                  <c:v>81</c:v>
                </c:pt>
                <c:pt idx="25">
                  <c:v>1801</c:v>
                </c:pt>
                <c:pt idx="26">
                  <c:v>1520</c:v>
                </c:pt>
                <c:pt idx="27">
                  <c:v>642</c:v>
                </c:pt>
                <c:pt idx="28">
                  <c:v>720</c:v>
                </c:pt>
                <c:pt idx="29">
                  <c:v>365</c:v>
                </c:pt>
              </c:numCache>
            </c:numRef>
          </c:val>
          <c:smooth val="0"/>
          <c:extLst>
            <c:ext xmlns:c16="http://schemas.microsoft.com/office/drawing/2014/chart" uri="{C3380CC4-5D6E-409C-BE32-E72D297353CC}">
              <c16:uniqueId val="{00000001-2D4B-4253-945E-33055863B0D9}"/>
            </c:ext>
          </c:extLst>
        </c:ser>
        <c:dLbls>
          <c:showLegendKey val="0"/>
          <c:showVal val="0"/>
          <c:showCatName val="0"/>
          <c:showSerName val="0"/>
          <c:showPercent val="0"/>
          <c:showBubbleSize val="0"/>
        </c:dLbls>
        <c:smooth val="0"/>
        <c:axId val="392860480"/>
        <c:axId val="392864088"/>
      </c:lineChart>
      <c:dateAx>
        <c:axId val="392860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64088"/>
        <c:crosses val="autoZero"/>
        <c:auto val="1"/>
        <c:lblOffset val="100"/>
        <c:baseTimeUnit val="days"/>
      </c:dateAx>
      <c:valAx>
        <c:axId val="39286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860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58AA2-3BEF-4C37-9CF9-BE1C8F6926C8}"/>
              </a:ext>
            </a:extLst>
          </p:cNvPr>
          <p:cNvSpPr>
            <a:spLocks noGrp="1"/>
          </p:cNvSpPr>
          <p:nvPr>
            <p:ph type="ctrTitle"/>
          </p:nvPr>
        </p:nvSpPr>
        <p:spPr/>
        <p:txBody>
          <a:bodyPr/>
          <a:lstStyle/>
          <a:p>
            <a:r>
              <a:rPr lang="en-US"/>
              <a:t>Quartalsreport Facebook</a:t>
            </a:r>
          </a:p>
        </p:txBody>
      </p:sp>
      <p:sp>
        <p:nvSpPr>
          <p:cNvPr id="3" name="Subtitle 2">
            <a:extLst>
              <a:ext uri="{FF2B5EF4-FFF2-40B4-BE49-F238E27FC236}">
                <a16:creationId xmlns:a16="http://schemas.microsoft.com/office/drawing/2014/main" id="{92CF6F5C-68F4-4559-B072-BF5E17F03DF3}"/>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14153774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95539-3942-46D9-A379-55E309EBDCDD}"/>
              </a:ext>
            </a:extLst>
          </p:cNvPr>
          <p:cNvSpPr>
            <a:spLocks noGrp="1"/>
          </p:cNvSpPr>
          <p:nvPr>
            <p:ph type="title"/>
          </p:nvPr>
        </p:nvSpPr>
        <p:spPr/>
        <p:txBody>
          <a:bodyPr/>
          <a:lstStyle/>
          <a:p>
            <a:r>
              <a:rPr lang="de-DE"/>
              <a:t>Facebook Entwicklung der Follower | All Pages</a:t>
            </a:r>
            <a:endParaRPr lang="en-US"/>
          </a:p>
        </p:txBody>
      </p:sp>
      <p:graphicFrame>
        <p:nvGraphicFramePr>
          <p:cNvPr id="6" name="Chart Placeholder 5">
            <a:extLst>
              <a:ext uri="{FF2B5EF4-FFF2-40B4-BE49-F238E27FC236}">
                <a16:creationId xmlns:a16="http://schemas.microsoft.com/office/drawing/2014/main" id="{B6C83265-B37A-46AC-93AD-5921ADB3B5F2}"/>
              </a:ext>
            </a:extLst>
          </p:cNvPr>
          <p:cNvGraphicFramePr>
            <a:graphicFrameLocks noGrp="1"/>
          </p:cNvGraphicFramePr>
          <p:nvPr>
            <p:ph type="chart" sz="quarter" idx="13"/>
            <p:extLst>
              <p:ext uri="{D42A27DB-BD31-4B8C-83A1-F6EECF244321}">
                <p14:modId xmlns:p14="http://schemas.microsoft.com/office/powerpoint/2010/main" val="2055396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3867AE-2DE9-428B-A164-FFEC161EB654}"/>
              </a:ext>
            </a:extLst>
          </p:cNvPr>
          <p:cNvSpPr>
            <a:spLocks noGrp="1"/>
          </p:cNvSpPr>
          <p:nvPr>
            <p:ph type="body" sz="quarter" idx="14"/>
          </p:nvPr>
        </p:nvSpPr>
        <p:spPr/>
        <p:txBody>
          <a:bodyPr/>
          <a:lstStyle/>
          <a:p>
            <a:r>
              <a:rPr lang="en-US"/>
              <a:t>08/29/2021 - 09/27/2021</a:t>
            </a:r>
          </a:p>
        </p:txBody>
      </p:sp>
      <p:sp>
        <p:nvSpPr>
          <p:cNvPr id="5" name="Footer Placeholder 4">
            <a:extLst>
              <a:ext uri="{FF2B5EF4-FFF2-40B4-BE49-F238E27FC236}">
                <a16:creationId xmlns:a16="http://schemas.microsoft.com/office/drawing/2014/main" id="{1C6C4A5C-8630-4904-9A81-ED76F48860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4876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DE0E5-FD4F-4BA1-9430-F267FB43F658}"/>
              </a:ext>
            </a:extLst>
          </p:cNvPr>
          <p:cNvSpPr>
            <a:spLocks noGrp="1"/>
          </p:cNvSpPr>
          <p:nvPr>
            <p:ph type="title"/>
          </p:nvPr>
        </p:nvSpPr>
        <p:spPr/>
        <p:txBody>
          <a:bodyPr/>
          <a:lstStyle/>
          <a:p>
            <a:r>
              <a:rPr lang="en-US"/>
              <a:t>Facebook Facebook KPIs Reichweite | All Pages</a:t>
            </a:r>
          </a:p>
        </p:txBody>
      </p:sp>
      <p:graphicFrame>
        <p:nvGraphicFramePr>
          <p:cNvPr id="5" name="Table Placeholder 4">
            <a:extLst>
              <a:ext uri="{FF2B5EF4-FFF2-40B4-BE49-F238E27FC236}">
                <a16:creationId xmlns:a16="http://schemas.microsoft.com/office/drawing/2014/main" id="{2DDC7145-20EF-41B3-89FD-C58B45B5FE12}"/>
              </a:ext>
            </a:extLst>
          </p:cNvPr>
          <p:cNvGraphicFramePr>
            <a:graphicFrameLocks noGrp="1"/>
          </p:cNvGraphicFramePr>
          <p:nvPr>
            <p:ph type="tbl" sz="quarter" idx="13"/>
            <p:extLst>
              <p:ext uri="{D42A27DB-BD31-4B8C-83A1-F6EECF244321}">
                <p14:modId xmlns:p14="http://schemas.microsoft.com/office/powerpoint/2010/main" val="1219209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029295377"/>
                    </a:ext>
                  </a:extLst>
                </a:gridCol>
                <a:gridCol w="987552">
                  <a:extLst>
                    <a:ext uri="{9D8B030D-6E8A-4147-A177-3AD203B41FA5}">
                      <a16:colId xmlns:a16="http://schemas.microsoft.com/office/drawing/2014/main" val="505047850"/>
                    </a:ext>
                  </a:extLst>
                </a:gridCol>
                <a:gridCol w="987552">
                  <a:extLst>
                    <a:ext uri="{9D8B030D-6E8A-4147-A177-3AD203B41FA5}">
                      <a16:colId xmlns:a16="http://schemas.microsoft.com/office/drawing/2014/main" val="1968924098"/>
                    </a:ext>
                  </a:extLst>
                </a:gridCol>
                <a:gridCol w="987552">
                  <a:extLst>
                    <a:ext uri="{9D8B030D-6E8A-4147-A177-3AD203B41FA5}">
                      <a16:colId xmlns:a16="http://schemas.microsoft.com/office/drawing/2014/main" val="3742261247"/>
                    </a:ext>
                  </a:extLst>
                </a:gridCol>
                <a:gridCol w="822960">
                  <a:extLst>
                    <a:ext uri="{9D8B030D-6E8A-4147-A177-3AD203B41FA5}">
                      <a16:colId xmlns:a16="http://schemas.microsoft.com/office/drawing/2014/main" val="939361851"/>
                    </a:ext>
                  </a:extLst>
                </a:gridCol>
                <a:gridCol w="411480">
                  <a:extLst>
                    <a:ext uri="{9D8B030D-6E8A-4147-A177-3AD203B41FA5}">
                      <a16:colId xmlns:a16="http://schemas.microsoft.com/office/drawing/2014/main" val="4053712470"/>
                    </a:ext>
                  </a:extLst>
                </a:gridCol>
                <a:gridCol w="987552">
                  <a:extLst>
                    <a:ext uri="{9D8B030D-6E8A-4147-A177-3AD203B41FA5}">
                      <a16:colId xmlns:a16="http://schemas.microsoft.com/office/drawing/2014/main" val="934734388"/>
                    </a:ext>
                  </a:extLst>
                </a:gridCol>
                <a:gridCol w="740664">
                  <a:extLst>
                    <a:ext uri="{9D8B030D-6E8A-4147-A177-3AD203B41FA5}">
                      <a16:colId xmlns:a16="http://schemas.microsoft.com/office/drawing/2014/main" val="974973254"/>
                    </a:ext>
                  </a:extLst>
                </a:gridCol>
                <a:gridCol w="987552">
                  <a:extLst>
                    <a:ext uri="{9D8B030D-6E8A-4147-A177-3AD203B41FA5}">
                      <a16:colId xmlns:a16="http://schemas.microsoft.com/office/drawing/2014/main" val="3842565368"/>
                    </a:ext>
                  </a:extLst>
                </a:gridCol>
                <a:gridCol w="411480">
                  <a:extLst>
                    <a:ext uri="{9D8B030D-6E8A-4147-A177-3AD203B41FA5}">
                      <a16:colId xmlns:a16="http://schemas.microsoft.com/office/drawing/2014/main" val="2909687049"/>
                    </a:ext>
                  </a:extLst>
                </a:gridCol>
              </a:tblGrid>
              <a:tr h="370840">
                <a:tc>
                  <a:txBody>
                    <a:bodyPr/>
                    <a:lstStyle/>
                    <a:p>
                      <a:r>
                        <a:rPr lang="en-US" sz="1000"/>
                        <a:t>Fans</a:t>
                      </a:r>
                    </a:p>
                  </a:txBody>
                  <a:tcPr/>
                </a:tc>
                <a:tc>
                  <a:txBody>
                    <a:bodyPr/>
                    <a:lstStyle/>
                    <a:p>
                      <a:r>
                        <a:rPr lang="en-US" sz="1000"/>
                        <a:t>Änderung Fans</a:t>
                      </a:r>
                    </a:p>
                  </a:txBody>
                  <a:tcPr/>
                </a:tc>
                <a:tc>
                  <a:txBody>
                    <a:bodyPr/>
                    <a:lstStyle/>
                    <a:p>
                      <a:r>
                        <a:rPr lang="en-US" sz="1000"/>
                        <a:t>Posts</a:t>
                      </a:r>
                    </a:p>
                  </a:txBody>
                  <a:tcPr/>
                </a:tc>
                <a:tc>
                  <a:txBody>
                    <a:bodyPr/>
                    <a:lstStyle/>
                    <a:p>
                      <a:r>
                        <a:rPr lang="en-US" sz="1000"/>
                        <a:t>Impressionen</a:t>
                      </a:r>
                    </a:p>
                  </a:txBody>
                  <a:tcPr/>
                </a:tc>
                <a:tc>
                  <a:txBody>
                    <a:bodyPr/>
                    <a:lstStyle/>
                    <a:p>
                      <a:r>
                        <a:rPr lang="en-US" sz="1000"/>
                        <a:t>Bezahlte Impressionen</a:t>
                      </a:r>
                    </a:p>
                  </a:txBody>
                  <a:tcPr/>
                </a:tc>
                <a:tc>
                  <a:txBody>
                    <a:bodyPr/>
                    <a:lstStyle/>
                    <a:p>
                      <a:r>
                        <a:rPr lang="en-US" sz="1000"/>
                        <a:t>Anteil Bezahlt</a:t>
                      </a:r>
                    </a:p>
                  </a:txBody>
                  <a:tcPr/>
                </a:tc>
                <a:tc>
                  <a:txBody>
                    <a:bodyPr/>
                    <a:lstStyle/>
                    <a:p>
                      <a:r>
                        <a:rPr lang="en-US" sz="1000"/>
                        <a:t>Organische Impressionen</a:t>
                      </a:r>
                    </a:p>
                  </a:txBody>
                  <a:tcPr/>
                </a:tc>
                <a:tc>
                  <a:txBody>
                    <a:bodyPr/>
                    <a:lstStyle/>
                    <a:p>
                      <a:r>
                        <a:rPr lang="en-US" sz="1000"/>
                        <a:t>Anteil Organisch</a:t>
                      </a:r>
                    </a:p>
                  </a:txBody>
                  <a:tcPr/>
                </a:tc>
                <a:tc>
                  <a:txBody>
                    <a:bodyPr/>
                    <a:lstStyle/>
                    <a:p>
                      <a:r>
                        <a:rPr lang="en-US" sz="1000"/>
                        <a:t>Virale Impressionen</a:t>
                      </a:r>
                    </a:p>
                  </a:txBody>
                  <a:tcPr/>
                </a:tc>
                <a:tc>
                  <a:txBody>
                    <a:bodyPr/>
                    <a:lstStyle/>
                    <a:p>
                      <a:r>
                        <a:rPr lang="en-US" sz="1000"/>
                        <a:t>Anteil Viral</a:t>
                      </a:r>
                    </a:p>
                  </a:txBody>
                  <a:tcPr/>
                </a:tc>
                <a:extLst>
                  <a:ext uri="{0D108BD9-81ED-4DB2-BD59-A6C34878D82A}">
                    <a16:rowId xmlns:a16="http://schemas.microsoft.com/office/drawing/2014/main" val="3378321879"/>
                  </a:ext>
                </a:extLst>
              </a:tr>
              <a:tr h="370840">
                <a:tc>
                  <a:txBody>
                    <a:bodyPr/>
                    <a:lstStyle/>
                    <a:p>
                      <a:r>
                        <a:rPr lang="en-US" sz="1000"/>
                        <a:t>9704</a:t>
                      </a:r>
                    </a:p>
                  </a:txBody>
                  <a:tcPr/>
                </a:tc>
                <a:tc>
                  <a:txBody>
                    <a:bodyPr/>
                    <a:lstStyle/>
                    <a:p>
                      <a:r>
                        <a:rPr lang="en-US" sz="1000"/>
                        <a:t>-14</a:t>
                      </a:r>
                    </a:p>
                  </a:txBody>
                  <a:tcPr/>
                </a:tc>
                <a:tc>
                  <a:txBody>
                    <a:bodyPr/>
                    <a:lstStyle/>
                    <a:p>
                      <a:r>
                        <a:rPr lang="en-US" sz="1000"/>
                        <a:t>2</a:t>
                      </a:r>
                    </a:p>
                  </a:txBody>
                  <a:tcPr/>
                </a:tc>
                <a:tc>
                  <a:txBody>
                    <a:bodyPr/>
                    <a:lstStyle/>
                    <a:p>
                      <a:r>
                        <a:rPr lang="en-US" sz="1000"/>
                        <a:t>894278</a:t>
                      </a:r>
                    </a:p>
                  </a:txBody>
                  <a:tcPr/>
                </a:tc>
                <a:tc>
                  <a:txBody>
                    <a:bodyPr/>
                    <a:lstStyle/>
                    <a:p>
                      <a:r>
                        <a:rPr lang="en-US" sz="1000"/>
                        <a:t>833290</a:t>
                      </a:r>
                    </a:p>
                  </a:txBody>
                  <a:tcPr/>
                </a:tc>
                <a:tc>
                  <a:txBody>
                    <a:bodyPr/>
                    <a:lstStyle/>
                    <a:p>
                      <a:r>
                        <a:rPr lang="en-US" sz="1000"/>
                        <a:t>93.58 %</a:t>
                      </a:r>
                    </a:p>
                  </a:txBody>
                  <a:tcPr/>
                </a:tc>
                <a:tc>
                  <a:txBody>
                    <a:bodyPr/>
                    <a:lstStyle/>
                    <a:p>
                      <a:r>
                        <a:rPr lang="en-US" sz="1000"/>
                        <a:t>60988</a:t>
                      </a:r>
                    </a:p>
                  </a:txBody>
                  <a:tcPr/>
                </a:tc>
                <a:tc>
                  <a:txBody>
                    <a:bodyPr/>
                    <a:lstStyle/>
                    <a:p>
                      <a:r>
                        <a:rPr lang="en-US" sz="1000"/>
                        <a:t>6.85 %</a:t>
                      </a:r>
                    </a:p>
                  </a:txBody>
                  <a:tcPr/>
                </a:tc>
                <a:tc>
                  <a:txBody>
                    <a:bodyPr/>
                    <a:lstStyle/>
                    <a:p>
                      <a:r>
                        <a:rPr lang="en-US" sz="1000"/>
                        <a:t>23126</a:t>
                      </a:r>
                    </a:p>
                  </a:txBody>
                  <a:tcPr/>
                </a:tc>
                <a:tc>
                  <a:txBody>
                    <a:bodyPr/>
                    <a:lstStyle/>
                    <a:p>
                      <a:r>
                        <a:rPr lang="en-US" sz="1000"/>
                        <a:t>2.60 %</a:t>
                      </a:r>
                    </a:p>
                  </a:txBody>
                  <a:tcPr/>
                </a:tc>
                <a:extLst>
                  <a:ext uri="{0D108BD9-81ED-4DB2-BD59-A6C34878D82A}">
                    <a16:rowId xmlns:a16="http://schemas.microsoft.com/office/drawing/2014/main" val="973763881"/>
                  </a:ext>
                </a:extLst>
              </a:tr>
            </a:tbl>
          </a:graphicData>
        </a:graphic>
      </p:graphicFrame>
      <p:sp>
        <p:nvSpPr>
          <p:cNvPr id="4" name="Text Placeholder 3">
            <a:extLst>
              <a:ext uri="{FF2B5EF4-FFF2-40B4-BE49-F238E27FC236}">
                <a16:creationId xmlns:a16="http://schemas.microsoft.com/office/drawing/2014/main" id="{7FF7FFE1-3767-405F-BC47-DDD7042202A0}"/>
              </a:ext>
            </a:extLst>
          </p:cNvPr>
          <p:cNvSpPr>
            <a:spLocks noGrp="1"/>
          </p:cNvSpPr>
          <p:nvPr>
            <p:ph type="body" sz="quarter" idx="14"/>
          </p:nvPr>
        </p:nvSpPr>
        <p:spPr/>
        <p:txBody>
          <a:bodyPr/>
          <a:lstStyle/>
          <a:p>
            <a:r>
              <a:rPr lang="en-US"/>
              <a:t>08/29/2021 - 09/27/2021</a:t>
            </a:r>
          </a:p>
        </p:txBody>
      </p:sp>
    </p:spTree>
    <p:extLst>
      <p:ext uri="{BB962C8B-B14F-4D97-AF65-F5344CB8AC3E}">
        <p14:creationId xmlns:p14="http://schemas.microsoft.com/office/powerpoint/2010/main" val="364936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B5B6B-FF40-4B77-A408-7C3BED0D032A}"/>
              </a:ext>
            </a:extLst>
          </p:cNvPr>
          <p:cNvSpPr>
            <a:spLocks noGrp="1"/>
          </p:cNvSpPr>
          <p:nvPr>
            <p:ph type="title"/>
          </p:nvPr>
        </p:nvSpPr>
        <p:spPr/>
        <p:txBody>
          <a:bodyPr/>
          <a:lstStyle/>
          <a:p>
            <a:r>
              <a:rPr lang="de-DE"/>
              <a:t>Facebook Reichweite organisch, viral und bezahlt | All Pages</a:t>
            </a:r>
            <a:endParaRPr lang="en-US"/>
          </a:p>
        </p:txBody>
      </p:sp>
      <p:graphicFrame>
        <p:nvGraphicFramePr>
          <p:cNvPr id="6" name="Chart Placeholder 5">
            <a:extLst>
              <a:ext uri="{FF2B5EF4-FFF2-40B4-BE49-F238E27FC236}">
                <a16:creationId xmlns:a16="http://schemas.microsoft.com/office/drawing/2014/main" id="{950144AC-4690-4B1B-B1B2-BB0E7850176A}"/>
              </a:ext>
            </a:extLst>
          </p:cNvPr>
          <p:cNvGraphicFramePr>
            <a:graphicFrameLocks noGrp="1"/>
          </p:cNvGraphicFramePr>
          <p:nvPr>
            <p:ph type="chart" sz="quarter" idx="13"/>
            <p:extLst>
              <p:ext uri="{D42A27DB-BD31-4B8C-83A1-F6EECF244321}">
                <p14:modId xmlns:p14="http://schemas.microsoft.com/office/powerpoint/2010/main" val="1613283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839C52-45A8-439D-B165-F06B1BDD8B09}"/>
              </a:ext>
            </a:extLst>
          </p:cNvPr>
          <p:cNvSpPr>
            <a:spLocks noGrp="1"/>
          </p:cNvSpPr>
          <p:nvPr>
            <p:ph type="body" sz="quarter" idx="14"/>
          </p:nvPr>
        </p:nvSpPr>
        <p:spPr/>
        <p:txBody>
          <a:bodyPr/>
          <a:lstStyle/>
          <a:p>
            <a:r>
              <a:rPr lang="en-US"/>
              <a:t>08/29/2021 - 09/27/2021</a:t>
            </a:r>
          </a:p>
        </p:txBody>
      </p:sp>
      <p:sp>
        <p:nvSpPr>
          <p:cNvPr id="5" name="Footer Placeholder 4">
            <a:extLst>
              <a:ext uri="{FF2B5EF4-FFF2-40B4-BE49-F238E27FC236}">
                <a16:creationId xmlns:a16="http://schemas.microsoft.com/office/drawing/2014/main" id="{C50EDB63-7157-4481-B278-CD20B28A64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5712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4DA1A-106A-48C7-A872-CF28819E10AA}"/>
              </a:ext>
            </a:extLst>
          </p:cNvPr>
          <p:cNvSpPr>
            <a:spLocks noGrp="1"/>
          </p:cNvSpPr>
          <p:nvPr>
            <p:ph type="title"/>
          </p:nvPr>
        </p:nvSpPr>
        <p:spPr/>
        <p:txBody>
          <a:bodyPr/>
          <a:lstStyle/>
          <a:p>
            <a:r>
              <a:rPr lang="en-US"/>
              <a:t>Facebook Organische und Virale Reichweite Facebook | All Pages</a:t>
            </a:r>
          </a:p>
        </p:txBody>
      </p:sp>
      <p:graphicFrame>
        <p:nvGraphicFramePr>
          <p:cNvPr id="6" name="Chart Placeholder 5">
            <a:extLst>
              <a:ext uri="{FF2B5EF4-FFF2-40B4-BE49-F238E27FC236}">
                <a16:creationId xmlns:a16="http://schemas.microsoft.com/office/drawing/2014/main" id="{3A9279C3-6F0F-4407-8DBA-84AF30FB87A7}"/>
              </a:ext>
            </a:extLst>
          </p:cNvPr>
          <p:cNvGraphicFramePr>
            <a:graphicFrameLocks noGrp="1"/>
          </p:cNvGraphicFramePr>
          <p:nvPr>
            <p:ph type="chart" sz="quarter" idx="13"/>
            <p:extLst>
              <p:ext uri="{D42A27DB-BD31-4B8C-83A1-F6EECF244321}">
                <p14:modId xmlns:p14="http://schemas.microsoft.com/office/powerpoint/2010/main" val="893362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93598C-C02C-424E-AC71-81E5B3BBDD4D}"/>
              </a:ext>
            </a:extLst>
          </p:cNvPr>
          <p:cNvSpPr>
            <a:spLocks noGrp="1"/>
          </p:cNvSpPr>
          <p:nvPr>
            <p:ph type="body" sz="quarter" idx="14"/>
          </p:nvPr>
        </p:nvSpPr>
        <p:spPr/>
        <p:txBody>
          <a:bodyPr/>
          <a:lstStyle/>
          <a:p>
            <a:r>
              <a:rPr lang="en-US"/>
              <a:t>08/29/2021 - 09/27/2021</a:t>
            </a:r>
          </a:p>
        </p:txBody>
      </p:sp>
      <p:sp>
        <p:nvSpPr>
          <p:cNvPr id="5" name="Footer Placeholder 4">
            <a:extLst>
              <a:ext uri="{FF2B5EF4-FFF2-40B4-BE49-F238E27FC236}">
                <a16:creationId xmlns:a16="http://schemas.microsoft.com/office/drawing/2014/main" id="{8A205827-8744-47B8-897F-483FAC57C3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2028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C9F7F-7FEA-40AF-B65B-5304D37259F3}"/>
              </a:ext>
            </a:extLst>
          </p:cNvPr>
          <p:cNvSpPr>
            <a:spLocks noGrp="1"/>
          </p:cNvSpPr>
          <p:nvPr>
            <p:ph type="title"/>
          </p:nvPr>
        </p:nvSpPr>
        <p:spPr/>
        <p:txBody>
          <a:bodyPr/>
          <a:lstStyle/>
          <a:p>
            <a:r>
              <a:rPr lang="de-DE"/>
              <a:t>Facebook Übersicht redaktionelle Inhalte | All Pages</a:t>
            </a:r>
            <a:endParaRPr lang="en-US"/>
          </a:p>
        </p:txBody>
      </p:sp>
      <p:graphicFrame>
        <p:nvGraphicFramePr>
          <p:cNvPr id="5" name="Table Placeholder 4">
            <a:extLst>
              <a:ext uri="{FF2B5EF4-FFF2-40B4-BE49-F238E27FC236}">
                <a16:creationId xmlns:a16="http://schemas.microsoft.com/office/drawing/2014/main" id="{3857DF4D-ED30-4144-80A2-87938DC71896}"/>
              </a:ext>
            </a:extLst>
          </p:cNvPr>
          <p:cNvGraphicFramePr>
            <a:graphicFrameLocks noGrp="1"/>
          </p:cNvGraphicFramePr>
          <p:nvPr>
            <p:ph type="tbl" sz="quarter" idx="13"/>
            <p:extLst>
              <p:ext uri="{D42A27DB-BD31-4B8C-83A1-F6EECF244321}">
                <p14:modId xmlns:p14="http://schemas.microsoft.com/office/powerpoint/2010/main" val="2731648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01813566"/>
                    </a:ext>
                  </a:extLst>
                </a:gridCol>
                <a:gridCol w="1069848">
                  <a:extLst>
                    <a:ext uri="{9D8B030D-6E8A-4147-A177-3AD203B41FA5}">
                      <a16:colId xmlns:a16="http://schemas.microsoft.com/office/drawing/2014/main" val="1367180330"/>
                    </a:ext>
                  </a:extLst>
                </a:gridCol>
                <a:gridCol w="1069848">
                  <a:extLst>
                    <a:ext uri="{9D8B030D-6E8A-4147-A177-3AD203B41FA5}">
                      <a16:colId xmlns:a16="http://schemas.microsoft.com/office/drawing/2014/main" val="1022481957"/>
                    </a:ext>
                  </a:extLst>
                </a:gridCol>
                <a:gridCol w="1069848">
                  <a:extLst>
                    <a:ext uri="{9D8B030D-6E8A-4147-A177-3AD203B41FA5}">
                      <a16:colId xmlns:a16="http://schemas.microsoft.com/office/drawing/2014/main" val="930502755"/>
                    </a:ext>
                  </a:extLst>
                </a:gridCol>
                <a:gridCol w="1069848">
                  <a:extLst>
                    <a:ext uri="{9D8B030D-6E8A-4147-A177-3AD203B41FA5}">
                      <a16:colId xmlns:a16="http://schemas.microsoft.com/office/drawing/2014/main" val="739803276"/>
                    </a:ext>
                  </a:extLst>
                </a:gridCol>
                <a:gridCol w="905256">
                  <a:extLst>
                    <a:ext uri="{9D8B030D-6E8A-4147-A177-3AD203B41FA5}">
                      <a16:colId xmlns:a16="http://schemas.microsoft.com/office/drawing/2014/main" val="239627686"/>
                    </a:ext>
                  </a:extLst>
                </a:gridCol>
                <a:gridCol w="493776">
                  <a:extLst>
                    <a:ext uri="{9D8B030D-6E8A-4147-A177-3AD203B41FA5}">
                      <a16:colId xmlns:a16="http://schemas.microsoft.com/office/drawing/2014/main" val="3735270714"/>
                    </a:ext>
                  </a:extLst>
                </a:gridCol>
                <a:gridCol w="493776">
                  <a:extLst>
                    <a:ext uri="{9D8B030D-6E8A-4147-A177-3AD203B41FA5}">
                      <a16:colId xmlns:a16="http://schemas.microsoft.com/office/drawing/2014/main" val="2541457252"/>
                    </a:ext>
                  </a:extLst>
                </a:gridCol>
                <a:gridCol w="493776">
                  <a:extLst>
                    <a:ext uri="{9D8B030D-6E8A-4147-A177-3AD203B41FA5}">
                      <a16:colId xmlns:a16="http://schemas.microsoft.com/office/drawing/2014/main" val="975014281"/>
                    </a:ext>
                  </a:extLst>
                </a:gridCol>
              </a:tblGrid>
              <a:tr h="370840">
                <a:tc>
                  <a:txBody>
                    <a:bodyPr/>
                    <a:lstStyle/>
                    <a:p>
                      <a:r>
                        <a:rPr lang="en-US" sz="1000"/>
                        <a:t>Fans</a:t>
                      </a:r>
                    </a:p>
                  </a:txBody>
                  <a:tcPr/>
                </a:tc>
                <a:tc>
                  <a:txBody>
                    <a:bodyPr/>
                    <a:lstStyle/>
                    <a:p>
                      <a:r>
                        <a:rPr lang="en-US" sz="1000"/>
                        <a:t>Posts</a:t>
                      </a:r>
                    </a:p>
                  </a:txBody>
                  <a:tcPr/>
                </a:tc>
                <a:tc>
                  <a:txBody>
                    <a:bodyPr/>
                    <a:lstStyle/>
                    <a:p>
                      <a:r>
                        <a:rPr lang="en-US" sz="1000"/>
                        <a:t>Videos</a:t>
                      </a:r>
                    </a:p>
                  </a:txBody>
                  <a:tcPr/>
                </a:tc>
                <a:tc>
                  <a:txBody>
                    <a:bodyPr/>
                    <a:lstStyle/>
                    <a:p>
                      <a:r>
                        <a:rPr lang="en-US" sz="1000"/>
                        <a:t>Foto Posts</a:t>
                      </a:r>
                    </a:p>
                  </a:txBody>
                  <a:tcPr/>
                </a:tc>
                <a:tc>
                  <a:txBody>
                    <a:bodyPr/>
                    <a:lstStyle/>
                    <a:p>
                      <a:r>
                        <a:rPr lang="en-US" sz="1000"/>
                        <a:t>Link Posts</a:t>
                      </a:r>
                    </a:p>
                  </a:txBody>
                  <a:tcPr/>
                </a:tc>
                <a:tc>
                  <a:txBody>
                    <a:bodyPr/>
                    <a:lstStyle/>
                    <a:p>
                      <a:r>
                        <a:rPr lang="en-US" sz="1000"/>
                        <a:t>Reaktionen</a:t>
                      </a:r>
                    </a:p>
                  </a:txBody>
                  <a:tcPr/>
                </a:tc>
                <a:tc>
                  <a:txBody>
                    <a:bodyPr/>
                    <a:lstStyle/>
                    <a:p>
                      <a:r>
                        <a:rPr lang="en-US" sz="1000"/>
                        <a:t>Kommentare</a:t>
                      </a:r>
                    </a:p>
                  </a:txBody>
                  <a:tcPr/>
                </a:tc>
                <a:tc>
                  <a:txBody>
                    <a:bodyPr/>
                    <a:lstStyle/>
                    <a:p>
                      <a:r>
                        <a:rPr lang="en-US" sz="1000"/>
                        <a:t>Geteilt</a:t>
                      </a:r>
                    </a:p>
                  </a:txBody>
                  <a:tcPr/>
                </a:tc>
                <a:tc>
                  <a:txBody>
                    <a:bodyPr/>
                    <a:lstStyle/>
                    <a:p>
                      <a:r>
                        <a:rPr lang="en-US" sz="1000"/>
                        <a:t>Interaktionsrate</a:t>
                      </a:r>
                    </a:p>
                  </a:txBody>
                  <a:tcPr/>
                </a:tc>
                <a:extLst>
                  <a:ext uri="{0D108BD9-81ED-4DB2-BD59-A6C34878D82A}">
                    <a16:rowId xmlns:a16="http://schemas.microsoft.com/office/drawing/2014/main" val="3907840668"/>
                  </a:ext>
                </a:extLst>
              </a:tr>
              <a:tr h="370840">
                <a:tc>
                  <a:txBody>
                    <a:bodyPr/>
                    <a:lstStyle/>
                    <a:p>
                      <a:r>
                        <a:rPr lang="en-US" sz="1000"/>
                        <a:t>9724</a:t>
                      </a:r>
                    </a:p>
                  </a:txBody>
                  <a:tcPr/>
                </a:tc>
                <a:tc>
                  <a:txBody>
                    <a:bodyPr/>
                    <a:lstStyle/>
                    <a:p>
                      <a:r>
                        <a:rPr lang="en-US" sz="1000"/>
                        <a:t>27</a:t>
                      </a:r>
                    </a:p>
                  </a:txBody>
                  <a:tcPr/>
                </a:tc>
                <a:tc>
                  <a:txBody>
                    <a:bodyPr/>
                    <a:lstStyle/>
                    <a:p>
                      <a:r>
                        <a:rPr lang="en-US" sz="1000"/>
                        <a:t>0</a:t>
                      </a:r>
                    </a:p>
                  </a:txBody>
                  <a:tcPr/>
                </a:tc>
                <a:tc>
                  <a:txBody>
                    <a:bodyPr/>
                    <a:lstStyle/>
                    <a:p>
                      <a:r>
                        <a:rPr lang="en-US" sz="1000"/>
                        <a:t>25</a:t>
                      </a:r>
                    </a:p>
                  </a:txBody>
                  <a:tcPr/>
                </a:tc>
                <a:tc>
                  <a:txBody>
                    <a:bodyPr/>
                    <a:lstStyle/>
                    <a:p>
                      <a:r>
                        <a:rPr lang="en-US" sz="1000"/>
                        <a:t>1</a:t>
                      </a:r>
                    </a:p>
                  </a:txBody>
                  <a:tcPr/>
                </a:tc>
                <a:tc>
                  <a:txBody>
                    <a:bodyPr/>
                    <a:lstStyle/>
                    <a:p>
                      <a:r>
                        <a:rPr lang="en-US" sz="1000"/>
                        <a:t>371</a:t>
                      </a:r>
                    </a:p>
                  </a:txBody>
                  <a:tcPr/>
                </a:tc>
                <a:tc>
                  <a:txBody>
                    <a:bodyPr/>
                    <a:lstStyle/>
                    <a:p>
                      <a:r>
                        <a:rPr lang="en-US" sz="1000"/>
                        <a:t>3</a:t>
                      </a:r>
                    </a:p>
                  </a:txBody>
                  <a:tcPr/>
                </a:tc>
                <a:tc>
                  <a:txBody>
                    <a:bodyPr/>
                    <a:lstStyle/>
                    <a:p>
                      <a:r>
                        <a:rPr lang="en-US" sz="1000"/>
                        <a:t>297</a:t>
                      </a:r>
                    </a:p>
                  </a:txBody>
                  <a:tcPr/>
                </a:tc>
                <a:tc>
                  <a:txBody>
                    <a:bodyPr/>
                    <a:lstStyle/>
                    <a:p>
                      <a:r>
                        <a:rPr lang="en-US" sz="1000"/>
                        <a:t>0.5111 %</a:t>
                      </a:r>
                    </a:p>
                  </a:txBody>
                  <a:tcPr/>
                </a:tc>
                <a:extLst>
                  <a:ext uri="{0D108BD9-81ED-4DB2-BD59-A6C34878D82A}">
                    <a16:rowId xmlns:a16="http://schemas.microsoft.com/office/drawing/2014/main" val="2474018766"/>
                  </a:ext>
                </a:extLst>
              </a:tr>
            </a:tbl>
          </a:graphicData>
        </a:graphic>
      </p:graphicFrame>
      <p:sp>
        <p:nvSpPr>
          <p:cNvPr id="4" name="Text Placeholder 3">
            <a:extLst>
              <a:ext uri="{FF2B5EF4-FFF2-40B4-BE49-F238E27FC236}">
                <a16:creationId xmlns:a16="http://schemas.microsoft.com/office/drawing/2014/main" id="{73D982D7-BA8F-4835-BC19-8CEA78BFCE40}"/>
              </a:ext>
            </a:extLst>
          </p:cNvPr>
          <p:cNvSpPr>
            <a:spLocks noGrp="1"/>
          </p:cNvSpPr>
          <p:nvPr>
            <p:ph type="body" sz="quarter" idx="14"/>
          </p:nvPr>
        </p:nvSpPr>
        <p:spPr/>
        <p:txBody>
          <a:bodyPr/>
          <a:lstStyle/>
          <a:p>
            <a:r>
              <a:rPr lang="en-US"/>
              <a:t>08/29/2021 - 09/27/2021</a:t>
            </a:r>
          </a:p>
        </p:txBody>
      </p:sp>
    </p:spTree>
    <p:extLst>
      <p:ext uri="{BB962C8B-B14F-4D97-AF65-F5344CB8AC3E}">
        <p14:creationId xmlns:p14="http://schemas.microsoft.com/office/powerpoint/2010/main" val="4014042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FA184-1EB7-4243-B3CC-E4F8653ED47C}"/>
              </a:ext>
            </a:extLst>
          </p:cNvPr>
          <p:cNvSpPr>
            <a:spLocks noGrp="1"/>
          </p:cNvSpPr>
          <p:nvPr>
            <p:ph type="title"/>
          </p:nvPr>
        </p:nvSpPr>
        <p:spPr/>
        <p:txBody>
          <a:bodyPr/>
          <a:lstStyle/>
          <a:p>
            <a:r>
              <a:rPr lang="de-DE"/>
              <a:t>Facebook Postings mit den meisten Interaktionen | All Pages</a:t>
            </a:r>
            <a:endParaRPr lang="en-US"/>
          </a:p>
        </p:txBody>
      </p:sp>
      <p:graphicFrame>
        <p:nvGraphicFramePr>
          <p:cNvPr id="5" name="Table Placeholder 4">
            <a:extLst>
              <a:ext uri="{FF2B5EF4-FFF2-40B4-BE49-F238E27FC236}">
                <a16:creationId xmlns:a16="http://schemas.microsoft.com/office/drawing/2014/main" id="{AD139455-DBAB-4653-B462-3BAA17F71834}"/>
              </a:ext>
            </a:extLst>
          </p:cNvPr>
          <p:cNvGraphicFramePr>
            <a:graphicFrameLocks noGrp="1"/>
          </p:cNvGraphicFramePr>
          <p:nvPr>
            <p:ph type="tbl" sz="quarter" idx="13"/>
            <p:extLst>
              <p:ext uri="{D42A27DB-BD31-4B8C-83A1-F6EECF244321}">
                <p14:modId xmlns:p14="http://schemas.microsoft.com/office/powerpoint/2010/main" val="2451438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5236627"/>
                    </a:ext>
                  </a:extLst>
                </a:gridCol>
                <a:gridCol w="1645920">
                  <a:extLst>
                    <a:ext uri="{9D8B030D-6E8A-4147-A177-3AD203B41FA5}">
                      <a16:colId xmlns:a16="http://schemas.microsoft.com/office/drawing/2014/main" val="216545087"/>
                    </a:ext>
                  </a:extLst>
                </a:gridCol>
                <a:gridCol w="1152144">
                  <a:extLst>
                    <a:ext uri="{9D8B030D-6E8A-4147-A177-3AD203B41FA5}">
                      <a16:colId xmlns:a16="http://schemas.microsoft.com/office/drawing/2014/main" val="2400139438"/>
                    </a:ext>
                  </a:extLst>
                </a:gridCol>
                <a:gridCol w="576072">
                  <a:extLst>
                    <a:ext uri="{9D8B030D-6E8A-4147-A177-3AD203B41FA5}">
                      <a16:colId xmlns:a16="http://schemas.microsoft.com/office/drawing/2014/main" val="2655791715"/>
                    </a:ext>
                  </a:extLst>
                </a:gridCol>
                <a:gridCol w="576072">
                  <a:extLst>
                    <a:ext uri="{9D8B030D-6E8A-4147-A177-3AD203B41FA5}">
                      <a16:colId xmlns:a16="http://schemas.microsoft.com/office/drawing/2014/main" val="433579440"/>
                    </a:ext>
                  </a:extLst>
                </a:gridCol>
                <a:gridCol w="576072">
                  <a:extLst>
                    <a:ext uri="{9D8B030D-6E8A-4147-A177-3AD203B41FA5}">
                      <a16:colId xmlns:a16="http://schemas.microsoft.com/office/drawing/2014/main" val="3062749892"/>
                    </a:ext>
                  </a:extLst>
                </a:gridCol>
                <a:gridCol w="576072">
                  <a:extLst>
                    <a:ext uri="{9D8B030D-6E8A-4147-A177-3AD203B41FA5}">
                      <a16:colId xmlns:a16="http://schemas.microsoft.com/office/drawing/2014/main" val="1557937190"/>
                    </a:ext>
                  </a:extLst>
                </a:gridCol>
                <a:gridCol w="576072">
                  <a:extLst>
                    <a:ext uri="{9D8B030D-6E8A-4147-A177-3AD203B41FA5}">
                      <a16:colId xmlns:a16="http://schemas.microsoft.com/office/drawing/2014/main" val="356392516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Interaktionen gesamt</a:t>
                      </a:r>
                    </a:p>
                  </a:txBody>
                  <a:tcPr/>
                </a:tc>
                <a:tc>
                  <a:txBody>
                    <a:bodyPr/>
                    <a:lstStyle/>
                    <a:p>
                      <a:r>
                        <a:rPr lang="en-US" sz="1000"/>
                        <a:t>Likes</a:t>
                      </a:r>
                    </a:p>
                  </a:txBody>
                  <a:tcPr/>
                </a:tc>
                <a:tc>
                  <a:txBody>
                    <a:bodyPr/>
                    <a:lstStyle/>
                    <a:p>
                      <a:r>
                        <a:rPr lang="en-US" sz="1000"/>
                        <a:t>Kommentare</a:t>
                      </a:r>
                    </a:p>
                  </a:txBody>
                  <a:tcPr/>
                </a:tc>
                <a:tc>
                  <a:txBody>
                    <a:bodyPr/>
                    <a:lstStyle/>
                    <a:p>
                      <a:r>
                        <a:rPr lang="en-US" sz="1000"/>
                        <a:t>Geteilt</a:t>
                      </a:r>
                    </a:p>
                  </a:txBody>
                  <a:tcPr/>
                </a:tc>
                <a:tc>
                  <a:txBody>
                    <a:bodyPr/>
                    <a:lstStyle/>
                    <a:p>
                      <a:r>
                        <a:rPr lang="en-US" sz="1000"/>
                        <a:t>I-Rate</a:t>
                      </a:r>
                    </a:p>
                  </a:txBody>
                  <a:tcPr/>
                </a:tc>
                <a:extLst>
                  <a:ext uri="{0D108BD9-81ED-4DB2-BD59-A6C34878D82A}">
                    <a16:rowId xmlns:a16="http://schemas.microsoft.com/office/drawing/2014/main" val="2133187194"/>
                  </a:ext>
                </a:extLst>
              </a:tr>
              <a:tr h="370840">
                <a:tc>
                  <a:txBody>
                    <a:bodyPr/>
                    <a:lstStyle/>
                    <a:p>
                      <a:r>
                        <a:rPr lang="de-DE" sz="1000" b="1"/>
                        <a:t>pronova BKK Facebook - 2021-09-24 08:54:45</a:t>
                      </a:r>
                      <a:r>
                        <a:rPr lang="de-DE" sz="1000"/>
                        <a:t>
 Tanzen macht glücklich! Auch wenn die Festivals ausgefallen sind: Mit dem Tutorial von Janis &amp; Zoé könnt ihr immerhin zuhause abtanzen. In unseren Instagram-Highlights findet ihr das Tutorial. Schaut es euch an und legt los! Oder ihr schaut euch das Reel zum Tanz der beiden auf unserem Kanal an. Wann habt ihr das letzte Mal nach Herzenslust getanzt?
https://www.instagram.com/stories/highlights/17934745804650589/</a:t>
                      </a:r>
                      <a:endParaRPr lang="en-US" sz="1000"/>
                    </a:p>
                  </a:txBody>
                  <a:tcPr/>
                </a:tc>
                <a:tc>
                  <a:txBody>
                    <a:bodyPr/>
                    <a:lstStyle/>
                    <a:p>
                      <a:r>
                        <a:rPr lang="en-US" sz="1000"/>
                        <a:t>https://scontent-iad3-1.xx.fbcdn.net/v/t39.30808-6/s720x720/242756039_4433674423344750_5149398827778891677_n.jpg?_nc_cat=107&amp;ccb=1-5&amp;_nc_sid=8024bb&amp;_nc_ohc=GFbLpz7aBpkAX-hX1OT&amp;_nc_ht=scontent-iad3-1.xx&amp;edm=AKIiGfEEAAAA&amp;oh=da7a19c77fd631d3d9e074f531decf8b&amp;oe=615743F1</a:t>
                      </a:r>
                    </a:p>
                  </a:txBody>
                  <a:tcPr/>
                </a:tc>
                <a:tc>
                  <a:txBody>
                    <a:bodyPr/>
                    <a:lstStyle/>
                    <a:p>
                      <a:r>
                        <a:rPr lang="en-US" sz="1000"/>
                        <a:t>09/28/2021 09:44:13</a:t>
                      </a:r>
                    </a:p>
                  </a:txBody>
                  <a:tcPr/>
                </a:tc>
                <a:tc>
                  <a:txBody>
                    <a:bodyPr/>
                    <a:lstStyle/>
                    <a:p>
                      <a:r>
                        <a:rPr lang="en-US" sz="1000"/>
                        <a:t>24</a:t>
                      </a:r>
                    </a:p>
                  </a:txBody>
                  <a:tcPr/>
                </a:tc>
                <a:tc>
                  <a:txBody>
                    <a:bodyPr/>
                    <a:lstStyle/>
                    <a:p>
                      <a:r>
                        <a:rPr lang="en-US" sz="1000"/>
                        <a:t>15</a:t>
                      </a:r>
                    </a:p>
                  </a:txBody>
                  <a:tcPr/>
                </a:tc>
                <a:tc>
                  <a:txBody>
                    <a:bodyPr/>
                    <a:lstStyle/>
                    <a:p>
                      <a:r>
                        <a:rPr lang="en-US" sz="1000"/>
                        <a:t>0</a:t>
                      </a:r>
                    </a:p>
                  </a:txBody>
                  <a:tcPr/>
                </a:tc>
                <a:tc>
                  <a:txBody>
                    <a:bodyPr/>
                    <a:lstStyle/>
                    <a:p>
                      <a:r>
                        <a:rPr lang="en-US" sz="1000"/>
                        <a:t>9</a:t>
                      </a:r>
                    </a:p>
                  </a:txBody>
                  <a:tcPr/>
                </a:tc>
                <a:tc>
                  <a:txBody>
                    <a:bodyPr/>
                    <a:lstStyle/>
                    <a:p>
                      <a:r>
                        <a:rPr lang="en-US" sz="1000"/>
                        <a:t>0.2467 %</a:t>
                      </a:r>
                    </a:p>
                  </a:txBody>
                  <a:tcPr/>
                </a:tc>
                <a:extLst>
                  <a:ext uri="{0D108BD9-81ED-4DB2-BD59-A6C34878D82A}">
                    <a16:rowId xmlns:a16="http://schemas.microsoft.com/office/drawing/2014/main" val="3039261879"/>
                  </a:ext>
                </a:extLst>
              </a:tr>
              <a:tr h="370840">
                <a:tc>
                  <a:txBody>
                    <a:bodyPr/>
                    <a:lstStyle/>
                    <a:p>
                      <a:r>
                        <a:rPr lang="de-DE" sz="1000" b="1"/>
                        <a:t>pronova BKK Facebook - 2021-09-12 12:54:21</a:t>
                      </a:r>
                      <a:r>
                        <a:rPr lang="de-DE" sz="1000"/>
                        <a:t>
 Hast du diesem Sommer schon getanzt? Nein? Dann ist es jetzt höchste Zeit! Wenn Rhythmen und Melodie uns mitreißen, bewegen wir uns fast von allein zur Musik. Tanzen fordert das ganze Gehirn und den ganzen Körper. Auch zum Entspannen ist Tanzen besonders gut geeignet. Weil Tanzen unser Gehirn so beansprucht, ist es das optimale Workout für die Mittagspause im Homeoffice. Schon ein Song reicht, um den Kopf freizubekommen und Stress zu vertreiben!
https://www.pronovabkk.de/leben/tanzen-macht-gluecklich-wann-tanzt-du.html</a:t>
                      </a:r>
                      <a:endParaRPr lang="en-US" sz="1000"/>
                    </a:p>
                  </a:txBody>
                  <a:tcPr/>
                </a:tc>
                <a:tc>
                  <a:txBody>
                    <a:bodyPr/>
                    <a:lstStyle/>
                    <a:p>
                      <a:r>
                        <a:rPr lang="en-US" sz="1000"/>
                        <a:t>https://scontent-iad3-1.xx.fbcdn.net/v/t39.30808-6/p480x480/241736150_4389488604429999_7454014265525642250_n.jpg?_nc_cat=111&amp;ccb=1-5&amp;_nc_sid=8024bb&amp;_nc_ohc=OK5qutd-CG8AX8zjgpa&amp;_nc_ht=scontent-iad3-1.xx&amp;edm=AKIiGfEEAAAA&amp;oh=be114985e9c7adf34995ff71f4e201ce&amp;oe=61580348</a:t>
                      </a:r>
                    </a:p>
                  </a:txBody>
                  <a:tcPr/>
                </a:tc>
                <a:tc>
                  <a:txBody>
                    <a:bodyPr/>
                    <a:lstStyle/>
                    <a:p>
                      <a:r>
                        <a:rPr lang="en-US" sz="1000"/>
                        <a:t>09/28/2021 09:44:13</a:t>
                      </a:r>
                    </a:p>
                  </a:txBody>
                  <a:tcPr/>
                </a:tc>
                <a:tc>
                  <a:txBody>
                    <a:bodyPr/>
                    <a:lstStyle/>
                    <a:p>
                      <a:r>
                        <a:rPr lang="en-US" sz="1000"/>
                        <a:t>21</a:t>
                      </a:r>
                    </a:p>
                  </a:txBody>
                  <a:tcPr/>
                </a:tc>
                <a:tc>
                  <a:txBody>
                    <a:bodyPr/>
                    <a:lstStyle/>
                    <a:p>
                      <a:r>
                        <a:rPr lang="en-US" sz="1000"/>
                        <a:t>9</a:t>
                      </a:r>
                    </a:p>
                  </a:txBody>
                  <a:tcPr/>
                </a:tc>
                <a:tc>
                  <a:txBody>
                    <a:bodyPr/>
                    <a:lstStyle/>
                    <a:p>
                      <a:r>
                        <a:rPr lang="en-US" sz="1000"/>
                        <a:t>0</a:t>
                      </a:r>
                    </a:p>
                  </a:txBody>
                  <a:tcPr/>
                </a:tc>
                <a:tc>
                  <a:txBody>
                    <a:bodyPr/>
                    <a:lstStyle/>
                    <a:p>
                      <a:r>
                        <a:rPr lang="en-US" sz="1000"/>
                        <a:t>12</a:t>
                      </a:r>
                    </a:p>
                  </a:txBody>
                  <a:tcPr/>
                </a:tc>
                <a:tc>
                  <a:txBody>
                    <a:bodyPr/>
                    <a:lstStyle/>
                    <a:p>
                      <a:r>
                        <a:rPr lang="en-US" sz="1000"/>
                        <a:t>0.2158 %</a:t>
                      </a:r>
                    </a:p>
                  </a:txBody>
                  <a:tcPr/>
                </a:tc>
                <a:extLst>
                  <a:ext uri="{0D108BD9-81ED-4DB2-BD59-A6C34878D82A}">
                    <a16:rowId xmlns:a16="http://schemas.microsoft.com/office/drawing/2014/main" val="24141498"/>
                  </a:ext>
                </a:extLst>
              </a:tr>
            </a:tbl>
          </a:graphicData>
        </a:graphic>
      </p:graphicFrame>
      <p:sp>
        <p:nvSpPr>
          <p:cNvPr id="4" name="Text Placeholder 3">
            <a:extLst>
              <a:ext uri="{FF2B5EF4-FFF2-40B4-BE49-F238E27FC236}">
                <a16:creationId xmlns:a16="http://schemas.microsoft.com/office/drawing/2014/main" id="{E4C32299-C07C-49EB-96D2-C224EDDB98FD}"/>
              </a:ext>
            </a:extLst>
          </p:cNvPr>
          <p:cNvSpPr>
            <a:spLocks noGrp="1"/>
          </p:cNvSpPr>
          <p:nvPr>
            <p:ph type="body" sz="quarter" idx="14"/>
          </p:nvPr>
        </p:nvSpPr>
        <p:spPr/>
        <p:txBody>
          <a:bodyPr/>
          <a:lstStyle/>
          <a:p>
            <a:r>
              <a:rPr lang="en-US"/>
              <a:t>08/29/2021 - 09/27/2021</a:t>
            </a:r>
          </a:p>
        </p:txBody>
      </p:sp>
    </p:spTree>
    <p:extLst>
      <p:ext uri="{BB962C8B-B14F-4D97-AF65-F5344CB8AC3E}">
        <p14:creationId xmlns:p14="http://schemas.microsoft.com/office/powerpoint/2010/main" val="16752869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63DA6-4D67-49A6-989D-B9098D83A1A3}"/>
              </a:ext>
            </a:extLst>
          </p:cNvPr>
          <p:cNvSpPr>
            <a:spLocks noGrp="1"/>
          </p:cNvSpPr>
          <p:nvPr>
            <p:ph type="title"/>
          </p:nvPr>
        </p:nvSpPr>
        <p:spPr/>
        <p:txBody>
          <a:bodyPr/>
          <a:lstStyle/>
          <a:p>
            <a:r>
              <a:rPr lang="de-DE"/>
              <a:t>Facebook Engagement &amp; Medien Übersicht | All Pages</a:t>
            </a:r>
            <a:endParaRPr lang="en-US"/>
          </a:p>
        </p:txBody>
      </p:sp>
      <p:graphicFrame>
        <p:nvGraphicFramePr>
          <p:cNvPr id="5" name="Table Placeholder 4">
            <a:extLst>
              <a:ext uri="{FF2B5EF4-FFF2-40B4-BE49-F238E27FC236}">
                <a16:creationId xmlns:a16="http://schemas.microsoft.com/office/drawing/2014/main" id="{BD70267A-8BFE-4FEC-AA2E-274D94978582}"/>
              </a:ext>
            </a:extLst>
          </p:cNvPr>
          <p:cNvGraphicFramePr>
            <a:graphicFrameLocks noGrp="1"/>
          </p:cNvGraphicFramePr>
          <p:nvPr>
            <p:ph type="tbl" sz="quarter" idx="13"/>
            <p:extLst>
              <p:ext uri="{D42A27DB-BD31-4B8C-83A1-F6EECF244321}">
                <p14:modId xmlns:p14="http://schemas.microsoft.com/office/powerpoint/2010/main" val="1799803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02464944"/>
                    </a:ext>
                  </a:extLst>
                </a:gridCol>
                <a:gridCol w="1481328">
                  <a:extLst>
                    <a:ext uri="{9D8B030D-6E8A-4147-A177-3AD203B41FA5}">
                      <a16:colId xmlns:a16="http://schemas.microsoft.com/office/drawing/2014/main" val="1970625558"/>
                    </a:ext>
                  </a:extLst>
                </a:gridCol>
                <a:gridCol w="1481328">
                  <a:extLst>
                    <a:ext uri="{9D8B030D-6E8A-4147-A177-3AD203B41FA5}">
                      <a16:colId xmlns:a16="http://schemas.microsoft.com/office/drawing/2014/main" val="682481304"/>
                    </a:ext>
                  </a:extLst>
                </a:gridCol>
                <a:gridCol w="2221992">
                  <a:extLst>
                    <a:ext uri="{9D8B030D-6E8A-4147-A177-3AD203B41FA5}">
                      <a16:colId xmlns:a16="http://schemas.microsoft.com/office/drawing/2014/main" val="1619522162"/>
                    </a:ext>
                  </a:extLst>
                </a:gridCol>
                <a:gridCol w="1481328">
                  <a:extLst>
                    <a:ext uri="{9D8B030D-6E8A-4147-A177-3AD203B41FA5}">
                      <a16:colId xmlns:a16="http://schemas.microsoft.com/office/drawing/2014/main" val="2912320767"/>
                    </a:ext>
                  </a:extLst>
                </a:gridCol>
              </a:tblGrid>
              <a:tr h="370840">
                <a:tc>
                  <a:txBody>
                    <a:bodyPr/>
                    <a:lstStyle/>
                    <a:p>
                      <a:r>
                        <a:rPr lang="en-US" sz="1000"/>
                        <a:t>Video Views</a:t>
                      </a:r>
                    </a:p>
                  </a:txBody>
                  <a:tcPr/>
                </a:tc>
                <a:tc>
                  <a:txBody>
                    <a:bodyPr/>
                    <a:lstStyle/>
                    <a:p>
                      <a:r>
                        <a:rPr lang="en-US" sz="1000"/>
                        <a:t>Ansichtsdauer in Minuten</a:t>
                      </a:r>
                    </a:p>
                  </a:txBody>
                  <a:tcPr/>
                </a:tc>
                <a:tc>
                  <a:txBody>
                    <a:bodyPr/>
                    <a:lstStyle/>
                    <a:p>
                      <a:r>
                        <a:rPr lang="en-US" sz="1000"/>
                        <a:t>Klicks auf Bilder</a:t>
                      </a:r>
                    </a:p>
                  </a:txBody>
                  <a:tcPr/>
                </a:tc>
                <a:tc>
                  <a:txBody>
                    <a:bodyPr/>
                    <a:lstStyle/>
                    <a:p>
                      <a:r>
                        <a:rPr lang="en-US" sz="1000"/>
                        <a:t>Link-Klicks</a:t>
                      </a:r>
                    </a:p>
                  </a:txBody>
                  <a:tcPr/>
                </a:tc>
                <a:tc>
                  <a:txBody>
                    <a:bodyPr/>
                    <a:lstStyle/>
                    <a:p>
                      <a:r>
                        <a:rPr lang="en-US" sz="1000"/>
                        <a:t>Interaktionen mit Posts</a:t>
                      </a:r>
                    </a:p>
                  </a:txBody>
                  <a:tcPr/>
                </a:tc>
                <a:extLst>
                  <a:ext uri="{0D108BD9-81ED-4DB2-BD59-A6C34878D82A}">
                    <a16:rowId xmlns:a16="http://schemas.microsoft.com/office/drawing/2014/main" val="4184848049"/>
                  </a:ext>
                </a:extLst>
              </a:tr>
              <a:tr h="370840">
                <a:tc>
                  <a:txBody>
                    <a:bodyPr/>
                    <a:lstStyle/>
                    <a:p>
                      <a:r>
                        <a:rPr lang="en-US" sz="1000"/>
                        <a:t>156445</a:t>
                      </a:r>
                    </a:p>
                  </a:txBody>
                  <a:tcPr/>
                </a:tc>
                <a:tc>
                  <a:txBody>
                    <a:bodyPr/>
                    <a:lstStyle/>
                    <a:p>
                      <a:r>
                        <a:rPr lang="en-US" sz="1000"/>
                        <a:t>27602</a:t>
                      </a:r>
                    </a:p>
                  </a:txBody>
                  <a:tcPr/>
                </a:tc>
                <a:tc>
                  <a:txBody>
                    <a:bodyPr/>
                    <a:lstStyle/>
                    <a:p>
                      <a:r>
                        <a:rPr lang="en-US" sz="1000"/>
                        <a:t>68</a:t>
                      </a:r>
                    </a:p>
                  </a:txBody>
                  <a:tcPr/>
                </a:tc>
                <a:tc>
                  <a:txBody>
                    <a:bodyPr/>
                    <a:lstStyle/>
                    <a:p>
                      <a:r>
                        <a:rPr lang="en-US" sz="1000"/>
                        <a:t>3026</a:t>
                      </a:r>
                    </a:p>
                  </a:txBody>
                  <a:tcPr/>
                </a:tc>
                <a:tc>
                  <a:txBody>
                    <a:bodyPr/>
                    <a:lstStyle/>
                    <a:p>
                      <a:r>
                        <a:rPr lang="en-US" sz="1000"/>
                        <a:t>6340</a:t>
                      </a:r>
                    </a:p>
                  </a:txBody>
                  <a:tcPr/>
                </a:tc>
                <a:extLst>
                  <a:ext uri="{0D108BD9-81ED-4DB2-BD59-A6C34878D82A}">
                    <a16:rowId xmlns:a16="http://schemas.microsoft.com/office/drawing/2014/main" val="3230290936"/>
                  </a:ext>
                </a:extLst>
              </a:tr>
            </a:tbl>
          </a:graphicData>
        </a:graphic>
      </p:graphicFrame>
      <p:sp>
        <p:nvSpPr>
          <p:cNvPr id="4" name="Text Placeholder 3">
            <a:extLst>
              <a:ext uri="{FF2B5EF4-FFF2-40B4-BE49-F238E27FC236}">
                <a16:creationId xmlns:a16="http://schemas.microsoft.com/office/drawing/2014/main" id="{217C85EA-B2DD-4BF1-A84D-A1BFA7EBC45C}"/>
              </a:ext>
            </a:extLst>
          </p:cNvPr>
          <p:cNvSpPr>
            <a:spLocks noGrp="1"/>
          </p:cNvSpPr>
          <p:nvPr>
            <p:ph type="body" sz="quarter" idx="14"/>
          </p:nvPr>
        </p:nvSpPr>
        <p:spPr/>
        <p:txBody>
          <a:bodyPr/>
          <a:lstStyle/>
          <a:p>
            <a:r>
              <a:rPr lang="en-US"/>
              <a:t>08/29/2021 - 09/27/2021</a:t>
            </a:r>
          </a:p>
        </p:txBody>
      </p:sp>
    </p:spTree>
    <p:extLst>
      <p:ext uri="{BB962C8B-B14F-4D97-AF65-F5344CB8AC3E}">
        <p14:creationId xmlns:p14="http://schemas.microsoft.com/office/powerpoint/2010/main" val="6154301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319</Words>
  <Application>Microsoft Office PowerPoint</Application>
  <PresentationFormat>On-screen Show (4:3)</PresentationFormat>
  <Paragraphs>91</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Quartalsreport Facebook</vt:lpstr>
      <vt:lpstr>Facebook Entwicklung der Follower | All Pages</vt:lpstr>
      <vt:lpstr>Facebook Facebook KPIs Reichweite | All Pages</vt:lpstr>
      <vt:lpstr>Facebook Reichweite organisch, viral und bezahlt | All Pages</vt:lpstr>
      <vt:lpstr>Facebook Organische und Virale Reichweite Facebook | All Pages</vt:lpstr>
      <vt:lpstr>Facebook Übersicht redaktionelle Inhalte | All Pages</vt:lpstr>
      <vt:lpstr>Facebook Postings mit den meisten Interaktionen | All Pages</vt:lpstr>
      <vt:lpstr>Facebook Engagement &amp; Medien Übersicht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Facebook</dc:title>
  <dc:creator>Frederik Peiniger</dc:creator>
  <cp:lastModifiedBy>Frederik Peiniger</cp:lastModifiedBy>
  <cp:revision>1</cp:revision>
  <dcterms:created xsi:type="dcterms:W3CDTF">2021-09-28T10:30:31Z</dcterms:created>
  <dcterms:modified xsi:type="dcterms:W3CDTF">2021-09-28T10:30:52Z</dcterms:modified>
</cp:coreProperties>
</file>