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6" r:id="rId10"/>
    <p:sldId id="267" r:id="rId11"/>
    <p:sldId id="268"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Sheet1!$A$2:$A$22</c:f>
              <c:numCache>
                <c:formatCode>m/d/yyyy</c:formatCode>
                <c:ptCount val="21"/>
                <c:pt idx="0">
                  <c:v>44445</c:v>
                </c:pt>
                <c:pt idx="1">
                  <c:v>44446</c:v>
                </c:pt>
                <c:pt idx="2">
                  <c:v>44447</c:v>
                </c:pt>
                <c:pt idx="3">
                  <c:v>44448</c:v>
                </c:pt>
                <c:pt idx="4">
                  <c:v>44449</c:v>
                </c:pt>
                <c:pt idx="5">
                  <c:v>44450</c:v>
                </c:pt>
                <c:pt idx="6">
                  <c:v>44451</c:v>
                </c:pt>
                <c:pt idx="7">
                  <c:v>44452</c:v>
                </c:pt>
                <c:pt idx="8">
                  <c:v>44453</c:v>
                </c:pt>
                <c:pt idx="9">
                  <c:v>44454</c:v>
                </c:pt>
                <c:pt idx="10">
                  <c:v>44455</c:v>
                </c:pt>
                <c:pt idx="11">
                  <c:v>44456</c:v>
                </c:pt>
                <c:pt idx="12">
                  <c:v>44457</c:v>
                </c:pt>
                <c:pt idx="13">
                  <c:v>44458</c:v>
                </c:pt>
                <c:pt idx="14">
                  <c:v>44459</c:v>
                </c:pt>
                <c:pt idx="15">
                  <c:v>44460</c:v>
                </c:pt>
                <c:pt idx="16">
                  <c:v>44461</c:v>
                </c:pt>
                <c:pt idx="17">
                  <c:v>44462</c:v>
                </c:pt>
                <c:pt idx="18">
                  <c:v>44463</c:v>
                </c:pt>
                <c:pt idx="19">
                  <c:v>44464</c:v>
                </c:pt>
                <c:pt idx="20">
                  <c:v>44465</c:v>
                </c:pt>
              </c:numCache>
            </c:numRef>
          </c:cat>
          <c:val>
            <c:numRef>
              <c:f>Sheet1!$B$2:$B$22</c:f>
              <c:numCache>
                <c:formatCode>General</c:formatCode>
                <c:ptCount val="21"/>
                <c:pt idx="0">
                  <c:v>2401</c:v>
                </c:pt>
                <c:pt idx="1">
                  <c:v>2402</c:v>
                </c:pt>
                <c:pt idx="2">
                  <c:v>2402</c:v>
                </c:pt>
                <c:pt idx="3">
                  <c:v>2404</c:v>
                </c:pt>
                <c:pt idx="4">
                  <c:v>2403</c:v>
                </c:pt>
                <c:pt idx="5">
                  <c:v>2403</c:v>
                </c:pt>
                <c:pt idx="6">
                  <c:v>2405</c:v>
                </c:pt>
                <c:pt idx="7">
                  <c:v>2402</c:v>
                </c:pt>
                <c:pt idx="8">
                  <c:v>2402</c:v>
                </c:pt>
                <c:pt idx="9">
                  <c:v>2404</c:v>
                </c:pt>
                <c:pt idx="10">
                  <c:v>2407</c:v>
                </c:pt>
                <c:pt idx="11">
                  <c:v>2416</c:v>
                </c:pt>
                <c:pt idx="12">
                  <c:v>2432</c:v>
                </c:pt>
                <c:pt idx="13">
                  <c:v>2447</c:v>
                </c:pt>
                <c:pt idx="14">
                  <c:v>2449</c:v>
                </c:pt>
                <c:pt idx="15">
                  <c:v>2450</c:v>
                </c:pt>
                <c:pt idx="16">
                  <c:v>2449</c:v>
                </c:pt>
                <c:pt idx="17">
                  <c:v>2453</c:v>
                </c:pt>
                <c:pt idx="18">
                  <c:v>2459</c:v>
                </c:pt>
                <c:pt idx="19">
                  <c:v>2460</c:v>
                </c:pt>
                <c:pt idx="20">
                  <c:v>2466</c:v>
                </c:pt>
              </c:numCache>
            </c:numRef>
          </c:val>
          <c:smooth val="0"/>
          <c:extLst>
            <c:ext xmlns:c16="http://schemas.microsoft.com/office/drawing/2014/chart" uri="{C3380CC4-5D6E-409C-BE32-E72D297353CC}">
              <c16:uniqueId val="{00000000-71C9-4C8E-8C9A-8DB0A9FD25E8}"/>
            </c:ext>
          </c:extLst>
        </c:ser>
        <c:dLbls>
          <c:showLegendKey val="0"/>
          <c:showVal val="0"/>
          <c:showCatName val="0"/>
          <c:showSerName val="0"/>
          <c:showPercent val="0"/>
          <c:showBubbleSize val="0"/>
        </c:dLbls>
        <c:smooth val="0"/>
        <c:axId val="378240384"/>
        <c:axId val="378243336"/>
      </c:lineChart>
      <c:dateAx>
        <c:axId val="37824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43336"/>
        <c:crosses val="autoZero"/>
        <c:auto val="1"/>
        <c:lblOffset val="100"/>
        <c:baseTimeUnit val="days"/>
      </c:dateAx>
      <c:valAx>
        <c:axId val="37824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4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2.0893273051102899</c:v>
                </c:pt>
                <c:pt idx="10">
                  <c:v>0</c:v>
                </c:pt>
                <c:pt idx="11">
                  <c:v>3.0278120290450699</c:v>
                </c:pt>
                <c:pt idx="12">
                  <c:v>2.2194821208384701</c:v>
                </c:pt>
                <c:pt idx="13">
                  <c:v>0</c:v>
                </c:pt>
                <c:pt idx="14">
                  <c:v>0</c:v>
                </c:pt>
                <c:pt idx="15">
                  <c:v>2.7949034114262199</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118-4B84-9F56-125EA91DEEAC}"/>
            </c:ext>
          </c:extLst>
        </c:ser>
        <c:dLbls>
          <c:showLegendKey val="0"/>
          <c:showVal val="0"/>
          <c:showCatName val="0"/>
          <c:showSerName val="0"/>
          <c:showPercent val="0"/>
          <c:showBubbleSize val="0"/>
        </c:dLbls>
        <c:smooth val="0"/>
        <c:axId val="444497744"/>
        <c:axId val="444502992"/>
      </c:lineChart>
      <c:catAx>
        <c:axId val="44449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502992"/>
        <c:crosses val="autoZero"/>
        <c:auto val="1"/>
        <c:lblAlgn val="ctr"/>
        <c:lblOffset val="100"/>
        <c:noMultiLvlLbl val="0"/>
      </c:catAx>
      <c:valAx>
        <c:axId val="44450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9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3571A-9574-413A-8B19-0D9EE32389A3}"/>
              </a:ext>
            </a:extLst>
          </p:cNvPr>
          <p:cNvSpPr>
            <a:spLocks noGrp="1"/>
          </p:cNvSpPr>
          <p:nvPr>
            <p:ph type="ctrTitle"/>
          </p:nvPr>
        </p:nvSpPr>
        <p:spPr/>
        <p:txBody>
          <a:bodyPr/>
          <a:lstStyle/>
          <a:p>
            <a:r>
              <a:rPr lang="en-US"/>
              <a:t>Auswertung Content-Tag </a:t>
            </a:r>
          </a:p>
        </p:txBody>
      </p:sp>
      <p:sp>
        <p:nvSpPr>
          <p:cNvPr id="3" name="Subtitle 2">
            <a:extLst>
              <a:ext uri="{FF2B5EF4-FFF2-40B4-BE49-F238E27FC236}">
                <a16:creationId xmlns:a16="http://schemas.microsoft.com/office/drawing/2014/main" id="{827DC720-4343-4166-8DAA-D694A651FA95}"/>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885808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9DDBF-2985-46AD-917D-D54388F54383}"/>
              </a:ext>
            </a:extLst>
          </p:cNvPr>
          <p:cNvSpPr>
            <a:spLocks noGrp="1"/>
          </p:cNvSpPr>
          <p:nvPr>
            <p:ph type="title"/>
          </p:nvPr>
        </p:nvSpPr>
        <p:spPr/>
        <p:txBody>
          <a:bodyPr/>
          <a:lstStyle/>
          <a:p>
            <a:r>
              <a:rPr lang="en-US"/>
              <a:t>Instagram Key Metrics Posts | All Pages</a:t>
            </a:r>
          </a:p>
        </p:txBody>
      </p:sp>
      <p:graphicFrame>
        <p:nvGraphicFramePr>
          <p:cNvPr id="5" name="Table Placeholder 4">
            <a:extLst>
              <a:ext uri="{FF2B5EF4-FFF2-40B4-BE49-F238E27FC236}">
                <a16:creationId xmlns:a16="http://schemas.microsoft.com/office/drawing/2014/main" id="{CC572E4D-DB5C-4B8D-8B3F-32A9FFF02267}"/>
              </a:ext>
            </a:extLst>
          </p:cNvPr>
          <p:cNvGraphicFramePr>
            <a:graphicFrameLocks noGrp="1"/>
          </p:cNvGraphicFramePr>
          <p:nvPr>
            <p:ph type="tbl" sz="quarter" idx="13"/>
            <p:extLst>
              <p:ext uri="{D42A27DB-BD31-4B8C-83A1-F6EECF244321}">
                <p14:modId xmlns:p14="http://schemas.microsoft.com/office/powerpoint/2010/main" val="1672242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53598066"/>
                    </a:ext>
                  </a:extLst>
                </a:gridCol>
                <a:gridCol w="1152144">
                  <a:extLst>
                    <a:ext uri="{9D8B030D-6E8A-4147-A177-3AD203B41FA5}">
                      <a16:colId xmlns:a16="http://schemas.microsoft.com/office/drawing/2014/main" val="651404088"/>
                    </a:ext>
                  </a:extLst>
                </a:gridCol>
                <a:gridCol w="1152144">
                  <a:extLst>
                    <a:ext uri="{9D8B030D-6E8A-4147-A177-3AD203B41FA5}">
                      <a16:colId xmlns:a16="http://schemas.microsoft.com/office/drawing/2014/main" val="862163250"/>
                    </a:ext>
                  </a:extLst>
                </a:gridCol>
                <a:gridCol w="1152144">
                  <a:extLst>
                    <a:ext uri="{9D8B030D-6E8A-4147-A177-3AD203B41FA5}">
                      <a16:colId xmlns:a16="http://schemas.microsoft.com/office/drawing/2014/main" val="3019898832"/>
                    </a:ext>
                  </a:extLst>
                </a:gridCol>
                <a:gridCol w="1152144">
                  <a:extLst>
                    <a:ext uri="{9D8B030D-6E8A-4147-A177-3AD203B41FA5}">
                      <a16:colId xmlns:a16="http://schemas.microsoft.com/office/drawing/2014/main" val="2346583709"/>
                    </a:ext>
                  </a:extLst>
                </a:gridCol>
                <a:gridCol w="1152144">
                  <a:extLst>
                    <a:ext uri="{9D8B030D-6E8A-4147-A177-3AD203B41FA5}">
                      <a16:colId xmlns:a16="http://schemas.microsoft.com/office/drawing/2014/main" val="1416722119"/>
                    </a:ext>
                  </a:extLst>
                </a:gridCol>
                <a:gridCol w="1152144">
                  <a:extLst>
                    <a:ext uri="{9D8B030D-6E8A-4147-A177-3AD203B41FA5}">
                      <a16:colId xmlns:a16="http://schemas.microsoft.com/office/drawing/2014/main" val="386312353"/>
                    </a:ext>
                  </a:extLst>
                </a:gridCol>
              </a:tblGrid>
              <a:tr h="370840">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Image Posts</a:t>
                      </a:r>
                    </a:p>
                  </a:txBody>
                  <a:tcPr/>
                </a:tc>
                <a:extLst>
                  <a:ext uri="{0D108BD9-81ED-4DB2-BD59-A6C34878D82A}">
                    <a16:rowId xmlns:a16="http://schemas.microsoft.com/office/drawing/2014/main" val="665127186"/>
                  </a:ext>
                </a:extLst>
              </a:tr>
              <a:tr h="370840">
                <a:tc>
                  <a:txBody>
                    <a:bodyPr/>
                    <a:lstStyle/>
                    <a:p>
                      <a:r>
                        <a:rPr lang="en-US" sz="1000"/>
                        <a:t>2</a:t>
                      </a:r>
                    </a:p>
                  </a:txBody>
                  <a:tcPr/>
                </a:tc>
                <a:tc>
                  <a:txBody>
                    <a:bodyPr/>
                    <a:lstStyle/>
                    <a:p>
                      <a:r>
                        <a:rPr lang="en-US" sz="1000"/>
                        <a:t>114</a:t>
                      </a:r>
                    </a:p>
                  </a:txBody>
                  <a:tcPr/>
                </a:tc>
                <a:tc>
                  <a:txBody>
                    <a:bodyPr/>
                    <a:lstStyle/>
                    <a:p>
                      <a:r>
                        <a:rPr lang="en-US" sz="1000"/>
                        <a:t>0</a:t>
                      </a:r>
                    </a:p>
                  </a:txBody>
                  <a:tcPr/>
                </a:tc>
                <a:tc>
                  <a:txBody>
                    <a:bodyPr/>
                    <a:lstStyle/>
                    <a:p>
                      <a:r>
                        <a:rPr lang="en-US" sz="1000"/>
                        <a:t>2023</a:t>
                      </a:r>
                    </a:p>
                  </a:txBody>
                  <a:tcPr/>
                </a:tc>
                <a:tc>
                  <a:txBody>
                    <a:bodyPr/>
                    <a:lstStyle/>
                    <a:p>
                      <a:r>
                        <a:rPr lang="en-US" sz="1000"/>
                        <a:t>115</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784116887"/>
                  </a:ext>
                </a:extLst>
              </a:tr>
            </a:tbl>
          </a:graphicData>
        </a:graphic>
      </p:graphicFrame>
      <p:sp>
        <p:nvSpPr>
          <p:cNvPr id="4" name="Text Placeholder 3">
            <a:extLst>
              <a:ext uri="{FF2B5EF4-FFF2-40B4-BE49-F238E27FC236}">
                <a16:creationId xmlns:a16="http://schemas.microsoft.com/office/drawing/2014/main" id="{C9A9EC62-8DF6-47A3-A966-879AA19BC9B8}"/>
              </a:ext>
            </a:extLst>
          </p:cNvPr>
          <p:cNvSpPr>
            <a:spLocks noGrp="1"/>
          </p:cNvSpPr>
          <p:nvPr>
            <p:ph type="body" sz="quarter" idx="14"/>
          </p:nvPr>
        </p:nvSpPr>
        <p:spPr/>
        <p:txBody>
          <a:bodyPr/>
          <a:lstStyle/>
          <a:p>
            <a:r>
              <a:rPr lang="en-US"/>
              <a:t>09/06/2021 - 09/26/2021</a:t>
            </a:r>
          </a:p>
        </p:txBody>
      </p:sp>
    </p:spTree>
    <p:extLst>
      <p:ext uri="{BB962C8B-B14F-4D97-AF65-F5344CB8AC3E}">
        <p14:creationId xmlns:p14="http://schemas.microsoft.com/office/powerpoint/2010/main" val="497684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5BBF6-8FB2-4ED6-A94F-423F84BE4A37}"/>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B65FA7AF-6CC7-4053-BF71-624A3BBB7AA9}"/>
              </a:ext>
            </a:extLst>
          </p:cNvPr>
          <p:cNvGraphicFramePr>
            <a:graphicFrameLocks noGrp="1"/>
          </p:cNvGraphicFramePr>
          <p:nvPr>
            <p:ph type="tbl" sz="quarter" idx="13"/>
            <p:extLst>
              <p:ext uri="{D42A27DB-BD31-4B8C-83A1-F6EECF244321}">
                <p14:modId xmlns:p14="http://schemas.microsoft.com/office/powerpoint/2010/main" val="56206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34301316"/>
                    </a:ext>
                  </a:extLst>
                </a:gridCol>
                <a:gridCol w="658368">
                  <a:extLst>
                    <a:ext uri="{9D8B030D-6E8A-4147-A177-3AD203B41FA5}">
                      <a16:colId xmlns:a16="http://schemas.microsoft.com/office/drawing/2014/main" val="4054674910"/>
                    </a:ext>
                  </a:extLst>
                </a:gridCol>
                <a:gridCol w="658368">
                  <a:extLst>
                    <a:ext uri="{9D8B030D-6E8A-4147-A177-3AD203B41FA5}">
                      <a16:colId xmlns:a16="http://schemas.microsoft.com/office/drawing/2014/main" val="2753375072"/>
                    </a:ext>
                  </a:extLst>
                </a:gridCol>
                <a:gridCol w="329184">
                  <a:extLst>
                    <a:ext uri="{9D8B030D-6E8A-4147-A177-3AD203B41FA5}">
                      <a16:colId xmlns:a16="http://schemas.microsoft.com/office/drawing/2014/main" val="3342474228"/>
                    </a:ext>
                  </a:extLst>
                </a:gridCol>
                <a:gridCol w="329184">
                  <a:extLst>
                    <a:ext uri="{9D8B030D-6E8A-4147-A177-3AD203B41FA5}">
                      <a16:colId xmlns:a16="http://schemas.microsoft.com/office/drawing/2014/main" val="484404763"/>
                    </a:ext>
                  </a:extLst>
                </a:gridCol>
                <a:gridCol w="658368">
                  <a:extLst>
                    <a:ext uri="{9D8B030D-6E8A-4147-A177-3AD203B41FA5}">
                      <a16:colId xmlns:a16="http://schemas.microsoft.com/office/drawing/2014/main" val="3745441982"/>
                    </a:ext>
                  </a:extLst>
                </a:gridCol>
                <a:gridCol w="658368">
                  <a:extLst>
                    <a:ext uri="{9D8B030D-6E8A-4147-A177-3AD203B41FA5}">
                      <a16:colId xmlns:a16="http://schemas.microsoft.com/office/drawing/2014/main" val="298018699"/>
                    </a:ext>
                  </a:extLst>
                </a:gridCol>
                <a:gridCol w="658368">
                  <a:extLst>
                    <a:ext uri="{9D8B030D-6E8A-4147-A177-3AD203B41FA5}">
                      <a16:colId xmlns:a16="http://schemas.microsoft.com/office/drawing/2014/main" val="3249804970"/>
                    </a:ext>
                  </a:extLst>
                </a:gridCol>
                <a:gridCol w="658368">
                  <a:extLst>
                    <a:ext uri="{9D8B030D-6E8A-4147-A177-3AD203B41FA5}">
                      <a16:colId xmlns:a16="http://schemas.microsoft.com/office/drawing/2014/main" val="108414850"/>
                    </a:ext>
                  </a:extLst>
                </a:gridCol>
                <a:gridCol w="658368">
                  <a:extLst>
                    <a:ext uri="{9D8B030D-6E8A-4147-A177-3AD203B41FA5}">
                      <a16:colId xmlns:a16="http://schemas.microsoft.com/office/drawing/2014/main" val="1803858189"/>
                    </a:ext>
                  </a:extLst>
                </a:gridCol>
                <a:gridCol w="658368">
                  <a:extLst>
                    <a:ext uri="{9D8B030D-6E8A-4147-A177-3AD203B41FA5}">
                      <a16:colId xmlns:a16="http://schemas.microsoft.com/office/drawing/2014/main" val="3743579662"/>
                    </a:ext>
                  </a:extLst>
                </a:gridCol>
                <a:gridCol w="658368">
                  <a:extLst>
                    <a:ext uri="{9D8B030D-6E8A-4147-A177-3AD203B41FA5}">
                      <a16:colId xmlns:a16="http://schemas.microsoft.com/office/drawing/2014/main" val="196171552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7362649"/>
                  </a:ext>
                </a:extLst>
              </a:tr>
              <a:tr h="370840">
                <a:tc>
                  <a:txBody>
                    <a:bodyPr/>
                    <a:lstStyle/>
                    <a:p>
                      <a:r>
                        <a:rPr lang="en-US" sz="1000"/>
                        <a:t>pronovabkk</a:t>
                      </a:r>
                    </a:p>
                  </a:txBody>
                  <a:tcPr/>
                </a:tc>
                <a:tc>
                  <a:txBody>
                    <a:bodyPr/>
                    <a:lstStyle/>
                    <a:p>
                      <a:r>
                        <a:rPr lang="en-US" sz="1000"/>
                        <a:t>13</a:t>
                      </a:r>
                    </a:p>
                  </a:txBody>
                  <a:tcPr/>
                </a:tc>
                <a:tc>
                  <a:txBody>
                    <a:bodyPr/>
                    <a:lstStyle/>
                    <a:p>
                      <a:r>
                        <a:rPr lang="en-US" sz="1000"/>
                        <a:t>0.8210 %</a:t>
                      </a:r>
                    </a:p>
                  </a:txBody>
                  <a:tcPr/>
                </a:tc>
                <a:tc>
                  <a:txBody>
                    <a:bodyPr/>
                    <a:lstStyle/>
                    <a:p>
                      <a:r>
                        <a:rPr lang="en-US" sz="1000"/>
                        <a:t>20.54</a:t>
                      </a:r>
                    </a:p>
                  </a:txBody>
                  <a:tcPr/>
                </a:tc>
                <a:tc>
                  <a:txBody>
                    <a:bodyPr/>
                    <a:lstStyle/>
                    <a:p>
                      <a:r>
                        <a:rPr lang="en-US" sz="1000"/>
                        <a:t>0.00</a:t>
                      </a:r>
                    </a:p>
                  </a:txBody>
                  <a:tcPr/>
                </a:tc>
                <a:tc>
                  <a:txBody>
                    <a:bodyPr/>
                    <a:lstStyle/>
                    <a:p>
                      <a:r>
                        <a:rPr lang="en-US" sz="1000"/>
                        <a:t>312.54</a:t>
                      </a:r>
                    </a:p>
                  </a:txBody>
                  <a:tcPr/>
                </a:tc>
                <a:tc>
                  <a:txBody>
                    <a:bodyPr/>
                    <a:lstStyle/>
                    <a:p>
                      <a:r>
                        <a:rPr lang="en-US" sz="1000"/>
                        <a:t>306.00</a:t>
                      </a:r>
                    </a:p>
                  </a:txBody>
                  <a:tcPr/>
                </a:tc>
                <a:tc>
                  <a:txBody>
                    <a:bodyPr/>
                    <a:lstStyle/>
                    <a:p>
                      <a:r>
                        <a:rPr lang="en-US" sz="1000"/>
                        <a:t>250.23</a:t>
                      </a:r>
                    </a:p>
                  </a:txBody>
                  <a:tcPr/>
                </a:tc>
                <a:tc>
                  <a:txBody>
                    <a:bodyPr/>
                    <a:lstStyle/>
                    <a:p>
                      <a:r>
                        <a:rPr lang="en-US" sz="1000"/>
                        <a:t>250.23</a:t>
                      </a:r>
                    </a:p>
                  </a:txBody>
                  <a:tcPr/>
                </a:tc>
                <a:tc>
                  <a:txBody>
                    <a:bodyPr/>
                    <a:lstStyle/>
                    <a:p>
                      <a:r>
                        <a:rPr lang="en-US" sz="1000"/>
                        <a:t>4063</a:t>
                      </a:r>
                    </a:p>
                  </a:txBody>
                  <a:tcPr/>
                </a:tc>
                <a:tc>
                  <a:txBody>
                    <a:bodyPr/>
                    <a:lstStyle/>
                    <a:p>
                      <a:r>
                        <a:rPr lang="en-US" sz="1000"/>
                        <a:t>267</a:t>
                      </a:r>
                    </a:p>
                  </a:txBody>
                  <a:tcPr/>
                </a:tc>
                <a:tc>
                  <a:txBody>
                    <a:bodyPr/>
                    <a:lstStyle/>
                    <a:p>
                      <a:r>
                        <a:rPr lang="en-US" sz="1000"/>
                        <a:t>3253</a:t>
                      </a:r>
                    </a:p>
                  </a:txBody>
                  <a:tcPr/>
                </a:tc>
                <a:extLst>
                  <a:ext uri="{0D108BD9-81ED-4DB2-BD59-A6C34878D82A}">
                    <a16:rowId xmlns:a16="http://schemas.microsoft.com/office/drawing/2014/main" val="3745669992"/>
                  </a:ext>
                </a:extLst>
              </a:tr>
            </a:tbl>
          </a:graphicData>
        </a:graphic>
      </p:graphicFrame>
      <p:sp>
        <p:nvSpPr>
          <p:cNvPr id="4" name="Text Placeholder 3">
            <a:extLst>
              <a:ext uri="{FF2B5EF4-FFF2-40B4-BE49-F238E27FC236}">
                <a16:creationId xmlns:a16="http://schemas.microsoft.com/office/drawing/2014/main" id="{A0D7801E-D47F-4966-AC08-9A6D13FB14B3}"/>
              </a:ext>
            </a:extLst>
          </p:cNvPr>
          <p:cNvSpPr>
            <a:spLocks noGrp="1"/>
          </p:cNvSpPr>
          <p:nvPr>
            <p:ph type="body" sz="quarter" idx="14"/>
          </p:nvPr>
        </p:nvSpPr>
        <p:spPr/>
        <p:txBody>
          <a:bodyPr/>
          <a:lstStyle/>
          <a:p>
            <a:r>
              <a:rPr lang="en-US"/>
              <a:t>09/06/2021 - 09/26/2021</a:t>
            </a:r>
          </a:p>
        </p:txBody>
      </p:sp>
    </p:spTree>
    <p:extLst>
      <p:ext uri="{BB962C8B-B14F-4D97-AF65-F5344CB8AC3E}">
        <p14:creationId xmlns:p14="http://schemas.microsoft.com/office/powerpoint/2010/main" val="3720014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4BDA4-48B2-4513-A234-841F36CAC601}"/>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D985B73C-E20B-444F-B4F0-5A87F2E6EDBB}"/>
              </a:ext>
            </a:extLst>
          </p:cNvPr>
          <p:cNvGraphicFramePr>
            <a:graphicFrameLocks noGrp="1"/>
          </p:cNvGraphicFramePr>
          <p:nvPr>
            <p:ph type="tbl" sz="quarter" idx="13"/>
            <p:extLst>
              <p:ext uri="{D42A27DB-BD31-4B8C-83A1-F6EECF244321}">
                <p14:modId xmlns:p14="http://schemas.microsoft.com/office/powerpoint/2010/main" val="261513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75873680"/>
                    </a:ext>
                  </a:extLst>
                </a:gridCol>
                <a:gridCol w="905256">
                  <a:extLst>
                    <a:ext uri="{9D8B030D-6E8A-4147-A177-3AD203B41FA5}">
                      <a16:colId xmlns:a16="http://schemas.microsoft.com/office/drawing/2014/main" val="689543605"/>
                    </a:ext>
                  </a:extLst>
                </a:gridCol>
                <a:gridCol w="905256">
                  <a:extLst>
                    <a:ext uri="{9D8B030D-6E8A-4147-A177-3AD203B41FA5}">
                      <a16:colId xmlns:a16="http://schemas.microsoft.com/office/drawing/2014/main" val="2584055957"/>
                    </a:ext>
                  </a:extLst>
                </a:gridCol>
                <a:gridCol w="905256">
                  <a:extLst>
                    <a:ext uri="{9D8B030D-6E8A-4147-A177-3AD203B41FA5}">
                      <a16:colId xmlns:a16="http://schemas.microsoft.com/office/drawing/2014/main" val="2067212593"/>
                    </a:ext>
                  </a:extLst>
                </a:gridCol>
                <a:gridCol w="905256">
                  <a:extLst>
                    <a:ext uri="{9D8B030D-6E8A-4147-A177-3AD203B41FA5}">
                      <a16:colId xmlns:a16="http://schemas.microsoft.com/office/drawing/2014/main" val="1538423211"/>
                    </a:ext>
                  </a:extLst>
                </a:gridCol>
                <a:gridCol w="905256">
                  <a:extLst>
                    <a:ext uri="{9D8B030D-6E8A-4147-A177-3AD203B41FA5}">
                      <a16:colId xmlns:a16="http://schemas.microsoft.com/office/drawing/2014/main" val="851474486"/>
                    </a:ext>
                  </a:extLst>
                </a:gridCol>
                <a:gridCol w="905256">
                  <a:extLst>
                    <a:ext uri="{9D8B030D-6E8A-4147-A177-3AD203B41FA5}">
                      <a16:colId xmlns:a16="http://schemas.microsoft.com/office/drawing/2014/main" val="543815423"/>
                    </a:ext>
                  </a:extLst>
                </a:gridCol>
                <a:gridCol w="905256">
                  <a:extLst>
                    <a:ext uri="{9D8B030D-6E8A-4147-A177-3AD203B41FA5}">
                      <a16:colId xmlns:a16="http://schemas.microsoft.com/office/drawing/2014/main" val="1505454858"/>
                    </a:ext>
                  </a:extLst>
                </a:gridCol>
                <a:gridCol w="905256">
                  <a:extLst>
                    <a:ext uri="{9D8B030D-6E8A-4147-A177-3AD203B41FA5}">
                      <a16:colId xmlns:a16="http://schemas.microsoft.com/office/drawing/2014/main" val="16314539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12937409"/>
                  </a:ext>
                </a:extLst>
              </a:tr>
              <a:tr h="370840">
                <a:tc>
                  <a:txBody>
                    <a:bodyPr/>
                    <a:lstStyle/>
                    <a:p>
                      <a:r>
                        <a:rPr lang="en-US" sz="1000"/>
                        <a:t>2466</a:t>
                      </a:r>
                    </a:p>
                  </a:txBody>
                  <a:tcPr/>
                </a:tc>
                <a:tc>
                  <a:txBody>
                    <a:bodyPr/>
                    <a:lstStyle/>
                    <a:p>
                      <a:r>
                        <a:rPr lang="en-US" sz="1000"/>
                        <a:t>65</a:t>
                      </a:r>
                    </a:p>
                  </a:txBody>
                  <a:tcPr/>
                </a:tc>
                <a:tc>
                  <a:txBody>
                    <a:bodyPr/>
                    <a:lstStyle/>
                    <a:p>
                      <a:r>
                        <a:rPr lang="en-US" sz="1000"/>
                        <a:t>12</a:t>
                      </a:r>
                    </a:p>
                  </a:txBody>
                  <a:tcPr/>
                </a:tc>
                <a:tc>
                  <a:txBody>
                    <a:bodyPr/>
                    <a:lstStyle/>
                    <a:p>
                      <a:r>
                        <a:rPr lang="en-US" sz="1000"/>
                        <a:t>11</a:t>
                      </a:r>
                    </a:p>
                  </a:txBody>
                  <a:tcPr/>
                </a:tc>
                <a:tc>
                  <a:txBody>
                    <a:bodyPr/>
                    <a:lstStyle/>
                    <a:p>
                      <a:r>
                        <a:rPr lang="en-US" sz="1000"/>
                        <a:t>1</a:t>
                      </a:r>
                    </a:p>
                  </a:txBody>
                  <a:tcPr/>
                </a:tc>
                <a:tc>
                  <a:txBody>
                    <a:bodyPr/>
                    <a:lstStyle/>
                    <a:p>
                      <a:r>
                        <a:rPr lang="en-US" sz="1000"/>
                        <a:t>0</a:t>
                      </a:r>
                    </a:p>
                  </a:txBody>
                  <a:tcPr/>
                </a:tc>
                <a:tc>
                  <a:txBody>
                    <a:bodyPr/>
                    <a:lstStyle/>
                    <a:p>
                      <a:r>
                        <a:rPr lang="en-US" sz="1000"/>
                        <a:t>713</a:t>
                      </a:r>
                    </a:p>
                  </a:txBody>
                  <a:tcPr/>
                </a:tc>
                <a:tc>
                  <a:txBody>
                    <a:bodyPr/>
                    <a:lstStyle/>
                    <a:p>
                      <a:r>
                        <a:rPr lang="en-US" sz="1000"/>
                        <a:t>3</a:t>
                      </a:r>
                    </a:p>
                  </a:txBody>
                  <a:tcPr/>
                </a:tc>
                <a:tc>
                  <a:txBody>
                    <a:bodyPr/>
                    <a:lstStyle/>
                    <a:p>
                      <a:r>
                        <a:rPr lang="en-US" sz="1000"/>
                        <a:t>2.4524 %</a:t>
                      </a:r>
                    </a:p>
                  </a:txBody>
                  <a:tcPr/>
                </a:tc>
                <a:extLst>
                  <a:ext uri="{0D108BD9-81ED-4DB2-BD59-A6C34878D82A}">
                    <a16:rowId xmlns:a16="http://schemas.microsoft.com/office/drawing/2014/main" val="2435880815"/>
                  </a:ext>
                </a:extLst>
              </a:tr>
            </a:tbl>
          </a:graphicData>
        </a:graphic>
      </p:graphicFrame>
      <p:sp>
        <p:nvSpPr>
          <p:cNvPr id="4" name="Text Placeholder 3">
            <a:extLst>
              <a:ext uri="{FF2B5EF4-FFF2-40B4-BE49-F238E27FC236}">
                <a16:creationId xmlns:a16="http://schemas.microsoft.com/office/drawing/2014/main" id="{694BD4FB-9C1A-49E2-AF61-D65FD9D9D3DD}"/>
              </a:ext>
            </a:extLst>
          </p:cNvPr>
          <p:cNvSpPr>
            <a:spLocks noGrp="1"/>
          </p:cNvSpPr>
          <p:nvPr>
            <p:ph type="body" sz="quarter" idx="14"/>
          </p:nvPr>
        </p:nvSpPr>
        <p:spPr/>
        <p:txBody>
          <a:bodyPr/>
          <a:lstStyle/>
          <a:p>
            <a:r>
              <a:rPr lang="en-US"/>
              <a:t>09/06/2021 - 09/26/2021</a:t>
            </a:r>
          </a:p>
        </p:txBody>
      </p:sp>
    </p:spTree>
    <p:extLst>
      <p:ext uri="{BB962C8B-B14F-4D97-AF65-F5344CB8AC3E}">
        <p14:creationId xmlns:p14="http://schemas.microsoft.com/office/powerpoint/2010/main" val="835350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6EE5-B76E-4C08-A672-B461D2225529}"/>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67600083-AE2D-4DAA-978A-5C9847EA2B76}"/>
              </a:ext>
            </a:extLst>
          </p:cNvPr>
          <p:cNvGraphicFramePr>
            <a:graphicFrameLocks noGrp="1"/>
          </p:cNvGraphicFramePr>
          <p:nvPr>
            <p:ph type="chart" sz="quarter" idx="13"/>
            <p:extLst>
              <p:ext uri="{D42A27DB-BD31-4B8C-83A1-F6EECF244321}">
                <p14:modId xmlns:p14="http://schemas.microsoft.com/office/powerpoint/2010/main" val="3862297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6A45D9-E67D-44AA-8B5D-F11E3F091CD0}"/>
              </a:ext>
            </a:extLst>
          </p:cNvPr>
          <p:cNvSpPr>
            <a:spLocks noGrp="1"/>
          </p:cNvSpPr>
          <p:nvPr>
            <p:ph type="body" sz="quarter" idx="14"/>
          </p:nvPr>
        </p:nvSpPr>
        <p:spPr/>
        <p:txBody>
          <a:bodyPr/>
          <a:lstStyle/>
          <a:p>
            <a:r>
              <a:rPr lang="en-US"/>
              <a:t>09/06/2021 - 09/26/2021</a:t>
            </a:r>
          </a:p>
        </p:txBody>
      </p:sp>
      <p:sp>
        <p:nvSpPr>
          <p:cNvPr id="5" name="Footer Placeholder 4">
            <a:extLst>
              <a:ext uri="{FF2B5EF4-FFF2-40B4-BE49-F238E27FC236}">
                <a16:creationId xmlns:a16="http://schemas.microsoft.com/office/drawing/2014/main" id="{A528FE08-C49B-4890-B0E1-9165C1202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513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626E4-3951-4DE7-8924-451243E3AE8C}"/>
              </a:ext>
            </a:extLst>
          </p:cNvPr>
          <p:cNvSpPr>
            <a:spLocks noGrp="1"/>
          </p:cNvSpPr>
          <p:nvPr>
            <p:ph type="title"/>
          </p:nvPr>
        </p:nvSpPr>
        <p:spPr/>
        <p:txBody>
          <a:bodyPr/>
          <a:lstStyle/>
          <a:p>
            <a:r>
              <a:rPr lang="en-US"/>
              <a:t>Instagram Stories Table  | All Pages - 1 of 2</a:t>
            </a:r>
          </a:p>
        </p:txBody>
      </p:sp>
      <p:graphicFrame>
        <p:nvGraphicFramePr>
          <p:cNvPr id="5" name="Table Placeholder 4">
            <a:extLst>
              <a:ext uri="{FF2B5EF4-FFF2-40B4-BE49-F238E27FC236}">
                <a16:creationId xmlns:a16="http://schemas.microsoft.com/office/drawing/2014/main" id="{222DE196-BDE2-4490-B99A-8BC8CF1D5279}"/>
              </a:ext>
            </a:extLst>
          </p:cNvPr>
          <p:cNvGraphicFramePr>
            <a:graphicFrameLocks noGrp="1"/>
          </p:cNvGraphicFramePr>
          <p:nvPr>
            <p:ph type="tbl" sz="quarter" idx="13"/>
            <p:extLst>
              <p:ext uri="{D42A27DB-BD31-4B8C-83A1-F6EECF244321}">
                <p14:modId xmlns:p14="http://schemas.microsoft.com/office/powerpoint/2010/main" val="365675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7909668"/>
                    </a:ext>
                  </a:extLst>
                </a:gridCol>
                <a:gridCol w="740664">
                  <a:extLst>
                    <a:ext uri="{9D8B030D-6E8A-4147-A177-3AD203B41FA5}">
                      <a16:colId xmlns:a16="http://schemas.microsoft.com/office/drawing/2014/main" val="458849507"/>
                    </a:ext>
                  </a:extLst>
                </a:gridCol>
                <a:gridCol w="740664">
                  <a:extLst>
                    <a:ext uri="{9D8B030D-6E8A-4147-A177-3AD203B41FA5}">
                      <a16:colId xmlns:a16="http://schemas.microsoft.com/office/drawing/2014/main" val="3030566508"/>
                    </a:ext>
                  </a:extLst>
                </a:gridCol>
                <a:gridCol w="740664">
                  <a:extLst>
                    <a:ext uri="{9D8B030D-6E8A-4147-A177-3AD203B41FA5}">
                      <a16:colId xmlns:a16="http://schemas.microsoft.com/office/drawing/2014/main" val="901254348"/>
                    </a:ext>
                  </a:extLst>
                </a:gridCol>
                <a:gridCol w="740664">
                  <a:extLst>
                    <a:ext uri="{9D8B030D-6E8A-4147-A177-3AD203B41FA5}">
                      <a16:colId xmlns:a16="http://schemas.microsoft.com/office/drawing/2014/main" val="3929161199"/>
                    </a:ext>
                  </a:extLst>
                </a:gridCol>
                <a:gridCol w="740664">
                  <a:extLst>
                    <a:ext uri="{9D8B030D-6E8A-4147-A177-3AD203B41FA5}">
                      <a16:colId xmlns:a16="http://schemas.microsoft.com/office/drawing/2014/main" val="1798096024"/>
                    </a:ext>
                  </a:extLst>
                </a:gridCol>
                <a:gridCol w="740664">
                  <a:extLst>
                    <a:ext uri="{9D8B030D-6E8A-4147-A177-3AD203B41FA5}">
                      <a16:colId xmlns:a16="http://schemas.microsoft.com/office/drawing/2014/main" val="2560589939"/>
                    </a:ext>
                  </a:extLst>
                </a:gridCol>
                <a:gridCol w="740664">
                  <a:extLst>
                    <a:ext uri="{9D8B030D-6E8A-4147-A177-3AD203B41FA5}">
                      <a16:colId xmlns:a16="http://schemas.microsoft.com/office/drawing/2014/main" val="99974159"/>
                    </a:ext>
                  </a:extLst>
                </a:gridCol>
                <a:gridCol w="740664">
                  <a:extLst>
                    <a:ext uri="{9D8B030D-6E8A-4147-A177-3AD203B41FA5}">
                      <a16:colId xmlns:a16="http://schemas.microsoft.com/office/drawing/2014/main" val="1321980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4554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09:29:53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541747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09:29:54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690161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09:49:01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09:42:16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58117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09:49:02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09:42:16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98231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09:29:52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75628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09:29:55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67667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09:32:46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12673303"/>
                  </a:ext>
                </a:extLst>
              </a:tr>
            </a:tbl>
          </a:graphicData>
        </a:graphic>
      </p:graphicFrame>
      <p:sp>
        <p:nvSpPr>
          <p:cNvPr id="4" name="Text Placeholder 3">
            <a:extLst>
              <a:ext uri="{FF2B5EF4-FFF2-40B4-BE49-F238E27FC236}">
                <a16:creationId xmlns:a16="http://schemas.microsoft.com/office/drawing/2014/main" id="{1ACBEC97-CC50-4862-BAE9-981E9DB19BE5}"/>
              </a:ext>
            </a:extLst>
          </p:cNvPr>
          <p:cNvSpPr>
            <a:spLocks noGrp="1"/>
          </p:cNvSpPr>
          <p:nvPr>
            <p:ph type="body" sz="quarter" idx="14"/>
          </p:nvPr>
        </p:nvSpPr>
        <p:spPr/>
        <p:txBody>
          <a:bodyPr/>
          <a:lstStyle/>
          <a:p>
            <a:r>
              <a:rPr lang="en-US"/>
              <a:t>09/06/2021 - 09/26/2021</a:t>
            </a:r>
          </a:p>
        </p:txBody>
      </p:sp>
    </p:spTree>
    <p:extLst>
      <p:ext uri="{BB962C8B-B14F-4D97-AF65-F5344CB8AC3E}">
        <p14:creationId xmlns:p14="http://schemas.microsoft.com/office/powerpoint/2010/main" val="1984844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6771E-DE60-499D-B6C6-69A44BBFDE4B}"/>
              </a:ext>
            </a:extLst>
          </p:cNvPr>
          <p:cNvSpPr>
            <a:spLocks noGrp="1"/>
          </p:cNvSpPr>
          <p:nvPr>
            <p:ph type="title"/>
          </p:nvPr>
        </p:nvSpPr>
        <p:spPr/>
        <p:txBody>
          <a:bodyPr/>
          <a:lstStyle/>
          <a:p>
            <a:r>
              <a:rPr lang="en-US"/>
              <a:t>Instagram Stories Table  | All Pages - 2 of 2</a:t>
            </a:r>
          </a:p>
        </p:txBody>
      </p:sp>
      <p:graphicFrame>
        <p:nvGraphicFramePr>
          <p:cNvPr id="5" name="Table Placeholder 4">
            <a:extLst>
              <a:ext uri="{FF2B5EF4-FFF2-40B4-BE49-F238E27FC236}">
                <a16:creationId xmlns:a16="http://schemas.microsoft.com/office/drawing/2014/main" id="{079BD236-BF3E-4285-AFAE-50E4E0863ABE}"/>
              </a:ext>
            </a:extLst>
          </p:cNvPr>
          <p:cNvGraphicFramePr>
            <a:graphicFrameLocks noGrp="1"/>
          </p:cNvGraphicFramePr>
          <p:nvPr>
            <p:ph type="tbl" sz="quarter" idx="13"/>
            <p:extLst>
              <p:ext uri="{D42A27DB-BD31-4B8C-83A1-F6EECF244321}">
                <p14:modId xmlns:p14="http://schemas.microsoft.com/office/powerpoint/2010/main" val="95520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64325359"/>
                    </a:ext>
                  </a:extLst>
                </a:gridCol>
                <a:gridCol w="740664">
                  <a:extLst>
                    <a:ext uri="{9D8B030D-6E8A-4147-A177-3AD203B41FA5}">
                      <a16:colId xmlns:a16="http://schemas.microsoft.com/office/drawing/2014/main" val="916578574"/>
                    </a:ext>
                  </a:extLst>
                </a:gridCol>
                <a:gridCol w="740664">
                  <a:extLst>
                    <a:ext uri="{9D8B030D-6E8A-4147-A177-3AD203B41FA5}">
                      <a16:colId xmlns:a16="http://schemas.microsoft.com/office/drawing/2014/main" val="2490627272"/>
                    </a:ext>
                  </a:extLst>
                </a:gridCol>
                <a:gridCol w="740664">
                  <a:extLst>
                    <a:ext uri="{9D8B030D-6E8A-4147-A177-3AD203B41FA5}">
                      <a16:colId xmlns:a16="http://schemas.microsoft.com/office/drawing/2014/main" val="3871663339"/>
                    </a:ext>
                  </a:extLst>
                </a:gridCol>
                <a:gridCol w="740664">
                  <a:extLst>
                    <a:ext uri="{9D8B030D-6E8A-4147-A177-3AD203B41FA5}">
                      <a16:colId xmlns:a16="http://schemas.microsoft.com/office/drawing/2014/main" val="1270801743"/>
                    </a:ext>
                  </a:extLst>
                </a:gridCol>
                <a:gridCol w="740664">
                  <a:extLst>
                    <a:ext uri="{9D8B030D-6E8A-4147-A177-3AD203B41FA5}">
                      <a16:colId xmlns:a16="http://schemas.microsoft.com/office/drawing/2014/main" val="2278243375"/>
                    </a:ext>
                  </a:extLst>
                </a:gridCol>
                <a:gridCol w="740664">
                  <a:extLst>
                    <a:ext uri="{9D8B030D-6E8A-4147-A177-3AD203B41FA5}">
                      <a16:colId xmlns:a16="http://schemas.microsoft.com/office/drawing/2014/main" val="1692431096"/>
                    </a:ext>
                  </a:extLst>
                </a:gridCol>
                <a:gridCol w="740664">
                  <a:extLst>
                    <a:ext uri="{9D8B030D-6E8A-4147-A177-3AD203B41FA5}">
                      <a16:colId xmlns:a16="http://schemas.microsoft.com/office/drawing/2014/main" val="242926838"/>
                    </a:ext>
                  </a:extLst>
                </a:gridCol>
                <a:gridCol w="740664">
                  <a:extLst>
                    <a:ext uri="{9D8B030D-6E8A-4147-A177-3AD203B41FA5}">
                      <a16:colId xmlns:a16="http://schemas.microsoft.com/office/drawing/2014/main" val="1098647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8645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- 2021-09-16 09:49:00</a:t>
                      </a:r>
                      <a:r>
                        <a:rPr kumimoji="0" lang="de-DE" sz="1000" b="0" i="0" u="none" strike="noStrike" kern="1200" cap="none" spc="0" normalizeH="0" baseline="0" noProof="0">
                          <a:ln>
                            <a:noFill/>
                          </a:ln>
                          <a:solidFill>
                            <a:prstClr val="black"/>
                          </a:solidFill>
                          <a:effectLst/>
                          <a:uLnTx/>
                          <a:uFillTx/>
                          <a:latin typeface="+mn-lt"/>
                          <a:ea typeface="+mn-ea"/>
                          <a:cs typeface="+mn-cs"/>
                        </a:rPr>
                        <a:t>
 Schaut euch den Tanz mit @janisyzoe auch als Reel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09:42:16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3483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09:32:48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1667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09:32:47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08:43:54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70381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- 2021-09-16 09:38:22</a:t>
                      </a:r>
                      <a:r>
                        <a:rPr kumimoji="0" lang="de-DE" sz="1000" b="0" i="0" u="none" strike="noStrike" kern="1200" cap="none" spc="0" normalizeH="0" baseline="0" noProof="0">
                          <a:ln>
                            <a:noFill/>
                          </a:ln>
                          <a:solidFill>
                            <a:prstClr val="black"/>
                          </a:solidFill>
                          <a:effectLst/>
                          <a:uLnTx/>
                          <a:uFillTx/>
                          <a:latin typeface="+mn-lt"/>
                          <a:ea typeface="+mn-ea"/>
                          <a:cs typeface="+mn-cs"/>
                        </a:rPr>
                        <a:t>
 Den Tanz gibt es auch als Reel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09/16/2021 09:39:32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1714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09:38:23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09/16/2021 09:39:32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063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- 2021-09-16 09:38:24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09/16/2021 09:39:32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4297523"/>
                  </a:ext>
                </a:extLst>
              </a:tr>
            </a:tbl>
          </a:graphicData>
        </a:graphic>
      </p:graphicFrame>
      <p:sp>
        <p:nvSpPr>
          <p:cNvPr id="4" name="Text Placeholder 3">
            <a:extLst>
              <a:ext uri="{FF2B5EF4-FFF2-40B4-BE49-F238E27FC236}">
                <a16:creationId xmlns:a16="http://schemas.microsoft.com/office/drawing/2014/main" id="{15D8CE73-B276-46FD-9C72-A4921EAFDDA7}"/>
              </a:ext>
            </a:extLst>
          </p:cNvPr>
          <p:cNvSpPr>
            <a:spLocks noGrp="1"/>
          </p:cNvSpPr>
          <p:nvPr>
            <p:ph type="body" sz="quarter" idx="14"/>
          </p:nvPr>
        </p:nvSpPr>
        <p:spPr/>
        <p:txBody>
          <a:bodyPr/>
          <a:lstStyle/>
          <a:p>
            <a:r>
              <a:rPr lang="en-US"/>
              <a:t>09/06/2021 - 09/26/2021</a:t>
            </a:r>
          </a:p>
        </p:txBody>
      </p:sp>
    </p:spTree>
    <p:extLst>
      <p:ext uri="{BB962C8B-B14F-4D97-AF65-F5344CB8AC3E}">
        <p14:creationId xmlns:p14="http://schemas.microsoft.com/office/powerpoint/2010/main" val="1249331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637EA-D97A-45A4-813F-2CF43CE87BA0}"/>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94E57364-0990-4299-BEA0-A08D5D4956F0}"/>
              </a:ext>
            </a:extLst>
          </p:cNvPr>
          <p:cNvGraphicFramePr>
            <a:graphicFrameLocks noGrp="1"/>
          </p:cNvGraphicFramePr>
          <p:nvPr>
            <p:ph type="chart" sz="quarter" idx="13"/>
            <p:extLst>
              <p:ext uri="{D42A27DB-BD31-4B8C-83A1-F6EECF244321}">
                <p14:modId xmlns:p14="http://schemas.microsoft.com/office/powerpoint/2010/main" val="174168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208CC6-3687-4217-9041-DF3198DAC443}"/>
              </a:ext>
            </a:extLst>
          </p:cNvPr>
          <p:cNvSpPr>
            <a:spLocks noGrp="1"/>
          </p:cNvSpPr>
          <p:nvPr>
            <p:ph type="body" sz="quarter" idx="14"/>
          </p:nvPr>
        </p:nvSpPr>
        <p:spPr/>
        <p:txBody>
          <a:bodyPr/>
          <a:lstStyle/>
          <a:p>
            <a:r>
              <a:rPr lang="en-US"/>
              <a:t>09/06/2021 - 09/26/2021</a:t>
            </a:r>
          </a:p>
        </p:txBody>
      </p:sp>
      <p:sp>
        <p:nvSpPr>
          <p:cNvPr id="5" name="Footer Placeholder 4">
            <a:extLst>
              <a:ext uri="{FF2B5EF4-FFF2-40B4-BE49-F238E27FC236}">
                <a16:creationId xmlns:a16="http://schemas.microsoft.com/office/drawing/2014/main" id="{A5A551A5-3F9C-43A0-9AF3-BC395FA3FF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6861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95D1E-339B-4452-8DB4-708896E421CE}"/>
              </a:ext>
            </a:extLst>
          </p:cNvPr>
          <p:cNvSpPr>
            <a:spLocks noGrp="1"/>
          </p:cNvSpPr>
          <p:nvPr>
            <p:ph type="title"/>
          </p:nvPr>
        </p:nvSpPr>
        <p:spPr/>
        <p:txBody>
          <a:bodyPr/>
          <a:lstStyle/>
          <a:p>
            <a:r>
              <a:rPr lang="en-US"/>
              <a:t>Instagram Posts Table | All Pages - 1 of 3</a:t>
            </a:r>
          </a:p>
        </p:txBody>
      </p:sp>
      <p:graphicFrame>
        <p:nvGraphicFramePr>
          <p:cNvPr id="5" name="Table Placeholder 4">
            <a:extLst>
              <a:ext uri="{FF2B5EF4-FFF2-40B4-BE49-F238E27FC236}">
                <a16:creationId xmlns:a16="http://schemas.microsoft.com/office/drawing/2014/main" id="{CE1AB3B3-8BB2-4C17-B79D-3C402DB230C7}"/>
              </a:ext>
            </a:extLst>
          </p:cNvPr>
          <p:cNvGraphicFramePr>
            <a:graphicFrameLocks noGrp="1"/>
          </p:cNvGraphicFramePr>
          <p:nvPr>
            <p:ph type="tbl" sz="quarter" idx="13"/>
            <p:extLst>
              <p:ext uri="{D42A27DB-BD31-4B8C-83A1-F6EECF244321}">
                <p14:modId xmlns:p14="http://schemas.microsoft.com/office/powerpoint/2010/main" val="1283761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42013244"/>
                    </a:ext>
                  </a:extLst>
                </a:gridCol>
                <a:gridCol w="1069847">
                  <a:extLst>
                    <a:ext uri="{9D8B030D-6E8A-4147-A177-3AD203B41FA5}">
                      <a16:colId xmlns:a16="http://schemas.microsoft.com/office/drawing/2014/main" val="1447579079"/>
                    </a:ext>
                  </a:extLst>
                </a:gridCol>
                <a:gridCol w="1399031">
                  <a:extLst>
                    <a:ext uri="{9D8B030D-6E8A-4147-A177-3AD203B41FA5}">
                      <a16:colId xmlns:a16="http://schemas.microsoft.com/office/drawing/2014/main" val="394555654"/>
                    </a:ext>
                  </a:extLst>
                </a:gridCol>
                <a:gridCol w="493776">
                  <a:extLst>
                    <a:ext uri="{9D8B030D-6E8A-4147-A177-3AD203B41FA5}">
                      <a16:colId xmlns:a16="http://schemas.microsoft.com/office/drawing/2014/main" val="150963672"/>
                    </a:ext>
                  </a:extLst>
                </a:gridCol>
                <a:gridCol w="493776">
                  <a:extLst>
                    <a:ext uri="{9D8B030D-6E8A-4147-A177-3AD203B41FA5}">
                      <a16:colId xmlns:a16="http://schemas.microsoft.com/office/drawing/2014/main" val="1901239027"/>
                    </a:ext>
                  </a:extLst>
                </a:gridCol>
                <a:gridCol w="493776">
                  <a:extLst>
                    <a:ext uri="{9D8B030D-6E8A-4147-A177-3AD203B41FA5}">
                      <a16:colId xmlns:a16="http://schemas.microsoft.com/office/drawing/2014/main" val="3880627333"/>
                    </a:ext>
                  </a:extLst>
                </a:gridCol>
                <a:gridCol w="493776">
                  <a:extLst>
                    <a:ext uri="{9D8B030D-6E8A-4147-A177-3AD203B41FA5}">
                      <a16:colId xmlns:a16="http://schemas.microsoft.com/office/drawing/2014/main" val="4193692585"/>
                    </a:ext>
                  </a:extLst>
                </a:gridCol>
                <a:gridCol w="493776">
                  <a:extLst>
                    <a:ext uri="{9D8B030D-6E8A-4147-A177-3AD203B41FA5}">
                      <a16:colId xmlns:a16="http://schemas.microsoft.com/office/drawing/2014/main" val="3409390466"/>
                    </a:ext>
                  </a:extLst>
                </a:gridCol>
                <a:gridCol w="493776">
                  <a:extLst>
                    <a:ext uri="{9D8B030D-6E8A-4147-A177-3AD203B41FA5}">
                      <a16:colId xmlns:a16="http://schemas.microsoft.com/office/drawing/2014/main" val="202246154"/>
                    </a:ext>
                  </a:extLst>
                </a:gridCol>
                <a:gridCol w="493776">
                  <a:extLst>
                    <a:ext uri="{9D8B030D-6E8A-4147-A177-3AD203B41FA5}">
                      <a16:colId xmlns:a16="http://schemas.microsoft.com/office/drawing/2014/main" val="2971150491"/>
                    </a:ext>
                  </a:extLst>
                </a:gridCol>
                <a:gridCol w="493776">
                  <a:extLst>
                    <a:ext uri="{9D8B030D-6E8A-4147-A177-3AD203B41FA5}">
                      <a16:colId xmlns:a16="http://schemas.microsoft.com/office/drawing/2014/main" val="285073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59247058"/>
                  </a:ext>
                </a:extLst>
              </a:tr>
            </a:tbl>
          </a:graphicData>
        </a:graphic>
      </p:graphicFrame>
      <p:sp>
        <p:nvSpPr>
          <p:cNvPr id="4" name="Text Placeholder 3">
            <a:extLst>
              <a:ext uri="{FF2B5EF4-FFF2-40B4-BE49-F238E27FC236}">
                <a16:creationId xmlns:a16="http://schemas.microsoft.com/office/drawing/2014/main" id="{90700964-08B9-4E53-A3AF-5221AD20FD4D}"/>
              </a:ext>
            </a:extLst>
          </p:cNvPr>
          <p:cNvSpPr>
            <a:spLocks noGrp="1"/>
          </p:cNvSpPr>
          <p:nvPr>
            <p:ph type="body" sz="quarter" idx="14"/>
          </p:nvPr>
        </p:nvSpPr>
        <p:spPr/>
        <p:txBody>
          <a:bodyPr/>
          <a:lstStyle/>
          <a:p>
            <a:r>
              <a:rPr lang="en-US"/>
              <a:t>09/06/2021 - 09/26/2021</a:t>
            </a:r>
          </a:p>
        </p:txBody>
      </p:sp>
    </p:spTree>
    <p:extLst>
      <p:ext uri="{BB962C8B-B14F-4D97-AF65-F5344CB8AC3E}">
        <p14:creationId xmlns:p14="http://schemas.microsoft.com/office/powerpoint/2010/main" val="1883057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A6752-76F1-4B3F-A390-377B85369339}"/>
              </a:ext>
            </a:extLst>
          </p:cNvPr>
          <p:cNvSpPr>
            <a:spLocks noGrp="1"/>
          </p:cNvSpPr>
          <p:nvPr>
            <p:ph type="title"/>
          </p:nvPr>
        </p:nvSpPr>
        <p:spPr/>
        <p:txBody>
          <a:bodyPr/>
          <a:lstStyle/>
          <a:p>
            <a:r>
              <a:rPr lang="en-US"/>
              <a:t>Instagram Posts Table | All Pages - 2 of 3</a:t>
            </a:r>
          </a:p>
        </p:txBody>
      </p:sp>
      <p:graphicFrame>
        <p:nvGraphicFramePr>
          <p:cNvPr id="5" name="Table Placeholder 4">
            <a:extLst>
              <a:ext uri="{FF2B5EF4-FFF2-40B4-BE49-F238E27FC236}">
                <a16:creationId xmlns:a16="http://schemas.microsoft.com/office/drawing/2014/main" id="{FC5CABC9-BF92-44A3-BBDD-37FB6BFF964F}"/>
              </a:ext>
            </a:extLst>
          </p:cNvPr>
          <p:cNvGraphicFramePr>
            <a:graphicFrameLocks noGrp="1"/>
          </p:cNvGraphicFramePr>
          <p:nvPr>
            <p:ph type="tbl" sz="quarter" idx="13"/>
            <p:extLst>
              <p:ext uri="{D42A27DB-BD31-4B8C-83A1-F6EECF244321}">
                <p14:modId xmlns:p14="http://schemas.microsoft.com/office/powerpoint/2010/main" val="1122723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268634"/>
                    </a:ext>
                  </a:extLst>
                </a:gridCol>
                <a:gridCol w="1069847">
                  <a:extLst>
                    <a:ext uri="{9D8B030D-6E8A-4147-A177-3AD203B41FA5}">
                      <a16:colId xmlns:a16="http://schemas.microsoft.com/office/drawing/2014/main" val="696571321"/>
                    </a:ext>
                  </a:extLst>
                </a:gridCol>
                <a:gridCol w="1399031">
                  <a:extLst>
                    <a:ext uri="{9D8B030D-6E8A-4147-A177-3AD203B41FA5}">
                      <a16:colId xmlns:a16="http://schemas.microsoft.com/office/drawing/2014/main" val="1367696004"/>
                    </a:ext>
                  </a:extLst>
                </a:gridCol>
                <a:gridCol w="493776">
                  <a:extLst>
                    <a:ext uri="{9D8B030D-6E8A-4147-A177-3AD203B41FA5}">
                      <a16:colId xmlns:a16="http://schemas.microsoft.com/office/drawing/2014/main" val="358438871"/>
                    </a:ext>
                  </a:extLst>
                </a:gridCol>
                <a:gridCol w="493776">
                  <a:extLst>
                    <a:ext uri="{9D8B030D-6E8A-4147-A177-3AD203B41FA5}">
                      <a16:colId xmlns:a16="http://schemas.microsoft.com/office/drawing/2014/main" val="3852927747"/>
                    </a:ext>
                  </a:extLst>
                </a:gridCol>
                <a:gridCol w="493776">
                  <a:extLst>
                    <a:ext uri="{9D8B030D-6E8A-4147-A177-3AD203B41FA5}">
                      <a16:colId xmlns:a16="http://schemas.microsoft.com/office/drawing/2014/main" val="1358021688"/>
                    </a:ext>
                  </a:extLst>
                </a:gridCol>
                <a:gridCol w="493776">
                  <a:extLst>
                    <a:ext uri="{9D8B030D-6E8A-4147-A177-3AD203B41FA5}">
                      <a16:colId xmlns:a16="http://schemas.microsoft.com/office/drawing/2014/main" val="223286167"/>
                    </a:ext>
                  </a:extLst>
                </a:gridCol>
                <a:gridCol w="493776">
                  <a:extLst>
                    <a:ext uri="{9D8B030D-6E8A-4147-A177-3AD203B41FA5}">
                      <a16:colId xmlns:a16="http://schemas.microsoft.com/office/drawing/2014/main" val="2220031889"/>
                    </a:ext>
                  </a:extLst>
                </a:gridCol>
                <a:gridCol w="493776">
                  <a:extLst>
                    <a:ext uri="{9D8B030D-6E8A-4147-A177-3AD203B41FA5}">
                      <a16:colId xmlns:a16="http://schemas.microsoft.com/office/drawing/2014/main" val="3239908873"/>
                    </a:ext>
                  </a:extLst>
                </a:gridCol>
                <a:gridCol w="493776">
                  <a:extLst>
                    <a:ext uri="{9D8B030D-6E8A-4147-A177-3AD203B41FA5}">
                      <a16:colId xmlns:a16="http://schemas.microsoft.com/office/drawing/2014/main" val="1083086033"/>
                    </a:ext>
                  </a:extLst>
                </a:gridCol>
                <a:gridCol w="493776">
                  <a:extLst>
                    <a:ext uri="{9D8B030D-6E8A-4147-A177-3AD203B41FA5}">
                      <a16:colId xmlns:a16="http://schemas.microsoft.com/office/drawing/2014/main" val="419703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8492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- 2021-09-12 12:34:21</a:t>
                      </a:r>
                      <a:r>
                        <a:rPr kumimoji="0" lang="de-DE" sz="1000" b="0" i="0" u="none" strike="noStrike" kern="1200" cap="none" spc="0" normalizeH="0" baseline="0" noProof="0">
                          <a:ln>
                            <a:noFill/>
                          </a:ln>
                          <a:solidFill>
                            <a:prstClr val="black"/>
                          </a:solidFill>
                          <a:effectLst/>
                          <a:uLnTx/>
                          <a:uFillTx/>
                          <a:latin typeface="+mn-lt"/>
                          <a:ea typeface="+mn-ea"/>
                          <a:cs typeface="+mn-cs"/>
                        </a:rPr>
                        <a:t>
 Hast du diesem Sommer schon getanzt? Nein? Dann ist es jetzt höchste Zeit! Wenn Rhythmen und Melodie uns mitreißen, bewegen wir uns fast von allein zur Musik. Tanzen fordert das ganze Gehirn und den ganzen Körper. Auch zum Entspannen ist Tanzen besonders gut geeignet. Weil Tanzen unser Gehirn so beansprucht, ist es das optimale Workout für die Mittagspause im Homeoffice. Schon ein Song reicht, um den Kopf freizubekommen und Stress zu vertreiben!
#pronovabkk #tanzen #tanzenmachtglücklich #tanz #singen #feiern #gesund #bewegung #gesundheit #entspannung #lieder #entspannen #spaß #musikverbindet #freude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https://quintly-image-storage.s3.amazonaws.com/45cbd03b64ea58ce4d75e2a18185fc18/e45390b2b1ca0a927586d1164bca11e4.jpg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Sport, Tanzen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5843498"/>
                  </a:ext>
                </a:extLst>
              </a:tr>
            </a:tbl>
          </a:graphicData>
        </a:graphic>
      </p:graphicFrame>
      <p:sp>
        <p:nvSpPr>
          <p:cNvPr id="4" name="Text Placeholder 3">
            <a:extLst>
              <a:ext uri="{FF2B5EF4-FFF2-40B4-BE49-F238E27FC236}">
                <a16:creationId xmlns:a16="http://schemas.microsoft.com/office/drawing/2014/main" id="{4F72EB03-4FB3-41D5-A514-1DBFEA562F2D}"/>
              </a:ext>
            </a:extLst>
          </p:cNvPr>
          <p:cNvSpPr>
            <a:spLocks noGrp="1"/>
          </p:cNvSpPr>
          <p:nvPr>
            <p:ph type="body" sz="quarter" idx="14"/>
          </p:nvPr>
        </p:nvSpPr>
        <p:spPr/>
        <p:txBody>
          <a:bodyPr/>
          <a:lstStyle/>
          <a:p>
            <a:r>
              <a:rPr lang="en-US"/>
              <a:t>09/06/2021 - 09/26/2021</a:t>
            </a:r>
          </a:p>
        </p:txBody>
      </p:sp>
    </p:spTree>
    <p:extLst>
      <p:ext uri="{BB962C8B-B14F-4D97-AF65-F5344CB8AC3E}">
        <p14:creationId xmlns:p14="http://schemas.microsoft.com/office/powerpoint/2010/main" val="256128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C429D-2B2A-42F7-8DEC-0FAE7DFB2CD7}"/>
              </a:ext>
            </a:extLst>
          </p:cNvPr>
          <p:cNvSpPr>
            <a:spLocks noGrp="1"/>
          </p:cNvSpPr>
          <p:nvPr>
            <p:ph type="title"/>
          </p:nvPr>
        </p:nvSpPr>
        <p:spPr/>
        <p:txBody>
          <a:bodyPr/>
          <a:lstStyle/>
          <a:p>
            <a:r>
              <a:rPr lang="en-US"/>
              <a:t>Instagram Posts Table | All Pages - 3 of 3</a:t>
            </a:r>
          </a:p>
        </p:txBody>
      </p:sp>
      <p:graphicFrame>
        <p:nvGraphicFramePr>
          <p:cNvPr id="5" name="Table Placeholder 4">
            <a:extLst>
              <a:ext uri="{FF2B5EF4-FFF2-40B4-BE49-F238E27FC236}">
                <a16:creationId xmlns:a16="http://schemas.microsoft.com/office/drawing/2014/main" id="{BFE8FF73-2D3D-4561-A239-FE29F5D247CF}"/>
              </a:ext>
            </a:extLst>
          </p:cNvPr>
          <p:cNvGraphicFramePr>
            <a:graphicFrameLocks noGrp="1"/>
          </p:cNvGraphicFramePr>
          <p:nvPr>
            <p:ph type="tbl" sz="quarter" idx="13"/>
            <p:extLst>
              <p:ext uri="{D42A27DB-BD31-4B8C-83A1-F6EECF244321}">
                <p14:modId xmlns:p14="http://schemas.microsoft.com/office/powerpoint/2010/main" val="5291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17602094"/>
                    </a:ext>
                  </a:extLst>
                </a:gridCol>
                <a:gridCol w="1069847">
                  <a:extLst>
                    <a:ext uri="{9D8B030D-6E8A-4147-A177-3AD203B41FA5}">
                      <a16:colId xmlns:a16="http://schemas.microsoft.com/office/drawing/2014/main" val="154991047"/>
                    </a:ext>
                  </a:extLst>
                </a:gridCol>
                <a:gridCol w="1399031">
                  <a:extLst>
                    <a:ext uri="{9D8B030D-6E8A-4147-A177-3AD203B41FA5}">
                      <a16:colId xmlns:a16="http://schemas.microsoft.com/office/drawing/2014/main" val="2690380846"/>
                    </a:ext>
                  </a:extLst>
                </a:gridCol>
                <a:gridCol w="493776">
                  <a:extLst>
                    <a:ext uri="{9D8B030D-6E8A-4147-A177-3AD203B41FA5}">
                      <a16:colId xmlns:a16="http://schemas.microsoft.com/office/drawing/2014/main" val="556927931"/>
                    </a:ext>
                  </a:extLst>
                </a:gridCol>
                <a:gridCol w="493776">
                  <a:extLst>
                    <a:ext uri="{9D8B030D-6E8A-4147-A177-3AD203B41FA5}">
                      <a16:colId xmlns:a16="http://schemas.microsoft.com/office/drawing/2014/main" val="3614481227"/>
                    </a:ext>
                  </a:extLst>
                </a:gridCol>
                <a:gridCol w="493776">
                  <a:extLst>
                    <a:ext uri="{9D8B030D-6E8A-4147-A177-3AD203B41FA5}">
                      <a16:colId xmlns:a16="http://schemas.microsoft.com/office/drawing/2014/main" val="2691701972"/>
                    </a:ext>
                  </a:extLst>
                </a:gridCol>
                <a:gridCol w="493776">
                  <a:extLst>
                    <a:ext uri="{9D8B030D-6E8A-4147-A177-3AD203B41FA5}">
                      <a16:colId xmlns:a16="http://schemas.microsoft.com/office/drawing/2014/main" val="154996914"/>
                    </a:ext>
                  </a:extLst>
                </a:gridCol>
                <a:gridCol w="493776">
                  <a:extLst>
                    <a:ext uri="{9D8B030D-6E8A-4147-A177-3AD203B41FA5}">
                      <a16:colId xmlns:a16="http://schemas.microsoft.com/office/drawing/2014/main" val="1759952332"/>
                    </a:ext>
                  </a:extLst>
                </a:gridCol>
                <a:gridCol w="493776">
                  <a:extLst>
                    <a:ext uri="{9D8B030D-6E8A-4147-A177-3AD203B41FA5}">
                      <a16:colId xmlns:a16="http://schemas.microsoft.com/office/drawing/2014/main" val="1570268678"/>
                    </a:ext>
                  </a:extLst>
                </a:gridCol>
                <a:gridCol w="493776">
                  <a:extLst>
                    <a:ext uri="{9D8B030D-6E8A-4147-A177-3AD203B41FA5}">
                      <a16:colId xmlns:a16="http://schemas.microsoft.com/office/drawing/2014/main" val="2168280982"/>
                    </a:ext>
                  </a:extLst>
                </a:gridCol>
                <a:gridCol w="493776">
                  <a:extLst>
                    <a:ext uri="{9D8B030D-6E8A-4147-A177-3AD203B41FA5}">
                      <a16:colId xmlns:a16="http://schemas.microsoft.com/office/drawing/2014/main" val="1843691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2189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- 2021-09-24 09:13:56</a:t>
                      </a:r>
                      <a:r>
                        <a:rPr kumimoji="0" lang="de-DE" sz="1000" b="0" i="0" u="none" strike="noStrike" kern="1200" cap="none" spc="0" normalizeH="0" baseline="0" noProof="0">
                          <a:ln>
                            <a:noFill/>
                          </a:ln>
                          <a:solidFill>
                            <a:prstClr val="black"/>
                          </a:solidFill>
                          <a:effectLst/>
                          <a:uLnTx/>
                          <a:uFillTx/>
                          <a:latin typeface="+mn-lt"/>
                          <a:ea typeface="+mn-ea"/>
                          <a:cs typeface="+mn-cs"/>
                        </a:rPr>
                        <a:t>
 Tanzen macht glücklich! Auch wenn die Festivals ausgefallen sind: Mit dem Tutorial von @janisyzoe könnt ihr immerhin zuhause abtanzen. Schaut es euch in den Highlights an und legt los! Oder ihr schaut euch das Reel zum Tanz der beiden auf unserem Kanal an. Wann habt ihr das letzte Mal nach Herzenslust getanzt?
#pronovabkk #tanzen #tanzenmachtglücklich #tanz #singen #feiern #gesund #bewegung #gesundheit #entspannung #lieder #entspannen #spaß #musikverbindet #freude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https://quintly-image-storage.s3.amazonaws.com/45cbd03b64ea58ce4d75e2a18185fc18/e18551d5cb147ea5b9b38c4673e46f45.jpg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Sport, Tanzen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2389132"/>
                  </a:ext>
                </a:extLst>
              </a:tr>
            </a:tbl>
          </a:graphicData>
        </a:graphic>
      </p:graphicFrame>
      <p:sp>
        <p:nvSpPr>
          <p:cNvPr id="4" name="Text Placeholder 3">
            <a:extLst>
              <a:ext uri="{FF2B5EF4-FFF2-40B4-BE49-F238E27FC236}">
                <a16:creationId xmlns:a16="http://schemas.microsoft.com/office/drawing/2014/main" id="{7DBF973A-4954-4815-A463-6C427252EBC2}"/>
              </a:ext>
            </a:extLst>
          </p:cNvPr>
          <p:cNvSpPr>
            <a:spLocks noGrp="1"/>
          </p:cNvSpPr>
          <p:nvPr>
            <p:ph type="body" sz="quarter" idx="14"/>
          </p:nvPr>
        </p:nvSpPr>
        <p:spPr/>
        <p:txBody>
          <a:bodyPr/>
          <a:lstStyle/>
          <a:p>
            <a:r>
              <a:rPr lang="en-US"/>
              <a:t>09/06/2021 - 09/26/2021</a:t>
            </a:r>
          </a:p>
        </p:txBody>
      </p:sp>
    </p:spTree>
    <p:extLst>
      <p:ext uri="{BB962C8B-B14F-4D97-AF65-F5344CB8AC3E}">
        <p14:creationId xmlns:p14="http://schemas.microsoft.com/office/powerpoint/2010/main" val="25258451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596</Words>
  <Application>Microsoft Office PowerPoint</Application>
  <PresentationFormat>On-screen Show (4:3)</PresentationFormat>
  <Paragraphs>270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Auswertung Content-Tag </vt:lpstr>
      <vt:lpstr>Instagram Key Metrics Posts | All Pages</vt:lpstr>
      <vt:lpstr>Instagram Stories Key Metrics Table | All Pages</vt:lpstr>
      <vt:lpstr>Instagram Instagram Key Metrics Table | All Pages</vt:lpstr>
      <vt:lpstr>Instagram Followers Total | All Pages</vt:lpstr>
      <vt:lpstr>Instagram Stories Table  | All Pages - 1 of 2</vt:lpstr>
      <vt:lpstr>Instagram Stories Table  | All Pages - 2 of 2</vt:lpstr>
      <vt:lpstr>Instagram Interaction Rate By Hour | All Pages</vt:lpstr>
      <vt:lpstr>Instagram Posts Table | All Pages - 1 of 3</vt:lpstr>
      <vt:lpstr>Instagram Posts Table | All Pages - 2 of 3</vt:lpstr>
      <vt:lpstr>Instagram Posts Table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Auswertung Content-Tag </dc:title>
  <dc:creator>Frederik Peiniger</dc:creator>
  <cp:lastModifiedBy>Frederik Peiniger</cp:lastModifiedBy>
  <cp:revision>1</cp:revision>
  <dcterms:created xsi:type="dcterms:W3CDTF">2021-09-28T08:49:49Z</dcterms:created>
  <dcterms:modified xsi:type="dcterms:W3CDTF">2021-09-28T08:50:18Z</dcterms:modified>
</cp:coreProperties>
</file>