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Sheet1!$B$2:$B$91</c:f>
              <c:numCache>
                <c:formatCode>General</c:formatCode>
                <c:ptCount val="90"/>
                <c:pt idx="0">
                  <c:v>2168</c:v>
                </c:pt>
                <c:pt idx="1">
                  <c:v>2166</c:v>
                </c:pt>
                <c:pt idx="2">
                  <c:v>2168</c:v>
                </c:pt>
                <c:pt idx="3">
                  <c:v>2168</c:v>
                </c:pt>
                <c:pt idx="4">
                  <c:v>2168</c:v>
                </c:pt>
                <c:pt idx="5">
                  <c:v>2168</c:v>
                </c:pt>
                <c:pt idx="6">
                  <c:v>2169</c:v>
                </c:pt>
                <c:pt idx="7">
                  <c:v>2169</c:v>
                </c:pt>
                <c:pt idx="8">
                  <c:v>2172</c:v>
                </c:pt>
                <c:pt idx="9">
                  <c:v>2173</c:v>
                </c:pt>
                <c:pt idx="10">
                  <c:v>2172</c:v>
                </c:pt>
                <c:pt idx="11">
                  <c:v>2172</c:v>
                </c:pt>
                <c:pt idx="12">
                  <c:v>2173</c:v>
                </c:pt>
                <c:pt idx="13">
                  <c:v>2177</c:v>
                </c:pt>
                <c:pt idx="14">
                  <c:v>2178</c:v>
                </c:pt>
                <c:pt idx="15">
                  <c:v>2180</c:v>
                </c:pt>
                <c:pt idx="16">
                  <c:v>2182</c:v>
                </c:pt>
                <c:pt idx="17">
                  <c:v>2182</c:v>
                </c:pt>
                <c:pt idx="18">
                  <c:v>2182</c:v>
                </c:pt>
                <c:pt idx="19">
                  <c:v>2188</c:v>
                </c:pt>
                <c:pt idx="20">
                  <c:v>2192</c:v>
                </c:pt>
                <c:pt idx="21">
                  <c:v>2190</c:v>
                </c:pt>
                <c:pt idx="22">
                  <c:v>2193</c:v>
                </c:pt>
                <c:pt idx="23">
                  <c:v>2193</c:v>
                </c:pt>
                <c:pt idx="24">
                  <c:v>2195</c:v>
                </c:pt>
                <c:pt idx="25">
                  <c:v>2196</c:v>
                </c:pt>
                <c:pt idx="26">
                  <c:v>2196</c:v>
                </c:pt>
                <c:pt idx="27">
                  <c:v>2197</c:v>
                </c:pt>
                <c:pt idx="28">
                  <c:v>2195</c:v>
                </c:pt>
                <c:pt idx="29">
                  <c:v>2198</c:v>
                </c:pt>
                <c:pt idx="30">
                  <c:v>2199</c:v>
                </c:pt>
                <c:pt idx="31">
                  <c:v>2202</c:v>
                </c:pt>
                <c:pt idx="32">
                  <c:v>2202</c:v>
                </c:pt>
                <c:pt idx="33">
                  <c:v>2201</c:v>
                </c:pt>
                <c:pt idx="34">
                  <c:v>2203</c:v>
                </c:pt>
                <c:pt idx="35">
                  <c:v>2204</c:v>
                </c:pt>
                <c:pt idx="36">
                  <c:v>2202</c:v>
                </c:pt>
                <c:pt idx="37">
                  <c:v>2205</c:v>
                </c:pt>
                <c:pt idx="38">
                  <c:v>2209</c:v>
                </c:pt>
                <c:pt idx="39">
                  <c:v>2210</c:v>
                </c:pt>
                <c:pt idx="40">
                  <c:v>2209</c:v>
                </c:pt>
                <c:pt idx="41">
                  <c:v>2209</c:v>
                </c:pt>
                <c:pt idx="42">
                  <c:v>2209</c:v>
                </c:pt>
                <c:pt idx="43">
                  <c:v>2212</c:v>
                </c:pt>
                <c:pt idx="44">
                  <c:v>2211</c:v>
                </c:pt>
                <c:pt idx="45">
                  <c:v>2210</c:v>
                </c:pt>
                <c:pt idx="46">
                  <c:v>2213</c:v>
                </c:pt>
                <c:pt idx="47">
                  <c:v>2215</c:v>
                </c:pt>
                <c:pt idx="48">
                  <c:v>2216</c:v>
                </c:pt>
                <c:pt idx="49">
                  <c:v>2219</c:v>
                </c:pt>
                <c:pt idx="50">
                  <c:v>2220</c:v>
                </c:pt>
                <c:pt idx="51">
                  <c:v>2221</c:v>
                </c:pt>
                <c:pt idx="52">
                  <c:v>2225</c:v>
                </c:pt>
                <c:pt idx="53">
                  <c:v>2225</c:v>
                </c:pt>
                <c:pt idx="54">
                  <c:v>2223</c:v>
                </c:pt>
                <c:pt idx="55">
                  <c:v>2222</c:v>
                </c:pt>
                <c:pt idx="56">
                  <c:v>2225</c:v>
                </c:pt>
                <c:pt idx="57">
                  <c:v>2226</c:v>
                </c:pt>
                <c:pt idx="58">
                  <c:v>2226</c:v>
                </c:pt>
                <c:pt idx="59">
                  <c:v>2225</c:v>
                </c:pt>
                <c:pt idx="60">
                  <c:v>2228</c:v>
                </c:pt>
                <c:pt idx="61">
                  <c:v>2230</c:v>
                </c:pt>
                <c:pt idx="62">
                  <c:v>2233</c:v>
                </c:pt>
                <c:pt idx="63">
                  <c:v>2236</c:v>
                </c:pt>
                <c:pt idx="64">
                  <c:v>2235</c:v>
                </c:pt>
                <c:pt idx="65">
                  <c:v>2237</c:v>
                </c:pt>
                <c:pt idx="66">
                  <c:v>2238</c:v>
                </c:pt>
                <c:pt idx="67">
                  <c:v>2240</c:v>
                </c:pt>
                <c:pt idx="68">
                  <c:v>2242</c:v>
                </c:pt>
                <c:pt idx="69">
                  <c:v>2245</c:v>
                </c:pt>
                <c:pt idx="70">
                  <c:v>2245</c:v>
                </c:pt>
                <c:pt idx="71">
                  <c:v>2247</c:v>
                </c:pt>
                <c:pt idx="72">
                  <c:v>2248</c:v>
                </c:pt>
                <c:pt idx="73">
                  <c:v>2250</c:v>
                </c:pt>
                <c:pt idx="74">
                  <c:v>2253</c:v>
                </c:pt>
                <c:pt idx="75">
                  <c:v>2252</c:v>
                </c:pt>
                <c:pt idx="76">
                  <c:v>2250</c:v>
                </c:pt>
                <c:pt idx="77">
                  <c:v>2255</c:v>
                </c:pt>
                <c:pt idx="78">
                  <c:v>2256</c:v>
                </c:pt>
                <c:pt idx="79">
                  <c:v>2257</c:v>
                </c:pt>
                <c:pt idx="80">
                  <c:v>2257</c:v>
                </c:pt>
                <c:pt idx="81">
                  <c:v>2259</c:v>
                </c:pt>
                <c:pt idx="82">
                  <c:v>2261</c:v>
                </c:pt>
                <c:pt idx="83">
                  <c:v>2260</c:v>
                </c:pt>
                <c:pt idx="84">
                  <c:v>2259</c:v>
                </c:pt>
                <c:pt idx="85">
                  <c:v>2259</c:v>
                </c:pt>
                <c:pt idx="86">
                  <c:v>2257</c:v>
                </c:pt>
                <c:pt idx="87">
                  <c:v>2259</c:v>
                </c:pt>
                <c:pt idx="88">
                  <c:v>2257</c:v>
                </c:pt>
                <c:pt idx="89">
                  <c:v>2258</c:v>
                </c:pt>
              </c:numCache>
            </c:numRef>
          </c:val>
          <c:smooth val="0"/>
          <c:extLst>
            <c:ext xmlns:c16="http://schemas.microsoft.com/office/drawing/2014/chart" uri="{C3380CC4-5D6E-409C-BE32-E72D297353CC}">
              <c16:uniqueId val="{00000000-8C5B-4FFC-9FD9-1418138CFC38}"/>
            </c:ext>
          </c:extLst>
        </c:ser>
        <c:dLbls>
          <c:showLegendKey val="0"/>
          <c:showVal val="0"/>
          <c:showCatName val="0"/>
          <c:showSerName val="0"/>
          <c:showPercent val="0"/>
          <c:showBubbleSize val="0"/>
        </c:dLbls>
        <c:smooth val="0"/>
        <c:axId val="393444784"/>
        <c:axId val="393442160"/>
      </c:lineChart>
      <c:dateAx>
        <c:axId val="39344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2160"/>
        <c:crosses val="autoZero"/>
        <c:auto val="1"/>
        <c:lblOffset val="100"/>
        <c:baseTimeUnit val="days"/>
      </c:dateAx>
      <c:valAx>
        <c:axId val="39344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2.8493894165536</c:v>
                </c:pt>
                <c:pt idx="5">
                  <c:v>0</c:v>
                </c:pt>
                <c:pt idx="6">
                  <c:v>0</c:v>
                </c:pt>
                <c:pt idx="7">
                  <c:v>3.2564450474898199</c:v>
                </c:pt>
                <c:pt idx="8">
                  <c:v>3.1207598371777499</c:v>
                </c:pt>
                <c:pt idx="9">
                  <c:v>3.6408864767073701</c:v>
                </c:pt>
                <c:pt idx="10">
                  <c:v>3.9348710990501998</c:v>
                </c:pt>
                <c:pt idx="11">
                  <c:v>0</c:v>
                </c:pt>
                <c:pt idx="12">
                  <c:v>2.9172320217096299</c:v>
                </c:pt>
                <c:pt idx="13">
                  <c:v>1.89959294436906</c:v>
                </c:pt>
                <c:pt idx="14">
                  <c:v>3.3921302578019001</c:v>
                </c:pt>
                <c:pt idx="15">
                  <c:v>0</c:v>
                </c:pt>
                <c:pt idx="16">
                  <c:v>1.76390773405699</c:v>
                </c:pt>
                <c:pt idx="17">
                  <c:v>3.32428765264586</c:v>
                </c:pt>
                <c:pt idx="18">
                  <c:v>3.2693674484719302</c:v>
                </c:pt>
                <c:pt idx="19">
                  <c:v>3.0076888285843499</c:v>
                </c:pt>
                <c:pt idx="20">
                  <c:v>2.7137042062415202</c:v>
                </c:pt>
                <c:pt idx="21">
                  <c:v>0</c:v>
                </c:pt>
                <c:pt idx="22">
                  <c:v>0</c:v>
                </c:pt>
                <c:pt idx="23">
                  <c:v>0</c:v>
                </c:pt>
              </c:numCache>
            </c:numRef>
          </c:val>
          <c:smooth val="0"/>
          <c:extLst>
            <c:ext xmlns:c16="http://schemas.microsoft.com/office/drawing/2014/chart" uri="{C3380CC4-5D6E-409C-BE32-E72D297353CC}">
              <c16:uniqueId val="{00000000-7911-4F7F-8F19-409468A1E23A}"/>
            </c:ext>
          </c:extLst>
        </c:ser>
        <c:dLbls>
          <c:showLegendKey val="0"/>
          <c:showVal val="0"/>
          <c:showCatName val="0"/>
          <c:showSerName val="0"/>
          <c:showPercent val="0"/>
          <c:showBubbleSize val="0"/>
        </c:dLbls>
        <c:smooth val="0"/>
        <c:axId val="443200624"/>
        <c:axId val="443198656"/>
      </c:lineChart>
      <c:catAx>
        <c:axId val="44320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98656"/>
        <c:crosses val="autoZero"/>
        <c:auto val="1"/>
        <c:lblAlgn val="ctr"/>
        <c:lblOffset val="100"/>
        <c:noMultiLvlLbl val="0"/>
      </c:catAx>
      <c:valAx>
        <c:axId val="44319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0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08E-0EE5-45E0-8F13-4DBFC8319641}"/>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54B75FC3-A478-4A1F-92FF-070378CF8C2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882579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49217-41C1-4EBC-B6F4-079C8F4DAF00}"/>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B8329A7C-D093-49EC-A840-04DB06DE57C2}"/>
              </a:ext>
            </a:extLst>
          </p:cNvPr>
          <p:cNvGraphicFramePr>
            <a:graphicFrameLocks noGrp="1"/>
          </p:cNvGraphicFramePr>
          <p:nvPr>
            <p:ph type="tbl" sz="quarter" idx="13"/>
            <p:extLst>
              <p:ext uri="{D42A27DB-BD31-4B8C-83A1-F6EECF244321}">
                <p14:modId xmlns:p14="http://schemas.microsoft.com/office/powerpoint/2010/main" val="64002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53594474"/>
                    </a:ext>
                  </a:extLst>
                </a:gridCol>
                <a:gridCol w="658368">
                  <a:extLst>
                    <a:ext uri="{9D8B030D-6E8A-4147-A177-3AD203B41FA5}">
                      <a16:colId xmlns:a16="http://schemas.microsoft.com/office/drawing/2014/main" val="3991646123"/>
                    </a:ext>
                  </a:extLst>
                </a:gridCol>
                <a:gridCol w="658368">
                  <a:extLst>
                    <a:ext uri="{9D8B030D-6E8A-4147-A177-3AD203B41FA5}">
                      <a16:colId xmlns:a16="http://schemas.microsoft.com/office/drawing/2014/main" val="2184420807"/>
                    </a:ext>
                  </a:extLst>
                </a:gridCol>
                <a:gridCol w="658368">
                  <a:extLst>
                    <a:ext uri="{9D8B030D-6E8A-4147-A177-3AD203B41FA5}">
                      <a16:colId xmlns:a16="http://schemas.microsoft.com/office/drawing/2014/main" val="3218232818"/>
                    </a:ext>
                  </a:extLst>
                </a:gridCol>
                <a:gridCol w="658368">
                  <a:extLst>
                    <a:ext uri="{9D8B030D-6E8A-4147-A177-3AD203B41FA5}">
                      <a16:colId xmlns:a16="http://schemas.microsoft.com/office/drawing/2014/main" val="2552564904"/>
                    </a:ext>
                  </a:extLst>
                </a:gridCol>
                <a:gridCol w="658368">
                  <a:extLst>
                    <a:ext uri="{9D8B030D-6E8A-4147-A177-3AD203B41FA5}">
                      <a16:colId xmlns:a16="http://schemas.microsoft.com/office/drawing/2014/main" val="1556136322"/>
                    </a:ext>
                  </a:extLst>
                </a:gridCol>
                <a:gridCol w="658368">
                  <a:extLst>
                    <a:ext uri="{9D8B030D-6E8A-4147-A177-3AD203B41FA5}">
                      <a16:colId xmlns:a16="http://schemas.microsoft.com/office/drawing/2014/main" val="4126916084"/>
                    </a:ext>
                  </a:extLst>
                </a:gridCol>
                <a:gridCol w="658368">
                  <a:extLst>
                    <a:ext uri="{9D8B030D-6E8A-4147-A177-3AD203B41FA5}">
                      <a16:colId xmlns:a16="http://schemas.microsoft.com/office/drawing/2014/main" val="3255968608"/>
                    </a:ext>
                  </a:extLst>
                </a:gridCol>
                <a:gridCol w="658368">
                  <a:extLst>
                    <a:ext uri="{9D8B030D-6E8A-4147-A177-3AD203B41FA5}">
                      <a16:colId xmlns:a16="http://schemas.microsoft.com/office/drawing/2014/main" val="3040416114"/>
                    </a:ext>
                  </a:extLst>
                </a:gridCol>
                <a:gridCol w="658368">
                  <a:extLst>
                    <a:ext uri="{9D8B030D-6E8A-4147-A177-3AD203B41FA5}">
                      <a16:colId xmlns:a16="http://schemas.microsoft.com/office/drawing/2014/main" val="1468128066"/>
                    </a:ext>
                  </a:extLst>
                </a:gridCol>
                <a:gridCol w="658368">
                  <a:extLst>
                    <a:ext uri="{9D8B030D-6E8A-4147-A177-3AD203B41FA5}">
                      <a16:colId xmlns:a16="http://schemas.microsoft.com/office/drawing/2014/main" val="718141445"/>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3489794593"/>
                  </a:ext>
                </a:extLst>
              </a:tr>
              <a:tr h="370840">
                <a:tc>
                  <a:txBody>
                    <a:bodyPr/>
                    <a:lstStyle/>
                    <a:p>
                      <a:r>
                        <a:rPr lang="en-US" sz="1000"/>
                        <a:t>pronovabkk</a:t>
                      </a:r>
                    </a:p>
                  </a:txBody>
                  <a:tcPr/>
                </a:tc>
                <a:tc>
                  <a:txBody>
                    <a:bodyPr/>
                    <a:lstStyle/>
                    <a:p>
                      <a:r>
                        <a:rPr lang="en-US" sz="1000"/>
                        <a:t>34</a:t>
                      </a:r>
                    </a:p>
                  </a:txBody>
                  <a:tcPr/>
                </a:tc>
                <a:tc>
                  <a:txBody>
                    <a:bodyPr/>
                    <a:lstStyle/>
                    <a:p>
                      <a:r>
                        <a:rPr lang="en-US" sz="1000"/>
                        <a:t>22</a:t>
                      </a:r>
                    </a:p>
                  </a:txBody>
                  <a:tcPr/>
                </a:tc>
                <a:tc>
                  <a:txBody>
                    <a:bodyPr/>
                    <a:lstStyle/>
                    <a:p>
                      <a:r>
                        <a:rPr lang="en-US" sz="1000"/>
                        <a:t>40262</a:t>
                      </a:r>
                    </a:p>
                  </a:txBody>
                  <a:tcPr/>
                </a:tc>
                <a:tc>
                  <a:txBody>
                    <a:bodyPr/>
                    <a:lstStyle/>
                    <a:p>
                      <a:r>
                        <a:rPr lang="en-US" sz="1000"/>
                        <a:t>2447</a:t>
                      </a:r>
                    </a:p>
                  </a:txBody>
                  <a:tcPr/>
                </a:tc>
                <a:tc>
                  <a:txBody>
                    <a:bodyPr/>
                    <a:lstStyle/>
                    <a:p>
                      <a:r>
                        <a:rPr lang="en-US" sz="1000"/>
                        <a:t>2020.2333333333</a:t>
                      </a:r>
                    </a:p>
                  </a:txBody>
                  <a:tcPr/>
                </a:tc>
                <a:tc>
                  <a:txBody>
                    <a:bodyPr/>
                    <a:lstStyle/>
                    <a:p>
                      <a:r>
                        <a:rPr lang="en-US" sz="1000"/>
                        <a:t>29</a:t>
                      </a:r>
                    </a:p>
                  </a:txBody>
                  <a:tcPr/>
                </a:tc>
                <a:tc>
                  <a:txBody>
                    <a:bodyPr/>
                    <a:lstStyle/>
                    <a:p>
                      <a:r>
                        <a:rPr lang="en-US" sz="1000"/>
                        <a:t>25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extLst>
                  <a:ext uri="{0D108BD9-81ED-4DB2-BD59-A6C34878D82A}">
                    <a16:rowId xmlns:a16="http://schemas.microsoft.com/office/drawing/2014/main" val="1215800959"/>
                  </a:ext>
                </a:extLst>
              </a:tr>
            </a:tbl>
          </a:graphicData>
        </a:graphic>
      </p:graphicFrame>
      <p:sp>
        <p:nvSpPr>
          <p:cNvPr id="4" name="Text Placeholder 3">
            <a:extLst>
              <a:ext uri="{FF2B5EF4-FFF2-40B4-BE49-F238E27FC236}">
                <a16:creationId xmlns:a16="http://schemas.microsoft.com/office/drawing/2014/main" id="{621A1B8F-F89B-4EEC-9F94-03AD6D8A2B6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048611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2C4A-E955-4B37-AF8F-11FD10C08A6E}"/>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EFD13997-7FC0-4144-9926-6CC32B9B0CA2}"/>
              </a:ext>
            </a:extLst>
          </p:cNvPr>
          <p:cNvGraphicFramePr>
            <a:graphicFrameLocks noGrp="1"/>
          </p:cNvGraphicFramePr>
          <p:nvPr>
            <p:ph type="tbl" sz="quarter" idx="13"/>
            <p:extLst>
              <p:ext uri="{D42A27DB-BD31-4B8C-83A1-F6EECF244321}">
                <p14:modId xmlns:p14="http://schemas.microsoft.com/office/powerpoint/2010/main" val="311277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14683387"/>
                    </a:ext>
                  </a:extLst>
                </a:gridCol>
                <a:gridCol w="905256">
                  <a:extLst>
                    <a:ext uri="{9D8B030D-6E8A-4147-A177-3AD203B41FA5}">
                      <a16:colId xmlns:a16="http://schemas.microsoft.com/office/drawing/2014/main" val="3744947593"/>
                    </a:ext>
                  </a:extLst>
                </a:gridCol>
                <a:gridCol w="905256">
                  <a:extLst>
                    <a:ext uri="{9D8B030D-6E8A-4147-A177-3AD203B41FA5}">
                      <a16:colId xmlns:a16="http://schemas.microsoft.com/office/drawing/2014/main" val="17462163"/>
                    </a:ext>
                  </a:extLst>
                </a:gridCol>
                <a:gridCol w="905256">
                  <a:extLst>
                    <a:ext uri="{9D8B030D-6E8A-4147-A177-3AD203B41FA5}">
                      <a16:colId xmlns:a16="http://schemas.microsoft.com/office/drawing/2014/main" val="1483494722"/>
                    </a:ext>
                  </a:extLst>
                </a:gridCol>
                <a:gridCol w="905256">
                  <a:extLst>
                    <a:ext uri="{9D8B030D-6E8A-4147-A177-3AD203B41FA5}">
                      <a16:colId xmlns:a16="http://schemas.microsoft.com/office/drawing/2014/main" val="1980610038"/>
                    </a:ext>
                  </a:extLst>
                </a:gridCol>
                <a:gridCol w="905256">
                  <a:extLst>
                    <a:ext uri="{9D8B030D-6E8A-4147-A177-3AD203B41FA5}">
                      <a16:colId xmlns:a16="http://schemas.microsoft.com/office/drawing/2014/main" val="1816864894"/>
                    </a:ext>
                  </a:extLst>
                </a:gridCol>
                <a:gridCol w="905256">
                  <a:extLst>
                    <a:ext uri="{9D8B030D-6E8A-4147-A177-3AD203B41FA5}">
                      <a16:colId xmlns:a16="http://schemas.microsoft.com/office/drawing/2014/main" val="2723229206"/>
                    </a:ext>
                  </a:extLst>
                </a:gridCol>
                <a:gridCol w="905256">
                  <a:extLst>
                    <a:ext uri="{9D8B030D-6E8A-4147-A177-3AD203B41FA5}">
                      <a16:colId xmlns:a16="http://schemas.microsoft.com/office/drawing/2014/main" val="1450788815"/>
                    </a:ext>
                  </a:extLst>
                </a:gridCol>
                <a:gridCol w="905256">
                  <a:extLst>
                    <a:ext uri="{9D8B030D-6E8A-4147-A177-3AD203B41FA5}">
                      <a16:colId xmlns:a16="http://schemas.microsoft.com/office/drawing/2014/main" val="41780993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71324940"/>
                  </a:ext>
                </a:extLst>
              </a:tr>
              <a:tr h="370840">
                <a:tc>
                  <a:txBody>
                    <a:bodyPr/>
                    <a:lstStyle/>
                    <a:p>
                      <a:r>
                        <a:rPr lang="en-US" sz="1000"/>
                        <a:t>2258</a:t>
                      </a:r>
                    </a:p>
                  </a:txBody>
                  <a:tcPr/>
                </a:tc>
                <a:tc>
                  <a:txBody>
                    <a:bodyPr/>
                    <a:lstStyle/>
                    <a:p>
                      <a:r>
                        <a:rPr lang="en-US" sz="1000"/>
                        <a:t>93</a:t>
                      </a:r>
                    </a:p>
                  </a:txBody>
                  <a:tcPr/>
                </a:tc>
                <a:tc>
                  <a:txBody>
                    <a:bodyPr/>
                    <a:lstStyle/>
                    <a:p>
                      <a:r>
                        <a:rPr lang="en-US" sz="1000"/>
                        <a:t>34</a:t>
                      </a:r>
                    </a:p>
                  </a:txBody>
                  <a:tcPr/>
                </a:tc>
                <a:tc>
                  <a:txBody>
                    <a:bodyPr/>
                    <a:lstStyle/>
                    <a:p>
                      <a:r>
                        <a:rPr lang="en-US" sz="1000"/>
                        <a:t>25</a:t>
                      </a:r>
                    </a:p>
                  </a:txBody>
                  <a:tcPr/>
                </a:tc>
                <a:tc>
                  <a:txBody>
                    <a:bodyPr/>
                    <a:lstStyle/>
                    <a:p>
                      <a:r>
                        <a:rPr lang="en-US" sz="1000"/>
                        <a:t>0</a:t>
                      </a:r>
                    </a:p>
                  </a:txBody>
                  <a:tcPr/>
                </a:tc>
                <a:tc>
                  <a:txBody>
                    <a:bodyPr/>
                    <a:lstStyle/>
                    <a:p>
                      <a:r>
                        <a:rPr lang="en-US" sz="1000"/>
                        <a:t>9</a:t>
                      </a:r>
                    </a:p>
                  </a:txBody>
                  <a:tcPr/>
                </a:tc>
                <a:tc>
                  <a:txBody>
                    <a:bodyPr/>
                    <a:lstStyle/>
                    <a:p>
                      <a:r>
                        <a:rPr lang="en-US" sz="1000"/>
                        <a:t>2392</a:t>
                      </a:r>
                    </a:p>
                  </a:txBody>
                  <a:tcPr/>
                </a:tc>
                <a:tc>
                  <a:txBody>
                    <a:bodyPr/>
                    <a:lstStyle/>
                    <a:p>
                      <a:r>
                        <a:rPr lang="en-US" sz="1000"/>
                        <a:t>22</a:t>
                      </a:r>
                    </a:p>
                  </a:txBody>
                  <a:tcPr/>
                </a:tc>
                <a:tc>
                  <a:txBody>
                    <a:bodyPr/>
                    <a:lstStyle/>
                    <a:p>
                      <a:r>
                        <a:rPr lang="en-US" sz="1000"/>
                        <a:t>3.2112 %</a:t>
                      </a:r>
                    </a:p>
                  </a:txBody>
                  <a:tcPr/>
                </a:tc>
                <a:extLst>
                  <a:ext uri="{0D108BD9-81ED-4DB2-BD59-A6C34878D82A}">
                    <a16:rowId xmlns:a16="http://schemas.microsoft.com/office/drawing/2014/main" val="862376106"/>
                  </a:ext>
                </a:extLst>
              </a:tr>
            </a:tbl>
          </a:graphicData>
        </a:graphic>
      </p:graphicFrame>
      <p:sp>
        <p:nvSpPr>
          <p:cNvPr id="4" name="Text Placeholder 3">
            <a:extLst>
              <a:ext uri="{FF2B5EF4-FFF2-40B4-BE49-F238E27FC236}">
                <a16:creationId xmlns:a16="http://schemas.microsoft.com/office/drawing/2014/main" id="{C8005174-621D-4D25-8EBC-6CC39AE785C6}"/>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672288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2022-D984-494C-AAB2-A70036C82781}"/>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CCDA2117-4006-40DD-AEB0-4402CBC0FF41}"/>
              </a:ext>
            </a:extLst>
          </p:cNvPr>
          <p:cNvGraphicFramePr>
            <a:graphicFrameLocks noGrp="1"/>
          </p:cNvGraphicFramePr>
          <p:nvPr>
            <p:ph type="tbl" sz="quarter" idx="13"/>
            <p:extLst>
              <p:ext uri="{D42A27DB-BD31-4B8C-83A1-F6EECF244321}">
                <p14:modId xmlns:p14="http://schemas.microsoft.com/office/powerpoint/2010/main" val="12791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4466071"/>
                    </a:ext>
                  </a:extLst>
                </a:gridCol>
                <a:gridCol w="658368">
                  <a:extLst>
                    <a:ext uri="{9D8B030D-6E8A-4147-A177-3AD203B41FA5}">
                      <a16:colId xmlns:a16="http://schemas.microsoft.com/office/drawing/2014/main" val="494468354"/>
                    </a:ext>
                  </a:extLst>
                </a:gridCol>
                <a:gridCol w="658368">
                  <a:extLst>
                    <a:ext uri="{9D8B030D-6E8A-4147-A177-3AD203B41FA5}">
                      <a16:colId xmlns:a16="http://schemas.microsoft.com/office/drawing/2014/main" val="919480815"/>
                    </a:ext>
                  </a:extLst>
                </a:gridCol>
                <a:gridCol w="329184">
                  <a:extLst>
                    <a:ext uri="{9D8B030D-6E8A-4147-A177-3AD203B41FA5}">
                      <a16:colId xmlns:a16="http://schemas.microsoft.com/office/drawing/2014/main" val="476261650"/>
                    </a:ext>
                  </a:extLst>
                </a:gridCol>
                <a:gridCol w="329184">
                  <a:extLst>
                    <a:ext uri="{9D8B030D-6E8A-4147-A177-3AD203B41FA5}">
                      <a16:colId xmlns:a16="http://schemas.microsoft.com/office/drawing/2014/main" val="2297428854"/>
                    </a:ext>
                  </a:extLst>
                </a:gridCol>
                <a:gridCol w="658368">
                  <a:extLst>
                    <a:ext uri="{9D8B030D-6E8A-4147-A177-3AD203B41FA5}">
                      <a16:colId xmlns:a16="http://schemas.microsoft.com/office/drawing/2014/main" val="627162398"/>
                    </a:ext>
                  </a:extLst>
                </a:gridCol>
                <a:gridCol w="658368">
                  <a:extLst>
                    <a:ext uri="{9D8B030D-6E8A-4147-A177-3AD203B41FA5}">
                      <a16:colId xmlns:a16="http://schemas.microsoft.com/office/drawing/2014/main" val="2143394861"/>
                    </a:ext>
                  </a:extLst>
                </a:gridCol>
                <a:gridCol w="658368">
                  <a:extLst>
                    <a:ext uri="{9D8B030D-6E8A-4147-A177-3AD203B41FA5}">
                      <a16:colId xmlns:a16="http://schemas.microsoft.com/office/drawing/2014/main" val="429795848"/>
                    </a:ext>
                  </a:extLst>
                </a:gridCol>
                <a:gridCol w="658368">
                  <a:extLst>
                    <a:ext uri="{9D8B030D-6E8A-4147-A177-3AD203B41FA5}">
                      <a16:colId xmlns:a16="http://schemas.microsoft.com/office/drawing/2014/main" val="3331759658"/>
                    </a:ext>
                  </a:extLst>
                </a:gridCol>
                <a:gridCol w="658368">
                  <a:extLst>
                    <a:ext uri="{9D8B030D-6E8A-4147-A177-3AD203B41FA5}">
                      <a16:colId xmlns:a16="http://schemas.microsoft.com/office/drawing/2014/main" val="2574743690"/>
                    </a:ext>
                  </a:extLst>
                </a:gridCol>
                <a:gridCol w="658368">
                  <a:extLst>
                    <a:ext uri="{9D8B030D-6E8A-4147-A177-3AD203B41FA5}">
                      <a16:colId xmlns:a16="http://schemas.microsoft.com/office/drawing/2014/main" val="2823372468"/>
                    </a:ext>
                  </a:extLst>
                </a:gridCol>
                <a:gridCol w="658368">
                  <a:extLst>
                    <a:ext uri="{9D8B030D-6E8A-4147-A177-3AD203B41FA5}">
                      <a16:colId xmlns:a16="http://schemas.microsoft.com/office/drawing/2014/main" val="36019398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229444782"/>
                  </a:ext>
                </a:extLst>
              </a:tr>
              <a:tr h="370840">
                <a:tc>
                  <a:txBody>
                    <a:bodyPr/>
                    <a:lstStyle/>
                    <a:p>
                      <a:r>
                        <a:rPr lang="en-US" sz="1000"/>
                        <a:t>pronovabkk</a:t>
                      </a:r>
                    </a:p>
                  </a:txBody>
                  <a:tcPr/>
                </a:tc>
                <a:tc>
                  <a:txBody>
                    <a:bodyPr/>
                    <a:lstStyle/>
                    <a:p>
                      <a:r>
                        <a:rPr lang="en-US" sz="1000"/>
                        <a:t>14</a:t>
                      </a:r>
                    </a:p>
                  </a:txBody>
                  <a:tcPr/>
                </a:tc>
                <a:tc>
                  <a:txBody>
                    <a:bodyPr/>
                    <a:lstStyle/>
                    <a:p>
                      <a:r>
                        <a:rPr lang="en-US" sz="1000"/>
                        <a:t>0.9134</a:t>
                      </a:r>
                    </a:p>
                  </a:txBody>
                  <a:tcPr/>
                </a:tc>
                <a:tc>
                  <a:txBody>
                    <a:bodyPr/>
                    <a:lstStyle/>
                    <a:p>
                      <a:r>
                        <a:rPr lang="en-US" sz="1000"/>
                        <a:t>45.43</a:t>
                      </a:r>
                    </a:p>
                  </a:txBody>
                  <a:tcPr/>
                </a:tc>
                <a:tc>
                  <a:txBody>
                    <a:bodyPr/>
                    <a:lstStyle/>
                    <a:p>
                      <a:r>
                        <a:rPr lang="en-US" sz="1000"/>
                        <a:t>0.00</a:t>
                      </a:r>
                    </a:p>
                  </a:txBody>
                  <a:tcPr/>
                </a:tc>
                <a:tc>
                  <a:txBody>
                    <a:bodyPr/>
                    <a:lstStyle/>
                    <a:p>
                      <a:r>
                        <a:rPr lang="en-US" sz="1000"/>
                        <a:t>522.07</a:t>
                      </a:r>
                    </a:p>
                  </a:txBody>
                  <a:tcPr/>
                </a:tc>
                <a:tc>
                  <a:txBody>
                    <a:bodyPr/>
                    <a:lstStyle/>
                    <a:p>
                      <a:r>
                        <a:rPr lang="en-US" sz="1000"/>
                        <a:t>520.43</a:t>
                      </a:r>
                    </a:p>
                  </a:txBody>
                  <a:tcPr/>
                </a:tc>
                <a:tc>
                  <a:txBody>
                    <a:bodyPr/>
                    <a:lstStyle/>
                    <a:p>
                      <a:r>
                        <a:rPr lang="en-US" sz="1000"/>
                        <a:t>474.50</a:t>
                      </a:r>
                    </a:p>
                  </a:txBody>
                  <a:tcPr/>
                </a:tc>
                <a:tc>
                  <a:txBody>
                    <a:bodyPr/>
                    <a:lstStyle/>
                    <a:p>
                      <a:r>
                        <a:rPr lang="en-US" sz="1000"/>
                        <a:t>474.50</a:t>
                      </a:r>
                    </a:p>
                  </a:txBody>
                  <a:tcPr/>
                </a:tc>
                <a:tc>
                  <a:txBody>
                    <a:bodyPr/>
                    <a:lstStyle/>
                    <a:p>
                      <a:r>
                        <a:rPr lang="en-US" sz="1000"/>
                        <a:t>7309</a:t>
                      </a:r>
                    </a:p>
                  </a:txBody>
                  <a:tcPr/>
                </a:tc>
                <a:tc>
                  <a:txBody>
                    <a:bodyPr/>
                    <a:lstStyle/>
                    <a:p>
                      <a:r>
                        <a:rPr lang="en-US" sz="1000"/>
                        <a:t>636</a:t>
                      </a:r>
                    </a:p>
                  </a:txBody>
                  <a:tcPr/>
                </a:tc>
                <a:tc>
                  <a:txBody>
                    <a:bodyPr/>
                    <a:lstStyle/>
                    <a:p>
                      <a:r>
                        <a:rPr lang="en-US" sz="1000"/>
                        <a:t>6643</a:t>
                      </a:r>
                    </a:p>
                  </a:txBody>
                  <a:tcPr/>
                </a:tc>
                <a:extLst>
                  <a:ext uri="{0D108BD9-81ED-4DB2-BD59-A6C34878D82A}">
                    <a16:rowId xmlns:a16="http://schemas.microsoft.com/office/drawing/2014/main" val="2711916953"/>
                  </a:ext>
                </a:extLst>
              </a:tr>
            </a:tbl>
          </a:graphicData>
        </a:graphic>
      </p:graphicFrame>
      <p:sp>
        <p:nvSpPr>
          <p:cNvPr id="4" name="Text Placeholder 3">
            <a:extLst>
              <a:ext uri="{FF2B5EF4-FFF2-40B4-BE49-F238E27FC236}">
                <a16:creationId xmlns:a16="http://schemas.microsoft.com/office/drawing/2014/main" id="{C89EF136-9E0F-4414-9FF3-8CBB675B117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813220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4C62-600E-46DC-9C8B-212E100321D5}"/>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D285C7CB-1685-4766-81F0-09F965AA6519}"/>
              </a:ext>
            </a:extLst>
          </p:cNvPr>
          <p:cNvGraphicFramePr>
            <a:graphicFrameLocks noGrp="1"/>
          </p:cNvGraphicFramePr>
          <p:nvPr>
            <p:ph type="chart" sz="quarter" idx="13"/>
            <p:extLst>
              <p:ext uri="{D42A27DB-BD31-4B8C-83A1-F6EECF244321}">
                <p14:modId xmlns:p14="http://schemas.microsoft.com/office/powerpoint/2010/main" val="3079752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A1519-E8A8-411E-8724-D102B81224DD}"/>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4B45D15F-D5BE-400A-B72C-A8D8DCB1F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083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8570-7FCB-4642-9D75-7DDAFAF37C2D}"/>
              </a:ext>
            </a:extLst>
          </p:cNvPr>
          <p:cNvSpPr>
            <a:spLocks noGrp="1"/>
          </p:cNvSpPr>
          <p:nvPr>
            <p:ph type="title"/>
          </p:nvPr>
        </p:nvSpPr>
        <p:spPr/>
        <p:txBody>
          <a:bodyPr/>
          <a:lstStyle/>
          <a:p>
            <a:r>
              <a:rPr lang="en-US"/>
              <a:t>Instagram Stories Table  | All Pages - 1 of 2</a:t>
            </a:r>
          </a:p>
        </p:txBody>
      </p:sp>
      <p:graphicFrame>
        <p:nvGraphicFramePr>
          <p:cNvPr id="5" name="Table Placeholder 4">
            <a:extLst>
              <a:ext uri="{FF2B5EF4-FFF2-40B4-BE49-F238E27FC236}">
                <a16:creationId xmlns:a16="http://schemas.microsoft.com/office/drawing/2014/main" id="{3178F825-6D7F-4382-B30C-6A7317AD1CE1}"/>
              </a:ext>
            </a:extLst>
          </p:cNvPr>
          <p:cNvGraphicFramePr>
            <a:graphicFrameLocks noGrp="1"/>
          </p:cNvGraphicFramePr>
          <p:nvPr>
            <p:ph type="tbl" sz="quarter" idx="13"/>
            <p:extLst>
              <p:ext uri="{D42A27DB-BD31-4B8C-83A1-F6EECF244321}">
                <p14:modId xmlns:p14="http://schemas.microsoft.com/office/powerpoint/2010/main" val="347291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75348124"/>
                    </a:ext>
                  </a:extLst>
                </a:gridCol>
                <a:gridCol w="740664">
                  <a:extLst>
                    <a:ext uri="{9D8B030D-6E8A-4147-A177-3AD203B41FA5}">
                      <a16:colId xmlns:a16="http://schemas.microsoft.com/office/drawing/2014/main" val="3701318633"/>
                    </a:ext>
                  </a:extLst>
                </a:gridCol>
                <a:gridCol w="740664">
                  <a:extLst>
                    <a:ext uri="{9D8B030D-6E8A-4147-A177-3AD203B41FA5}">
                      <a16:colId xmlns:a16="http://schemas.microsoft.com/office/drawing/2014/main" val="4126477642"/>
                    </a:ext>
                  </a:extLst>
                </a:gridCol>
                <a:gridCol w="740664">
                  <a:extLst>
                    <a:ext uri="{9D8B030D-6E8A-4147-A177-3AD203B41FA5}">
                      <a16:colId xmlns:a16="http://schemas.microsoft.com/office/drawing/2014/main" val="1569203614"/>
                    </a:ext>
                  </a:extLst>
                </a:gridCol>
                <a:gridCol w="740664">
                  <a:extLst>
                    <a:ext uri="{9D8B030D-6E8A-4147-A177-3AD203B41FA5}">
                      <a16:colId xmlns:a16="http://schemas.microsoft.com/office/drawing/2014/main" val="2554252053"/>
                    </a:ext>
                  </a:extLst>
                </a:gridCol>
                <a:gridCol w="740664">
                  <a:extLst>
                    <a:ext uri="{9D8B030D-6E8A-4147-A177-3AD203B41FA5}">
                      <a16:colId xmlns:a16="http://schemas.microsoft.com/office/drawing/2014/main" val="2929544371"/>
                    </a:ext>
                  </a:extLst>
                </a:gridCol>
                <a:gridCol w="740664">
                  <a:extLst>
                    <a:ext uri="{9D8B030D-6E8A-4147-A177-3AD203B41FA5}">
                      <a16:colId xmlns:a16="http://schemas.microsoft.com/office/drawing/2014/main" val="660811447"/>
                    </a:ext>
                  </a:extLst>
                </a:gridCol>
                <a:gridCol w="740664">
                  <a:extLst>
                    <a:ext uri="{9D8B030D-6E8A-4147-A177-3AD203B41FA5}">
                      <a16:colId xmlns:a16="http://schemas.microsoft.com/office/drawing/2014/main" val="4157438739"/>
                    </a:ext>
                  </a:extLst>
                </a:gridCol>
                <a:gridCol w="740664">
                  <a:extLst>
                    <a:ext uri="{9D8B030D-6E8A-4147-A177-3AD203B41FA5}">
                      <a16:colId xmlns:a16="http://schemas.microsoft.com/office/drawing/2014/main" val="371766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3108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15:04:19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10352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- 2021-02-18 17:44:20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17:31:30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3219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15:04:32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71615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15:04:50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55025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- 2021-01-25 18:55:53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18:31:16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84215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15:06:53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40819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15:03:15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094782917"/>
                  </a:ext>
                </a:extLst>
              </a:tr>
            </a:tbl>
          </a:graphicData>
        </a:graphic>
      </p:graphicFrame>
      <p:sp>
        <p:nvSpPr>
          <p:cNvPr id="4" name="Text Placeholder 3">
            <a:extLst>
              <a:ext uri="{FF2B5EF4-FFF2-40B4-BE49-F238E27FC236}">
                <a16:creationId xmlns:a16="http://schemas.microsoft.com/office/drawing/2014/main" id="{B6F0959D-4A14-41B2-A73C-433ADF1D786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60515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7131-6B25-4B2A-A236-BFE63051F4DE}"/>
              </a:ext>
            </a:extLst>
          </p:cNvPr>
          <p:cNvSpPr>
            <a:spLocks noGrp="1"/>
          </p:cNvSpPr>
          <p:nvPr>
            <p:ph type="title"/>
          </p:nvPr>
        </p:nvSpPr>
        <p:spPr/>
        <p:txBody>
          <a:bodyPr/>
          <a:lstStyle/>
          <a:p>
            <a:r>
              <a:rPr lang="en-US"/>
              <a:t>Instagram Stories Table  | All Pages - 2 of 2</a:t>
            </a:r>
          </a:p>
        </p:txBody>
      </p:sp>
      <p:graphicFrame>
        <p:nvGraphicFramePr>
          <p:cNvPr id="5" name="Table Placeholder 4">
            <a:extLst>
              <a:ext uri="{FF2B5EF4-FFF2-40B4-BE49-F238E27FC236}">
                <a16:creationId xmlns:a16="http://schemas.microsoft.com/office/drawing/2014/main" id="{CBFD9C32-F2EE-4AF2-98AA-1920F80AE022}"/>
              </a:ext>
            </a:extLst>
          </p:cNvPr>
          <p:cNvGraphicFramePr>
            <a:graphicFrameLocks noGrp="1"/>
          </p:cNvGraphicFramePr>
          <p:nvPr>
            <p:ph type="tbl" sz="quarter" idx="13"/>
            <p:extLst>
              <p:ext uri="{D42A27DB-BD31-4B8C-83A1-F6EECF244321}">
                <p14:modId xmlns:p14="http://schemas.microsoft.com/office/powerpoint/2010/main" val="407980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10458674"/>
                    </a:ext>
                  </a:extLst>
                </a:gridCol>
                <a:gridCol w="740664">
                  <a:extLst>
                    <a:ext uri="{9D8B030D-6E8A-4147-A177-3AD203B41FA5}">
                      <a16:colId xmlns:a16="http://schemas.microsoft.com/office/drawing/2014/main" val="1803642581"/>
                    </a:ext>
                  </a:extLst>
                </a:gridCol>
                <a:gridCol w="740664">
                  <a:extLst>
                    <a:ext uri="{9D8B030D-6E8A-4147-A177-3AD203B41FA5}">
                      <a16:colId xmlns:a16="http://schemas.microsoft.com/office/drawing/2014/main" val="2636366335"/>
                    </a:ext>
                  </a:extLst>
                </a:gridCol>
                <a:gridCol w="740664">
                  <a:extLst>
                    <a:ext uri="{9D8B030D-6E8A-4147-A177-3AD203B41FA5}">
                      <a16:colId xmlns:a16="http://schemas.microsoft.com/office/drawing/2014/main" val="3764799318"/>
                    </a:ext>
                  </a:extLst>
                </a:gridCol>
                <a:gridCol w="740664">
                  <a:extLst>
                    <a:ext uri="{9D8B030D-6E8A-4147-A177-3AD203B41FA5}">
                      <a16:colId xmlns:a16="http://schemas.microsoft.com/office/drawing/2014/main" val="3582488206"/>
                    </a:ext>
                  </a:extLst>
                </a:gridCol>
                <a:gridCol w="740664">
                  <a:extLst>
                    <a:ext uri="{9D8B030D-6E8A-4147-A177-3AD203B41FA5}">
                      <a16:colId xmlns:a16="http://schemas.microsoft.com/office/drawing/2014/main" val="22598447"/>
                    </a:ext>
                  </a:extLst>
                </a:gridCol>
                <a:gridCol w="740664">
                  <a:extLst>
                    <a:ext uri="{9D8B030D-6E8A-4147-A177-3AD203B41FA5}">
                      <a16:colId xmlns:a16="http://schemas.microsoft.com/office/drawing/2014/main" val="3988387007"/>
                    </a:ext>
                  </a:extLst>
                </a:gridCol>
                <a:gridCol w="740664">
                  <a:extLst>
                    <a:ext uri="{9D8B030D-6E8A-4147-A177-3AD203B41FA5}">
                      <a16:colId xmlns:a16="http://schemas.microsoft.com/office/drawing/2014/main" val="1840986644"/>
                    </a:ext>
                  </a:extLst>
                </a:gridCol>
                <a:gridCol w="740664">
                  <a:extLst>
                    <a:ext uri="{9D8B030D-6E8A-4147-A177-3AD203B41FA5}">
                      <a16:colId xmlns:a16="http://schemas.microsoft.com/office/drawing/2014/main" val="120974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9734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8049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- 2021-02-18 17:48:52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17:31:30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1464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- 2021-02-18 17:44:19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17:31:30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38147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- 2021-03-15 15:07:08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46365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- 2021-01-25 18:55:27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18:31:16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6366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- 2021-01-25 18:56:04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18:31:16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9988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- 2021-02-03 11:28:35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11:00:59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72515590"/>
                  </a:ext>
                </a:extLst>
              </a:tr>
            </a:tbl>
          </a:graphicData>
        </a:graphic>
      </p:graphicFrame>
      <p:sp>
        <p:nvSpPr>
          <p:cNvPr id="4" name="Text Placeholder 3">
            <a:extLst>
              <a:ext uri="{FF2B5EF4-FFF2-40B4-BE49-F238E27FC236}">
                <a16:creationId xmlns:a16="http://schemas.microsoft.com/office/drawing/2014/main" id="{01E5BF4D-FEEE-4A6C-9D38-1DB85888BF9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715512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DF34C-056F-4BD1-BF18-26D4CDBF0A34}"/>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E1B6B034-CA56-4473-B9DA-96F92F1394F1}"/>
              </a:ext>
            </a:extLst>
          </p:cNvPr>
          <p:cNvGraphicFramePr>
            <a:graphicFrameLocks noGrp="1"/>
          </p:cNvGraphicFramePr>
          <p:nvPr>
            <p:ph type="chart" sz="quarter" idx="13"/>
            <p:extLst>
              <p:ext uri="{D42A27DB-BD31-4B8C-83A1-F6EECF244321}">
                <p14:modId xmlns:p14="http://schemas.microsoft.com/office/powerpoint/2010/main" val="3379320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31C75-766F-43CA-8BC7-C5FEAC22F689}"/>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B5EC90A4-7339-422B-9BD9-1D48538BC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496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78CA1-923F-4E39-8A0E-5E767DF24E4B}"/>
              </a:ext>
            </a:extLst>
          </p:cNvPr>
          <p:cNvSpPr>
            <a:spLocks noGrp="1"/>
          </p:cNvSpPr>
          <p:nvPr>
            <p:ph type="title"/>
          </p:nvPr>
        </p:nvSpPr>
        <p:spPr/>
        <p:txBody>
          <a:bodyPr/>
          <a:lstStyle/>
          <a:p>
            <a:r>
              <a:rPr lang="en-US"/>
              <a:t>Instagram Posts Table | All Pages - 1 of 26</a:t>
            </a:r>
          </a:p>
        </p:txBody>
      </p:sp>
      <p:graphicFrame>
        <p:nvGraphicFramePr>
          <p:cNvPr id="5" name="Table Placeholder 4">
            <a:extLst>
              <a:ext uri="{FF2B5EF4-FFF2-40B4-BE49-F238E27FC236}">
                <a16:creationId xmlns:a16="http://schemas.microsoft.com/office/drawing/2014/main" id="{F8114BC7-ECA1-4C0A-B886-6F239615ACC4}"/>
              </a:ext>
            </a:extLst>
          </p:cNvPr>
          <p:cNvGraphicFramePr>
            <a:graphicFrameLocks noGrp="1"/>
          </p:cNvGraphicFramePr>
          <p:nvPr>
            <p:ph type="tbl" sz="quarter" idx="13"/>
            <p:extLst>
              <p:ext uri="{D42A27DB-BD31-4B8C-83A1-F6EECF244321}">
                <p14:modId xmlns:p14="http://schemas.microsoft.com/office/powerpoint/2010/main" val="422788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6522426"/>
                    </a:ext>
                  </a:extLst>
                </a:gridCol>
                <a:gridCol w="1069847">
                  <a:extLst>
                    <a:ext uri="{9D8B030D-6E8A-4147-A177-3AD203B41FA5}">
                      <a16:colId xmlns:a16="http://schemas.microsoft.com/office/drawing/2014/main" val="3320473009"/>
                    </a:ext>
                  </a:extLst>
                </a:gridCol>
                <a:gridCol w="1399031">
                  <a:extLst>
                    <a:ext uri="{9D8B030D-6E8A-4147-A177-3AD203B41FA5}">
                      <a16:colId xmlns:a16="http://schemas.microsoft.com/office/drawing/2014/main" val="3104114607"/>
                    </a:ext>
                  </a:extLst>
                </a:gridCol>
                <a:gridCol w="493776">
                  <a:extLst>
                    <a:ext uri="{9D8B030D-6E8A-4147-A177-3AD203B41FA5}">
                      <a16:colId xmlns:a16="http://schemas.microsoft.com/office/drawing/2014/main" val="164326569"/>
                    </a:ext>
                  </a:extLst>
                </a:gridCol>
                <a:gridCol w="493776">
                  <a:extLst>
                    <a:ext uri="{9D8B030D-6E8A-4147-A177-3AD203B41FA5}">
                      <a16:colId xmlns:a16="http://schemas.microsoft.com/office/drawing/2014/main" val="4199239762"/>
                    </a:ext>
                  </a:extLst>
                </a:gridCol>
                <a:gridCol w="493776">
                  <a:extLst>
                    <a:ext uri="{9D8B030D-6E8A-4147-A177-3AD203B41FA5}">
                      <a16:colId xmlns:a16="http://schemas.microsoft.com/office/drawing/2014/main" val="124806437"/>
                    </a:ext>
                  </a:extLst>
                </a:gridCol>
                <a:gridCol w="493776">
                  <a:extLst>
                    <a:ext uri="{9D8B030D-6E8A-4147-A177-3AD203B41FA5}">
                      <a16:colId xmlns:a16="http://schemas.microsoft.com/office/drawing/2014/main" val="3979163239"/>
                    </a:ext>
                  </a:extLst>
                </a:gridCol>
                <a:gridCol w="493776">
                  <a:extLst>
                    <a:ext uri="{9D8B030D-6E8A-4147-A177-3AD203B41FA5}">
                      <a16:colId xmlns:a16="http://schemas.microsoft.com/office/drawing/2014/main" val="3286724797"/>
                    </a:ext>
                  </a:extLst>
                </a:gridCol>
                <a:gridCol w="493776">
                  <a:extLst>
                    <a:ext uri="{9D8B030D-6E8A-4147-A177-3AD203B41FA5}">
                      <a16:colId xmlns:a16="http://schemas.microsoft.com/office/drawing/2014/main" val="3755616197"/>
                    </a:ext>
                  </a:extLst>
                </a:gridCol>
                <a:gridCol w="493776">
                  <a:extLst>
                    <a:ext uri="{9D8B030D-6E8A-4147-A177-3AD203B41FA5}">
                      <a16:colId xmlns:a16="http://schemas.microsoft.com/office/drawing/2014/main" val="1557689939"/>
                    </a:ext>
                  </a:extLst>
                </a:gridCol>
                <a:gridCol w="493776">
                  <a:extLst>
                    <a:ext uri="{9D8B030D-6E8A-4147-A177-3AD203B41FA5}">
                      <a16:colId xmlns:a16="http://schemas.microsoft.com/office/drawing/2014/main" val="90479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65794449"/>
                  </a:ext>
                </a:extLst>
              </a:tr>
            </a:tbl>
          </a:graphicData>
        </a:graphic>
      </p:graphicFrame>
      <p:sp>
        <p:nvSpPr>
          <p:cNvPr id="4" name="Text Placeholder 3">
            <a:extLst>
              <a:ext uri="{FF2B5EF4-FFF2-40B4-BE49-F238E27FC236}">
                <a16:creationId xmlns:a16="http://schemas.microsoft.com/office/drawing/2014/main" id="{BA4333F6-7990-481D-9282-0FC2D4B7FCF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62277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2FC6-ABF3-4D6F-9D37-5F9C4E321AD3}"/>
              </a:ext>
            </a:extLst>
          </p:cNvPr>
          <p:cNvSpPr>
            <a:spLocks noGrp="1"/>
          </p:cNvSpPr>
          <p:nvPr>
            <p:ph type="title"/>
          </p:nvPr>
        </p:nvSpPr>
        <p:spPr/>
        <p:txBody>
          <a:bodyPr/>
          <a:lstStyle/>
          <a:p>
            <a:r>
              <a:rPr lang="en-US"/>
              <a:t>Instagram Posts Table | All Pages - 2 of 26</a:t>
            </a:r>
          </a:p>
        </p:txBody>
      </p:sp>
      <p:graphicFrame>
        <p:nvGraphicFramePr>
          <p:cNvPr id="5" name="Table Placeholder 4">
            <a:extLst>
              <a:ext uri="{FF2B5EF4-FFF2-40B4-BE49-F238E27FC236}">
                <a16:creationId xmlns:a16="http://schemas.microsoft.com/office/drawing/2014/main" id="{9E51F681-8918-40B3-9AAE-98AC84D73665}"/>
              </a:ext>
            </a:extLst>
          </p:cNvPr>
          <p:cNvGraphicFramePr>
            <a:graphicFrameLocks noGrp="1"/>
          </p:cNvGraphicFramePr>
          <p:nvPr>
            <p:ph type="tbl" sz="quarter" idx="13"/>
            <p:extLst>
              <p:ext uri="{D42A27DB-BD31-4B8C-83A1-F6EECF244321}">
                <p14:modId xmlns:p14="http://schemas.microsoft.com/office/powerpoint/2010/main" val="187653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58556768"/>
                    </a:ext>
                  </a:extLst>
                </a:gridCol>
                <a:gridCol w="1069847">
                  <a:extLst>
                    <a:ext uri="{9D8B030D-6E8A-4147-A177-3AD203B41FA5}">
                      <a16:colId xmlns:a16="http://schemas.microsoft.com/office/drawing/2014/main" val="4062528512"/>
                    </a:ext>
                  </a:extLst>
                </a:gridCol>
                <a:gridCol w="1399031">
                  <a:extLst>
                    <a:ext uri="{9D8B030D-6E8A-4147-A177-3AD203B41FA5}">
                      <a16:colId xmlns:a16="http://schemas.microsoft.com/office/drawing/2014/main" val="3882934161"/>
                    </a:ext>
                  </a:extLst>
                </a:gridCol>
                <a:gridCol w="493776">
                  <a:extLst>
                    <a:ext uri="{9D8B030D-6E8A-4147-A177-3AD203B41FA5}">
                      <a16:colId xmlns:a16="http://schemas.microsoft.com/office/drawing/2014/main" val="2935874424"/>
                    </a:ext>
                  </a:extLst>
                </a:gridCol>
                <a:gridCol w="493776">
                  <a:extLst>
                    <a:ext uri="{9D8B030D-6E8A-4147-A177-3AD203B41FA5}">
                      <a16:colId xmlns:a16="http://schemas.microsoft.com/office/drawing/2014/main" val="3758278434"/>
                    </a:ext>
                  </a:extLst>
                </a:gridCol>
                <a:gridCol w="493776">
                  <a:extLst>
                    <a:ext uri="{9D8B030D-6E8A-4147-A177-3AD203B41FA5}">
                      <a16:colId xmlns:a16="http://schemas.microsoft.com/office/drawing/2014/main" val="3249190102"/>
                    </a:ext>
                  </a:extLst>
                </a:gridCol>
                <a:gridCol w="493776">
                  <a:extLst>
                    <a:ext uri="{9D8B030D-6E8A-4147-A177-3AD203B41FA5}">
                      <a16:colId xmlns:a16="http://schemas.microsoft.com/office/drawing/2014/main" val="3330415533"/>
                    </a:ext>
                  </a:extLst>
                </a:gridCol>
                <a:gridCol w="493776">
                  <a:extLst>
                    <a:ext uri="{9D8B030D-6E8A-4147-A177-3AD203B41FA5}">
                      <a16:colId xmlns:a16="http://schemas.microsoft.com/office/drawing/2014/main" val="32445233"/>
                    </a:ext>
                  </a:extLst>
                </a:gridCol>
                <a:gridCol w="493776">
                  <a:extLst>
                    <a:ext uri="{9D8B030D-6E8A-4147-A177-3AD203B41FA5}">
                      <a16:colId xmlns:a16="http://schemas.microsoft.com/office/drawing/2014/main" val="1375310733"/>
                    </a:ext>
                  </a:extLst>
                </a:gridCol>
                <a:gridCol w="493776">
                  <a:extLst>
                    <a:ext uri="{9D8B030D-6E8A-4147-A177-3AD203B41FA5}">
                      <a16:colId xmlns:a16="http://schemas.microsoft.com/office/drawing/2014/main" val="2287025237"/>
                    </a:ext>
                  </a:extLst>
                </a:gridCol>
                <a:gridCol w="493776">
                  <a:extLst>
                    <a:ext uri="{9D8B030D-6E8A-4147-A177-3AD203B41FA5}">
                      <a16:colId xmlns:a16="http://schemas.microsoft.com/office/drawing/2014/main" val="53910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4818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- 2021-03-14 08:07:28</a:t>
                      </a:r>
                      <a:r>
                        <a:rPr kumimoji="0" lang="de-DE" sz="1000" b="0" i="0" u="none" strike="noStrike" kern="1200" cap="none" spc="0" normalizeH="0" baseline="0" noProof="0">
                          <a:ln>
                            <a:noFill/>
                          </a:ln>
                          <a:solidFill>
                            <a:prstClr val="black"/>
                          </a:solidFill>
                          <a:effectLst/>
                          <a:uLnTx/>
                          <a:uFillTx/>
                          <a:latin typeface="+mn-lt"/>
                          <a:ea typeface="+mn-ea"/>
                          <a:cs typeface="+mn-cs"/>
                        </a:rPr>
                        <a:t>
 #Fersenlauf, #Mittelfußlauf und #Vorfußlauf: Wie läufst du? Der Fersenlauf ist für Einsteigende und Menschen mit Übergewicht bei sehr gemäßigtem Tempo durchaus geeignet. Bei hohem Tempo wird der Körper durch Stoßeinwirkungen aber zu stark belastet. In den Vorfußlauf fällst du fast von selbst, wenn du das das Tempo erhöhst: Der Ballen und die Zehen setzen nur kurz auf und drücken sich sofort wieder ab. Aufprallkräfte werden zwar gut abgefedert, dennoch steigt gerade bei Ungeübten das Verletzungsrisiko für Achillessehne und Bänder unterhalb des Knies. Ideal und ökonomisch bei mittlerem Tempo ist der Mittelfußlauf: Der Fuß setzt etwas vor der Körperachse flach auf und rollt dann nach vorn hin ab. Ein dynamischer Abdruck gibt dir Schwung. Wichtig dabei ist, dass du nicht mit Kraft in den Boden hineinläufst, sondern den Fuß möglichst weich und geschmeidig aufsetzt. Mach dabei keine zu großen Schritte! Sie sind kräftezehrend und verursachen starke Stoßbelastungen. Viele kleine Schritte dagegen machen einen flüssigen und schonenden Laufstil aus.
#pronovabkk #prolauftechnik #laufen #lauftechnik #vorfusslauf #stabitraining #stabilitytraining #stability #stabi #lauftraining #laufblogger #laufenmachtspaß #läuft #laufsport #laufliebe #läufer #laufenverbindet #laufenmachtglücklich #darumlaufenwir #laufenmachtdenkopffrei #laufenfüranfänger #joggenfüranfänger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https://quintly-image-storage.s3.amazonaws.com/45cbd03b64ea58ce4d75e2a18185fc18/df73a0bb6867f722f64db1df70eaaa6c.jpg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4620377"/>
                  </a:ext>
                </a:extLst>
              </a:tr>
            </a:tbl>
          </a:graphicData>
        </a:graphic>
      </p:graphicFrame>
      <p:sp>
        <p:nvSpPr>
          <p:cNvPr id="4" name="Text Placeholder 3">
            <a:extLst>
              <a:ext uri="{FF2B5EF4-FFF2-40B4-BE49-F238E27FC236}">
                <a16:creationId xmlns:a16="http://schemas.microsoft.com/office/drawing/2014/main" id="{5BD72C35-3E7D-404C-9D78-4858600E8560}"/>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295906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8C1B-6B6F-4C87-9579-1E526A5F2D68}"/>
              </a:ext>
            </a:extLst>
          </p:cNvPr>
          <p:cNvSpPr>
            <a:spLocks noGrp="1"/>
          </p:cNvSpPr>
          <p:nvPr>
            <p:ph type="title"/>
          </p:nvPr>
        </p:nvSpPr>
        <p:spPr/>
        <p:txBody>
          <a:bodyPr/>
          <a:lstStyle/>
          <a:p>
            <a:r>
              <a:rPr lang="en-US"/>
              <a:t>Instagram Posts Table | All Pages - 3 of 26</a:t>
            </a:r>
          </a:p>
        </p:txBody>
      </p:sp>
      <p:graphicFrame>
        <p:nvGraphicFramePr>
          <p:cNvPr id="5" name="Table Placeholder 4">
            <a:extLst>
              <a:ext uri="{FF2B5EF4-FFF2-40B4-BE49-F238E27FC236}">
                <a16:creationId xmlns:a16="http://schemas.microsoft.com/office/drawing/2014/main" id="{2D899FD0-3739-4003-88B9-A4EB90AB66CD}"/>
              </a:ext>
            </a:extLst>
          </p:cNvPr>
          <p:cNvGraphicFramePr>
            <a:graphicFrameLocks noGrp="1"/>
          </p:cNvGraphicFramePr>
          <p:nvPr>
            <p:ph type="tbl" sz="quarter" idx="13"/>
            <p:extLst>
              <p:ext uri="{D42A27DB-BD31-4B8C-83A1-F6EECF244321}">
                <p14:modId xmlns:p14="http://schemas.microsoft.com/office/powerpoint/2010/main" val="202367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18748848"/>
                    </a:ext>
                  </a:extLst>
                </a:gridCol>
                <a:gridCol w="1069847">
                  <a:extLst>
                    <a:ext uri="{9D8B030D-6E8A-4147-A177-3AD203B41FA5}">
                      <a16:colId xmlns:a16="http://schemas.microsoft.com/office/drawing/2014/main" val="781198489"/>
                    </a:ext>
                  </a:extLst>
                </a:gridCol>
                <a:gridCol w="1399031">
                  <a:extLst>
                    <a:ext uri="{9D8B030D-6E8A-4147-A177-3AD203B41FA5}">
                      <a16:colId xmlns:a16="http://schemas.microsoft.com/office/drawing/2014/main" val="3036132117"/>
                    </a:ext>
                  </a:extLst>
                </a:gridCol>
                <a:gridCol w="493776">
                  <a:extLst>
                    <a:ext uri="{9D8B030D-6E8A-4147-A177-3AD203B41FA5}">
                      <a16:colId xmlns:a16="http://schemas.microsoft.com/office/drawing/2014/main" val="678276006"/>
                    </a:ext>
                  </a:extLst>
                </a:gridCol>
                <a:gridCol w="493776">
                  <a:extLst>
                    <a:ext uri="{9D8B030D-6E8A-4147-A177-3AD203B41FA5}">
                      <a16:colId xmlns:a16="http://schemas.microsoft.com/office/drawing/2014/main" val="2997281773"/>
                    </a:ext>
                  </a:extLst>
                </a:gridCol>
                <a:gridCol w="493776">
                  <a:extLst>
                    <a:ext uri="{9D8B030D-6E8A-4147-A177-3AD203B41FA5}">
                      <a16:colId xmlns:a16="http://schemas.microsoft.com/office/drawing/2014/main" val="3557149870"/>
                    </a:ext>
                  </a:extLst>
                </a:gridCol>
                <a:gridCol w="493776">
                  <a:extLst>
                    <a:ext uri="{9D8B030D-6E8A-4147-A177-3AD203B41FA5}">
                      <a16:colId xmlns:a16="http://schemas.microsoft.com/office/drawing/2014/main" val="2547517868"/>
                    </a:ext>
                  </a:extLst>
                </a:gridCol>
                <a:gridCol w="493776">
                  <a:extLst>
                    <a:ext uri="{9D8B030D-6E8A-4147-A177-3AD203B41FA5}">
                      <a16:colId xmlns:a16="http://schemas.microsoft.com/office/drawing/2014/main" val="3880820701"/>
                    </a:ext>
                  </a:extLst>
                </a:gridCol>
                <a:gridCol w="493776">
                  <a:extLst>
                    <a:ext uri="{9D8B030D-6E8A-4147-A177-3AD203B41FA5}">
                      <a16:colId xmlns:a16="http://schemas.microsoft.com/office/drawing/2014/main" val="1569732163"/>
                    </a:ext>
                  </a:extLst>
                </a:gridCol>
                <a:gridCol w="493776">
                  <a:extLst>
                    <a:ext uri="{9D8B030D-6E8A-4147-A177-3AD203B41FA5}">
                      <a16:colId xmlns:a16="http://schemas.microsoft.com/office/drawing/2014/main" val="796923475"/>
                    </a:ext>
                  </a:extLst>
                </a:gridCol>
                <a:gridCol w="493776">
                  <a:extLst>
                    <a:ext uri="{9D8B030D-6E8A-4147-A177-3AD203B41FA5}">
                      <a16:colId xmlns:a16="http://schemas.microsoft.com/office/drawing/2014/main" val="396372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5402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- 2021-03-21 09:15:40</a:t>
                      </a:r>
                      <a:r>
                        <a:rPr kumimoji="0" lang="de-DE" sz="1000" b="0" i="0" u="none" strike="noStrike" kern="1200" cap="none" spc="0" normalizeH="0" baseline="0" noProof="0">
                          <a:ln>
                            <a:noFill/>
                          </a:ln>
                          <a:solidFill>
                            <a:prstClr val="black"/>
                          </a:solidFill>
                          <a:effectLst/>
                          <a:uLnTx/>
                          <a:uFillTx/>
                          <a:latin typeface="+mn-lt"/>
                          <a:ea typeface="+mn-ea"/>
                          <a:cs typeface="+mn-cs"/>
                        </a:rPr>
                        <a:t>
 Wer denkt, #Lauftechnik hat nur mit Beinarbeit zu tun, liegt falsch: Arme und Rumpf sind wichtig für die Balance und das Vorankommen. Anders als in unserem Foto schwingen die Arme niemals vor der Brust, sondern immer parallel zum Körper in Laufrichtung mit. Nur so ist gewährleistet, dass der Körper im Gleichgewicht und nach vorn ausgerichtet bleibt. Die Hände bilden eine lockere Faust. Läufer mit einer starken Rumpfmuskulatur sind klar im Vorteil. Denn sie erleichtert eine aufrechte Laufhaltung. Der Kopf bleibt dabei in Verlängerung der Wirbelsäule. Ein weit nach vorn gereckter Kopf zieht Verspannungen im Hals- und Nackenbereich nach sich. Last but not least hat auch die Gesichtsmuskulatur Einfluss auf deinen Lauf: Achte darauf, dass du die Zähne nicht zusammenbeißt, sondern lieber mit hängender Unterlippe läufst. Das ist ein sicheres Zeichen für einen entspannten Körper trotz Anstrengung.
Was sind deine Tipps für ein gelungenes Lauferlebnis?
#pronovabkk #prolauftechnik #laufen #lauftechnik #vorfusslauf #stabitraining #stabilitytraining #stability #stabi #lauftraining #laufblogger #laufenmachtspaß #läuft #laufsport #laufliebe #läufer #laufenverbindet #laufenmachtglücklich #darumlaufenwir #laufenmachtdenkopffrei #laufenfüranfänger #joggenfüranfänger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https://quintly-image-storage.s3.amazonaws.com/45cbd03b64ea58ce4d75e2a18185fc18/dae4091f58c318dfbcf7063a71b54d6b.jpg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8582352"/>
                  </a:ext>
                </a:extLst>
              </a:tr>
            </a:tbl>
          </a:graphicData>
        </a:graphic>
      </p:graphicFrame>
      <p:sp>
        <p:nvSpPr>
          <p:cNvPr id="4" name="Text Placeholder 3">
            <a:extLst>
              <a:ext uri="{FF2B5EF4-FFF2-40B4-BE49-F238E27FC236}">
                <a16:creationId xmlns:a16="http://schemas.microsoft.com/office/drawing/2014/main" id="{BAF9454F-60E2-48EE-ABE8-D8BE36093A28}"/>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09039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11AAC-AD6B-44EB-AFE3-39F332C734B8}"/>
              </a:ext>
            </a:extLst>
          </p:cNvPr>
          <p:cNvSpPr>
            <a:spLocks noGrp="1"/>
          </p:cNvSpPr>
          <p:nvPr>
            <p:ph type="title"/>
          </p:nvPr>
        </p:nvSpPr>
        <p:spPr/>
        <p:txBody>
          <a:bodyPr/>
          <a:lstStyle/>
          <a:p>
            <a:r>
              <a:rPr lang="en-US"/>
              <a:t>Instagram Posts Table | All Pages - 4 of 26</a:t>
            </a:r>
          </a:p>
        </p:txBody>
      </p:sp>
      <p:graphicFrame>
        <p:nvGraphicFramePr>
          <p:cNvPr id="5" name="Table Placeholder 4">
            <a:extLst>
              <a:ext uri="{FF2B5EF4-FFF2-40B4-BE49-F238E27FC236}">
                <a16:creationId xmlns:a16="http://schemas.microsoft.com/office/drawing/2014/main" id="{21860208-26E3-44FA-8156-91B8F16C70AD}"/>
              </a:ext>
            </a:extLst>
          </p:cNvPr>
          <p:cNvGraphicFramePr>
            <a:graphicFrameLocks noGrp="1"/>
          </p:cNvGraphicFramePr>
          <p:nvPr>
            <p:ph type="tbl" sz="quarter" idx="13"/>
            <p:extLst>
              <p:ext uri="{D42A27DB-BD31-4B8C-83A1-F6EECF244321}">
                <p14:modId xmlns:p14="http://schemas.microsoft.com/office/powerpoint/2010/main" val="302451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49631687"/>
                    </a:ext>
                  </a:extLst>
                </a:gridCol>
                <a:gridCol w="1069847">
                  <a:extLst>
                    <a:ext uri="{9D8B030D-6E8A-4147-A177-3AD203B41FA5}">
                      <a16:colId xmlns:a16="http://schemas.microsoft.com/office/drawing/2014/main" val="3528983048"/>
                    </a:ext>
                  </a:extLst>
                </a:gridCol>
                <a:gridCol w="1399031">
                  <a:extLst>
                    <a:ext uri="{9D8B030D-6E8A-4147-A177-3AD203B41FA5}">
                      <a16:colId xmlns:a16="http://schemas.microsoft.com/office/drawing/2014/main" val="1990820041"/>
                    </a:ext>
                  </a:extLst>
                </a:gridCol>
                <a:gridCol w="493776">
                  <a:extLst>
                    <a:ext uri="{9D8B030D-6E8A-4147-A177-3AD203B41FA5}">
                      <a16:colId xmlns:a16="http://schemas.microsoft.com/office/drawing/2014/main" val="3931166126"/>
                    </a:ext>
                  </a:extLst>
                </a:gridCol>
                <a:gridCol w="493776">
                  <a:extLst>
                    <a:ext uri="{9D8B030D-6E8A-4147-A177-3AD203B41FA5}">
                      <a16:colId xmlns:a16="http://schemas.microsoft.com/office/drawing/2014/main" val="1950210526"/>
                    </a:ext>
                  </a:extLst>
                </a:gridCol>
                <a:gridCol w="493776">
                  <a:extLst>
                    <a:ext uri="{9D8B030D-6E8A-4147-A177-3AD203B41FA5}">
                      <a16:colId xmlns:a16="http://schemas.microsoft.com/office/drawing/2014/main" val="4247907043"/>
                    </a:ext>
                  </a:extLst>
                </a:gridCol>
                <a:gridCol w="493776">
                  <a:extLst>
                    <a:ext uri="{9D8B030D-6E8A-4147-A177-3AD203B41FA5}">
                      <a16:colId xmlns:a16="http://schemas.microsoft.com/office/drawing/2014/main" val="140563373"/>
                    </a:ext>
                  </a:extLst>
                </a:gridCol>
                <a:gridCol w="493776">
                  <a:extLst>
                    <a:ext uri="{9D8B030D-6E8A-4147-A177-3AD203B41FA5}">
                      <a16:colId xmlns:a16="http://schemas.microsoft.com/office/drawing/2014/main" val="2699991339"/>
                    </a:ext>
                  </a:extLst>
                </a:gridCol>
                <a:gridCol w="493776">
                  <a:extLst>
                    <a:ext uri="{9D8B030D-6E8A-4147-A177-3AD203B41FA5}">
                      <a16:colId xmlns:a16="http://schemas.microsoft.com/office/drawing/2014/main" val="745331222"/>
                    </a:ext>
                  </a:extLst>
                </a:gridCol>
                <a:gridCol w="493776">
                  <a:extLst>
                    <a:ext uri="{9D8B030D-6E8A-4147-A177-3AD203B41FA5}">
                      <a16:colId xmlns:a16="http://schemas.microsoft.com/office/drawing/2014/main" val="1672147849"/>
                    </a:ext>
                  </a:extLst>
                </a:gridCol>
                <a:gridCol w="493776">
                  <a:extLst>
                    <a:ext uri="{9D8B030D-6E8A-4147-A177-3AD203B41FA5}">
                      <a16:colId xmlns:a16="http://schemas.microsoft.com/office/drawing/2014/main" val="664075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14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- 2021-02-06 09:12:08</a:t>
                      </a:r>
                      <a:r>
                        <a:rPr kumimoji="0" lang="de-DE" sz="1000" b="0" i="0" u="none" strike="noStrike" kern="1200" cap="none" spc="0" normalizeH="0" baseline="0" noProof="0">
                          <a:ln>
                            <a:noFill/>
                          </a:ln>
                          <a:solidFill>
                            <a:prstClr val="black"/>
                          </a:solidFill>
                          <a:effectLst/>
                          <a:uLnTx/>
                          <a:uFillTx/>
                          <a:latin typeface="+mn-lt"/>
                          <a:ea typeface="+mn-ea"/>
                          <a:cs typeface="+mn-cs"/>
                        </a:rPr>
                        <a:t>
 Bist du pandemüde? Mach dir bewusst, dass der Lockdown wirksam ist: Durch die Kontaktbeschränkungen sinken die Infektionszahlen. Und das trotz der neuen, ansteckenderen Mutationen. Wir finden, es ist jetzt genau die richtige Zeit, um Pläne für die Zeit nach dem Lockdown zu schmieden. So belohnen wir uns für unsere Stärke, mit der wir all die harten und unbequemen Maßnahmen zum Wohle aller irgendwie durchgestanden haben. Und den Rest schaffen wir auch noch!
#pronovabkk #gemeinsamgegencorona #pandemüde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https://quintly-image-storage.s3.amazonaws.com/45cbd03b64ea58ce4d75e2a18185fc18/976311b4b26a609ea49036d40e77a879.jpg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Corona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2146953"/>
                  </a:ext>
                </a:extLst>
              </a:tr>
            </a:tbl>
          </a:graphicData>
        </a:graphic>
      </p:graphicFrame>
      <p:sp>
        <p:nvSpPr>
          <p:cNvPr id="4" name="Text Placeholder 3">
            <a:extLst>
              <a:ext uri="{FF2B5EF4-FFF2-40B4-BE49-F238E27FC236}">
                <a16:creationId xmlns:a16="http://schemas.microsoft.com/office/drawing/2014/main" id="{DE35F211-F4F7-44A2-BAE3-210A0CA3DEE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68179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A1A1-1FA1-4371-BD13-D42438E1B7CE}"/>
              </a:ext>
            </a:extLst>
          </p:cNvPr>
          <p:cNvSpPr>
            <a:spLocks noGrp="1"/>
          </p:cNvSpPr>
          <p:nvPr>
            <p:ph type="title"/>
          </p:nvPr>
        </p:nvSpPr>
        <p:spPr/>
        <p:txBody>
          <a:bodyPr/>
          <a:lstStyle/>
          <a:p>
            <a:r>
              <a:rPr lang="en-US"/>
              <a:t>Instagram Posts Table | All Pages - 5 of 26</a:t>
            </a:r>
          </a:p>
        </p:txBody>
      </p:sp>
      <p:graphicFrame>
        <p:nvGraphicFramePr>
          <p:cNvPr id="5" name="Table Placeholder 4">
            <a:extLst>
              <a:ext uri="{FF2B5EF4-FFF2-40B4-BE49-F238E27FC236}">
                <a16:creationId xmlns:a16="http://schemas.microsoft.com/office/drawing/2014/main" id="{41706A4C-6DE3-4A6B-B75F-8DBA936C0B69}"/>
              </a:ext>
            </a:extLst>
          </p:cNvPr>
          <p:cNvGraphicFramePr>
            <a:graphicFrameLocks noGrp="1"/>
          </p:cNvGraphicFramePr>
          <p:nvPr>
            <p:ph type="tbl" sz="quarter" idx="13"/>
            <p:extLst>
              <p:ext uri="{D42A27DB-BD31-4B8C-83A1-F6EECF244321}">
                <p14:modId xmlns:p14="http://schemas.microsoft.com/office/powerpoint/2010/main" val="1136163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18854826"/>
                    </a:ext>
                  </a:extLst>
                </a:gridCol>
                <a:gridCol w="1069847">
                  <a:extLst>
                    <a:ext uri="{9D8B030D-6E8A-4147-A177-3AD203B41FA5}">
                      <a16:colId xmlns:a16="http://schemas.microsoft.com/office/drawing/2014/main" val="1545326147"/>
                    </a:ext>
                  </a:extLst>
                </a:gridCol>
                <a:gridCol w="1399031">
                  <a:extLst>
                    <a:ext uri="{9D8B030D-6E8A-4147-A177-3AD203B41FA5}">
                      <a16:colId xmlns:a16="http://schemas.microsoft.com/office/drawing/2014/main" val="3684456325"/>
                    </a:ext>
                  </a:extLst>
                </a:gridCol>
                <a:gridCol w="493776">
                  <a:extLst>
                    <a:ext uri="{9D8B030D-6E8A-4147-A177-3AD203B41FA5}">
                      <a16:colId xmlns:a16="http://schemas.microsoft.com/office/drawing/2014/main" val="812267646"/>
                    </a:ext>
                  </a:extLst>
                </a:gridCol>
                <a:gridCol w="493776">
                  <a:extLst>
                    <a:ext uri="{9D8B030D-6E8A-4147-A177-3AD203B41FA5}">
                      <a16:colId xmlns:a16="http://schemas.microsoft.com/office/drawing/2014/main" val="433165009"/>
                    </a:ext>
                  </a:extLst>
                </a:gridCol>
                <a:gridCol w="493776">
                  <a:extLst>
                    <a:ext uri="{9D8B030D-6E8A-4147-A177-3AD203B41FA5}">
                      <a16:colId xmlns:a16="http://schemas.microsoft.com/office/drawing/2014/main" val="271840623"/>
                    </a:ext>
                  </a:extLst>
                </a:gridCol>
                <a:gridCol w="493776">
                  <a:extLst>
                    <a:ext uri="{9D8B030D-6E8A-4147-A177-3AD203B41FA5}">
                      <a16:colId xmlns:a16="http://schemas.microsoft.com/office/drawing/2014/main" val="1804875672"/>
                    </a:ext>
                  </a:extLst>
                </a:gridCol>
                <a:gridCol w="493776">
                  <a:extLst>
                    <a:ext uri="{9D8B030D-6E8A-4147-A177-3AD203B41FA5}">
                      <a16:colId xmlns:a16="http://schemas.microsoft.com/office/drawing/2014/main" val="1339629918"/>
                    </a:ext>
                  </a:extLst>
                </a:gridCol>
                <a:gridCol w="493776">
                  <a:extLst>
                    <a:ext uri="{9D8B030D-6E8A-4147-A177-3AD203B41FA5}">
                      <a16:colId xmlns:a16="http://schemas.microsoft.com/office/drawing/2014/main" val="3574419993"/>
                    </a:ext>
                  </a:extLst>
                </a:gridCol>
                <a:gridCol w="493776">
                  <a:extLst>
                    <a:ext uri="{9D8B030D-6E8A-4147-A177-3AD203B41FA5}">
                      <a16:colId xmlns:a16="http://schemas.microsoft.com/office/drawing/2014/main" val="54698255"/>
                    </a:ext>
                  </a:extLst>
                </a:gridCol>
                <a:gridCol w="493776">
                  <a:extLst>
                    <a:ext uri="{9D8B030D-6E8A-4147-A177-3AD203B41FA5}">
                      <a16:colId xmlns:a16="http://schemas.microsoft.com/office/drawing/2014/main" val="31716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3572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- 2021-02-01 07:05:07</a:t>
                      </a:r>
                      <a:r>
                        <a:rPr kumimoji="0" lang="de-DE" sz="1000" b="0" i="0" u="none" strike="noStrike" kern="1200" cap="none" spc="0" normalizeH="0" baseline="0" noProof="0">
                          <a:ln>
                            <a:noFill/>
                          </a:ln>
                          <a:solidFill>
                            <a:prstClr val="black"/>
                          </a:solidFill>
                          <a:effectLst/>
                          <a:uLnTx/>
                          <a:uFillTx/>
                          <a:latin typeface="+mn-lt"/>
                          <a:ea typeface="+mn-ea"/>
                          <a:cs typeface="+mn-cs"/>
                        </a:rPr>
                        <a:t>
 Wir sind für dich da: Mit dem Online-Unterstützungsprogramm @novego.de können wir dich schon heute unterstützen! Den Link zu Novego findest du in unserem Profil #linkinbio 
#pronovabkk #gemeinsamgegencorona #digitalhealth #novego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https://quintly-image-storage.s3.amazonaws.com/45cbd03b64ea58ce4d75e2a18185fc18/82c91ad38717ea7dfc1e8e2ae0a7ead1.jpg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4048639546"/>
                  </a:ext>
                </a:extLst>
              </a:tr>
            </a:tbl>
          </a:graphicData>
        </a:graphic>
      </p:graphicFrame>
      <p:sp>
        <p:nvSpPr>
          <p:cNvPr id="4" name="Text Placeholder 3">
            <a:extLst>
              <a:ext uri="{FF2B5EF4-FFF2-40B4-BE49-F238E27FC236}">
                <a16:creationId xmlns:a16="http://schemas.microsoft.com/office/drawing/2014/main" id="{E4445E3C-03A0-4D12-B129-BE000E74EEB2}"/>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609706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E672-4152-49BC-9917-43DA24EA9FFA}"/>
              </a:ext>
            </a:extLst>
          </p:cNvPr>
          <p:cNvSpPr>
            <a:spLocks noGrp="1"/>
          </p:cNvSpPr>
          <p:nvPr>
            <p:ph type="title"/>
          </p:nvPr>
        </p:nvSpPr>
        <p:spPr/>
        <p:txBody>
          <a:bodyPr/>
          <a:lstStyle/>
          <a:p>
            <a:r>
              <a:rPr lang="en-US"/>
              <a:t>Instagram Posts Table | All Pages - 6 of 26</a:t>
            </a:r>
          </a:p>
        </p:txBody>
      </p:sp>
      <p:graphicFrame>
        <p:nvGraphicFramePr>
          <p:cNvPr id="5" name="Table Placeholder 4">
            <a:extLst>
              <a:ext uri="{FF2B5EF4-FFF2-40B4-BE49-F238E27FC236}">
                <a16:creationId xmlns:a16="http://schemas.microsoft.com/office/drawing/2014/main" id="{41404255-91A8-4934-BD92-BED315E4231F}"/>
              </a:ext>
            </a:extLst>
          </p:cNvPr>
          <p:cNvGraphicFramePr>
            <a:graphicFrameLocks noGrp="1"/>
          </p:cNvGraphicFramePr>
          <p:nvPr>
            <p:ph type="tbl" sz="quarter" idx="13"/>
            <p:extLst>
              <p:ext uri="{D42A27DB-BD31-4B8C-83A1-F6EECF244321}">
                <p14:modId xmlns:p14="http://schemas.microsoft.com/office/powerpoint/2010/main" val="2628392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02138907"/>
                    </a:ext>
                  </a:extLst>
                </a:gridCol>
                <a:gridCol w="1069847">
                  <a:extLst>
                    <a:ext uri="{9D8B030D-6E8A-4147-A177-3AD203B41FA5}">
                      <a16:colId xmlns:a16="http://schemas.microsoft.com/office/drawing/2014/main" val="2333113937"/>
                    </a:ext>
                  </a:extLst>
                </a:gridCol>
                <a:gridCol w="1399031">
                  <a:extLst>
                    <a:ext uri="{9D8B030D-6E8A-4147-A177-3AD203B41FA5}">
                      <a16:colId xmlns:a16="http://schemas.microsoft.com/office/drawing/2014/main" val="2826638518"/>
                    </a:ext>
                  </a:extLst>
                </a:gridCol>
                <a:gridCol w="493776">
                  <a:extLst>
                    <a:ext uri="{9D8B030D-6E8A-4147-A177-3AD203B41FA5}">
                      <a16:colId xmlns:a16="http://schemas.microsoft.com/office/drawing/2014/main" val="2879477536"/>
                    </a:ext>
                  </a:extLst>
                </a:gridCol>
                <a:gridCol w="493776">
                  <a:extLst>
                    <a:ext uri="{9D8B030D-6E8A-4147-A177-3AD203B41FA5}">
                      <a16:colId xmlns:a16="http://schemas.microsoft.com/office/drawing/2014/main" val="3187480236"/>
                    </a:ext>
                  </a:extLst>
                </a:gridCol>
                <a:gridCol w="493776">
                  <a:extLst>
                    <a:ext uri="{9D8B030D-6E8A-4147-A177-3AD203B41FA5}">
                      <a16:colId xmlns:a16="http://schemas.microsoft.com/office/drawing/2014/main" val="1222628956"/>
                    </a:ext>
                  </a:extLst>
                </a:gridCol>
                <a:gridCol w="493776">
                  <a:extLst>
                    <a:ext uri="{9D8B030D-6E8A-4147-A177-3AD203B41FA5}">
                      <a16:colId xmlns:a16="http://schemas.microsoft.com/office/drawing/2014/main" val="1940043784"/>
                    </a:ext>
                  </a:extLst>
                </a:gridCol>
                <a:gridCol w="493776">
                  <a:extLst>
                    <a:ext uri="{9D8B030D-6E8A-4147-A177-3AD203B41FA5}">
                      <a16:colId xmlns:a16="http://schemas.microsoft.com/office/drawing/2014/main" val="3426914497"/>
                    </a:ext>
                  </a:extLst>
                </a:gridCol>
                <a:gridCol w="493776">
                  <a:extLst>
                    <a:ext uri="{9D8B030D-6E8A-4147-A177-3AD203B41FA5}">
                      <a16:colId xmlns:a16="http://schemas.microsoft.com/office/drawing/2014/main" val="2644268855"/>
                    </a:ext>
                  </a:extLst>
                </a:gridCol>
                <a:gridCol w="493776">
                  <a:extLst>
                    <a:ext uri="{9D8B030D-6E8A-4147-A177-3AD203B41FA5}">
                      <a16:colId xmlns:a16="http://schemas.microsoft.com/office/drawing/2014/main" val="2899068436"/>
                    </a:ext>
                  </a:extLst>
                </a:gridCol>
                <a:gridCol w="493776">
                  <a:extLst>
                    <a:ext uri="{9D8B030D-6E8A-4147-A177-3AD203B41FA5}">
                      <a16:colId xmlns:a16="http://schemas.microsoft.com/office/drawing/2014/main" val="289400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2563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- 2021-01-25 18:45:31</a:t>
                      </a:r>
                      <a:r>
                        <a:rPr kumimoji="0" lang="en-US" sz="1000" b="0" i="0" u="none" strike="noStrike" kern="1200" cap="none" spc="0" normalizeH="0" baseline="0" noProof="0">
                          <a:ln>
                            <a:noFill/>
                          </a:ln>
                          <a:solidFill>
                            <a:prstClr val="black"/>
                          </a:solidFill>
                          <a:effectLst/>
                          <a:uLnTx/>
                          <a:uFillTx/>
                          <a:latin typeface="+mn-lt"/>
                          <a:ea typeface="+mn-ea"/>
                          <a:cs typeface="+mn-cs"/>
                        </a:rPr>
                        <a:t>
 Du suchst eine Krankenkasse, die zu deinem Leben passt und nicht umgekehrt? 
Dann heißt es jetzt:
Primetime für deine Gesundheit. Mit pronovaPrime. Alle Infos findest du auf unserer Webseite. #linkinbio
#pronovaprime #pronovabkk #deinwechselistprime #deineversicherungistprime #deinbonusistprime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https://quintly-image-storage.s3.amazonaws.com/45cbd03b64ea58ce4d75e2a18185fc18/a284ce73e4372d45c35e34bacb4a1417.jpg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127102"/>
                  </a:ext>
                </a:extLst>
              </a:tr>
            </a:tbl>
          </a:graphicData>
        </a:graphic>
      </p:graphicFrame>
      <p:sp>
        <p:nvSpPr>
          <p:cNvPr id="4" name="Text Placeholder 3">
            <a:extLst>
              <a:ext uri="{FF2B5EF4-FFF2-40B4-BE49-F238E27FC236}">
                <a16:creationId xmlns:a16="http://schemas.microsoft.com/office/drawing/2014/main" id="{A9626B46-8C42-4ACC-9474-83AE9164141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157745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1B69-0E4A-4A2F-88B3-17D79D97BD32}"/>
              </a:ext>
            </a:extLst>
          </p:cNvPr>
          <p:cNvSpPr>
            <a:spLocks noGrp="1"/>
          </p:cNvSpPr>
          <p:nvPr>
            <p:ph type="title"/>
          </p:nvPr>
        </p:nvSpPr>
        <p:spPr/>
        <p:txBody>
          <a:bodyPr/>
          <a:lstStyle/>
          <a:p>
            <a:r>
              <a:rPr lang="en-US"/>
              <a:t>Instagram Posts Table | All Pages - 7 of 26</a:t>
            </a:r>
          </a:p>
        </p:txBody>
      </p:sp>
      <p:graphicFrame>
        <p:nvGraphicFramePr>
          <p:cNvPr id="5" name="Table Placeholder 4">
            <a:extLst>
              <a:ext uri="{FF2B5EF4-FFF2-40B4-BE49-F238E27FC236}">
                <a16:creationId xmlns:a16="http://schemas.microsoft.com/office/drawing/2014/main" id="{B9F68819-21CC-4751-A139-6CC6CB2AF093}"/>
              </a:ext>
            </a:extLst>
          </p:cNvPr>
          <p:cNvGraphicFramePr>
            <a:graphicFrameLocks noGrp="1"/>
          </p:cNvGraphicFramePr>
          <p:nvPr>
            <p:ph type="tbl" sz="quarter" idx="13"/>
            <p:extLst>
              <p:ext uri="{D42A27DB-BD31-4B8C-83A1-F6EECF244321}">
                <p14:modId xmlns:p14="http://schemas.microsoft.com/office/powerpoint/2010/main" val="40927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79497846"/>
                    </a:ext>
                  </a:extLst>
                </a:gridCol>
                <a:gridCol w="1069847">
                  <a:extLst>
                    <a:ext uri="{9D8B030D-6E8A-4147-A177-3AD203B41FA5}">
                      <a16:colId xmlns:a16="http://schemas.microsoft.com/office/drawing/2014/main" val="2953927743"/>
                    </a:ext>
                  </a:extLst>
                </a:gridCol>
                <a:gridCol w="1399031">
                  <a:extLst>
                    <a:ext uri="{9D8B030D-6E8A-4147-A177-3AD203B41FA5}">
                      <a16:colId xmlns:a16="http://schemas.microsoft.com/office/drawing/2014/main" val="3398151705"/>
                    </a:ext>
                  </a:extLst>
                </a:gridCol>
                <a:gridCol w="493776">
                  <a:extLst>
                    <a:ext uri="{9D8B030D-6E8A-4147-A177-3AD203B41FA5}">
                      <a16:colId xmlns:a16="http://schemas.microsoft.com/office/drawing/2014/main" val="4280684"/>
                    </a:ext>
                  </a:extLst>
                </a:gridCol>
                <a:gridCol w="493776">
                  <a:extLst>
                    <a:ext uri="{9D8B030D-6E8A-4147-A177-3AD203B41FA5}">
                      <a16:colId xmlns:a16="http://schemas.microsoft.com/office/drawing/2014/main" val="873506337"/>
                    </a:ext>
                  </a:extLst>
                </a:gridCol>
                <a:gridCol w="493776">
                  <a:extLst>
                    <a:ext uri="{9D8B030D-6E8A-4147-A177-3AD203B41FA5}">
                      <a16:colId xmlns:a16="http://schemas.microsoft.com/office/drawing/2014/main" val="3502563767"/>
                    </a:ext>
                  </a:extLst>
                </a:gridCol>
                <a:gridCol w="493776">
                  <a:extLst>
                    <a:ext uri="{9D8B030D-6E8A-4147-A177-3AD203B41FA5}">
                      <a16:colId xmlns:a16="http://schemas.microsoft.com/office/drawing/2014/main" val="2642973175"/>
                    </a:ext>
                  </a:extLst>
                </a:gridCol>
                <a:gridCol w="493776">
                  <a:extLst>
                    <a:ext uri="{9D8B030D-6E8A-4147-A177-3AD203B41FA5}">
                      <a16:colId xmlns:a16="http://schemas.microsoft.com/office/drawing/2014/main" val="4194991277"/>
                    </a:ext>
                  </a:extLst>
                </a:gridCol>
                <a:gridCol w="493776">
                  <a:extLst>
                    <a:ext uri="{9D8B030D-6E8A-4147-A177-3AD203B41FA5}">
                      <a16:colId xmlns:a16="http://schemas.microsoft.com/office/drawing/2014/main" val="3566428978"/>
                    </a:ext>
                  </a:extLst>
                </a:gridCol>
                <a:gridCol w="493776">
                  <a:extLst>
                    <a:ext uri="{9D8B030D-6E8A-4147-A177-3AD203B41FA5}">
                      <a16:colId xmlns:a16="http://schemas.microsoft.com/office/drawing/2014/main" val="2071109867"/>
                    </a:ext>
                  </a:extLst>
                </a:gridCol>
                <a:gridCol w="493776">
                  <a:extLst>
                    <a:ext uri="{9D8B030D-6E8A-4147-A177-3AD203B41FA5}">
                      <a16:colId xmlns:a16="http://schemas.microsoft.com/office/drawing/2014/main" val="348768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40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- 2021-03-07 09:17:34</a:t>
                      </a:r>
                      <a:r>
                        <a:rPr kumimoji="0" lang="en-US" sz="1000" b="0" i="0" u="none" strike="noStrike" kern="1200" cap="none" spc="0" normalizeH="0" baseline="0" noProof="0">
                          <a:ln>
                            <a:noFill/>
                          </a:ln>
                          <a:solidFill>
                            <a:prstClr val="black"/>
                          </a:solidFill>
                          <a:effectLst/>
                          <a:uLnTx/>
                          <a:uFillTx/>
                          <a:latin typeface="+mn-lt"/>
                          <a:ea typeface="+mn-ea"/>
                          <a:cs typeface="+mn-cs"/>
                        </a:rPr>
                        <a:t>
 Willst du fit in den Frühling laufen? Mit der richtigen Lauftechnik gelingt es dir! Ab sofort geben wir jeden Sonntag Tipps, wie du deine Lauftechnik verbessern kannst. Die Infos findest du schon jetzt auf unserer Webseite: #linkinbio
#pronovabkk #prolauftechnik #laufen #lauftechnik #vorderfusslauf #stabitraining #stabilitytraining #stability #stabi #lauftraining #laufblogger #laufenmachtspaß #läuft #laufsport #laufliebe #läufer #laufenverbindet #laufenmachtglücklich #darumlaufenwir #laufenmachtdenkopffrei #laufenfüranfänger #joggenfüranfänger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https://quintly-image-storage.s3.amazonaws.com/45cbd03b64ea58ce4d75e2a18185fc18/c65f13c572898863d84e3b321326dfb4.jpg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1864120"/>
                  </a:ext>
                </a:extLst>
              </a:tr>
            </a:tbl>
          </a:graphicData>
        </a:graphic>
      </p:graphicFrame>
      <p:sp>
        <p:nvSpPr>
          <p:cNvPr id="4" name="Text Placeholder 3">
            <a:extLst>
              <a:ext uri="{FF2B5EF4-FFF2-40B4-BE49-F238E27FC236}">
                <a16:creationId xmlns:a16="http://schemas.microsoft.com/office/drawing/2014/main" id="{905C4EC1-52FB-4210-9D53-4DCFFB41A87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4949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D3F25-4E02-4FD0-A03A-A10A1CB4BE6F}"/>
              </a:ext>
            </a:extLst>
          </p:cNvPr>
          <p:cNvSpPr>
            <a:spLocks noGrp="1"/>
          </p:cNvSpPr>
          <p:nvPr>
            <p:ph type="title"/>
          </p:nvPr>
        </p:nvSpPr>
        <p:spPr/>
        <p:txBody>
          <a:bodyPr/>
          <a:lstStyle/>
          <a:p>
            <a:r>
              <a:rPr lang="en-US"/>
              <a:t>Instagram Posts Table | All Pages - 8 of 26</a:t>
            </a:r>
          </a:p>
        </p:txBody>
      </p:sp>
      <p:graphicFrame>
        <p:nvGraphicFramePr>
          <p:cNvPr id="5" name="Table Placeholder 4">
            <a:extLst>
              <a:ext uri="{FF2B5EF4-FFF2-40B4-BE49-F238E27FC236}">
                <a16:creationId xmlns:a16="http://schemas.microsoft.com/office/drawing/2014/main" id="{4F4BC73E-B3B0-4C45-BC75-3D42A1DA7AC0}"/>
              </a:ext>
            </a:extLst>
          </p:cNvPr>
          <p:cNvGraphicFramePr>
            <a:graphicFrameLocks noGrp="1"/>
          </p:cNvGraphicFramePr>
          <p:nvPr>
            <p:ph type="tbl" sz="quarter" idx="13"/>
            <p:extLst>
              <p:ext uri="{D42A27DB-BD31-4B8C-83A1-F6EECF244321}">
                <p14:modId xmlns:p14="http://schemas.microsoft.com/office/powerpoint/2010/main" val="212255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78927265"/>
                    </a:ext>
                  </a:extLst>
                </a:gridCol>
                <a:gridCol w="1069847">
                  <a:extLst>
                    <a:ext uri="{9D8B030D-6E8A-4147-A177-3AD203B41FA5}">
                      <a16:colId xmlns:a16="http://schemas.microsoft.com/office/drawing/2014/main" val="852955543"/>
                    </a:ext>
                  </a:extLst>
                </a:gridCol>
                <a:gridCol w="1399031">
                  <a:extLst>
                    <a:ext uri="{9D8B030D-6E8A-4147-A177-3AD203B41FA5}">
                      <a16:colId xmlns:a16="http://schemas.microsoft.com/office/drawing/2014/main" val="2129841533"/>
                    </a:ext>
                  </a:extLst>
                </a:gridCol>
                <a:gridCol w="493776">
                  <a:extLst>
                    <a:ext uri="{9D8B030D-6E8A-4147-A177-3AD203B41FA5}">
                      <a16:colId xmlns:a16="http://schemas.microsoft.com/office/drawing/2014/main" val="3694533554"/>
                    </a:ext>
                  </a:extLst>
                </a:gridCol>
                <a:gridCol w="493776">
                  <a:extLst>
                    <a:ext uri="{9D8B030D-6E8A-4147-A177-3AD203B41FA5}">
                      <a16:colId xmlns:a16="http://schemas.microsoft.com/office/drawing/2014/main" val="81135647"/>
                    </a:ext>
                  </a:extLst>
                </a:gridCol>
                <a:gridCol w="493776">
                  <a:extLst>
                    <a:ext uri="{9D8B030D-6E8A-4147-A177-3AD203B41FA5}">
                      <a16:colId xmlns:a16="http://schemas.microsoft.com/office/drawing/2014/main" val="2604580816"/>
                    </a:ext>
                  </a:extLst>
                </a:gridCol>
                <a:gridCol w="493776">
                  <a:extLst>
                    <a:ext uri="{9D8B030D-6E8A-4147-A177-3AD203B41FA5}">
                      <a16:colId xmlns:a16="http://schemas.microsoft.com/office/drawing/2014/main" val="4099271018"/>
                    </a:ext>
                  </a:extLst>
                </a:gridCol>
                <a:gridCol w="493776">
                  <a:extLst>
                    <a:ext uri="{9D8B030D-6E8A-4147-A177-3AD203B41FA5}">
                      <a16:colId xmlns:a16="http://schemas.microsoft.com/office/drawing/2014/main" val="4129323676"/>
                    </a:ext>
                  </a:extLst>
                </a:gridCol>
                <a:gridCol w="493776">
                  <a:extLst>
                    <a:ext uri="{9D8B030D-6E8A-4147-A177-3AD203B41FA5}">
                      <a16:colId xmlns:a16="http://schemas.microsoft.com/office/drawing/2014/main" val="4118765320"/>
                    </a:ext>
                  </a:extLst>
                </a:gridCol>
                <a:gridCol w="493776">
                  <a:extLst>
                    <a:ext uri="{9D8B030D-6E8A-4147-A177-3AD203B41FA5}">
                      <a16:colId xmlns:a16="http://schemas.microsoft.com/office/drawing/2014/main" val="747447626"/>
                    </a:ext>
                  </a:extLst>
                </a:gridCol>
                <a:gridCol w="493776">
                  <a:extLst>
                    <a:ext uri="{9D8B030D-6E8A-4147-A177-3AD203B41FA5}">
                      <a16:colId xmlns:a16="http://schemas.microsoft.com/office/drawing/2014/main" val="335047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1737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- 2021-01-27 18:39:29</a:t>
                      </a:r>
                      <a:r>
                        <a:rPr kumimoji="0" lang="en-US" sz="1000" b="0" i="0" u="none" strike="noStrike" kern="1200" cap="none" spc="0" normalizeH="0" baseline="0" noProof="0">
                          <a:ln>
                            <a:noFill/>
                          </a:ln>
                          <a:solidFill>
                            <a:prstClr val="black"/>
                          </a:solidFill>
                          <a:effectLst/>
                          <a:uLnTx/>
                          <a:uFillTx/>
                          <a:latin typeface="+mn-lt"/>
                          <a:ea typeface="+mn-ea"/>
                          <a:cs typeface="+mn-cs"/>
                        </a:rPr>
                        <a:t>
 Wir helfen dir mit Online-Gesundheitskursen, E-Coaches und Progressiver Muskelentspannung durch den Winter. Alle Infos findest du auf unserer Webseite #linkinbio
#pronovabkk #gemeinsamgegencorona #coronablues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https://quintly-image-storage.s3.amazonaws.com/45cbd03b64ea58ce4d75e2a18185fc18/71e46003186f4942e7f9e2f8edd2ee86.jpg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2699996881"/>
                  </a:ext>
                </a:extLst>
              </a:tr>
            </a:tbl>
          </a:graphicData>
        </a:graphic>
      </p:graphicFrame>
      <p:sp>
        <p:nvSpPr>
          <p:cNvPr id="4" name="Text Placeholder 3">
            <a:extLst>
              <a:ext uri="{FF2B5EF4-FFF2-40B4-BE49-F238E27FC236}">
                <a16:creationId xmlns:a16="http://schemas.microsoft.com/office/drawing/2014/main" id="{6D7DFEBF-86C1-4937-BFDC-1C62DC7BA04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945810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4192-A8B3-4BF3-A5C8-2407B1EBA780}"/>
              </a:ext>
            </a:extLst>
          </p:cNvPr>
          <p:cNvSpPr>
            <a:spLocks noGrp="1"/>
          </p:cNvSpPr>
          <p:nvPr>
            <p:ph type="title"/>
          </p:nvPr>
        </p:nvSpPr>
        <p:spPr/>
        <p:txBody>
          <a:bodyPr/>
          <a:lstStyle/>
          <a:p>
            <a:r>
              <a:rPr lang="en-US"/>
              <a:t>Instagram Posts Table | All Pages - 9 of 26</a:t>
            </a:r>
          </a:p>
        </p:txBody>
      </p:sp>
      <p:graphicFrame>
        <p:nvGraphicFramePr>
          <p:cNvPr id="5" name="Table Placeholder 4">
            <a:extLst>
              <a:ext uri="{FF2B5EF4-FFF2-40B4-BE49-F238E27FC236}">
                <a16:creationId xmlns:a16="http://schemas.microsoft.com/office/drawing/2014/main" id="{3E52FC0A-37D8-4045-A509-70B91690417E}"/>
              </a:ext>
            </a:extLst>
          </p:cNvPr>
          <p:cNvGraphicFramePr>
            <a:graphicFrameLocks noGrp="1"/>
          </p:cNvGraphicFramePr>
          <p:nvPr>
            <p:ph type="tbl" sz="quarter" idx="13"/>
            <p:extLst>
              <p:ext uri="{D42A27DB-BD31-4B8C-83A1-F6EECF244321}">
                <p14:modId xmlns:p14="http://schemas.microsoft.com/office/powerpoint/2010/main" val="2831987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51429245"/>
                    </a:ext>
                  </a:extLst>
                </a:gridCol>
                <a:gridCol w="1069847">
                  <a:extLst>
                    <a:ext uri="{9D8B030D-6E8A-4147-A177-3AD203B41FA5}">
                      <a16:colId xmlns:a16="http://schemas.microsoft.com/office/drawing/2014/main" val="759868125"/>
                    </a:ext>
                  </a:extLst>
                </a:gridCol>
                <a:gridCol w="1399031">
                  <a:extLst>
                    <a:ext uri="{9D8B030D-6E8A-4147-A177-3AD203B41FA5}">
                      <a16:colId xmlns:a16="http://schemas.microsoft.com/office/drawing/2014/main" val="1036493052"/>
                    </a:ext>
                  </a:extLst>
                </a:gridCol>
                <a:gridCol w="493776">
                  <a:extLst>
                    <a:ext uri="{9D8B030D-6E8A-4147-A177-3AD203B41FA5}">
                      <a16:colId xmlns:a16="http://schemas.microsoft.com/office/drawing/2014/main" val="1069028593"/>
                    </a:ext>
                  </a:extLst>
                </a:gridCol>
                <a:gridCol w="493776">
                  <a:extLst>
                    <a:ext uri="{9D8B030D-6E8A-4147-A177-3AD203B41FA5}">
                      <a16:colId xmlns:a16="http://schemas.microsoft.com/office/drawing/2014/main" val="1307723960"/>
                    </a:ext>
                  </a:extLst>
                </a:gridCol>
                <a:gridCol w="493776">
                  <a:extLst>
                    <a:ext uri="{9D8B030D-6E8A-4147-A177-3AD203B41FA5}">
                      <a16:colId xmlns:a16="http://schemas.microsoft.com/office/drawing/2014/main" val="1641288197"/>
                    </a:ext>
                  </a:extLst>
                </a:gridCol>
                <a:gridCol w="493776">
                  <a:extLst>
                    <a:ext uri="{9D8B030D-6E8A-4147-A177-3AD203B41FA5}">
                      <a16:colId xmlns:a16="http://schemas.microsoft.com/office/drawing/2014/main" val="4242234938"/>
                    </a:ext>
                  </a:extLst>
                </a:gridCol>
                <a:gridCol w="493776">
                  <a:extLst>
                    <a:ext uri="{9D8B030D-6E8A-4147-A177-3AD203B41FA5}">
                      <a16:colId xmlns:a16="http://schemas.microsoft.com/office/drawing/2014/main" val="3291548346"/>
                    </a:ext>
                  </a:extLst>
                </a:gridCol>
                <a:gridCol w="493776">
                  <a:extLst>
                    <a:ext uri="{9D8B030D-6E8A-4147-A177-3AD203B41FA5}">
                      <a16:colId xmlns:a16="http://schemas.microsoft.com/office/drawing/2014/main" val="122188884"/>
                    </a:ext>
                  </a:extLst>
                </a:gridCol>
                <a:gridCol w="493776">
                  <a:extLst>
                    <a:ext uri="{9D8B030D-6E8A-4147-A177-3AD203B41FA5}">
                      <a16:colId xmlns:a16="http://schemas.microsoft.com/office/drawing/2014/main" val="1784609210"/>
                    </a:ext>
                  </a:extLst>
                </a:gridCol>
                <a:gridCol w="493776">
                  <a:extLst>
                    <a:ext uri="{9D8B030D-6E8A-4147-A177-3AD203B41FA5}">
                      <a16:colId xmlns:a16="http://schemas.microsoft.com/office/drawing/2014/main" val="2967916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3293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- 2021-01-02 08:50:23</a:t>
                      </a:r>
                      <a:r>
                        <a:rPr kumimoji="0" lang="de-DE" sz="1000" b="0" i="0" u="none" strike="noStrike" kern="1200" cap="none" spc="0" normalizeH="0" baseline="0" noProof="0">
                          <a:ln>
                            <a:noFill/>
                          </a:ln>
                          <a:solidFill>
                            <a:prstClr val="black"/>
                          </a:solidFill>
                          <a:effectLst/>
                          <a:uLnTx/>
                          <a:uFillTx/>
                          <a:latin typeface="+mn-lt"/>
                          <a:ea typeface="+mn-ea"/>
                          <a:cs typeface="+mn-cs"/>
                        </a:rPr>
                        <a:t>
 Da ist mehr für dich drin - unser neues Bonusprogramm ist da! Wenn du zur Vorsorge gehst oder selbst für deine Gesundheit aktiv wirst, kannst du jetzt noch mehr profitieren. Sichere dir deinen Bonus ab der ersten Maßnahme! Alle Informationen zum Bonusprogramm haben wir auf unserer Webseite für dich zusammengestellt. Den Link findest du in unserer Bio!
#pronovabkk #bonusprogramm  #bonus #cashback #versicherung #krankenkasse #krankenversicherung #beitrag #sparen #personalfinance #geld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https://quintly-image-storage.s3.amazonaws.com/45cbd03b64ea58ce4d75e2a18185fc18/b1eda588e44a780489592537e73b5cd5.jpg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8818016"/>
                  </a:ext>
                </a:extLst>
              </a:tr>
            </a:tbl>
          </a:graphicData>
        </a:graphic>
      </p:graphicFrame>
      <p:sp>
        <p:nvSpPr>
          <p:cNvPr id="4" name="Text Placeholder 3">
            <a:extLst>
              <a:ext uri="{FF2B5EF4-FFF2-40B4-BE49-F238E27FC236}">
                <a16:creationId xmlns:a16="http://schemas.microsoft.com/office/drawing/2014/main" id="{FAF6C537-56CC-41ED-9762-B3950EEB91A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548684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A54F-B438-4CC5-A427-99AC078B9EAB}"/>
              </a:ext>
            </a:extLst>
          </p:cNvPr>
          <p:cNvSpPr>
            <a:spLocks noGrp="1"/>
          </p:cNvSpPr>
          <p:nvPr>
            <p:ph type="title"/>
          </p:nvPr>
        </p:nvSpPr>
        <p:spPr/>
        <p:txBody>
          <a:bodyPr/>
          <a:lstStyle/>
          <a:p>
            <a:r>
              <a:rPr lang="en-US"/>
              <a:t>Instagram Posts Table | All Pages - 10 of 26</a:t>
            </a:r>
          </a:p>
        </p:txBody>
      </p:sp>
      <p:graphicFrame>
        <p:nvGraphicFramePr>
          <p:cNvPr id="5" name="Table Placeholder 4">
            <a:extLst>
              <a:ext uri="{FF2B5EF4-FFF2-40B4-BE49-F238E27FC236}">
                <a16:creationId xmlns:a16="http://schemas.microsoft.com/office/drawing/2014/main" id="{5FCC7B9E-EFF6-4539-87E5-19CC6CF77565}"/>
              </a:ext>
            </a:extLst>
          </p:cNvPr>
          <p:cNvGraphicFramePr>
            <a:graphicFrameLocks noGrp="1"/>
          </p:cNvGraphicFramePr>
          <p:nvPr>
            <p:ph type="tbl" sz="quarter" idx="13"/>
            <p:extLst>
              <p:ext uri="{D42A27DB-BD31-4B8C-83A1-F6EECF244321}">
                <p14:modId xmlns:p14="http://schemas.microsoft.com/office/powerpoint/2010/main" val="417268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55711172"/>
                    </a:ext>
                  </a:extLst>
                </a:gridCol>
                <a:gridCol w="1069847">
                  <a:extLst>
                    <a:ext uri="{9D8B030D-6E8A-4147-A177-3AD203B41FA5}">
                      <a16:colId xmlns:a16="http://schemas.microsoft.com/office/drawing/2014/main" val="3038905202"/>
                    </a:ext>
                  </a:extLst>
                </a:gridCol>
                <a:gridCol w="1399031">
                  <a:extLst>
                    <a:ext uri="{9D8B030D-6E8A-4147-A177-3AD203B41FA5}">
                      <a16:colId xmlns:a16="http://schemas.microsoft.com/office/drawing/2014/main" val="2696657749"/>
                    </a:ext>
                  </a:extLst>
                </a:gridCol>
                <a:gridCol w="493776">
                  <a:extLst>
                    <a:ext uri="{9D8B030D-6E8A-4147-A177-3AD203B41FA5}">
                      <a16:colId xmlns:a16="http://schemas.microsoft.com/office/drawing/2014/main" val="524305509"/>
                    </a:ext>
                  </a:extLst>
                </a:gridCol>
                <a:gridCol w="493776">
                  <a:extLst>
                    <a:ext uri="{9D8B030D-6E8A-4147-A177-3AD203B41FA5}">
                      <a16:colId xmlns:a16="http://schemas.microsoft.com/office/drawing/2014/main" val="2585812719"/>
                    </a:ext>
                  </a:extLst>
                </a:gridCol>
                <a:gridCol w="493776">
                  <a:extLst>
                    <a:ext uri="{9D8B030D-6E8A-4147-A177-3AD203B41FA5}">
                      <a16:colId xmlns:a16="http://schemas.microsoft.com/office/drawing/2014/main" val="2389050693"/>
                    </a:ext>
                  </a:extLst>
                </a:gridCol>
                <a:gridCol w="493776">
                  <a:extLst>
                    <a:ext uri="{9D8B030D-6E8A-4147-A177-3AD203B41FA5}">
                      <a16:colId xmlns:a16="http://schemas.microsoft.com/office/drawing/2014/main" val="2659032242"/>
                    </a:ext>
                  </a:extLst>
                </a:gridCol>
                <a:gridCol w="493776">
                  <a:extLst>
                    <a:ext uri="{9D8B030D-6E8A-4147-A177-3AD203B41FA5}">
                      <a16:colId xmlns:a16="http://schemas.microsoft.com/office/drawing/2014/main" val="298024536"/>
                    </a:ext>
                  </a:extLst>
                </a:gridCol>
                <a:gridCol w="493776">
                  <a:extLst>
                    <a:ext uri="{9D8B030D-6E8A-4147-A177-3AD203B41FA5}">
                      <a16:colId xmlns:a16="http://schemas.microsoft.com/office/drawing/2014/main" val="286698487"/>
                    </a:ext>
                  </a:extLst>
                </a:gridCol>
                <a:gridCol w="493776">
                  <a:extLst>
                    <a:ext uri="{9D8B030D-6E8A-4147-A177-3AD203B41FA5}">
                      <a16:colId xmlns:a16="http://schemas.microsoft.com/office/drawing/2014/main" val="1459334959"/>
                    </a:ext>
                  </a:extLst>
                </a:gridCol>
                <a:gridCol w="493776">
                  <a:extLst>
                    <a:ext uri="{9D8B030D-6E8A-4147-A177-3AD203B41FA5}">
                      <a16:colId xmlns:a16="http://schemas.microsoft.com/office/drawing/2014/main" val="1365076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7908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- 2021-03-20 09:47:01</a:t>
                      </a:r>
                      <a:r>
                        <a:rPr kumimoji="0" lang="de-DE" sz="1000" b="0" i="0" u="none" strike="noStrike" kern="1200" cap="none" spc="0" normalizeH="0" baseline="0" noProof="0">
                          <a:ln>
                            <a:noFill/>
                          </a:ln>
                          <a:solidFill>
                            <a:prstClr val="black"/>
                          </a:solidFill>
                          <a:effectLst/>
                          <a:uLnTx/>
                          <a:uFillTx/>
                          <a:latin typeface="+mn-lt"/>
                          <a:ea typeface="+mn-ea"/>
                          <a:cs typeface="+mn-cs"/>
                        </a:rPr>
                        <a:t>
 Von wegen Makel – Markenzeichen ist die Devise! Was du an dir nicht magst, finden deine Mitmenschen vielleicht umso besonderer und schöner.
Mehr in unserer Reihe #probodypositivity und auf unserer Webseite. #linkinbio
#pronovabkk #bodypositivity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https://quintly-image-storage.s3.amazonaws.com/45cbd03b64ea58ce4d75e2a18185fc18/1c3d5867d46e92615056e1df6fdd23ef.jpg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5384764"/>
                  </a:ext>
                </a:extLst>
              </a:tr>
            </a:tbl>
          </a:graphicData>
        </a:graphic>
      </p:graphicFrame>
      <p:sp>
        <p:nvSpPr>
          <p:cNvPr id="4" name="Text Placeholder 3">
            <a:extLst>
              <a:ext uri="{FF2B5EF4-FFF2-40B4-BE49-F238E27FC236}">
                <a16:creationId xmlns:a16="http://schemas.microsoft.com/office/drawing/2014/main" id="{B60B2116-89B2-46C5-A3DA-1BE86B8789F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795100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20D1-6E5A-4504-8FCD-8F1D83C12D14}"/>
              </a:ext>
            </a:extLst>
          </p:cNvPr>
          <p:cNvSpPr>
            <a:spLocks noGrp="1"/>
          </p:cNvSpPr>
          <p:nvPr>
            <p:ph type="title"/>
          </p:nvPr>
        </p:nvSpPr>
        <p:spPr/>
        <p:txBody>
          <a:bodyPr/>
          <a:lstStyle/>
          <a:p>
            <a:r>
              <a:rPr lang="en-US"/>
              <a:t>Instagram Posts Table | All Pages - 11 of 26</a:t>
            </a:r>
          </a:p>
        </p:txBody>
      </p:sp>
      <p:graphicFrame>
        <p:nvGraphicFramePr>
          <p:cNvPr id="5" name="Table Placeholder 4">
            <a:extLst>
              <a:ext uri="{FF2B5EF4-FFF2-40B4-BE49-F238E27FC236}">
                <a16:creationId xmlns:a16="http://schemas.microsoft.com/office/drawing/2014/main" id="{6FB86B72-8BA9-4711-AA33-52C9174737E6}"/>
              </a:ext>
            </a:extLst>
          </p:cNvPr>
          <p:cNvGraphicFramePr>
            <a:graphicFrameLocks noGrp="1"/>
          </p:cNvGraphicFramePr>
          <p:nvPr>
            <p:ph type="tbl" sz="quarter" idx="13"/>
            <p:extLst>
              <p:ext uri="{D42A27DB-BD31-4B8C-83A1-F6EECF244321}">
                <p14:modId xmlns:p14="http://schemas.microsoft.com/office/powerpoint/2010/main" val="276763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04013413"/>
                    </a:ext>
                  </a:extLst>
                </a:gridCol>
                <a:gridCol w="1069847">
                  <a:extLst>
                    <a:ext uri="{9D8B030D-6E8A-4147-A177-3AD203B41FA5}">
                      <a16:colId xmlns:a16="http://schemas.microsoft.com/office/drawing/2014/main" val="3087122810"/>
                    </a:ext>
                  </a:extLst>
                </a:gridCol>
                <a:gridCol w="1399031">
                  <a:extLst>
                    <a:ext uri="{9D8B030D-6E8A-4147-A177-3AD203B41FA5}">
                      <a16:colId xmlns:a16="http://schemas.microsoft.com/office/drawing/2014/main" val="2577713954"/>
                    </a:ext>
                  </a:extLst>
                </a:gridCol>
                <a:gridCol w="493776">
                  <a:extLst>
                    <a:ext uri="{9D8B030D-6E8A-4147-A177-3AD203B41FA5}">
                      <a16:colId xmlns:a16="http://schemas.microsoft.com/office/drawing/2014/main" val="1975574472"/>
                    </a:ext>
                  </a:extLst>
                </a:gridCol>
                <a:gridCol w="493776">
                  <a:extLst>
                    <a:ext uri="{9D8B030D-6E8A-4147-A177-3AD203B41FA5}">
                      <a16:colId xmlns:a16="http://schemas.microsoft.com/office/drawing/2014/main" val="2137377515"/>
                    </a:ext>
                  </a:extLst>
                </a:gridCol>
                <a:gridCol w="493776">
                  <a:extLst>
                    <a:ext uri="{9D8B030D-6E8A-4147-A177-3AD203B41FA5}">
                      <a16:colId xmlns:a16="http://schemas.microsoft.com/office/drawing/2014/main" val="4067663417"/>
                    </a:ext>
                  </a:extLst>
                </a:gridCol>
                <a:gridCol w="493776">
                  <a:extLst>
                    <a:ext uri="{9D8B030D-6E8A-4147-A177-3AD203B41FA5}">
                      <a16:colId xmlns:a16="http://schemas.microsoft.com/office/drawing/2014/main" val="897202343"/>
                    </a:ext>
                  </a:extLst>
                </a:gridCol>
                <a:gridCol w="493776">
                  <a:extLst>
                    <a:ext uri="{9D8B030D-6E8A-4147-A177-3AD203B41FA5}">
                      <a16:colId xmlns:a16="http://schemas.microsoft.com/office/drawing/2014/main" val="2458595400"/>
                    </a:ext>
                  </a:extLst>
                </a:gridCol>
                <a:gridCol w="493776">
                  <a:extLst>
                    <a:ext uri="{9D8B030D-6E8A-4147-A177-3AD203B41FA5}">
                      <a16:colId xmlns:a16="http://schemas.microsoft.com/office/drawing/2014/main" val="3965223426"/>
                    </a:ext>
                  </a:extLst>
                </a:gridCol>
                <a:gridCol w="493776">
                  <a:extLst>
                    <a:ext uri="{9D8B030D-6E8A-4147-A177-3AD203B41FA5}">
                      <a16:colId xmlns:a16="http://schemas.microsoft.com/office/drawing/2014/main" val="1182928652"/>
                    </a:ext>
                  </a:extLst>
                </a:gridCol>
                <a:gridCol w="493776">
                  <a:extLst>
                    <a:ext uri="{9D8B030D-6E8A-4147-A177-3AD203B41FA5}">
                      <a16:colId xmlns:a16="http://schemas.microsoft.com/office/drawing/2014/main" val="97231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8403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19:27:20</a:t>
                      </a:r>
                      <a:r>
                        <a:rPr kumimoji="0" lang="de-DE" sz="1000" b="0" i="0" u="none" strike="noStrike" kern="1200" cap="none" spc="0" normalizeH="0" baseline="0" noProof="0">
                          <a:ln>
                            <a:noFill/>
                          </a:ln>
                          <a:solidFill>
                            <a:prstClr val="black"/>
                          </a:solidFill>
                          <a:effectLst/>
                          <a:uLnTx/>
                          <a:uFillTx/>
                          <a:latin typeface="+mn-lt"/>
                          <a:ea typeface="+mn-ea"/>
                          <a:cs typeface="+mn-cs"/>
                        </a:rPr>
                        <a:t>
 Wir haben  unseren Service ausgebaut und unsere Kommunikationskanäle für euch erweitert: Ab sofort könnt ihr auch per Videoberatung persönlich mit einem unserer Kundenberaterinnen und -berater sprechen. Dadurch spart ihr euch Zeit und unnötige Wege.
Ihr entscheidet, wie ihr mit uns in Kontakt treten möchtet. So sind wir für euch erreichbar:
☎️ 0441 925138-4949
📱 Über unsere App "meine pronova BKK"
👩‍💻 Persönliche Beratung per Videochat
💬 Chat auf unserer Webseite
📧 Per E-Mail an service@pronovabkk.de
👋 An Service-Centern mit ausreichend niedriger Inzidenz bieten wir Beratungstermine vor Ort an. Ruft uns an, um einen Termin zu vereinbaren.
Alle Telefonnummern und Links findet ihr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https://quintly-image-storage.s3.amazonaws.com/45cbd03b64ea58ce4d75e2a18185fc18/44d17f79cf6598355362234bef6ba4a4.jpg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8065359"/>
                  </a:ext>
                </a:extLst>
              </a:tr>
            </a:tbl>
          </a:graphicData>
        </a:graphic>
      </p:graphicFrame>
      <p:sp>
        <p:nvSpPr>
          <p:cNvPr id="4" name="Text Placeholder 3">
            <a:extLst>
              <a:ext uri="{FF2B5EF4-FFF2-40B4-BE49-F238E27FC236}">
                <a16:creationId xmlns:a16="http://schemas.microsoft.com/office/drawing/2014/main" id="{1EB7F3C2-5DAB-4178-AC00-E8382CFCD156}"/>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809915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486F0-6DC9-443F-822B-71310EC4BE84}"/>
              </a:ext>
            </a:extLst>
          </p:cNvPr>
          <p:cNvSpPr>
            <a:spLocks noGrp="1"/>
          </p:cNvSpPr>
          <p:nvPr>
            <p:ph type="title"/>
          </p:nvPr>
        </p:nvSpPr>
        <p:spPr/>
        <p:txBody>
          <a:bodyPr/>
          <a:lstStyle/>
          <a:p>
            <a:r>
              <a:rPr lang="en-US"/>
              <a:t>Instagram Posts Table | All Pages - 12 of 26</a:t>
            </a:r>
          </a:p>
        </p:txBody>
      </p:sp>
      <p:graphicFrame>
        <p:nvGraphicFramePr>
          <p:cNvPr id="5" name="Table Placeholder 4">
            <a:extLst>
              <a:ext uri="{FF2B5EF4-FFF2-40B4-BE49-F238E27FC236}">
                <a16:creationId xmlns:a16="http://schemas.microsoft.com/office/drawing/2014/main" id="{FF76EE63-0449-4475-B37F-10A126DF6633}"/>
              </a:ext>
            </a:extLst>
          </p:cNvPr>
          <p:cNvGraphicFramePr>
            <a:graphicFrameLocks noGrp="1"/>
          </p:cNvGraphicFramePr>
          <p:nvPr>
            <p:ph type="tbl" sz="quarter" idx="13"/>
            <p:extLst>
              <p:ext uri="{D42A27DB-BD31-4B8C-83A1-F6EECF244321}">
                <p14:modId xmlns:p14="http://schemas.microsoft.com/office/powerpoint/2010/main" val="118468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87570711"/>
                    </a:ext>
                  </a:extLst>
                </a:gridCol>
                <a:gridCol w="1069847">
                  <a:extLst>
                    <a:ext uri="{9D8B030D-6E8A-4147-A177-3AD203B41FA5}">
                      <a16:colId xmlns:a16="http://schemas.microsoft.com/office/drawing/2014/main" val="2084652092"/>
                    </a:ext>
                  </a:extLst>
                </a:gridCol>
                <a:gridCol w="1399031">
                  <a:extLst>
                    <a:ext uri="{9D8B030D-6E8A-4147-A177-3AD203B41FA5}">
                      <a16:colId xmlns:a16="http://schemas.microsoft.com/office/drawing/2014/main" val="1489549524"/>
                    </a:ext>
                  </a:extLst>
                </a:gridCol>
                <a:gridCol w="493776">
                  <a:extLst>
                    <a:ext uri="{9D8B030D-6E8A-4147-A177-3AD203B41FA5}">
                      <a16:colId xmlns:a16="http://schemas.microsoft.com/office/drawing/2014/main" val="3910252260"/>
                    </a:ext>
                  </a:extLst>
                </a:gridCol>
                <a:gridCol w="493776">
                  <a:extLst>
                    <a:ext uri="{9D8B030D-6E8A-4147-A177-3AD203B41FA5}">
                      <a16:colId xmlns:a16="http://schemas.microsoft.com/office/drawing/2014/main" val="3577935717"/>
                    </a:ext>
                  </a:extLst>
                </a:gridCol>
                <a:gridCol w="493776">
                  <a:extLst>
                    <a:ext uri="{9D8B030D-6E8A-4147-A177-3AD203B41FA5}">
                      <a16:colId xmlns:a16="http://schemas.microsoft.com/office/drawing/2014/main" val="3330558389"/>
                    </a:ext>
                  </a:extLst>
                </a:gridCol>
                <a:gridCol w="493776">
                  <a:extLst>
                    <a:ext uri="{9D8B030D-6E8A-4147-A177-3AD203B41FA5}">
                      <a16:colId xmlns:a16="http://schemas.microsoft.com/office/drawing/2014/main" val="527626864"/>
                    </a:ext>
                  </a:extLst>
                </a:gridCol>
                <a:gridCol w="493776">
                  <a:extLst>
                    <a:ext uri="{9D8B030D-6E8A-4147-A177-3AD203B41FA5}">
                      <a16:colId xmlns:a16="http://schemas.microsoft.com/office/drawing/2014/main" val="2091455893"/>
                    </a:ext>
                  </a:extLst>
                </a:gridCol>
                <a:gridCol w="493776">
                  <a:extLst>
                    <a:ext uri="{9D8B030D-6E8A-4147-A177-3AD203B41FA5}">
                      <a16:colId xmlns:a16="http://schemas.microsoft.com/office/drawing/2014/main" val="2324361630"/>
                    </a:ext>
                  </a:extLst>
                </a:gridCol>
                <a:gridCol w="493776">
                  <a:extLst>
                    <a:ext uri="{9D8B030D-6E8A-4147-A177-3AD203B41FA5}">
                      <a16:colId xmlns:a16="http://schemas.microsoft.com/office/drawing/2014/main" val="1741625617"/>
                    </a:ext>
                  </a:extLst>
                </a:gridCol>
                <a:gridCol w="493776">
                  <a:extLst>
                    <a:ext uri="{9D8B030D-6E8A-4147-A177-3AD203B41FA5}">
                      <a16:colId xmlns:a16="http://schemas.microsoft.com/office/drawing/2014/main" val="317282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2808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- 2021-01-11 07:52:46</a:t>
                      </a:r>
                      <a:r>
                        <a:rPr kumimoji="0" lang="en-US" sz="1000" b="0" i="0" u="none" strike="noStrike" kern="1200" cap="none" spc="0" normalizeH="0" baseline="0" noProof="0">
                          <a:ln>
                            <a:noFill/>
                          </a:ln>
                          <a:solidFill>
                            <a:prstClr val="black"/>
                          </a:solidFill>
                          <a:effectLst/>
                          <a:uLnTx/>
                          <a:uFillTx/>
                          <a:latin typeface="+mn-lt"/>
                          <a:ea typeface="+mn-ea"/>
                          <a:cs typeface="+mn-cs"/>
                        </a:rPr>
                        <a:t>
 Die Impfungen gegen das Coronavirus starten, Bezugsscheine für FFP2-Masken werden bald verschickt: Bei der Bekämpfung der Corona-Pandemie tut sich aktuell sehr viel. Unsere Corona-FAQ aktualisieren wir daher ständig, damit ihr immer auf dem Laufenden bleiben könnt. Den Link dazu findet ihr in der Bio.
#pronovabkk #flattenthecurve #bleibtzuhause #coronavirus #coronavirusdeutschland #COVID19 #pronovabkk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https://quintly-image-storage.s3.amazonaws.com/45cbd03b64ea58ce4d75e2a18185fc18/3a0b8d644cd7b0f2bf95a0386a9a0db9.jpg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Corona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8249591"/>
                  </a:ext>
                </a:extLst>
              </a:tr>
            </a:tbl>
          </a:graphicData>
        </a:graphic>
      </p:graphicFrame>
      <p:sp>
        <p:nvSpPr>
          <p:cNvPr id="4" name="Text Placeholder 3">
            <a:extLst>
              <a:ext uri="{FF2B5EF4-FFF2-40B4-BE49-F238E27FC236}">
                <a16:creationId xmlns:a16="http://schemas.microsoft.com/office/drawing/2014/main" id="{81B909E9-B1A5-437E-A7C7-CF806336E0A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2098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EB3D2-9055-479C-B8A8-E1F3853C504D}"/>
              </a:ext>
            </a:extLst>
          </p:cNvPr>
          <p:cNvSpPr>
            <a:spLocks noGrp="1"/>
          </p:cNvSpPr>
          <p:nvPr>
            <p:ph type="title"/>
          </p:nvPr>
        </p:nvSpPr>
        <p:spPr/>
        <p:txBody>
          <a:bodyPr/>
          <a:lstStyle/>
          <a:p>
            <a:r>
              <a:rPr lang="en-US"/>
              <a:t>Instagram Posts Table | All Pages - 13 of 26</a:t>
            </a:r>
          </a:p>
        </p:txBody>
      </p:sp>
      <p:graphicFrame>
        <p:nvGraphicFramePr>
          <p:cNvPr id="5" name="Table Placeholder 4">
            <a:extLst>
              <a:ext uri="{FF2B5EF4-FFF2-40B4-BE49-F238E27FC236}">
                <a16:creationId xmlns:a16="http://schemas.microsoft.com/office/drawing/2014/main" id="{F6986B35-2FBD-4EE8-9ED7-D27FF027BD4A}"/>
              </a:ext>
            </a:extLst>
          </p:cNvPr>
          <p:cNvGraphicFramePr>
            <a:graphicFrameLocks noGrp="1"/>
          </p:cNvGraphicFramePr>
          <p:nvPr>
            <p:ph type="tbl" sz="quarter" idx="13"/>
            <p:extLst>
              <p:ext uri="{D42A27DB-BD31-4B8C-83A1-F6EECF244321}">
                <p14:modId xmlns:p14="http://schemas.microsoft.com/office/powerpoint/2010/main" val="29848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11508245"/>
                    </a:ext>
                  </a:extLst>
                </a:gridCol>
                <a:gridCol w="1069847">
                  <a:extLst>
                    <a:ext uri="{9D8B030D-6E8A-4147-A177-3AD203B41FA5}">
                      <a16:colId xmlns:a16="http://schemas.microsoft.com/office/drawing/2014/main" val="3548276603"/>
                    </a:ext>
                  </a:extLst>
                </a:gridCol>
                <a:gridCol w="1399031">
                  <a:extLst>
                    <a:ext uri="{9D8B030D-6E8A-4147-A177-3AD203B41FA5}">
                      <a16:colId xmlns:a16="http://schemas.microsoft.com/office/drawing/2014/main" val="2191657708"/>
                    </a:ext>
                  </a:extLst>
                </a:gridCol>
                <a:gridCol w="493776">
                  <a:extLst>
                    <a:ext uri="{9D8B030D-6E8A-4147-A177-3AD203B41FA5}">
                      <a16:colId xmlns:a16="http://schemas.microsoft.com/office/drawing/2014/main" val="2159340598"/>
                    </a:ext>
                  </a:extLst>
                </a:gridCol>
                <a:gridCol w="493776">
                  <a:extLst>
                    <a:ext uri="{9D8B030D-6E8A-4147-A177-3AD203B41FA5}">
                      <a16:colId xmlns:a16="http://schemas.microsoft.com/office/drawing/2014/main" val="2268071408"/>
                    </a:ext>
                  </a:extLst>
                </a:gridCol>
                <a:gridCol w="493776">
                  <a:extLst>
                    <a:ext uri="{9D8B030D-6E8A-4147-A177-3AD203B41FA5}">
                      <a16:colId xmlns:a16="http://schemas.microsoft.com/office/drawing/2014/main" val="2483331336"/>
                    </a:ext>
                  </a:extLst>
                </a:gridCol>
                <a:gridCol w="493776">
                  <a:extLst>
                    <a:ext uri="{9D8B030D-6E8A-4147-A177-3AD203B41FA5}">
                      <a16:colId xmlns:a16="http://schemas.microsoft.com/office/drawing/2014/main" val="1877794565"/>
                    </a:ext>
                  </a:extLst>
                </a:gridCol>
                <a:gridCol w="493776">
                  <a:extLst>
                    <a:ext uri="{9D8B030D-6E8A-4147-A177-3AD203B41FA5}">
                      <a16:colId xmlns:a16="http://schemas.microsoft.com/office/drawing/2014/main" val="2638321071"/>
                    </a:ext>
                  </a:extLst>
                </a:gridCol>
                <a:gridCol w="493776">
                  <a:extLst>
                    <a:ext uri="{9D8B030D-6E8A-4147-A177-3AD203B41FA5}">
                      <a16:colId xmlns:a16="http://schemas.microsoft.com/office/drawing/2014/main" val="2622573640"/>
                    </a:ext>
                  </a:extLst>
                </a:gridCol>
                <a:gridCol w="493776">
                  <a:extLst>
                    <a:ext uri="{9D8B030D-6E8A-4147-A177-3AD203B41FA5}">
                      <a16:colId xmlns:a16="http://schemas.microsoft.com/office/drawing/2014/main" val="869097474"/>
                    </a:ext>
                  </a:extLst>
                </a:gridCol>
                <a:gridCol w="493776">
                  <a:extLst>
                    <a:ext uri="{9D8B030D-6E8A-4147-A177-3AD203B41FA5}">
                      <a16:colId xmlns:a16="http://schemas.microsoft.com/office/drawing/2014/main" val="880138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0663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- 2021-02-13 08:08:05</a:t>
                      </a:r>
                      <a:r>
                        <a:rPr kumimoji="0" lang="de-DE" sz="1000" b="0" i="0" u="none" strike="noStrike" kern="1200" cap="none" spc="0" normalizeH="0" baseline="0" noProof="0">
                          <a:ln>
                            <a:noFill/>
                          </a:ln>
                          <a:solidFill>
                            <a:prstClr val="black"/>
                          </a:solidFill>
                          <a:effectLst/>
                          <a:uLnTx/>
                          <a:uFillTx/>
                          <a:latin typeface="+mn-lt"/>
                          <a:ea typeface="+mn-ea"/>
                          <a:cs typeface="+mn-cs"/>
                        </a:rPr>
                        <a:t>
 Schon mal #Müsli selbst gemacht? 🥣🧃🍎 Unsere Tipps für die perfekte Mischung:
Als Basis sind ungesüßte #Haferflocken perfekt geeignet. Denn sie enthalten keinen versteckten Zucker. Wenn du sie über Nacht in Wasser einweichst, sind sie am Morgen angenehm weich.
Frisch geschnittene #Früchte enthalten sehr viel weniger Zucker als die Trockenfrüchte aus den Fertigmischungen. Sie enthalten oft zusätzlich Zuckerarten wie Glukose, Dextrose, Maltose oder Gerstenmalz. Nüsse schmecken super und reichern das Müsli mit gesunden Proteinen und Nährstoffen an. Sie bringen aber auch viel Fett mit. Zum Abschluss gibt es klassischerweise #Milch oder #Joghurt. In den letzten Jahren sind viele pflanzliche Alternativen dazugekommen.
Was ist dein Lieblingsmüsli?
#pronovabkk #frühstück #frühstücksideen #frühstücksliebe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https://quintly-image-storage.s3.amazonaws.com/45cbd03b64ea58ce4d75e2a18185fc18/72b8566448018315e301d5c6878f7848.jpg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6544339"/>
                  </a:ext>
                </a:extLst>
              </a:tr>
            </a:tbl>
          </a:graphicData>
        </a:graphic>
      </p:graphicFrame>
      <p:sp>
        <p:nvSpPr>
          <p:cNvPr id="4" name="Text Placeholder 3">
            <a:extLst>
              <a:ext uri="{FF2B5EF4-FFF2-40B4-BE49-F238E27FC236}">
                <a16:creationId xmlns:a16="http://schemas.microsoft.com/office/drawing/2014/main" id="{746FB5D9-3932-4377-A4EA-B3472F0436D5}"/>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520633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208C-CA40-4BE7-9D79-6E59A3F35499}"/>
              </a:ext>
            </a:extLst>
          </p:cNvPr>
          <p:cNvSpPr>
            <a:spLocks noGrp="1"/>
          </p:cNvSpPr>
          <p:nvPr>
            <p:ph type="title"/>
          </p:nvPr>
        </p:nvSpPr>
        <p:spPr/>
        <p:txBody>
          <a:bodyPr/>
          <a:lstStyle/>
          <a:p>
            <a:r>
              <a:rPr lang="en-US"/>
              <a:t>Instagram Posts Table | All Pages - 14 of 26</a:t>
            </a:r>
          </a:p>
        </p:txBody>
      </p:sp>
      <p:graphicFrame>
        <p:nvGraphicFramePr>
          <p:cNvPr id="5" name="Table Placeholder 4">
            <a:extLst>
              <a:ext uri="{FF2B5EF4-FFF2-40B4-BE49-F238E27FC236}">
                <a16:creationId xmlns:a16="http://schemas.microsoft.com/office/drawing/2014/main" id="{5DF30E4F-CC2C-4AE5-B5D2-9AC87C65AE78}"/>
              </a:ext>
            </a:extLst>
          </p:cNvPr>
          <p:cNvGraphicFramePr>
            <a:graphicFrameLocks noGrp="1"/>
          </p:cNvGraphicFramePr>
          <p:nvPr>
            <p:ph type="tbl" sz="quarter" idx="13"/>
            <p:extLst>
              <p:ext uri="{D42A27DB-BD31-4B8C-83A1-F6EECF244321}">
                <p14:modId xmlns:p14="http://schemas.microsoft.com/office/powerpoint/2010/main" val="317444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4380215"/>
                    </a:ext>
                  </a:extLst>
                </a:gridCol>
                <a:gridCol w="1069847">
                  <a:extLst>
                    <a:ext uri="{9D8B030D-6E8A-4147-A177-3AD203B41FA5}">
                      <a16:colId xmlns:a16="http://schemas.microsoft.com/office/drawing/2014/main" val="3758180430"/>
                    </a:ext>
                  </a:extLst>
                </a:gridCol>
                <a:gridCol w="1399031">
                  <a:extLst>
                    <a:ext uri="{9D8B030D-6E8A-4147-A177-3AD203B41FA5}">
                      <a16:colId xmlns:a16="http://schemas.microsoft.com/office/drawing/2014/main" val="1347579457"/>
                    </a:ext>
                  </a:extLst>
                </a:gridCol>
                <a:gridCol w="493776">
                  <a:extLst>
                    <a:ext uri="{9D8B030D-6E8A-4147-A177-3AD203B41FA5}">
                      <a16:colId xmlns:a16="http://schemas.microsoft.com/office/drawing/2014/main" val="2369662435"/>
                    </a:ext>
                  </a:extLst>
                </a:gridCol>
                <a:gridCol w="493776">
                  <a:extLst>
                    <a:ext uri="{9D8B030D-6E8A-4147-A177-3AD203B41FA5}">
                      <a16:colId xmlns:a16="http://schemas.microsoft.com/office/drawing/2014/main" val="3804887115"/>
                    </a:ext>
                  </a:extLst>
                </a:gridCol>
                <a:gridCol w="493776">
                  <a:extLst>
                    <a:ext uri="{9D8B030D-6E8A-4147-A177-3AD203B41FA5}">
                      <a16:colId xmlns:a16="http://schemas.microsoft.com/office/drawing/2014/main" val="3076150181"/>
                    </a:ext>
                  </a:extLst>
                </a:gridCol>
                <a:gridCol w="493776">
                  <a:extLst>
                    <a:ext uri="{9D8B030D-6E8A-4147-A177-3AD203B41FA5}">
                      <a16:colId xmlns:a16="http://schemas.microsoft.com/office/drawing/2014/main" val="2369424356"/>
                    </a:ext>
                  </a:extLst>
                </a:gridCol>
                <a:gridCol w="493776">
                  <a:extLst>
                    <a:ext uri="{9D8B030D-6E8A-4147-A177-3AD203B41FA5}">
                      <a16:colId xmlns:a16="http://schemas.microsoft.com/office/drawing/2014/main" val="1534548176"/>
                    </a:ext>
                  </a:extLst>
                </a:gridCol>
                <a:gridCol w="493776">
                  <a:extLst>
                    <a:ext uri="{9D8B030D-6E8A-4147-A177-3AD203B41FA5}">
                      <a16:colId xmlns:a16="http://schemas.microsoft.com/office/drawing/2014/main" val="2792943740"/>
                    </a:ext>
                  </a:extLst>
                </a:gridCol>
                <a:gridCol w="493776">
                  <a:extLst>
                    <a:ext uri="{9D8B030D-6E8A-4147-A177-3AD203B41FA5}">
                      <a16:colId xmlns:a16="http://schemas.microsoft.com/office/drawing/2014/main" val="1959208120"/>
                    </a:ext>
                  </a:extLst>
                </a:gridCol>
                <a:gridCol w="493776">
                  <a:extLst>
                    <a:ext uri="{9D8B030D-6E8A-4147-A177-3AD203B41FA5}">
                      <a16:colId xmlns:a16="http://schemas.microsoft.com/office/drawing/2014/main" val="386764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0825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- 2021-02-21 12:20:06</a:t>
                      </a:r>
                      <a:r>
                        <a:rPr kumimoji="0" lang="de-DE" sz="1000" b="0" i="0" u="none" strike="noStrike" kern="1200" cap="none" spc="0" normalizeH="0" baseline="0" noProof="0">
                          <a:ln>
                            <a:noFill/>
                          </a:ln>
                          <a:solidFill>
                            <a:prstClr val="black"/>
                          </a:solidFill>
                          <a:effectLst/>
                          <a:uLnTx/>
                          <a:uFillTx/>
                          <a:latin typeface="+mn-lt"/>
                          <a:ea typeface="+mn-ea"/>
                          <a:cs typeface="+mn-cs"/>
                        </a:rPr>
                        <a:t>
 Wir sind mit Sicherheit persönlich für dich da! Ab sofort beraten wir dich auch per Videochat zu allen Themen rund um die Kranken- und Pflegeversicherung. Sichere dir jetzt deinen Termin für die Beratungszeiten von Montag bis Freitag zwischen 9:00 und 17:00 Uhr! Den Link zum Buchungsformular findest du in der Bio.
#pronovabkk #eHealth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https://quintly-image-storage.s3.amazonaws.com/45cbd03b64ea58ce4d75e2a18185fc18/8c1f27dd2eb3e56047f459e31c93b5e3.jpg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5040737"/>
                  </a:ext>
                </a:extLst>
              </a:tr>
            </a:tbl>
          </a:graphicData>
        </a:graphic>
      </p:graphicFrame>
      <p:sp>
        <p:nvSpPr>
          <p:cNvPr id="4" name="Text Placeholder 3">
            <a:extLst>
              <a:ext uri="{FF2B5EF4-FFF2-40B4-BE49-F238E27FC236}">
                <a16:creationId xmlns:a16="http://schemas.microsoft.com/office/drawing/2014/main" id="{D29122FD-F28D-400B-A8EB-3C7947E39E7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3930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FEC8-ADA3-42DE-9791-581E3D8504A6}"/>
              </a:ext>
            </a:extLst>
          </p:cNvPr>
          <p:cNvSpPr>
            <a:spLocks noGrp="1"/>
          </p:cNvSpPr>
          <p:nvPr>
            <p:ph type="title"/>
          </p:nvPr>
        </p:nvSpPr>
        <p:spPr/>
        <p:txBody>
          <a:bodyPr/>
          <a:lstStyle/>
          <a:p>
            <a:r>
              <a:rPr lang="en-US"/>
              <a:t>Instagram Posts Table | All Pages - 15 of 26</a:t>
            </a:r>
          </a:p>
        </p:txBody>
      </p:sp>
      <p:graphicFrame>
        <p:nvGraphicFramePr>
          <p:cNvPr id="5" name="Table Placeholder 4">
            <a:extLst>
              <a:ext uri="{FF2B5EF4-FFF2-40B4-BE49-F238E27FC236}">
                <a16:creationId xmlns:a16="http://schemas.microsoft.com/office/drawing/2014/main" id="{C0981BDD-BA2C-4699-86E7-EE49588E5099}"/>
              </a:ext>
            </a:extLst>
          </p:cNvPr>
          <p:cNvGraphicFramePr>
            <a:graphicFrameLocks noGrp="1"/>
          </p:cNvGraphicFramePr>
          <p:nvPr>
            <p:ph type="tbl" sz="quarter" idx="13"/>
            <p:extLst>
              <p:ext uri="{D42A27DB-BD31-4B8C-83A1-F6EECF244321}">
                <p14:modId xmlns:p14="http://schemas.microsoft.com/office/powerpoint/2010/main" val="371868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69173914"/>
                    </a:ext>
                  </a:extLst>
                </a:gridCol>
                <a:gridCol w="1069847">
                  <a:extLst>
                    <a:ext uri="{9D8B030D-6E8A-4147-A177-3AD203B41FA5}">
                      <a16:colId xmlns:a16="http://schemas.microsoft.com/office/drawing/2014/main" val="190405631"/>
                    </a:ext>
                  </a:extLst>
                </a:gridCol>
                <a:gridCol w="1399031">
                  <a:extLst>
                    <a:ext uri="{9D8B030D-6E8A-4147-A177-3AD203B41FA5}">
                      <a16:colId xmlns:a16="http://schemas.microsoft.com/office/drawing/2014/main" val="1661758755"/>
                    </a:ext>
                  </a:extLst>
                </a:gridCol>
                <a:gridCol w="493776">
                  <a:extLst>
                    <a:ext uri="{9D8B030D-6E8A-4147-A177-3AD203B41FA5}">
                      <a16:colId xmlns:a16="http://schemas.microsoft.com/office/drawing/2014/main" val="3242048131"/>
                    </a:ext>
                  </a:extLst>
                </a:gridCol>
                <a:gridCol w="493776">
                  <a:extLst>
                    <a:ext uri="{9D8B030D-6E8A-4147-A177-3AD203B41FA5}">
                      <a16:colId xmlns:a16="http://schemas.microsoft.com/office/drawing/2014/main" val="1302474267"/>
                    </a:ext>
                  </a:extLst>
                </a:gridCol>
                <a:gridCol w="493776">
                  <a:extLst>
                    <a:ext uri="{9D8B030D-6E8A-4147-A177-3AD203B41FA5}">
                      <a16:colId xmlns:a16="http://schemas.microsoft.com/office/drawing/2014/main" val="4132858363"/>
                    </a:ext>
                  </a:extLst>
                </a:gridCol>
                <a:gridCol w="493776">
                  <a:extLst>
                    <a:ext uri="{9D8B030D-6E8A-4147-A177-3AD203B41FA5}">
                      <a16:colId xmlns:a16="http://schemas.microsoft.com/office/drawing/2014/main" val="3876876048"/>
                    </a:ext>
                  </a:extLst>
                </a:gridCol>
                <a:gridCol w="493776">
                  <a:extLst>
                    <a:ext uri="{9D8B030D-6E8A-4147-A177-3AD203B41FA5}">
                      <a16:colId xmlns:a16="http://schemas.microsoft.com/office/drawing/2014/main" val="1909435627"/>
                    </a:ext>
                  </a:extLst>
                </a:gridCol>
                <a:gridCol w="493776">
                  <a:extLst>
                    <a:ext uri="{9D8B030D-6E8A-4147-A177-3AD203B41FA5}">
                      <a16:colId xmlns:a16="http://schemas.microsoft.com/office/drawing/2014/main" val="428146981"/>
                    </a:ext>
                  </a:extLst>
                </a:gridCol>
                <a:gridCol w="493776">
                  <a:extLst>
                    <a:ext uri="{9D8B030D-6E8A-4147-A177-3AD203B41FA5}">
                      <a16:colId xmlns:a16="http://schemas.microsoft.com/office/drawing/2014/main" val="2126769455"/>
                    </a:ext>
                  </a:extLst>
                </a:gridCol>
                <a:gridCol w="493776">
                  <a:extLst>
                    <a:ext uri="{9D8B030D-6E8A-4147-A177-3AD203B41FA5}">
                      <a16:colId xmlns:a16="http://schemas.microsoft.com/office/drawing/2014/main" val="240384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2893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- 2021-02-18 17:45:42</a:t>
                      </a:r>
                      <a:r>
                        <a:rPr kumimoji="0" lang="de-DE" sz="1000" b="0" i="0" u="none" strike="noStrike" kern="1200" cap="none" spc="0" normalizeH="0" baseline="0" noProof="0">
                          <a:ln>
                            <a:noFill/>
                          </a:ln>
                          <a:solidFill>
                            <a:prstClr val="black"/>
                          </a:solidFill>
                          <a:effectLst/>
                          <a:uLnTx/>
                          <a:uFillTx/>
                          <a:latin typeface="+mn-lt"/>
                          <a:ea typeface="+mn-ea"/>
                          <a:cs typeface="+mn-cs"/>
                        </a:rPr>
                        <a:t>
 Du bist du, und das ist auch gut so! In den nächsten Wochen erzählen wir dir alles rund um das Thema Body Positivity. In unserer Serie #proBodyPositivity zeigen wir, wie du dein Selbstbewusstsein stärkst und lernst, dich und deinen Körper zu lieben. Neugierig? Folge uns oder lese auf unserer Webseite mehr zum Thema. #linkinbio
#pronovabkk #proBodyPositivity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https://quintly-image-storage.s3.amazonaws.com/45cbd03b64ea58ce4d75e2a18185fc18/a8d8bb1b055c49a2fa8d18c5594d09fa.jpg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1848425"/>
                  </a:ext>
                </a:extLst>
              </a:tr>
            </a:tbl>
          </a:graphicData>
        </a:graphic>
      </p:graphicFrame>
      <p:sp>
        <p:nvSpPr>
          <p:cNvPr id="4" name="Text Placeholder 3">
            <a:extLst>
              <a:ext uri="{FF2B5EF4-FFF2-40B4-BE49-F238E27FC236}">
                <a16:creationId xmlns:a16="http://schemas.microsoft.com/office/drawing/2014/main" id="{AC7439DD-46F3-4735-98EA-7A507945772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093497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734B-597F-420B-AE25-14F8FD1FA204}"/>
              </a:ext>
            </a:extLst>
          </p:cNvPr>
          <p:cNvSpPr>
            <a:spLocks noGrp="1"/>
          </p:cNvSpPr>
          <p:nvPr>
            <p:ph type="title"/>
          </p:nvPr>
        </p:nvSpPr>
        <p:spPr/>
        <p:txBody>
          <a:bodyPr/>
          <a:lstStyle/>
          <a:p>
            <a:r>
              <a:rPr lang="en-US"/>
              <a:t>Instagram Posts Table | All Pages - 16 of 26</a:t>
            </a:r>
          </a:p>
        </p:txBody>
      </p:sp>
      <p:graphicFrame>
        <p:nvGraphicFramePr>
          <p:cNvPr id="5" name="Table Placeholder 4">
            <a:extLst>
              <a:ext uri="{FF2B5EF4-FFF2-40B4-BE49-F238E27FC236}">
                <a16:creationId xmlns:a16="http://schemas.microsoft.com/office/drawing/2014/main" id="{005734EC-EF58-4B01-9E48-FD7D792DF5AD}"/>
              </a:ext>
            </a:extLst>
          </p:cNvPr>
          <p:cNvGraphicFramePr>
            <a:graphicFrameLocks noGrp="1"/>
          </p:cNvGraphicFramePr>
          <p:nvPr>
            <p:ph type="tbl" sz="quarter" idx="13"/>
            <p:extLst>
              <p:ext uri="{D42A27DB-BD31-4B8C-83A1-F6EECF244321}">
                <p14:modId xmlns:p14="http://schemas.microsoft.com/office/powerpoint/2010/main" val="360393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81478390"/>
                    </a:ext>
                  </a:extLst>
                </a:gridCol>
                <a:gridCol w="1069847">
                  <a:extLst>
                    <a:ext uri="{9D8B030D-6E8A-4147-A177-3AD203B41FA5}">
                      <a16:colId xmlns:a16="http://schemas.microsoft.com/office/drawing/2014/main" val="166084787"/>
                    </a:ext>
                  </a:extLst>
                </a:gridCol>
                <a:gridCol w="1399031">
                  <a:extLst>
                    <a:ext uri="{9D8B030D-6E8A-4147-A177-3AD203B41FA5}">
                      <a16:colId xmlns:a16="http://schemas.microsoft.com/office/drawing/2014/main" val="4162521426"/>
                    </a:ext>
                  </a:extLst>
                </a:gridCol>
                <a:gridCol w="493776">
                  <a:extLst>
                    <a:ext uri="{9D8B030D-6E8A-4147-A177-3AD203B41FA5}">
                      <a16:colId xmlns:a16="http://schemas.microsoft.com/office/drawing/2014/main" val="1427356905"/>
                    </a:ext>
                  </a:extLst>
                </a:gridCol>
                <a:gridCol w="493776">
                  <a:extLst>
                    <a:ext uri="{9D8B030D-6E8A-4147-A177-3AD203B41FA5}">
                      <a16:colId xmlns:a16="http://schemas.microsoft.com/office/drawing/2014/main" val="2085350625"/>
                    </a:ext>
                  </a:extLst>
                </a:gridCol>
                <a:gridCol w="493776">
                  <a:extLst>
                    <a:ext uri="{9D8B030D-6E8A-4147-A177-3AD203B41FA5}">
                      <a16:colId xmlns:a16="http://schemas.microsoft.com/office/drawing/2014/main" val="4234402397"/>
                    </a:ext>
                  </a:extLst>
                </a:gridCol>
                <a:gridCol w="493776">
                  <a:extLst>
                    <a:ext uri="{9D8B030D-6E8A-4147-A177-3AD203B41FA5}">
                      <a16:colId xmlns:a16="http://schemas.microsoft.com/office/drawing/2014/main" val="1193002325"/>
                    </a:ext>
                  </a:extLst>
                </a:gridCol>
                <a:gridCol w="493776">
                  <a:extLst>
                    <a:ext uri="{9D8B030D-6E8A-4147-A177-3AD203B41FA5}">
                      <a16:colId xmlns:a16="http://schemas.microsoft.com/office/drawing/2014/main" val="1109444827"/>
                    </a:ext>
                  </a:extLst>
                </a:gridCol>
                <a:gridCol w="493776">
                  <a:extLst>
                    <a:ext uri="{9D8B030D-6E8A-4147-A177-3AD203B41FA5}">
                      <a16:colId xmlns:a16="http://schemas.microsoft.com/office/drawing/2014/main" val="2911442574"/>
                    </a:ext>
                  </a:extLst>
                </a:gridCol>
                <a:gridCol w="493776">
                  <a:extLst>
                    <a:ext uri="{9D8B030D-6E8A-4147-A177-3AD203B41FA5}">
                      <a16:colId xmlns:a16="http://schemas.microsoft.com/office/drawing/2014/main" val="156627868"/>
                    </a:ext>
                  </a:extLst>
                </a:gridCol>
                <a:gridCol w="493776">
                  <a:extLst>
                    <a:ext uri="{9D8B030D-6E8A-4147-A177-3AD203B41FA5}">
                      <a16:colId xmlns:a16="http://schemas.microsoft.com/office/drawing/2014/main" val="74799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0809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- 2021-02-27 09:00:34</a:t>
                      </a:r>
                      <a:r>
                        <a:rPr kumimoji="0" lang="de-DE" sz="1000" b="0" i="0" u="none" strike="noStrike" kern="1200" cap="none" spc="0" normalizeH="0" baseline="0" noProof="0">
                          <a:ln>
                            <a:noFill/>
                          </a:ln>
                          <a:solidFill>
                            <a:prstClr val="black"/>
                          </a:solidFill>
                          <a:effectLst/>
                          <a:uLnTx/>
                          <a:uFillTx/>
                          <a:latin typeface="+mn-lt"/>
                          <a:ea typeface="+mn-ea"/>
                          <a:cs typeface="+mn-cs"/>
                        </a:rPr>
                        <a:t>
 Jede Persönlichkeit, jeder Lebensweg, jeder Körper ist einmalig – du bist nicht vergleichbar! Suche dir Vorbilder, die dich inspirieren, anstatt dich von ihnen unter Druck gesetzt zu fühlen.
Mehr in unserer Reihe #probodypositivity und auf unserer Webseite. #linkinbio
#pronovabkk #bodypositivity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https://quintly-image-storage.s3.amazonaws.com/45cbd03b64ea58ce4d75e2a18185fc18/40e8edfbc847e5a5bf52bccb04121e73.jpg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0053637"/>
                  </a:ext>
                </a:extLst>
              </a:tr>
            </a:tbl>
          </a:graphicData>
        </a:graphic>
      </p:graphicFrame>
      <p:sp>
        <p:nvSpPr>
          <p:cNvPr id="4" name="Text Placeholder 3">
            <a:extLst>
              <a:ext uri="{FF2B5EF4-FFF2-40B4-BE49-F238E27FC236}">
                <a16:creationId xmlns:a16="http://schemas.microsoft.com/office/drawing/2014/main" id="{552B8A0A-EF46-4995-B032-9C63DB919022}"/>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108883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AAFB-BD08-4966-B6BD-EA185DBFCA58}"/>
              </a:ext>
            </a:extLst>
          </p:cNvPr>
          <p:cNvSpPr>
            <a:spLocks noGrp="1"/>
          </p:cNvSpPr>
          <p:nvPr>
            <p:ph type="title"/>
          </p:nvPr>
        </p:nvSpPr>
        <p:spPr/>
        <p:txBody>
          <a:bodyPr/>
          <a:lstStyle/>
          <a:p>
            <a:r>
              <a:rPr lang="en-US"/>
              <a:t>Instagram Posts Table | All Pages - 17 of 26</a:t>
            </a:r>
          </a:p>
        </p:txBody>
      </p:sp>
      <p:graphicFrame>
        <p:nvGraphicFramePr>
          <p:cNvPr id="5" name="Table Placeholder 4">
            <a:extLst>
              <a:ext uri="{FF2B5EF4-FFF2-40B4-BE49-F238E27FC236}">
                <a16:creationId xmlns:a16="http://schemas.microsoft.com/office/drawing/2014/main" id="{3556D76C-65B7-40AF-9F3D-006F302B2105}"/>
              </a:ext>
            </a:extLst>
          </p:cNvPr>
          <p:cNvGraphicFramePr>
            <a:graphicFrameLocks noGrp="1"/>
          </p:cNvGraphicFramePr>
          <p:nvPr>
            <p:ph type="tbl" sz="quarter" idx="13"/>
            <p:extLst>
              <p:ext uri="{D42A27DB-BD31-4B8C-83A1-F6EECF244321}">
                <p14:modId xmlns:p14="http://schemas.microsoft.com/office/powerpoint/2010/main" val="30229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9587484"/>
                    </a:ext>
                  </a:extLst>
                </a:gridCol>
                <a:gridCol w="1069847">
                  <a:extLst>
                    <a:ext uri="{9D8B030D-6E8A-4147-A177-3AD203B41FA5}">
                      <a16:colId xmlns:a16="http://schemas.microsoft.com/office/drawing/2014/main" val="281535366"/>
                    </a:ext>
                  </a:extLst>
                </a:gridCol>
                <a:gridCol w="1399031">
                  <a:extLst>
                    <a:ext uri="{9D8B030D-6E8A-4147-A177-3AD203B41FA5}">
                      <a16:colId xmlns:a16="http://schemas.microsoft.com/office/drawing/2014/main" val="43516438"/>
                    </a:ext>
                  </a:extLst>
                </a:gridCol>
                <a:gridCol w="493776">
                  <a:extLst>
                    <a:ext uri="{9D8B030D-6E8A-4147-A177-3AD203B41FA5}">
                      <a16:colId xmlns:a16="http://schemas.microsoft.com/office/drawing/2014/main" val="1595433149"/>
                    </a:ext>
                  </a:extLst>
                </a:gridCol>
                <a:gridCol w="493776">
                  <a:extLst>
                    <a:ext uri="{9D8B030D-6E8A-4147-A177-3AD203B41FA5}">
                      <a16:colId xmlns:a16="http://schemas.microsoft.com/office/drawing/2014/main" val="161332560"/>
                    </a:ext>
                  </a:extLst>
                </a:gridCol>
                <a:gridCol w="493776">
                  <a:extLst>
                    <a:ext uri="{9D8B030D-6E8A-4147-A177-3AD203B41FA5}">
                      <a16:colId xmlns:a16="http://schemas.microsoft.com/office/drawing/2014/main" val="2443485334"/>
                    </a:ext>
                  </a:extLst>
                </a:gridCol>
                <a:gridCol w="493776">
                  <a:extLst>
                    <a:ext uri="{9D8B030D-6E8A-4147-A177-3AD203B41FA5}">
                      <a16:colId xmlns:a16="http://schemas.microsoft.com/office/drawing/2014/main" val="958909464"/>
                    </a:ext>
                  </a:extLst>
                </a:gridCol>
                <a:gridCol w="493776">
                  <a:extLst>
                    <a:ext uri="{9D8B030D-6E8A-4147-A177-3AD203B41FA5}">
                      <a16:colId xmlns:a16="http://schemas.microsoft.com/office/drawing/2014/main" val="3641690442"/>
                    </a:ext>
                  </a:extLst>
                </a:gridCol>
                <a:gridCol w="493776">
                  <a:extLst>
                    <a:ext uri="{9D8B030D-6E8A-4147-A177-3AD203B41FA5}">
                      <a16:colId xmlns:a16="http://schemas.microsoft.com/office/drawing/2014/main" val="3435152657"/>
                    </a:ext>
                  </a:extLst>
                </a:gridCol>
                <a:gridCol w="493776">
                  <a:extLst>
                    <a:ext uri="{9D8B030D-6E8A-4147-A177-3AD203B41FA5}">
                      <a16:colId xmlns:a16="http://schemas.microsoft.com/office/drawing/2014/main" val="3717671266"/>
                    </a:ext>
                  </a:extLst>
                </a:gridCol>
                <a:gridCol w="493776">
                  <a:extLst>
                    <a:ext uri="{9D8B030D-6E8A-4147-A177-3AD203B41FA5}">
                      <a16:colId xmlns:a16="http://schemas.microsoft.com/office/drawing/2014/main" val="43544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5429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- 2021-01-26 10:00:07</a:t>
                      </a:r>
                      <a:r>
                        <a:rPr kumimoji="0" lang="en-US" sz="1000" b="0" i="0" u="none" strike="noStrike" kern="1200" cap="none" spc="0" normalizeH="0" baseline="0" noProof="0">
                          <a:ln>
                            <a:noFill/>
                          </a:ln>
                          <a:solidFill>
                            <a:prstClr val="black"/>
                          </a:solidFill>
                          <a:effectLst/>
                          <a:uLnTx/>
                          <a:uFillTx/>
                          <a:latin typeface="+mn-lt"/>
                          <a:ea typeface="+mn-ea"/>
                          <a:cs typeface="+mn-cs"/>
                        </a:rPr>
                        <a:t>
 Du möchtest für deinen aktiven Lifestyle und einen Wechsel belohnt werden?
Primetime für deine Gesundheit. Mit pronovaPrime. Alle Infos findest du auf unserer Webseite. #linkinbio
#pronovaprime #pronovabkk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https://quintly-image-storage.s3.amazonaws.com/45cbd03b64ea58ce4d75e2a18185fc18/4feea4867b68bd44f89237aa2f70e844.jpg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0603941"/>
                  </a:ext>
                </a:extLst>
              </a:tr>
            </a:tbl>
          </a:graphicData>
        </a:graphic>
      </p:graphicFrame>
      <p:sp>
        <p:nvSpPr>
          <p:cNvPr id="4" name="Text Placeholder 3">
            <a:extLst>
              <a:ext uri="{FF2B5EF4-FFF2-40B4-BE49-F238E27FC236}">
                <a16:creationId xmlns:a16="http://schemas.microsoft.com/office/drawing/2014/main" id="{10317E23-850A-47BF-99AB-AF4A2614076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047876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B33D-F39E-42FE-8D0F-91C2125A3635}"/>
              </a:ext>
            </a:extLst>
          </p:cNvPr>
          <p:cNvSpPr>
            <a:spLocks noGrp="1"/>
          </p:cNvSpPr>
          <p:nvPr>
            <p:ph type="title"/>
          </p:nvPr>
        </p:nvSpPr>
        <p:spPr/>
        <p:txBody>
          <a:bodyPr/>
          <a:lstStyle/>
          <a:p>
            <a:r>
              <a:rPr lang="en-US"/>
              <a:t>Instagram Posts Table | All Pages - 18 of 26</a:t>
            </a:r>
          </a:p>
        </p:txBody>
      </p:sp>
      <p:graphicFrame>
        <p:nvGraphicFramePr>
          <p:cNvPr id="5" name="Table Placeholder 4">
            <a:extLst>
              <a:ext uri="{FF2B5EF4-FFF2-40B4-BE49-F238E27FC236}">
                <a16:creationId xmlns:a16="http://schemas.microsoft.com/office/drawing/2014/main" id="{8966678A-938E-4B90-A970-4D6E2A9D6632}"/>
              </a:ext>
            </a:extLst>
          </p:cNvPr>
          <p:cNvGraphicFramePr>
            <a:graphicFrameLocks noGrp="1"/>
          </p:cNvGraphicFramePr>
          <p:nvPr>
            <p:ph type="tbl" sz="quarter" idx="13"/>
            <p:extLst>
              <p:ext uri="{D42A27DB-BD31-4B8C-83A1-F6EECF244321}">
                <p14:modId xmlns:p14="http://schemas.microsoft.com/office/powerpoint/2010/main" val="49931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30946974"/>
                    </a:ext>
                  </a:extLst>
                </a:gridCol>
                <a:gridCol w="1069847">
                  <a:extLst>
                    <a:ext uri="{9D8B030D-6E8A-4147-A177-3AD203B41FA5}">
                      <a16:colId xmlns:a16="http://schemas.microsoft.com/office/drawing/2014/main" val="1034128344"/>
                    </a:ext>
                  </a:extLst>
                </a:gridCol>
                <a:gridCol w="1399031">
                  <a:extLst>
                    <a:ext uri="{9D8B030D-6E8A-4147-A177-3AD203B41FA5}">
                      <a16:colId xmlns:a16="http://schemas.microsoft.com/office/drawing/2014/main" val="357751962"/>
                    </a:ext>
                  </a:extLst>
                </a:gridCol>
                <a:gridCol w="493776">
                  <a:extLst>
                    <a:ext uri="{9D8B030D-6E8A-4147-A177-3AD203B41FA5}">
                      <a16:colId xmlns:a16="http://schemas.microsoft.com/office/drawing/2014/main" val="1526438436"/>
                    </a:ext>
                  </a:extLst>
                </a:gridCol>
                <a:gridCol w="493776">
                  <a:extLst>
                    <a:ext uri="{9D8B030D-6E8A-4147-A177-3AD203B41FA5}">
                      <a16:colId xmlns:a16="http://schemas.microsoft.com/office/drawing/2014/main" val="3593414645"/>
                    </a:ext>
                  </a:extLst>
                </a:gridCol>
                <a:gridCol w="493776">
                  <a:extLst>
                    <a:ext uri="{9D8B030D-6E8A-4147-A177-3AD203B41FA5}">
                      <a16:colId xmlns:a16="http://schemas.microsoft.com/office/drawing/2014/main" val="2612118082"/>
                    </a:ext>
                  </a:extLst>
                </a:gridCol>
                <a:gridCol w="493776">
                  <a:extLst>
                    <a:ext uri="{9D8B030D-6E8A-4147-A177-3AD203B41FA5}">
                      <a16:colId xmlns:a16="http://schemas.microsoft.com/office/drawing/2014/main" val="1855267437"/>
                    </a:ext>
                  </a:extLst>
                </a:gridCol>
                <a:gridCol w="493776">
                  <a:extLst>
                    <a:ext uri="{9D8B030D-6E8A-4147-A177-3AD203B41FA5}">
                      <a16:colId xmlns:a16="http://schemas.microsoft.com/office/drawing/2014/main" val="1989497193"/>
                    </a:ext>
                  </a:extLst>
                </a:gridCol>
                <a:gridCol w="493776">
                  <a:extLst>
                    <a:ext uri="{9D8B030D-6E8A-4147-A177-3AD203B41FA5}">
                      <a16:colId xmlns:a16="http://schemas.microsoft.com/office/drawing/2014/main" val="2668335434"/>
                    </a:ext>
                  </a:extLst>
                </a:gridCol>
                <a:gridCol w="493776">
                  <a:extLst>
                    <a:ext uri="{9D8B030D-6E8A-4147-A177-3AD203B41FA5}">
                      <a16:colId xmlns:a16="http://schemas.microsoft.com/office/drawing/2014/main" val="1207695594"/>
                    </a:ext>
                  </a:extLst>
                </a:gridCol>
                <a:gridCol w="493776">
                  <a:extLst>
                    <a:ext uri="{9D8B030D-6E8A-4147-A177-3AD203B41FA5}">
                      <a16:colId xmlns:a16="http://schemas.microsoft.com/office/drawing/2014/main" val="19719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4063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- 2021-01-29 18:04:40</a:t>
                      </a:r>
                      <a:r>
                        <a:rPr kumimoji="0" lang="en-US" sz="1000" b="0" i="0" u="none" strike="noStrike" kern="1200" cap="none" spc="0" normalizeH="0" baseline="0" noProof="0">
                          <a:ln>
                            <a:noFill/>
                          </a:ln>
                          <a:solidFill>
                            <a:prstClr val="black"/>
                          </a:solidFill>
                          <a:effectLst/>
                          <a:uLnTx/>
                          <a:uFillTx/>
                          <a:latin typeface="+mn-lt"/>
                          <a:ea typeface="+mn-ea"/>
                          <a:cs typeface="+mn-cs"/>
                        </a:rPr>
                        <a:t>
 Wer vorsorgt, kassiert: Mit unserem Bonusprogramm belohnen wir deine Aktivitäten mit bis zu 150 Euro pro Jahr. Einfach per App Bonuspunkte sammeln und gesund sparen.
Primetime für deine Gesundheit. Mit pronovaPrime. Alle Infos findest du auf unserer Webseite. #linkinbio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https://quintly-image-storage.s3.amazonaws.com/45cbd03b64ea58ce4d75e2a18185fc18/d25837d2980a85a9caabc9379d5affe3.jpg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3548283"/>
                  </a:ext>
                </a:extLst>
              </a:tr>
            </a:tbl>
          </a:graphicData>
        </a:graphic>
      </p:graphicFrame>
      <p:sp>
        <p:nvSpPr>
          <p:cNvPr id="4" name="Text Placeholder 3">
            <a:extLst>
              <a:ext uri="{FF2B5EF4-FFF2-40B4-BE49-F238E27FC236}">
                <a16:creationId xmlns:a16="http://schemas.microsoft.com/office/drawing/2014/main" id="{E4B8FEC9-DE52-49AE-BFE0-66F16F95A24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907987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D1AD-2FB5-4007-8F09-104532A6A2C8}"/>
              </a:ext>
            </a:extLst>
          </p:cNvPr>
          <p:cNvSpPr>
            <a:spLocks noGrp="1"/>
          </p:cNvSpPr>
          <p:nvPr>
            <p:ph type="title"/>
          </p:nvPr>
        </p:nvSpPr>
        <p:spPr/>
        <p:txBody>
          <a:bodyPr/>
          <a:lstStyle/>
          <a:p>
            <a:r>
              <a:rPr lang="en-US"/>
              <a:t>Instagram Posts Table | All Pages - 19 of 26</a:t>
            </a:r>
          </a:p>
        </p:txBody>
      </p:sp>
      <p:graphicFrame>
        <p:nvGraphicFramePr>
          <p:cNvPr id="5" name="Table Placeholder 4">
            <a:extLst>
              <a:ext uri="{FF2B5EF4-FFF2-40B4-BE49-F238E27FC236}">
                <a16:creationId xmlns:a16="http://schemas.microsoft.com/office/drawing/2014/main" id="{5FD629E6-E241-4FB2-B4C9-B942B35096C1}"/>
              </a:ext>
            </a:extLst>
          </p:cNvPr>
          <p:cNvGraphicFramePr>
            <a:graphicFrameLocks noGrp="1"/>
          </p:cNvGraphicFramePr>
          <p:nvPr>
            <p:ph type="tbl" sz="quarter" idx="13"/>
            <p:extLst>
              <p:ext uri="{D42A27DB-BD31-4B8C-83A1-F6EECF244321}">
                <p14:modId xmlns:p14="http://schemas.microsoft.com/office/powerpoint/2010/main" val="3678115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85901464"/>
                    </a:ext>
                  </a:extLst>
                </a:gridCol>
                <a:gridCol w="1069847">
                  <a:extLst>
                    <a:ext uri="{9D8B030D-6E8A-4147-A177-3AD203B41FA5}">
                      <a16:colId xmlns:a16="http://schemas.microsoft.com/office/drawing/2014/main" val="515645599"/>
                    </a:ext>
                  </a:extLst>
                </a:gridCol>
                <a:gridCol w="1399031">
                  <a:extLst>
                    <a:ext uri="{9D8B030D-6E8A-4147-A177-3AD203B41FA5}">
                      <a16:colId xmlns:a16="http://schemas.microsoft.com/office/drawing/2014/main" val="2559102415"/>
                    </a:ext>
                  </a:extLst>
                </a:gridCol>
                <a:gridCol w="493776">
                  <a:extLst>
                    <a:ext uri="{9D8B030D-6E8A-4147-A177-3AD203B41FA5}">
                      <a16:colId xmlns:a16="http://schemas.microsoft.com/office/drawing/2014/main" val="3262783417"/>
                    </a:ext>
                  </a:extLst>
                </a:gridCol>
                <a:gridCol w="493776">
                  <a:extLst>
                    <a:ext uri="{9D8B030D-6E8A-4147-A177-3AD203B41FA5}">
                      <a16:colId xmlns:a16="http://schemas.microsoft.com/office/drawing/2014/main" val="1545531213"/>
                    </a:ext>
                  </a:extLst>
                </a:gridCol>
                <a:gridCol w="493776">
                  <a:extLst>
                    <a:ext uri="{9D8B030D-6E8A-4147-A177-3AD203B41FA5}">
                      <a16:colId xmlns:a16="http://schemas.microsoft.com/office/drawing/2014/main" val="675281565"/>
                    </a:ext>
                  </a:extLst>
                </a:gridCol>
                <a:gridCol w="493776">
                  <a:extLst>
                    <a:ext uri="{9D8B030D-6E8A-4147-A177-3AD203B41FA5}">
                      <a16:colId xmlns:a16="http://schemas.microsoft.com/office/drawing/2014/main" val="1176664840"/>
                    </a:ext>
                  </a:extLst>
                </a:gridCol>
                <a:gridCol w="493776">
                  <a:extLst>
                    <a:ext uri="{9D8B030D-6E8A-4147-A177-3AD203B41FA5}">
                      <a16:colId xmlns:a16="http://schemas.microsoft.com/office/drawing/2014/main" val="3223213301"/>
                    </a:ext>
                  </a:extLst>
                </a:gridCol>
                <a:gridCol w="493776">
                  <a:extLst>
                    <a:ext uri="{9D8B030D-6E8A-4147-A177-3AD203B41FA5}">
                      <a16:colId xmlns:a16="http://schemas.microsoft.com/office/drawing/2014/main" val="2618868760"/>
                    </a:ext>
                  </a:extLst>
                </a:gridCol>
                <a:gridCol w="493776">
                  <a:extLst>
                    <a:ext uri="{9D8B030D-6E8A-4147-A177-3AD203B41FA5}">
                      <a16:colId xmlns:a16="http://schemas.microsoft.com/office/drawing/2014/main" val="2329577005"/>
                    </a:ext>
                  </a:extLst>
                </a:gridCol>
                <a:gridCol w="493776">
                  <a:extLst>
                    <a:ext uri="{9D8B030D-6E8A-4147-A177-3AD203B41FA5}">
                      <a16:colId xmlns:a16="http://schemas.microsoft.com/office/drawing/2014/main" val="251221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7040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- 2021-01-10 04:19:38</a:t>
                      </a:r>
                      <a:r>
                        <a:rPr kumimoji="0" lang="de-DE" sz="1000" b="0" i="0" u="none" strike="noStrike" kern="1200" cap="none" spc="0" normalizeH="0" baseline="0" noProof="0">
                          <a:ln>
                            <a:noFill/>
                          </a:ln>
                          <a:solidFill>
                            <a:prstClr val="black"/>
                          </a:solidFill>
                          <a:effectLst/>
                          <a:uLnTx/>
                          <a:uFillTx/>
                          <a:latin typeface="+mn-lt"/>
                          <a:ea typeface="+mn-ea"/>
                          <a:cs typeface="+mn-cs"/>
                        </a:rPr>
                        <a:t>
 Die Fitnessstudios sind zu, die Schwimmbäder auch: Wie kannst du dir jetzt trotzdem Ziele für 2021 setzen, die dir gut tun? Setze dich nicht mit starren Abnehmzielen unter Druck, sondern plane mehr Zeit für gesunde Ernährung ein. Nimm dir vor, eine Sportart zu finden, die dir Spaß macht, statt dir ein fixes Ziel zu setzen. Denn wenn du etwas findest, was dir gut tut und dir auch noch Spaß macht, wirst du lang genug dabei bleiben, um die positiven Effekte zu spüren!
#pronovabkk #gutevorsätze #wunderkerze #hallo2021 #byebye2020 #vorsätze2021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https://quintly-image-storage.s3.amazonaws.com/45cbd03b64ea58ce4d75e2a18185fc18/01f210a6660c3e0963802ea126288fe7.jpg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308315"/>
                  </a:ext>
                </a:extLst>
              </a:tr>
            </a:tbl>
          </a:graphicData>
        </a:graphic>
      </p:graphicFrame>
      <p:sp>
        <p:nvSpPr>
          <p:cNvPr id="4" name="Text Placeholder 3">
            <a:extLst>
              <a:ext uri="{FF2B5EF4-FFF2-40B4-BE49-F238E27FC236}">
                <a16:creationId xmlns:a16="http://schemas.microsoft.com/office/drawing/2014/main" id="{B39A9E35-39FB-4DE7-9DB6-5D3893BFD4B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655939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6B10D-45A1-447C-B4D5-7D05F5D1955D}"/>
              </a:ext>
            </a:extLst>
          </p:cNvPr>
          <p:cNvSpPr>
            <a:spLocks noGrp="1"/>
          </p:cNvSpPr>
          <p:nvPr>
            <p:ph type="title"/>
          </p:nvPr>
        </p:nvSpPr>
        <p:spPr/>
        <p:txBody>
          <a:bodyPr/>
          <a:lstStyle/>
          <a:p>
            <a:r>
              <a:rPr lang="en-US"/>
              <a:t>Instagram Posts Table | All Pages - 20 of 26</a:t>
            </a:r>
          </a:p>
        </p:txBody>
      </p:sp>
      <p:graphicFrame>
        <p:nvGraphicFramePr>
          <p:cNvPr id="5" name="Table Placeholder 4">
            <a:extLst>
              <a:ext uri="{FF2B5EF4-FFF2-40B4-BE49-F238E27FC236}">
                <a16:creationId xmlns:a16="http://schemas.microsoft.com/office/drawing/2014/main" id="{FB7C5470-BD45-45B0-96D9-B0A737DF5949}"/>
              </a:ext>
            </a:extLst>
          </p:cNvPr>
          <p:cNvGraphicFramePr>
            <a:graphicFrameLocks noGrp="1"/>
          </p:cNvGraphicFramePr>
          <p:nvPr>
            <p:ph type="tbl" sz="quarter" idx="13"/>
            <p:extLst>
              <p:ext uri="{D42A27DB-BD31-4B8C-83A1-F6EECF244321}">
                <p14:modId xmlns:p14="http://schemas.microsoft.com/office/powerpoint/2010/main" val="388040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25672257"/>
                    </a:ext>
                  </a:extLst>
                </a:gridCol>
                <a:gridCol w="1069847">
                  <a:extLst>
                    <a:ext uri="{9D8B030D-6E8A-4147-A177-3AD203B41FA5}">
                      <a16:colId xmlns:a16="http://schemas.microsoft.com/office/drawing/2014/main" val="2241256260"/>
                    </a:ext>
                  </a:extLst>
                </a:gridCol>
                <a:gridCol w="1399031">
                  <a:extLst>
                    <a:ext uri="{9D8B030D-6E8A-4147-A177-3AD203B41FA5}">
                      <a16:colId xmlns:a16="http://schemas.microsoft.com/office/drawing/2014/main" val="3168738917"/>
                    </a:ext>
                  </a:extLst>
                </a:gridCol>
                <a:gridCol w="493776">
                  <a:extLst>
                    <a:ext uri="{9D8B030D-6E8A-4147-A177-3AD203B41FA5}">
                      <a16:colId xmlns:a16="http://schemas.microsoft.com/office/drawing/2014/main" val="2054444177"/>
                    </a:ext>
                  </a:extLst>
                </a:gridCol>
                <a:gridCol w="493776">
                  <a:extLst>
                    <a:ext uri="{9D8B030D-6E8A-4147-A177-3AD203B41FA5}">
                      <a16:colId xmlns:a16="http://schemas.microsoft.com/office/drawing/2014/main" val="2255229429"/>
                    </a:ext>
                  </a:extLst>
                </a:gridCol>
                <a:gridCol w="493776">
                  <a:extLst>
                    <a:ext uri="{9D8B030D-6E8A-4147-A177-3AD203B41FA5}">
                      <a16:colId xmlns:a16="http://schemas.microsoft.com/office/drawing/2014/main" val="1414184643"/>
                    </a:ext>
                  </a:extLst>
                </a:gridCol>
                <a:gridCol w="493776">
                  <a:extLst>
                    <a:ext uri="{9D8B030D-6E8A-4147-A177-3AD203B41FA5}">
                      <a16:colId xmlns:a16="http://schemas.microsoft.com/office/drawing/2014/main" val="1626079736"/>
                    </a:ext>
                  </a:extLst>
                </a:gridCol>
                <a:gridCol w="493776">
                  <a:extLst>
                    <a:ext uri="{9D8B030D-6E8A-4147-A177-3AD203B41FA5}">
                      <a16:colId xmlns:a16="http://schemas.microsoft.com/office/drawing/2014/main" val="723582894"/>
                    </a:ext>
                  </a:extLst>
                </a:gridCol>
                <a:gridCol w="493776">
                  <a:extLst>
                    <a:ext uri="{9D8B030D-6E8A-4147-A177-3AD203B41FA5}">
                      <a16:colId xmlns:a16="http://schemas.microsoft.com/office/drawing/2014/main" val="2018221110"/>
                    </a:ext>
                  </a:extLst>
                </a:gridCol>
                <a:gridCol w="493776">
                  <a:extLst>
                    <a:ext uri="{9D8B030D-6E8A-4147-A177-3AD203B41FA5}">
                      <a16:colId xmlns:a16="http://schemas.microsoft.com/office/drawing/2014/main" val="1703333558"/>
                    </a:ext>
                  </a:extLst>
                </a:gridCol>
                <a:gridCol w="493776">
                  <a:extLst>
                    <a:ext uri="{9D8B030D-6E8A-4147-A177-3AD203B41FA5}">
                      <a16:colId xmlns:a16="http://schemas.microsoft.com/office/drawing/2014/main" val="1485294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5780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- 2021-02-15 18:06:20</a:t>
                      </a:r>
                      <a:r>
                        <a:rPr kumimoji="0" lang="en-US" sz="1000" b="0" i="0" u="none" strike="noStrike" kern="1200" cap="none" spc="0" normalizeH="0" baseline="0" noProof="0">
                          <a:ln>
                            <a:noFill/>
                          </a:ln>
                          <a:solidFill>
                            <a:prstClr val="black"/>
                          </a:solidFill>
                          <a:effectLst/>
                          <a:uLnTx/>
                          <a:uFillTx/>
                          <a:latin typeface="+mn-lt"/>
                          <a:ea typeface="+mn-ea"/>
                          <a:cs typeface="+mn-cs"/>
                        </a:rPr>
                        <a:t>
 Corona raubt uns den Schlaf. Warum wir gesunden Schlaf brauchen und was du für besseren Schlaf tun kannst, erzählen wir dir in der Onlineversion unseres Kundenmagazins. #linkinbio 
#pronovabkk #gemeinsamgegencorona #schlafen #entspannen #gutenacht #müde #kissen #kuschelig #chillen #sleepwell #träumen #schlafzimmer #relaxen #bett #erholung #ruhe #ausschlafen #insomnia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https://quintly-image-storage.s3.amazonaws.com/45cbd03b64ea58ce4d75e2a18185fc18/0c8b0b2ef9e207e4480e939d09d8f7a5.jpg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extLst>
                  <a:ext uri="{0D108BD9-81ED-4DB2-BD59-A6C34878D82A}">
                    <a16:rowId xmlns:a16="http://schemas.microsoft.com/office/drawing/2014/main" val="2967238691"/>
                  </a:ext>
                </a:extLst>
              </a:tr>
            </a:tbl>
          </a:graphicData>
        </a:graphic>
      </p:graphicFrame>
      <p:sp>
        <p:nvSpPr>
          <p:cNvPr id="4" name="Text Placeholder 3">
            <a:extLst>
              <a:ext uri="{FF2B5EF4-FFF2-40B4-BE49-F238E27FC236}">
                <a16:creationId xmlns:a16="http://schemas.microsoft.com/office/drawing/2014/main" id="{827E8B44-614D-49EB-B2D2-EEF7D564FD2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462460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3F8A-8E17-4F0B-AEA8-8DE316838FCC}"/>
              </a:ext>
            </a:extLst>
          </p:cNvPr>
          <p:cNvSpPr>
            <a:spLocks noGrp="1"/>
          </p:cNvSpPr>
          <p:nvPr>
            <p:ph type="title"/>
          </p:nvPr>
        </p:nvSpPr>
        <p:spPr/>
        <p:txBody>
          <a:bodyPr/>
          <a:lstStyle/>
          <a:p>
            <a:r>
              <a:rPr lang="en-US"/>
              <a:t>Instagram Posts Table | All Pages - 21 of 26</a:t>
            </a:r>
          </a:p>
        </p:txBody>
      </p:sp>
      <p:graphicFrame>
        <p:nvGraphicFramePr>
          <p:cNvPr id="5" name="Table Placeholder 4">
            <a:extLst>
              <a:ext uri="{FF2B5EF4-FFF2-40B4-BE49-F238E27FC236}">
                <a16:creationId xmlns:a16="http://schemas.microsoft.com/office/drawing/2014/main" id="{DDB66D55-0019-4818-A98E-8582844E3BEC}"/>
              </a:ext>
            </a:extLst>
          </p:cNvPr>
          <p:cNvGraphicFramePr>
            <a:graphicFrameLocks noGrp="1"/>
          </p:cNvGraphicFramePr>
          <p:nvPr>
            <p:ph type="tbl" sz="quarter" idx="13"/>
            <p:extLst>
              <p:ext uri="{D42A27DB-BD31-4B8C-83A1-F6EECF244321}">
                <p14:modId xmlns:p14="http://schemas.microsoft.com/office/powerpoint/2010/main" val="840824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29454260"/>
                    </a:ext>
                  </a:extLst>
                </a:gridCol>
                <a:gridCol w="1069847">
                  <a:extLst>
                    <a:ext uri="{9D8B030D-6E8A-4147-A177-3AD203B41FA5}">
                      <a16:colId xmlns:a16="http://schemas.microsoft.com/office/drawing/2014/main" val="763169462"/>
                    </a:ext>
                  </a:extLst>
                </a:gridCol>
                <a:gridCol w="1399031">
                  <a:extLst>
                    <a:ext uri="{9D8B030D-6E8A-4147-A177-3AD203B41FA5}">
                      <a16:colId xmlns:a16="http://schemas.microsoft.com/office/drawing/2014/main" val="590528776"/>
                    </a:ext>
                  </a:extLst>
                </a:gridCol>
                <a:gridCol w="493776">
                  <a:extLst>
                    <a:ext uri="{9D8B030D-6E8A-4147-A177-3AD203B41FA5}">
                      <a16:colId xmlns:a16="http://schemas.microsoft.com/office/drawing/2014/main" val="2025745265"/>
                    </a:ext>
                  </a:extLst>
                </a:gridCol>
                <a:gridCol w="493776">
                  <a:extLst>
                    <a:ext uri="{9D8B030D-6E8A-4147-A177-3AD203B41FA5}">
                      <a16:colId xmlns:a16="http://schemas.microsoft.com/office/drawing/2014/main" val="1225234858"/>
                    </a:ext>
                  </a:extLst>
                </a:gridCol>
                <a:gridCol w="493776">
                  <a:extLst>
                    <a:ext uri="{9D8B030D-6E8A-4147-A177-3AD203B41FA5}">
                      <a16:colId xmlns:a16="http://schemas.microsoft.com/office/drawing/2014/main" val="828373371"/>
                    </a:ext>
                  </a:extLst>
                </a:gridCol>
                <a:gridCol w="493776">
                  <a:extLst>
                    <a:ext uri="{9D8B030D-6E8A-4147-A177-3AD203B41FA5}">
                      <a16:colId xmlns:a16="http://schemas.microsoft.com/office/drawing/2014/main" val="2769619012"/>
                    </a:ext>
                  </a:extLst>
                </a:gridCol>
                <a:gridCol w="493776">
                  <a:extLst>
                    <a:ext uri="{9D8B030D-6E8A-4147-A177-3AD203B41FA5}">
                      <a16:colId xmlns:a16="http://schemas.microsoft.com/office/drawing/2014/main" val="4072132934"/>
                    </a:ext>
                  </a:extLst>
                </a:gridCol>
                <a:gridCol w="493776">
                  <a:extLst>
                    <a:ext uri="{9D8B030D-6E8A-4147-A177-3AD203B41FA5}">
                      <a16:colId xmlns:a16="http://schemas.microsoft.com/office/drawing/2014/main" val="1080386647"/>
                    </a:ext>
                  </a:extLst>
                </a:gridCol>
                <a:gridCol w="493776">
                  <a:extLst>
                    <a:ext uri="{9D8B030D-6E8A-4147-A177-3AD203B41FA5}">
                      <a16:colId xmlns:a16="http://schemas.microsoft.com/office/drawing/2014/main" val="2695384747"/>
                    </a:ext>
                  </a:extLst>
                </a:gridCol>
                <a:gridCol w="493776">
                  <a:extLst>
                    <a:ext uri="{9D8B030D-6E8A-4147-A177-3AD203B41FA5}">
                      <a16:colId xmlns:a16="http://schemas.microsoft.com/office/drawing/2014/main" val="47655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1145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- 2021-01-23 08:39:02</a:t>
                      </a:r>
                      <a:r>
                        <a:rPr kumimoji="0" lang="en-US" sz="1000" b="0" i="0" u="none" strike="noStrike" kern="1200" cap="none" spc="0" normalizeH="0" baseline="0" noProof="0">
                          <a:ln>
                            <a:noFill/>
                          </a:ln>
                          <a:solidFill>
                            <a:prstClr val="black"/>
                          </a:solidFill>
                          <a:effectLst/>
                          <a:uLnTx/>
                          <a:uFillTx/>
                          <a:latin typeface="+mn-lt"/>
                          <a:ea typeface="+mn-ea"/>
                          <a:cs typeface="+mn-cs"/>
                        </a:rPr>
                        <a:t>
 Kissenschlacht statt Kinderturnen: Welche Sportarten habt ihr für euch entdeckt, damit euch in der Coronazeit nicht die Decke auf den Kopf fällt?
#pronovabkk #flattenthecurve #bleibtzuhause #coronavirus #coronavirusdeutschland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https://quintly-image-storage.s3.amazonaws.com/45cbd03b64ea58ce4d75e2a18185fc18/e1ff9cac9d5008034210ff01be41a1c1.jpg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Corona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8679446"/>
                  </a:ext>
                </a:extLst>
              </a:tr>
            </a:tbl>
          </a:graphicData>
        </a:graphic>
      </p:graphicFrame>
      <p:sp>
        <p:nvSpPr>
          <p:cNvPr id="4" name="Text Placeholder 3">
            <a:extLst>
              <a:ext uri="{FF2B5EF4-FFF2-40B4-BE49-F238E27FC236}">
                <a16:creationId xmlns:a16="http://schemas.microsoft.com/office/drawing/2014/main" id="{DFCECA0E-20B8-4B43-AF4F-78DCD67E706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737906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AE32-7330-49CD-A6DB-B1BA89BDD92C}"/>
              </a:ext>
            </a:extLst>
          </p:cNvPr>
          <p:cNvSpPr>
            <a:spLocks noGrp="1"/>
          </p:cNvSpPr>
          <p:nvPr>
            <p:ph type="title"/>
          </p:nvPr>
        </p:nvSpPr>
        <p:spPr/>
        <p:txBody>
          <a:bodyPr/>
          <a:lstStyle/>
          <a:p>
            <a:r>
              <a:rPr lang="en-US"/>
              <a:t>Instagram Posts Table | All Pages - 22 of 26</a:t>
            </a:r>
          </a:p>
        </p:txBody>
      </p:sp>
      <p:graphicFrame>
        <p:nvGraphicFramePr>
          <p:cNvPr id="5" name="Table Placeholder 4">
            <a:extLst>
              <a:ext uri="{FF2B5EF4-FFF2-40B4-BE49-F238E27FC236}">
                <a16:creationId xmlns:a16="http://schemas.microsoft.com/office/drawing/2014/main" id="{397DE031-C4FE-4764-803E-4ACAB7ABC3C9}"/>
              </a:ext>
            </a:extLst>
          </p:cNvPr>
          <p:cNvGraphicFramePr>
            <a:graphicFrameLocks noGrp="1"/>
          </p:cNvGraphicFramePr>
          <p:nvPr>
            <p:ph type="tbl" sz="quarter" idx="13"/>
            <p:extLst>
              <p:ext uri="{D42A27DB-BD31-4B8C-83A1-F6EECF244321}">
                <p14:modId xmlns:p14="http://schemas.microsoft.com/office/powerpoint/2010/main" val="139183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55246059"/>
                    </a:ext>
                  </a:extLst>
                </a:gridCol>
                <a:gridCol w="1069847">
                  <a:extLst>
                    <a:ext uri="{9D8B030D-6E8A-4147-A177-3AD203B41FA5}">
                      <a16:colId xmlns:a16="http://schemas.microsoft.com/office/drawing/2014/main" val="2636205720"/>
                    </a:ext>
                  </a:extLst>
                </a:gridCol>
                <a:gridCol w="1399031">
                  <a:extLst>
                    <a:ext uri="{9D8B030D-6E8A-4147-A177-3AD203B41FA5}">
                      <a16:colId xmlns:a16="http://schemas.microsoft.com/office/drawing/2014/main" val="3317865289"/>
                    </a:ext>
                  </a:extLst>
                </a:gridCol>
                <a:gridCol w="493776">
                  <a:extLst>
                    <a:ext uri="{9D8B030D-6E8A-4147-A177-3AD203B41FA5}">
                      <a16:colId xmlns:a16="http://schemas.microsoft.com/office/drawing/2014/main" val="3596938938"/>
                    </a:ext>
                  </a:extLst>
                </a:gridCol>
                <a:gridCol w="493776">
                  <a:extLst>
                    <a:ext uri="{9D8B030D-6E8A-4147-A177-3AD203B41FA5}">
                      <a16:colId xmlns:a16="http://schemas.microsoft.com/office/drawing/2014/main" val="1719851209"/>
                    </a:ext>
                  </a:extLst>
                </a:gridCol>
                <a:gridCol w="493776">
                  <a:extLst>
                    <a:ext uri="{9D8B030D-6E8A-4147-A177-3AD203B41FA5}">
                      <a16:colId xmlns:a16="http://schemas.microsoft.com/office/drawing/2014/main" val="3407040243"/>
                    </a:ext>
                  </a:extLst>
                </a:gridCol>
                <a:gridCol w="493776">
                  <a:extLst>
                    <a:ext uri="{9D8B030D-6E8A-4147-A177-3AD203B41FA5}">
                      <a16:colId xmlns:a16="http://schemas.microsoft.com/office/drawing/2014/main" val="299188636"/>
                    </a:ext>
                  </a:extLst>
                </a:gridCol>
                <a:gridCol w="493776">
                  <a:extLst>
                    <a:ext uri="{9D8B030D-6E8A-4147-A177-3AD203B41FA5}">
                      <a16:colId xmlns:a16="http://schemas.microsoft.com/office/drawing/2014/main" val="1305343801"/>
                    </a:ext>
                  </a:extLst>
                </a:gridCol>
                <a:gridCol w="493776">
                  <a:extLst>
                    <a:ext uri="{9D8B030D-6E8A-4147-A177-3AD203B41FA5}">
                      <a16:colId xmlns:a16="http://schemas.microsoft.com/office/drawing/2014/main" val="3268120646"/>
                    </a:ext>
                  </a:extLst>
                </a:gridCol>
                <a:gridCol w="493776">
                  <a:extLst>
                    <a:ext uri="{9D8B030D-6E8A-4147-A177-3AD203B41FA5}">
                      <a16:colId xmlns:a16="http://schemas.microsoft.com/office/drawing/2014/main" val="1690489965"/>
                    </a:ext>
                  </a:extLst>
                </a:gridCol>
                <a:gridCol w="493776">
                  <a:extLst>
                    <a:ext uri="{9D8B030D-6E8A-4147-A177-3AD203B41FA5}">
                      <a16:colId xmlns:a16="http://schemas.microsoft.com/office/drawing/2014/main" val="122547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8799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- 2021-02-09 18:44:13</a:t>
                      </a:r>
                      <a:r>
                        <a:rPr kumimoji="0" lang="de-DE" sz="1000" b="0" i="0" u="none" strike="noStrike" kern="1200" cap="none" spc="0" normalizeH="0" baseline="0" noProof="0">
                          <a:ln>
                            <a:noFill/>
                          </a:ln>
                          <a:solidFill>
                            <a:prstClr val="black"/>
                          </a:solidFill>
                          <a:effectLst/>
                          <a:uLnTx/>
                          <a:uFillTx/>
                          <a:latin typeface="+mn-lt"/>
                          <a:ea typeface="+mn-ea"/>
                          <a:cs typeface="+mn-cs"/>
                        </a:rPr>
                        <a:t>
 In den meisten Familien übernehmen die Mütter das Homeschooling. Schafft ihr es, die Betreuung fair zu organisieren?
Unsere Tipps für den Familienalltag in der Pandemie haben wir auf unserer Webseite zusammengestellt. #linkinbio
#pronovabkk #gemeinsamgegencorona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https://quintly-image-storage.s3.amazonaws.com/45cbd03b64ea58ce4d75e2a18185fc18/7a074b319b2d0d6fb4ac491599182b1c.jpg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extLst>
                  <a:ext uri="{0D108BD9-81ED-4DB2-BD59-A6C34878D82A}">
                    <a16:rowId xmlns:a16="http://schemas.microsoft.com/office/drawing/2014/main" val="1012793218"/>
                  </a:ext>
                </a:extLst>
              </a:tr>
            </a:tbl>
          </a:graphicData>
        </a:graphic>
      </p:graphicFrame>
      <p:sp>
        <p:nvSpPr>
          <p:cNvPr id="4" name="Text Placeholder 3">
            <a:extLst>
              <a:ext uri="{FF2B5EF4-FFF2-40B4-BE49-F238E27FC236}">
                <a16:creationId xmlns:a16="http://schemas.microsoft.com/office/drawing/2014/main" id="{150D7B0E-CF75-4F7B-9752-D6B44A98901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00656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AC2D-A1CA-40BB-9C55-5B02DED9DC1B}"/>
              </a:ext>
            </a:extLst>
          </p:cNvPr>
          <p:cNvSpPr>
            <a:spLocks noGrp="1"/>
          </p:cNvSpPr>
          <p:nvPr>
            <p:ph type="title"/>
          </p:nvPr>
        </p:nvSpPr>
        <p:spPr/>
        <p:txBody>
          <a:bodyPr/>
          <a:lstStyle/>
          <a:p>
            <a:r>
              <a:rPr lang="en-US"/>
              <a:t>Instagram Posts Table | All Pages - 23 of 26</a:t>
            </a:r>
          </a:p>
        </p:txBody>
      </p:sp>
      <p:graphicFrame>
        <p:nvGraphicFramePr>
          <p:cNvPr id="5" name="Table Placeholder 4">
            <a:extLst>
              <a:ext uri="{FF2B5EF4-FFF2-40B4-BE49-F238E27FC236}">
                <a16:creationId xmlns:a16="http://schemas.microsoft.com/office/drawing/2014/main" id="{545EC3DB-C255-49B6-8105-3A442E704074}"/>
              </a:ext>
            </a:extLst>
          </p:cNvPr>
          <p:cNvGraphicFramePr>
            <a:graphicFrameLocks noGrp="1"/>
          </p:cNvGraphicFramePr>
          <p:nvPr>
            <p:ph type="tbl" sz="quarter" idx="13"/>
            <p:extLst>
              <p:ext uri="{D42A27DB-BD31-4B8C-83A1-F6EECF244321}">
                <p14:modId xmlns:p14="http://schemas.microsoft.com/office/powerpoint/2010/main" val="182564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4639233"/>
                    </a:ext>
                  </a:extLst>
                </a:gridCol>
                <a:gridCol w="1069847">
                  <a:extLst>
                    <a:ext uri="{9D8B030D-6E8A-4147-A177-3AD203B41FA5}">
                      <a16:colId xmlns:a16="http://schemas.microsoft.com/office/drawing/2014/main" val="1894470675"/>
                    </a:ext>
                  </a:extLst>
                </a:gridCol>
                <a:gridCol w="1399031">
                  <a:extLst>
                    <a:ext uri="{9D8B030D-6E8A-4147-A177-3AD203B41FA5}">
                      <a16:colId xmlns:a16="http://schemas.microsoft.com/office/drawing/2014/main" val="2604260376"/>
                    </a:ext>
                  </a:extLst>
                </a:gridCol>
                <a:gridCol w="493776">
                  <a:extLst>
                    <a:ext uri="{9D8B030D-6E8A-4147-A177-3AD203B41FA5}">
                      <a16:colId xmlns:a16="http://schemas.microsoft.com/office/drawing/2014/main" val="2706184933"/>
                    </a:ext>
                  </a:extLst>
                </a:gridCol>
                <a:gridCol w="493776">
                  <a:extLst>
                    <a:ext uri="{9D8B030D-6E8A-4147-A177-3AD203B41FA5}">
                      <a16:colId xmlns:a16="http://schemas.microsoft.com/office/drawing/2014/main" val="125579694"/>
                    </a:ext>
                  </a:extLst>
                </a:gridCol>
                <a:gridCol w="493776">
                  <a:extLst>
                    <a:ext uri="{9D8B030D-6E8A-4147-A177-3AD203B41FA5}">
                      <a16:colId xmlns:a16="http://schemas.microsoft.com/office/drawing/2014/main" val="2292753076"/>
                    </a:ext>
                  </a:extLst>
                </a:gridCol>
                <a:gridCol w="493776">
                  <a:extLst>
                    <a:ext uri="{9D8B030D-6E8A-4147-A177-3AD203B41FA5}">
                      <a16:colId xmlns:a16="http://schemas.microsoft.com/office/drawing/2014/main" val="2560111140"/>
                    </a:ext>
                  </a:extLst>
                </a:gridCol>
                <a:gridCol w="493776">
                  <a:extLst>
                    <a:ext uri="{9D8B030D-6E8A-4147-A177-3AD203B41FA5}">
                      <a16:colId xmlns:a16="http://schemas.microsoft.com/office/drawing/2014/main" val="627386722"/>
                    </a:ext>
                  </a:extLst>
                </a:gridCol>
                <a:gridCol w="493776">
                  <a:extLst>
                    <a:ext uri="{9D8B030D-6E8A-4147-A177-3AD203B41FA5}">
                      <a16:colId xmlns:a16="http://schemas.microsoft.com/office/drawing/2014/main" val="1423282651"/>
                    </a:ext>
                  </a:extLst>
                </a:gridCol>
                <a:gridCol w="493776">
                  <a:extLst>
                    <a:ext uri="{9D8B030D-6E8A-4147-A177-3AD203B41FA5}">
                      <a16:colId xmlns:a16="http://schemas.microsoft.com/office/drawing/2014/main" val="172143415"/>
                    </a:ext>
                  </a:extLst>
                </a:gridCol>
                <a:gridCol w="493776">
                  <a:extLst>
                    <a:ext uri="{9D8B030D-6E8A-4147-A177-3AD203B41FA5}">
                      <a16:colId xmlns:a16="http://schemas.microsoft.com/office/drawing/2014/main" val="1085597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2522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- 2021-03-28 09:34:41</a:t>
                      </a:r>
                      <a:r>
                        <a:rPr kumimoji="0" lang="de-DE" sz="1000" b="0" i="0" u="none" strike="noStrike" kern="1200" cap="none" spc="0" normalizeH="0" baseline="0" noProof="0">
                          <a:ln>
                            <a:noFill/>
                          </a:ln>
                          <a:solidFill>
                            <a:prstClr val="black"/>
                          </a:solidFill>
                          <a:effectLst/>
                          <a:uLnTx/>
                          <a:uFillTx/>
                          <a:latin typeface="+mn-lt"/>
                          <a:ea typeface="+mn-ea"/>
                          <a:cs typeface="+mn-cs"/>
                        </a:rPr>
                        <a:t>
 Schon gewusst? #Laufen ist auch Training für die Seele. Jogging ist perfekt dazu geeignet, um Stress abzubauen. Wer gestresst ist, neigt dazu, den Stress mit ungesundem Essverhalten zu kompensieren. Wenn du allerdings drei- bis viermal wöchentlich joggst, werden die Stresshormone abgebaut und du beugst Heißhungerattacken vor. Dazu schüttet dein Körper beim Laufen einen Hormoncocktail aus, der Glücksgefühle freisetzt. Noch besser ist das gute Gefühl, etwas für den eigenen Körper getan zu haben. Was motiviert dich dazu, die Laufschuhe zu schnüren?
#pronovabkk #prolauftechnik #laufen #lauftechnik #vorfusslauf #stabitraining #stabilitytraining #stability #stabi #lauftraining #laufblogger #laufenmachtspaß #läuft #laufsport #laufliebe #läufer #laufenverbindet #laufenmachtglücklich #darumlaufenwir #laufenmachtdenkopffrei #laufenfüranfänger #joggenfüranfänger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https://quintly-image-storage.s3.amazonaws.com/45cbd03b64ea58ce4d75e2a18185fc18/c4232a422980d9d147a47ca29565a5e3.jpg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284975"/>
                  </a:ext>
                </a:extLst>
              </a:tr>
            </a:tbl>
          </a:graphicData>
        </a:graphic>
      </p:graphicFrame>
      <p:sp>
        <p:nvSpPr>
          <p:cNvPr id="4" name="Text Placeholder 3">
            <a:extLst>
              <a:ext uri="{FF2B5EF4-FFF2-40B4-BE49-F238E27FC236}">
                <a16:creationId xmlns:a16="http://schemas.microsoft.com/office/drawing/2014/main" id="{AB5450F0-4831-4280-9E29-064B5F364F7E}"/>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112239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74C3-280D-4342-B569-2B36671D51BC}"/>
              </a:ext>
            </a:extLst>
          </p:cNvPr>
          <p:cNvSpPr>
            <a:spLocks noGrp="1"/>
          </p:cNvSpPr>
          <p:nvPr>
            <p:ph type="title"/>
          </p:nvPr>
        </p:nvSpPr>
        <p:spPr/>
        <p:txBody>
          <a:bodyPr/>
          <a:lstStyle/>
          <a:p>
            <a:r>
              <a:rPr lang="en-US"/>
              <a:t>Instagram Posts Table | All Pages - 24 of 26</a:t>
            </a:r>
          </a:p>
        </p:txBody>
      </p:sp>
      <p:graphicFrame>
        <p:nvGraphicFramePr>
          <p:cNvPr id="5" name="Table Placeholder 4">
            <a:extLst>
              <a:ext uri="{FF2B5EF4-FFF2-40B4-BE49-F238E27FC236}">
                <a16:creationId xmlns:a16="http://schemas.microsoft.com/office/drawing/2014/main" id="{E2AACBD9-8BDF-4C88-9B2C-30B72ADCDA7A}"/>
              </a:ext>
            </a:extLst>
          </p:cNvPr>
          <p:cNvGraphicFramePr>
            <a:graphicFrameLocks noGrp="1"/>
          </p:cNvGraphicFramePr>
          <p:nvPr>
            <p:ph type="tbl" sz="quarter" idx="13"/>
            <p:extLst>
              <p:ext uri="{D42A27DB-BD31-4B8C-83A1-F6EECF244321}">
                <p14:modId xmlns:p14="http://schemas.microsoft.com/office/powerpoint/2010/main" val="187218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35876558"/>
                    </a:ext>
                  </a:extLst>
                </a:gridCol>
                <a:gridCol w="1069847">
                  <a:extLst>
                    <a:ext uri="{9D8B030D-6E8A-4147-A177-3AD203B41FA5}">
                      <a16:colId xmlns:a16="http://schemas.microsoft.com/office/drawing/2014/main" val="3155149253"/>
                    </a:ext>
                  </a:extLst>
                </a:gridCol>
                <a:gridCol w="1399031">
                  <a:extLst>
                    <a:ext uri="{9D8B030D-6E8A-4147-A177-3AD203B41FA5}">
                      <a16:colId xmlns:a16="http://schemas.microsoft.com/office/drawing/2014/main" val="3853094526"/>
                    </a:ext>
                  </a:extLst>
                </a:gridCol>
                <a:gridCol w="493776">
                  <a:extLst>
                    <a:ext uri="{9D8B030D-6E8A-4147-A177-3AD203B41FA5}">
                      <a16:colId xmlns:a16="http://schemas.microsoft.com/office/drawing/2014/main" val="4269233448"/>
                    </a:ext>
                  </a:extLst>
                </a:gridCol>
                <a:gridCol w="493776">
                  <a:extLst>
                    <a:ext uri="{9D8B030D-6E8A-4147-A177-3AD203B41FA5}">
                      <a16:colId xmlns:a16="http://schemas.microsoft.com/office/drawing/2014/main" val="1931897439"/>
                    </a:ext>
                  </a:extLst>
                </a:gridCol>
                <a:gridCol w="493776">
                  <a:extLst>
                    <a:ext uri="{9D8B030D-6E8A-4147-A177-3AD203B41FA5}">
                      <a16:colId xmlns:a16="http://schemas.microsoft.com/office/drawing/2014/main" val="1332130860"/>
                    </a:ext>
                  </a:extLst>
                </a:gridCol>
                <a:gridCol w="493776">
                  <a:extLst>
                    <a:ext uri="{9D8B030D-6E8A-4147-A177-3AD203B41FA5}">
                      <a16:colId xmlns:a16="http://schemas.microsoft.com/office/drawing/2014/main" val="2974002163"/>
                    </a:ext>
                  </a:extLst>
                </a:gridCol>
                <a:gridCol w="493776">
                  <a:extLst>
                    <a:ext uri="{9D8B030D-6E8A-4147-A177-3AD203B41FA5}">
                      <a16:colId xmlns:a16="http://schemas.microsoft.com/office/drawing/2014/main" val="1017204716"/>
                    </a:ext>
                  </a:extLst>
                </a:gridCol>
                <a:gridCol w="493776">
                  <a:extLst>
                    <a:ext uri="{9D8B030D-6E8A-4147-A177-3AD203B41FA5}">
                      <a16:colId xmlns:a16="http://schemas.microsoft.com/office/drawing/2014/main" val="3338030731"/>
                    </a:ext>
                  </a:extLst>
                </a:gridCol>
                <a:gridCol w="493776">
                  <a:extLst>
                    <a:ext uri="{9D8B030D-6E8A-4147-A177-3AD203B41FA5}">
                      <a16:colId xmlns:a16="http://schemas.microsoft.com/office/drawing/2014/main" val="3034495191"/>
                    </a:ext>
                  </a:extLst>
                </a:gridCol>
                <a:gridCol w="493776">
                  <a:extLst>
                    <a:ext uri="{9D8B030D-6E8A-4147-A177-3AD203B41FA5}">
                      <a16:colId xmlns:a16="http://schemas.microsoft.com/office/drawing/2014/main" val="109981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3821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- 2021-01-25 18:59:01</a:t>
                      </a:r>
                      <a:r>
                        <a:rPr kumimoji="0" lang="en-US" sz="1000" b="0" i="0" u="none" strike="noStrike" kern="1200" cap="none" spc="0" normalizeH="0" baseline="0" noProof="0">
                          <a:ln>
                            <a:noFill/>
                          </a:ln>
                          <a:solidFill>
                            <a:prstClr val="black"/>
                          </a:solidFill>
                          <a:effectLst/>
                          <a:uLnTx/>
                          <a:uFillTx/>
                          <a:latin typeface="+mn-lt"/>
                          <a:ea typeface="+mn-ea"/>
                          <a:cs typeface="+mn-cs"/>
                        </a:rPr>
                        <a:t>
 Du bist in der Ausbildung, mitten im Studium oder gerade in den Job gestartet?
Dann heißt es jetzt:
Primetime für deine Gesundheit. Mit pronovaPrime. Alle Infos findest du auf unserer Webseite. #linkinbio
#pronovaprime #pronovabkk #deinwechselistprime #deinbonusistprime #deineversicherungistprime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https://quintly-image-storage.s3.amazonaws.com/45cbd03b64ea58ce4d75e2a18185fc18/7191aa4605fdf742df05c96640a85dcd.jpg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4551073"/>
                  </a:ext>
                </a:extLst>
              </a:tr>
            </a:tbl>
          </a:graphicData>
        </a:graphic>
      </p:graphicFrame>
      <p:sp>
        <p:nvSpPr>
          <p:cNvPr id="4" name="Text Placeholder 3">
            <a:extLst>
              <a:ext uri="{FF2B5EF4-FFF2-40B4-BE49-F238E27FC236}">
                <a16:creationId xmlns:a16="http://schemas.microsoft.com/office/drawing/2014/main" id="{6BD181BC-9AEC-4EB6-974B-8291259383C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60339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38B2A-BB6E-4B3F-994C-33A7C7D8041B}"/>
              </a:ext>
            </a:extLst>
          </p:cNvPr>
          <p:cNvSpPr>
            <a:spLocks noGrp="1"/>
          </p:cNvSpPr>
          <p:nvPr>
            <p:ph type="title"/>
          </p:nvPr>
        </p:nvSpPr>
        <p:spPr/>
        <p:txBody>
          <a:bodyPr/>
          <a:lstStyle/>
          <a:p>
            <a:r>
              <a:rPr lang="en-US"/>
              <a:t>Instagram Posts Table | All Pages - 25 of 26</a:t>
            </a:r>
          </a:p>
        </p:txBody>
      </p:sp>
      <p:graphicFrame>
        <p:nvGraphicFramePr>
          <p:cNvPr id="5" name="Table Placeholder 4">
            <a:extLst>
              <a:ext uri="{FF2B5EF4-FFF2-40B4-BE49-F238E27FC236}">
                <a16:creationId xmlns:a16="http://schemas.microsoft.com/office/drawing/2014/main" id="{19E2F31F-27FC-4CEA-B296-DB00E68988C7}"/>
              </a:ext>
            </a:extLst>
          </p:cNvPr>
          <p:cNvGraphicFramePr>
            <a:graphicFrameLocks noGrp="1"/>
          </p:cNvGraphicFramePr>
          <p:nvPr>
            <p:ph type="tbl" sz="quarter" idx="13"/>
            <p:extLst>
              <p:ext uri="{D42A27DB-BD31-4B8C-83A1-F6EECF244321}">
                <p14:modId xmlns:p14="http://schemas.microsoft.com/office/powerpoint/2010/main" val="12541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40232928"/>
                    </a:ext>
                  </a:extLst>
                </a:gridCol>
                <a:gridCol w="1069847">
                  <a:extLst>
                    <a:ext uri="{9D8B030D-6E8A-4147-A177-3AD203B41FA5}">
                      <a16:colId xmlns:a16="http://schemas.microsoft.com/office/drawing/2014/main" val="2870275841"/>
                    </a:ext>
                  </a:extLst>
                </a:gridCol>
                <a:gridCol w="1399031">
                  <a:extLst>
                    <a:ext uri="{9D8B030D-6E8A-4147-A177-3AD203B41FA5}">
                      <a16:colId xmlns:a16="http://schemas.microsoft.com/office/drawing/2014/main" val="2708863289"/>
                    </a:ext>
                  </a:extLst>
                </a:gridCol>
                <a:gridCol w="493776">
                  <a:extLst>
                    <a:ext uri="{9D8B030D-6E8A-4147-A177-3AD203B41FA5}">
                      <a16:colId xmlns:a16="http://schemas.microsoft.com/office/drawing/2014/main" val="3656831055"/>
                    </a:ext>
                  </a:extLst>
                </a:gridCol>
                <a:gridCol w="493776">
                  <a:extLst>
                    <a:ext uri="{9D8B030D-6E8A-4147-A177-3AD203B41FA5}">
                      <a16:colId xmlns:a16="http://schemas.microsoft.com/office/drawing/2014/main" val="908110908"/>
                    </a:ext>
                  </a:extLst>
                </a:gridCol>
                <a:gridCol w="493776">
                  <a:extLst>
                    <a:ext uri="{9D8B030D-6E8A-4147-A177-3AD203B41FA5}">
                      <a16:colId xmlns:a16="http://schemas.microsoft.com/office/drawing/2014/main" val="2609330858"/>
                    </a:ext>
                  </a:extLst>
                </a:gridCol>
                <a:gridCol w="493776">
                  <a:extLst>
                    <a:ext uri="{9D8B030D-6E8A-4147-A177-3AD203B41FA5}">
                      <a16:colId xmlns:a16="http://schemas.microsoft.com/office/drawing/2014/main" val="814398174"/>
                    </a:ext>
                  </a:extLst>
                </a:gridCol>
                <a:gridCol w="493776">
                  <a:extLst>
                    <a:ext uri="{9D8B030D-6E8A-4147-A177-3AD203B41FA5}">
                      <a16:colId xmlns:a16="http://schemas.microsoft.com/office/drawing/2014/main" val="2173297046"/>
                    </a:ext>
                  </a:extLst>
                </a:gridCol>
                <a:gridCol w="493776">
                  <a:extLst>
                    <a:ext uri="{9D8B030D-6E8A-4147-A177-3AD203B41FA5}">
                      <a16:colId xmlns:a16="http://schemas.microsoft.com/office/drawing/2014/main" val="3438971577"/>
                    </a:ext>
                  </a:extLst>
                </a:gridCol>
                <a:gridCol w="493776">
                  <a:extLst>
                    <a:ext uri="{9D8B030D-6E8A-4147-A177-3AD203B41FA5}">
                      <a16:colId xmlns:a16="http://schemas.microsoft.com/office/drawing/2014/main" val="3564167641"/>
                    </a:ext>
                  </a:extLst>
                </a:gridCol>
                <a:gridCol w="493776">
                  <a:extLst>
                    <a:ext uri="{9D8B030D-6E8A-4147-A177-3AD203B41FA5}">
                      <a16:colId xmlns:a16="http://schemas.microsoft.com/office/drawing/2014/main" val="318906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3685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- 2021-03-26 20:29:56</a:t>
                      </a:r>
                      <a:r>
                        <a:rPr kumimoji="0" lang="de-DE" sz="1000" b="0" i="0" u="none" strike="noStrike" kern="1200" cap="none" spc="0" normalizeH="0" baseline="0" noProof="0">
                          <a:ln>
                            <a:noFill/>
                          </a:ln>
                          <a:solidFill>
                            <a:prstClr val="black"/>
                          </a:solidFill>
                          <a:effectLst/>
                          <a:uLnTx/>
                          <a:uFillTx/>
                          <a:latin typeface="+mn-lt"/>
                          <a:ea typeface="+mn-ea"/>
                          <a:cs typeface="+mn-cs"/>
                        </a:rPr>
                        <a:t>
 "Mit zehn Kilo weniger wärst du richtig hübsch!" Kennst du solche vergifteten Komplimente? Gerade wenn sie gut gemeint sind, können sie verletzen. Wir zeigen dir, wie du dich gegen Bodyshaming zur Wehr setzen kannst.
Mehr in unserer Reihe #probodypositivity und auf unserer Webseite. #linkinbio
#pronovabkk #bodypositivity #bodyshaming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https://quintly-image-storage.s3.amazonaws.com/45cbd03b64ea58ce4d75e2a18185fc18/efe1e3c718edb40346d4c63e1de33bbe.jpg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6958671"/>
                  </a:ext>
                </a:extLst>
              </a:tr>
            </a:tbl>
          </a:graphicData>
        </a:graphic>
      </p:graphicFrame>
      <p:sp>
        <p:nvSpPr>
          <p:cNvPr id="4" name="Text Placeholder 3">
            <a:extLst>
              <a:ext uri="{FF2B5EF4-FFF2-40B4-BE49-F238E27FC236}">
                <a16:creationId xmlns:a16="http://schemas.microsoft.com/office/drawing/2014/main" id="{7E5DFC36-2054-4563-915A-92D918D8157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944812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76F35-4D21-49EC-9DFE-619A1417D4DF}"/>
              </a:ext>
            </a:extLst>
          </p:cNvPr>
          <p:cNvSpPr>
            <a:spLocks noGrp="1"/>
          </p:cNvSpPr>
          <p:nvPr>
            <p:ph type="title"/>
          </p:nvPr>
        </p:nvSpPr>
        <p:spPr/>
        <p:txBody>
          <a:bodyPr/>
          <a:lstStyle/>
          <a:p>
            <a:r>
              <a:rPr lang="en-US"/>
              <a:t>Instagram Posts Table | All Pages - 26 of 26</a:t>
            </a:r>
          </a:p>
        </p:txBody>
      </p:sp>
      <p:graphicFrame>
        <p:nvGraphicFramePr>
          <p:cNvPr id="5" name="Table Placeholder 4">
            <a:extLst>
              <a:ext uri="{FF2B5EF4-FFF2-40B4-BE49-F238E27FC236}">
                <a16:creationId xmlns:a16="http://schemas.microsoft.com/office/drawing/2014/main" id="{03FB376D-4DDD-4BFF-B350-6C2D0A127FBB}"/>
              </a:ext>
            </a:extLst>
          </p:cNvPr>
          <p:cNvGraphicFramePr>
            <a:graphicFrameLocks noGrp="1"/>
          </p:cNvGraphicFramePr>
          <p:nvPr>
            <p:ph type="tbl" sz="quarter" idx="13"/>
            <p:extLst>
              <p:ext uri="{D42A27DB-BD31-4B8C-83A1-F6EECF244321}">
                <p14:modId xmlns:p14="http://schemas.microsoft.com/office/powerpoint/2010/main" val="347855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42109453"/>
                    </a:ext>
                  </a:extLst>
                </a:gridCol>
                <a:gridCol w="1069847">
                  <a:extLst>
                    <a:ext uri="{9D8B030D-6E8A-4147-A177-3AD203B41FA5}">
                      <a16:colId xmlns:a16="http://schemas.microsoft.com/office/drawing/2014/main" val="391291722"/>
                    </a:ext>
                  </a:extLst>
                </a:gridCol>
                <a:gridCol w="1399031">
                  <a:extLst>
                    <a:ext uri="{9D8B030D-6E8A-4147-A177-3AD203B41FA5}">
                      <a16:colId xmlns:a16="http://schemas.microsoft.com/office/drawing/2014/main" val="4100342380"/>
                    </a:ext>
                  </a:extLst>
                </a:gridCol>
                <a:gridCol w="493776">
                  <a:extLst>
                    <a:ext uri="{9D8B030D-6E8A-4147-A177-3AD203B41FA5}">
                      <a16:colId xmlns:a16="http://schemas.microsoft.com/office/drawing/2014/main" val="98015451"/>
                    </a:ext>
                  </a:extLst>
                </a:gridCol>
                <a:gridCol w="493776">
                  <a:extLst>
                    <a:ext uri="{9D8B030D-6E8A-4147-A177-3AD203B41FA5}">
                      <a16:colId xmlns:a16="http://schemas.microsoft.com/office/drawing/2014/main" val="712439430"/>
                    </a:ext>
                  </a:extLst>
                </a:gridCol>
                <a:gridCol w="493776">
                  <a:extLst>
                    <a:ext uri="{9D8B030D-6E8A-4147-A177-3AD203B41FA5}">
                      <a16:colId xmlns:a16="http://schemas.microsoft.com/office/drawing/2014/main" val="915983732"/>
                    </a:ext>
                  </a:extLst>
                </a:gridCol>
                <a:gridCol w="493776">
                  <a:extLst>
                    <a:ext uri="{9D8B030D-6E8A-4147-A177-3AD203B41FA5}">
                      <a16:colId xmlns:a16="http://schemas.microsoft.com/office/drawing/2014/main" val="1009776547"/>
                    </a:ext>
                  </a:extLst>
                </a:gridCol>
                <a:gridCol w="493776">
                  <a:extLst>
                    <a:ext uri="{9D8B030D-6E8A-4147-A177-3AD203B41FA5}">
                      <a16:colId xmlns:a16="http://schemas.microsoft.com/office/drawing/2014/main" val="797960610"/>
                    </a:ext>
                  </a:extLst>
                </a:gridCol>
                <a:gridCol w="493776">
                  <a:extLst>
                    <a:ext uri="{9D8B030D-6E8A-4147-A177-3AD203B41FA5}">
                      <a16:colId xmlns:a16="http://schemas.microsoft.com/office/drawing/2014/main" val="2197382632"/>
                    </a:ext>
                  </a:extLst>
                </a:gridCol>
                <a:gridCol w="493776">
                  <a:extLst>
                    <a:ext uri="{9D8B030D-6E8A-4147-A177-3AD203B41FA5}">
                      <a16:colId xmlns:a16="http://schemas.microsoft.com/office/drawing/2014/main" val="3304720529"/>
                    </a:ext>
                  </a:extLst>
                </a:gridCol>
                <a:gridCol w="493776">
                  <a:extLst>
                    <a:ext uri="{9D8B030D-6E8A-4147-A177-3AD203B41FA5}">
                      <a16:colId xmlns:a16="http://schemas.microsoft.com/office/drawing/2014/main" val="2460624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5116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- 2021-01-08 17:24:50</a:t>
                      </a:r>
                      <a:r>
                        <a:rPr kumimoji="0" lang="en-US" sz="1000" b="0" i="0" u="none" strike="noStrike" kern="1200" cap="none" spc="0" normalizeH="0" baseline="0" noProof="0">
                          <a:ln>
                            <a:noFill/>
                          </a:ln>
                          <a:solidFill>
                            <a:prstClr val="black"/>
                          </a:solidFill>
                          <a:effectLst/>
                          <a:uLnTx/>
                          <a:uFillTx/>
                          <a:latin typeface="+mn-lt"/>
                          <a:ea typeface="+mn-ea"/>
                          <a:cs typeface="+mn-cs"/>
                        </a:rPr>
                        <a:t>
 Nimm den Stress deiner Arbeitswoche nicht mit ins Wochenende! Entspanne dich mit Progressiver Muskelentspannung nach Jacobson. Auf unserer Webseite findest du Infos und Audiofiles, mit denen du sofort loslegen kannst. Den Link findest du in der Bio.
Übrigens:
Es ist ganz normal, wenn du während der Entspannung vielleicht ein warmes oder prickelndes Gefühl wahrnimmst. Probiere es aus!
#pronovabkk #progressivemuskelentspannung #lebensqualität #achtsam #bewusstsein #entspannung #entspannungstraining #gelassenheit #achtsamkeit #auszeit #entspannen #entspannt #genießen #entspannungpur #erholung #lifebalance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https://quintly-image-storage.s3.amazonaws.com/45cbd03b64ea58ce4d75e2a18185fc18/09532357901fc513ec254c682ce10b0f.jpg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Stress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7883378"/>
                  </a:ext>
                </a:extLst>
              </a:tr>
            </a:tbl>
          </a:graphicData>
        </a:graphic>
      </p:graphicFrame>
      <p:sp>
        <p:nvSpPr>
          <p:cNvPr id="4" name="Text Placeholder 3">
            <a:extLst>
              <a:ext uri="{FF2B5EF4-FFF2-40B4-BE49-F238E27FC236}">
                <a16:creationId xmlns:a16="http://schemas.microsoft.com/office/drawing/2014/main" id="{D4E71E82-151E-4ED5-B0AF-404E6B56318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434085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3BD2-CCCF-41CF-A643-B79FA44D8C77}"/>
              </a:ext>
            </a:extLst>
          </p:cNvPr>
          <p:cNvSpPr>
            <a:spLocks noGrp="1"/>
          </p:cNvSpPr>
          <p:nvPr>
            <p:ph type="title"/>
          </p:nvPr>
        </p:nvSpPr>
        <p:spPr/>
        <p:txBody>
          <a:bodyPr/>
          <a:lstStyle/>
          <a:p>
            <a:r>
              <a:rPr lang="en-US"/>
              <a:t>Instagram IGTV Videos Table | All Pages - 1 of 4</a:t>
            </a:r>
          </a:p>
        </p:txBody>
      </p:sp>
      <p:graphicFrame>
        <p:nvGraphicFramePr>
          <p:cNvPr id="5" name="Table Placeholder 4">
            <a:extLst>
              <a:ext uri="{FF2B5EF4-FFF2-40B4-BE49-F238E27FC236}">
                <a16:creationId xmlns:a16="http://schemas.microsoft.com/office/drawing/2014/main" id="{0532E7D2-6F3B-4442-ACEC-42B91698A297}"/>
              </a:ext>
            </a:extLst>
          </p:cNvPr>
          <p:cNvGraphicFramePr>
            <a:graphicFrameLocks noGrp="1"/>
          </p:cNvGraphicFramePr>
          <p:nvPr>
            <p:ph type="tbl" sz="quarter" idx="13"/>
            <p:extLst>
              <p:ext uri="{D42A27DB-BD31-4B8C-83A1-F6EECF244321}">
                <p14:modId xmlns:p14="http://schemas.microsoft.com/office/powerpoint/2010/main" val="330322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25258883"/>
                    </a:ext>
                  </a:extLst>
                </a:gridCol>
                <a:gridCol w="411480">
                  <a:extLst>
                    <a:ext uri="{9D8B030D-6E8A-4147-A177-3AD203B41FA5}">
                      <a16:colId xmlns:a16="http://schemas.microsoft.com/office/drawing/2014/main" val="4047932102"/>
                    </a:ext>
                  </a:extLst>
                </a:gridCol>
                <a:gridCol w="1316736">
                  <a:extLst>
                    <a:ext uri="{9D8B030D-6E8A-4147-A177-3AD203B41FA5}">
                      <a16:colId xmlns:a16="http://schemas.microsoft.com/office/drawing/2014/main" val="4284857893"/>
                    </a:ext>
                  </a:extLst>
                </a:gridCol>
                <a:gridCol w="411480">
                  <a:extLst>
                    <a:ext uri="{9D8B030D-6E8A-4147-A177-3AD203B41FA5}">
                      <a16:colId xmlns:a16="http://schemas.microsoft.com/office/drawing/2014/main" val="2637889367"/>
                    </a:ext>
                  </a:extLst>
                </a:gridCol>
                <a:gridCol w="411480">
                  <a:extLst>
                    <a:ext uri="{9D8B030D-6E8A-4147-A177-3AD203B41FA5}">
                      <a16:colId xmlns:a16="http://schemas.microsoft.com/office/drawing/2014/main" val="4106545525"/>
                    </a:ext>
                  </a:extLst>
                </a:gridCol>
                <a:gridCol w="411480">
                  <a:extLst>
                    <a:ext uri="{9D8B030D-6E8A-4147-A177-3AD203B41FA5}">
                      <a16:colId xmlns:a16="http://schemas.microsoft.com/office/drawing/2014/main" val="1015602647"/>
                    </a:ext>
                  </a:extLst>
                </a:gridCol>
                <a:gridCol w="411480">
                  <a:extLst>
                    <a:ext uri="{9D8B030D-6E8A-4147-A177-3AD203B41FA5}">
                      <a16:colId xmlns:a16="http://schemas.microsoft.com/office/drawing/2014/main" val="1353225378"/>
                    </a:ext>
                  </a:extLst>
                </a:gridCol>
                <a:gridCol w="411480">
                  <a:extLst>
                    <a:ext uri="{9D8B030D-6E8A-4147-A177-3AD203B41FA5}">
                      <a16:colId xmlns:a16="http://schemas.microsoft.com/office/drawing/2014/main" val="2211794279"/>
                    </a:ext>
                  </a:extLst>
                </a:gridCol>
                <a:gridCol w="411480">
                  <a:extLst>
                    <a:ext uri="{9D8B030D-6E8A-4147-A177-3AD203B41FA5}">
                      <a16:colId xmlns:a16="http://schemas.microsoft.com/office/drawing/2014/main" val="2410283860"/>
                    </a:ext>
                  </a:extLst>
                </a:gridCol>
                <a:gridCol w="411480">
                  <a:extLst>
                    <a:ext uri="{9D8B030D-6E8A-4147-A177-3AD203B41FA5}">
                      <a16:colId xmlns:a16="http://schemas.microsoft.com/office/drawing/2014/main" val="2378990255"/>
                    </a:ext>
                  </a:extLst>
                </a:gridCol>
                <a:gridCol w="411480">
                  <a:extLst>
                    <a:ext uri="{9D8B030D-6E8A-4147-A177-3AD203B41FA5}">
                      <a16:colId xmlns:a16="http://schemas.microsoft.com/office/drawing/2014/main" val="3379581034"/>
                    </a:ext>
                  </a:extLst>
                </a:gridCol>
                <a:gridCol w="411480">
                  <a:extLst>
                    <a:ext uri="{9D8B030D-6E8A-4147-A177-3AD203B41FA5}">
                      <a16:colId xmlns:a16="http://schemas.microsoft.com/office/drawing/2014/main" val="2057061372"/>
                    </a:ext>
                  </a:extLst>
                </a:gridCol>
                <a:gridCol w="411480">
                  <a:extLst>
                    <a:ext uri="{9D8B030D-6E8A-4147-A177-3AD203B41FA5}">
                      <a16:colId xmlns:a16="http://schemas.microsoft.com/office/drawing/2014/main" val="370234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670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- 2021-03-15 12:01:40</a:t>
                      </a:r>
                      <a:r>
                        <a:rPr kumimoji="0" lang="de-DE" sz="1000" b="0" i="0" u="none" strike="noStrike" kern="1200" cap="none" spc="0" normalizeH="0" baseline="0" noProof="0">
                          <a:ln>
                            <a:noFill/>
                          </a:ln>
                          <a:solidFill>
                            <a:prstClr val="black"/>
                          </a:solidFill>
                          <a:effectLst/>
                          <a:uLnTx/>
                          <a:uFillTx/>
                          <a:latin typeface="+mn-lt"/>
                          <a:ea typeface="+mn-ea"/>
                          <a:cs typeface="+mn-cs"/>
                        </a:rPr>
                        <a:t>
 Am Tag der Rückengesundheit zeigt euch @sinahdiepold die besten Yoga-Übungen für den Rücken. Das hier ist für alle, die heute im Büro oder Homeoffice sitzen müssen!
#pronovabkk #yoga #tagderrückengesundheit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Yoga für den Rücken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Gesundheit, Yoga Sinah,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extLst>
                  <a:ext uri="{0D108BD9-81ED-4DB2-BD59-A6C34878D82A}">
                    <a16:rowId xmlns:a16="http://schemas.microsoft.com/office/drawing/2014/main" val="4211517977"/>
                  </a:ext>
                </a:extLst>
              </a:tr>
            </a:tbl>
          </a:graphicData>
        </a:graphic>
      </p:graphicFrame>
      <p:sp>
        <p:nvSpPr>
          <p:cNvPr id="4" name="Text Placeholder 3">
            <a:extLst>
              <a:ext uri="{FF2B5EF4-FFF2-40B4-BE49-F238E27FC236}">
                <a16:creationId xmlns:a16="http://schemas.microsoft.com/office/drawing/2014/main" id="{88EE0F6D-C806-4552-9435-7944C819CAF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50259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22C4-613E-4FEE-AA44-8692DB3EAC8A}"/>
              </a:ext>
            </a:extLst>
          </p:cNvPr>
          <p:cNvSpPr>
            <a:spLocks noGrp="1"/>
          </p:cNvSpPr>
          <p:nvPr>
            <p:ph type="title"/>
          </p:nvPr>
        </p:nvSpPr>
        <p:spPr/>
        <p:txBody>
          <a:bodyPr/>
          <a:lstStyle/>
          <a:p>
            <a:r>
              <a:rPr lang="en-US"/>
              <a:t>Instagram IGTV Videos Table | All Pages - 2 of 4</a:t>
            </a:r>
          </a:p>
        </p:txBody>
      </p:sp>
      <p:graphicFrame>
        <p:nvGraphicFramePr>
          <p:cNvPr id="5" name="Table Placeholder 4">
            <a:extLst>
              <a:ext uri="{FF2B5EF4-FFF2-40B4-BE49-F238E27FC236}">
                <a16:creationId xmlns:a16="http://schemas.microsoft.com/office/drawing/2014/main" id="{A0082351-3E29-4194-B26D-977162A05F38}"/>
              </a:ext>
            </a:extLst>
          </p:cNvPr>
          <p:cNvGraphicFramePr>
            <a:graphicFrameLocks noGrp="1"/>
          </p:cNvGraphicFramePr>
          <p:nvPr>
            <p:ph type="tbl" sz="quarter" idx="13"/>
            <p:extLst>
              <p:ext uri="{D42A27DB-BD31-4B8C-83A1-F6EECF244321}">
                <p14:modId xmlns:p14="http://schemas.microsoft.com/office/powerpoint/2010/main" val="402356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2766634"/>
                    </a:ext>
                  </a:extLst>
                </a:gridCol>
                <a:gridCol w="411480">
                  <a:extLst>
                    <a:ext uri="{9D8B030D-6E8A-4147-A177-3AD203B41FA5}">
                      <a16:colId xmlns:a16="http://schemas.microsoft.com/office/drawing/2014/main" val="3365247169"/>
                    </a:ext>
                  </a:extLst>
                </a:gridCol>
                <a:gridCol w="1316736">
                  <a:extLst>
                    <a:ext uri="{9D8B030D-6E8A-4147-A177-3AD203B41FA5}">
                      <a16:colId xmlns:a16="http://schemas.microsoft.com/office/drawing/2014/main" val="2875497703"/>
                    </a:ext>
                  </a:extLst>
                </a:gridCol>
                <a:gridCol w="411480">
                  <a:extLst>
                    <a:ext uri="{9D8B030D-6E8A-4147-A177-3AD203B41FA5}">
                      <a16:colId xmlns:a16="http://schemas.microsoft.com/office/drawing/2014/main" val="1521253094"/>
                    </a:ext>
                  </a:extLst>
                </a:gridCol>
                <a:gridCol w="411480">
                  <a:extLst>
                    <a:ext uri="{9D8B030D-6E8A-4147-A177-3AD203B41FA5}">
                      <a16:colId xmlns:a16="http://schemas.microsoft.com/office/drawing/2014/main" val="3924530392"/>
                    </a:ext>
                  </a:extLst>
                </a:gridCol>
                <a:gridCol w="411480">
                  <a:extLst>
                    <a:ext uri="{9D8B030D-6E8A-4147-A177-3AD203B41FA5}">
                      <a16:colId xmlns:a16="http://schemas.microsoft.com/office/drawing/2014/main" val="2698288713"/>
                    </a:ext>
                  </a:extLst>
                </a:gridCol>
                <a:gridCol w="411480">
                  <a:extLst>
                    <a:ext uri="{9D8B030D-6E8A-4147-A177-3AD203B41FA5}">
                      <a16:colId xmlns:a16="http://schemas.microsoft.com/office/drawing/2014/main" val="403812589"/>
                    </a:ext>
                  </a:extLst>
                </a:gridCol>
                <a:gridCol w="411480">
                  <a:extLst>
                    <a:ext uri="{9D8B030D-6E8A-4147-A177-3AD203B41FA5}">
                      <a16:colId xmlns:a16="http://schemas.microsoft.com/office/drawing/2014/main" val="703855021"/>
                    </a:ext>
                  </a:extLst>
                </a:gridCol>
                <a:gridCol w="411480">
                  <a:extLst>
                    <a:ext uri="{9D8B030D-6E8A-4147-A177-3AD203B41FA5}">
                      <a16:colId xmlns:a16="http://schemas.microsoft.com/office/drawing/2014/main" val="1264080167"/>
                    </a:ext>
                  </a:extLst>
                </a:gridCol>
                <a:gridCol w="411480">
                  <a:extLst>
                    <a:ext uri="{9D8B030D-6E8A-4147-A177-3AD203B41FA5}">
                      <a16:colId xmlns:a16="http://schemas.microsoft.com/office/drawing/2014/main" val="2630592883"/>
                    </a:ext>
                  </a:extLst>
                </a:gridCol>
                <a:gridCol w="411480">
                  <a:extLst>
                    <a:ext uri="{9D8B030D-6E8A-4147-A177-3AD203B41FA5}">
                      <a16:colId xmlns:a16="http://schemas.microsoft.com/office/drawing/2014/main" val="932084405"/>
                    </a:ext>
                  </a:extLst>
                </a:gridCol>
                <a:gridCol w="411480">
                  <a:extLst>
                    <a:ext uri="{9D8B030D-6E8A-4147-A177-3AD203B41FA5}">
                      <a16:colId xmlns:a16="http://schemas.microsoft.com/office/drawing/2014/main" val="89447977"/>
                    </a:ext>
                  </a:extLst>
                </a:gridCol>
                <a:gridCol w="411480">
                  <a:extLst>
                    <a:ext uri="{9D8B030D-6E8A-4147-A177-3AD203B41FA5}">
                      <a16:colId xmlns:a16="http://schemas.microsoft.com/office/drawing/2014/main" val="250381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886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3320174866"/>
                  </a:ext>
                </a:extLst>
              </a:tr>
            </a:tbl>
          </a:graphicData>
        </a:graphic>
      </p:graphicFrame>
      <p:sp>
        <p:nvSpPr>
          <p:cNvPr id="4" name="Text Placeholder 3">
            <a:extLst>
              <a:ext uri="{FF2B5EF4-FFF2-40B4-BE49-F238E27FC236}">
                <a16:creationId xmlns:a16="http://schemas.microsoft.com/office/drawing/2014/main" id="{27D48C76-2071-4044-A90F-E1CB4A4AA320}"/>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896870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650F-C7CD-4F37-945B-EA01294C891B}"/>
              </a:ext>
            </a:extLst>
          </p:cNvPr>
          <p:cNvSpPr>
            <a:spLocks noGrp="1"/>
          </p:cNvSpPr>
          <p:nvPr>
            <p:ph type="title"/>
          </p:nvPr>
        </p:nvSpPr>
        <p:spPr/>
        <p:txBody>
          <a:bodyPr/>
          <a:lstStyle/>
          <a:p>
            <a:r>
              <a:rPr lang="en-US"/>
              <a:t>Instagram IGTV Videos Table | All Pages - 3 of 4</a:t>
            </a:r>
          </a:p>
        </p:txBody>
      </p:sp>
      <p:graphicFrame>
        <p:nvGraphicFramePr>
          <p:cNvPr id="5" name="Table Placeholder 4">
            <a:extLst>
              <a:ext uri="{FF2B5EF4-FFF2-40B4-BE49-F238E27FC236}">
                <a16:creationId xmlns:a16="http://schemas.microsoft.com/office/drawing/2014/main" id="{818B53DD-0796-44DD-BD0D-4A6D77C4B426}"/>
              </a:ext>
            </a:extLst>
          </p:cNvPr>
          <p:cNvGraphicFramePr>
            <a:graphicFrameLocks noGrp="1"/>
          </p:cNvGraphicFramePr>
          <p:nvPr>
            <p:ph type="tbl" sz="quarter" idx="13"/>
            <p:extLst>
              <p:ext uri="{D42A27DB-BD31-4B8C-83A1-F6EECF244321}">
                <p14:modId xmlns:p14="http://schemas.microsoft.com/office/powerpoint/2010/main" val="150803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7378475"/>
                    </a:ext>
                  </a:extLst>
                </a:gridCol>
                <a:gridCol w="411480">
                  <a:extLst>
                    <a:ext uri="{9D8B030D-6E8A-4147-A177-3AD203B41FA5}">
                      <a16:colId xmlns:a16="http://schemas.microsoft.com/office/drawing/2014/main" val="1915079817"/>
                    </a:ext>
                  </a:extLst>
                </a:gridCol>
                <a:gridCol w="1316736">
                  <a:extLst>
                    <a:ext uri="{9D8B030D-6E8A-4147-A177-3AD203B41FA5}">
                      <a16:colId xmlns:a16="http://schemas.microsoft.com/office/drawing/2014/main" val="3423065034"/>
                    </a:ext>
                  </a:extLst>
                </a:gridCol>
                <a:gridCol w="411480">
                  <a:extLst>
                    <a:ext uri="{9D8B030D-6E8A-4147-A177-3AD203B41FA5}">
                      <a16:colId xmlns:a16="http://schemas.microsoft.com/office/drawing/2014/main" val="3457816874"/>
                    </a:ext>
                  </a:extLst>
                </a:gridCol>
                <a:gridCol w="411480">
                  <a:extLst>
                    <a:ext uri="{9D8B030D-6E8A-4147-A177-3AD203B41FA5}">
                      <a16:colId xmlns:a16="http://schemas.microsoft.com/office/drawing/2014/main" val="3177840125"/>
                    </a:ext>
                  </a:extLst>
                </a:gridCol>
                <a:gridCol w="411480">
                  <a:extLst>
                    <a:ext uri="{9D8B030D-6E8A-4147-A177-3AD203B41FA5}">
                      <a16:colId xmlns:a16="http://schemas.microsoft.com/office/drawing/2014/main" val="959902903"/>
                    </a:ext>
                  </a:extLst>
                </a:gridCol>
                <a:gridCol w="411480">
                  <a:extLst>
                    <a:ext uri="{9D8B030D-6E8A-4147-A177-3AD203B41FA5}">
                      <a16:colId xmlns:a16="http://schemas.microsoft.com/office/drawing/2014/main" val="3465103656"/>
                    </a:ext>
                  </a:extLst>
                </a:gridCol>
                <a:gridCol w="411480">
                  <a:extLst>
                    <a:ext uri="{9D8B030D-6E8A-4147-A177-3AD203B41FA5}">
                      <a16:colId xmlns:a16="http://schemas.microsoft.com/office/drawing/2014/main" val="2041274825"/>
                    </a:ext>
                  </a:extLst>
                </a:gridCol>
                <a:gridCol w="411480">
                  <a:extLst>
                    <a:ext uri="{9D8B030D-6E8A-4147-A177-3AD203B41FA5}">
                      <a16:colId xmlns:a16="http://schemas.microsoft.com/office/drawing/2014/main" val="2704910106"/>
                    </a:ext>
                  </a:extLst>
                </a:gridCol>
                <a:gridCol w="411480">
                  <a:extLst>
                    <a:ext uri="{9D8B030D-6E8A-4147-A177-3AD203B41FA5}">
                      <a16:colId xmlns:a16="http://schemas.microsoft.com/office/drawing/2014/main" val="2549447531"/>
                    </a:ext>
                  </a:extLst>
                </a:gridCol>
                <a:gridCol w="411480">
                  <a:extLst>
                    <a:ext uri="{9D8B030D-6E8A-4147-A177-3AD203B41FA5}">
                      <a16:colId xmlns:a16="http://schemas.microsoft.com/office/drawing/2014/main" val="3770847456"/>
                    </a:ext>
                  </a:extLst>
                </a:gridCol>
                <a:gridCol w="411480">
                  <a:extLst>
                    <a:ext uri="{9D8B030D-6E8A-4147-A177-3AD203B41FA5}">
                      <a16:colId xmlns:a16="http://schemas.microsoft.com/office/drawing/2014/main" val="3474900946"/>
                    </a:ext>
                  </a:extLst>
                </a:gridCol>
                <a:gridCol w="411480">
                  <a:extLst>
                    <a:ext uri="{9D8B030D-6E8A-4147-A177-3AD203B41FA5}">
                      <a16:colId xmlns:a16="http://schemas.microsoft.com/office/drawing/2014/main" val="80687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0937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425698281"/>
                  </a:ext>
                </a:extLst>
              </a:tr>
            </a:tbl>
          </a:graphicData>
        </a:graphic>
      </p:graphicFrame>
      <p:sp>
        <p:nvSpPr>
          <p:cNvPr id="4" name="Text Placeholder 3">
            <a:extLst>
              <a:ext uri="{FF2B5EF4-FFF2-40B4-BE49-F238E27FC236}">
                <a16:creationId xmlns:a16="http://schemas.microsoft.com/office/drawing/2014/main" id="{6FFE692A-84E9-4E8A-92A7-5CFBA771019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637915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31C9A-EC43-4942-9726-EF76D06D67BE}"/>
              </a:ext>
            </a:extLst>
          </p:cNvPr>
          <p:cNvSpPr>
            <a:spLocks noGrp="1"/>
          </p:cNvSpPr>
          <p:nvPr>
            <p:ph type="title"/>
          </p:nvPr>
        </p:nvSpPr>
        <p:spPr/>
        <p:txBody>
          <a:bodyPr/>
          <a:lstStyle/>
          <a:p>
            <a:r>
              <a:rPr lang="en-US"/>
              <a:t>Instagram IGTV Videos Table | All Pages - 4 of 4</a:t>
            </a:r>
          </a:p>
        </p:txBody>
      </p:sp>
      <p:graphicFrame>
        <p:nvGraphicFramePr>
          <p:cNvPr id="5" name="Table Placeholder 4">
            <a:extLst>
              <a:ext uri="{FF2B5EF4-FFF2-40B4-BE49-F238E27FC236}">
                <a16:creationId xmlns:a16="http://schemas.microsoft.com/office/drawing/2014/main" id="{AB932C2C-F25A-420F-A551-E5F6954CFAE0}"/>
              </a:ext>
            </a:extLst>
          </p:cNvPr>
          <p:cNvGraphicFramePr>
            <a:graphicFrameLocks noGrp="1"/>
          </p:cNvGraphicFramePr>
          <p:nvPr>
            <p:ph type="tbl" sz="quarter" idx="13"/>
            <p:extLst>
              <p:ext uri="{D42A27DB-BD31-4B8C-83A1-F6EECF244321}">
                <p14:modId xmlns:p14="http://schemas.microsoft.com/office/powerpoint/2010/main" val="168306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0248368"/>
                    </a:ext>
                  </a:extLst>
                </a:gridCol>
                <a:gridCol w="411480">
                  <a:extLst>
                    <a:ext uri="{9D8B030D-6E8A-4147-A177-3AD203B41FA5}">
                      <a16:colId xmlns:a16="http://schemas.microsoft.com/office/drawing/2014/main" val="1679250689"/>
                    </a:ext>
                  </a:extLst>
                </a:gridCol>
                <a:gridCol w="1316736">
                  <a:extLst>
                    <a:ext uri="{9D8B030D-6E8A-4147-A177-3AD203B41FA5}">
                      <a16:colId xmlns:a16="http://schemas.microsoft.com/office/drawing/2014/main" val="3934883954"/>
                    </a:ext>
                  </a:extLst>
                </a:gridCol>
                <a:gridCol w="411480">
                  <a:extLst>
                    <a:ext uri="{9D8B030D-6E8A-4147-A177-3AD203B41FA5}">
                      <a16:colId xmlns:a16="http://schemas.microsoft.com/office/drawing/2014/main" val="275669704"/>
                    </a:ext>
                  </a:extLst>
                </a:gridCol>
                <a:gridCol w="411480">
                  <a:extLst>
                    <a:ext uri="{9D8B030D-6E8A-4147-A177-3AD203B41FA5}">
                      <a16:colId xmlns:a16="http://schemas.microsoft.com/office/drawing/2014/main" val="1653906723"/>
                    </a:ext>
                  </a:extLst>
                </a:gridCol>
                <a:gridCol w="411480">
                  <a:extLst>
                    <a:ext uri="{9D8B030D-6E8A-4147-A177-3AD203B41FA5}">
                      <a16:colId xmlns:a16="http://schemas.microsoft.com/office/drawing/2014/main" val="3551205756"/>
                    </a:ext>
                  </a:extLst>
                </a:gridCol>
                <a:gridCol w="411480">
                  <a:extLst>
                    <a:ext uri="{9D8B030D-6E8A-4147-A177-3AD203B41FA5}">
                      <a16:colId xmlns:a16="http://schemas.microsoft.com/office/drawing/2014/main" val="2991552148"/>
                    </a:ext>
                  </a:extLst>
                </a:gridCol>
                <a:gridCol w="411480">
                  <a:extLst>
                    <a:ext uri="{9D8B030D-6E8A-4147-A177-3AD203B41FA5}">
                      <a16:colId xmlns:a16="http://schemas.microsoft.com/office/drawing/2014/main" val="163467757"/>
                    </a:ext>
                  </a:extLst>
                </a:gridCol>
                <a:gridCol w="411480">
                  <a:extLst>
                    <a:ext uri="{9D8B030D-6E8A-4147-A177-3AD203B41FA5}">
                      <a16:colId xmlns:a16="http://schemas.microsoft.com/office/drawing/2014/main" val="1536815603"/>
                    </a:ext>
                  </a:extLst>
                </a:gridCol>
                <a:gridCol w="411480">
                  <a:extLst>
                    <a:ext uri="{9D8B030D-6E8A-4147-A177-3AD203B41FA5}">
                      <a16:colId xmlns:a16="http://schemas.microsoft.com/office/drawing/2014/main" val="2358508959"/>
                    </a:ext>
                  </a:extLst>
                </a:gridCol>
                <a:gridCol w="411480">
                  <a:extLst>
                    <a:ext uri="{9D8B030D-6E8A-4147-A177-3AD203B41FA5}">
                      <a16:colId xmlns:a16="http://schemas.microsoft.com/office/drawing/2014/main" val="1522543811"/>
                    </a:ext>
                  </a:extLst>
                </a:gridCol>
                <a:gridCol w="411480">
                  <a:extLst>
                    <a:ext uri="{9D8B030D-6E8A-4147-A177-3AD203B41FA5}">
                      <a16:colId xmlns:a16="http://schemas.microsoft.com/office/drawing/2014/main" val="196828906"/>
                    </a:ext>
                  </a:extLst>
                </a:gridCol>
                <a:gridCol w="411480">
                  <a:extLst>
                    <a:ext uri="{9D8B030D-6E8A-4147-A177-3AD203B41FA5}">
                      <a16:colId xmlns:a16="http://schemas.microsoft.com/office/drawing/2014/main" val="153561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40530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4048581352"/>
                  </a:ext>
                </a:extLst>
              </a:tr>
            </a:tbl>
          </a:graphicData>
        </a:graphic>
      </p:graphicFrame>
      <p:sp>
        <p:nvSpPr>
          <p:cNvPr id="4" name="Text Placeholder 3">
            <a:extLst>
              <a:ext uri="{FF2B5EF4-FFF2-40B4-BE49-F238E27FC236}">
                <a16:creationId xmlns:a16="http://schemas.microsoft.com/office/drawing/2014/main" id="{3F3819AF-CB31-4FE2-AB93-A6ECBD33EC4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200505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2796</Words>
  <Application>Microsoft Office PowerPoint</Application>
  <PresentationFormat>On-screen Show (4:3)</PresentationFormat>
  <Paragraphs>949</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Quartalsreport Instagram</vt:lpstr>
      <vt:lpstr>Instagram Key Metrics Table | All Pages</vt:lpstr>
      <vt:lpstr>Instagram Instagram Key Metrics Table | All Pages</vt:lpstr>
      <vt:lpstr>Instagram Stories Key Metrics Table | All Pages</vt:lpstr>
      <vt:lpstr>Instagram Followers Total | All Pages</vt:lpstr>
      <vt:lpstr>Instagram Stories Table  | All Pages - 1 of 2</vt:lpstr>
      <vt:lpstr>Instagram Stories Table  | All Pages - 2 of 2</vt:lpstr>
      <vt:lpstr>Instagram Interaction Rate By Hour | All Pages</vt:lpstr>
      <vt:lpstr>Instagram Posts Table | All Pages - 1 of 26</vt:lpstr>
      <vt:lpstr>Instagram Posts Table | All Pages - 2 of 26</vt:lpstr>
      <vt:lpstr>Instagram Posts Table | All Pages - 3 of 26</vt:lpstr>
      <vt:lpstr>Instagram Posts Table | All Pages - 4 of 26</vt:lpstr>
      <vt:lpstr>Instagram Posts Table | All Pages - 5 of 26</vt:lpstr>
      <vt:lpstr>Instagram Posts Table | All Pages - 6 of 26</vt:lpstr>
      <vt:lpstr>Instagram Posts Table | All Pages - 7 of 26</vt:lpstr>
      <vt:lpstr>Instagram Posts Table | All Pages - 8 of 26</vt:lpstr>
      <vt:lpstr>Instagram Posts Table | All Pages - 9 of 26</vt:lpstr>
      <vt:lpstr>Instagram Posts Table | All Pages - 10 of 26</vt:lpstr>
      <vt:lpstr>Instagram Posts Table | All Pages - 11 of 26</vt:lpstr>
      <vt:lpstr>Instagram Posts Table | All Pages - 12 of 26</vt:lpstr>
      <vt:lpstr>Instagram Posts Table | All Pages - 13 of 26</vt:lpstr>
      <vt:lpstr>Instagram Posts Table | All Pages - 14 of 26</vt:lpstr>
      <vt:lpstr>Instagram Posts Table | All Pages - 15 of 26</vt:lpstr>
      <vt:lpstr>Instagram Posts Table | All Pages - 16 of 26</vt:lpstr>
      <vt:lpstr>Instagram Posts Table | All Pages - 17 of 26</vt:lpstr>
      <vt:lpstr>Instagram Posts Table | All Pages - 18 of 26</vt:lpstr>
      <vt:lpstr>Instagram Posts Table | All Pages - 19 of 26</vt:lpstr>
      <vt:lpstr>Instagram Posts Table | All Pages - 20 of 26</vt:lpstr>
      <vt:lpstr>Instagram Posts Table | All Pages - 21 of 26</vt:lpstr>
      <vt:lpstr>Instagram Posts Table | All Pages - 22 of 26</vt:lpstr>
      <vt:lpstr>Instagram Posts Table | All Pages - 23 of 26</vt:lpstr>
      <vt:lpstr>Instagram Posts Table | All Pages - 24 of 26</vt:lpstr>
      <vt:lpstr>Instagram Posts Table | All Pages - 25 of 26</vt:lpstr>
      <vt:lpstr>Instagram Posts Table | All Pages - 26 of 26</vt:lpstr>
      <vt:lpstr>Instagram IGTV Videos Table | All Pages - 1 of 4</vt:lpstr>
      <vt:lpstr>Instagram IGTV Videos Table | All Pages - 2 of 4</vt:lpstr>
      <vt:lpstr>Instagram IGTV Videos Table | All Pages - 3 of 4</vt:lpstr>
      <vt:lpstr>Instagram IGTV Videos Table | All Pages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2021-08-23T10:08:37Z</dcterms:created>
  <dcterms:modified xsi:type="dcterms:W3CDTF">2021-08-23T10:09:44Z</dcterms:modified>
</cp:coreProperties>
</file>