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Sheet1!$A$2:$A$81</c:f>
              <c:numCache>
                <c:formatCode>m/d/yyyy</c:formatCode>
                <c:ptCount val="8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numCache>
            </c:numRef>
          </c:cat>
          <c:val>
            <c:numRef>
              <c:f>Sheet1!$B$2:$B$81</c:f>
              <c:numCache>
                <c:formatCode>General</c:formatCode>
                <c:ptCount val="80"/>
                <c:pt idx="0">
                  <c:v>2289</c:v>
                </c:pt>
                <c:pt idx="1">
                  <c:v>2290</c:v>
                </c:pt>
                <c:pt idx="2">
                  <c:v>2288</c:v>
                </c:pt>
                <c:pt idx="3">
                  <c:v>2288</c:v>
                </c:pt>
                <c:pt idx="4">
                  <c:v>2286</c:v>
                </c:pt>
                <c:pt idx="5">
                  <c:v>2290</c:v>
                </c:pt>
                <c:pt idx="6">
                  <c:v>2289</c:v>
                </c:pt>
                <c:pt idx="7">
                  <c:v>2290</c:v>
                </c:pt>
                <c:pt idx="8">
                  <c:v>2291</c:v>
                </c:pt>
                <c:pt idx="9">
                  <c:v>2294</c:v>
                </c:pt>
                <c:pt idx="10">
                  <c:v>2295</c:v>
                </c:pt>
                <c:pt idx="11">
                  <c:v>2293</c:v>
                </c:pt>
                <c:pt idx="12">
                  <c:v>2293</c:v>
                </c:pt>
                <c:pt idx="13">
                  <c:v>2295</c:v>
                </c:pt>
                <c:pt idx="14">
                  <c:v>2296</c:v>
                </c:pt>
                <c:pt idx="15">
                  <c:v>2296</c:v>
                </c:pt>
                <c:pt idx="16">
                  <c:v>2298</c:v>
                </c:pt>
                <c:pt idx="17">
                  <c:v>2299</c:v>
                </c:pt>
                <c:pt idx="18">
                  <c:v>2302</c:v>
                </c:pt>
                <c:pt idx="19">
                  <c:v>2303</c:v>
                </c:pt>
                <c:pt idx="20">
                  <c:v>2304</c:v>
                </c:pt>
                <c:pt idx="21">
                  <c:v>2327</c:v>
                </c:pt>
                <c:pt idx="22">
                  <c:v>2341</c:v>
                </c:pt>
                <c:pt idx="23">
                  <c:v>2339</c:v>
                </c:pt>
                <c:pt idx="24">
                  <c:v>2340</c:v>
                </c:pt>
                <c:pt idx="25">
                  <c:v>2341</c:v>
                </c:pt>
                <c:pt idx="26">
                  <c:v>2342</c:v>
                </c:pt>
                <c:pt idx="27">
                  <c:v>2342</c:v>
                </c:pt>
                <c:pt idx="28">
                  <c:v>2343</c:v>
                </c:pt>
                <c:pt idx="29">
                  <c:v>2351</c:v>
                </c:pt>
                <c:pt idx="30">
                  <c:v>2351</c:v>
                </c:pt>
                <c:pt idx="31">
                  <c:v>2357</c:v>
                </c:pt>
                <c:pt idx="32">
                  <c:v>2360</c:v>
                </c:pt>
                <c:pt idx="33">
                  <c:v>2358</c:v>
                </c:pt>
                <c:pt idx="34">
                  <c:v>2365</c:v>
                </c:pt>
                <c:pt idx="35">
                  <c:v>2363</c:v>
                </c:pt>
                <c:pt idx="36">
                  <c:v>2363</c:v>
                </c:pt>
                <c:pt idx="37">
                  <c:v>2366</c:v>
                </c:pt>
                <c:pt idx="38">
                  <c:v>2368</c:v>
                </c:pt>
                <c:pt idx="39">
                  <c:v>2369</c:v>
                </c:pt>
                <c:pt idx="40">
                  <c:v>2369</c:v>
                </c:pt>
                <c:pt idx="41">
                  <c:v>2372</c:v>
                </c:pt>
                <c:pt idx="42">
                  <c:v>2372</c:v>
                </c:pt>
                <c:pt idx="43">
                  <c:v>2372</c:v>
                </c:pt>
                <c:pt idx="44">
                  <c:v>2373</c:v>
                </c:pt>
                <c:pt idx="45">
                  <c:v>2375</c:v>
                </c:pt>
                <c:pt idx="46">
                  <c:v>2373</c:v>
                </c:pt>
                <c:pt idx="47">
                  <c:v>2373</c:v>
                </c:pt>
                <c:pt idx="48">
                  <c:v>2375</c:v>
                </c:pt>
                <c:pt idx="49">
                  <c:v>2375</c:v>
                </c:pt>
                <c:pt idx="50">
                  <c:v>2376</c:v>
                </c:pt>
                <c:pt idx="51">
                  <c:v>2380</c:v>
                </c:pt>
                <c:pt idx="52">
                  <c:v>2379</c:v>
                </c:pt>
                <c:pt idx="53">
                  <c:v>2381</c:v>
                </c:pt>
                <c:pt idx="54">
                  <c:v>2381</c:v>
                </c:pt>
                <c:pt idx="55">
                  <c:v>2383</c:v>
                </c:pt>
                <c:pt idx="56">
                  <c:v>2384</c:v>
                </c:pt>
                <c:pt idx="57">
                  <c:v>2383</c:v>
                </c:pt>
                <c:pt idx="58">
                  <c:v>2384</c:v>
                </c:pt>
                <c:pt idx="59">
                  <c:v>2384</c:v>
                </c:pt>
                <c:pt idx="60">
                  <c:v>2387</c:v>
                </c:pt>
                <c:pt idx="61">
                  <c:v>2386</c:v>
                </c:pt>
                <c:pt idx="62">
                  <c:v>2388</c:v>
                </c:pt>
                <c:pt idx="63">
                  <c:v>2389</c:v>
                </c:pt>
                <c:pt idx="64">
                  <c:v>2389</c:v>
                </c:pt>
                <c:pt idx="65">
                  <c:v>2388</c:v>
                </c:pt>
                <c:pt idx="66">
                  <c:v>2389</c:v>
                </c:pt>
                <c:pt idx="67">
                  <c:v>2393</c:v>
                </c:pt>
                <c:pt idx="68">
                  <c:v>2397</c:v>
                </c:pt>
                <c:pt idx="69">
                  <c:v>2396</c:v>
                </c:pt>
                <c:pt idx="70">
                  <c:v>2396</c:v>
                </c:pt>
                <c:pt idx="71">
                  <c:v>2393</c:v>
                </c:pt>
                <c:pt idx="72">
                  <c:v>2396</c:v>
                </c:pt>
                <c:pt idx="73">
                  <c:v>2393</c:v>
                </c:pt>
                <c:pt idx="74">
                  <c:v>2392</c:v>
                </c:pt>
                <c:pt idx="75">
                  <c:v>2393</c:v>
                </c:pt>
                <c:pt idx="76">
                  <c:v>2394</c:v>
                </c:pt>
                <c:pt idx="77">
                  <c:v>2390</c:v>
                </c:pt>
                <c:pt idx="78">
                  <c:v>2391</c:v>
                </c:pt>
                <c:pt idx="79">
                  <c:v>2392</c:v>
                </c:pt>
              </c:numCache>
            </c:numRef>
          </c:val>
          <c:smooth val="0"/>
          <c:extLst>
            <c:ext xmlns:c16="http://schemas.microsoft.com/office/drawing/2014/chart" uri="{C3380CC4-5D6E-409C-BE32-E72D297353CC}">
              <c16:uniqueId val="{00000000-3F77-468F-B187-43790250FA2F}"/>
            </c:ext>
          </c:extLst>
        </c:ser>
        <c:dLbls>
          <c:showLegendKey val="0"/>
          <c:showVal val="0"/>
          <c:showCatName val="0"/>
          <c:showSerName val="0"/>
          <c:showPercent val="0"/>
          <c:showBubbleSize val="0"/>
        </c:dLbls>
        <c:smooth val="0"/>
        <c:axId val="393118832"/>
        <c:axId val="393117192"/>
      </c:lineChart>
      <c:dateAx>
        <c:axId val="39311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17192"/>
        <c:crosses val="autoZero"/>
        <c:auto val="1"/>
        <c:lblOffset val="100"/>
        <c:baseTimeUnit val="days"/>
      </c:dateAx>
      <c:valAx>
        <c:axId val="39311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1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1.02564102564103</c:v>
                </c:pt>
                <c:pt idx="2">
                  <c:v>0</c:v>
                </c:pt>
                <c:pt idx="3">
                  <c:v>0</c:v>
                </c:pt>
                <c:pt idx="4">
                  <c:v>0</c:v>
                </c:pt>
                <c:pt idx="5">
                  <c:v>0</c:v>
                </c:pt>
                <c:pt idx="6">
                  <c:v>0</c:v>
                </c:pt>
                <c:pt idx="7">
                  <c:v>0</c:v>
                </c:pt>
                <c:pt idx="8">
                  <c:v>2.1794871794871802</c:v>
                </c:pt>
                <c:pt idx="9">
                  <c:v>1.5384615384615401</c:v>
                </c:pt>
                <c:pt idx="10">
                  <c:v>2.8205128205128198</c:v>
                </c:pt>
                <c:pt idx="11">
                  <c:v>2.2466422466422502</c:v>
                </c:pt>
                <c:pt idx="12">
                  <c:v>1.83760683760684</c:v>
                </c:pt>
                <c:pt idx="13">
                  <c:v>4.0170940170940197</c:v>
                </c:pt>
                <c:pt idx="14">
                  <c:v>0</c:v>
                </c:pt>
                <c:pt idx="15">
                  <c:v>3.18376068376068</c:v>
                </c:pt>
                <c:pt idx="16">
                  <c:v>5.33119658119658</c:v>
                </c:pt>
                <c:pt idx="17">
                  <c:v>0</c:v>
                </c:pt>
                <c:pt idx="18">
                  <c:v>0</c:v>
                </c:pt>
                <c:pt idx="19">
                  <c:v>2.3076923076923102</c:v>
                </c:pt>
                <c:pt idx="20">
                  <c:v>0</c:v>
                </c:pt>
                <c:pt idx="21">
                  <c:v>0</c:v>
                </c:pt>
                <c:pt idx="22">
                  <c:v>0</c:v>
                </c:pt>
                <c:pt idx="23">
                  <c:v>0</c:v>
                </c:pt>
              </c:numCache>
            </c:numRef>
          </c:val>
          <c:smooth val="0"/>
          <c:extLst>
            <c:ext xmlns:c16="http://schemas.microsoft.com/office/drawing/2014/chart" uri="{C3380CC4-5D6E-409C-BE32-E72D297353CC}">
              <c16:uniqueId val="{00000000-73B7-458F-BFF0-606DCBDABAF2}"/>
            </c:ext>
          </c:extLst>
        </c:ser>
        <c:dLbls>
          <c:showLegendKey val="0"/>
          <c:showVal val="0"/>
          <c:showCatName val="0"/>
          <c:showSerName val="0"/>
          <c:showPercent val="0"/>
          <c:showBubbleSize val="0"/>
        </c:dLbls>
        <c:smooth val="0"/>
        <c:axId val="446332032"/>
        <c:axId val="446330064"/>
      </c:lineChart>
      <c:catAx>
        <c:axId val="44633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330064"/>
        <c:crosses val="autoZero"/>
        <c:auto val="1"/>
        <c:lblAlgn val="ctr"/>
        <c:lblOffset val="100"/>
        <c:noMultiLvlLbl val="0"/>
      </c:catAx>
      <c:valAx>
        <c:axId val="44633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33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5925-C91F-4785-A621-A99265365CA2}"/>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B473484A-137D-49C1-8074-339D474E6707}"/>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90943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C219-3B34-42AF-9375-D17556FF787F}"/>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D0B892CF-3EAA-4481-B85E-00FBCA0AA783}"/>
              </a:ext>
            </a:extLst>
          </p:cNvPr>
          <p:cNvGraphicFramePr>
            <a:graphicFrameLocks noGrp="1"/>
          </p:cNvGraphicFramePr>
          <p:nvPr>
            <p:ph type="tbl" sz="quarter" idx="13"/>
            <p:extLst>
              <p:ext uri="{D42A27DB-BD31-4B8C-83A1-F6EECF244321}">
                <p14:modId xmlns:p14="http://schemas.microsoft.com/office/powerpoint/2010/main" val="3282020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39319145"/>
                    </a:ext>
                  </a:extLst>
                </a:gridCol>
                <a:gridCol w="658368">
                  <a:extLst>
                    <a:ext uri="{9D8B030D-6E8A-4147-A177-3AD203B41FA5}">
                      <a16:colId xmlns:a16="http://schemas.microsoft.com/office/drawing/2014/main" val="1061006404"/>
                    </a:ext>
                  </a:extLst>
                </a:gridCol>
                <a:gridCol w="658368">
                  <a:extLst>
                    <a:ext uri="{9D8B030D-6E8A-4147-A177-3AD203B41FA5}">
                      <a16:colId xmlns:a16="http://schemas.microsoft.com/office/drawing/2014/main" val="3052420331"/>
                    </a:ext>
                  </a:extLst>
                </a:gridCol>
                <a:gridCol w="658368">
                  <a:extLst>
                    <a:ext uri="{9D8B030D-6E8A-4147-A177-3AD203B41FA5}">
                      <a16:colId xmlns:a16="http://schemas.microsoft.com/office/drawing/2014/main" val="2800619172"/>
                    </a:ext>
                  </a:extLst>
                </a:gridCol>
                <a:gridCol w="658368">
                  <a:extLst>
                    <a:ext uri="{9D8B030D-6E8A-4147-A177-3AD203B41FA5}">
                      <a16:colId xmlns:a16="http://schemas.microsoft.com/office/drawing/2014/main" val="2560380488"/>
                    </a:ext>
                  </a:extLst>
                </a:gridCol>
                <a:gridCol w="658368">
                  <a:extLst>
                    <a:ext uri="{9D8B030D-6E8A-4147-A177-3AD203B41FA5}">
                      <a16:colId xmlns:a16="http://schemas.microsoft.com/office/drawing/2014/main" val="3475398438"/>
                    </a:ext>
                  </a:extLst>
                </a:gridCol>
                <a:gridCol w="658368">
                  <a:extLst>
                    <a:ext uri="{9D8B030D-6E8A-4147-A177-3AD203B41FA5}">
                      <a16:colId xmlns:a16="http://schemas.microsoft.com/office/drawing/2014/main" val="2994576318"/>
                    </a:ext>
                  </a:extLst>
                </a:gridCol>
                <a:gridCol w="658368">
                  <a:extLst>
                    <a:ext uri="{9D8B030D-6E8A-4147-A177-3AD203B41FA5}">
                      <a16:colId xmlns:a16="http://schemas.microsoft.com/office/drawing/2014/main" val="4011530645"/>
                    </a:ext>
                  </a:extLst>
                </a:gridCol>
                <a:gridCol w="658368">
                  <a:extLst>
                    <a:ext uri="{9D8B030D-6E8A-4147-A177-3AD203B41FA5}">
                      <a16:colId xmlns:a16="http://schemas.microsoft.com/office/drawing/2014/main" val="1831125536"/>
                    </a:ext>
                  </a:extLst>
                </a:gridCol>
                <a:gridCol w="658368">
                  <a:extLst>
                    <a:ext uri="{9D8B030D-6E8A-4147-A177-3AD203B41FA5}">
                      <a16:colId xmlns:a16="http://schemas.microsoft.com/office/drawing/2014/main" val="2618368705"/>
                    </a:ext>
                  </a:extLst>
                </a:gridCol>
                <a:gridCol w="658368">
                  <a:extLst>
                    <a:ext uri="{9D8B030D-6E8A-4147-A177-3AD203B41FA5}">
                      <a16:colId xmlns:a16="http://schemas.microsoft.com/office/drawing/2014/main" val="366561916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173090286"/>
                  </a:ext>
                </a:extLst>
              </a:tr>
              <a:tr h="370840">
                <a:tc>
                  <a:txBody>
                    <a:bodyPr/>
                    <a:lstStyle/>
                    <a:p>
                      <a:r>
                        <a:rPr lang="en-US" sz="1000"/>
                        <a:t>pronovabkk</a:t>
                      </a:r>
                    </a:p>
                  </a:txBody>
                  <a:tcPr/>
                </a:tc>
                <a:tc>
                  <a:txBody>
                    <a:bodyPr/>
                    <a:lstStyle/>
                    <a:p>
                      <a:r>
                        <a:rPr lang="en-US" sz="1000"/>
                        <a:t>39</a:t>
                      </a:r>
                    </a:p>
                  </a:txBody>
                  <a:tcPr/>
                </a:tc>
                <a:tc>
                  <a:txBody>
                    <a:bodyPr/>
                    <a:lstStyle/>
                    <a:p>
                      <a:r>
                        <a:rPr lang="en-US" sz="1000"/>
                        <a:t>46</a:t>
                      </a:r>
                    </a:p>
                  </a:txBody>
                  <a:tcPr/>
                </a:tc>
                <a:tc>
                  <a:txBody>
                    <a:bodyPr/>
                    <a:lstStyle/>
                    <a:p>
                      <a:r>
                        <a:rPr lang="en-US" sz="1000"/>
                        <a:t>42984</a:t>
                      </a:r>
                    </a:p>
                  </a:txBody>
                  <a:tcPr/>
                </a:tc>
                <a:tc>
                  <a:txBody>
                    <a:bodyPr/>
                    <a:lstStyle/>
                    <a:p>
                      <a:r>
                        <a:rPr lang="en-US" sz="1000"/>
                        <a:t>2449</a:t>
                      </a:r>
                    </a:p>
                  </a:txBody>
                  <a:tcPr/>
                </a:tc>
                <a:tc>
                  <a:txBody>
                    <a:bodyPr/>
                    <a:lstStyle/>
                    <a:p>
                      <a:r>
                        <a:rPr lang="en-US" sz="1000"/>
                        <a:t>1868.2</a:t>
                      </a:r>
                    </a:p>
                  </a:txBody>
                  <a:tcPr/>
                </a:tc>
                <a:tc>
                  <a:txBody>
                    <a:bodyPr/>
                    <a:lstStyle/>
                    <a:p>
                      <a:r>
                        <a:rPr lang="en-US" sz="1000"/>
                        <a:t>56</a:t>
                      </a:r>
                    </a:p>
                  </a:txBody>
                  <a:tcPr/>
                </a:tc>
                <a:tc>
                  <a:txBody>
                    <a:bodyPr/>
                    <a:lstStyle/>
                    <a:p>
                      <a:r>
                        <a:rPr lang="en-US" sz="1000"/>
                        <a:t>30</a:t>
                      </a:r>
                    </a:p>
                  </a:txBody>
                  <a:tcPr/>
                </a:tc>
                <a:tc>
                  <a:txBody>
                    <a:bodyPr/>
                    <a:lstStyle/>
                    <a:p>
                      <a:r>
                        <a:rPr lang="en-US" sz="1000"/>
                        <a:t>1</a:t>
                      </a:r>
                    </a:p>
                  </a:txBody>
                  <a:tcPr/>
                </a:tc>
                <a:tc>
                  <a:txBody>
                    <a:bodyPr/>
                    <a:lstStyle/>
                    <a:p>
                      <a:r>
                        <a:rPr lang="en-US" sz="1000"/>
                        <a:t>3</a:t>
                      </a:r>
                    </a:p>
                  </a:txBody>
                  <a:tcPr/>
                </a:tc>
                <a:tc>
                  <a:txBody>
                    <a:bodyPr/>
                    <a:lstStyle/>
                    <a:p>
                      <a:r>
                        <a:rPr lang="en-US" sz="1000"/>
                        <a:t>5</a:t>
                      </a:r>
                    </a:p>
                  </a:txBody>
                  <a:tcPr/>
                </a:tc>
                <a:extLst>
                  <a:ext uri="{0D108BD9-81ED-4DB2-BD59-A6C34878D82A}">
                    <a16:rowId xmlns:a16="http://schemas.microsoft.com/office/drawing/2014/main" val="23977251"/>
                  </a:ext>
                </a:extLst>
              </a:tr>
            </a:tbl>
          </a:graphicData>
        </a:graphic>
      </p:graphicFrame>
      <p:sp>
        <p:nvSpPr>
          <p:cNvPr id="4" name="Text Placeholder 3">
            <a:extLst>
              <a:ext uri="{FF2B5EF4-FFF2-40B4-BE49-F238E27FC236}">
                <a16:creationId xmlns:a16="http://schemas.microsoft.com/office/drawing/2014/main" id="{E0F6A243-23DA-4DCB-970D-FE39496D7D44}"/>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3656993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37DF0-4286-4BA7-ABC4-9BC9B5B1378F}"/>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00EAEAFA-E8C9-4C7C-BAED-148511497BD9}"/>
              </a:ext>
            </a:extLst>
          </p:cNvPr>
          <p:cNvGraphicFramePr>
            <a:graphicFrameLocks noGrp="1"/>
          </p:cNvGraphicFramePr>
          <p:nvPr>
            <p:ph type="tbl" sz="quarter" idx="13"/>
            <p:extLst>
              <p:ext uri="{D42A27DB-BD31-4B8C-83A1-F6EECF244321}">
                <p14:modId xmlns:p14="http://schemas.microsoft.com/office/powerpoint/2010/main" val="480984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64801779"/>
                    </a:ext>
                  </a:extLst>
                </a:gridCol>
                <a:gridCol w="905256">
                  <a:extLst>
                    <a:ext uri="{9D8B030D-6E8A-4147-A177-3AD203B41FA5}">
                      <a16:colId xmlns:a16="http://schemas.microsoft.com/office/drawing/2014/main" val="4259314526"/>
                    </a:ext>
                  </a:extLst>
                </a:gridCol>
                <a:gridCol w="905256">
                  <a:extLst>
                    <a:ext uri="{9D8B030D-6E8A-4147-A177-3AD203B41FA5}">
                      <a16:colId xmlns:a16="http://schemas.microsoft.com/office/drawing/2014/main" val="891749247"/>
                    </a:ext>
                  </a:extLst>
                </a:gridCol>
                <a:gridCol w="905256">
                  <a:extLst>
                    <a:ext uri="{9D8B030D-6E8A-4147-A177-3AD203B41FA5}">
                      <a16:colId xmlns:a16="http://schemas.microsoft.com/office/drawing/2014/main" val="2534717173"/>
                    </a:ext>
                  </a:extLst>
                </a:gridCol>
                <a:gridCol w="905256">
                  <a:extLst>
                    <a:ext uri="{9D8B030D-6E8A-4147-A177-3AD203B41FA5}">
                      <a16:colId xmlns:a16="http://schemas.microsoft.com/office/drawing/2014/main" val="69771442"/>
                    </a:ext>
                  </a:extLst>
                </a:gridCol>
                <a:gridCol w="905256">
                  <a:extLst>
                    <a:ext uri="{9D8B030D-6E8A-4147-A177-3AD203B41FA5}">
                      <a16:colId xmlns:a16="http://schemas.microsoft.com/office/drawing/2014/main" val="2695882758"/>
                    </a:ext>
                  </a:extLst>
                </a:gridCol>
                <a:gridCol w="905256">
                  <a:extLst>
                    <a:ext uri="{9D8B030D-6E8A-4147-A177-3AD203B41FA5}">
                      <a16:colId xmlns:a16="http://schemas.microsoft.com/office/drawing/2014/main" val="3234515021"/>
                    </a:ext>
                  </a:extLst>
                </a:gridCol>
                <a:gridCol w="905256">
                  <a:extLst>
                    <a:ext uri="{9D8B030D-6E8A-4147-A177-3AD203B41FA5}">
                      <a16:colId xmlns:a16="http://schemas.microsoft.com/office/drawing/2014/main" val="2260468528"/>
                    </a:ext>
                  </a:extLst>
                </a:gridCol>
                <a:gridCol w="905256">
                  <a:extLst>
                    <a:ext uri="{9D8B030D-6E8A-4147-A177-3AD203B41FA5}">
                      <a16:colId xmlns:a16="http://schemas.microsoft.com/office/drawing/2014/main" val="158306696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47654788"/>
                  </a:ext>
                </a:extLst>
              </a:tr>
              <a:tr h="370840">
                <a:tc>
                  <a:txBody>
                    <a:bodyPr/>
                    <a:lstStyle/>
                    <a:p>
                      <a:r>
                        <a:rPr lang="en-US" sz="1000"/>
                        <a:t>2392</a:t>
                      </a:r>
                    </a:p>
                  </a:txBody>
                  <a:tcPr/>
                </a:tc>
                <a:tc>
                  <a:txBody>
                    <a:bodyPr/>
                    <a:lstStyle/>
                    <a:p>
                      <a:r>
                        <a:rPr lang="en-US" sz="1000"/>
                        <a:t>105</a:t>
                      </a:r>
                    </a:p>
                  </a:txBody>
                  <a:tcPr/>
                </a:tc>
                <a:tc>
                  <a:txBody>
                    <a:bodyPr/>
                    <a:lstStyle/>
                    <a:p>
                      <a:r>
                        <a:rPr lang="en-US" sz="1000"/>
                        <a:t>39</a:t>
                      </a:r>
                    </a:p>
                  </a:txBody>
                  <a:tcPr/>
                </a:tc>
                <a:tc>
                  <a:txBody>
                    <a:bodyPr/>
                    <a:lstStyle/>
                    <a:p>
                      <a:r>
                        <a:rPr lang="en-US" sz="1000"/>
                        <a:t>30</a:t>
                      </a:r>
                    </a:p>
                  </a:txBody>
                  <a:tcPr/>
                </a:tc>
                <a:tc>
                  <a:txBody>
                    <a:bodyPr/>
                    <a:lstStyle/>
                    <a:p>
                      <a:r>
                        <a:rPr lang="en-US" sz="1000"/>
                        <a:t>1</a:t>
                      </a:r>
                    </a:p>
                  </a:txBody>
                  <a:tcPr/>
                </a:tc>
                <a:tc>
                  <a:txBody>
                    <a:bodyPr/>
                    <a:lstStyle/>
                    <a:p>
                      <a:r>
                        <a:rPr lang="en-US" sz="1000"/>
                        <a:t>8</a:t>
                      </a:r>
                    </a:p>
                  </a:txBody>
                  <a:tcPr/>
                </a:tc>
                <a:tc>
                  <a:txBody>
                    <a:bodyPr/>
                    <a:lstStyle/>
                    <a:p>
                      <a:r>
                        <a:rPr lang="en-US" sz="1000"/>
                        <a:t>2357</a:t>
                      </a:r>
                    </a:p>
                  </a:txBody>
                  <a:tcPr/>
                </a:tc>
                <a:tc>
                  <a:txBody>
                    <a:bodyPr/>
                    <a:lstStyle/>
                    <a:p>
                      <a:r>
                        <a:rPr lang="en-US" sz="1000"/>
                        <a:t>46</a:t>
                      </a:r>
                    </a:p>
                  </a:txBody>
                  <a:tcPr/>
                </a:tc>
                <a:tc>
                  <a:txBody>
                    <a:bodyPr/>
                    <a:lstStyle/>
                    <a:p>
                      <a:r>
                        <a:rPr lang="en-US" sz="1000"/>
                        <a:t>2.6343 %</a:t>
                      </a:r>
                    </a:p>
                  </a:txBody>
                  <a:tcPr/>
                </a:tc>
                <a:extLst>
                  <a:ext uri="{0D108BD9-81ED-4DB2-BD59-A6C34878D82A}">
                    <a16:rowId xmlns:a16="http://schemas.microsoft.com/office/drawing/2014/main" val="259412762"/>
                  </a:ext>
                </a:extLst>
              </a:tr>
            </a:tbl>
          </a:graphicData>
        </a:graphic>
      </p:graphicFrame>
      <p:sp>
        <p:nvSpPr>
          <p:cNvPr id="4" name="Text Placeholder 3">
            <a:extLst>
              <a:ext uri="{FF2B5EF4-FFF2-40B4-BE49-F238E27FC236}">
                <a16:creationId xmlns:a16="http://schemas.microsoft.com/office/drawing/2014/main" id="{DD19F7A4-44C7-4E65-ABBA-F056AB3F04C1}"/>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92936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2985-DCF8-4873-A39F-DA3A38839B30}"/>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4C57570C-897D-4046-87F8-00DB0E66834C}"/>
              </a:ext>
            </a:extLst>
          </p:cNvPr>
          <p:cNvGraphicFramePr>
            <a:graphicFrameLocks noGrp="1"/>
          </p:cNvGraphicFramePr>
          <p:nvPr>
            <p:ph type="tbl" sz="quarter" idx="13"/>
            <p:extLst>
              <p:ext uri="{D42A27DB-BD31-4B8C-83A1-F6EECF244321}">
                <p14:modId xmlns:p14="http://schemas.microsoft.com/office/powerpoint/2010/main" val="277958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30885732"/>
                    </a:ext>
                  </a:extLst>
                </a:gridCol>
                <a:gridCol w="658368">
                  <a:extLst>
                    <a:ext uri="{9D8B030D-6E8A-4147-A177-3AD203B41FA5}">
                      <a16:colId xmlns:a16="http://schemas.microsoft.com/office/drawing/2014/main" val="3308604037"/>
                    </a:ext>
                  </a:extLst>
                </a:gridCol>
                <a:gridCol w="658368">
                  <a:extLst>
                    <a:ext uri="{9D8B030D-6E8A-4147-A177-3AD203B41FA5}">
                      <a16:colId xmlns:a16="http://schemas.microsoft.com/office/drawing/2014/main" val="502457700"/>
                    </a:ext>
                  </a:extLst>
                </a:gridCol>
                <a:gridCol w="329184">
                  <a:extLst>
                    <a:ext uri="{9D8B030D-6E8A-4147-A177-3AD203B41FA5}">
                      <a16:colId xmlns:a16="http://schemas.microsoft.com/office/drawing/2014/main" val="1878084667"/>
                    </a:ext>
                  </a:extLst>
                </a:gridCol>
                <a:gridCol w="329184">
                  <a:extLst>
                    <a:ext uri="{9D8B030D-6E8A-4147-A177-3AD203B41FA5}">
                      <a16:colId xmlns:a16="http://schemas.microsoft.com/office/drawing/2014/main" val="4144800834"/>
                    </a:ext>
                  </a:extLst>
                </a:gridCol>
                <a:gridCol w="658368">
                  <a:extLst>
                    <a:ext uri="{9D8B030D-6E8A-4147-A177-3AD203B41FA5}">
                      <a16:colId xmlns:a16="http://schemas.microsoft.com/office/drawing/2014/main" val="4176081266"/>
                    </a:ext>
                  </a:extLst>
                </a:gridCol>
                <a:gridCol w="658368">
                  <a:extLst>
                    <a:ext uri="{9D8B030D-6E8A-4147-A177-3AD203B41FA5}">
                      <a16:colId xmlns:a16="http://schemas.microsoft.com/office/drawing/2014/main" val="3595753247"/>
                    </a:ext>
                  </a:extLst>
                </a:gridCol>
                <a:gridCol w="658368">
                  <a:extLst>
                    <a:ext uri="{9D8B030D-6E8A-4147-A177-3AD203B41FA5}">
                      <a16:colId xmlns:a16="http://schemas.microsoft.com/office/drawing/2014/main" val="3995416015"/>
                    </a:ext>
                  </a:extLst>
                </a:gridCol>
                <a:gridCol w="658368">
                  <a:extLst>
                    <a:ext uri="{9D8B030D-6E8A-4147-A177-3AD203B41FA5}">
                      <a16:colId xmlns:a16="http://schemas.microsoft.com/office/drawing/2014/main" val="3802763126"/>
                    </a:ext>
                  </a:extLst>
                </a:gridCol>
                <a:gridCol w="658368">
                  <a:extLst>
                    <a:ext uri="{9D8B030D-6E8A-4147-A177-3AD203B41FA5}">
                      <a16:colId xmlns:a16="http://schemas.microsoft.com/office/drawing/2014/main" val="1744186235"/>
                    </a:ext>
                  </a:extLst>
                </a:gridCol>
                <a:gridCol w="658368">
                  <a:extLst>
                    <a:ext uri="{9D8B030D-6E8A-4147-A177-3AD203B41FA5}">
                      <a16:colId xmlns:a16="http://schemas.microsoft.com/office/drawing/2014/main" val="3481073005"/>
                    </a:ext>
                  </a:extLst>
                </a:gridCol>
                <a:gridCol w="658368">
                  <a:extLst>
                    <a:ext uri="{9D8B030D-6E8A-4147-A177-3AD203B41FA5}">
                      <a16:colId xmlns:a16="http://schemas.microsoft.com/office/drawing/2014/main" val="399219838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726472259"/>
                  </a:ext>
                </a:extLst>
              </a:tr>
              <a:tr h="370840">
                <a:tc>
                  <a:txBody>
                    <a:bodyPr/>
                    <a:lstStyle/>
                    <a:p>
                      <a:r>
                        <a:rPr lang="en-US" sz="1000"/>
                        <a:t>pronovabkk</a:t>
                      </a:r>
                    </a:p>
                  </a:txBody>
                  <a:tcPr/>
                </a:tc>
                <a:tc>
                  <a:txBody>
                    <a:bodyPr/>
                    <a:lstStyle/>
                    <a:p>
                      <a:r>
                        <a:rPr lang="en-US" sz="1000"/>
                        <a:t>16</a:t>
                      </a:r>
                    </a:p>
                  </a:txBody>
                  <a:tcPr/>
                </a:tc>
                <a:tc>
                  <a:txBody>
                    <a:bodyPr/>
                    <a:lstStyle/>
                    <a:p>
                      <a:r>
                        <a:rPr lang="en-US" sz="1000"/>
                        <a:t>0.8617</a:t>
                      </a:r>
                    </a:p>
                  </a:txBody>
                  <a:tcPr/>
                </a:tc>
                <a:tc>
                  <a:txBody>
                    <a:bodyPr/>
                    <a:lstStyle/>
                    <a:p>
                      <a:r>
                        <a:rPr lang="en-US" sz="1000"/>
                        <a:t>41.75</a:t>
                      </a:r>
                    </a:p>
                  </a:txBody>
                  <a:tcPr/>
                </a:tc>
                <a:tc>
                  <a:txBody>
                    <a:bodyPr/>
                    <a:lstStyle/>
                    <a:p>
                      <a:r>
                        <a:rPr lang="en-US" sz="1000"/>
                        <a:t>0.00</a:t>
                      </a:r>
                    </a:p>
                  </a:txBody>
                  <a:tcPr/>
                </a:tc>
                <a:tc>
                  <a:txBody>
                    <a:bodyPr/>
                    <a:lstStyle/>
                    <a:p>
                      <a:r>
                        <a:rPr lang="en-US" sz="1000"/>
                        <a:t>456.31</a:t>
                      </a:r>
                    </a:p>
                  </a:txBody>
                  <a:tcPr/>
                </a:tc>
                <a:tc>
                  <a:txBody>
                    <a:bodyPr/>
                    <a:lstStyle/>
                    <a:p>
                      <a:r>
                        <a:rPr lang="en-US" sz="1000"/>
                        <a:t>456.62</a:t>
                      </a:r>
                    </a:p>
                  </a:txBody>
                  <a:tcPr/>
                </a:tc>
                <a:tc>
                  <a:txBody>
                    <a:bodyPr/>
                    <a:lstStyle/>
                    <a:p>
                      <a:r>
                        <a:rPr lang="en-US" sz="1000"/>
                        <a:t>388.25</a:t>
                      </a:r>
                    </a:p>
                  </a:txBody>
                  <a:tcPr/>
                </a:tc>
                <a:tc>
                  <a:txBody>
                    <a:bodyPr/>
                    <a:lstStyle/>
                    <a:p>
                      <a:r>
                        <a:rPr lang="en-US" sz="1000"/>
                        <a:t>388.25</a:t>
                      </a:r>
                    </a:p>
                  </a:txBody>
                  <a:tcPr/>
                </a:tc>
                <a:tc>
                  <a:txBody>
                    <a:bodyPr/>
                    <a:lstStyle/>
                    <a:p>
                      <a:r>
                        <a:rPr lang="en-US" sz="1000"/>
                        <a:t>7301</a:t>
                      </a:r>
                    </a:p>
                  </a:txBody>
                  <a:tcPr/>
                </a:tc>
                <a:tc>
                  <a:txBody>
                    <a:bodyPr/>
                    <a:lstStyle/>
                    <a:p>
                      <a:r>
                        <a:rPr lang="en-US" sz="1000"/>
                        <a:t>668</a:t>
                      </a:r>
                    </a:p>
                  </a:txBody>
                  <a:tcPr/>
                </a:tc>
                <a:tc>
                  <a:txBody>
                    <a:bodyPr/>
                    <a:lstStyle/>
                    <a:p>
                      <a:r>
                        <a:rPr lang="en-US" sz="1000"/>
                        <a:t>6212</a:t>
                      </a:r>
                    </a:p>
                  </a:txBody>
                  <a:tcPr/>
                </a:tc>
                <a:extLst>
                  <a:ext uri="{0D108BD9-81ED-4DB2-BD59-A6C34878D82A}">
                    <a16:rowId xmlns:a16="http://schemas.microsoft.com/office/drawing/2014/main" val="4080958982"/>
                  </a:ext>
                </a:extLst>
              </a:tr>
            </a:tbl>
          </a:graphicData>
        </a:graphic>
      </p:graphicFrame>
      <p:sp>
        <p:nvSpPr>
          <p:cNvPr id="4" name="Text Placeholder 3">
            <a:extLst>
              <a:ext uri="{FF2B5EF4-FFF2-40B4-BE49-F238E27FC236}">
                <a16:creationId xmlns:a16="http://schemas.microsoft.com/office/drawing/2014/main" id="{84A81687-CB88-4E33-AFEB-2245BD23F4E6}"/>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371106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48562-DD0F-492E-B416-D66EEC4C36DB}"/>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00A105D4-DE78-4438-B275-406C937F9049}"/>
              </a:ext>
            </a:extLst>
          </p:cNvPr>
          <p:cNvGraphicFramePr>
            <a:graphicFrameLocks noGrp="1"/>
          </p:cNvGraphicFramePr>
          <p:nvPr>
            <p:ph type="chart" sz="quarter" idx="13"/>
            <p:extLst>
              <p:ext uri="{D42A27DB-BD31-4B8C-83A1-F6EECF244321}">
                <p14:modId xmlns:p14="http://schemas.microsoft.com/office/powerpoint/2010/main" val="1041215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17296-F89A-4971-9AED-20A6EC47D93C}"/>
              </a:ext>
            </a:extLst>
          </p:cNvPr>
          <p:cNvSpPr>
            <a:spLocks noGrp="1"/>
          </p:cNvSpPr>
          <p:nvPr>
            <p:ph type="body" sz="quarter" idx="14"/>
          </p:nvPr>
        </p:nvSpPr>
        <p:spPr/>
        <p:txBody>
          <a:bodyPr/>
          <a:lstStyle/>
          <a:p>
            <a:r>
              <a:rPr lang="en-US"/>
              <a:t>06/01/2021 - 08/19/2021</a:t>
            </a:r>
          </a:p>
        </p:txBody>
      </p:sp>
      <p:sp>
        <p:nvSpPr>
          <p:cNvPr id="5" name="Footer Placeholder 4">
            <a:extLst>
              <a:ext uri="{FF2B5EF4-FFF2-40B4-BE49-F238E27FC236}">
                <a16:creationId xmlns:a16="http://schemas.microsoft.com/office/drawing/2014/main" id="{F21AE6C0-202C-4D33-A8A5-5B349A7C5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728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B583-0428-4044-BDA4-50889B53A6CD}"/>
              </a:ext>
            </a:extLst>
          </p:cNvPr>
          <p:cNvSpPr>
            <a:spLocks noGrp="1"/>
          </p:cNvSpPr>
          <p:nvPr>
            <p:ph type="title"/>
          </p:nvPr>
        </p:nvSpPr>
        <p:spPr/>
        <p:txBody>
          <a:bodyPr/>
          <a:lstStyle/>
          <a:p>
            <a:r>
              <a:rPr lang="en-US"/>
              <a:t>Instagram Stories Table  | All Pages - 1 of 3</a:t>
            </a:r>
          </a:p>
        </p:txBody>
      </p:sp>
      <p:graphicFrame>
        <p:nvGraphicFramePr>
          <p:cNvPr id="5" name="Table Placeholder 4">
            <a:extLst>
              <a:ext uri="{FF2B5EF4-FFF2-40B4-BE49-F238E27FC236}">
                <a16:creationId xmlns:a16="http://schemas.microsoft.com/office/drawing/2014/main" id="{58CD8C73-744B-4ADA-A527-282AF7C8D6A6}"/>
              </a:ext>
            </a:extLst>
          </p:cNvPr>
          <p:cNvGraphicFramePr>
            <a:graphicFrameLocks noGrp="1"/>
          </p:cNvGraphicFramePr>
          <p:nvPr>
            <p:ph type="tbl" sz="quarter" idx="13"/>
            <p:extLst>
              <p:ext uri="{D42A27DB-BD31-4B8C-83A1-F6EECF244321}">
                <p14:modId xmlns:p14="http://schemas.microsoft.com/office/powerpoint/2010/main" val="4285248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77787091"/>
                    </a:ext>
                  </a:extLst>
                </a:gridCol>
                <a:gridCol w="740664">
                  <a:extLst>
                    <a:ext uri="{9D8B030D-6E8A-4147-A177-3AD203B41FA5}">
                      <a16:colId xmlns:a16="http://schemas.microsoft.com/office/drawing/2014/main" val="2120666064"/>
                    </a:ext>
                  </a:extLst>
                </a:gridCol>
                <a:gridCol w="740664">
                  <a:extLst>
                    <a:ext uri="{9D8B030D-6E8A-4147-A177-3AD203B41FA5}">
                      <a16:colId xmlns:a16="http://schemas.microsoft.com/office/drawing/2014/main" val="3439032939"/>
                    </a:ext>
                  </a:extLst>
                </a:gridCol>
                <a:gridCol w="740664">
                  <a:extLst>
                    <a:ext uri="{9D8B030D-6E8A-4147-A177-3AD203B41FA5}">
                      <a16:colId xmlns:a16="http://schemas.microsoft.com/office/drawing/2014/main" val="3566880681"/>
                    </a:ext>
                  </a:extLst>
                </a:gridCol>
                <a:gridCol w="740664">
                  <a:extLst>
                    <a:ext uri="{9D8B030D-6E8A-4147-A177-3AD203B41FA5}">
                      <a16:colId xmlns:a16="http://schemas.microsoft.com/office/drawing/2014/main" val="1029645134"/>
                    </a:ext>
                  </a:extLst>
                </a:gridCol>
                <a:gridCol w="740664">
                  <a:extLst>
                    <a:ext uri="{9D8B030D-6E8A-4147-A177-3AD203B41FA5}">
                      <a16:colId xmlns:a16="http://schemas.microsoft.com/office/drawing/2014/main" val="3659155228"/>
                    </a:ext>
                  </a:extLst>
                </a:gridCol>
                <a:gridCol w="740664">
                  <a:extLst>
                    <a:ext uri="{9D8B030D-6E8A-4147-A177-3AD203B41FA5}">
                      <a16:colId xmlns:a16="http://schemas.microsoft.com/office/drawing/2014/main" val="1622069111"/>
                    </a:ext>
                  </a:extLst>
                </a:gridCol>
                <a:gridCol w="740664">
                  <a:extLst>
                    <a:ext uri="{9D8B030D-6E8A-4147-A177-3AD203B41FA5}">
                      <a16:colId xmlns:a16="http://schemas.microsoft.com/office/drawing/2014/main" val="2313761932"/>
                    </a:ext>
                  </a:extLst>
                </a:gridCol>
                <a:gridCol w="740664">
                  <a:extLst>
                    <a:ext uri="{9D8B030D-6E8A-4147-A177-3AD203B41FA5}">
                      <a16:colId xmlns:a16="http://schemas.microsoft.com/office/drawing/2014/main" val="1507130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5303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15:11:54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15:07:51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304831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- 2021-06-17 15:57:07</a:t>
                      </a:r>
                      <a:r>
                        <a:rPr kumimoji="0" lang="de-DE" sz="1000" b="0" i="0" u="none" strike="noStrike" kern="1200" cap="none" spc="0" normalizeH="0" baseline="0" noProof="0">
                          <a:ln>
                            <a:noFill/>
                          </a:ln>
                          <a:solidFill>
                            <a:prstClr val="black"/>
                          </a:solidFill>
                          <a:effectLst/>
                          <a:uLnTx/>
                          <a:uFillTx/>
                          <a:latin typeface="+mn-lt"/>
                          <a:ea typeface="+mn-ea"/>
                          <a:cs typeface="+mn-cs"/>
                        </a:rPr>
                        <a:t>
 Trinkst du genug? Kaffee reicht  1 Liter am Tag  mehr als 3 Liter  2 Liter am 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15:30:39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77700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- 2021-07-30 14:57:48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07/31/2021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11524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409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15:34:27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15:30:57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47169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18:59:48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134392944"/>
                  </a:ext>
                </a:extLst>
              </a:tr>
            </a:tbl>
          </a:graphicData>
        </a:graphic>
      </p:graphicFrame>
      <p:sp>
        <p:nvSpPr>
          <p:cNvPr id="4" name="Text Placeholder 3">
            <a:extLst>
              <a:ext uri="{FF2B5EF4-FFF2-40B4-BE49-F238E27FC236}">
                <a16:creationId xmlns:a16="http://schemas.microsoft.com/office/drawing/2014/main" id="{13C34E0A-EFB8-4DDD-BE3B-601293EF109E}"/>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311650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05749-842C-4D24-BECA-D56206EFF04C}"/>
              </a:ext>
            </a:extLst>
          </p:cNvPr>
          <p:cNvSpPr>
            <a:spLocks noGrp="1"/>
          </p:cNvSpPr>
          <p:nvPr>
            <p:ph type="title"/>
          </p:nvPr>
        </p:nvSpPr>
        <p:spPr/>
        <p:txBody>
          <a:bodyPr/>
          <a:lstStyle/>
          <a:p>
            <a:r>
              <a:rPr lang="en-US"/>
              <a:t>Instagram Stories Table  | All Pages - 2 of 3</a:t>
            </a:r>
          </a:p>
        </p:txBody>
      </p:sp>
      <p:graphicFrame>
        <p:nvGraphicFramePr>
          <p:cNvPr id="5" name="Table Placeholder 4">
            <a:extLst>
              <a:ext uri="{FF2B5EF4-FFF2-40B4-BE49-F238E27FC236}">
                <a16:creationId xmlns:a16="http://schemas.microsoft.com/office/drawing/2014/main" id="{AA25C58B-5726-42BF-A60D-BDD18F1D4224}"/>
              </a:ext>
            </a:extLst>
          </p:cNvPr>
          <p:cNvGraphicFramePr>
            <a:graphicFrameLocks noGrp="1"/>
          </p:cNvGraphicFramePr>
          <p:nvPr>
            <p:ph type="tbl" sz="quarter" idx="13"/>
            <p:extLst>
              <p:ext uri="{D42A27DB-BD31-4B8C-83A1-F6EECF244321}">
                <p14:modId xmlns:p14="http://schemas.microsoft.com/office/powerpoint/2010/main" val="1070049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00822338"/>
                    </a:ext>
                  </a:extLst>
                </a:gridCol>
                <a:gridCol w="740664">
                  <a:extLst>
                    <a:ext uri="{9D8B030D-6E8A-4147-A177-3AD203B41FA5}">
                      <a16:colId xmlns:a16="http://schemas.microsoft.com/office/drawing/2014/main" val="3791168164"/>
                    </a:ext>
                  </a:extLst>
                </a:gridCol>
                <a:gridCol w="740664">
                  <a:extLst>
                    <a:ext uri="{9D8B030D-6E8A-4147-A177-3AD203B41FA5}">
                      <a16:colId xmlns:a16="http://schemas.microsoft.com/office/drawing/2014/main" val="2089263503"/>
                    </a:ext>
                  </a:extLst>
                </a:gridCol>
                <a:gridCol w="740664">
                  <a:extLst>
                    <a:ext uri="{9D8B030D-6E8A-4147-A177-3AD203B41FA5}">
                      <a16:colId xmlns:a16="http://schemas.microsoft.com/office/drawing/2014/main" val="4259918859"/>
                    </a:ext>
                  </a:extLst>
                </a:gridCol>
                <a:gridCol w="740664">
                  <a:extLst>
                    <a:ext uri="{9D8B030D-6E8A-4147-A177-3AD203B41FA5}">
                      <a16:colId xmlns:a16="http://schemas.microsoft.com/office/drawing/2014/main" val="2748259651"/>
                    </a:ext>
                  </a:extLst>
                </a:gridCol>
                <a:gridCol w="740664">
                  <a:extLst>
                    <a:ext uri="{9D8B030D-6E8A-4147-A177-3AD203B41FA5}">
                      <a16:colId xmlns:a16="http://schemas.microsoft.com/office/drawing/2014/main" val="1467753872"/>
                    </a:ext>
                  </a:extLst>
                </a:gridCol>
                <a:gridCol w="740664">
                  <a:extLst>
                    <a:ext uri="{9D8B030D-6E8A-4147-A177-3AD203B41FA5}">
                      <a16:colId xmlns:a16="http://schemas.microsoft.com/office/drawing/2014/main" val="3314828367"/>
                    </a:ext>
                  </a:extLst>
                </a:gridCol>
                <a:gridCol w="740664">
                  <a:extLst>
                    <a:ext uri="{9D8B030D-6E8A-4147-A177-3AD203B41FA5}">
                      <a16:colId xmlns:a16="http://schemas.microsoft.com/office/drawing/2014/main" val="3297518769"/>
                    </a:ext>
                  </a:extLst>
                </a:gridCol>
                <a:gridCol w="740664">
                  <a:extLst>
                    <a:ext uri="{9D8B030D-6E8A-4147-A177-3AD203B41FA5}">
                      <a16:colId xmlns:a16="http://schemas.microsoft.com/office/drawing/2014/main" val="86028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1879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18:57:42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35079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- 2021-06-17 15:40:02</a:t>
                      </a:r>
                      <a:r>
                        <a:rPr kumimoji="0" lang="de-DE" sz="1000" b="0" i="0" u="none" strike="noStrike" kern="1200" cap="none" spc="0" normalizeH="0" baseline="0" noProof="0">
                          <a:ln>
                            <a:noFill/>
                          </a:ln>
                          <a:solidFill>
                            <a:prstClr val="black"/>
                          </a:solidFill>
                          <a:effectLst/>
                          <a:uLnTx/>
                          <a:uFillTx/>
                          <a:latin typeface="+mn-lt"/>
                          <a:ea typeface="+mn-ea"/>
                          <a:cs typeface="+mn-cs"/>
                        </a:rPr>
                        <a:t>
 Fußballer bei der EM machen es vor: 
Weg mit der Cola, her mit dem Wasser. 
Und 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15:30:39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87012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15:11:43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15:07:51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69494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19:03:08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02942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51715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- 2021-07-30 14:54:46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07/31/2021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433165290"/>
                  </a:ext>
                </a:extLst>
              </a:tr>
            </a:tbl>
          </a:graphicData>
        </a:graphic>
      </p:graphicFrame>
      <p:sp>
        <p:nvSpPr>
          <p:cNvPr id="4" name="Text Placeholder 3">
            <a:extLst>
              <a:ext uri="{FF2B5EF4-FFF2-40B4-BE49-F238E27FC236}">
                <a16:creationId xmlns:a16="http://schemas.microsoft.com/office/drawing/2014/main" id="{C06048E6-F343-4433-9CAF-678B3B003A3D}"/>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47382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AE7FF-C5C0-4021-AB4D-62CC984C47CA}"/>
              </a:ext>
            </a:extLst>
          </p:cNvPr>
          <p:cNvSpPr>
            <a:spLocks noGrp="1"/>
          </p:cNvSpPr>
          <p:nvPr>
            <p:ph type="title"/>
          </p:nvPr>
        </p:nvSpPr>
        <p:spPr/>
        <p:txBody>
          <a:bodyPr/>
          <a:lstStyle/>
          <a:p>
            <a:r>
              <a:rPr lang="en-US"/>
              <a:t>Instagram Stories Table  | All Pages - 3 of 3</a:t>
            </a:r>
          </a:p>
        </p:txBody>
      </p:sp>
      <p:graphicFrame>
        <p:nvGraphicFramePr>
          <p:cNvPr id="5" name="Table Placeholder 4">
            <a:extLst>
              <a:ext uri="{FF2B5EF4-FFF2-40B4-BE49-F238E27FC236}">
                <a16:creationId xmlns:a16="http://schemas.microsoft.com/office/drawing/2014/main" id="{38D58C72-29E4-43C7-8EC4-C2C639D995A6}"/>
              </a:ext>
            </a:extLst>
          </p:cNvPr>
          <p:cNvGraphicFramePr>
            <a:graphicFrameLocks noGrp="1"/>
          </p:cNvGraphicFramePr>
          <p:nvPr>
            <p:ph type="tbl" sz="quarter" idx="13"/>
            <p:extLst>
              <p:ext uri="{D42A27DB-BD31-4B8C-83A1-F6EECF244321}">
                <p14:modId xmlns:p14="http://schemas.microsoft.com/office/powerpoint/2010/main" val="3976312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7081427"/>
                    </a:ext>
                  </a:extLst>
                </a:gridCol>
                <a:gridCol w="740664">
                  <a:extLst>
                    <a:ext uri="{9D8B030D-6E8A-4147-A177-3AD203B41FA5}">
                      <a16:colId xmlns:a16="http://schemas.microsoft.com/office/drawing/2014/main" val="174005558"/>
                    </a:ext>
                  </a:extLst>
                </a:gridCol>
                <a:gridCol w="740664">
                  <a:extLst>
                    <a:ext uri="{9D8B030D-6E8A-4147-A177-3AD203B41FA5}">
                      <a16:colId xmlns:a16="http://schemas.microsoft.com/office/drawing/2014/main" val="2236436439"/>
                    </a:ext>
                  </a:extLst>
                </a:gridCol>
                <a:gridCol w="740664">
                  <a:extLst>
                    <a:ext uri="{9D8B030D-6E8A-4147-A177-3AD203B41FA5}">
                      <a16:colId xmlns:a16="http://schemas.microsoft.com/office/drawing/2014/main" val="34865404"/>
                    </a:ext>
                  </a:extLst>
                </a:gridCol>
                <a:gridCol w="740664">
                  <a:extLst>
                    <a:ext uri="{9D8B030D-6E8A-4147-A177-3AD203B41FA5}">
                      <a16:colId xmlns:a16="http://schemas.microsoft.com/office/drawing/2014/main" val="4210487751"/>
                    </a:ext>
                  </a:extLst>
                </a:gridCol>
                <a:gridCol w="740664">
                  <a:extLst>
                    <a:ext uri="{9D8B030D-6E8A-4147-A177-3AD203B41FA5}">
                      <a16:colId xmlns:a16="http://schemas.microsoft.com/office/drawing/2014/main" val="1522692740"/>
                    </a:ext>
                  </a:extLst>
                </a:gridCol>
                <a:gridCol w="740664">
                  <a:extLst>
                    <a:ext uri="{9D8B030D-6E8A-4147-A177-3AD203B41FA5}">
                      <a16:colId xmlns:a16="http://schemas.microsoft.com/office/drawing/2014/main" val="2920083706"/>
                    </a:ext>
                  </a:extLst>
                </a:gridCol>
                <a:gridCol w="740664">
                  <a:extLst>
                    <a:ext uri="{9D8B030D-6E8A-4147-A177-3AD203B41FA5}">
                      <a16:colId xmlns:a16="http://schemas.microsoft.com/office/drawing/2014/main" val="2151621338"/>
                    </a:ext>
                  </a:extLst>
                </a:gridCol>
                <a:gridCol w="740664">
                  <a:extLst>
                    <a:ext uri="{9D8B030D-6E8A-4147-A177-3AD203B41FA5}">
                      <a16:colId xmlns:a16="http://schemas.microsoft.com/office/drawing/2014/main" val="3722513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4264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19:01:48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7640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18:57:18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647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15:12:37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15:30:47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33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08/17/2021 19:02:58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0050570"/>
                  </a:ext>
                </a:extLst>
              </a:tr>
            </a:tbl>
          </a:graphicData>
        </a:graphic>
      </p:graphicFrame>
      <p:sp>
        <p:nvSpPr>
          <p:cNvPr id="4" name="Text Placeholder 3">
            <a:extLst>
              <a:ext uri="{FF2B5EF4-FFF2-40B4-BE49-F238E27FC236}">
                <a16:creationId xmlns:a16="http://schemas.microsoft.com/office/drawing/2014/main" id="{F2003766-E130-43D5-B403-996099D4782D}"/>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4062370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87EF-D370-4CC2-BE3F-C9B7240C4507}"/>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C3EEF992-2A5A-4B9F-A728-452F65D8C255}"/>
              </a:ext>
            </a:extLst>
          </p:cNvPr>
          <p:cNvGraphicFramePr>
            <a:graphicFrameLocks noGrp="1"/>
          </p:cNvGraphicFramePr>
          <p:nvPr>
            <p:ph type="chart" sz="quarter" idx="13"/>
            <p:extLst>
              <p:ext uri="{D42A27DB-BD31-4B8C-83A1-F6EECF244321}">
                <p14:modId xmlns:p14="http://schemas.microsoft.com/office/powerpoint/2010/main" val="2419442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ED3F5-789F-46EE-8594-F92D3A7E1790}"/>
              </a:ext>
            </a:extLst>
          </p:cNvPr>
          <p:cNvSpPr>
            <a:spLocks noGrp="1"/>
          </p:cNvSpPr>
          <p:nvPr>
            <p:ph type="body" sz="quarter" idx="14"/>
          </p:nvPr>
        </p:nvSpPr>
        <p:spPr/>
        <p:txBody>
          <a:bodyPr/>
          <a:lstStyle/>
          <a:p>
            <a:r>
              <a:rPr lang="en-US"/>
              <a:t>06/01/2021 - 08/19/2021</a:t>
            </a:r>
          </a:p>
        </p:txBody>
      </p:sp>
      <p:sp>
        <p:nvSpPr>
          <p:cNvPr id="5" name="Footer Placeholder 4">
            <a:extLst>
              <a:ext uri="{FF2B5EF4-FFF2-40B4-BE49-F238E27FC236}">
                <a16:creationId xmlns:a16="http://schemas.microsoft.com/office/drawing/2014/main" id="{E6217873-EED4-490F-A661-CA0A58D538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791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46A7-B197-463C-B21E-A22D3BD1AE1E}"/>
              </a:ext>
            </a:extLst>
          </p:cNvPr>
          <p:cNvSpPr>
            <a:spLocks noGrp="1"/>
          </p:cNvSpPr>
          <p:nvPr>
            <p:ph type="title"/>
          </p:nvPr>
        </p:nvSpPr>
        <p:spPr/>
        <p:txBody>
          <a:bodyPr/>
          <a:lstStyle/>
          <a:p>
            <a:r>
              <a:rPr lang="en-US"/>
              <a:t>Instagram Posts Table | All Pages - 1 of 26</a:t>
            </a:r>
          </a:p>
        </p:txBody>
      </p:sp>
      <p:graphicFrame>
        <p:nvGraphicFramePr>
          <p:cNvPr id="5" name="Table Placeholder 4">
            <a:extLst>
              <a:ext uri="{FF2B5EF4-FFF2-40B4-BE49-F238E27FC236}">
                <a16:creationId xmlns:a16="http://schemas.microsoft.com/office/drawing/2014/main" id="{9588E133-BF02-4F87-AA0C-C1A2F30E1676}"/>
              </a:ext>
            </a:extLst>
          </p:cNvPr>
          <p:cNvGraphicFramePr>
            <a:graphicFrameLocks noGrp="1"/>
          </p:cNvGraphicFramePr>
          <p:nvPr>
            <p:ph type="tbl" sz="quarter" idx="13"/>
            <p:extLst>
              <p:ext uri="{D42A27DB-BD31-4B8C-83A1-F6EECF244321}">
                <p14:modId xmlns:p14="http://schemas.microsoft.com/office/powerpoint/2010/main" val="418284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85992116"/>
                    </a:ext>
                  </a:extLst>
                </a:gridCol>
                <a:gridCol w="1069847">
                  <a:extLst>
                    <a:ext uri="{9D8B030D-6E8A-4147-A177-3AD203B41FA5}">
                      <a16:colId xmlns:a16="http://schemas.microsoft.com/office/drawing/2014/main" val="3217355180"/>
                    </a:ext>
                  </a:extLst>
                </a:gridCol>
                <a:gridCol w="1399031">
                  <a:extLst>
                    <a:ext uri="{9D8B030D-6E8A-4147-A177-3AD203B41FA5}">
                      <a16:colId xmlns:a16="http://schemas.microsoft.com/office/drawing/2014/main" val="297441527"/>
                    </a:ext>
                  </a:extLst>
                </a:gridCol>
                <a:gridCol w="493776">
                  <a:extLst>
                    <a:ext uri="{9D8B030D-6E8A-4147-A177-3AD203B41FA5}">
                      <a16:colId xmlns:a16="http://schemas.microsoft.com/office/drawing/2014/main" val="2911700707"/>
                    </a:ext>
                  </a:extLst>
                </a:gridCol>
                <a:gridCol w="493776">
                  <a:extLst>
                    <a:ext uri="{9D8B030D-6E8A-4147-A177-3AD203B41FA5}">
                      <a16:colId xmlns:a16="http://schemas.microsoft.com/office/drawing/2014/main" val="3215530089"/>
                    </a:ext>
                  </a:extLst>
                </a:gridCol>
                <a:gridCol w="493776">
                  <a:extLst>
                    <a:ext uri="{9D8B030D-6E8A-4147-A177-3AD203B41FA5}">
                      <a16:colId xmlns:a16="http://schemas.microsoft.com/office/drawing/2014/main" val="4270412022"/>
                    </a:ext>
                  </a:extLst>
                </a:gridCol>
                <a:gridCol w="493776">
                  <a:extLst>
                    <a:ext uri="{9D8B030D-6E8A-4147-A177-3AD203B41FA5}">
                      <a16:colId xmlns:a16="http://schemas.microsoft.com/office/drawing/2014/main" val="2465108004"/>
                    </a:ext>
                  </a:extLst>
                </a:gridCol>
                <a:gridCol w="493776">
                  <a:extLst>
                    <a:ext uri="{9D8B030D-6E8A-4147-A177-3AD203B41FA5}">
                      <a16:colId xmlns:a16="http://schemas.microsoft.com/office/drawing/2014/main" val="269071775"/>
                    </a:ext>
                  </a:extLst>
                </a:gridCol>
                <a:gridCol w="493776">
                  <a:extLst>
                    <a:ext uri="{9D8B030D-6E8A-4147-A177-3AD203B41FA5}">
                      <a16:colId xmlns:a16="http://schemas.microsoft.com/office/drawing/2014/main" val="2118230724"/>
                    </a:ext>
                  </a:extLst>
                </a:gridCol>
                <a:gridCol w="493776">
                  <a:extLst>
                    <a:ext uri="{9D8B030D-6E8A-4147-A177-3AD203B41FA5}">
                      <a16:colId xmlns:a16="http://schemas.microsoft.com/office/drawing/2014/main" val="4092434390"/>
                    </a:ext>
                  </a:extLst>
                </a:gridCol>
                <a:gridCol w="493776">
                  <a:extLst>
                    <a:ext uri="{9D8B030D-6E8A-4147-A177-3AD203B41FA5}">
                      <a16:colId xmlns:a16="http://schemas.microsoft.com/office/drawing/2014/main" val="61322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20247082"/>
                  </a:ext>
                </a:extLst>
              </a:tr>
            </a:tbl>
          </a:graphicData>
        </a:graphic>
      </p:graphicFrame>
      <p:sp>
        <p:nvSpPr>
          <p:cNvPr id="4" name="Text Placeholder 3">
            <a:extLst>
              <a:ext uri="{FF2B5EF4-FFF2-40B4-BE49-F238E27FC236}">
                <a16:creationId xmlns:a16="http://schemas.microsoft.com/office/drawing/2014/main" id="{1C8046AF-2A29-4608-B6C2-996843B2E504}"/>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584570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CBC4-B2F7-4A92-982D-0819FD544064}"/>
              </a:ext>
            </a:extLst>
          </p:cNvPr>
          <p:cNvSpPr>
            <a:spLocks noGrp="1"/>
          </p:cNvSpPr>
          <p:nvPr>
            <p:ph type="title"/>
          </p:nvPr>
        </p:nvSpPr>
        <p:spPr/>
        <p:txBody>
          <a:bodyPr/>
          <a:lstStyle/>
          <a:p>
            <a:r>
              <a:rPr lang="en-US"/>
              <a:t>Instagram Posts Table | All Pages - 2 of 26</a:t>
            </a:r>
          </a:p>
        </p:txBody>
      </p:sp>
      <p:graphicFrame>
        <p:nvGraphicFramePr>
          <p:cNvPr id="5" name="Table Placeholder 4">
            <a:extLst>
              <a:ext uri="{FF2B5EF4-FFF2-40B4-BE49-F238E27FC236}">
                <a16:creationId xmlns:a16="http://schemas.microsoft.com/office/drawing/2014/main" id="{57899BC1-8B1D-456E-9724-203B56BD714A}"/>
              </a:ext>
            </a:extLst>
          </p:cNvPr>
          <p:cNvGraphicFramePr>
            <a:graphicFrameLocks noGrp="1"/>
          </p:cNvGraphicFramePr>
          <p:nvPr>
            <p:ph type="tbl" sz="quarter" idx="13"/>
            <p:extLst>
              <p:ext uri="{D42A27DB-BD31-4B8C-83A1-F6EECF244321}">
                <p14:modId xmlns:p14="http://schemas.microsoft.com/office/powerpoint/2010/main" val="28499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81032115"/>
                    </a:ext>
                  </a:extLst>
                </a:gridCol>
                <a:gridCol w="1069847">
                  <a:extLst>
                    <a:ext uri="{9D8B030D-6E8A-4147-A177-3AD203B41FA5}">
                      <a16:colId xmlns:a16="http://schemas.microsoft.com/office/drawing/2014/main" val="4181786713"/>
                    </a:ext>
                  </a:extLst>
                </a:gridCol>
                <a:gridCol w="1399031">
                  <a:extLst>
                    <a:ext uri="{9D8B030D-6E8A-4147-A177-3AD203B41FA5}">
                      <a16:colId xmlns:a16="http://schemas.microsoft.com/office/drawing/2014/main" val="3430479669"/>
                    </a:ext>
                  </a:extLst>
                </a:gridCol>
                <a:gridCol w="493776">
                  <a:extLst>
                    <a:ext uri="{9D8B030D-6E8A-4147-A177-3AD203B41FA5}">
                      <a16:colId xmlns:a16="http://schemas.microsoft.com/office/drawing/2014/main" val="2580040715"/>
                    </a:ext>
                  </a:extLst>
                </a:gridCol>
                <a:gridCol w="493776">
                  <a:extLst>
                    <a:ext uri="{9D8B030D-6E8A-4147-A177-3AD203B41FA5}">
                      <a16:colId xmlns:a16="http://schemas.microsoft.com/office/drawing/2014/main" val="2017098573"/>
                    </a:ext>
                  </a:extLst>
                </a:gridCol>
                <a:gridCol w="493776">
                  <a:extLst>
                    <a:ext uri="{9D8B030D-6E8A-4147-A177-3AD203B41FA5}">
                      <a16:colId xmlns:a16="http://schemas.microsoft.com/office/drawing/2014/main" val="2578128194"/>
                    </a:ext>
                  </a:extLst>
                </a:gridCol>
                <a:gridCol w="493776">
                  <a:extLst>
                    <a:ext uri="{9D8B030D-6E8A-4147-A177-3AD203B41FA5}">
                      <a16:colId xmlns:a16="http://schemas.microsoft.com/office/drawing/2014/main" val="1372925950"/>
                    </a:ext>
                  </a:extLst>
                </a:gridCol>
                <a:gridCol w="493776">
                  <a:extLst>
                    <a:ext uri="{9D8B030D-6E8A-4147-A177-3AD203B41FA5}">
                      <a16:colId xmlns:a16="http://schemas.microsoft.com/office/drawing/2014/main" val="467230016"/>
                    </a:ext>
                  </a:extLst>
                </a:gridCol>
                <a:gridCol w="493776">
                  <a:extLst>
                    <a:ext uri="{9D8B030D-6E8A-4147-A177-3AD203B41FA5}">
                      <a16:colId xmlns:a16="http://schemas.microsoft.com/office/drawing/2014/main" val="3964824743"/>
                    </a:ext>
                  </a:extLst>
                </a:gridCol>
                <a:gridCol w="493776">
                  <a:extLst>
                    <a:ext uri="{9D8B030D-6E8A-4147-A177-3AD203B41FA5}">
                      <a16:colId xmlns:a16="http://schemas.microsoft.com/office/drawing/2014/main" val="2811158767"/>
                    </a:ext>
                  </a:extLst>
                </a:gridCol>
                <a:gridCol w="493776">
                  <a:extLst>
                    <a:ext uri="{9D8B030D-6E8A-4147-A177-3AD203B41FA5}">
                      <a16:colId xmlns:a16="http://schemas.microsoft.com/office/drawing/2014/main" val="2092979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10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- 2021-07-24 11:49:03</a:t>
                      </a:r>
                      <a:r>
                        <a:rPr kumimoji="0" lang="en-US" sz="1000" b="0" i="0" u="none" strike="noStrike" kern="1200" cap="none" spc="0" normalizeH="0" baseline="0" noProof="0">
                          <a:ln>
                            <a:noFill/>
                          </a:ln>
                          <a:solidFill>
                            <a:prstClr val="black"/>
                          </a:solidFill>
                          <a:effectLst/>
                          <a:uLnTx/>
                          <a:uFillTx/>
                          <a:latin typeface="+mn-lt"/>
                          <a:ea typeface="+mn-ea"/>
                          <a:cs typeface="+mn-cs"/>
                        </a:rPr>
                        <a:t>
 😋 Unser Rezept für fruchtige #EnergyBalls ist genau das Richtige für den Sommer! Zutaten: 150 g getrocknete (ungeschwefelte) Aprikosen, 50 g getrocknete Sauerkirschen (oder Cranberries), 150 g deiner Lieblingsnüsse, 80 g Kerne (z. B. #Kürbiskerne, #Chiasamen oder #Sonnenblumenkerne), 7 – 8 EL #Kokosflocken. Und so geht's! 
Mixe alle Zutaten in einem Standmixer gut durch. Entweder mischst du sie sofort zusammen oder verarbeitest erst die Nussmischung und danach die Trockenfrüchte. Am Ende sollte eine klebrige Masse entstanden sein, die sich leicht zu kleinen Kugeln formen lässt. Gib die Kokosflocken auf einen Teller und wälze die Energy Balls darin.
Die kleinen Energiebomben kommen ohne raffinierten Haushaltszucker aus. Sie enthalten viel mehr Proteine, wertvolle Mineralstoffe, Spurenelemente und mehrfach ungesättigte Fettsäuren als Schokolade, Gummibärchen, Kekse und Co. Das ist ideal, um einem Leistungs- und Konzentrationstief im Homeoffice entgegenzuwirken!
#pronovabkk #energyballs #proteinballs #energyballsnacks #energyballrezept #energyball #energiebällchen #ernergiebälle #blissballs #noaddedsugar #zuckerfrei #ohnezuckerzusatz #proteinfood #gesundessen #gesundnaschen #powerball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https://quintly-image-storage.s3.amazonaws.com/45cbd03b64ea58ce4d75e2a18185fc18/84c1fb9bb3d33c7aff3d30ac45fdfc90.jpg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5396807"/>
                  </a:ext>
                </a:extLst>
              </a:tr>
            </a:tbl>
          </a:graphicData>
        </a:graphic>
      </p:graphicFrame>
      <p:sp>
        <p:nvSpPr>
          <p:cNvPr id="4" name="Text Placeholder 3">
            <a:extLst>
              <a:ext uri="{FF2B5EF4-FFF2-40B4-BE49-F238E27FC236}">
                <a16:creationId xmlns:a16="http://schemas.microsoft.com/office/drawing/2014/main" id="{41AA3F22-CC02-4A29-A2D9-1CA914A02FC0}"/>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47928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D9D5-DC90-4CA7-A0A7-1A3CB29F0906}"/>
              </a:ext>
            </a:extLst>
          </p:cNvPr>
          <p:cNvSpPr>
            <a:spLocks noGrp="1"/>
          </p:cNvSpPr>
          <p:nvPr>
            <p:ph type="title"/>
          </p:nvPr>
        </p:nvSpPr>
        <p:spPr/>
        <p:txBody>
          <a:bodyPr/>
          <a:lstStyle/>
          <a:p>
            <a:r>
              <a:rPr lang="en-US"/>
              <a:t>Instagram Posts Table | All Pages - 3 of 26</a:t>
            </a:r>
          </a:p>
        </p:txBody>
      </p:sp>
      <p:graphicFrame>
        <p:nvGraphicFramePr>
          <p:cNvPr id="5" name="Table Placeholder 4">
            <a:extLst>
              <a:ext uri="{FF2B5EF4-FFF2-40B4-BE49-F238E27FC236}">
                <a16:creationId xmlns:a16="http://schemas.microsoft.com/office/drawing/2014/main" id="{7AC5B326-2334-4B6A-BA61-5FD0E8A76981}"/>
              </a:ext>
            </a:extLst>
          </p:cNvPr>
          <p:cNvGraphicFramePr>
            <a:graphicFrameLocks noGrp="1"/>
          </p:cNvGraphicFramePr>
          <p:nvPr>
            <p:ph type="tbl" sz="quarter" idx="13"/>
            <p:extLst>
              <p:ext uri="{D42A27DB-BD31-4B8C-83A1-F6EECF244321}">
                <p14:modId xmlns:p14="http://schemas.microsoft.com/office/powerpoint/2010/main" val="194154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53402696"/>
                    </a:ext>
                  </a:extLst>
                </a:gridCol>
                <a:gridCol w="1069847">
                  <a:extLst>
                    <a:ext uri="{9D8B030D-6E8A-4147-A177-3AD203B41FA5}">
                      <a16:colId xmlns:a16="http://schemas.microsoft.com/office/drawing/2014/main" val="1103958599"/>
                    </a:ext>
                  </a:extLst>
                </a:gridCol>
                <a:gridCol w="1399031">
                  <a:extLst>
                    <a:ext uri="{9D8B030D-6E8A-4147-A177-3AD203B41FA5}">
                      <a16:colId xmlns:a16="http://schemas.microsoft.com/office/drawing/2014/main" val="3528170079"/>
                    </a:ext>
                  </a:extLst>
                </a:gridCol>
                <a:gridCol w="493776">
                  <a:extLst>
                    <a:ext uri="{9D8B030D-6E8A-4147-A177-3AD203B41FA5}">
                      <a16:colId xmlns:a16="http://schemas.microsoft.com/office/drawing/2014/main" val="329227388"/>
                    </a:ext>
                  </a:extLst>
                </a:gridCol>
                <a:gridCol w="493776">
                  <a:extLst>
                    <a:ext uri="{9D8B030D-6E8A-4147-A177-3AD203B41FA5}">
                      <a16:colId xmlns:a16="http://schemas.microsoft.com/office/drawing/2014/main" val="265932875"/>
                    </a:ext>
                  </a:extLst>
                </a:gridCol>
                <a:gridCol w="493776">
                  <a:extLst>
                    <a:ext uri="{9D8B030D-6E8A-4147-A177-3AD203B41FA5}">
                      <a16:colId xmlns:a16="http://schemas.microsoft.com/office/drawing/2014/main" val="1799690936"/>
                    </a:ext>
                  </a:extLst>
                </a:gridCol>
                <a:gridCol w="493776">
                  <a:extLst>
                    <a:ext uri="{9D8B030D-6E8A-4147-A177-3AD203B41FA5}">
                      <a16:colId xmlns:a16="http://schemas.microsoft.com/office/drawing/2014/main" val="496930325"/>
                    </a:ext>
                  </a:extLst>
                </a:gridCol>
                <a:gridCol w="493776">
                  <a:extLst>
                    <a:ext uri="{9D8B030D-6E8A-4147-A177-3AD203B41FA5}">
                      <a16:colId xmlns:a16="http://schemas.microsoft.com/office/drawing/2014/main" val="3311191600"/>
                    </a:ext>
                  </a:extLst>
                </a:gridCol>
                <a:gridCol w="493776">
                  <a:extLst>
                    <a:ext uri="{9D8B030D-6E8A-4147-A177-3AD203B41FA5}">
                      <a16:colId xmlns:a16="http://schemas.microsoft.com/office/drawing/2014/main" val="575806292"/>
                    </a:ext>
                  </a:extLst>
                </a:gridCol>
                <a:gridCol w="493776">
                  <a:extLst>
                    <a:ext uri="{9D8B030D-6E8A-4147-A177-3AD203B41FA5}">
                      <a16:colId xmlns:a16="http://schemas.microsoft.com/office/drawing/2014/main" val="3034804130"/>
                    </a:ext>
                  </a:extLst>
                </a:gridCol>
                <a:gridCol w="493776">
                  <a:extLst>
                    <a:ext uri="{9D8B030D-6E8A-4147-A177-3AD203B41FA5}">
                      <a16:colId xmlns:a16="http://schemas.microsoft.com/office/drawing/2014/main" val="77784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5158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- 2021-07-27 13:33:37</a:t>
                      </a:r>
                      <a:r>
                        <a:rPr kumimoji="0" lang="de-DE" sz="1000" b="0" i="0" u="none" strike="noStrike" kern="1200" cap="none" spc="0" normalizeH="0" baseline="0" noProof="0">
                          <a:ln>
                            <a:noFill/>
                          </a:ln>
                          <a:solidFill>
                            <a:prstClr val="black"/>
                          </a:solidFill>
                          <a:effectLst/>
                          <a:uLnTx/>
                          <a:uFillTx/>
                          <a:latin typeface="+mn-lt"/>
                          <a:ea typeface="+mn-ea"/>
                          <a:cs typeface="+mn-cs"/>
                        </a:rPr>
                        <a:t>
 Aufgrund der schweren Explosion in Leverkusen bitten wir euch, Termine in unseren Service-Centern in Leverkusen und Burscheid heute nicht wahrzunehmen. Bleibt zuhause - wir helfen euch gerne telefonisch weiter: 0621 53391 - 1000. Auch über unsere App "meine pronova BKK" sind wie wie gewohnt für euch da.
Unsere Gedanken sind bei allen Betroffenen und den Rettungskräften.
#pronovabkk #leverkusen #burscheid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https://quintly-image-storage.s3.amazonaws.com/45cbd03b64ea58ce4d75e2a18185fc18/21b318f59a7e20a920dd58e43cb0b28e.jpg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9785317"/>
                  </a:ext>
                </a:extLst>
              </a:tr>
            </a:tbl>
          </a:graphicData>
        </a:graphic>
      </p:graphicFrame>
      <p:sp>
        <p:nvSpPr>
          <p:cNvPr id="4" name="Text Placeholder 3">
            <a:extLst>
              <a:ext uri="{FF2B5EF4-FFF2-40B4-BE49-F238E27FC236}">
                <a16:creationId xmlns:a16="http://schemas.microsoft.com/office/drawing/2014/main" id="{72AA90CD-6EDF-4EE7-91AD-D592AFF939ED}"/>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3607046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5E4BE-E623-4028-A62B-F7064F2FEF6F}"/>
              </a:ext>
            </a:extLst>
          </p:cNvPr>
          <p:cNvSpPr>
            <a:spLocks noGrp="1"/>
          </p:cNvSpPr>
          <p:nvPr>
            <p:ph type="title"/>
          </p:nvPr>
        </p:nvSpPr>
        <p:spPr/>
        <p:txBody>
          <a:bodyPr/>
          <a:lstStyle/>
          <a:p>
            <a:r>
              <a:rPr lang="en-US"/>
              <a:t>Instagram Posts Table | All Pages - 4 of 26</a:t>
            </a:r>
          </a:p>
        </p:txBody>
      </p:sp>
      <p:graphicFrame>
        <p:nvGraphicFramePr>
          <p:cNvPr id="5" name="Table Placeholder 4">
            <a:extLst>
              <a:ext uri="{FF2B5EF4-FFF2-40B4-BE49-F238E27FC236}">
                <a16:creationId xmlns:a16="http://schemas.microsoft.com/office/drawing/2014/main" id="{72FED09F-8B50-49AF-B95C-18CFD7F5FC56}"/>
              </a:ext>
            </a:extLst>
          </p:cNvPr>
          <p:cNvGraphicFramePr>
            <a:graphicFrameLocks noGrp="1"/>
          </p:cNvGraphicFramePr>
          <p:nvPr>
            <p:ph type="tbl" sz="quarter" idx="13"/>
            <p:extLst>
              <p:ext uri="{D42A27DB-BD31-4B8C-83A1-F6EECF244321}">
                <p14:modId xmlns:p14="http://schemas.microsoft.com/office/powerpoint/2010/main" val="2285380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40049778"/>
                    </a:ext>
                  </a:extLst>
                </a:gridCol>
                <a:gridCol w="1069847">
                  <a:extLst>
                    <a:ext uri="{9D8B030D-6E8A-4147-A177-3AD203B41FA5}">
                      <a16:colId xmlns:a16="http://schemas.microsoft.com/office/drawing/2014/main" val="1309069258"/>
                    </a:ext>
                  </a:extLst>
                </a:gridCol>
                <a:gridCol w="1399031">
                  <a:extLst>
                    <a:ext uri="{9D8B030D-6E8A-4147-A177-3AD203B41FA5}">
                      <a16:colId xmlns:a16="http://schemas.microsoft.com/office/drawing/2014/main" val="778671567"/>
                    </a:ext>
                  </a:extLst>
                </a:gridCol>
                <a:gridCol w="493776">
                  <a:extLst>
                    <a:ext uri="{9D8B030D-6E8A-4147-A177-3AD203B41FA5}">
                      <a16:colId xmlns:a16="http://schemas.microsoft.com/office/drawing/2014/main" val="77073298"/>
                    </a:ext>
                  </a:extLst>
                </a:gridCol>
                <a:gridCol w="493776">
                  <a:extLst>
                    <a:ext uri="{9D8B030D-6E8A-4147-A177-3AD203B41FA5}">
                      <a16:colId xmlns:a16="http://schemas.microsoft.com/office/drawing/2014/main" val="2185952142"/>
                    </a:ext>
                  </a:extLst>
                </a:gridCol>
                <a:gridCol w="493776">
                  <a:extLst>
                    <a:ext uri="{9D8B030D-6E8A-4147-A177-3AD203B41FA5}">
                      <a16:colId xmlns:a16="http://schemas.microsoft.com/office/drawing/2014/main" val="2545900414"/>
                    </a:ext>
                  </a:extLst>
                </a:gridCol>
                <a:gridCol w="493776">
                  <a:extLst>
                    <a:ext uri="{9D8B030D-6E8A-4147-A177-3AD203B41FA5}">
                      <a16:colId xmlns:a16="http://schemas.microsoft.com/office/drawing/2014/main" val="3864713095"/>
                    </a:ext>
                  </a:extLst>
                </a:gridCol>
                <a:gridCol w="493776">
                  <a:extLst>
                    <a:ext uri="{9D8B030D-6E8A-4147-A177-3AD203B41FA5}">
                      <a16:colId xmlns:a16="http://schemas.microsoft.com/office/drawing/2014/main" val="3737565989"/>
                    </a:ext>
                  </a:extLst>
                </a:gridCol>
                <a:gridCol w="493776">
                  <a:extLst>
                    <a:ext uri="{9D8B030D-6E8A-4147-A177-3AD203B41FA5}">
                      <a16:colId xmlns:a16="http://schemas.microsoft.com/office/drawing/2014/main" val="3168499302"/>
                    </a:ext>
                  </a:extLst>
                </a:gridCol>
                <a:gridCol w="493776">
                  <a:extLst>
                    <a:ext uri="{9D8B030D-6E8A-4147-A177-3AD203B41FA5}">
                      <a16:colId xmlns:a16="http://schemas.microsoft.com/office/drawing/2014/main" val="486553631"/>
                    </a:ext>
                  </a:extLst>
                </a:gridCol>
                <a:gridCol w="493776">
                  <a:extLst>
                    <a:ext uri="{9D8B030D-6E8A-4147-A177-3AD203B41FA5}">
                      <a16:colId xmlns:a16="http://schemas.microsoft.com/office/drawing/2014/main" val="3820203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436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- 2021-07-22 16:15:24</a:t>
                      </a:r>
                      <a:r>
                        <a:rPr kumimoji="0" lang="de-DE" sz="1000" b="0" i="0" u="none" strike="noStrike" kern="1200" cap="none" spc="0" normalizeH="0" baseline="0" noProof="0">
                          <a:ln>
                            <a:noFill/>
                          </a:ln>
                          <a:solidFill>
                            <a:prstClr val="black"/>
                          </a:solidFill>
                          <a:effectLst/>
                          <a:uLnTx/>
                          <a:uFillTx/>
                          <a:latin typeface="+mn-lt"/>
                          <a:ea typeface="+mn-ea"/>
                          <a:cs typeface="+mn-cs"/>
                        </a:rPr>
                        <a:t>
 Die Hochwasserkatastrophe hat auch bei uns Kolleginnen und Kollegen, Versicherte, Familie und Bekannte betroffen. Viele von uns wollten sofort helfen. Da wir als Gesetzliche Krankenkasse nicht als Unternehmen spenden dürfen, haben wir unter Kolleginnen und Kollegen private Spenden gesammelt. Einige Kolleginnen und Kollegen sind mit Hilfsgütern und Ausrüstung ins Ahrtal gefahren, um die Aufräumarbeiten persönlich zu unterstützen. Unser Kollege Daniel ist dort bereits seit Tagen als Freiwilliger Feuerwehrmann im Einsatz. Er sorgt für die Koordination, sodass wir sinnvoll helfen, wo wir gebraucht werden. 
Aber auch in den Service-Centern und aus dem Homeoffice sind wir für euch da: 
Bei verlorenen Versichertenkarten, Medikamenten, Hilfsmitteln und weiteren Themen helfen wir euch unkompliziert. Die Informationen dazu habern wir auf unserer Webseite zusammengestellt. Den Link findet ihr in der Bio.
#pronovabkk #hochwasser #versicherung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https://quintly-image-storage.s3.amazonaws.com/45cbd03b64ea58ce4d75e2a18185fc18/1063801ace4fcbe36eb12945518df658.jpg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7846903"/>
                  </a:ext>
                </a:extLst>
              </a:tr>
            </a:tbl>
          </a:graphicData>
        </a:graphic>
      </p:graphicFrame>
      <p:sp>
        <p:nvSpPr>
          <p:cNvPr id="4" name="Text Placeholder 3">
            <a:extLst>
              <a:ext uri="{FF2B5EF4-FFF2-40B4-BE49-F238E27FC236}">
                <a16:creationId xmlns:a16="http://schemas.microsoft.com/office/drawing/2014/main" id="{F819E702-C5C6-426A-B4DB-D32FA471B3D4}"/>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703376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909D7-6811-41F9-B5B9-298F3BC69BD8}"/>
              </a:ext>
            </a:extLst>
          </p:cNvPr>
          <p:cNvSpPr>
            <a:spLocks noGrp="1"/>
          </p:cNvSpPr>
          <p:nvPr>
            <p:ph type="title"/>
          </p:nvPr>
        </p:nvSpPr>
        <p:spPr/>
        <p:txBody>
          <a:bodyPr/>
          <a:lstStyle/>
          <a:p>
            <a:r>
              <a:rPr lang="en-US"/>
              <a:t>Instagram Posts Table | All Pages - 5 of 26</a:t>
            </a:r>
          </a:p>
        </p:txBody>
      </p:sp>
      <p:graphicFrame>
        <p:nvGraphicFramePr>
          <p:cNvPr id="5" name="Table Placeholder 4">
            <a:extLst>
              <a:ext uri="{FF2B5EF4-FFF2-40B4-BE49-F238E27FC236}">
                <a16:creationId xmlns:a16="http://schemas.microsoft.com/office/drawing/2014/main" id="{292386CB-4D15-42BB-A915-66B014DEE028}"/>
              </a:ext>
            </a:extLst>
          </p:cNvPr>
          <p:cNvGraphicFramePr>
            <a:graphicFrameLocks noGrp="1"/>
          </p:cNvGraphicFramePr>
          <p:nvPr>
            <p:ph type="tbl" sz="quarter" idx="13"/>
            <p:extLst>
              <p:ext uri="{D42A27DB-BD31-4B8C-83A1-F6EECF244321}">
                <p14:modId xmlns:p14="http://schemas.microsoft.com/office/powerpoint/2010/main" val="2974725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31202481"/>
                    </a:ext>
                  </a:extLst>
                </a:gridCol>
                <a:gridCol w="1069847">
                  <a:extLst>
                    <a:ext uri="{9D8B030D-6E8A-4147-A177-3AD203B41FA5}">
                      <a16:colId xmlns:a16="http://schemas.microsoft.com/office/drawing/2014/main" val="990315116"/>
                    </a:ext>
                  </a:extLst>
                </a:gridCol>
                <a:gridCol w="1399031">
                  <a:extLst>
                    <a:ext uri="{9D8B030D-6E8A-4147-A177-3AD203B41FA5}">
                      <a16:colId xmlns:a16="http://schemas.microsoft.com/office/drawing/2014/main" val="2203475469"/>
                    </a:ext>
                  </a:extLst>
                </a:gridCol>
                <a:gridCol w="493776">
                  <a:extLst>
                    <a:ext uri="{9D8B030D-6E8A-4147-A177-3AD203B41FA5}">
                      <a16:colId xmlns:a16="http://schemas.microsoft.com/office/drawing/2014/main" val="374999612"/>
                    </a:ext>
                  </a:extLst>
                </a:gridCol>
                <a:gridCol w="493776">
                  <a:extLst>
                    <a:ext uri="{9D8B030D-6E8A-4147-A177-3AD203B41FA5}">
                      <a16:colId xmlns:a16="http://schemas.microsoft.com/office/drawing/2014/main" val="2683681667"/>
                    </a:ext>
                  </a:extLst>
                </a:gridCol>
                <a:gridCol w="493776">
                  <a:extLst>
                    <a:ext uri="{9D8B030D-6E8A-4147-A177-3AD203B41FA5}">
                      <a16:colId xmlns:a16="http://schemas.microsoft.com/office/drawing/2014/main" val="1319821898"/>
                    </a:ext>
                  </a:extLst>
                </a:gridCol>
                <a:gridCol w="493776">
                  <a:extLst>
                    <a:ext uri="{9D8B030D-6E8A-4147-A177-3AD203B41FA5}">
                      <a16:colId xmlns:a16="http://schemas.microsoft.com/office/drawing/2014/main" val="1600978000"/>
                    </a:ext>
                  </a:extLst>
                </a:gridCol>
                <a:gridCol w="493776">
                  <a:extLst>
                    <a:ext uri="{9D8B030D-6E8A-4147-A177-3AD203B41FA5}">
                      <a16:colId xmlns:a16="http://schemas.microsoft.com/office/drawing/2014/main" val="4063393910"/>
                    </a:ext>
                  </a:extLst>
                </a:gridCol>
                <a:gridCol w="493776">
                  <a:extLst>
                    <a:ext uri="{9D8B030D-6E8A-4147-A177-3AD203B41FA5}">
                      <a16:colId xmlns:a16="http://schemas.microsoft.com/office/drawing/2014/main" val="2443514153"/>
                    </a:ext>
                  </a:extLst>
                </a:gridCol>
                <a:gridCol w="493776">
                  <a:extLst>
                    <a:ext uri="{9D8B030D-6E8A-4147-A177-3AD203B41FA5}">
                      <a16:colId xmlns:a16="http://schemas.microsoft.com/office/drawing/2014/main" val="2228561190"/>
                    </a:ext>
                  </a:extLst>
                </a:gridCol>
                <a:gridCol w="493776">
                  <a:extLst>
                    <a:ext uri="{9D8B030D-6E8A-4147-A177-3AD203B41FA5}">
                      <a16:colId xmlns:a16="http://schemas.microsoft.com/office/drawing/2014/main" val="780224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6190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- 2021-07-21 15:59:00</a:t>
                      </a:r>
                      <a:r>
                        <a:rPr kumimoji="0" lang="de-DE" sz="1000" b="0" i="0" u="none" strike="noStrike" kern="1200" cap="none" spc="0" normalizeH="0" baseline="0" noProof="0">
                          <a:ln>
                            <a:noFill/>
                          </a:ln>
                          <a:solidFill>
                            <a:prstClr val="black"/>
                          </a:solidFill>
                          <a:effectLst/>
                          <a:uLnTx/>
                          <a:uFillTx/>
                          <a:latin typeface="+mn-lt"/>
                          <a:ea typeface="+mn-ea"/>
                          <a:cs typeface="+mn-cs"/>
                        </a:rPr>
                        <a:t>
 Die Flutkatastrophe hat vielerorts wichtige Dokumente, Medikamente und Hilfsmittel weggespült oder unbrauchbar gemacht. Hier können wir helfen. Am besten rufst du uns kurz an und wir überlegen gemeinsam, wie wir dir schnell und unkompliziert helfen können: Tel: 0621 53391-1000.
Du bist betroffen und benötigst eine neue Versichertenkarte, Medikamente, Hilfsmittel oder hast andere Fragen? Wir sind für euch da und haben auf unserer Webseite die wichtigsten Infos für euch zusammengestellt. Den Link findet ihr in der Bio.
#pronovabkk #hochwasser #versicherung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https://quintly-image-storage.s3.amazonaws.com/45cbd03b64ea58ce4d75e2a18185fc18/c0fb81b133381f9c565693ee5eaaabfb.jpg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4424132"/>
                  </a:ext>
                </a:extLst>
              </a:tr>
            </a:tbl>
          </a:graphicData>
        </a:graphic>
      </p:graphicFrame>
      <p:sp>
        <p:nvSpPr>
          <p:cNvPr id="4" name="Text Placeholder 3">
            <a:extLst>
              <a:ext uri="{FF2B5EF4-FFF2-40B4-BE49-F238E27FC236}">
                <a16:creationId xmlns:a16="http://schemas.microsoft.com/office/drawing/2014/main" id="{D902A8D7-3A12-49CB-91C7-5C226D7587D8}"/>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3609269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E2DCA-8A22-427B-918D-8E29FD4C94A8}"/>
              </a:ext>
            </a:extLst>
          </p:cNvPr>
          <p:cNvSpPr>
            <a:spLocks noGrp="1"/>
          </p:cNvSpPr>
          <p:nvPr>
            <p:ph type="title"/>
          </p:nvPr>
        </p:nvSpPr>
        <p:spPr/>
        <p:txBody>
          <a:bodyPr/>
          <a:lstStyle/>
          <a:p>
            <a:r>
              <a:rPr lang="en-US"/>
              <a:t>Instagram Posts Table | All Pages - 6 of 26</a:t>
            </a:r>
          </a:p>
        </p:txBody>
      </p:sp>
      <p:graphicFrame>
        <p:nvGraphicFramePr>
          <p:cNvPr id="5" name="Table Placeholder 4">
            <a:extLst>
              <a:ext uri="{FF2B5EF4-FFF2-40B4-BE49-F238E27FC236}">
                <a16:creationId xmlns:a16="http://schemas.microsoft.com/office/drawing/2014/main" id="{E304D075-062A-47C5-850B-F490E0547617}"/>
              </a:ext>
            </a:extLst>
          </p:cNvPr>
          <p:cNvGraphicFramePr>
            <a:graphicFrameLocks noGrp="1"/>
          </p:cNvGraphicFramePr>
          <p:nvPr>
            <p:ph type="tbl" sz="quarter" idx="13"/>
            <p:extLst>
              <p:ext uri="{D42A27DB-BD31-4B8C-83A1-F6EECF244321}">
                <p14:modId xmlns:p14="http://schemas.microsoft.com/office/powerpoint/2010/main" val="33325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19368325"/>
                    </a:ext>
                  </a:extLst>
                </a:gridCol>
                <a:gridCol w="1069847">
                  <a:extLst>
                    <a:ext uri="{9D8B030D-6E8A-4147-A177-3AD203B41FA5}">
                      <a16:colId xmlns:a16="http://schemas.microsoft.com/office/drawing/2014/main" val="242707442"/>
                    </a:ext>
                  </a:extLst>
                </a:gridCol>
                <a:gridCol w="1399031">
                  <a:extLst>
                    <a:ext uri="{9D8B030D-6E8A-4147-A177-3AD203B41FA5}">
                      <a16:colId xmlns:a16="http://schemas.microsoft.com/office/drawing/2014/main" val="2847907601"/>
                    </a:ext>
                  </a:extLst>
                </a:gridCol>
                <a:gridCol w="493776">
                  <a:extLst>
                    <a:ext uri="{9D8B030D-6E8A-4147-A177-3AD203B41FA5}">
                      <a16:colId xmlns:a16="http://schemas.microsoft.com/office/drawing/2014/main" val="2675551077"/>
                    </a:ext>
                  </a:extLst>
                </a:gridCol>
                <a:gridCol w="493776">
                  <a:extLst>
                    <a:ext uri="{9D8B030D-6E8A-4147-A177-3AD203B41FA5}">
                      <a16:colId xmlns:a16="http://schemas.microsoft.com/office/drawing/2014/main" val="516679057"/>
                    </a:ext>
                  </a:extLst>
                </a:gridCol>
                <a:gridCol w="493776">
                  <a:extLst>
                    <a:ext uri="{9D8B030D-6E8A-4147-A177-3AD203B41FA5}">
                      <a16:colId xmlns:a16="http://schemas.microsoft.com/office/drawing/2014/main" val="3141781158"/>
                    </a:ext>
                  </a:extLst>
                </a:gridCol>
                <a:gridCol w="493776">
                  <a:extLst>
                    <a:ext uri="{9D8B030D-6E8A-4147-A177-3AD203B41FA5}">
                      <a16:colId xmlns:a16="http://schemas.microsoft.com/office/drawing/2014/main" val="3441067213"/>
                    </a:ext>
                  </a:extLst>
                </a:gridCol>
                <a:gridCol w="493776">
                  <a:extLst>
                    <a:ext uri="{9D8B030D-6E8A-4147-A177-3AD203B41FA5}">
                      <a16:colId xmlns:a16="http://schemas.microsoft.com/office/drawing/2014/main" val="1802818205"/>
                    </a:ext>
                  </a:extLst>
                </a:gridCol>
                <a:gridCol w="493776">
                  <a:extLst>
                    <a:ext uri="{9D8B030D-6E8A-4147-A177-3AD203B41FA5}">
                      <a16:colId xmlns:a16="http://schemas.microsoft.com/office/drawing/2014/main" val="2858802433"/>
                    </a:ext>
                  </a:extLst>
                </a:gridCol>
                <a:gridCol w="493776">
                  <a:extLst>
                    <a:ext uri="{9D8B030D-6E8A-4147-A177-3AD203B41FA5}">
                      <a16:colId xmlns:a16="http://schemas.microsoft.com/office/drawing/2014/main" val="1479866013"/>
                    </a:ext>
                  </a:extLst>
                </a:gridCol>
                <a:gridCol w="493776">
                  <a:extLst>
                    <a:ext uri="{9D8B030D-6E8A-4147-A177-3AD203B41FA5}">
                      <a16:colId xmlns:a16="http://schemas.microsoft.com/office/drawing/2014/main" val="3043672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41330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- 2021-06-28 11:39:30</a:t>
                      </a:r>
                      <a:r>
                        <a:rPr kumimoji="0" lang="de-DE" sz="1000" b="0" i="0" u="none" strike="noStrike" kern="1200" cap="none" spc="0" normalizeH="0" baseline="0" noProof="0">
                          <a:ln>
                            <a:noFill/>
                          </a:ln>
                          <a:solidFill>
                            <a:prstClr val="black"/>
                          </a:solidFill>
                          <a:effectLst/>
                          <a:uLnTx/>
                          <a:uFillTx/>
                          <a:latin typeface="+mn-lt"/>
                          <a:ea typeface="+mn-ea"/>
                          <a:cs typeface="+mn-cs"/>
                        </a:rPr>
                        <a:t>
 Was löst #Catcalling bei den Betroffenen aus? Für einige sind solche Erlebnisse unbedeutend und unerheblich, andere fühlen sich total entwürdigt oder beschmutzt und ekeln sich vor sich selbst und dem Täter. Wer Catcalling als bedrohlich oder entwürdigend wahrnimmt, fühlt sich oft sehr stark in seinem Selbstwert angegriffen. Dazu kommen Körperscham und die Angst, dass einem beim nächsten Mal noch Schlimmeres widerfahren könnte als ein verbaler Übergriff. 
Auf unserer Webseite erklärt dir Patrizia Thamm, studierte Wirtschaftspsychologin und die Fachexpertin für das Thema Psyche im Team Gesundheitsförderung, wie man am besten mit Catcalling umgeht und wie man sich am besten zur Wehr setzt #linkinbio
#pronovabkk #stopcatcalls #stopcatcalling #frauenrechte #gegengewaltanfrauen #gleichstellung #genderequality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https://quintly-image-storage.s3.amazonaws.com/45cbd03b64ea58ce4d75e2a18185fc18/8fbe435a56b63bb90fd86ff6007c8b8a.jpg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4843037"/>
                  </a:ext>
                </a:extLst>
              </a:tr>
            </a:tbl>
          </a:graphicData>
        </a:graphic>
      </p:graphicFrame>
      <p:sp>
        <p:nvSpPr>
          <p:cNvPr id="4" name="Text Placeholder 3">
            <a:extLst>
              <a:ext uri="{FF2B5EF4-FFF2-40B4-BE49-F238E27FC236}">
                <a16:creationId xmlns:a16="http://schemas.microsoft.com/office/drawing/2014/main" id="{320C6798-5F0C-4016-97A1-CC5576AAC297}"/>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762856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296D-7FD2-454B-8236-BD36C5C76C2B}"/>
              </a:ext>
            </a:extLst>
          </p:cNvPr>
          <p:cNvSpPr>
            <a:spLocks noGrp="1"/>
          </p:cNvSpPr>
          <p:nvPr>
            <p:ph type="title"/>
          </p:nvPr>
        </p:nvSpPr>
        <p:spPr/>
        <p:txBody>
          <a:bodyPr/>
          <a:lstStyle/>
          <a:p>
            <a:r>
              <a:rPr lang="en-US"/>
              <a:t>Instagram Posts Table | All Pages - 7 of 26</a:t>
            </a:r>
          </a:p>
        </p:txBody>
      </p:sp>
      <p:graphicFrame>
        <p:nvGraphicFramePr>
          <p:cNvPr id="5" name="Table Placeholder 4">
            <a:extLst>
              <a:ext uri="{FF2B5EF4-FFF2-40B4-BE49-F238E27FC236}">
                <a16:creationId xmlns:a16="http://schemas.microsoft.com/office/drawing/2014/main" id="{A75C0546-455C-4ADA-B21B-22966ED15113}"/>
              </a:ext>
            </a:extLst>
          </p:cNvPr>
          <p:cNvGraphicFramePr>
            <a:graphicFrameLocks noGrp="1"/>
          </p:cNvGraphicFramePr>
          <p:nvPr>
            <p:ph type="tbl" sz="quarter" idx="13"/>
            <p:extLst>
              <p:ext uri="{D42A27DB-BD31-4B8C-83A1-F6EECF244321}">
                <p14:modId xmlns:p14="http://schemas.microsoft.com/office/powerpoint/2010/main" val="1065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97946420"/>
                    </a:ext>
                  </a:extLst>
                </a:gridCol>
                <a:gridCol w="1069847">
                  <a:extLst>
                    <a:ext uri="{9D8B030D-6E8A-4147-A177-3AD203B41FA5}">
                      <a16:colId xmlns:a16="http://schemas.microsoft.com/office/drawing/2014/main" val="2153313338"/>
                    </a:ext>
                  </a:extLst>
                </a:gridCol>
                <a:gridCol w="1399031">
                  <a:extLst>
                    <a:ext uri="{9D8B030D-6E8A-4147-A177-3AD203B41FA5}">
                      <a16:colId xmlns:a16="http://schemas.microsoft.com/office/drawing/2014/main" val="121556106"/>
                    </a:ext>
                  </a:extLst>
                </a:gridCol>
                <a:gridCol w="493776">
                  <a:extLst>
                    <a:ext uri="{9D8B030D-6E8A-4147-A177-3AD203B41FA5}">
                      <a16:colId xmlns:a16="http://schemas.microsoft.com/office/drawing/2014/main" val="1983718109"/>
                    </a:ext>
                  </a:extLst>
                </a:gridCol>
                <a:gridCol w="493776">
                  <a:extLst>
                    <a:ext uri="{9D8B030D-6E8A-4147-A177-3AD203B41FA5}">
                      <a16:colId xmlns:a16="http://schemas.microsoft.com/office/drawing/2014/main" val="1394926955"/>
                    </a:ext>
                  </a:extLst>
                </a:gridCol>
                <a:gridCol w="493776">
                  <a:extLst>
                    <a:ext uri="{9D8B030D-6E8A-4147-A177-3AD203B41FA5}">
                      <a16:colId xmlns:a16="http://schemas.microsoft.com/office/drawing/2014/main" val="2869592435"/>
                    </a:ext>
                  </a:extLst>
                </a:gridCol>
                <a:gridCol w="493776">
                  <a:extLst>
                    <a:ext uri="{9D8B030D-6E8A-4147-A177-3AD203B41FA5}">
                      <a16:colId xmlns:a16="http://schemas.microsoft.com/office/drawing/2014/main" val="1379057899"/>
                    </a:ext>
                  </a:extLst>
                </a:gridCol>
                <a:gridCol w="493776">
                  <a:extLst>
                    <a:ext uri="{9D8B030D-6E8A-4147-A177-3AD203B41FA5}">
                      <a16:colId xmlns:a16="http://schemas.microsoft.com/office/drawing/2014/main" val="3201227120"/>
                    </a:ext>
                  </a:extLst>
                </a:gridCol>
                <a:gridCol w="493776">
                  <a:extLst>
                    <a:ext uri="{9D8B030D-6E8A-4147-A177-3AD203B41FA5}">
                      <a16:colId xmlns:a16="http://schemas.microsoft.com/office/drawing/2014/main" val="1575911419"/>
                    </a:ext>
                  </a:extLst>
                </a:gridCol>
                <a:gridCol w="493776">
                  <a:extLst>
                    <a:ext uri="{9D8B030D-6E8A-4147-A177-3AD203B41FA5}">
                      <a16:colId xmlns:a16="http://schemas.microsoft.com/office/drawing/2014/main" val="739068128"/>
                    </a:ext>
                  </a:extLst>
                </a:gridCol>
                <a:gridCol w="493776">
                  <a:extLst>
                    <a:ext uri="{9D8B030D-6E8A-4147-A177-3AD203B41FA5}">
                      <a16:colId xmlns:a16="http://schemas.microsoft.com/office/drawing/2014/main" val="8788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2185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- 2021-06-25 11:37:08</a:t>
                      </a:r>
                      <a:r>
                        <a:rPr kumimoji="0" lang="en-US" sz="1000" b="0" i="0" u="none" strike="noStrike" kern="1200" cap="none" spc="0" normalizeH="0" baseline="0" noProof="0">
                          <a:ln>
                            <a:noFill/>
                          </a:ln>
                          <a:solidFill>
                            <a:prstClr val="black"/>
                          </a:solidFill>
                          <a:effectLst/>
                          <a:uLnTx/>
                          <a:uFillTx/>
                          <a:latin typeface="+mn-lt"/>
                          <a:ea typeface="+mn-ea"/>
                          <a:cs typeface="+mn-cs"/>
                        </a:rPr>
                        <a:t>
 Salz ist Jod für dich! Fast jede dritte Erwachsene Person leidet unter Schilddrüsenerkrankungen. Eine ausreichende Jodversorgung hilft, einige der Erkrankungen zu verhindern. Deshalb empfehlen wir euch, jodiertes Salz zu benutzen.
#pronovabkk #thyroid #hormonehealth #thyroidhealing #thyroidproblems #autoimmune #preventativemedicine #hashimotos #schilddrüse #schilddrüsenunterfunktion #herzkreislauf #nährstoffe #hashimoto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https://quintly-image-storage.s3.amazonaws.com/45cbd03b64ea58ce4d75e2a18185fc18/b5237cd653a5fb545953bfd972fccbed.jpg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5729930"/>
                  </a:ext>
                </a:extLst>
              </a:tr>
            </a:tbl>
          </a:graphicData>
        </a:graphic>
      </p:graphicFrame>
      <p:sp>
        <p:nvSpPr>
          <p:cNvPr id="4" name="Text Placeholder 3">
            <a:extLst>
              <a:ext uri="{FF2B5EF4-FFF2-40B4-BE49-F238E27FC236}">
                <a16:creationId xmlns:a16="http://schemas.microsoft.com/office/drawing/2014/main" id="{5F7C312D-025F-4B18-82D9-78FA4BA98AA0}"/>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068584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E97A8-1A65-4A33-B559-AB61087BD1C9}"/>
              </a:ext>
            </a:extLst>
          </p:cNvPr>
          <p:cNvSpPr>
            <a:spLocks noGrp="1"/>
          </p:cNvSpPr>
          <p:nvPr>
            <p:ph type="title"/>
          </p:nvPr>
        </p:nvSpPr>
        <p:spPr/>
        <p:txBody>
          <a:bodyPr/>
          <a:lstStyle/>
          <a:p>
            <a:r>
              <a:rPr lang="en-US"/>
              <a:t>Instagram Posts Table | All Pages - 8 of 26</a:t>
            </a:r>
          </a:p>
        </p:txBody>
      </p:sp>
      <p:graphicFrame>
        <p:nvGraphicFramePr>
          <p:cNvPr id="5" name="Table Placeholder 4">
            <a:extLst>
              <a:ext uri="{FF2B5EF4-FFF2-40B4-BE49-F238E27FC236}">
                <a16:creationId xmlns:a16="http://schemas.microsoft.com/office/drawing/2014/main" id="{32878170-4C95-4EE3-9B67-8528E1D029BF}"/>
              </a:ext>
            </a:extLst>
          </p:cNvPr>
          <p:cNvGraphicFramePr>
            <a:graphicFrameLocks noGrp="1"/>
          </p:cNvGraphicFramePr>
          <p:nvPr>
            <p:ph type="tbl" sz="quarter" idx="13"/>
            <p:extLst>
              <p:ext uri="{D42A27DB-BD31-4B8C-83A1-F6EECF244321}">
                <p14:modId xmlns:p14="http://schemas.microsoft.com/office/powerpoint/2010/main" val="365589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8911628"/>
                    </a:ext>
                  </a:extLst>
                </a:gridCol>
                <a:gridCol w="1069847">
                  <a:extLst>
                    <a:ext uri="{9D8B030D-6E8A-4147-A177-3AD203B41FA5}">
                      <a16:colId xmlns:a16="http://schemas.microsoft.com/office/drawing/2014/main" val="1845051807"/>
                    </a:ext>
                  </a:extLst>
                </a:gridCol>
                <a:gridCol w="1399031">
                  <a:extLst>
                    <a:ext uri="{9D8B030D-6E8A-4147-A177-3AD203B41FA5}">
                      <a16:colId xmlns:a16="http://schemas.microsoft.com/office/drawing/2014/main" val="557544705"/>
                    </a:ext>
                  </a:extLst>
                </a:gridCol>
                <a:gridCol w="493776">
                  <a:extLst>
                    <a:ext uri="{9D8B030D-6E8A-4147-A177-3AD203B41FA5}">
                      <a16:colId xmlns:a16="http://schemas.microsoft.com/office/drawing/2014/main" val="4079264894"/>
                    </a:ext>
                  </a:extLst>
                </a:gridCol>
                <a:gridCol w="493776">
                  <a:extLst>
                    <a:ext uri="{9D8B030D-6E8A-4147-A177-3AD203B41FA5}">
                      <a16:colId xmlns:a16="http://schemas.microsoft.com/office/drawing/2014/main" val="1476098158"/>
                    </a:ext>
                  </a:extLst>
                </a:gridCol>
                <a:gridCol w="493776">
                  <a:extLst>
                    <a:ext uri="{9D8B030D-6E8A-4147-A177-3AD203B41FA5}">
                      <a16:colId xmlns:a16="http://schemas.microsoft.com/office/drawing/2014/main" val="2338445016"/>
                    </a:ext>
                  </a:extLst>
                </a:gridCol>
                <a:gridCol w="493776">
                  <a:extLst>
                    <a:ext uri="{9D8B030D-6E8A-4147-A177-3AD203B41FA5}">
                      <a16:colId xmlns:a16="http://schemas.microsoft.com/office/drawing/2014/main" val="2270969172"/>
                    </a:ext>
                  </a:extLst>
                </a:gridCol>
                <a:gridCol w="493776">
                  <a:extLst>
                    <a:ext uri="{9D8B030D-6E8A-4147-A177-3AD203B41FA5}">
                      <a16:colId xmlns:a16="http://schemas.microsoft.com/office/drawing/2014/main" val="2492992570"/>
                    </a:ext>
                  </a:extLst>
                </a:gridCol>
                <a:gridCol w="493776">
                  <a:extLst>
                    <a:ext uri="{9D8B030D-6E8A-4147-A177-3AD203B41FA5}">
                      <a16:colId xmlns:a16="http://schemas.microsoft.com/office/drawing/2014/main" val="3227484937"/>
                    </a:ext>
                  </a:extLst>
                </a:gridCol>
                <a:gridCol w="493776">
                  <a:extLst>
                    <a:ext uri="{9D8B030D-6E8A-4147-A177-3AD203B41FA5}">
                      <a16:colId xmlns:a16="http://schemas.microsoft.com/office/drawing/2014/main" val="1436424967"/>
                    </a:ext>
                  </a:extLst>
                </a:gridCol>
                <a:gridCol w="493776">
                  <a:extLst>
                    <a:ext uri="{9D8B030D-6E8A-4147-A177-3AD203B41FA5}">
                      <a16:colId xmlns:a16="http://schemas.microsoft.com/office/drawing/2014/main" val="98043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8477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- 2021-06-21 11:56:22</a:t>
                      </a:r>
                      <a:r>
                        <a:rPr kumimoji="0" lang="de-DE" sz="1000" b="0" i="0" u="none" strike="noStrike" kern="1200" cap="none" spc="0" normalizeH="0" baseline="0" noProof="0">
                          <a:ln>
                            <a:noFill/>
                          </a:ln>
                          <a:solidFill>
                            <a:prstClr val="black"/>
                          </a:solidFill>
                          <a:effectLst/>
                          <a:uLnTx/>
                          <a:uFillTx/>
                          <a:latin typeface="+mn-lt"/>
                          <a:ea typeface="+mn-ea"/>
                          <a:cs typeface="+mn-cs"/>
                        </a:rPr>
                        <a:t>
 Catcalling hat noch nie zu einem netten Flirt oder einer neuen Bekanntschaft geführt. Trotzdem stirbt diese übergriffige Machtdemonstration einfach nicht aus. Meist sind Männer die Täter und Frauen die Betroffenen. Was alle Opfer gemeinsam haben: Sie trifft keine Schuld. Es gibt kein Outfit und kein Make-up, dass diese Übergriffe rechtfertigt. 
Mehr zum Thema #Catcalling und was ihr dagegen tun könnt, findet ihr auf unserer Homepage #linkinbio
#pronovabkk #stopcatcalls #stopcatcalling #frauenrechte #gegengewaltanfrauen #gleichstellung #genderequality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https://quintly-image-storage.s3.amazonaws.com/45cbd03b64ea58ce4d75e2a18185fc18/e6156a67869b8ade839104b7af40071a.jpg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0850271"/>
                  </a:ext>
                </a:extLst>
              </a:tr>
            </a:tbl>
          </a:graphicData>
        </a:graphic>
      </p:graphicFrame>
      <p:sp>
        <p:nvSpPr>
          <p:cNvPr id="4" name="Text Placeholder 3">
            <a:extLst>
              <a:ext uri="{FF2B5EF4-FFF2-40B4-BE49-F238E27FC236}">
                <a16:creationId xmlns:a16="http://schemas.microsoft.com/office/drawing/2014/main" id="{922BD39F-F07C-45FC-8649-549B3EE34109}"/>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754876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5420-90D3-4C93-A504-23F0F8DE251F}"/>
              </a:ext>
            </a:extLst>
          </p:cNvPr>
          <p:cNvSpPr>
            <a:spLocks noGrp="1"/>
          </p:cNvSpPr>
          <p:nvPr>
            <p:ph type="title"/>
          </p:nvPr>
        </p:nvSpPr>
        <p:spPr/>
        <p:txBody>
          <a:bodyPr/>
          <a:lstStyle/>
          <a:p>
            <a:r>
              <a:rPr lang="en-US"/>
              <a:t>Instagram Posts Table | All Pages - 9 of 26</a:t>
            </a:r>
          </a:p>
        </p:txBody>
      </p:sp>
      <p:graphicFrame>
        <p:nvGraphicFramePr>
          <p:cNvPr id="5" name="Table Placeholder 4">
            <a:extLst>
              <a:ext uri="{FF2B5EF4-FFF2-40B4-BE49-F238E27FC236}">
                <a16:creationId xmlns:a16="http://schemas.microsoft.com/office/drawing/2014/main" id="{C4FCFAB0-2FB7-41A5-A052-1A67E09BD5A9}"/>
              </a:ext>
            </a:extLst>
          </p:cNvPr>
          <p:cNvGraphicFramePr>
            <a:graphicFrameLocks noGrp="1"/>
          </p:cNvGraphicFramePr>
          <p:nvPr>
            <p:ph type="tbl" sz="quarter" idx="13"/>
            <p:extLst>
              <p:ext uri="{D42A27DB-BD31-4B8C-83A1-F6EECF244321}">
                <p14:modId xmlns:p14="http://schemas.microsoft.com/office/powerpoint/2010/main" val="159242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41296750"/>
                    </a:ext>
                  </a:extLst>
                </a:gridCol>
                <a:gridCol w="1069847">
                  <a:extLst>
                    <a:ext uri="{9D8B030D-6E8A-4147-A177-3AD203B41FA5}">
                      <a16:colId xmlns:a16="http://schemas.microsoft.com/office/drawing/2014/main" val="3331458003"/>
                    </a:ext>
                  </a:extLst>
                </a:gridCol>
                <a:gridCol w="1399031">
                  <a:extLst>
                    <a:ext uri="{9D8B030D-6E8A-4147-A177-3AD203B41FA5}">
                      <a16:colId xmlns:a16="http://schemas.microsoft.com/office/drawing/2014/main" val="1368994860"/>
                    </a:ext>
                  </a:extLst>
                </a:gridCol>
                <a:gridCol w="493776">
                  <a:extLst>
                    <a:ext uri="{9D8B030D-6E8A-4147-A177-3AD203B41FA5}">
                      <a16:colId xmlns:a16="http://schemas.microsoft.com/office/drawing/2014/main" val="409222499"/>
                    </a:ext>
                  </a:extLst>
                </a:gridCol>
                <a:gridCol w="493776">
                  <a:extLst>
                    <a:ext uri="{9D8B030D-6E8A-4147-A177-3AD203B41FA5}">
                      <a16:colId xmlns:a16="http://schemas.microsoft.com/office/drawing/2014/main" val="414748510"/>
                    </a:ext>
                  </a:extLst>
                </a:gridCol>
                <a:gridCol w="493776">
                  <a:extLst>
                    <a:ext uri="{9D8B030D-6E8A-4147-A177-3AD203B41FA5}">
                      <a16:colId xmlns:a16="http://schemas.microsoft.com/office/drawing/2014/main" val="3005263625"/>
                    </a:ext>
                  </a:extLst>
                </a:gridCol>
                <a:gridCol w="493776">
                  <a:extLst>
                    <a:ext uri="{9D8B030D-6E8A-4147-A177-3AD203B41FA5}">
                      <a16:colId xmlns:a16="http://schemas.microsoft.com/office/drawing/2014/main" val="792181319"/>
                    </a:ext>
                  </a:extLst>
                </a:gridCol>
                <a:gridCol w="493776">
                  <a:extLst>
                    <a:ext uri="{9D8B030D-6E8A-4147-A177-3AD203B41FA5}">
                      <a16:colId xmlns:a16="http://schemas.microsoft.com/office/drawing/2014/main" val="4060212939"/>
                    </a:ext>
                  </a:extLst>
                </a:gridCol>
                <a:gridCol w="493776">
                  <a:extLst>
                    <a:ext uri="{9D8B030D-6E8A-4147-A177-3AD203B41FA5}">
                      <a16:colId xmlns:a16="http://schemas.microsoft.com/office/drawing/2014/main" val="464104908"/>
                    </a:ext>
                  </a:extLst>
                </a:gridCol>
                <a:gridCol w="493776">
                  <a:extLst>
                    <a:ext uri="{9D8B030D-6E8A-4147-A177-3AD203B41FA5}">
                      <a16:colId xmlns:a16="http://schemas.microsoft.com/office/drawing/2014/main" val="1973126794"/>
                    </a:ext>
                  </a:extLst>
                </a:gridCol>
                <a:gridCol w="493776">
                  <a:extLst>
                    <a:ext uri="{9D8B030D-6E8A-4147-A177-3AD203B41FA5}">
                      <a16:colId xmlns:a16="http://schemas.microsoft.com/office/drawing/2014/main" val="26944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21936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- 2021-07-21 11:20:52</a:t>
                      </a:r>
                      <a:r>
                        <a:rPr kumimoji="0" lang="de-DE" sz="1000" b="0" i="0" u="none" strike="noStrike" kern="1200" cap="none" spc="0" normalizeH="0" baseline="0" noProof="0">
                          <a:ln>
                            <a:noFill/>
                          </a:ln>
                          <a:solidFill>
                            <a:prstClr val="black"/>
                          </a:solidFill>
                          <a:effectLst/>
                          <a:uLnTx/>
                          <a:uFillTx/>
                          <a:latin typeface="+mn-lt"/>
                          <a:ea typeface="+mn-ea"/>
                          <a:cs typeface="+mn-cs"/>
                        </a:rPr>
                        <a:t>
 Ausmisten und Gutes tun! Bei der pronova BKK haben wir unsere ausgedienten Firmenhandys gesammelt, um sie nachhaltig verwerten zu lassen. Über den Erlös der rund 400 Geräte und der wiederverwertbaren Rohstoffe freuen sich der NABU und die Initiative It’s for Kids. 
Hast du auch noch alte Mobiltelefone oder Zubehör ungenutzt zuhause rumliegen? Auch in deiner Nähe findest du sicher eine Annahmestelle!
#pronovabkk #nachhaltigkeit #csr #itsforkids #nabu #recycling #nachhaltig #sustainability #umweltschutz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https://quintly-image-storage.s3.amazonaws.com/45cbd03b64ea58ce4d75e2a18185fc18/da1c8fe73e033261ea52d1f817615307.jpg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962146"/>
                  </a:ext>
                </a:extLst>
              </a:tr>
            </a:tbl>
          </a:graphicData>
        </a:graphic>
      </p:graphicFrame>
      <p:sp>
        <p:nvSpPr>
          <p:cNvPr id="4" name="Text Placeholder 3">
            <a:extLst>
              <a:ext uri="{FF2B5EF4-FFF2-40B4-BE49-F238E27FC236}">
                <a16:creationId xmlns:a16="http://schemas.microsoft.com/office/drawing/2014/main" id="{8901A482-730C-4D26-9AC7-36D029E0DB82}"/>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777291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5DF3F-215D-462F-8B59-B2655654F665}"/>
              </a:ext>
            </a:extLst>
          </p:cNvPr>
          <p:cNvSpPr>
            <a:spLocks noGrp="1"/>
          </p:cNvSpPr>
          <p:nvPr>
            <p:ph type="title"/>
          </p:nvPr>
        </p:nvSpPr>
        <p:spPr/>
        <p:txBody>
          <a:bodyPr/>
          <a:lstStyle/>
          <a:p>
            <a:r>
              <a:rPr lang="en-US"/>
              <a:t>Instagram Posts Table | All Pages - 10 of 26</a:t>
            </a:r>
          </a:p>
        </p:txBody>
      </p:sp>
      <p:graphicFrame>
        <p:nvGraphicFramePr>
          <p:cNvPr id="5" name="Table Placeholder 4">
            <a:extLst>
              <a:ext uri="{FF2B5EF4-FFF2-40B4-BE49-F238E27FC236}">
                <a16:creationId xmlns:a16="http://schemas.microsoft.com/office/drawing/2014/main" id="{89B38369-7AC6-4A06-899A-E9768ABF5F4C}"/>
              </a:ext>
            </a:extLst>
          </p:cNvPr>
          <p:cNvGraphicFramePr>
            <a:graphicFrameLocks noGrp="1"/>
          </p:cNvGraphicFramePr>
          <p:nvPr>
            <p:ph type="tbl" sz="quarter" idx="13"/>
            <p:extLst>
              <p:ext uri="{D42A27DB-BD31-4B8C-83A1-F6EECF244321}">
                <p14:modId xmlns:p14="http://schemas.microsoft.com/office/powerpoint/2010/main" val="242211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42954203"/>
                    </a:ext>
                  </a:extLst>
                </a:gridCol>
                <a:gridCol w="1069847">
                  <a:extLst>
                    <a:ext uri="{9D8B030D-6E8A-4147-A177-3AD203B41FA5}">
                      <a16:colId xmlns:a16="http://schemas.microsoft.com/office/drawing/2014/main" val="1664414501"/>
                    </a:ext>
                  </a:extLst>
                </a:gridCol>
                <a:gridCol w="1399031">
                  <a:extLst>
                    <a:ext uri="{9D8B030D-6E8A-4147-A177-3AD203B41FA5}">
                      <a16:colId xmlns:a16="http://schemas.microsoft.com/office/drawing/2014/main" val="1604495106"/>
                    </a:ext>
                  </a:extLst>
                </a:gridCol>
                <a:gridCol w="493776">
                  <a:extLst>
                    <a:ext uri="{9D8B030D-6E8A-4147-A177-3AD203B41FA5}">
                      <a16:colId xmlns:a16="http://schemas.microsoft.com/office/drawing/2014/main" val="744583261"/>
                    </a:ext>
                  </a:extLst>
                </a:gridCol>
                <a:gridCol w="493776">
                  <a:extLst>
                    <a:ext uri="{9D8B030D-6E8A-4147-A177-3AD203B41FA5}">
                      <a16:colId xmlns:a16="http://schemas.microsoft.com/office/drawing/2014/main" val="1064027787"/>
                    </a:ext>
                  </a:extLst>
                </a:gridCol>
                <a:gridCol w="493776">
                  <a:extLst>
                    <a:ext uri="{9D8B030D-6E8A-4147-A177-3AD203B41FA5}">
                      <a16:colId xmlns:a16="http://schemas.microsoft.com/office/drawing/2014/main" val="3055883848"/>
                    </a:ext>
                  </a:extLst>
                </a:gridCol>
                <a:gridCol w="493776">
                  <a:extLst>
                    <a:ext uri="{9D8B030D-6E8A-4147-A177-3AD203B41FA5}">
                      <a16:colId xmlns:a16="http://schemas.microsoft.com/office/drawing/2014/main" val="1599084439"/>
                    </a:ext>
                  </a:extLst>
                </a:gridCol>
                <a:gridCol w="493776">
                  <a:extLst>
                    <a:ext uri="{9D8B030D-6E8A-4147-A177-3AD203B41FA5}">
                      <a16:colId xmlns:a16="http://schemas.microsoft.com/office/drawing/2014/main" val="2736771404"/>
                    </a:ext>
                  </a:extLst>
                </a:gridCol>
                <a:gridCol w="493776">
                  <a:extLst>
                    <a:ext uri="{9D8B030D-6E8A-4147-A177-3AD203B41FA5}">
                      <a16:colId xmlns:a16="http://schemas.microsoft.com/office/drawing/2014/main" val="4144453670"/>
                    </a:ext>
                  </a:extLst>
                </a:gridCol>
                <a:gridCol w="493776">
                  <a:extLst>
                    <a:ext uri="{9D8B030D-6E8A-4147-A177-3AD203B41FA5}">
                      <a16:colId xmlns:a16="http://schemas.microsoft.com/office/drawing/2014/main" val="673259930"/>
                    </a:ext>
                  </a:extLst>
                </a:gridCol>
                <a:gridCol w="493776">
                  <a:extLst>
                    <a:ext uri="{9D8B030D-6E8A-4147-A177-3AD203B41FA5}">
                      <a16:colId xmlns:a16="http://schemas.microsoft.com/office/drawing/2014/main" val="2167417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6446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- 2021-08-13 11:04:13</a:t>
                      </a:r>
                      <a:r>
                        <a:rPr kumimoji="0" lang="en-US" sz="1000" b="0" i="0" u="none" strike="noStrike" kern="1200" cap="none" spc="0" normalizeH="0" baseline="0" noProof="0">
                          <a:ln>
                            <a:noFill/>
                          </a:ln>
                          <a:solidFill>
                            <a:prstClr val="black"/>
                          </a:solidFill>
                          <a:effectLst/>
                          <a:uLnTx/>
                          <a:uFillTx/>
                          <a:latin typeface="+mn-lt"/>
                          <a:ea typeface="+mn-ea"/>
                          <a:cs typeface="+mn-cs"/>
                        </a:rPr>
                        <a:t>
 Kennst du Geocaching? Geocaching ist eine digitale Schnitzeljagd, bei der du in der echten Welt Rätsel lösen und versteckte Gegenstände finden kannst. Apps geben dir Hinweise, wo die Suche startet sind und welche Rätsel du lösen musst, um die Caches zu finden. Besonders Kinder lieben die abenteurliche Suche in der Natur. Aber auch Erwachsene entdecken beim Geochaching neue Perspektiven auf altbekannte Orte. Vielleicht findest du auch neue versteckte Lieblingsorte durch die Caches.
Hast du #Geocaching schon einmal ausprobiert?
#pronovabkk #geocaching #geocache #geocachinggermany #geocachingde #geocachingfun #geocachingadventures #ilovegeocaching #wald #forest #hiking #hike #fun #nature #natur #travel #adventure #wandern #explore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https://quintly-image-storage.s3.amazonaws.com/45cbd03b64ea58ce4d75e2a18185fc18/3a03e5ad16a567925e77f06b191e8cf2.jpg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1408684"/>
                  </a:ext>
                </a:extLst>
              </a:tr>
            </a:tbl>
          </a:graphicData>
        </a:graphic>
      </p:graphicFrame>
      <p:sp>
        <p:nvSpPr>
          <p:cNvPr id="4" name="Text Placeholder 3">
            <a:extLst>
              <a:ext uri="{FF2B5EF4-FFF2-40B4-BE49-F238E27FC236}">
                <a16:creationId xmlns:a16="http://schemas.microsoft.com/office/drawing/2014/main" id="{36F86D3E-6AA4-4BB3-99DB-0FAA184892AF}"/>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161468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10DDE-45BB-4D80-9876-6B98A9F0BFAB}"/>
              </a:ext>
            </a:extLst>
          </p:cNvPr>
          <p:cNvSpPr>
            <a:spLocks noGrp="1"/>
          </p:cNvSpPr>
          <p:nvPr>
            <p:ph type="title"/>
          </p:nvPr>
        </p:nvSpPr>
        <p:spPr/>
        <p:txBody>
          <a:bodyPr/>
          <a:lstStyle/>
          <a:p>
            <a:r>
              <a:rPr lang="en-US"/>
              <a:t>Instagram Posts Table | All Pages - 11 of 26</a:t>
            </a:r>
          </a:p>
        </p:txBody>
      </p:sp>
      <p:graphicFrame>
        <p:nvGraphicFramePr>
          <p:cNvPr id="5" name="Table Placeholder 4">
            <a:extLst>
              <a:ext uri="{FF2B5EF4-FFF2-40B4-BE49-F238E27FC236}">
                <a16:creationId xmlns:a16="http://schemas.microsoft.com/office/drawing/2014/main" id="{BD97C205-EF4C-4FF8-8541-09DDE4E67314}"/>
              </a:ext>
            </a:extLst>
          </p:cNvPr>
          <p:cNvGraphicFramePr>
            <a:graphicFrameLocks noGrp="1"/>
          </p:cNvGraphicFramePr>
          <p:nvPr>
            <p:ph type="tbl" sz="quarter" idx="13"/>
            <p:extLst>
              <p:ext uri="{D42A27DB-BD31-4B8C-83A1-F6EECF244321}">
                <p14:modId xmlns:p14="http://schemas.microsoft.com/office/powerpoint/2010/main" val="338603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76829341"/>
                    </a:ext>
                  </a:extLst>
                </a:gridCol>
                <a:gridCol w="1069847">
                  <a:extLst>
                    <a:ext uri="{9D8B030D-6E8A-4147-A177-3AD203B41FA5}">
                      <a16:colId xmlns:a16="http://schemas.microsoft.com/office/drawing/2014/main" val="1066505358"/>
                    </a:ext>
                  </a:extLst>
                </a:gridCol>
                <a:gridCol w="1399031">
                  <a:extLst>
                    <a:ext uri="{9D8B030D-6E8A-4147-A177-3AD203B41FA5}">
                      <a16:colId xmlns:a16="http://schemas.microsoft.com/office/drawing/2014/main" val="2781017800"/>
                    </a:ext>
                  </a:extLst>
                </a:gridCol>
                <a:gridCol w="493776">
                  <a:extLst>
                    <a:ext uri="{9D8B030D-6E8A-4147-A177-3AD203B41FA5}">
                      <a16:colId xmlns:a16="http://schemas.microsoft.com/office/drawing/2014/main" val="4004540093"/>
                    </a:ext>
                  </a:extLst>
                </a:gridCol>
                <a:gridCol w="493776">
                  <a:extLst>
                    <a:ext uri="{9D8B030D-6E8A-4147-A177-3AD203B41FA5}">
                      <a16:colId xmlns:a16="http://schemas.microsoft.com/office/drawing/2014/main" val="3779768735"/>
                    </a:ext>
                  </a:extLst>
                </a:gridCol>
                <a:gridCol w="493776">
                  <a:extLst>
                    <a:ext uri="{9D8B030D-6E8A-4147-A177-3AD203B41FA5}">
                      <a16:colId xmlns:a16="http://schemas.microsoft.com/office/drawing/2014/main" val="3843984051"/>
                    </a:ext>
                  </a:extLst>
                </a:gridCol>
                <a:gridCol w="493776">
                  <a:extLst>
                    <a:ext uri="{9D8B030D-6E8A-4147-A177-3AD203B41FA5}">
                      <a16:colId xmlns:a16="http://schemas.microsoft.com/office/drawing/2014/main" val="3440116667"/>
                    </a:ext>
                  </a:extLst>
                </a:gridCol>
                <a:gridCol w="493776">
                  <a:extLst>
                    <a:ext uri="{9D8B030D-6E8A-4147-A177-3AD203B41FA5}">
                      <a16:colId xmlns:a16="http://schemas.microsoft.com/office/drawing/2014/main" val="670071657"/>
                    </a:ext>
                  </a:extLst>
                </a:gridCol>
                <a:gridCol w="493776">
                  <a:extLst>
                    <a:ext uri="{9D8B030D-6E8A-4147-A177-3AD203B41FA5}">
                      <a16:colId xmlns:a16="http://schemas.microsoft.com/office/drawing/2014/main" val="4154425831"/>
                    </a:ext>
                  </a:extLst>
                </a:gridCol>
                <a:gridCol w="493776">
                  <a:extLst>
                    <a:ext uri="{9D8B030D-6E8A-4147-A177-3AD203B41FA5}">
                      <a16:colId xmlns:a16="http://schemas.microsoft.com/office/drawing/2014/main" val="2067843551"/>
                    </a:ext>
                  </a:extLst>
                </a:gridCol>
                <a:gridCol w="493776">
                  <a:extLst>
                    <a:ext uri="{9D8B030D-6E8A-4147-A177-3AD203B41FA5}">
                      <a16:colId xmlns:a16="http://schemas.microsoft.com/office/drawing/2014/main" val="48413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7718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- 2021-07-12 11:38:03</a:t>
                      </a:r>
                      <a:r>
                        <a:rPr kumimoji="0" lang="de-DE" sz="1000" b="0" i="0" u="none" strike="noStrike" kern="1200" cap="none" spc="0" normalizeH="0" baseline="0" noProof="0">
                          <a:ln>
                            <a:noFill/>
                          </a:ln>
                          <a:solidFill>
                            <a:prstClr val="black"/>
                          </a:solidFill>
                          <a:effectLst/>
                          <a:uLnTx/>
                          <a:uFillTx/>
                          <a:latin typeface="+mn-lt"/>
                          <a:ea typeface="+mn-ea"/>
                          <a:cs typeface="+mn-cs"/>
                        </a:rPr>
                        <a:t>
 Keine Lust auf WhatsApp-Drama? Was sich in deinem WhatsApp-Chat abspielt, hängt viel mit deinem Verhalten im „realen“ Leben zusammen, nämlich mit deiner Sozialkompetenz. Sozial…WAS? Das erklären wir dir: Mehr zum Thema Sozialkompetenz und unserem Projekt You!Mynd für Berufsschülerinnen/schüler findest du auf unserer Webseite #linkinbio.
#pronovabkk #youMynd @youmynd #ausbildung #psyche #gesund #gesundheit #selbstbewusstsein #stark #krankenkasse #aktuell #wissen #selfcare #umwelt #sozial #whatsappdrama #kommindiegruppe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https://quintly-image-storage.s3.amazonaws.com/45cbd03b64ea58ce4d75e2a18185fc18/71fdf92ebde407c778d434748b1f7329.jpg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1619202"/>
                  </a:ext>
                </a:extLst>
              </a:tr>
            </a:tbl>
          </a:graphicData>
        </a:graphic>
      </p:graphicFrame>
      <p:sp>
        <p:nvSpPr>
          <p:cNvPr id="4" name="Text Placeholder 3">
            <a:extLst>
              <a:ext uri="{FF2B5EF4-FFF2-40B4-BE49-F238E27FC236}">
                <a16:creationId xmlns:a16="http://schemas.microsoft.com/office/drawing/2014/main" id="{13F6A82D-C16A-4FD0-AA24-8F218B912F50}"/>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024956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3B32-A691-4C6B-BCFC-11F8605DEA1A}"/>
              </a:ext>
            </a:extLst>
          </p:cNvPr>
          <p:cNvSpPr>
            <a:spLocks noGrp="1"/>
          </p:cNvSpPr>
          <p:nvPr>
            <p:ph type="title"/>
          </p:nvPr>
        </p:nvSpPr>
        <p:spPr/>
        <p:txBody>
          <a:bodyPr/>
          <a:lstStyle/>
          <a:p>
            <a:r>
              <a:rPr lang="en-US"/>
              <a:t>Instagram Posts Table | All Pages - 12 of 26</a:t>
            </a:r>
          </a:p>
        </p:txBody>
      </p:sp>
      <p:graphicFrame>
        <p:nvGraphicFramePr>
          <p:cNvPr id="5" name="Table Placeholder 4">
            <a:extLst>
              <a:ext uri="{FF2B5EF4-FFF2-40B4-BE49-F238E27FC236}">
                <a16:creationId xmlns:a16="http://schemas.microsoft.com/office/drawing/2014/main" id="{5948FC44-D033-4723-8DD0-966D2B444947}"/>
              </a:ext>
            </a:extLst>
          </p:cNvPr>
          <p:cNvGraphicFramePr>
            <a:graphicFrameLocks noGrp="1"/>
          </p:cNvGraphicFramePr>
          <p:nvPr>
            <p:ph type="tbl" sz="quarter" idx="13"/>
            <p:extLst>
              <p:ext uri="{D42A27DB-BD31-4B8C-83A1-F6EECF244321}">
                <p14:modId xmlns:p14="http://schemas.microsoft.com/office/powerpoint/2010/main" val="2690701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61304132"/>
                    </a:ext>
                  </a:extLst>
                </a:gridCol>
                <a:gridCol w="1069847">
                  <a:extLst>
                    <a:ext uri="{9D8B030D-6E8A-4147-A177-3AD203B41FA5}">
                      <a16:colId xmlns:a16="http://schemas.microsoft.com/office/drawing/2014/main" val="781976479"/>
                    </a:ext>
                  </a:extLst>
                </a:gridCol>
                <a:gridCol w="1399031">
                  <a:extLst>
                    <a:ext uri="{9D8B030D-6E8A-4147-A177-3AD203B41FA5}">
                      <a16:colId xmlns:a16="http://schemas.microsoft.com/office/drawing/2014/main" val="3817074891"/>
                    </a:ext>
                  </a:extLst>
                </a:gridCol>
                <a:gridCol w="493776">
                  <a:extLst>
                    <a:ext uri="{9D8B030D-6E8A-4147-A177-3AD203B41FA5}">
                      <a16:colId xmlns:a16="http://schemas.microsoft.com/office/drawing/2014/main" val="3327704621"/>
                    </a:ext>
                  </a:extLst>
                </a:gridCol>
                <a:gridCol w="493776">
                  <a:extLst>
                    <a:ext uri="{9D8B030D-6E8A-4147-A177-3AD203B41FA5}">
                      <a16:colId xmlns:a16="http://schemas.microsoft.com/office/drawing/2014/main" val="446765771"/>
                    </a:ext>
                  </a:extLst>
                </a:gridCol>
                <a:gridCol w="493776">
                  <a:extLst>
                    <a:ext uri="{9D8B030D-6E8A-4147-A177-3AD203B41FA5}">
                      <a16:colId xmlns:a16="http://schemas.microsoft.com/office/drawing/2014/main" val="1087706027"/>
                    </a:ext>
                  </a:extLst>
                </a:gridCol>
                <a:gridCol w="493776">
                  <a:extLst>
                    <a:ext uri="{9D8B030D-6E8A-4147-A177-3AD203B41FA5}">
                      <a16:colId xmlns:a16="http://schemas.microsoft.com/office/drawing/2014/main" val="3202543500"/>
                    </a:ext>
                  </a:extLst>
                </a:gridCol>
                <a:gridCol w="493776">
                  <a:extLst>
                    <a:ext uri="{9D8B030D-6E8A-4147-A177-3AD203B41FA5}">
                      <a16:colId xmlns:a16="http://schemas.microsoft.com/office/drawing/2014/main" val="2818351358"/>
                    </a:ext>
                  </a:extLst>
                </a:gridCol>
                <a:gridCol w="493776">
                  <a:extLst>
                    <a:ext uri="{9D8B030D-6E8A-4147-A177-3AD203B41FA5}">
                      <a16:colId xmlns:a16="http://schemas.microsoft.com/office/drawing/2014/main" val="2602630900"/>
                    </a:ext>
                  </a:extLst>
                </a:gridCol>
                <a:gridCol w="493776">
                  <a:extLst>
                    <a:ext uri="{9D8B030D-6E8A-4147-A177-3AD203B41FA5}">
                      <a16:colId xmlns:a16="http://schemas.microsoft.com/office/drawing/2014/main" val="3777534682"/>
                    </a:ext>
                  </a:extLst>
                </a:gridCol>
                <a:gridCol w="493776">
                  <a:extLst>
                    <a:ext uri="{9D8B030D-6E8A-4147-A177-3AD203B41FA5}">
                      <a16:colId xmlns:a16="http://schemas.microsoft.com/office/drawing/2014/main" val="3099631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43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- 2021-08-04 11:04:13</a:t>
                      </a:r>
                      <a:r>
                        <a:rPr kumimoji="0" lang="de-DE" sz="1000" b="0" i="0" u="none" strike="noStrike" kern="1200" cap="none" spc="0" normalizeH="0" baseline="0" noProof="0">
                          <a:ln>
                            <a:noFill/>
                          </a:ln>
                          <a:solidFill>
                            <a:prstClr val="black"/>
                          </a:solidFill>
                          <a:effectLst/>
                          <a:uLnTx/>
                          <a:uFillTx/>
                          <a:latin typeface="+mn-lt"/>
                          <a:ea typeface="+mn-ea"/>
                          <a:cs typeface="+mn-cs"/>
                        </a:rPr>
                        <a:t>
 Sind Lastenräder das SUV für Ökos? Oder sind sie die Lösung für verstopfte Innenstädte? Die Wahrheit liegt wohl irgendwo in der Mitte. Eins ist klar: Fahrradfahren ist gesund - für die Radelnden und alle, die dank ihnen weniger Abgase einatmen müssen.
#pronovabkk #lastenrad #cargobike #mobilitätswende #autofrei #stadtradeln #mobilität #fahrradliebe #fahrradfahren #fahrräder #verkehr #klimafreundlich #fahrradstadt #radfahrenmachtglücklich #greendelivery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https://quintly-image-storage.s3.amazonaws.com/45cbd03b64ea58ce4d75e2a18185fc18/28b20f96e5b392f4472477916d5d32eb.jpg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9931550"/>
                  </a:ext>
                </a:extLst>
              </a:tr>
            </a:tbl>
          </a:graphicData>
        </a:graphic>
      </p:graphicFrame>
      <p:sp>
        <p:nvSpPr>
          <p:cNvPr id="4" name="Text Placeholder 3">
            <a:extLst>
              <a:ext uri="{FF2B5EF4-FFF2-40B4-BE49-F238E27FC236}">
                <a16:creationId xmlns:a16="http://schemas.microsoft.com/office/drawing/2014/main" id="{34774755-510D-468B-94F0-EEDCDCEF9FAC}"/>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4273999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90957-C389-4A33-814C-5F224F963E9C}"/>
              </a:ext>
            </a:extLst>
          </p:cNvPr>
          <p:cNvSpPr>
            <a:spLocks noGrp="1"/>
          </p:cNvSpPr>
          <p:nvPr>
            <p:ph type="title"/>
          </p:nvPr>
        </p:nvSpPr>
        <p:spPr/>
        <p:txBody>
          <a:bodyPr/>
          <a:lstStyle/>
          <a:p>
            <a:r>
              <a:rPr lang="en-US"/>
              <a:t>Instagram Posts Table | All Pages - 13 of 26</a:t>
            </a:r>
          </a:p>
        </p:txBody>
      </p:sp>
      <p:graphicFrame>
        <p:nvGraphicFramePr>
          <p:cNvPr id="5" name="Table Placeholder 4">
            <a:extLst>
              <a:ext uri="{FF2B5EF4-FFF2-40B4-BE49-F238E27FC236}">
                <a16:creationId xmlns:a16="http://schemas.microsoft.com/office/drawing/2014/main" id="{ED9B7228-715D-457B-B8CB-F376C868861F}"/>
              </a:ext>
            </a:extLst>
          </p:cNvPr>
          <p:cNvGraphicFramePr>
            <a:graphicFrameLocks noGrp="1"/>
          </p:cNvGraphicFramePr>
          <p:nvPr>
            <p:ph type="tbl" sz="quarter" idx="13"/>
            <p:extLst>
              <p:ext uri="{D42A27DB-BD31-4B8C-83A1-F6EECF244321}">
                <p14:modId xmlns:p14="http://schemas.microsoft.com/office/powerpoint/2010/main" val="338535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77515843"/>
                    </a:ext>
                  </a:extLst>
                </a:gridCol>
                <a:gridCol w="1069847">
                  <a:extLst>
                    <a:ext uri="{9D8B030D-6E8A-4147-A177-3AD203B41FA5}">
                      <a16:colId xmlns:a16="http://schemas.microsoft.com/office/drawing/2014/main" val="394334094"/>
                    </a:ext>
                  </a:extLst>
                </a:gridCol>
                <a:gridCol w="1399031">
                  <a:extLst>
                    <a:ext uri="{9D8B030D-6E8A-4147-A177-3AD203B41FA5}">
                      <a16:colId xmlns:a16="http://schemas.microsoft.com/office/drawing/2014/main" val="460818202"/>
                    </a:ext>
                  </a:extLst>
                </a:gridCol>
                <a:gridCol w="493776">
                  <a:extLst>
                    <a:ext uri="{9D8B030D-6E8A-4147-A177-3AD203B41FA5}">
                      <a16:colId xmlns:a16="http://schemas.microsoft.com/office/drawing/2014/main" val="3644670000"/>
                    </a:ext>
                  </a:extLst>
                </a:gridCol>
                <a:gridCol w="493776">
                  <a:extLst>
                    <a:ext uri="{9D8B030D-6E8A-4147-A177-3AD203B41FA5}">
                      <a16:colId xmlns:a16="http://schemas.microsoft.com/office/drawing/2014/main" val="3408555628"/>
                    </a:ext>
                  </a:extLst>
                </a:gridCol>
                <a:gridCol w="493776">
                  <a:extLst>
                    <a:ext uri="{9D8B030D-6E8A-4147-A177-3AD203B41FA5}">
                      <a16:colId xmlns:a16="http://schemas.microsoft.com/office/drawing/2014/main" val="2644922862"/>
                    </a:ext>
                  </a:extLst>
                </a:gridCol>
                <a:gridCol w="493776">
                  <a:extLst>
                    <a:ext uri="{9D8B030D-6E8A-4147-A177-3AD203B41FA5}">
                      <a16:colId xmlns:a16="http://schemas.microsoft.com/office/drawing/2014/main" val="3997913238"/>
                    </a:ext>
                  </a:extLst>
                </a:gridCol>
                <a:gridCol w="493776">
                  <a:extLst>
                    <a:ext uri="{9D8B030D-6E8A-4147-A177-3AD203B41FA5}">
                      <a16:colId xmlns:a16="http://schemas.microsoft.com/office/drawing/2014/main" val="2223929901"/>
                    </a:ext>
                  </a:extLst>
                </a:gridCol>
                <a:gridCol w="493776">
                  <a:extLst>
                    <a:ext uri="{9D8B030D-6E8A-4147-A177-3AD203B41FA5}">
                      <a16:colId xmlns:a16="http://schemas.microsoft.com/office/drawing/2014/main" val="1441467280"/>
                    </a:ext>
                  </a:extLst>
                </a:gridCol>
                <a:gridCol w="493776">
                  <a:extLst>
                    <a:ext uri="{9D8B030D-6E8A-4147-A177-3AD203B41FA5}">
                      <a16:colId xmlns:a16="http://schemas.microsoft.com/office/drawing/2014/main" val="1741602430"/>
                    </a:ext>
                  </a:extLst>
                </a:gridCol>
                <a:gridCol w="493776">
                  <a:extLst>
                    <a:ext uri="{9D8B030D-6E8A-4147-A177-3AD203B41FA5}">
                      <a16:colId xmlns:a16="http://schemas.microsoft.com/office/drawing/2014/main" val="218680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7971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- 2021-08-09 11:04:15</a:t>
                      </a:r>
                      <a:r>
                        <a:rPr kumimoji="0" lang="de-DE" sz="1000" b="0" i="0" u="none" strike="noStrike" kern="1200" cap="none" spc="0" normalizeH="0" baseline="0" noProof="0">
                          <a:ln>
                            <a:noFill/>
                          </a:ln>
                          <a:solidFill>
                            <a:prstClr val="black"/>
                          </a:solidFill>
                          <a:effectLst/>
                          <a:uLnTx/>
                          <a:uFillTx/>
                          <a:latin typeface="+mn-lt"/>
                          <a:ea typeface="+mn-ea"/>
                          <a:cs typeface="+mn-cs"/>
                        </a:rPr>
                        <a:t>
 "Wer Bücher liest, schaut in die Welt und nicht nur bis zum Zaune." Mit diesem Zitat von Goethe lässt sich ausdrücken, warum Bücher in diesem Jahr so ein gutes Ferienprogramm sind: Statt in Hochninzidenzgebiete zu fliegen, lassen sich Bücher auch im eigenen Garten erleben. Gut für die mentale Gesundheit ist das Lesen sowieso: Es hilft uns beim Abschalten und verringert das Stresslevel.
Welches Buch ist bei dir diesen Sommer dran?
#pronovabkk #lesen #buch #bücher #leseliebe #lesenmachtglücklich #buchliebe #leseratte #bookstagramgermany #bücherwurm #lesenistschön #lesemotivation #buecher #germanbookstagram #büchersüchtig #bücherliebe #lesezeit #büchernerd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https://quintly-image-storage.s3.amazonaws.com/45cbd03b64ea58ce4d75e2a18185fc18/15ba315b5252a5075b3af7a8746760db.jpg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5740769"/>
                  </a:ext>
                </a:extLst>
              </a:tr>
            </a:tbl>
          </a:graphicData>
        </a:graphic>
      </p:graphicFrame>
      <p:sp>
        <p:nvSpPr>
          <p:cNvPr id="4" name="Text Placeholder 3">
            <a:extLst>
              <a:ext uri="{FF2B5EF4-FFF2-40B4-BE49-F238E27FC236}">
                <a16:creationId xmlns:a16="http://schemas.microsoft.com/office/drawing/2014/main" id="{9A305574-AD05-4B78-98F9-6683FBA91F05}"/>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587103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DD86-CBA8-486A-949B-064E05427660}"/>
              </a:ext>
            </a:extLst>
          </p:cNvPr>
          <p:cNvSpPr>
            <a:spLocks noGrp="1"/>
          </p:cNvSpPr>
          <p:nvPr>
            <p:ph type="title"/>
          </p:nvPr>
        </p:nvSpPr>
        <p:spPr/>
        <p:txBody>
          <a:bodyPr/>
          <a:lstStyle/>
          <a:p>
            <a:r>
              <a:rPr lang="en-US"/>
              <a:t>Instagram Posts Table | All Pages - 14 of 26</a:t>
            </a:r>
          </a:p>
        </p:txBody>
      </p:sp>
      <p:graphicFrame>
        <p:nvGraphicFramePr>
          <p:cNvPr id="5" name="Table Placeholder 4">
            <a:extLst>
              <a:ext uri="{FF2B5EF4-FFF2-40B4-BE49-F238E27FC236}">
                <a16:creationId xmlns:a16="http://schemas.microsoft.com/office/drawing/2014/main" id="{82B7E039-3C22-4DA8-AE55-2073C3C631B0}"/>
              </a:ext>
            </a:extLst>
          </p:cNvPr>
          <p:cNvGraphicFramePr>
            <a:graphicFrameLocks noGrp="1"/>
          </p:cNvGraphicFramePr>
          <p:nvPr>
            <p:ph type="tbl" sz="quarter" idx="13"/>
            <p:extLst>
              <p:ext uri="{D42A27DB-BD31-4B8C-83A1-F6EECF244321}">
                <p14:modId xmlns:p14="http://schemas.microsoft.com/office/powerpoint/2010/main" val="164806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48164595"/>
                    </a:ext>
                  </a:extLst>
                </a:gridCol>
                <a:gridCol w="1069847">
                  <a:extLst>
                    <a:ext uri="{9D8B030D-6E8A-4147-A177-3AD203B41FA5}">
                      <a16:colId xmlns:a16="http://schemas.microsoft.com/office/drawing/2014/main" val="669439593"/>
                    </a:ext>
                  </a:extLst>
                </a:gridCol>
                <a:gridCol w="1399031">
                  <a:extLst>
                    <a:ext uri="{9D8B030D-6E8A-4147-A177-3AD203B41FA5}">
                      <a16:colId xmlns:a16="http://schemas.microsoft.com/office/drawing/2014/main" val="1602351581"/>
                    </a:ext>
                  </a:extLst>
                </a:gridCol>
                <a:gridCol w="493776">
                  <a:extLst>
                    <a:ext uri="{9D8B030D-6E8A-4147-A177-3AD203B41FA5}">
                      <a16:colId xmlns:a16="http://schemas.microsoft.com/office/drawing/2014/main" val="4175135196"/>
                    </a:ext>
                  </a:extLst>
                </a:gridCol>
                <a:gridCol w="493776">
                  <a:extLst>
                    <a:ext uri="{9D8B030D-6E8A-4147-A177-3AD203B41FA5}">
                      <a16:colId xmlns:a16="http://schemas.microsoft.com/office/drawing/2014/main" val="1052751786"/>
                    </a:ext>
                  </a:extLst>
                </a:gridCol>
                <a:gridCol w="493776">
                  <a:extLst>
                    <a:ext uri="{9D8B030D-6E8A-4147-A177-3AD203B41FA5}">
                      <a16:colId xmlns:a16="http://schemas.microsoft.com/office/drawing/2014/main" val="4094945497"/>
                    </a:ext>
                  </a:extLst>
                </a:gridCol>
                <a:gridCol w="493776">
                  <a:extLst>
                    <a:ext uri="{9D8B030D-6E8A-4147-A177-3AD203B41FA5}">
                      <a16:colId xmlns:a16="http://schemas.microsoft.com/office/drawing/2014/main" val="2022712875"/>
                    </a:ext>
                  </a:extLst>
                </a:gridCol>
                <a:gridCol w="493776">
                  <a:extLst>
                    <a:ext uri="{9D8B030D-6E8A-4147-A177-3AD203B41FA5}">
                      <a16:colId xmlns:a16="http://schemas.microsoft.com/office/drawing/2014/main" val="2670450590"/>
                    </a:ext>
                  </a:extLst>
                </a:gridCol>
                <a:gridCol w="493776">
                  <a:extLst>
                    <a:ext uri="{9D8B030D-6E8A-4147-A177-3AD203B41FA5}">
                      <a16:colId xmlns:a16="http://schemas.microsoft.com/office/drawing/2014/main" val="419960990"/>
                    </a:ext>
                  </a:extLst>
                </a:gridCol>
                <a:gridCol w="493776">
                  <a:extLst>
                    <a:ext uri="{9D8B030D-6E8A-4147-A177-3AD203B41FA5}">
                      <a16:colId xmlns:a16="http://schemas.microsoft.com/office/drawing/2014/main" val="1263434023"/>
                    </a:ext>
                  </a:extLst>
                </a:gridCol>
                <a:gridCol w="493776">
                  <a:extLst>
                    <a:ext uri="{9D8B030D-6E8A-4147-A177-3AD203B41FA5}">
                      <a16:colId xmlns:a16="http://schemas.microsoft.com/office/drawing/2014/main" val="45833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6463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- 2021-07-19 11:43:10</a:t>
                      </a:r>
                      <a:r>
                        <a:rPr kumimoji="0" lang="de-DE" sz="1000" b="0" i="0" u="none" strike="noStrike" kern="1200" cap="none" spc="0" normalizeH="0" baseline="0" noProof="0">
                          <a:ln>
                            <a:noFill/>
                          </a:ln>
                          <a:solidFill>
                            <a:prstClr val="black"/>
                          </a:solidFill>
                          <a:effectLst/>
                          <a:uLnTx/>
                          <a:uFillTx/>
                          <a:latin typeface="+mn-lt"/>
                          <a:ea typeface="+mn-ea"/>
                          <a:cs typeface="+mn-cs"/>
                        </a:rPr>
                        <a:t>
 Bingewatching auf Netflix, Eis direkt aus der Packung löffeln und danach ein Bier: Das würdest du am liebsten ständig machen? Vieles, was wir lieben, hat das Potenzial, uns süchtig zu machen. Schaffst du es, eine gesunde Balance zu finden und auch mal „Nein“ sagen? Wie das funktioniert, erfährst du bei You!Mynd, unserem Projekt für Berufsschülerinnen/schüler auf unserer Webseite #linkinbio.
#pronovabkk #youMynd @youmynd  #ausbildung #psyche #gesund #gesundheit #selbstbewusstsein #stark #krankenkasse #aktuell #wissen #selfcare #umwelt #bingewatching #napflix #sucht #suchtprävention #suchtpraevention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https://quintly-image-storage.s3.amazonaws.com/45cbd03b64ea58ce4d75e2a18185fc18/150eebdcb01b5620f691e1fc2b5e83e0.jpg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2956184"/>
                  </a:ext>
                </a:extLst>
              </a:tr>
            </a:tbl>
          </a:graphicData>
        </a:graphic>
      </p:graphicFrame>
      <p:sp>
        <p:nvSpPr>
          <p:cNvPr id="4" name="Text Placeholder 3">
            <a:extLst>
              <a:ext uri="{FF2B5EF4-FFF2-40B4-BE49-F238E27FC236}">
                <a16:creationId xmlns:a16="http://schemas.microsoft.com/office/drawing/2014/main" id="{F7239D31-BE62-40C1-9645-3103B33E5AC6}"/>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70786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C9C7E-6724-4062-A9B6-EE0134B36398}"/>
              </a:ext>
            </a:extLst>
          </p:cNvPr>
          <p:cNvSpPr>
            <a:spLocks noGrp="1"/>
          </p:cNvSpPr>
          <p:nvPr>
            <p:ph type="title"/>
          </p:nvPr>
        </p:nvSpPr>
        <p:spPr/>
        <p:txBody>
          <a:bodyPr/>
          <a:lstStyle/>
          <a:p>
            <a:r>
              <a:rPr lang="en-US"/>
              <a:t>Instagram Posts Table | All Pages - 15 of 26</a:t>
            </a:r>
          </a:p>
        </p:txBody>
      </p:sp>
      <p:graphicFrame>
        <p:nvGraphicFramePr>
          <p:cNvPr id="5" name="Table Placeholder 4">
            <a:extLst>
              <a:ext uri="{FF2B5EF4-FFF2-40B4-BE49-F238E27FC236}">
                <a16:creationId xmlns:a16="http://schemas.microsoft.com/office/drawing/2014/main" id="{78687DA1-4EFB-4DD2-850F-3694B3C67919}"/>
              </a:ext>
            </a:extLst>
          </p:cNvPr>
          <p:cNvGraphicFramePr>
            <a:graphicFrameLocks noGrp="1"/>
          </p:cNvGraphicFramePr>
          <p:nvPr>
            <p:ph type="tbl" sz="quarter" idx="13"/>
            <p:extLst>
              <p:ext uri="{D42A27DB-BD31-4B8C-83A1-F6EECF244321}">
                <p14:modId xmlns:p14="http://schemas.microsoft.com/office/powerpoint/2010/main" val="228749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34223524"/>
                    </a:ext>
                  </a:extLst>
                </a:gridCol>
                <a:gridCol w="1069847">
                  <a:extLst>
                    <a:ext uri="{9D8B030D-6E8A-4147-A177-3AD203B41FA5}">
                      <a16:colId xmlns:a16="http://schemas.microsoft.com/office/drawing/2014/main" val="3048456171"/>
                    </a:ext>
                  </a:extLst>
                </a:gridCol>
                <a:gridCol w="1399031">
                  <a:extLst>
                    <a:ext uri="{9D8B030D-6E8A-4147-A177-3AD203B41FA5}">
                      <a16:colId xmlns:a16="http://schemas.microsoft.com/office/drawing/2014/main" val="1984628335"/>
                    </a:ext>
                  </a:extLst>
                </a:gridCol>
                <a:gridCol w="493776">
                  <a:extLst>
                    <a:ext uri="{9D8B030D-6E8A-4147-A177-3AD203B41FA5}">
                      <a16:colId xmlns:a16="http://schemas.microsoft.com/office/drawing/2014/main" val="1161815966"/>
                    </a:ext>
                  </a:extLst>
                </a:gridCol>
                <a:gridCol w="493776">
                  <a:extLst>
                    <a:ext uri="{9D8B030D-6E8A-4147-A177-3AD203B41FA5}">
                      <a16:colId xmlns:a16="http://schemas.microsoft.com/office/drawing/2014/main" val="554771120"/>
                    </a:ext>
                  </a:extLst>
                </a:gridCol>
                <a:gridCol w="493776">
                  <a:extLst>
                    <a:ext uri="{9D8B030D-6E8A-4147-A177-3AD203B41FA5}">
                      <a16:colId xmlns:a16="http://schemas.microsoft.com/office/drawing/2014/main" val="1849695003"/>
                    </a:ext>
                  </a:extLst>
                </a:gridCol>
                <a:gridCol w="493776">
                  <a:extLst>
                    <a:ext uri="{9D8B030D-6E8A-4147-A177-3AD203B41FA5}">
                      <a16:colId xmlns:a16="http://schemas.microsoft.com/office/drawing/2014/main" val="1032425468"/>
                    </a:ext>
                  </a:extLst>
                </a:gridCol>
                <a:gridCol w="493776">
                  <a:extLst>
                    <a:ext uri="{9D8B030D-6E8A-4147-A177-3AD203B41FA5}">
                      <a16:colId xmlns:a16="http://schemas.microsoft.com/office/drawing/2014/main" val="1563985946"/>
                    </a:ext>
                  </a:extLst>
                </a:gridCol>
                <a:gridCol w="493776">
                  <a:extLst>
                    <a:ext uri="{9D8B030D-6E8A-4147-A177-3AD203B41FA5}">
                      <a16:colId xmlns:a16="http://schemas.microsoft.com/office/drawing/2014/main" val="2135296782"/>
                    </a:ext>
                  </a:extLst>
                </a:gridCol>
                <a:gridCol w="493776">
                  <a:extLst>
                    <a:ext uri="{9D8B030D-6E8A-4147-A177-3AD203B41FA5}">
                      <a16:colId xmlns:a16="http://schemas.microsoft.com/office/drawing/2014/main" val="3357753901"/>
                    </a:ext>
                  </a:extLst>
                </a:gridCol>
                <a:gridCol w="493776">
                  <a:extLst>
                    <a:ext uri="{9D8B030D-6E8A-4147-A177-3AD203B41FA5}">
                      <a16:colId xmlns:a16="http://schemas.microsoft.com/office/drawing/2014/main" val="152511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3875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- 2021-07-05 11:38:04</a:t>
                      </a:r>
                      <a:r>
                        <a:rPr kumimoji="0" lang="de-DE" sz="1000" b="0" i="0" u="none" strike="noStrike" kern="1200" cap="none" spc="0" normalizeH="0" baseline="0" noProof="0">
                          <a:ln>
                            <a:noFill/>
                          </a:ln>
                          <a:solidFill>
                            <a:prstClr val="black"/>
                          </a:solidFill>
                          <a:effectLst/>
                          <a:uLnTx/>
                          <a:uFillTx/>
                          <a:latin typeface="+mn-lt"/>
                          <a:ea typeface="+mn-ea"/>
                          <a:cs typeface="+mn-cs"/>
                        </a:rPr>
                        <a:t>
 Für die einen bedeutet Selbstbewusstsein ein trainierter, muskulöser Body, für die anderen jede Menge Tattoos und coole Klamotten. Echtes Selbstbewusstsein kommt aus dir selbst, aus deinen Ansichten und Einstellungen – egal wie du aussiehst, egal was du trägst. 
Mit einem gesunden Selbstbewusstsein wird keiner geboren, aber es lässt sich erlernen und trainieren. Wir helfen dir dabei: Mehr zum Thema Selbstbewusstsein und unserem Projekt You!Mynd für Berufsschülerinnen/-schüler findest du auf unserer Webseite #linkinbio.
#pronovabkk #youMynd @youmynd #ausbildung #psyche #gesund #gesundheit #selbstbewusstsein #stark #krankenkasse #aktuell #wissen #selfcare #umwelt #sozial #whatsappdrame #kommindiegruppe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https://quintly-image-storage.s3.amazonaws.com/45cbd03b64ea58ce4d75e2a18185fc18/8b073b5f4b90a63392748eb3f0be8992.jpg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2011865"/>
                  </a:ext>
                </a:extLst>
              </a:tr>
            </a:tbl>
          </a:graphicData>
        </a:graphic>
      </p:graphicFrame>
      <p:sp>
        <p:nvSpPr>
          <p:cNvPr id="4" name="Text Placeholder 3">
            <a:extLst>
              <a:ext uri="{FF2B5EF4-FFF2-40B4-BE49-F238E27FC236}">
                <a16:creationId xmlns:a16="http://schemas.microsoft.com/office/drawing/2014/main" id="{0A285D86-7CCC-4623-9A98-13666323A324}"/>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610355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011C2-C26B-4A37-A155-E7076877BD56}"/>
              </a:ext>
            </a:extLst>
          </p:cNvPr>
          <p:cNvSpPr>
            <a:spLocks noGrp="1"/>
          </p:cNvSpPr>
          <p:nvPr>
            <p:ph type="title"/>
          </p:nvPr>
        </p:nvSpPr>
        <p:spPr/>
        <p:txBody>
          <a:bodyPr/>
          <a:lstStyle/>
          <a:p>
            <a:r>
              <a:rPr lang="en-US"/>
              <a:t>Instagram Posts Table | All Pages - 16 of 26</a:t>
            </a:r>
          </a:p>
        </p:txBody>
      </p:sp>
      <p:graphicFrame>
        <p:nvGraphicFramePr>
          <p:cNvPr id="5" name="Table Placeholder 4">
            <a:extLst>
              <a:ext uri="{FF2B5EF4-FFF2-40B4-BE49-F238E27FC236}">
                <a16:creationId xmlns:a16="http://schemas.microsoft.com/office/drawing/2014/main" id="{4174C1CF-CAAC-4094-A8BE-9C3F1F5CD2D6}"/>
              </a:ext>
            </a:extLst>
          </p:cNvPr>
          <p:cNvGraphicFramePr>
            <a:graphicFrameLocks noGrp="1"/>
          </p:cNvGraphicFramePr>
          <p:nvPr>
            <p:ph type="tbl" sz="quarter" idx="13"/>
            <p:extLst>
              <p:ext uri="{D42A27DB-BD31-4B8C-83A1-F6EECF244321}">
                <p14:modId xmlns:p14="http://schemas.microsoft.com/office/powerpoint/2010/main" val="378494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22923788"/>
                    </a:ext>
                  </a:extLst>
                </a:gridCol>
                <a:gridCol w="1069847">
                  <a:extLst>
                    <a:ext uri="{9D8B030D-6E8A-4147-A177-3AD203B41FA5}">
                      <a16:colId xmlns:a16="http://schemas.microsoft.com/office/drawing/2014/main" val="846805254"/>
                    </a:ext>
                  </a:extLst>
                </a:gridCol>
                <a:gridCol w="1399031">
                  <a:extLst>
                    <a:ext uri="{9D8B030D-6E8A-4147-A177-3AD203B41FA5}">
                      <a16:colId xmlns:a16="http://schemas.microsoft.com/office/drawing/2014/main" val="2115558138"/>
                    </a:ext>
                  </a:extLst>
                </a:gridCol>
                <a:gridCol w="493776">
                  <a:extLst>
                    <a:ext uri="{9D8B030D-6E8A-4147-A177-3AD203B41FA5}">
                      <a16:colId xmlns:a16="http://schemas.microsoft.com/office/drawing/2014/main" val="722413946"/>
                    </a:ext>
                  </a:extLst>
                </a:gridCol>
                <a:gridCol w="493776">
                  <a:extLst>
                    <a:ext uri="{9D8B030D-6E8A-4147-A177-3AD203B41FA5}">
                      <a16:colId xmlns:a16="http://schemas.microsoft.com/office/drawing/2014/main" val="1161559442"/>
                    </a:ext>
                  </a:extLst>
                </a:gridCol>
                <a:gridCol w="493776">
                  <a:extLst>
                    <a:ext uri="{9D8B030D-6E8A-4147-A177-3AD203B41FA5}">
                      <a16:colId xmlns:a16="http://schemas.microsoft.com/office/drawing/2014/main" val="1482032786"/>
                    </a:ext>
                  </a:extLst>
                </a:gridCol>
                <a:gridCol w="493776">
                  <a:extLst>
                    <a:ext uri="{9D8B030D-6E8A-4147-A177-3AD203B41FA5}">
                      <a16:colId xmlns:a16="http://schemas.microsoft.com/office/drawing/2014/main" val="3588752803"/>
                    </a:ext>
                  </a:extLst>
                </a:gridCol>
                <a:gridCol w="493776">
                  <a:extLst>
                    <a:ext uri="{9D8B030D-6E8A-4147-A177-3AD203B41FA5}">
                      <a16:colId xmlns:a16="http://schemas.microsoft.com/office/drawing/2014/main" val="2595966901"/>
                    </a:ext>
                  </a:extLst>
                </a:gridCol>
                <a:gridCol w="493776">
                  <a:extLst>
                    <a:ext uri="{9D8B030D-6E8A-4147-A177-3AD203B41FA5}">
                      <a16:colId xmlns:a16="http://schemas.microsoft.com/office/drawing/2014/main" val="3417900677"/>
                    </a:ext>
                  </a:extLst>
                </a:gridCol>
                <a:gridCol w="493776">
                  <a:extLst>
                    <a:ext uri="{9D8B030D-6E8A-4147-A177-3AD203B41FA5}">
                      <a16:colId xmlns:a16="http://schemas.microsoft.com/office/drawing/2014/main" val="1641984214"/>
                    </a:ext>
                  </a:extLst>
                </a:gridCol>
                <a:gridCol w="493776">
                  <a:extLst>
                    <a:ext uri="{9D8B030D-6E8A-4147-A177-3AD203B41FA5}">
                      <a16:colId xmlns:a16="http://schemas.microsoft.com/office/drawing/2014/main" val="3808430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2016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- 2021-06-10 08:16:58</a:t>
                      </a:r>
                      <a:r>
                        <a:rPr kumimoji="0" lang="de-DE" sz="1000" b="0" i="0" u="none" strike="noStrike" kern="1200" cap="none" spc="0" normalizeH="0" baseline="0" noProof="0">
                          <a:ln>
                            <a:noFill/>
                          </a:ln>
                          <a:solidFill>
                            <a:prstClr val="black"/>
                          </a:solidFill>
                          <a:effectLst/>
                          <a:uLnTx/>
                          <a:uFillTx/>
                          <a:latin typeface="+mn-lt"/>
                          <a:ea typeface="+mn-ea"/>
                          <a:cs typeface="+mn-cs"/>
                        </a:rPr>
                        <a:t>
 Kennst du schon unsere Wahltarife YOUNG und YOUNG PLUS - für Studierende und Azubis? Die 150 Euro pro Jahr für den Zeitraum deiner Teilnahme kassierst du im ersten Jahr direkt zu Beginn. Voraussetzung: Du bist während deines Studiums oder deiner Ausbildung selbst versichert und hast das 30. Lebensjahr noch nicht abgeschlossen. Im Tarif YOUNG PLUS bekommst du zusätzlich die Erstattung aus dem Tarif EASY. Die Bedingungen zum Tarif findest du auf unserer Webseite. #linkinbio
Primetime für deine Gesundheit. Mit pronovaPrime. 
#pronovaprime #pronovabkk #deinwechselistprime #deinbonusistprime #deineversicherungistprime #krankenkasse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https://quintly-image-storage.s3.amazonaws.com/45cbd03b64ea58ce4d75e2a18185fc18/ea818a482e4af97569cac9af2cfcd28a.jpg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7526463"/>
                  </a:ext>
                </a:extLst>
              </a:tr>
            </a:tbl>
          </a:graphicData>
        </a:graphic>
      </p:graphicFrame>
      <p:sp>
        <p:nvSpPr>
          <p:cNvPr id="4" name="Text Placeholder 3">
            <a:extLst>
              <a:ext uri="{FF2B5EF4-FFF2-40B4-BE49-F238E27FC236}">
                <a16:creationId xmlns:a16="http://schemas.microsoft.com/office/drawing/2014/main" id="{3C6EDE07-7F30-4A61-9FC5-1EC523126712}"/>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948896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6F252-0079-4E13-94F1-6AADCEA28881}"/>
              </a:ext>
            </a:extLst>
          </p:cNvPr>
          <p:cNvSpPr>
            <a:spLocks noGrp="1"/>
          </p:cNvSpPr>
          <p:nvPr>
            <p:ph type="title"/>
          </p:nvPr>
        </p:nvSpPr>
        <p:spPr/>
        <p:txBody>
          <a:bodyPr/>
          <a:lstStyle/>
          <a:p>
            <a:r>
              <a:rPr lang="en-US"/>
              <a:t>Instagram Posts Table | All Pages - 17 of 26</a:t>
            </a:r>
          </a:p>
        </p:txBody>
      </p:sp>
      <p:graphicFrame>
        <p:nvGraphicFramePr>
          <p:cNvPr id="5" name="Table Placeholder 4">
            <a:extLst>
              <a:ext uri="{FF2B5EF4-FFF2-40B4-BE49-F238E27FC236}">
                <a16:creationId xmlns:a16="http://schemas.microsoft.com/office/drawing/2014/main" id="{E3EA7226-6ABA-42D4-85AB-871800B65B1B}"/>
              </a:ext>
            </a:extLst>
          </p:cNvPr>
          <p:cNvGraphicFramePr>
            <a:graphicFrameLocks noGrp="1"/>
          </p:cNvGraphicFramePr>
          <p:nvPr>
            <p:ph type="tbl" sz="quarter" idx="13"/>
            <p:extLst>
              <p:ext uri="{D42A27DB-BD31-4B8C-83A1-F6EECF244321}">
                <p14:modId xmlns:p14="http://schemas.microsoft.com/office/powerpoint/2010/main" val="51698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01258406"/>
                    </a:ext>
                  </a:extLst>
                </a:gridCol>
                <a:gridCol w="1069847">
                  <a:extLst>
                    <a:ext uri="{9D8B030D-6E8A-4147-A177-3AD203B41FA5}">
                      <a16:colId xmlns:a16="http://schemas.microsoft.com/office/drawing/2014/main" val="136441692"/>
                    </a:ext>
                  </a:extLst>
                </a:gridCol>
                <a:gridCol w="1399031">
                  <a:extLst>
                    <a:ext uri="{9D8B030D-6E8A-4147-A177-3AD203B41FA5}">
                      <a16:colId xmlns:a16="http://schemas.microsoft.com/office/drawing/2014/main" val="1751116103"/>
                    </a:ext>
                  </a:extLst>
                </a:gridCol>
                <a:gridCol w="493776">
                  <a:extLst>
                    <a:ext uri="{9D8B030D-6E8A-4147-A177-3AD203B41FA5}">
                      <a16:colId xmlns:a16="http://schemas.microsoft.com/office/drawing/2014/main" val="3806693389"/>
                    </a:ext>
                  </a:extLst>
                </a:gridCol>
                <a:gridCol w="493776">
                  <a:extLst>
                    <a:ext uri="{9D8B030D-6E8A-4147-A177-3AD203B41FA5}">
                      <a16:colId xmlns:a16="http://schemas.microsoft.com/office/drawing/2014/main" val="1287653277"/>
                    </a:ext>
                  </a:extLst>
                </a:gridCol>
                <a:gridCol w="493776">
                  <a:extLst>
                    <a:ext uri="{9D8B030D-6E8A-4147-A177-3AD203B41FA5}">
                      <a16:colId xmlns:a16="http://schemas.microsoft.com/office/drawing/2014/main" val="3282454785"/>
                    </a:ext>
                  </a:extLst>
                </a:gridCol>
                <a:gridCol w="493776">
                  <a:extLst>
                    <a:ext uri="{9D8B030D-6E8A-4147-A177-3AD203B41FA5}">
                      <a16:colId xmlns:a16="http://schemas.microsoft.com/office/drawing/2014/main" val="1824713176"/>
                    </a:ext>
                  </a:extLst>
                </a:gridCol>
                <a:gridCol w="493776">
                  <a:extLst>
                    <a:ext uri="{9D8B030D-6E8A-4147-A177-3AD203B41FA5}">
                      <a16:colId xmlns:a16="http://schemas.microsoft.com/office/drawing/2014/main" val="2177367765"/>
                    </a:ext>
                  </a:extLst>
                </a:gridCol>
                <a:gridCol w="493776">
                  <a:extLst>
                    <a:ext uri="{9D8B030D-6E8A-4147-A177-3AD203B41FA5}">
                      <a16:colId xmlns:a16="http://schemas.microsoft.com/office/drawing/2014/main" val="890092184"/>
                    </a:ext>
                  </a:extLst>
                </a:gridCol>
                <a:gridCol w="493776">
                  <a:extLst>
                    <a:ext uri="{9D8B030D-6E8A-4147-A177-3AD203B41FA5}">
                      <a16:colId xmlns:a16="http://schemas.microsoft.com/office/drawing/2014/main" val="446005589"/>
                    </a:ext>
                  </a:extLst>
                </a:gridCol>
                <a:gridCol w="493776">
                  <a:extLst>
                    <a:ext uri="{9D8B030D-6E8A-4147-A177-3AD203B41FA5}">
                      <a16:colId xmlns:a16="http://schemas.microsoft.com/office/drawing/2014/main" val="3453354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6070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- 2021-06-07 08:18:25</a:t>
                      </a:r>
                      <a:r>
                        <a:rPr kumimoji="0" lang="de-DE" sz="1000" b="0" i="0" u="none" strike="noStrike" kern="1200" cap="none" spc="0" normalizeH="0" baseline="0" noProof="0">
                          <a:ln>
                            <a:noFill/>
                          </a:ln>
                          <a:solidFill>
                            <a:prstClr val="black"/>
                          </a:solidFill>
                          <a:effectLst/>
                          <a:uLnTx/>
                          <a:uFillTx/>
                          <a:latin typeface="+mn-lt"/>
                          <a:ea typeface="+mn-ea"/>
                          <a:cs typeface="+mn-cs"/>
                        </a:rPr>
                        <a:t>
 Kassieren bis der Arzt kommt! Wir sind die Krankenkasse, bei der du jedes Jahr einen ganzen Monatsbeitrag sparen kannst!
Deine Ärztin oder dein Arzt sieht dich nur zur Vorsorge? Dann kannst du mit unseren Wahltarifen richtig Geld sparen. So sind hier bis zu 900 Euro für dich drin – einfach zur pronova BKK wechseln und sich Jahr für Jahr auf die Rückzahlung freuen!
Primetime für deine Gesundheit. Mit pronovaPrime. Alle Infos findest du auf unserer Webseite. #linkinbio
#pronovaprime #pronovabkk #deinwechselistprime #deinbonusistprime #deineversicherungistprime #krankenkasse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https://quintly-image-storage.s3.amazonaws.com/45cbd03b64ea58ce4d75e2a18185fc18/70d4555763a986fc11df6f8b4a21d485.jpg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3889039"/>
                  </a:ext>
                </a:extLst>
              </a:tr>
            </a:tbl>
          </a:graphicData>
        </a:graphic>
      </p:graphicFrame>
      <p:sp>
        <p:nvSpPr>
          <p:cNvPr id="4" name="Text Placeholder 3">
            <a:extLst>
              <a:ext uri="{FF2B5EF4-FFF2-40B4-BE49-F238E27FC236}">
                <a16:creationId xmlns:a16="http://schemas.microsoft.com/office/drawing/2014/main" id="{CDACC34B-791F-43AE-98BD-69C2A723B64C}"/>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673115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39E7-E917-4787-8CBE-7DF0AF762113}"/>
              </a:ext>
            </a:extLst>
          </p:cNvPr>
          <p:cNvSpPr>
            <a:spLocks noGrp="1"/>
          </p:cNvSpPr>
          <p:nvPr>
            <p:ph type="title"/>
          </p:nvPr>
        </p:nvSpPr>
        <p:spPr/>
        <p:txBody>
          <a:bodyPr/>
          <a:lstStyle/>
          <a:p>
            <a:r>
              <a:rPr lang="en-US"/>
              <a:t>Instagram Posts Table | All Pages - 18 of 26</a:t>
            </a:r>
          </a:p>
        </p:txBody>
      </p:sp>
      <p:graphicFrame>
        <p:nvGraphicFramePr>
          <p:cNvPr id="5" name="Table Placeholder 4">
            <a:extLst>
              <a:ext uri="{FF2B5EF4-FFF2-40B4-BE49-F238E27FC236}">
                <a16:creationId xmlns:a16="http://schemas.microsoft.com/office/drawing/2014/main" id="{E9835F2A-90BA-45A0-B656-1A349391A9E6}"/>
              </a:ext>
            </a:extLst>
          </p:cNvPr>
          <p:cNvGraphicFramePr>
            <a:graphicFrameLocks noGrp="1"/>
          </p:cNvGraphicFramePr>
          <p:nvPr>
            <p:ph type="tbl" sz="quarter" idx="13"/>
            <p:extLst>
              <p:ext uri="{D42A27DB-BD31-4B8C-83A1-F6EECF244321}">
                <p14:modId xmlns:p14="http://schemas.microsoft.com/office/powerpoint/2010/main" val="69142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57406342"/>
                    </a:ext>
                  </a:extLst>
                </a:gridCol>
                <a:gridCol w="1069847">
                  <a:extLst>
                    <a:ext uri="{9D8B030D-6E8A-4147-A177-3AD203B41FA5}">
                      <a16:colId xmlns:a16="http://schemas.microsoft.com/office/drawing/2014/main" val="2622341449"/>
                    </a:ext>
                  </a:extLst>
                </a:gridCol>
                <a:gridCol w="1399031">
                  <a:extLst>
                    <a:ext uri="{9D8B030D-6E8A-4147-A177-3AD203B41FA5}">
                      <a16:colId xmlns:a16="http://schemas.microsoft.com/office/drawing/2014/main" val="3449234690"/>
                    </a:ext>
                  </a:extLst>
                </a:gridCol>
                <a:gridCol w="493776">
                  <a:extLst>
                    <a:ext uri="{9D8B030D-6E8A-4147-A177-3AD203B41FA5}">
                      <a16:colId xmlns:a16="http://schemas.microsoft.com/office/drawing/2014/main" val="3394823087"/>
                    </a:ext>
                  </a:extLst>
                </a:gridCol>
                <a:gridCol w="493776">
                  <a:extLst>
                    <a:ext uri="{9D8B030D-6E8A-4147-A177-3AD203B41FA5}">
                      <a16:colId xmlns:a16="http://schemas.microsoft.com/office/drawing/2014/main" val="2837173240"/>
                    </a:ext>
                  </a:extLst>
                </a:gridCol>
                <a:gridCol w="493776">
                  <a:extLst>
                    <a:ext uri="{9D8B030D-6E8A-4147-A177-3AD203B41FA5}">
                      <a16:colId xmlns:a16="http://schemas.microsoft.com/office/drawing/2014/main" val="1211271547"/>
                    </a:ext>
                  </a:extLst>
                </a:gridCol>
                <a:gridCol w="493776">
                  <a:extLst>
                    <a:ext uri="{9D8B030D-6E8A-4147-A177-3AD203B41FA5}">
                      <a16:colId xmlns:a16="http://schemas.microsoft.com/office/drawing/2014/main" val="3803859503"/>
                    </a:ext>
                  </a:extLst>
                </a:gridCol>
                <a:gridCol w="493776">
                  <a:extLst>
                    <a:ext uri="{9D8B030D-6E8A-4147-A177-3AD203B41FA5}">
                      <a16:colId xmlns:a16="http://schemas.microsoft.com/office/drawing/2014/main" val="1523598404"/>
                    </a:ext>
                  </a:extLst>
                </a:gridCol>
                <a:gridCol w="493776">
                  <a:extLst>
                    <a:ext uri="{9D8B030D-6E8A-4147-A177-3AD203B41FA5}">
                      <a16:colId xmlns:a16="http://schemas.microsoft.com/office/drawing/2014/main" val="2576505696"/>
                    </a:ext>
                  </a:extLst>
                </a:gridCol>
                <a:gridCol w="493776">
                  <a:extLst>
                    <a:ext uri="{9D8B030D-6E8A-4147-A177-3AD203B41FA5}">
                      <a16:colId xmlns:a16="http://schemas.microsoft.com/office/drawing/2014/main" val="3987644248"/>
                    </a:ext>
                  </a:extLst>
                </a:gridCol>
                <a:gridCol w="493776">
                  <a:extLst>
                    <a:ext uri="{9D8B030D-6E8A-4147-A177-3AD203B41FA5}">
                      <a16:colId xmlns:a16="http://schemas.microsoft.com/office/drawing/2014/main" val="3812678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1621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- 2021-06-29 11:53:15</a:t>
                      </a:r>
                      <a:r>
                        <a:rPr kumimoji="0" lang="de-DE" sz="1000" b="0" i="0" u="none" strike="noStrike" kern="1200" cap="none" spc="0" normalizeH="0" baseline="0" noProof="0">
                          <a:ln>
                            <a:noFill/>
                          </a:ln>
                          <a:solidFill>
                            <a:prstClr val="black"/>
                          </a:solidFill>
                          <a:effectLst/>
                          <a:uLnTx/>
                          <a:uFillTx/>
                          <a:latin typeface="+mn-lt"/>
                          <a:ea typeface="+mn-ea"/>
                          <a:cs typeface="+mn-cs"/>
                        </a:rPr>
                        <a:t>
 Das war doch gestern noch nicht da? Wenn sich deine Haut plötzlich verändert, solltest du eine Fachperson hinsehen lassen. Am einfachsten ist das mit dem Haut-Check per Foto-Diagnose der @teleclinic_gmbh: Hier kannst du mit wenigen Klicks Hilfe bei Hautausschlag oder Ekzemen erhalten. Einfach in der App Fragen zu deinen Symptomen beantworten und Bilder der betroffenen Stelle hochladen. Anschließend bekommst du schnell eine Diagnose. Für unsere Versicherten übernehmen wir die Kosten.
#pronovabkk #hautpflege #hautkrebs #gesundehaut #sonnenbrand #sonnenpflege #haut #sensiblehaut #prävention #vorbeugen #sonnenbaden #teleclinic #telemedizin #ehealth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https://quintly-image-storage.s3.amazonaws.com/45cbd03b64ea58ce4d75e2a18185fc18/71743a36c72402101b6b8fcf682b94a1.jpg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8166885"/>
                  </a:ext>
                </a:extLst>
              </a:tr>
            </a:tbl>
          </a:graphicData>
        </a:graphic>
      </p:graphicFrame>
      <p:sp>
        <p:nvSpPr>
          <p:cNvPr id="4" name="Text Placeholder 3">
            <a:extLst>
              <a:ext uri="{FF2B5EF4-FFF2-40B4-BE49-F238E27FC236}">
                <a16:creationId xmlns:a16="http://schemas.microsoft.com/office/drawing/2014/main" id="{C866BB08-162C-4886-935E-ABD952DEEDD1}"/>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415172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5F3D-6473-48F5-AF77-44FCEC5B098F}"/>
              </a:ext>
            </a:extLst>
          </p:cNvPr>
          <p:cNvSpPr>
            <a:spLocks noGrp="1"/>
          </p:cNvSpPr>
          <p:nvPr>
            <p:ph type="title"/>
          </p:nvPr>
        </p:nvSpPr>
        <p:spPr/>
        <p:txBody>
          <a:bodyPr/>
          <a:lstStyle/>
          <a:p>
            <a:r>
              <a:rPr lang="en-US"/>
              <a:t>Instagram Posts Table | All Pages - 19 of 26</a:t>
            </a:r>
          </a:p>
        </p:txBody>
      </p:sp>
      <p:graphicFrame>
        <p:nvGraphicFramePr>
          <p:cNvPr id="5" name="Table Placeholder 4">
            <a:extLst>
              <a:ext uri="{FF2B5EF4-FFF2-40B4-BE49-F238E27FC236}">
                <a16:creationId xmlns:a16="http://schemas.microsoft.com/office/drawing/2014/main" id="{10E08D3F-2232-4A4C-B953-3FC74D1DC2D1}"/>
              </a:ext>
            </a:extLst>
          </p:cNvPr>
          <p:cNvGraphicFramePr>
            <a:graphicFrameLocks noGrp="1"/>
          </p:cNvGraphicFramePr>
          <p:nvPr>
            <p:ph type="tbl" sz="quarter" idx="13"/>
            <p:extLst>
              <p:ext uri="{D42A27DB-BD31-4B8C-83A1-F6EECF244321}">
                <p14:modId xmlns:p14="http://schemas.microsoft.com/office/powerpoint/2010/main" val="56170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80801637"/>
                    </a:ext>
                  </a:extLst>
                </a:gridCol>
                <a:gridCol w="1069847">
                  <a:extLst>
                    <a:ext uri="{9D8B030D-6E8A-4147-A177-3AD203B41FA5}">
                      <a16:colId xmlns:a16="http://schemas.microsoft.com/office/drawing/2014/main" val="2926980725"/>
                    </a:ext>
                  </a:extLst>
                </a:gridCol>
                <a:gridCol w="1399031">
                  <a:extLst>
                    <a:ext uri="{9D8B030D-6E8A-4147-A177-3AD203B41FA5}">
                      <a16:colId xmlns:a16="http://schemas.microsoft.com/office/drawing/2014/main" val="4185987642"/>
                    </a:ext>
                  </a:extLst>
                </a:gridCol>
                <a:gridCol w="493776">
                  <a:extLst>
                    <a:ext uri="{9D8B030D-6E8A-4147-A177-3AD203B41FA5}">
                      <a16:colId xmlns:a16="http://schemas.microsoft.com/office/drawing/2014/main" val="3265367050"/>
                    </a:ext>
                  </a:extLst>
                </a:gridCol>
                <a:gridCol w="493776">
                  <a:extLst>
                    <a:ext uri="{9D8B030D-6E8A-4147-A177-3AD203B41FA5}">
                      <a16:colId xmlns:a16="http://schemas.microsoft.com/office/drawing/2014/main" val="2005448883"/>
                    </a:ext>
                  </a:extLst>
                </a:gridCol>
                <a:gridCol w="493776">
                  <a:extLst>
                    <a:ext uri="{9D8B030D-6E8A-4147-A177-3AD203B41FA5}">
                      <a16:colId xmlns:a16="http://schemas.microsoft.com/office/drawing/2014/main" val="4179566530"/>
                    </a:ext>
                  </a:extLst>
                </a:gridCol>
                <a:gridCol w="493776">
                  <a:extLst>
                    <a:ext uri="{9D8B030D-6E8A-4147-A177-3AD203B41FA5}">
                      <a16:colId xmlns:a16="http://schemas.microsoft.com/office/drawing/2014/main" val="2441097005"/>
                    </a:ext>
                  </a:extLst>
                </a:gridCol>
                <a:gridCol w="493776">
                  <a:extLst>
                    <a:ext uri="{9D8B030D-6E8A-4147-A177-3AD203B41FA5}">
                      <a16:colId xmlns:a16="http://schemas.microsoft.com/office/drawing/2014/main" val="1093276647"/>
                    </a:ext>
                  </a:extLst>
                </a:gridCol>
                <a:gridCol w="493776">
                  <a:extLst>
                    <a:ext uri="{9D8B030D-6E8A-4147-A177-3AD203B41FA5}">
                      <a16:colId xmlns:a16="http://schemas.microsoft.com/office/drawing/2014/main" val="1222119804"/>
                    </a:ext>
                  </a:extLst>
                </a:gridCol>
                <a:gridCol w="493776">
                  <a:extLst>
                    <a:ext uri="{9D8B030D-6E8A-4147-A177-3AD203B41FA5}">
                      <a16:colId xmlns:a16="http://schemas.microsoft.com/office/drawing/2014/main" val="25311574"/>
                    </a:ext>
                  </a:extLst>
                </a:gridCol>
                <a:gridCol w="493776">
                  <a:extLst>
                    <a:ext uri="{9D8B030D-6E8A-4147-A177-3AD203B41FA5}">
                      <a16:colId xmlns:a16="http://schemas.microsoft.com/office/drawing/2014/main" val="280863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033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- 2021-07-07 11:26:26</a:t>
                      </a:r>
                      <a:r>
                        <a:rPr kumimoji="0" lang="de-DE" sz="1000" b="0" i="0" u="none" strike="noStrike" kern="1200" cap="none" spc="0" normalizeH="0" baseline="0" noProof="0">
                          <a:ln>
                            <a:noFill/>
                          </a:ln>
                          <a:solidFill>
                            <a:prstClr val="black"/>
                          </a:solidFill>
                          <a:effectLst/>
                          <a:uLnTx/>
                          <a:uFillTx/>
                          <a:latin typeface="+mn-lt"/>
                          <a:ea typeface="+mn-ea"/>
                          <a:cs typeface="+mn-cs"/>
                        </a:rPr>
                        <a:t>
 Pünktlich zu den Lockerungen im Alltag und für Reisende ist der digitale Impfnachweis am Start! Alle Infos dazu haben wir hier und in unserer Corona-FAQ auf unserer Webseite zusammengetragen:
Wie kommst du an das Zertifikat? 
Wenn du bereits durchgeimpft bist, kannst du dir nachträglich die digitale Bescheinigung erstellen lassen. Dafür benötigst du deinen gelben Impfpass und den Personalausweis. Viele Apotheken sind bereits dabei, in Arztpraxen soll die Vergabe ebenfalls bald starten. Eine Liste der teilnehmenden Apotheken findest du in unserer FAQ auf der Webseite. In den ersten Tagen war der Ansturm enorm, daher empfehlen wir dir, nach Möglichkeit noch etwas zu warten.
Wirst du noch geimpft, kannst du direkt im Impfzentrum oder in der Arztpraxis einen QR-Code genieren lassen. In einigen Bundesländern werden die Codes zunächst per Brief verschickt.
Wie trägst du den Code in die App ein?
Den QR-Code kannst du direkt in die CovPass App oder die Corona-Warn-App abspeichern oder als Papierausdruck mitnehmen und später scannen. Der Nachweis enthält deinen Namen und das Geburtsdatum, dazu werden Informationen zum Impfzeitpunkt und Impfstoff abgespeichert. 
Wie weist du die Impfungen nach?
Wenn ein Nachweis verlangt wird, kannst du einfach die App mit dem QR-Code vorzeigen. Wichtig: Du musst mit einem Ausweis nachweisen, dass du tatsächlich die Person bist, auf die der Nachweis ausgestellt ist.
Den Link zu unserer Corona-FAQ findest du in unserer Bio. #linkinbio 
#pronovabkk #covpass #covpassapp #coronaimpfpass #digitalerimpfpass #coronavirus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https://quintly-image-storage.s3.amazonaws.com/45cbd03b64ea58ce4d75e2a18185fc18/16fe2e419566c48c0040b7576eb9fbaa.jpg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2886279"/>
                  </a:ext>
                </a:extLst>
              </a:tr>
            </a:tbl>
          </a:graphicData>
        </a:graphic>
      </p:graphicFrame>
      <p:sp>
        <p:nvSpPr>
          <p:cNvPr id="4" name="Text Placeholder 3">
            <a:extLst>
              <a:ext uri="{FF2B5EF4-FFF2-40B4-BE49-F238E27FC236}">
                <a16:creationId xmlns:a16="http://schemas.microsoft.com/office/drawing/2014/main" id="{1450263D-7A41-4579-9A82-F9A80D7C08B2}"/>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579778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C12D7-C91F-4E5E-A89E-D750F8C3F849}"/>
              </a:ext>
            </a:extLst>
          </p:cNvPr>
          <p:cNvSpPr>
            <a:spLocks noGrp="1"/>
          </p:cNvSpPr>
          <p:nvPr>
            <p:ph type="title"/>
          </p:nvPr>
        </p:nvSpPr>
        <p:spPr/>
        <p:txBody>
          <a:bodyPr/>
          <a:lstStyle/>
          <a:p>
            <a:r>
              <a:rPr lang="en-US"/>
              <a:t>Instagram Posts Table | All Pages - 20 of 26</a:t>
            </a:r>
          </a:p>
        </p:txBody>
      </p:sp>
      <p:graphicFrame>
        <p:nvGraphicFramePr>
          <p:cNvPr id="5" name="Table Placeholder 4">
            <a:extLst>
              <a:ext uri="{FF2B5EF4-FFF2-40B4-BE49-F238E27FC236}">
                <a16:creationId xmlns:a16="http://schemas.microsoft.com/office/drawing/2014/main" id="{4CA3C684-D85A-48A6-8299-3A023D8E4C9A}"/>
              </a:ext>
            </a:extLst>
          </p:cNvPr>
          <p:cNvGraphicFramePr>
            <a:graphicFrameLocks noGrp="1"/>
          </p:cNvGraphicFramePr>
          <p:nvPr>
            <p:ph type="tbl" sz="quarter" idx="13"/>
            <p:extLst>
              <p:ext uri="{D42A27DB-BD31-4B8C-83A1-F6EECF244321}">
                <p14:modId xmlns:p14="http://schemas.microsoft.com/office/powerpoint/2010/main" val="3462585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31938063"/>
                    </a:ext>
                  </a:extLst>
                </a:gridCol>
                <a:gridCol w="1069847">
                  <a:extLst>
                    <a:ext uri="{9D8B030D-6E8A-4147-A177-3AD203B41FA5}">
                      <a16:colId xmlns:a16="http://schemas.microsoft.com/office/drawing/2014/main" val="2166665669"/>
                    </a:ext>
                  </a:extLst>
                </a:gridCol>
                <a:gridCol w="1399031">
                  <a:extLst>
                    <a:ext uri="{9D8B030D-6E8A-4147-A177-3AD203B41FA5}">
                      <a16:colId xmlns:a16="http://schemas.microsoft.com/office/drawing/2014/main" val="4279961758"/>
                    </a:ext>
                  </a:extLst>
                </a:gridCol>
                <a:gridCol w="493776">
                  <a:extLst>
                    <a:ext uri="{9D8B030D-6E8A-4147-A177-3AD203B41FA5}">
                      <a16:colId xmlns:a16="http://schemas.microsoft.com/office/drawing/2014/main" val="4055522816"/>
                    </a:ext>
                  </a:extLst>
                </a:gridCol>
                <a:gridCol w="493776">
                  <a:extLst>
                    <a:ext uri="{9D8B030D-6E8A-4147-A177-3AD203B41FA5}">
                      <a16:colId xmlns:a16="http://schemas.microsoft.com/office/drawing/2014/main" val="2598290234"/>
                    </a:ext>
                  </a:extLst>
                </a:gridCol>
                <a:gridCol w="493776">
                  <a:extLst>
                    <a:ext uri="{9D8B030D-6E8A-4147-A177-3AD203B41FA5}">
                      <a16:colId xmlns:a16="http://schemas.microsoft.com/office/drawing/2014/main" val="1720817153"/>
                    </a:ext>
                  </a:extLst>
                </a:gridCol>
                <a:gridCol w="493776">
                  <a:extLst>
                    <a:ext uri="{9D8B030D-6E8A-4147-A177-3AD203B41FA5}">
                      <a16:colId xmlns:a16="http://schemas.microsoft.com/office/drawing/2014/main" val="1209138002"/>
                    </a:ext>
                  </a:extLst>
                </a:gridCol>
                <a:gridCol w="493776">
                  <a:extLst>
                    <a:ext uri="{9D8B030D-6E8A-4147-A177-3AD203B41FA5}">
                      <a16:colId xmlns:a16="http://schemas.microsoft.com/office/drawing/2014/main" val="2027902958"/>
                    </a:ext>
                  </a:extLst>
                </a:gridCol>
                <a:gridCol w="493776">
                  <a:extLst>
                    <a:ext uri="{9D8B030D-6E8A-4147-A177-3AD203B41FA5}">
                      <a16:colId xmlns:a16="http://schemas.microsoft.com/office/drawing/2014/main" val="695232851"/>
                    </a:ext>
                  </a:extLst>
                </a:gridCol>
                <a:gridCol w="493776">
                  <a:extLst>
                    <a:ext uri="{9D8B030D-6E8A-4147-A177-3AD203B41FA5}">
                      <a16:colId xmlns:a16="http://schemas.microsoft.com/office/drawing/2014/main" val="3434969640"/>
                    </a:ext>
                  </a:extLst>
                </a:gridCol>
                <a:gridCol w="493776">
                  <a:extLst>
                    <a:ext uri="{9D8B030D-6E8A-4147-A177-3AD203B41FA5}">
                      <a16:colId xmlns:a16="http://schemas.microsoft.com/office/drawing/2014/main" val="29010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7969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- 2021-07-15 10:07:20</a:t>
                      </a:r>
                      <a:r>
                        <a:rPr kumimoji="0" lang="de-DE" sz="1000" b="0" i="0" u="none" strike="noStrike" kern="1200" cap="none" spc="0" normalizeH="0" baseline="0" noProof="0">
                          <a:ln>
                            <a:noFill/>
                          </a:ln>
                          <a:solidFill>
                            <a:prstClr val="black"/>
                          </a:solidFill>
                          <a:effectLst/>
                          <a:uLnTx/>
                          <a:uFillTx/>
                          <a:latin typeface="+mn-lt"/>
                          <a:ea typeface="+mn-ea"/>
                          <a:cs typeface="+mn-cs"/>
                        </a:rPr>
                        <a:t>
 UPDATE: Unsere Webseite ist wieder online. Leider sind einige unserer Kolleginnen und Kollegen durch das Hochwasser betroffen, sodass einzelne Teams nicht vollständig besetzt sind. Wir hoffen auf euer Verständnis, wenn eure Anfragen nicht so schnell beantwortet werden können, wie ihr es von uns gewohnt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https://quintly-image-storage.s3.amazonaws.com/45cbd03b64ea58ce4d75e2a18185fc18/378740c47a56f474d1263440ccbaef7b.jpg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3987990"/>
                  </a:ext>
                </a:extLst>
              </a:tr>
            </a:tbl>
          </a:graphicData>
        </a:graphic>
      </p:graphicFrame>
      <p:sp>
        <p:nvSpPr>
          <p:cNvPr id="4" name="Text Placeholder 3">
            <a:extLst>
              <a:ext uri="{FF2B5EF4-FFF2-40B4-BE49-F238E27FC236}">
                <a16:creationId xmlns:a16="http://schemas.microsoft.com/office/drawing/2014/main" id="{C7A2ED8D-B623-4F9F-876F-B031A18793C1}"/>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4253175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D8591-3217-479A-A2CF-11A28DA0A972}"/>
              </a:ext>
            </a:extLst>
          </p:cNvPr>
          <p:cNvSpPr>
            <a:spLocks noGrp="1"/>
          </p:cNvSpPr>
          <p:nvPr>
            <p:ph type="title"/>
          </p:nvPr>
        </p:nvSpPr>
        <p:spPr/>
        <p:txBody>
          <a:bodyPr/>
          <a:lstStyle/>
          <a:p>
            <a:r>
              <a:rPr lang="en-US"/>
              <a:t>Instagram Posts Table | All Pages - 21 of 26</a:t>
            </a:r>
          </a:p>
        </p:txBody>
      </p:sp>
      <p:graphicFrame>
        <p:nvGraphicFramePr>
          <p:cNvPr id="5" name="Table Placeholder 4">
            <a:extLst>
              <a:ext uri="{FF2B5EF4-FFF2-40B4-BE49-F238E27FC236}">
                <a16:creationId xmlns:a16="http://schemas.microsoft.com/office/drawing/2014/main" id="{AF3D6316-850C-4B77-93EA-6E7FB0F89CB7}"/>
              </a:ext>
            </a:extLst>
          </p:cNvPr>
          <p:cNvGraphicFramePr>
            <a:graphicFrameLocks noGrp="1"/>
          </p:cNvGraphicFramePr>
          <p:nvPr>
            <p:ph type="tbl" sz="quarter" idx="13"/>
            <p:extLst>
              <p:ext uri="{D42A27DB-BD31-4B8C-83A1-F6EECF244321}">
                <p14:modId xmlns:p14="http://schemas.microsoft.com/office/powerpoint/2010/main" val="393300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26149063"/>
                    </a:ext>
                  </a:extLst>
                </a:gridCol>
                <a:gridCol w="1069847">
                  <a:extLst>
                    <a:ext uri="{9D8B030D-6E8A-4147-A177-3AD203B41FA5}">
                      <a16:colId xmlns:a16="http://schemas.microsoft.com/office/drawing/2014/main" val="1576408365"/>
                    </a:ext>
                  </a:extLst>
                </a:gridCol>
                <a:gridCol w="1399031">
                  <a:extLst>
                    <a:ext uri="{9D8B030D-6E8A-4147-A177-3AD203B41FA5}">
                      <a16:colId xmlns:a16="http://schemas.microsoft.com/office/drawing/2014/main" val="2555507574"/>
                    </a:ext>
                  </a:extLst>
                </a:gridCol>
                <a:gridCol w="493776">
                  <a:extLst>
                    <a:ext uri="{9D8B030D-6E8A-4147-A177-3AD203B41FA5}">
                      <a16:colId xmlns:a16="http://schemas.microsoft.com/office/drawing/2014/main" val="1261899269"/>
                    </a:ext>
                  </a:extLst>
                </a:gridCol>
                <a:gridCol w="493776">
                  <a:extLst>
                    <a:ext uri="{9D8B030D-6E8A-4147-A177-3AD203B41FA5}">
                      <a16:colId xmlns:a16="http://schemas.microsoft.com/office/drawing/2014/main" val="968909311"/>
                    </a:ext>
                  </a:extLst>
                </a:gridCol>
                <a:gridCol w="493776">
                  <a:extLst>
                    <a:ext uri="{9D8B030D-6E8A-4147-A177-3AD203B41FA5}">
                      <a16:colId xmlns:a16="http://schemas.microsoft.com/office/drawing/2014/main" val="15064057"/>
                    </a:ext>
                  </a:extLst>
                </a:gridCol>
                <a:gridCol w="493776">
                  <a:extLst>
                    <a:ext uri="{9D8B030D-6E8A-4147-A177-3AD203B41FA5}">
                      <a16:colId xmlns:a16="http://schemas.microsoft.com/office/drawing/2014/main" val="1659205992"/>
                    </a:ext>
                  </a:extLst>
                </a:gridCol>
                <a:gridCol w="493776">
                  <a:extLst>
                    <a:ext uri="{9D8B030D-6E8A-4147-A177-3AD203B41FA5}">
                      <a16:colId xmlns:a16="http://schemas.microsoft.com/office/drawing/2014/main" val="562983602"/>
                    </a:ext>
                  </a:extLst>
                </a:gridCol>
                <a:gridCol w="493776">
                  <a:extLst>
                    <a:ext uri="{9D8B030D-6E8A-4147-A177-3AD203B41FA5}">
                      <a16:colId xmlns:a16="http://schemas.microsoft.com/office/drawing/2014/main" val="2392279516"/>
                    </a:ext>
                  </a:extLst>
                </a:gridCol>
                <a:gridCol w="493776">
                  <a:extLst>
                    <a:ext uri="{9D8B030D-6E8A-4147-A177-3AD203B41FA5}">
                      <a16:colId xmlns:a16="http://schemas.microsoft.com/office/drawing/2014/main" val="1285814304"/>
                    </a:ext>
                  </a:extLst>
                </a:gridCol>
                <a:gridCol w="493776">
                  <a:extLst>
                    <a:ext uri="{9D8B030D-6E8A-4147-A177-3AD203B41FA5}">
                      <a16:colId xmlns:a16="http://schemas.microsoft.com/office/drawing/2014/main" val="817995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2926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- 2021-06-08 11:05:12</a:t>
                      </a:r>
                      <a:r>
                        <a:rPr kumimoji="0" lang="en-US" sz="1000" b="0" i="0" u="none" strike="noStrike" kern="1200" cap="none" spc="0" normalizeH="0" baseline="0" noProof="0">
                          <a:ln>
                            <a:noFill/>
                          </a:ln>
                          <a:solidFill>
                            <a:prstClr val="black"/>
                          </a:solidFill>
                          <a:effectLst/>
                          <a:uLnTx/>
                          <a:uFillTx/>
                          <a:latin typeface="+mn-lt"/>
                          <a:ea typeface="+mn-ea"/>
                          <a:cs typeface="+mn-cs"/>
                        </a:rPr>
                        <a:t>
 Ist dein Arbeitsplatz im Homeoffice noch ein Provisorium? Höchste Zeit, das zu ändern! Auch Zuhause hast du dir einen gesunden Arbeitsplatz verdient. Du hast alle Freiheiten, ihn einzurichten - nutze sie! Du kannst dir nicht nur ergonomisch etwas Gutes tun, sondern auch deiner Seele: Nutze Pflanzen, Bilder und Licht, um dir einen Ort zu schaffen, an dem du gerne arbeitest.
#pronovabkk #productivity #produktiv #produktivität #homeoffice #productive #workplace #officeinspo #organization #worklife #motivated #jesuishomeofficemitkindern  #Krankenkasse #Krankenversicherung #GKV #BGM #Prävention #abschalten #ergonomie #psychogeography #workfromhome #wfh #newnormal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https://quintly-image-storage.s3.amazonaws.com/45cbd03b64ea58ce4d75e2a18185fc18/6e105b9f78fa0a6212f1976cab74c558.jpg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256152"/>
                  </a:ext>
                </a:extLst>
              </a:tr>
            </a:tbl>
          </a:graphicData>
        </a:graphic>
      </p:graphicFrame>
      <p:sp>
        <p:nvSpPr>
          <p:cNvPr id="4" name="Text Placeholder 3">
            <a:extLst>
              <a:ext uri="{FF2B5EF4-FFF2-40B4-BE49-F238E27FC236}">
                <a16:creationId xmlns:a16="http://schemas.microsoft.com/office/drawing/2014/main" id="{A5DAD620-5B67-4064-943B-6136B45980FE}"/>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464099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7004-AA26-4610-AD4F-652BDE1712CF}"/>
              </a:ext>
            </a:extLst>
          </p:cNvPr>
          <p:cNvSpPr>
            <a:spLocks noGrp="1"/>
          </p:cNvSpPr>
          <p:nvPr>
            <p:ph type="title"/>
          </p:nvPr>
        </p:nvSpPr>
        <p:spPr/>
        <p:txBody>
          <a:bodyPr/>
          <a:lstStyle/>
          <a:p>
            <a:r>
              <a:rPr lang="en-US"/>
              <a:t>Instagram Posts Table | All Pages - 22 of 26</a:t>
            </a:r>
          </a:p>
        </p:txBody>
      </p:sp>
      <p:graphicFrame>
        <p:nvGraphicFramePr>
          <p:cNvPr id="5" name="Table Placeholder 4">
            <a:extLst>
              <a:ext uri="{FF2B5EF4-FFF2-40B4-BE49-F238E27FC236}">
                <a16:creationId xmlns:a16="http://schemas.microsoft.com/office/drawing/2014/main" id="{EB79A072-7D68-420A-BD8D-62EB07208C65}"/>
              </a:ext>
            </a:extLst>
          </p:cNvPr>
          <p:cNvGraphicFramePr>
            <a:graphicFrameLocks noGrp="1"/>
          </p:cNvGraphicFramePr>
          <p:nvPr>
            <p:ph type="tbl" sz="quarter" idx="13"/>
            <p:extLst>
              <p:ext uri="{D42A27DB-BD31-4B8C-83A1-F6EECF244321}">
                <p14:modId xmlns:p14="http://schemas.microsoft.com/office/powerpoint/2010/main" val="2018109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55056466"/>
                    </a:ext>
                  </a:extLst>
                </a:gridCol>
                <a:gridCol w="1069847">
                  <a:extLst>
                    <a:ext uri="{9D8B030D-6E8A-4147-A177-3AD203B41FA5}">
                      <a16:colId xmlns:a16="http://schemas.microsoft.com/office/drawing/2014/main" val="2425107501"/>
                    </a:ext>
                  </a:extLst>
                </a:gridCol>
                <a:gridCol w="1399031">
                  <a:extLst>
                    <a:ext uri="{9D8B030D-6E8A-4147-A177-3AD203B41FA5}">
                      <a16:colId xmlns:a16="http://schemas.microsoft.com/office/drawing/2014/main" val="2537695025"/>
                    </a:ext>
                  </a:extLst>
                </a:gridCol>
                <a:gridCol w="493776">
                  <a:extLst>
                    <a:ext uri="{9D8B030D-6E8A-4147-A177-3AD203B41FA5}">
                      <a16:colId xmlns:a16="http://schemas.microsoft.com/office/drawing/2014/main" val="1417253211"/>
                    </a:ext>
                  </a:extLst>
                </a:gridCol>
                <a:gridCol w="493776">
                  <a:extLst>
                    <a:ext uri="{9D8B030D-6E8A-4147-A177-3AD203B41FA5}">
                      <a16:colId xmlns:a16="http://schemas.microsoft.com/office/drawing/2014/main" val="140146057"/>
                    </a:ext>
                  </a:extLst>
                </a:gridCol>
                <a:gridCol w="493776">
                  <a:extLst>
                    <a:ext uri="{9D8B030D-6E8A-4147-A177-3AD203B41FA5}">
                      <a16:colId xmlns:a16="http://schemas.microsoft.com/office/drawing/2014/main" val="881589254"/>
                    </a:ext>
                  </a:extLst>
                </a:gridCol>
                <a:gridCol w="493776">
                  <a:extLst>
                    <a:ext uri="{9D8B030D-6E8A-4147-A177-3AD203B41FA5}">
                      <a16:colId xmlns:a16="http://schemas.microsoft.com/office/drawing/2014/main" val="1451757240"/>
                    </a:ext>
                  </a:extLst>
                </a:gridCol>
                <a:gridCol w="493776">
                  <a:extLst>
                    <a:ext uri="{9D8B030D-6E8A-4147-A177-3AD203B41FA5}">
                      <a16:colId xmlns:a16="http://schemas.microsoft.com/office/drawing/2014/main" val="907024020"/>
                    </a:ext>
                  </a:extLst>
                </a:gridCol>
                <a:gridCol w="493776">
                  <a:extLst>
                    <a:ext uri="{9D8B030D-6E8A-4147-A177-3AD203B41FA5}">
                      <a16:colId xmlns:a16="http://schemas.microsoft.com/office/drawing/2014/main" val="374133910"/>
                    </a:ext>
                  </a:extLst>
                </a:gridCol>
                <a:gridCol w="493776">
                  <a:extLst>
                    <a:ext uri="{9D8B030D-6E8A-4147-A177-3AD203B41FA5}">
                      <a16:colId xmlns:a16="http://schemas.microsoft.com/office/drawing/2014/main" val="3648126207"/>
                    </a:ext>
                  </a:extLst>
                </a:gridCol>
                <a:gridCol w="493776">
                  <a:extLst>
                    <a:ext uri="{9D8B030D-6E8A-4147-A177-3AD203B41FA5}">
                      <a16:colId xmlns:a16="http://schemas.microsoft.com/office/drawing/2014/main" val="5199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8057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- 2021-06-18 11:25:51</a:t>
                      </a:r>
                      <a:r>
                        <a:rPr kumimoji="0" lang="en-US" sz="1000" b="0" i="0" u="none" strike="noStrike" kern="1200" cap="none" spc="0" normalizeH="0" baseline="0" noProof="0">
                          <a:ln>
                            <a:noFill/>
                          </a:ln>
                          <a:solidFill>
                            <a:prstClr val="black"/>
                          </a:solidFill>
                          <a:effectLst/>
                          <a:uLnTx/>
                          <a:uFillTx/>
                          <a:latin typeface="+mn-lt"/>
                          <a:ea typeface="+mn-ea"/>
                          <a:cs typeface="+mn-cs"/>
                        </a:rPr>
                        <a:t>
 Was macht mehr Kust auf Koch- und Backexperimente als Obst, Kräuter oder Gemüse aus dem eigenen Garten? Auch auf einem kleinen Balkon oder in deiner Küche kannst du leckere Kräuter, Obst und Gemüse ziehen. Auch wenn du jetzt noch blühende Erdbeerenpflanzen kaufst, kannst in diesem Jahr noch ernten. Und im nächsten jahr wird die Ernte noch reicher ausfallen. Wetten?
#pronovaBKK #pronovaGartenbude #proUrbanGardening #gemüsebeet #gemüseliebe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https://quintly-image-storage.s3.amazonaws.com/45cbd03b64ea58ce4d75e2a18185fc18/865b030d5e7138a7fb97174ad774ad6d.jpg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8499426"/>
                  </a:ext>
                </a:extLst>
              </a:tr>
            </a:tbl>
          </a:graphicData>
        </a:graphic>
      </p:graphicFrame>
      <p:sp>
        <p:nvSpPr>
          <p:cNvPr id="4" name="Text Placeholder 3">
            <a:extLst>
              <a:ext uri="{FF2B5EF4-FFF2-40B4-BE49-F238E27FC236}">
                <a16:creationId xmlns:a16="http://schemas.microsoft.com/office/drawing/2014/main" id="{2D71F04E-3039-40E8-9467-6BCB0DBF10EA}"/>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3015781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D0E3-C1F7-4BC2-A22B-2C668F54366E}"/>
              </a:ext>
            </a:extLst>
          </p:cNvPr>
          <p:cNvSpPr>
            <a:spLocks noGrp="1"/>
          </p:cNvSpPr>
          <p:nvPr>
            <p:ph type="title"/>
          </p:nvPr>
        </p:nvSpPr>
        <p:spPr/>
        <p:txBody>
          <a:bodyPr/>
          <a:lstStyle/>
          <a:p>
            <a:r>
              <a:rPr lang="en-US"/>
              <a:t>Instagram Posts Table | All Pages - 23 of 26</a:t>
            </a:r>
          </a:p>
        </p:txBody>
      </p:sp>
      <p:graphicFrame>
        <p:nvGraphicFramePr>
          <p:cNvPr id="5" name="Table Placeholder 4">
            <a:extLst>
              <a:ext uri="{FF2B5EF4-FFF2-40B4-BE49-F238E27FC236}">
                <a16:creationId xmlns:a16="http://schemas.microsoft.com/office/drawing/2014/main" id="{873DFE27-E128-48A2-A845-233936B82004}"/>
              </a:ext>
            </a:extLst>
          </p:cNvPr>
          <p:cNvGraphicFramePr>
            <a:graphicFrameLocks noGrp="1"/>
          </p:cNvGraphicFramePr>
          <p:nvPr>
            <p:ph type="tbl" sz="quarter" idx="13"/>
            <p:extLst>
              <p:ext uri="{D42A27DB-BD31-4B8C-83A1-F6EECF244321}">
                <p14:modId xmlns:p14="http://schemas.microsoft.com/office/powerpoint/2010/main" val="1504577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37766908"/>
                    </a:ext>
                  </a:extLst>
                </a:gridCol>
                <a:gridCol w="1069847">
                  <a:extLst>
                    <a:ext uri="{9D8B030D-6E8A-4147-A177-3AD203B41FA5}">
                      <a16:colId xmlns:a16="http://schemas.microsoft.com/office/drawing/2014/main" val="1738509533"/>
                    </a:ext>
                  </a:extLst>
                </a:gridCol>
                <a:gridCol w="1399031">
                  <a:extLst>
                    <a:ext uri="{9D8B030D-6E8A-4147-A177-3AD203B41FA5}">
                      <a16:colId xmlns:a16="http://schemas.microsoft.com/office/drawing/2014/main" val="2605598101"/>
                    </a:ext>
                  </a:extLst>
                </a:gridCol>
                <a:gridCol w="493776">
                  <a:extLst>
                    <a:ext uri="{9D8B030D-6E8A-4147-A177-3AD203B41FA5}">
                      <a16:colId xmlns:a16="http://schemas.microsoft.com/office/drawing/2014/main" val="2173367892"/>
                    </a:ext>
                  </a:extLst>
                </a:gridCol>
                <a:gridCol w="493776">
                  <a:extLst>
                    <a:ext uri="{9D8B030D-6E8A-4147-A177-3AD203B41FA5}">
                      <a16:colId xmlns:a16="http://schemas.microsoft.com/office/drawing/2014/main" val="667146341"/>
                    </a:ext>
                  </a:extLst>
                </a:gridCol>
                <a:gridCol w="493776">
                  <a:extLst>
                    <a:ext uri="{9D8B030D-6E8A-4147-A177-3AD203B41FA5}">
                      <a16:colId xmlns:a16="http://schemas.microsoft.com/office/drawing/2014/main" val="1172654503"/>
                    </a:ext>
                  </a:extLst>
                </a:gridCol>
                <a:gridCol w="493776">
                  <a:extLst>
                    <a:ext uri="{9D8B030D-6E8A-4147-A177-3AD203B41FA5}">
                      <a16:colId xmlns:a16="http://schemas.microsoft.com/office/drawing/2014/main" val="2273100749"/>
                    </a:ext>
                  </a:extLst>
                </a:gridCol>
                <a:gridCol w="493776">
                  <a:extLst>
                    <a:ext uri="{9D8B030D-6E8A-4147-A177-3AD203B41FA5}">
                      <a16:colId xmlns:a16="http://schemas.microsoft.com/office/drawing/2014/main" val="967336067"/>
                    </a:ext>
                  </a:extLst>
                </a:gridCol>
                <a:gridCol w="493776">
                  <a:extLst>
                    <a:ext uri="{9D8B030D-6E8A-4147-A177-3AD203B41FA5}">
                      <a16:colId xmlns:a16="http://schemas.microsoft.com/office/drawing/2014/main" val="1928924056"/>
                    </a:ext>
                  </a:extLst>
                </a:gridCol>
                <a:gridCol w="493776">
                  <a:extLst>
                    <a:ext uri="{9D8B030D-6E8A-4147-A177-3AD203B41FA5}">
                      <a16:colId xmlns:a16="http://schemas.microsoft.com/office/drawing/2014/main" val="476595977"/>
                    </a:ext>
                  </a:extLst>
                </a:gridCol>
                <a:gridCol w="493776">
                  <a:extLst>
                    <a:ext uri="{9D8B030D-6E8A-4147-A177-3AD203B41FA5}">
                      <a16:colId xmlns:a16="http://schemas.microsoft.com/office/drawing/2014/main" val="2047982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3310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- 2021-06-17 15:33:40</a:t>
                      </a:r>
                      <a:r>
                        <a:rPr kumimoji="0" lang="de-DE" sz="1000" b="0" i="0" u="none" strike="noStrike" kern="1200" cap="none" spc="0" normalizeH="0" baseline="0" noProof="0">
                          <a:ln>
                            <a:noFill/>
                          </a:ln>
                          <a:solidFill>
                            <a:prstClr val="black"/>
                          </a:solidFill>
                          <a:effectLst/>
                          <a:uLnTx/>
                          <a:uFillTx/>
                          <a:latin typeface="+mn-lt"/>
                          <a:ea typeface="+mn-ea"/>
                          <a:cs typeface="+mn-cs"/>
                        </a:rPr>
                        <a:t>
 Die Cola kann weg, ab jetzt gibt es #Wasser. Wir freuen uns, dass dieser Trend auch bei den Pressekonferenzen der Fußball-Europameisterschaft angekommen ist. Wo spielst du mit: Team Wasser oder Team Limo?
#pronovabkk #kalteswasserohnesprudel #hitzewelle #hitzewelle2021 #stayhydrated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https://quintly-image-storage.s3.amazonaws.com/45cbd03b64ea58ce4d75e2a18185fc18/095b0c527f2e12a0e8879bb02601090a.jpg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3714337"/>
                  </a:ext>
                </a:extLst>
              </a:tr>
            </a:tbl>
          </a:graphicData>
        </a:graphic>
      </p:graphicFrame>
      <p:sp>
        <p:nvSpPr>
          <p:cNvPr id="4" name="Text Placeholder 3">
            <a:extLst>
              <a:ext uri="{FF2B5EF4-FFF2-40B4-BE49-F238E27FC236}">
                <a16:creationId xmlns:a16="http://schemas.microsoft.com/office/drawing/2014/main" id="{1FEA1ACE-1675-4453-9878-EE210780AEFD}"/>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714637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B5FDC-042E-46BC-AABF-F98535665BA2}"/>
              </a:ext>
            </a:extLst>
          </p:cNvPr>
          <p:cNvSpPr>
            <a:spLocks noGrp="1"/>
          </p:cNvSpPr>
          <p:nvPr>
            <p:ph type="title"/>
          </p:nvPr>
        </p:nvSpPr>
        <p:spPr/>
        <p:txBody>
          <a:bodyPr/>
          <a:lstStyle/>
          <a:p>
            <a:r>
              <a:rPr lang="en-US"/>
              <a:t>Instagram Posts Table | All Pages - 24 of 26</a:t>
            </a:r>
          </a:p>
        </p:txBody>
      </p:sp>
      <p:graphicFrame>
        <p:nvGraphicFramePr>
          <p:cNvPr id="5" name="Table Placeholder 4">
            <a:extLst>
              <a:ext uri="{FF2B5EF4-FFF2-40B4-BE49-F238E27FC236}">
                <a16:creationId xmlns:a16="http://schemas.microsoft.com/office/drawing/2014/main" id="{5EAF8DC4-F009-47DE-9F4A-121C109FAA45}"/>
              </a:ext>
            </a:extLst>
          </p:cNvPr>
          <p:cNvGraphicFramePr>
            <a:graphicFrameLocks noGrp="1"/>
          </p:cNvGraphicFramePr>
          <p:nvPr>
            <p:ph type="tbl" sz="quarter" idx="13"/>
            <p:extLst>
              <p:ext uri="{D42A27DB-BD31-4B8C-83A1-F6EECF244321}">
                <p14:modId xmlns:p14="http://schemas.microsoft.com/office/powerpoint/2010/main" val="350483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20240960"/>
                    </a:ext>
                  </a:extLst>
                </a:gridCol>
                <a:gridCol w="1069847">
                  <a:extLst>
                    <a:ext uri="{9D8B030D-6E8A-4147-A177-3AD203B41FA5}">
                      <a16:colId xmlns:a16="http://schemas.microsoft.com/office/drawing/2014/main" val="3841339633"/>
                    </a:ext>
                  </a:extLst>
                </a:gridCol>
                <a:gridCol w="1399031">
                  <a:extLst>
                    <a:ext uri="{9D8B030D-6E8A-4147-A177-3AD203B41FA5}">
                      <a16:colId xmlns:a16="http://schemas.microsoft.com/office/drawing/2014/main" val="1957780649"/>
                    </a:ext>
                  </a:extLst>
                </a:gridCol>
                <a:gridCol w="493776">
                  <a:extLst>
                    <a:ext uri="{9D8B030D-6E8A-4147-A177-3AD203B41FA5}">
                      <a16:colId xmlns:a16="http://schemas.microsoft.com/office/drawing/2014/main" val="346911085"/>
                    </a:ext>
                  </a:extLst>
                </a:gridCol>
                <a:gridCol w="493776">
                  <a:extLst>
                    <a:ext uri="{9D8B030D-6E8A-4147-A177-3AD203B41FA5}">
                      <a16:colId xmlns:a16="http://schemas.microsoft.com/office/drawing/2014/main" val="2918135787"/>
                    </a:ext>
                  </a:extLst>
                </a:gridCol>
                <a:gridCol w="493776">
                  <a:extLst>
                    <a:ext uri="{9D8B030D-6E8A-4147-A177-3AD203B41FA5}">
                      <a16:colId xmlns:a16="http://schemas.microsoft.com/office/drawing/2014/main" val="3757806348"/>
                    </a:ext>
                  </a:extLst>
                </a:gridCol>
                <a:gridCol w="493776">
                  <a:extLst>
                    <a:ext uri="{9D8B030D-6E8A-4147-A177-3AD203B41FA5}">
                      <a16:colId xmlns:a16="http://schemas.microsoft.com/office/drawing/2014/main" val="4177843665"/>
                    </a:ext>
                  </a:extLst>
                </a:gridCol>
                <a:gridCol w="493776">
                  <a:extLst>
                    <a:ext uri="{9D8B030D-6E8A-4147-A177-3AD203B41FA5}">
                      <a16:colId xmlns:a16="http://schemas.microsoft.com/office/drawing/2014/main" val="1993283694"/>
                    </a:ext>
                  </a:extLst>
                </a:gridCol>
                <a:gridCol w="493776">
                  <a:extLst>
                    <a:ext uri="{9D8B030D-6E8A-4147-A177-3AD203B41FA5}">
                      <a16:colId xmlns:a16="http://schemas.microsoft.com/office/drawing/2014/main" val="1055208067"/>
                    </a:ext>
                  </a:extLst>
                </a:gridCol>
                <a:gridCol w="493776">
                  <a:extLst>
                    <a:ext uri="{9D8B030D-6E8A-4147-A177-3AD203B41FA5}">
                      <a16:colId xmlns:a16="http://schemas.microsoft.com/office/drawing/2014/main" val="4014114443"/>
                    </a:ext>
                  </a:extLst>
                </a:gridCol>
                <a:gridCol w="493776">
                  <a:extLst>
                    <a:ext uri="{9D8B030D-6E8A-4147-A177-3AD203B41FA5}">
                      <a16:colId xmlns:a16="http://schemas.microsoft.com/office/drawing/2014/main" val="407780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9016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- 2021-07-25 11:49:28</a:t>
                      </a:r>
                      <a:r>
                        <a:rPr kumimoji="0" lang="de-DE" sz="1000" b="0" i="0" u="none" strike="noStrike" kern="1200" cap="none" spc="0" normalizeH="0" baseline="0" noProof="0">
                          <a:ln>
                            <a:noFill/>
                          </a:ln>
                          <a:solidFill>
                            <a:prstClr val="black"/>
                          </a:solidFill>
                          <a:effectLst/>
                          <a:uLnTx/>
                          <a:uFillTx/>
                          <a:latin typeface="+mn-lt"/>
                          <a:ea typeface="+mn-ea"/>
                          <a:cs typeface="+mn-cs"/>
                        </a:rPr>
                        <a:t>
 #Bikepacking ist das neue Fahrradwandern abseits des Asphalts. Mit leichtem Gepäck und guter Planung kannst du dir Wanderwege in der Natur erschließen, Berge erklettern oder in Wanderhütten statt auf Campingplätzen übernachten. Für das optimale Bikepacking-Erlebnis gibt es natürlich schon hochspezialisiertes und teures Equipment - für den ersten Versuch reicht es meistens aus, sich beim Packen auf das Nötigste zu beschränken und die richtige Strecke zu finden. Vielleicht ist eine Tour durch die nähere Umgebung und eine Nacht in der freien Natur ja genau das Richtige für dich?
#pronovabkk #radwandern #fahrrad #fahrradtour #fahrradfahren #fahrradliebe #radtour #fahrräder #fahrradzubehör #trekkingbike #radtouren #radsport #radeln #fahrradfahrenmachtglücklich #fahrradreise #radelnmachtglücklich #velotour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https://quintly-image-storage.s3.amazonaws.com/45cbd03b64ea58ce4d75e2a18185fc18/2e3d9a17a0b1ceed83b2e59bda263f1a.jpg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794106"/>
                  </a:ext>
                </a:extLst>
              </a:tr>
            </a:tbl>
          </a:graphicData>
        </a:graphic>
      </p:graphicFrame>
      <p:sp>
        <p:nvSpPr>
          <p:cNvPr id="4" name="Text Placeholder 3">
            <a:extLst>
              <a:ext uri="{FF2B5EF4-FFF2-40B4-BE49-F238E27FC236}">
                <a16:creationId xmlns:a16="http://schemas.microsoft.com/office/drawing/2014/main" id="{0C1C8B45-3301-4A3E-B225-98CE49F563E4}"/>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181083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A72CD-09E4-4D3D-88B3-C866208E2D4E}"/>
              </a:ext>
            </a:extLst>
          </p:cNvPr>
          <p:cNvSpPr>
            <a:spLocks noGrp="1"/>
          </p:cNvSpPr>
          <p:nvPr>
            <p:ph type="title"/>
          </p:nvPr>
        </p:nvSpPr>
        <p:spPr/>
        <p:txBody>
          <a:bodyPr/>
          <a:lstStyle/>
          <a:p>
            <a:r>
              <a:rPr lang="en-US"/>
              <a:t>Instagram Posts Table | All Pages - 25 of 26</a:t>
            </a:r>
          </a:p>
        </p:txBody>
      </p:sp>
      <p:graphicFrame>
        <p:nvGraphicFramePr>
          <p:cNvPr id="5" name="Table Placeholder 4">
            <a:extLst>
              <a:ext uri="{FF2B5EF4-FFF2-40B4-BE49-F238E27FC236}">
                <a16:creationId xmlns:a16="http://schemas.microsoft.com/office/drawing/2014/main" id="{0CB09ECD-F2CA-4737-B973-8EFB45E57E3F}"/>
              </a:ext>
            </a:extLst>
          </p:cNvPr>
          <p:cNvGraphicFramePr>
            <a:graphicFrameLocks noGrp="1"/>
          </p:cNvGraphicFramePr>
          <p:nvPr>
            <p:ph type="tbl" sz="quarter" idx="13"/>
            <p:extLst>
              <p:ext uri="{D42A27DB-BD31-4B8C-83A1-F6EECF244321}">
                <p14:modId xmlns:p14="http://schemas.microsoft.com/office/powerpoint/2010/main" val="1217227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02828664"/>
                    </a:ext>
                  </a:extLst>
                </a:gridCol>
                <a:gridCol w="1069847">
                  <a:extLst>
                    <a:ext uri="{9D8B030D-6E8A-4147-A177-3AD203B41FA5}">
                      <a16:colId xmlns:a16="http://schemas.microsoft.com/office/drawing/2014/main" val="1638888342"/>
                    </a:ext>
                  </a:extLst>
                </a:gridCol>
                <a:gridCol w="1399031">
                  <a:extLst>
                    <a:ext uri="{9D8B030D-6E8A-4147-A177-3AD203B41FA5}">
                      <a16:colId xmlns:a16="http://schemas.microsoft.com/office/drawing/2014/main" val="3635471410"/>
                    </a:ext>
                  </a:extLst>
                </a:gridCol>
                <a:gridCol w="493776">
                  <a:extLst>
                    <a:ext uri="{9D8B030D-6E8A-4147-A177-3AD203B41FA5}">
                      <a16:colId xmlns:a16="http://schemas.microsoft.com/office/drawing/2014/main" val="3368578684"/>
                    </a:ext>
                  </a:extLst>
                </a:gridCol>
                <a:gridCol w="493776">
                  <a:extLst>
                    <a:ext uri="{9D8B030D-6E8A-4147-A177-3AD203B41FA5}">
                      <a16:colId xmlns:a16="http://schemas.microsoft.com/office/drawing/2014/main" val="4184752070"/>
                    </a:ext>
                  </a:extLst>
                </a:gridCol>
                <a:gridCol w="493776">
                  <a:extLst>
                    <a:ext uri="{9D8B030D-6E8A-4147-A177-3AD203B41FA5}">
                      <a16:colId xmlns:a16="http://schemas.microsoft.com/office/drawing/2014/main" val="1724794432"/>
                    </a:ext>
                  </a:extLst>
                </a:gridCol>
                <a:gridCol w="493776">
                  <a:extLst>
                    <a:ext uri="{9D8B030D-6E8A-4147-A177-3AD203B41FA5}">
                      <a16:colId xmlns:a16="http://schemas.microsoft.com/office/drawing/2014/main" val="1152805637"/>
                    </a:ext>
                  </a:extLst>
                </a:gridCol>
                <a:gridCol w="493776">
                  <a:extLst>
                    <a:ext uri="{9D8B030D-6E8A-4147-A177-3AD203B41FA5}">
                      <a16:colId xmlns:a16="http://schemas.microsoft.com/office/drawing/2014/main" val="403458543"/>
                    </a:ext>
                  </a:extLst>
                </a:gridCol>
                <a:gridCol w="493776">
                  <a:extLst>
                    <a:ext uri="{9D8B030D-6E8A-4147-A177-3AD203B41FA5}">
                      <a16:colId xmlns:a16="http://schemas.microsoft.com/office/drawing/2014/main" val="2838544801"/>
                    </a:ext>
                  </a:extLst>
                </a:gridCol>
                <a:gridCol w="493776">
                  <a:extLst>
                    <a:ext uri="{9D8B030D-6E8A-4147-A177-3AD203B41FA5}">
                      <a16:colId xmlns:a16="http://schemas.microsoft.com/office/drawing/2014/main" val="4220457805"/>
                    </a:ext>
                  </a:extLst>
                </a:gridCol>
                <a:gridCol w="493776">
                  <a:extLst>
                    <a:ext uri="{9D8B030D-6E8A-4147-A177-3AD203B41FA5}">
                      <a16:colId xmlns:a16="http://schemas.microsoft.com/office/drawing/2014/main" val="390110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3345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- 2021-07-28 11:57:19</a:t>
                      </a:r>
                      <a:r>
                        <a:rPr kumimoji="0" lang="de-DE" sz="1000" b="0" i="0" u="none" strike="noStrike" kern="1200" cap="none" spc="0" normalizeH="0" baseline="0" noProof="0">
                          <a:ln>
                            <a:noFill/>
                          </a:ln>
                          <a:solidFill>
                            <a:prstClr val="black"/>
                          </a:solidFill>
                          <a:effectLst/>
                          <a:uLnTx/>
                          <a:uFillTx/>
                          <a:latin typeface="+mn-lt"/>
                          <a:ea typeface="+mn-ea"/>
                          <a:cs typeface="+mn-cs"/>
                        </a:rPr>
                        <a:t>
 Und, wen nehme ich jetzt? Die Auswahl der richtigen Spezialistinnen und Spezialisten hat oft einen großen Einfluss darauf, wie erfolgreich eine Operation verläuft. Deshalb arbeiten wir jetzt mit BetterDoc  zusammen. BetterDoc vermittelt dir unabhängig die besten Spezialistinnen und Spezialisten für eine geplante Behandlung.
Mehr Informationen zu unserem Angebot findest du auf unserer Webseite.
#pronovabkk #betterDoc #zweitmeinung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https://quintly-image-storage.s3.amazonaws.com/45cbd03b64ea58ce4d75e2a18185fc18/64e57bc9bb33dc00bcb099fe80a9f019.jpg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classic, Leistungen, BetterDoc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1316466"/>
                  </a:ext>
                </a:extLst>
              </a:tr>
            </a:tbl>
          </a:graphicData>
        </a:graphic>
      </p:graphicFrame>
      <p:sp>
        <p:nvSpPr>
          <p:cNvPr id="4" name="Text Placeholder 3">
            <a:extLst>
              <a:ext uri="{FF2B5EF4-FFF2-40B4-BE49-F238E27FC236}">
                <a16:creationId xmlns:a16="http://schemas.microsoft.com/office/drawing/2014/main" id="{47DC8DE4-5E85-4C8D-A196-4B871DE8AFB7}"/>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349170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1D3A6-CE63-4BC5-A459-06B796AB896F}"/>
              </a:ext>
            </a:extLst>
          </p:cNvPr>
          <p:cNvSpPr>
            <a:spLocks noGrp="1"/>
          </p:cNvSpPr>
          <p:nvPr>
            <p:ph type="title"/>
          </p:nvPr>
        </p:nvSpPr>
        <p:spPr/>
        <p:txBody>
          <a:bodyPr/>
          <a:lstStyle/>
          <a:p>
            <a:r>
              <a:rPr lang="en-US"/>
              <a:t>Instagram Posts Table | All Pages - 26 of 26</a:t>
            </a:r>
          </a:p>
        </p:txBody>
      </p:sp>
      <p:graphicFrame>
        <p:nvGraphicFramePr>
          <p:cNvPr id="5" name="Table Placeholder 4">
            <a:extLst>
              <a:ext uri="{FF2B5EF4-FFF2-40B4-BE49-F238E27FC236}">
                <a16:creationId xmlns:a16="http://schemas.microsoft.com/office/drawing/2014/main" id="{2DBB199A-977E-4559-978C-93B842E76DD5}"/>
              </a:ext>
            </a:extLst>
          </p:cNvPr>
          <p:cNvGraphicFramePr>
            <a:graphicFrameLocks noGrp="1"/>
          </p:cNvGraphicFramePr>
          <p:nvPr>
            <p:ph type="tbl" sz="quarter" idx="13"/>
            <p:extLst>
              <p:ext uri="{D42A27DB-BD31-4B8C-83A1-F6EECF244321}">
                <p14:modId xmlns:p14="http://schemas.microsoft.com/office/powerpoint/2010/main" val="1380495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12714777"/>
                    </a:ext>
                  </a:extLst>
                </a:gridCol>
                <a:gridCol w="1069847">
                  <a:extLst>
                    <a:ext uri="{9D8B030D-6E8A-4147-A177-3AD203B41FA5}">
                      <a16:colId xmlns:a16="http://schemas.microsoft.com/office/drawing/2014/main" val="3079689249"/>
                    </a:ext>
                  </a:extLst>
                </a:gridCol>
                <a:gridCol w="1399031">
                  <a:extLst>
                    <a:ext uri="{9D8B030D-6E8A-4147-A177-3AD203B41FA5}">
                      <a16:colId xmlns:a16="http://schemas.microsoft.com/office/drawing/2014/main" val="2568977543"/>
                    </a:ext>
                  </a:extLst>
                </a:gridCol>
                <a:gridCol w="493776">
                  <a:extLst>
                    <a:ext uri="{9D8B030D-6E8A-4147-A177-3AD203B41FA5}">
                      <a16:colId xmlns:a16="http://schemas.microsoft.com/office/drawing/2014/main" val="2249392990"/>
                    </a:ext>
                  </a:extLst>
                </a:gridCol>
                <a:gridCol w="493776">
                  <a:extLst>
                    <a:ext uri="{9D8B030D-6E8A-4147-A177-3AD203B41FA5}">
                      <a16:colId xmlns:a16="http://schemas.microsoft.com/office/drawing/2014/main" val="768749083"/>
                    </a:ext>
                  </a:extLst>
                </a:gridCol>
                <a:gridCol w="493776">
                  <a:extLst>
                    <a:ext uri="{9D8B030D-6E8A-4147-A177-3AD203B41FA5}">
                      <a16:colId xmlns:a16="http://schemas.microsoft.com/office/drawing/2014/main" val="1478218072"/>
                    </a:ext>
                  </a:extLst>
                </a:gridCol>
                <a:gridCol w="493776">
                  <a:extLst>
                    <a:ext uri="{9D8B030D-6E8A-4147-A177-3AD203B41FA5}">
                      <a16:colId xmlns:a16="http://schemas.microsoft.com/office/drawing/2014/main" val="2450285716"/>
                    </a:ext>
                  </a:extLst>
                </a:gridCol>
                <a:gridCol w="493776">
                  <a:extLst>
                    <a:ext uri="{9D8B030D-6E8A-4147-A177-3AD203B41FA5}">
                      <a16:colId xmlns:a16="http://schemas.microsoft.com/office/drawing/2014/main" val="3987292785"/>
                    </a:ext>
                  </a:extLst>
                </a:gridCol>
                <a:gridCol w="493776">
                  <a:extLst>
                    <a:ext uri="{9D8B030D-6E8A-4147-A177-3AD203B41FA5}">
                      <a16:colId xmlns:a16="http://schemas.microsoft.com/office/drawing/2014/main" val="1446927409"/>
                    </a:ext>
                  </a:extLst>
                </a:gridCol>
                <a:gridCol w="493776">
                  <a:extLst>
                    <a:ext uri="{9D8B030D-6E8A-4147-A177-3AD203B41FA5}">
                      <a16:colId xmlns:a16="http://schemas.microsoft.com/office/drawing/2014/main" val="2845545633"/>
                    </a:ext>
                  </a:extLst>
                </a:gridCol>
                <a:gridCol w="493776">
                  <a:extLst>
                    <a:ext uri="{9D8B030D-6E8A-4147-A177-3AD203B41FA5}">
                      <a16:colId xmlns:a16="http://schemas.microsoft.com/office/drawing/2014/main" val="442539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2214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- 2021-06-14 08:46:55</a:t>
                      </a:r>
                      <a:r>
                        <a:rPr kumimoji="0" lang="de-DE" sz="1000" b="0" i="0" u="none" strike="noStrike" kern="1200" cap="none" spc="0" normalizeH="0" baseline="0" noProof="0">
                          <a:ln>
                            <a:noFill/>
                          </a:ln>
                          <a:solidFill>
                            <a:prstClr val="black"/>
                          </a:solidFill>
                          <a:effectLst/>
                          <a:uLnTx/>
                          <a:uFillTx/>
                          <a:latin typeface="+mn-lt"/>
                          <a:ea typeface="+mn-ea"/>
                          <a:cs typeface="+mn-cs"/>
                        </a:rPr>
                        <a:t>
 Bekommt man bei den Wahltarifen die gleichen ausgezeichneten Leistungen der pronova BKK? Ja! Dein Anspruch auf Vorsorge bleibt! Für welchen Tarif du dich auch entscheidest: Deine Gesundheit ist uns wichtig! Darum kannst du unsere umfassenden medizinischen Leistungen auch weiterhin nutzen - ohne Einfluss auf deine Prämie. Das gilt z.B. für alle Vorsorgeuntersuchungen oder Leistungen bei Schwangerschaft und Entbindung. Auch eine Krankschreibung reduziert deine Prämie nicht. Die Bedingungen zu unseren Wahltarifen findest du auf unserer Webseite. #linkinbio
Primetime für deine Gesundheit. Mit pronovaPrime. 
#pronovaprime #pronovabkk #deinwechselistprime #deinbonusistprime #deineversicherungistprime #krankenkasse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https://quintly-image-storage.s3.amazonaws.com/45cbd03b64ea58ce4d75e2a18185fc18/ce23c251d05913cb3fb68925e06ed7f3.jpg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2163179"/>
                  </a:ext>
                </a:extLst>
              </a:tr>
            </a:tbl>
          </a:graphicData>
        </a:graphic>
      </p:graphicFrame>
      <p:sp>
        <p:nvSpPr>
          <p:cNvPr id="4" name="Text Placeholder 3">
            <a:extLst>
              <a:ext uri="{FF2B5EF4-FFF2-40B4-BE49-F238E27FC236}">
                <a16:creationId xmlns:a16="http://schemas.microsoft.com/office/drawing/2014/main" id="{FC0B2617-5151-4136-A9BF-4C5EEFB5D661}"/>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41475288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DFF3-463A-4C7A-AA1D-E63414688D57}"/>
              </a:ext>
            </a:extLst>
          </p:cNvPr>
          <p:cNvSpPr>
            <a:spLocks noGrp="1"/>
          </p:cNvSpPr>
          <p:nvPr>
            <p:ph type="title"/>
          </p:nvPr>
        </p:nvSpPr>
        <p:spPr/>
        <p:txBody>
          <a:bodyPr/>
          <a:lstStyle/>
          <a:p>
            <a:r>
              <a:rPr lang="en-US"/>
              <a:t>Instagram IGTV Videos Table | All Pages - 1 of 6</a:t>
            </a:r>
          </a:p>
        </p:txBody>
      </p:sp>
      <p:graphicFrame>
        <p:nvGraphicFramePr>
          <p:cNvPr id="5" name="Table Placeholder 4">
            <a:extLst>
              <a:ext uri="{FF2B5EF4-FFF2-40B4-BE49-F238E27FC236}">
                <a16:creationId xmlns:a16="http://schemas.microsoft.com/office/drawing/2014/main" id="{04022916-C8F4-4B0B-AF59-2D74FAFF8813}"/>
              </a:ext>
            </a:extLst>
          </p:cNvPr>
          <p:cNvGraphicFramePr>
            <a:graphicFrameLocks noGrp="1"/>
          </p:cNvGraphicFramePr>
          <p:nvPr>
            <p:ph type="tbl" sz="quarter" idx="13"/>
            <p:extLst>
              <p:ext uri="{D42A27DB-BD31-4B8C-83A1-F6EECF244321}">
                <p14:modId xmlns:p14="http://schemas.microsoft.com/office/powerpoint/2010/main" val="2270143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71326656"/>
                    </a:ext>
                  </a:extLst>
                </a:gridCol>
                <a:gridCol w="411480">
                  <a:extLst>
                    <a:ext uri="{9D8B030D-6E8A-4147-A177-3AD203B41FA5}">
                      <a16:colId xmlns:a16="http://schemas.microsoft.com/office/drawing/2014/main" val="2083678771"/>
                    </a:ext>
                  </a:extLst>
                </a:gridCol>
                <a:gridCol w="1316736">
                  <a:extLst>
                    <a:ext uri="{9D8B030D-6E8A-4147-A177-3AD203B41FA5}">
                      <a16:colId xmlns:a16="http://schemas.microsoft.com/office/drawing/2014/main" val="3356861806"/>
                    </a:ext>
                  </a:extLst>
                </a:gridCol>
                <a:gridCol w="411480">
                  <a:extLst>
                    <a:ext uri="{9D8B030D-6E8A-4147-A177-3AD203B41FA5}">
                      <a16:colId xmlns:a16="http://schemas.microsoft.com/office/drawing/2014/main" val="2769509250"/>
                    </a:ext>
                  </a:extLst>
                </a:gridCol>
                <a:gridCol w="411480">
                  <a:extLst>
                    <a:ext uri="{9D8B030D-6E8A-4147-A177-3AD203B41FA5}">
                      <a16:colId xmlns:a16="http://schemas.microsoft.com/office/drawing/2014/main" val="3934189975"/>
                    </a:ext>
                  </a:extLst>
                </a:gridCol>
                <a:gridCol w="411480">
                  <a:extLst>
                    <a:ext uri="{9D8B030D-6E8A-4147-A177-3AD203B41FA5}">
                      <a16:colId xmlns:a16="http://schemas.microsoft.com/office/drawing/2014/main" val="2077678200"/>
                    </a:ext>
                  </a:extLst>
                </a:gridCol>
                <a:gridCol w="411480">
                  <a:extLst>
                    <a:ext uri="{9D8B030D-6E8A-4147-A177-3AD203B41FA5}">
                      <a16:colId xmlns:a16="http://schemas.microsoft.com/office/drawing/2014/main" val="2514560885"/>
                    </a:ext>
                  </a:extLst>
                </a:gridCol>
                <a:gridCol w="411480">
                  <a:extLst>
                    <a:ext uri="{9D8B030D-6E8A-4147-A177-3AD203B41FA5}">
                      <a16:colId xmlns:a16="http://schemas.microsoft.com/office/drawing/2014/main" val="2784623073"/>
                    </a:ext>
                  </a:extLst>
                </a:gridCol>
                <a:gridCol w="411480">
                  <a:extLst>
                    <a:ext uri="{9D8B030D-6E8A-4147-A177-3AD203B41FA5}">
                      <a16:colId xmlns:a16="http://schemas.microsoft.com/office/drawing/2014/main" val="2686112590"/>
                    </a:ext>
                  </a:extLst>
                </a:gridCol>
                <a:gridCol w="411480">
                  <a:extLst>
                    <a:ext uri="{9D8B030D-6E8A-4147-A177-3AD203B41FA5}">
                      <a16:colId xmlns:a16="http://schemas.microsoft.com/office/drawing/2014/main" val="1479931032"/>
                    </a:ext>
                  </a:extLst>
                </a:gridCol>
                <a:gridCol w="411480">
                  <a:extLst>
                    <a:ext uri="{9D8B030D-6E8A-4147-A177-3AD203B41FA5}">
                      <a16:colId xmlns:a16="http://schemas.microsoft.com/office/drawing/2014/main" val="3836953235"/>
                    </a:ext>
                  </a:extLst>
                </a:gridCol>
                <a:gridCol w="411480">
                  <a:extLst>
                    <a:ext uri="{9D8B030D-6E8A-4147-A177-3AD203B41FA5}">
                      <a16:colId xmlns:a16="http://schemas.microsoft.com/office/drawing/2014/main" val="367969763"/>
                    </a:ext>
                  </a:extLst>
                </a:gridCol>
                <a:gridCol w="411480">
                  <a:extLst>
                    <a:ext uri="{9D8B030D-6E8A-4147-A177-3AD203B41FA5}">
                      <a16:colId xmlns:a16="http://schemas.microsoft.com/office/drawing/2014/main" val="1660649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0453275"/>
                  </a:ext>
                </a:extLst>
              </a:tr>
            </a:tbl>
          </a:graphicData>
        </a:graphic>
      </p:graphicFrame>
      <p:sp>
        <p:nvSpPr>
          <p:cNvPr id="4" name="Text Placeholder 3">
            <a:extLst>
              <a:ext uri="{FF2B5EF4-FFF2-40B4-BE49-F238E27FC236}">
                <a16:creationId xmlns:a16="http://schemas.microsoft.com/office/drawing/2014/main" id="{CF61441F-C919-4C30-A4E7-46030A6B5EAB}"/>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4025001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E14F5-8594-4F20-82C0-9F270FEE497E}"/>
              </a:ext>
            </a:extLst>
          </p:cNvPr>
          <p:cNvSpPr>
            <a:spLocks noGrp="1"/>
          </p:cNvSpPr>
          <p:nvPr>
            <p:ph type="title"/>
          </p:nvPr>
        </p:nvSpPr>
        <p:spPr/>
        <p:txBody>
          <a:bodyPr/>
          <a:lstStyle/>
          <a:p>
            <a:r>
              <a:rPr lang="en-US"/>
              <a:t>Instagram IGTV Videos Table | All Pages - 2 of 6</a:t>
            </a:r>
          </a:p>
        </p:txBody>
      </p:sp>
      <p:graphicFrame>
        <p:nvGraphicFramePr>
          <p:cNvPr id="5" name="Table Placeholder 4">
            <a:extLst>
              <a:ext uri="{FF2B5EF4-FFF2-40B4-BE49-F238E27FC236}">
                <a16:creationId xmlns:a16="http://schemas.microsoft.com/office/drawing/2014/main" id="{1D25E411-AF64-46B6-9BFE-F01231073FD6}"/>
              </a:ext>
            </a:extLst>
          </p:cNvPr>
          <p:cNvGraphicFramePr>
            <a:graphicFrameLocks noGrp="1"/>
          </p:cNvGraphicFramePr>
          <p:nvPr>
            <p:ph type="tbl" sz="quarter" idx="13"/>
            <p:extLst>
              <p:ext uri="{D42A27DB-BD31-4B8C-83A1-F6EECF244321}">
                <p14:modId xmlns:p14="http://schemas.microsoft.com/office/powerpoint/2010/main" val="290245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7317070"/>
                    </a:ext>
                  </a:extLst>
                </a:gridCol>
                <a:gridCol w="411480">
                  <a:extLst>
                    <a:ext uri="{9D8B030D-6E8A-4147-A177-3AD203B41FA5}">
                      <a16:colId xmlns:a16="http://schemas.microsoft.com/office/drawing/2014/main" val="2278671429"/>
                    </a:ext>
                  </a:extLst>
                </a:gridCol>
                <a:gridCol w="1316736">
                  <a:extLst>
                    <a:ext uri="{9D8B030D-6E8A-4147-A177-3AD203B41FA5}">
                      <a16:colId xmlns:a16="http://schemas.microsoft.com/office/drawing/2014/main" val="795511062"/>
                    </a:ext>
                  </a:extLst>
                </a:gridCol>
                <a:gridCol w="411480">
                  <a:extLst>
                    <a:ext uri="{9D8B030D-6E8A-4147-A177-3AD203B41FA5}">
                      <a16:colId xmlns:a16="http://schemas.microsoft.com/office/drawing/2014/main" val="26562131"/>
                    </a:ext>
                  </a:extLst>
                </a:gridCol>
                <a:gridCol w="411480">
                  <a:extLst>
                    <a:ext uri="{9D8B030D-6E8A-4147-A177-3AD203B41FA5}">
                      <a16:colId xmlns:a16="http://schemas.microsoft.com/office/drawing/2014/main" val="3009243433"/>
                    </a:ext>
                  </a:extLst>
                </a:gridCol>
                <a:gridCol w="411480">
                  <a:extLst>
                    <a:ext uri="{9D8B030D-6E8A-4147-A177-3AD203B41FA5}">
                      <a16:colId xmlns:a16="http://schemas.microsoft.com/office/drawing/2014/main" val="1601159519"/>
                    </a:ext>
                  </a:extLst>
                </a:gridCol>
                <a:gridCol w="411480">
                  <a:extLst>
                    <a:ext uri="{9D8B030D-6E8A-4147-A177-3AD203B41FA5}">
                      <a16:colId xmlns:a16="http://schemas.microsoft.com/office/drawing/2014/main" val="3151928295"/>
                    </a:ext>
                  </a:extLst>
                </a:gridCol>
                <a:gridCol w="411480">
                  <a:extLst>
                    <a:ext uri="{9D8B030D-6E8A-4147-A177-3AD203B41FA5}">
                      <a16:colId xmlns:a16="http://schemas.microsoft.com/office/drawing/2014/main" val="1958265374"/>
                    </a:ext>
                  </a:extLst>
                </a:gridCol>
                <a:gridCol w="411480">
                  <a:extLst>
                    <a:ext uri="{9D8B030D-6E8A-4147-A177-3AD203B41FA5}">
                      <a16:colId xmlns:a16="http://schemas.microsoft.com/office/drawing/2014/main" val="1077055393"/>
                    </a:ext>
                  </a:extLst>
                </a:gridCol>
                <a:gridCol w="411480">
                  <a:extLst>
                    <a:ext uri="{9D8B030D-6E8A-4147-A177-3AD203B41FA5}">
                      <a16:colId xmlns:a16="http://schemas.microsoft.com/office/drawing/2014/main" val="923771245"/>
                    </a:ext>
                  </a:extLst>
                </a:gridCol>
                <a:gridCol w="411480">
                  <a:extLst>
                    <a:ext uri="{9D8B030D-6E8A-4147-A177-3AD203B41FA5}">
                      <a16:colId xmlns:a16="http://schemas.microsoft.com/office/drawing/2014/main" val="3634375334"/>
                    </a:ext>
                  </a:extLst>
                </a:gridCol>
                <a:gridCol w="411480">
                  <a:extLst>
                    <a:ext uri="{9D8B030D-6E8A-4147-A177-3AD203B41FA5}">
                      <a16:colId xmlns:a16="http://schemas.microsoft.com/office/drawing/2014/main" val="3265705764"/>
                    </a:ext>
                  </a:extLst>
                </a:gridCol>
                <a:gridCol w="411480">
                  <a:extLst>
                    <a:ext uri="{9D8B030D-6E8A-4147-A177-3AD203B41FA5}">
                      <a16:colId xmlns:a16="http://schemas.microsoft.com/office/drawing/2014/main" val="408598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1639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- 2021-08-06 11:47:17</a:t>
                      </a:r>
                      <a:r>
                        <a:rPr kumimoji="0" lang="en-US" sz="1000" b="0" i="0" u="none" strike="noStrike" kern="1200" cap="none" spc="0" normalizeH="0" baseline="0" noProof="0">
                          <a:ln>
                            <a:noFill/>
                          </a:ln>
                          <a:solidFill>
                            <a:prstClr val="black"/>
                          </a:solidFill>
                          <a:effectLst/>
                          <a:uLnTx/>
                          <a:uFillTx/>
                          <a:latin typeface="+mn-lt"/>
                          <a:ea typeface="+mn-ea"/>
                          <a:cs typeface="+mn-cs"/>
                        </a:rPr>
                        <a:t>
 Weil Cloud Bread so außergewöhnlich aussieht, ist ein echter Social Media Hype darum entstanden. Wir wollten wissen, ob es tatsächlich schmeckt und haben für euch ein leckeres Rezept mit gesundem Belag zusammengestellt. Das Ergebnis hat uns richtig gut geschmeckt. Du willst Cloud Bread auch vom Smartphone in deine Küche holen? Dann los!
#pronovabkk #cloudbread #avocado #lowcarbsnacks #tomate #rezept #rezepte #kochen #backen #rezeptideen #lecker #gesund #einfacherezepte #gesunderezepte #gesundessen #ernährung #ketobread #ketobaking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Cloud Bread mit Avocado und Tomate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08/23/2021 08:14:13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extLst>
                  <a:ext uri="{0D108BD9-81ED-4DB2-BD59-A6C34878D82A}">
                    <a16:rowId xmlns:a16="http://schemas.microsoft.com/office/drawing/2014/main" val="3639896099"/>
                  </a:ext>
                </a:extLst>
              </a:tr>
            </a:tbl>
          </a:graphicData>
        </a:graphic>
      </p:graphicFrame>
      <p:sp>
        <p:nvSpPr>
          <p:cNvPr id="4" name="Text Placeholder 3">
            <a:extLst>
              <a:ext uri="{FF2B5EF4-FFF2-40B4-BE49-F238E27FC236}">
                <a16:creationId xmlns:a16="http://schemas.microsoft.com/office/drawing/2014/main" id="{187F4AE8-B9D0-440F-AF53-CB66D04ECAA9}"/>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274430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32E2-AB05-4889-BF18-4C113B6A8DBE}"/>
              </a:ext>
            </a:extLst>
          </p:cNvPr>
          <p:cNvSpPr>
            <a:spLocks noGrp="1"/>
          </p:cNvSpPr>
          <p:nvPr>
            <p:ph type="title"/>
          </p:nvPr>
        </p:nvSpPr>
        <p:spPr/>
        <p:txBody>
          <a:bodyPr/>
          <a:lstStyle/>
          <a:p>
            <a:r>
              <a:rPr lang="en-US"/>
              <a:t>Instagram IGTV Videos Table | All Pages - 3 of 6</a:t>
            </a:r>
          </a:p>
        </p:txBody>
      </p:sp>
      <p:graphicFrame>
        <p:nvGraphicFramePr>
          <p:cNvPr id="5" name="Table Placeholder 4">
            <a:extLst>
              <a:ext uri="{FF2B5EF4-FFF2-40B4-BE49-F238E27FC236}">
                <a16:creationId xmlns:a16="http://schemas.microsoft.com/office/drawing/2014/main" id="{70F97EDE-DF38-4356-B1BA-D70D6A86E7FD}"/>
              </a:ext>
            </a:extLst>
          </p:cNvPr>
          <p:cNvGraphicFramePr>
            <a:graphicFrameLocks noGrp="1"/>
          </p:cNvGraphicFramePr>
          <p:nvPr>
            <p:ph type="tbl" sz="quarter" idx="13"/>
            <p:extLst>
              <p:ext uri="{D42A27DB-BD31-4B8C-83A1-F6EECF244321}">
                <p14:modId xmlns:p14="http://schemas.microsoft.com/office/powerpoint/2010/main" val="2853540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60758093"/>
                    </a:ext>
                  </a:extLst>
                </a:gridCol>
                <a:gridCol w="411480">
                  <a:extLst>
                    <a:ext uri="{9D8B030D-6E8A-4147-A177-3AD203B41FA5}">
                      <a16:colId xmlns:a16="http://schemas.microsoft.com/office/drawing/2014/main" val="2980610554"/>
                    </a:ext>
                  </a:extLst>
                </a:gridCol>
                <a:gridCol w="1316736">
                  <a:extLst>
                    <a:ext uri="{9D8B030D-6E8A-4147-A177-3AD203B41FA5}">
                      <a16:colId xmlns:a16="http://schemas.microsoft.com/office/drawing/2014/main" val="1263210636"/>
                    </a:ext>
                  </a:extLst>
                </a:gridCol>
                <a:gridCol w="411480">
                  <a:extLst>
                    <a:ext uri="{9D8B030D-6E8A-4147-A177-3AD203B41FA5}">
                      <a16:colId xmlns:a16="http://schemas.microsoft.com/office/drawing/2014/main" val="3451867159"/>
                    </a:ext>
                  </a:extLst>
                </a:gridCol>
                <a:gridCol w="411480">
                  <a:extLst>
                    <a:ext uri="{9D8B030D-6E8A-4147-A177-3AD203B41FA5}">
                      <a16:colId xmlns:a16="http://schemas.microsoft.com/office/drawing/2014/main" val="1499341606"/>
                    </a:ext>
                  </a:extLst>
                </a:gridCol>
                <a:gridCol w="411480">
                  <a:extLst>
                    <a:ext uri="{9D8B030D-6E8A-4147-A177-3AD203B41FA5}">
                      <a16:colId xmlns:a16="http://schemas.microsoft.com/office/drawing/2014/main" val="2325567957"/>
                    </a:ext>
                  </a:extLst>
                </a:gridCol>
                <a:gridCol w="411480">
                  <a:extLst>
                    <a:ext uri="{9D8B030D-6E8A-4147-A177-3AD203B41FA5}">
                      <a16:colId xmlns:a16="http://schemas.microsoft.com/office/drawing/2014/main" val="4027964991"/>
                    </a:ext>
                  </a:extLst>
                </a:gridCol>
                <a:gridCol w="411480">
                  <a:extLst>
                    <a:ext uri="{9D8B030D-6E8A-4147-A177-3AD203B41FA5}">
                      <a16:colId xmlns:a16="http://schemas.microsoft.com/office/drawing/2014/main" val="1684126659"/>
                    </a:ext>
                  </a:extLst>
                </a:gridCol>
                <a:gridCol w="411480">
                  <a:extLst>
                    <a:ext uri="{9D8B030D-6E8A-4147-A177-3AD203B41FA5}">
                      <a16:colId xmlns:a16="http://schemas.microsoft.com/office/drawing/2014/main" val="4023213278"/>
                    </a:ext>
                  </a:extLst>
                </a:gridCol>
                <a:gridCol w="411480">
                  <a:extLst>
                    <a:ext uri="{9D8B030D-6E8A-4147-A177-3AD203B41FA5}">
                      <a16:colId xmlns:a16="http://schemas.microsoft.com/office/drawing/2014/main" val="369215151"/>
                    </a:ext>
                  </a:extLst>
                </a:gridCol>
                <a:gridCol w="411480">
                  <a:extLst>
                    <a:ext uri="{9D8B030D-6E8A-4147-A177-3AD203B41FA5}">
                      <a16:colId xmlns:a16="http://schemas.microsoft.com/office/drawing/2014/main" val="3475308391"/>
                    </a:ext>
                  </a:extLst>
                </a:gridCol>
                <a:gridCol w="411480">
                  <a:extLst>
                    <a:ext uri="{9D8B030D-6E8A-4147-A177-3AD203B41FA5}">
                      <a16:colId xmlns:a16="http://schemas.microsoft.com/office/drawing/2014/main" val="873063076"/>
                    </a:ext>
                  </a:extLst>
                </a:gridCol>
                <a:gridCol w="411480">
                  <a:extLst>
                    <a:ext uri="{9D8B030D-6E8A-4147-A177-3AD203B41FA5}">
                      <a16:colId xmlns:a16="http://schemas.microsoft.com/office/drawing/2014/main" val="2380226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9466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- 2021-07-09 11:09:56</a:t>
                      </a:r>
                      <a:r>
                        <a:rPr kumimoji="0" lang="de-DE" sz="1000" b="0" i="0" u="none" strike="noStrike" kern="1200" cap="none" spc="0" normalizeH="0" baseline="0" noProof="0">
                          <a:ln>
                            <a:noFill/>
                          </a:ln>
                          <a:solidFill>
                            <a:prstClr val="black"/>
                          </a:solidFill>
                          <a:effectLst/>
                          <a:uLnTx/>
                          <a:uFillTx/>
                          <a:latin typeface="+mn-lt"/>
                          <a:ea typeface="+mn-ea"/>
                          <a:cs typeface="+mn-cs"/>
                        </a:rPr>
                        <a:t>
 Du hast Lust auf Obst und Gemüse aus dem eigenen Anbau? Wir zeigen dir, wie dir du dir deine eigenen Erdbeeren, Tomaten oder Zucchinis ziehen kannst. Oder willst du dir Basilikum ziehen, von dem du dauerhaft etwas hast? Wir zeigen dir Schritt für Schritt vom Saatkorn bis zur Ernte, wie dir das gelingt.
#UrbanGardening #Naschgarten #Balkongarten #Anleitung #Gartentutorial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Gartenbude: Die vier besten Pflanzen für den leckeren Start!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08/08/2021 08:12:49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extLst>
                  <a:ext uri="{0D108BD9-81ED-4DB2-BD59-A6C34878D82A}">
                    <a16:rowId xmlns:a16="http://schemas.microsoft.com/office/drawing/2014/main" val="3657006098"/>
                  </a:ext>
                </a:extLst>
              </a:tr>
            </a:tbl>
          </a:graphicData>
        </a:graphic>
      </p:graphicFrame>
      <p:sp>
        <p:nvSpPr>
          <p:cNvPr id="4" name="Text Placeholder 3">
            <a:extLst>
              <a:ext uri="{FF2B5EF4-FFF2-40B4-BE49-F238E27FC236}">
                <a16:creationId xmlns:a16="http://schemas.microsoft.com/office/drawing/2014/main" id="{75706638-ABE9-434E-BC43-588B491FDE40}"/>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3180220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DD5F-5CE4-4B43-9FAB-5B90B564616E}"/>
              </a:ext>
            </a:extLst>
          </p:cNvPr>
          <p:cNvSpPr>
            <a:spLocks noGrp="1"/>
          </p:cNvSpPr>
          <p:nvPr>
            <p:ph type="title"/>
          </p:nvPr>
        </p:nvSpPr>
        <p:spPr/>
        <p:txBody>
          <a:bodyPr/>
          <a:lstStyle/>
          <a:p>
            <a:r>
              <a:rPr lang="en-US"/>
              <a:t>Instagram IGTV Videos Table | All Pages - 4 of 6</a:t>
            </a:r>
          </a:p>
        </p:txBody>
      </p:sp>
      <p:graphicFrame>
        <p:nvGraphicFramePr>
          <p:cNvPr id="5" name="Table Placeholder 4">
            <a:extLst>
              <a:ext uri="{FF2B5EF4-FFF2-40B4-BE49-F238E27FC236}">
                <a16:creationId xmlns:a16="http://schemas.microsoft.com/office/drawing/2014/main" id="{E04C5F9F-365C-4C29-94F8-225E6DE303CD}"/>
              </a:ext>
            </a:extLst>
          </p:cNvPr>
          <p:cNvGraphicFramePr>
            <a:graphicFrameLocks noGrp="1"/>
          </p:cNvGraphicFramePr>
          <p:nvPr>
            <p:ph type="tbl" sz="quarter" idx="13"/>
            <p:extLst>
              <p:ext uri="{D42A27DB-BD31-4B8C-83A1-F6EECF244321}">
                <p14:modId xmlns:p14="http://schemas.microsoft.com/office/powerpoint/2010/main" val="71392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4293097"/>
                    </a:ext>
                  </a:extLst>
                </a:gridCol>
                <a:gridCol w="411480">
                  <a:extLst>
                    <a:ext uri="{9D8B030D-6E8A-4147-A177-3AD203B41FA5}">
                      <a16:colId xmlns:a16="http://schemas.microsoft.com/office/drawing/2014/main" val="1552014809"/>
                    </a:ext>
                  </a:extLst>
                </a:gridCol>
                <a:gridCol w="1316736">
                  <a:extLst>
                    <a:ext uri="{9D8B030D-6E8A-4147-A177-3AD203B41FA5}">
                      <a16:colId xmlns:a16="http://schemas.microsoft.com/office/drawing/2014/main" val="4112952884"/>
                    </a:ext>
                  </a:extLst>
                </a:gridCol>
                <a:gridCol w="411480">
                  <a:extLst>
                    <a:ext uri="{9D8B030D-6E8A-4147-A177-3AD203B41FA5}">
                      <a16:colId xmlns:a16="http://schemas.microsoft.com/office/drawing/2014/main" val="630647716"/>
                    </a:ext>
                  </a:extLst>
                </a:gridCol>
                <a:gridCol w="411480">
                  <a:extLst>
                    <a:ext uri="{9D8B030D-6E8A-4147-A177-3AD203B41FA5}">
                      <a16:colId xmlns:a16="http://schemas.microsoft.com/office/drawing/2014/main" val="4071407508"/>
                    </a:ext>
                  </a:extLst>
                </a:gridCol>
                <a:gridCol w="411480">
                  <a:extLst>
                    <a:ext uri="{9D8B030D-6E8A-4147-A177-3AD203B41FA5}">
                      <a16:colId xmlns:a16="http://schemas.microsoft.com/office/drawing/2014/main" val="1452086542"/>
                    </a:ext>
                  </a:extLst>
                </a:gridCol>
                <a:gridCol w="411480">
                  <a:extLst>
                    <a:ext uri="{9D8B030D-6E8A-4147-A177-3AD203B41FA5}">
                      <a16:colId xmlns:a16="http://schemas.microsoft.com/office/drawing/2014/main" val="2808630980"/>
                    </a:ext>
                  </a:extLst>
                </a:gridCol>
                <a:gridCol w="411480">
                  <a:extLst>
                    <a:ext uri="{9D8B030D-6E8A-4147-A177-3AD203B41FA5}">
                      <a16:colId xmlns:a16="http://schemas.microsoft.com/office/drawing/2014/main" val="4095827199"/>
                    </a:ext>
                  </a:extLst>
                </a:gridCol>
                <a:gridCol w="411480">
                  <a:extLst>
                    <a:ext uri="{9D8B030D-6E8A-4147-A177-3AD203B41FA5}">
                      <a16:colId xmlns:a16="http://schemas.microsoft.com/office/drawing/2014/main" val="1495512289"/>
                    </a:ext>
                  </a:extLst>
                </a:gridCol>
                <a:gridCol w="411480">
                  <a:extLst>
                    <a:ext uri="{9D8B030D-6E8A-4147-A177-3AD203B41FA5}">
                      <a16:colId xmlns:a16="http://schemas.microsoft.com/office/drawing/2014/main" val="503753111"/>
                    </a:ext>
                  </a:extLst>
                </a:gridCol>
                <a:gridCol w="411480">
                  <a:extLst>
                    <a:ext uri="{9D8B030D-6E8A-4147-A177-3AD203B41FA5}">
                      <a16:colId xmlns:a16="http://schemas.microsoft.com/office/drawing/2014/main" val="488527222"/>
                    </a:ext>
                  </a:extLst>
                </a:gridCol>
                <a:gridCol w="411480">
                  <a:extLst>
                    <a:ext uri="{9D8B030D-6E8A-4147-A177-3AD203B41FA5}">
                      <a16:colId xmlns:a16="http://schemas.microsoft.com/office/drawing/2014/main" val="578943694"/>
                    </a:ext>
                  </a:extLst>
                </a:gridCol>
                <a:gridCol w="411480">
                  <a:extLst>
                    <a:ext uri="{9D8B030D-6E8A-4147-A177-3AD203B41FA5}">
                      <a16:colId xmlns:a16="http://schemas.microsoft.com/office/drawing/2014/main" val="2456123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5548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- 2021-06-30 19:01:03</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#pronovabkk #krankengeld  #arbeitsunfähigkeit #gelberschein #lohnfortzahlung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14:11:44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480367857"/>
                  </a:ext>
                </a:extLst>
              </a:tr>
            </a:tbl>
          </a:graphicData>
        </a:graphic>
      </p:graphicFrame>
      <p:sp>
        <p:nvSpPr>
          <p:cNvPr id="4" name="Text Placeholder 3">
            <a:extLst>
              <a:ext uri="{FF2B5EF4-FFF2-40B4-BE49-F238E27FC236}">
                <a16:creationId xmlns:a16="http://schemas.microsoft.com/office/drawing/2014/main" id="{87F48F0E-BE07-408E-B5ED-F854CF5DE6D4}"/>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1813804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5E06-B9EF-4465-96E7-76E307348953}"/>
              </a:ext>
            </a:extLst>
          </p:cNvPr>
          <p:cNvSpPr>
            <a:spLocks noGrp="1"/>
          </p:cNvSpPr>
          <p:nvPr>
            <p:ph type="title"/>
          </p:nvPr>
        </p:nvSpPr>
        <p:spPr/>
        <p:txBody>
          <a:bodyPr/>
          <a:lstStyle/>
          <a:p>
            <a:r>
              <a:rPr lang="en-US"/>
              <a:t>Instagram IGTV Videos Table | All Pages - 5 of 6</a:t>
            </a:r>
          </a:p>
        </p:txBody>
      </p:sp>
      <p:graphicFrame>
        <p:nvGraphicFramePr>
          <p:cNvPr id="5" name="Table Placeholder 4">
            <a:extLst>
              <a:ext uri="{FF2B5EF4-FFF2-40B4-BE49-F238E27FC236}">
                <a16:creationId xmlns:a16="http://schemas.microsoft.com/office/drawing/2014/main" id="{95967B38-7190-43E6-A29E-048CEC511647}"/>
              </a:ext>
            </a:extLst>
          </p:cNvPr>
          <p:cNvGraphicFramePr>
            <a:graphicFrameLocks noGrp="1"/>
          </p:cNvGraphicFramePr>
          <p:nvPr>
            <p:ph type="tbl" sz="quarter" idx="13"/>
            <p:extLst>
              <p:ext uri="{D42A27DB-BD31-4B8C-83A1-F6EECF244321}">
                <p14:modId xmlns:p14="http://schemas.microsoft.com/office/powerpoint/2010/main" val="4119062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7861448"/>
                    </a:ext>
                  </a:extLst>
                </a:gridCol>
                <a:gridCol w="411480">
                  <a:extLst>
                    <a:ext uri="{9D8B030D-6E8A-4147-A177-3AD203B41FA5}">
                      <a16:colId xmlns:a16="http://schemas.microsoft.com/office/drawing/2014/main" val="2165255009"/>
                    </a:ext>
                  </a:extLst>
                </a:gridCol>
                <a:gridCol w="1316736">
                  <a:extLst>
                    <a:ext uri="{9D8B030D-6E8A-4147-A177-3AD203B41FA5}">
                      <a16:colId xmlns:a16="http://schemas.microsoft.com/office/drawing/2014/main" val="1987713843"/>
                    </a:ext>
                  </a:extLst>
                </a:gridCol>
                <a:gridCol w="411480">
                  <a:extLst>
                    <a:ext uri="{9D8B030D-6E8A-4147-A177-3AD203B41FA5}">
                      <a16:colId xmlns:a16="http://schemas.microsoft.com/office/drawing/2014/main" val="2180212064"/>
                    </a:ext>
                  </a:extLst>
                </a:gridCol>
                <a:gridCol w="411480">
                  <a:extLst>
                    <a:ext uri="{9D8B030D-6E8A-4147-A177-3AD203B41FA5}">
                      <a16:colId xmlns:a16="http://schemas.microsoft.com/office/drawing/2014/main" val="2043441074"/>
                    </a:ext>
                  </a:extLst>
                </a:gridCol>
                <a:gridCol w="411480">
                  <a:extLst>
                    <a:ext uri="{9D8B030D-6E8A-4147-A177-3AD203B41FA5}">
                      <a16:colId xmlns:a16="http://schemas.microsoft.com/office/drawing/2014/main" val="1109597050"/>
                    </a:ext>
                  </a:extLst>
                </a:gridCol>
                <a:gridCol w="411480">
                  <a:extLst>
                    <a:ext uri="{9D8B030D-6E8A-4147-A177-3AD203B41FA5}">
                      <a16:colId xmlns:a16="http://schemas.microsoft.com/office/drawing/2014/main" val="3361560680"/>
                    </a:ext>
                  </a:extLst>
                </a:gridCol>
                <a:gridCol w="411480">
                  <a:extLst>
                    <a:ext uri="{9D8B030D-6E8A-4147-A177-3AD203B41FA5}">
                      <a16:colId xmlns:a16="http://schemas.microsoft.com/office/drawing/2014/main" val="3768600769"/>
                    </a:ext>
                  </a:extLst>
                </a:gridCol>
                <a:gridCol w="411480">
                  <a:extLst>
                    <a:ext uri="{9D8B030D-6E8A-4147-A177-3AD203B41FA5}">
                      <a16:colId xmlns:a16="http://schemas.microsoft.com/office/drawing/2014/main" val="1532416281"/>
                    </a:ext>
                  </a:extLst>
                </a:gridCol>
                <a:gridCol w="411480">
                  <a:extLst>
                    <a:ext uri="{9D8B030D-6E8A-4147-A177-3AD203B41FA5}">
                      <a16:colId xmlns:a16="http://schemas.microsoft.com/office/drawing/2014/main" val="1019941507"/>
                    </a:ext>
                  </a:extLst>
                </a:gridCol>
                <a:gridCol w="411480">
                  <a:extLst>
                    <a:ext uri="{9D8B030D-6E8A-4147-A177-3AD203B41FA5}">
                      <a16:colId xmlns:a16="http://schemas.microsoft.com/office/drawing/2014/main" val="2968411870"/>
                    </a:ext>
                  </a:extLst>
                </a:gridCol>
                <a:gridCol w="411480">
                  <a:extLst>
                    <a:ext uri="{9D8B030D-6E8A-4147-A177-3AD203B41FA5}">
                      <a16:colId xmlns:a16="http://schemas.microsoft.com/office/drawing/2014/main" val="2999685833"/>
                    </a:ext>
                  </a:extLst>
                </a:gridCol>
                <a:gridCol w="411480">
                  <a:extLst>
                    <a:ext uri="{9D8B030D-6E8A-4147-A177-3AD203B41FA5}">
                      <a16:colId xmlns:a16="http://schemas.microsoft.com/office/drawing/2014/main" val="132027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0917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- 2021-06-23 16:25:29</a:t>
                      </a:r>
                      <a:r>
                        <a:rPr kumimoji="0" lang="en-US" sz="1000" b="0" i="0" u="none" strike="noStrike" kern="1200" cap="none" spc="0" normalizeH="0" baseline="0" noProof="0">
                          <a:ln>
                            <a:noFill/>
                          </a:ln>
                          <a:solidFill>
                            <a:prstClr val="black"/>
                          </a:solidFill>
                          <a:effectLst/>
                          <a:uLnTx/>
                          <a:uFillTx/>
                          <a:latin typeface="+mn-lt"/>
                          <a:ea typeface="+mn-ea"/>
                          <a:cs typeface="+mn-cs"/>
                        </a:rPr>
                        <a:t>
 Kennst du das? Frischer #Basilikum schmeckt richtig lecker, aber die Pflanzen gehen viel zu schnell ein. Mit Patrizias Pflegetricks passiert dir das nicht: Sie zeigt dir, wie dein Basilikum nachhaltig wächst und gedeiht!
#pronovabkk #pronovaGartenbude #proUrbanGardening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Basilikum endlos ernten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extLst>
                  <a:ext uri="{0D108BD9-81ED-4DB2-BD59-A6C34878D82A}">
                    <a16:rowId xmlns:a16="http://schemas.microsoft.com/office/drawing/2014/main" val="2751707174"/>
                  </a:ext>
                </a:extLst>
              </a:tr>
            </a:tbl>
          </a:graphicData>
        </a:graphic>
      </p:graphicFrame>
      <p:sp>
        <p:nvSpPr>
          <p:cNvPr id="4" name="Text Placeholder 3">
            <a:extLst>
              <a:ext uri="{FF2B5EF4-FFF2-40B4-BE49-F238E27FC236}">
                <a16:creationId xmlns:a16="http://schemas.microsoft.com/office/drawing/2014/main" id="{76EACC29-A830-4BE4-B5A6-EBEA09766F5B}"/>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404567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8B007-A457-418C-84AD-21E961C194DE}"/>
              </a:ext>
            </a:extLst>
          </p:cNvPr>
          <p:cNvSpPr>
            <a:spLocks noGrp="1"/>
          </p:cNvSpPr>
          <p:nvPr>
            <p:ph type="title"/>
          </p:nvPr>
        </p:nvSpPr>
        <p:spPr/>
        <p:txBody>
          <a:bodyPr/>
          <a:lstStyle/>
          <a:p>
            <a:r>
              <a:rPr lang="en-US"/>
              <a:t>Instagram IGTV Videos Table | All Pages - 6 of 6</a:t>
            </a:r>
          </a:p>
        </p:txBody>
      </p:sp>
      <p:graphicFrame>
        <p:nvGraphicFramePr>
          <p:cNvPr id="5" name="Table Placeholder 4">
            <a:extLst>
              <a:ext uri="{FF2B5EF4-FFF2-40B4-BE49-F238E27FC236}">
                <a16:creationId xmlns:a16="http://schemas.microsoft.com/office/drawing/2014/main" id="{F8F511FF-5CDC-47E1-87E1-209B0988C13C}"/>
              </a:ext>
            </a:extLst>
          </p:cNvPr>
          <p:cNvGraphicFramePr>
            <a:graphicFrameLocks noGrp="1"/>
          </p:cNvGraphicFramePr>
          <p:nvPr>
            <p:ph type="tbl" sz="quarter" idx="13"/>
            <p:extLst>
              <p:ext uri="{D42A27DB-BD31-4B8C-83A1-F6EECF244321}">
                <p14:modId xmlns:p14="http://schemas.microsoft.com/office/powerpoint/2010/main" val="29157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7729821"/>
                    </a:ext>
                  </a:extLst>
                </a:gridCol>
                <a:gridCol w="411480">
                  <a:extLst>
                    <a:ext uri="{9D8B030D-6E8A-4147-A177-3AD203B41FA5}">
                      <a16:colId xmlns:a16="http://schemas.microsoft.com/office/drawing/2014/main" val="1054766742"/>
                    </a:ext>
                  </a:extLst>
                </a:gridCol>
                <a:gridCol w="1316736">
                  <a:extLst>
                    <a:ext uri="{9D8B030D-6E8A-4147-A177-3AD203B41FA5}">
                      <a16:colId xmlns:a16="http://schemas.microsoft.com/office/drawing/2014/main" val="1197554701"/>
                    </a:ext>
                  </a:extLst>
                </a:gridCol>
                <a:gridCol w="411480">
                  <a:extLst>
                    <a:ext uri="{9D8B030D-6E8A-4147-A177-3AD203B41FA5}">
                      <a16:colId xmlns:a16="http://schemas.microsoft.com/office/drawing/2014/main" val="2468467673"/>
                    </a:ext>
                  </a:extLst>
                </a:gridCol>
                <a:gridCol w="411480">
                  <a:extLst>
                    <a:ext uri="{9D8B030D-6E8A-4147-A177-3AD203B41FA5}">
                      <a16:colId xmlns:a16="http://schemas.microsoft.com/office/drawing/2014/main" val="2594273634"/>
                    </a:ext>
                  </a:extLst>
                </a:gridCol>
                <a:gridCol w="411480">
                  <a:extLst>
                    <a:ext uri="{9D8B030D-6E8A-4147-A177-3AD203B41FA5}">
                      <a16:colId xmlns:a16="http://schemas.microsoft.com/office/drawing/2014/main" val="2893718081"/>
                    </a:ext>
                  </a:extLst>
                </a:gridCol>
                <a:gridCol w="411480">
                  <a:extLst>
                    <a:ext uri="{9D8B030D-6E8A-4147-A177-3AD203B41FA5}">
                      <a16:colId xmlns:a16="http://schemas.microsoft.com/office/drawing/2014/main" val="2625038999"/>
                    </a:ext>
                  </a:extLst>
                </a:gridCol>
                <a:gridCol w="411480">
                  <a:extLst>
                    <a:ext uri="{9D8B030D-6E8A-4147-A177-3AD203B41FA5}">
                      <a16:colId xmlns:a16="http://schemas.microsoft.com/office/drawing/2014/main" val="3210846197"/>
                    </a:ext>
                  </a:extLst>
                </a:gridCol>
                <a:gridCol w="411480">
                  <a:extLst>
                    <a:ext uri="{9D8B030D-6E8A-4147-A177-3AD203B41FA5}">
                      <a16:colId xmlns:a16="http://schemas.microsoft.com/office/drawing/2014/main" val="1729770137"/>
                    </a:ext>
                  </a:extLst>
                </a:gridCol>
                <a:gridCol w="411480">
                  <a:extLst>
                    <a:ext uri="{9D8B030D-6E8A-4147-A177-3AD203B41FA5}">
                      <a16:colId xmlns:a16="http://schemas.microsoft.com/office/drawing/2014/main" val="1787618127"/>
                    </a:ext>
                  </a:extLst>
                </a:gridCol>
                <a:gridCol w="411480">
                  <a:extLst>
                    <a:ext uri="{9D8B030D-6E8A-4147-A177-3AD203B41FA5}">
                      <a16:colId xmlns:a16="http://schemas.microsoft.com/office/drawing/2014/main" val="1584999534"/>
                    </a:ext>
                  </a:extLst>
                </a:gridCol>
                <a:gridCol w="411480">
                  <a:extLst>
                    <a:ext uri="{9D8B030D-6E8A-4147-A177-3AD203B41FA5}">
                      <a16:colId xmlns:a16="http://schemas.microsoft.com/office/drawing/2014/main" val="52251837"/>
                    </a:ext>
                  </a:extLst>
                </a:gridCol>
                <a:gridCol w="411480">
                  <a:extLst>
                    <a:ext uri="{9D8B030D-6E8A-4147-A177-3AD203B41FA5}">
                      <a16:colId xmlns:a16="http://schemas.microsoft.com/office/drawing/2014/main" val="1093517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9897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- 2021-06-20 09:56:49</a:t>
                      </a:r>
                      <a:r>
                        <a:rPr kumimoji="0" lang="en-US" sz="1000" b="0" i="0" u="none" strike="noStrike" kern="1200" cap="none" spc="0" normalizeH="0" baseline="0" noProof="0">
                          <a:ln>
                            <a:noFill/>
                          </a:ln>
                          <a:solidFill>
                            <a:prstClr val="black"/>
                          </a:solidFill>
                          <a:effectLst/>
                          <a:uLnTx/>
                          <a:uFillTx/>
                          <a:latin typeface="+mn-lt"/>
                          <a:ea typeface="+mn-ea"/>
                          <a:cs typeface="+mn-cs"/>
                        </a:rPr>
                        <a:t>
 Vom Einpflanzen über die Pflege bis zur Ernte: Wir zeigen dir, wie Erdbeeren auch auf deinem Balkon oder in deinem Garten gedeihen und was die süßen Früchte so gesund macht.
#pronovabkk #pronovaGartenbude #proUrbanGardening #erdeeren #erdbeerpflanzen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Ernte die süßesten Erdbeeren!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extLst>
                  <a:ext uri="{0D108BD9-81ED-4DB2-BD59-A6C34878D82A}">
                    <a16:rowId xmlns:a16="http://schemas.microsoft.com/office/drawing/2014/main" val="2968354663"/>
                  </a:ext>
                </a:extLst>
              </a:tr>
            </a:tbl>
          </a:graphicData>
        </a:graphic>
      </p:graphicFrame>
      <p:sp>
        <p:nvSpPr>
          <p:cNvPr id="4" name="Text Placeholder 3">
            <a:extLst>
              <a:ext uri="{FF2B5EF4-FFF2-40B4-BE49-F238E27FC236}">
                <a16:creationId xmlns:a16="http://schemas.microsoft.com/office/drawing/2014/main" id="{35183172-3C4A-4158-9E8E-7D7B4968AEC2}"/>
              </a:ext>
            </a:extLst>
          </p:cNvPr>
          <p:cNvSpPr>
            <a:spLocks noGrp="1"/>
          </p:cNvSpPr>
          <p:nvPr>
            <p:ph type="body" sz="quarter" idx="14"/>
          </p:nvPr>
        </p:nvSpPr>
        <p:spPr/>
        <p:txBody>
          <a:bodyPr/>
          <a:lstStyle/>
          <a:p>
            <a:r>
              <a:rPr lang="en-US"/>
              <a:t>06/01/2021 - 08/19/2021</a:t>
            </a:r>
          </a:p>
        </p:txBody>
      </p:sp>
    </p:spTree>
    <p:extLst>
      <p:ext uri="{BB962C8B-B14F-4D97-AF65-F5344CB8AC3E}">
        <p14:creationId xmlns:p14="http://schemas.microsoft.com/office/powerpoint/2010/main" val="28965654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2939</Words>
  <Application>Microsoft Office PowerPoint</Application>
  <PresentationFormat>On-screen Show (4:3)</PresentationFormat>
  <Paragraphs>995</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Quartalsreport Instagram</vt:lpstr>
      <vt:lpstr>Instagram Key Metrics Table | All Pages</vt:lpstr>
      <vt:lpstr>Instagram Instagram Key Metrics Table | All Pages</vt:lpstr>
      <vt:lpstr>Instagram Stories Key Metrics Table | All Pages</vt:lpstr>
      <vt:lpstr>Instagram Followers Total | All Pages</vt:lpstr>
      <vt:lpstr>Instagram Stories Table  | All Pages - 1 of 3</vt:lpstr>
      <vt:lpstr>Instagram Stories Table  | All Pages - 2 of 3</vt:lpstr>
      <vt:lpstr>Instagram Stories Table  | All Pages - 3 of 3</vt:lpstr>
      <vt:lpstr>Instagram Interaction Rate By Hour | All Pages</vt:lpstr>
      <vt:lpstr>Instagram Posts Table | All Pages - 1 of 26</vt:lpstr>
      <vt:lpstr>Instagram Posts Table | All Pages - 2 of 26</vt:lpstr>
      <vt:lpstr>Instagram Posts Table | All Pages - 3 of 26</vt:lpstr>
      <vt:lpstr>Instagram Posts Table | All Pages - 4 of 26</vt:lpstr>
      <vt:lpstr>Instagram Posts Table | All Pages - 5 of 26</vt:lpstr>
      <vt:lpstr>Instagram Posts Table | All Pages - 6 of 26</vt:lpstr>
      <vt:lpstr>Instagram Posts Table | All Pages - 7 of 26</vt:lpstr>
      <vt:lpstr>Instagram Posts Table | All Pages - 8 of 26</vt:lpstr>
      <vt:lpstr>Instagram Posts Table | All Pages - 9 of 26</vt:lpstr>
      <vt:lpstr>Instagram Posts Table | All Pages - 10 of 26</vt:lpstr>
      <vt:lpstr>Instagram Posts Table | All Pages - 11 of 26</vt:lpstr>
      <vt:lpstr>Instagram Posts Table | All Pages - 12 of 26</vt:lpstr>
      <vt:lpstr>Instagram Posts Table | All Pages - 13 of 26</vt:lpstr>
      <vt:lpstr>Instagram Posts Table | All Pages - 14 of 26</vt:lpstr>
      <vt:lpstr>Instagram Posts Table | All Pages - 15 of 26</vt:lpstr>
      <vt:lpstr>Instagram Posts Table | All Pages - 16 of 26</vt:lpstr>
      <vt:lpstr>Instagram Posts Table | All Pages - 17 of 26</vt:lpstr>
      <vt:lpstr>Instagram Posts Table | All Pages - 18 of 26</vt:lpstr>
      <vt:lpstr>Instagram Posts Table | All Pages - 19 of 26</vt:lpstr>
      <vt:lpstr>Instagram Posts Table | All Pages - 20 of 26</vt:lpstr>
      <vt:lpstr>Instagram Posts Table | All Pages - 21 of 26</vt:lpstr>
      <vt:lpstr>Instagram Posts Table | All Pages - 22 of 26</vt:lpstr>
      <vt:lpstr>Instagram Posts Table | All Pages - 23 of 26</vt:lpstr>
      <vt:lpstr>Instagram Posts Table | All Pages - 24 of 26</vt:lpstr>
      <vt:lpstr>Instagram Posts Table | All Pages - 25 of 26</vt:lpstr>
      <vt:lpstr>Instagram Posts Table | All Pages - 26 of 26</vt:lpstr>
      <vt:lpstr>Instagram IGTV Videos Table | All Pages - 1 of 6</vt:lpstr>
      <vt:lpstr>Instagram IGTV Videos Table | All Pages - 2 of 6</vt:lpstr>
      <vt:lpstr>Instagram IGTV Videos Table | All Pages - 3 of 6</vt:lpstr>
      <vt:lpstr>Instagram IGTV Videos Table | All Pages - 4 of 6</vt:lpstr>
      <vt:lpstr>Instagram IGTV Videos Table | All Pages - 5 of 6</vt:lpstr>
      <vt:lpstr>Instagram IGTV Videos Table | All Pages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2021-08-23T09:56:46Z</dcterms:created>
  <dcterms:modified xsi:type="dcterms:W3CDTF">2021-08-23T09:58:01Z</dcterms:modified>
</cp:coreProperties>
</file>