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c:v>
                </c:pt>
              </c:strCache>
            </c:strRef>
          </c:tx>
          <c:spPr>
            <a:ln w="28575" cap="rnd">
              <a:solidFill>
                <a:schemeClr val="accent1"/>
              </a:solidFill>
              <a:round/>
            </a:ln>
            <a:effectLst/>
          </c:spPr>
          <c:marker>
            <c:symbol val="none"/>
          </c:marker>
          <c:cat>
            <c:numRef>
              <c:f>Sheet1!$A$2:$A$91</c:f>
              <c:numCache>
                <c:formatCode>m/d/yyyy</c:formatCode>
                <c:ptCount val="90"/>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numCache>
            </c:numRef>
          </c:cat>
          <c:val>
            <c:numRef>
              <c:f>Sheet1!$B$2:$B$91</c:f>
              <c:numCache>
                <c:formatCode>General</c:formatCode>
                <c:ptCount val="90"/>
                <c:pt idx="0">
                  <c:v>9667</c:v>
                </c:pt>
                <c:pt idx="1">
                  <c:v>9663</c:v>
                </c:pt>
                <c:pt idx="2">
                  <c:v>9665</c:v>
                </c:pt>
                <c:pt idx="3">
                  <c:v>9665</c:v>
                </c:pt>
                <c:pt idx="4">
                  <c:v>9666</c:v>
                </c:pt>
                <c:pt idx="5">
                  <c:v>9666</c:v>
                </c:pt>
                <c:pt idx="6">
                  <c:v>9667</c:v>
                </c:pt>
                <c:pt idx="7">
                  <c:v>9670</c:v>
                </c:pt>
                <c:pt idx="8">
                  <c:v>9669</c:v>
                </c:pt>
                <c:pt idx="9">
                  <c:v>9669</c:v>
                </c:pt>
                <c:pt idx="10">
                  <c:v>9670</c:v>
                </c:pt>
                <c:pt idx="11">
                  <c:v>9672</c:v>
                </c:pt>
                <c:pt idx="12">
                  <c:v>9668</c:v>
                </c:pt>
                <c:pt idx="13">
                  <c:v>9666</c:v>
                </c:pt>
                <c:pt idx="14">
                  <c:v>9666</c:v>
                </c:pt>
                <c:pt idx="15">
                  <c:v>9664</c:v>
                </c:pt>
                <c:pt idx="16">
                  <c:v>9665</c:v>
                </c:pt>
                <c:pt idx="17">
                  <c:v>9671</c:v>
                </c:pt>
                <c:pt idx="18">
                  <c:v>9670</c:v>
                </c:pt>
                <c:pt idx="19">
                  <c:v>9670</c:v>
                </c:pt>
                <c:pt idx="20">
                  <c:v>9672</c:v>
                </c:pt>
                <c:pt idx="21">
                  <c:v>9674</c:v>
                </c:pt>
                <c:pt idx="22">
                  <c:v>9674</c:v>
                </c:pt>
                <c:pt idx="23">
                  <c:v>9675</c:v>
                </c:pt>
                <c:pt idx="24">
                  <c:v>9676</c:v>
                </c:pt>
                <c:pt idx="25">
                  <c:v>9679</c:v>
                </c:pt>
                <c:pt idx="26">
                  <c:v>9679</c:v>
                </c:pt>
                <c:pt idx="27">
                  <c:v>9686</c:v>
                </c:pt>
                <c:pt idx="28">
                  <c:v>9689</c:v>
                </c:pt>
                <c:pt idx="29">
                  <c:v>9689</c:v>
                </c:pt>
                <c:pt idx="30">
                  <c:v>9689</c:v>
                </c:pt>
                <c:pt idx="31">
                  <c:v>9694</c:v>
                </c:pt>
                <c:pt idx="32">
                  <c:v>9695</c:v>
                </c:pt>
                <c:pt idx="33">
                  <c:v>9696</c:v>
                </c:pt>
                <c:pt idx="34">
                  <c:v>9695</c:v>
                </c:pt>
                <c:pt idx="35">
                  <c:v>9698</c:v>
                </c:pt>
                <c:pt idx="36">
                  <c:v>9699</c:v>
                </c:pt>
                <c:pt idx="37">
                  <c:v>9700</c:v>
                </c:pt>
                <c:pt idx="38">
                  <c:v>9705</c:v>
                </c:pt>
                <c:pt idx="39">
                  <c:v>9705</c:v>
                </c:pt>
                <c:pt idx="40">
                  <c:v>9705</c:v>
                </c:pt>
                <c:pt idx="41">
                  <c:v>9706</c:v>
                </c:pt>
                <c:pt idx="42">
                  <c:v>9708</c:v>
                </c:pt>
                <c:pt idx="43">
                  <c:v>9710</c:v>
                </c:pt>
                <c:pt idx="44">
                  <c:v>9712</c:v>
                </c:pt>
                <c:pt idx="45">
                  <c:v>9717</c:v>
                </c:pt>
                <c:pt idx="46">
                  <c:v>9717</c:v>
                </c:pt>
                <c:pt idx="47">
                  <c:v>9712</c:v>
                </c:pt>
                <c:pt idx="48">
                  <c:v>9714</c:v>
                </c:pt>
                <c:pt idx="49">
                  <c:v>9717</c:v>
                </c:pt>
                <c:pt idx="50">
                  <c:v>9719</c:v>
                </c:pt>
                <c:pt idx="51">
                  <c:v>9719</c:v>
                </c:pt>
                <c:pt idx="52">
                  <c:v>9721</c:v>
                </c:pt>
                <c:pt idx="53">
                  <c:v>9719</c:v>
                </c:pt>
                <c:pt idx="54">
                  <c:v>9720</c:v>
                </c:pt>
                <c:pt idx="55">
                  <c:v>9722</c:v>
                </c:pt>
                <c:pt idx="56">
                  <c:v>9722</c:v>
                </c:pt>
                <c:pt idx="57">
                  <c:v>9724</c:v>
                </c:pt>
                <c:pt idx="58">
                  <c:v>9725</c:v>
                </c:pt>
                <c:pt idx="59">
                  <c:v>9729</c:v>
                </c:pt>
                <c:pt idx="60">
                  <c:v>9727</c:v>
                </c:pt>
                <c:pt idx="61">
                  <c:v>9728</c:v>
                </c:pt>
                <c:pt idx="62">
                  <c:v>9725</c:v>
                </c:pt>
                <c:pt idx="63">
                  <c:v>9727</c:v>
                </c:pt>
                <c:pt idx="64">
                  <c:v>9726</c:v>
                </c:pt>
                <c:pt idx="65">
                  <c:v>9723</c:v>
                </c:pt>
                <c:pt idx="66">
                  <c:v>9724</c:v>
                </c:pt>
                <c:pt idx="67">
                  <c:v>9721</c:v>
                </c:pt>
                <c:pt idx="68">
                  <c:v>9720</c:v>
                </c:pt>
                <c:pt idx="69">
                  <c:v>9719</c:v>
                </c:pt>
                <c:pt idx="70">
                  <c:v>9719</c:v>
                </c:pt>
                <c:pt idx="71">
                  <c:v>9719</c:v>
                </c:pt>
                <c:pt idx="72">
                  <c:v>9718</c:v>
                </c:pt>
                <c:pt idx="73">
                  <c:v>9716</c:v>
                </c:pt>
                <c:pt idx="74">
                  <c:v>9717</c:v>
                </c:pt>
                <c:pt idx="75">
                  <c:v>9717</c:v>
                </c:pt>
                <c:pt idx="76">
                  <c:v>9720</c:v>
                </c:pt>
                <c:pt idx="77">
                  <c:v>9719</c:v>
                </c:pt>
                <c:pt idx="78">
                  <c:v>9719</c:v>
                </c:pt>
                <c:pt idx="79">
                  <c:v>9719</c:v>
                </c:pt>
                <c:pt idx="80">
                  <c:v>9721</c:v>
                </c:pt>
                <c:pt idx="81">
                  <c:v>9721</c:v>
                </c:pt>
                <c:pt idx="82">
                  <c:v>9718</c:v>
                </c:pt>
                <c:pt idx="83">
                  <c:v>9719</c:v>
                </c:pt>
                <c:pt idx="84">
                  <c:v>9719</c:v>
                </c:pt>
                <c:pt idx="85">
                  <c:v>9720</c:v>
                </c:pt>
                <c:pt idx="86">
                  <c:v>9722</c:v>
                </c:pt>
                <c:pt idx="87">
                  <c:v>9721</c:v>
                </c:pt>
                <c:pt idx="88">
                  <c:v>9722</c:v>
                </c:pt>
                <c:pt idx="89">
                  <c:v>9722</c:v>
                </c:pt>
              </c:numCache>
            </c:numRef>
          </c:val>
          <c:smooth val="0"/>
          <c:extLst>
            <c:ext xmlns:c16="http://schemas.microsoft.com/office/drawing/2014/chart" uri="{C3380CC4-5D6E-409C-BE32-E72D297353CC}">
              <c16:uniqueId val="{00000000-78E4-4963-9C68-AF16A0F63D4C}"/>
            </c:ext>
          </c:extLst>
        </c:ser>
        <c:dLbls>
          <c:showLegendKey val="0"/>
          <c:showVal val="0"/>
          <c:showCatName val="0"/>
          <c:showSerName val="0"/>
          <c:showPercent val="0"/>
          <c:showBubbleSize val="0"/>
        </c:dLbls>
        <c:smooth val="0"/>
        <c:axId val="370110960"/>
        <c:axId val="370113584"/>
      </c:lineChart>
      <c:dateAx>
        <c:axId val="370110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13584"/>
        <c:crosses val="autoZero"/>
        <c:auto val="1"/>
        <c:lblOffset val="100"/>
        <c:baseTimeUnit val="days"/>
      </c:dateAx>
      <c:valAx>
        <c:axId val="37011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110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Bezahlte Reichweite</c:v>
                </c:pt>
              </c:strCache>
            </c:strRef>
          </c:tx>
          <c:spPr>
            <a:ln w="28575" cap="rnd">
              <a:solidFill>
                <a:schemeClr val="accent1"/>
              </a:solidFill>
              <a:round/>
            </a:ln>
            <a:effectLst/>
          </c:spPr>
          <c:marker>
            <c:symbol val="none"/>
          </c:marker>
          <c:cat>
            <c:numRef>
              <c:f>Sheet1!$A$2:$A$91</c:f>
              <c:numCache>
                <c:formatCode>m/d/yyyy</c:formatCode>
                <c:ptCount val="90"/>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numCache>
            </c:numRef>
          </c:cat>
          <c:val>
            <c:numRef>
              <c:f>Sheet1!$B$2:$B$91</c:f>
              <c:numCache>
                <c:formatCode>General</c:formatCode>
                <c:ptCount val="9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383670</c:v>
                </c:pt>
                <c:pt idx="25">
                  <c:v>433509</c:v>
                </c:pt>
                <c:pt idx="26">
                  <c:v>442892</c:v>
                </c:pt>
                <c:pt idx="27">
                  <c:v>410443</c:v>
                </c:pt>
                <c:pt idx="28">
                  <c:v>392707</c:v>
                </c:pt>
                <c:pt idx="29">
                  <c:v>503740</c:v>
                </c:pt>
                <c:pt idx="30">
                  <c:v>540060</c:v>
                </c:pt>
                <c:pt idx="31">
                  <c:v>479906</c:v>
                </c:pt>
                <c:pt idx="32">
                  <c:v>480054</c:v>
                </c:pt>
                <c:pt idx="33">
                  <c:v>496647</c:v>
                </c:pt>
                <c:pt idx="34">
                  <c:v>480358</c:v>
                </c:pt>
                <c:pt idx="35">
                  <c:v>548563</c:v>
                </c:pt>
                <c:pt idx="36">
                  <c:v>596116</c:v>
                </c:pt>
                <c:pt idx="37">
                  <c:v>598227</c:v>
                </c:pt>
                <c:pt idx="38">
                  <c:v>750673</c:v>
                </c:pt>
                <c:pt idx="39">
                  <c:v>583322</c:v>
                </c:pt>
                <c:pt idx="40">
                  <c:v>583764</c:v>
                </c:pt>
                <c:pt idx="41">
                  <c:v>626305</c:v>
                </c:pt>
                <c:pt idx="42">
                  <c:v>623546</c:v>
                </c:pt>
                <c:pt idx="43">
                  <c:v>636444</c:v>
                </c:pt>
                <c:pt idx="44">
                  <c:v>712022</c:v>
                </c:pt>
                <c:pt idx="45">
                  <c:v>701432</c:v>
                </c:pt>
                <c:pt idx="46">
                  <c:v>618627</c:v>
                </c:pt>
                <c:pt idx="47">
                  <c:v>634484</c:v>
                </c:pt>
                <c:pt idx="48">
                  <c:v>613013</c:v>
                </c:pt>
                <c:pt idx="49">
                  <c:v>637145</c:v>
                </c:pt>
                <c:pt idx="50">
                  <c:v>671656</c:v>
                </c:pt>
                <c:pt idx="51">
                  <c:v>641935</c:v>
                </c:pt>
                <c:pt idx="52">
                  <c:v>196919</c:v>
                </c:pt>
                <c:pt idx="53">
                  <c:v>229306</c:v>
                </c:pt>
                <c:pt idx="54">
                  <c:v>262529</c:v>
                </c:pt>
                <c:pt idx="55">
                  <c:v>274323</c:v>
                </c:pt>
                <c:pt idx="56">
                  <c:v>206495</c:v>
                </c:pt>
                <c:pt idx="57">
                  <c:v>226924</c:v>
                </c:pt>
                <c:pt idx="58">
                  <c:v>237718</c:v>
                </c:pt>
                <c:pt idx="59">
                  <c:v>233529</c:v>
                </c:pt>
                <c:pt idx="60">
                  <c:v>211392</c:v>
                </c:pt>
                <c:pt idx="61">
                  <c:v>234310</c:v>
                </c:pt>
                <c:pt idx="62">
                  <c:v>180406</c:v>
                </c:pt>
                <c:pt idx="63">
                  <c:v>225003</c:v>
                </c:pt>
                <c:pt idx="64">
                  <c:v>212858</c:v>
                </c:pt>
                <c:pt idx="65">
                  <c:v>189351</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numCache>
            </c:numRef>
          </c:val>
          <c:smooth val="0"/>
          <c:extLst>
            <c:ext xmlns:c16="http://schemas.microsoft.com/office/drawing/2014/chart" uri="{C3380CC4-5D6E-409C-BE32-E72D297353CC}">
              <c16:uniqueId val="{00000000-D4F8-4F94-97E9-D61095B65027}"/>
            </c:ext>
          </c:extLst>
        </c:ser>
        <c:ser>
          <c:idx val="1"/>
          <c:order val="1"/>
          <c:tx>
            <c:strRef>
              <c:f>Sheet1!$C$1</c:f>
              <c:strCache>
                <c:ptCount val="1"/>
                <c:pt idx="0">
                  <c:v>pronova BKK Facebook Organische Reichweite</c:v>
                </c:pt>
              </c:strCache>
            </c:strRef>
          </c:tx>
          <c:spPr>
            <a:ln w="28575" cap="rnd">
              <a:solidFill>
                <a:schemeClr val="accent2"/>
              </a:solidFill>
              <a:round/>
            </a:ln>
            <a:effectLst/>
          </c:spPr>
          <c:marker>
            <c:symbol val="none"/>
          </c:marker>
          <c:cat>
            <c:numRef>
              <c:f>Sheet1!$A$2:$A$91</c:f>
              <c:numCache>
                <c:formatCode>m/d/yyyy</c:formatCode>
                <c:ptCount val="90"/>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numCache>
            </c:numRef>
          </c:cat>
          <c:val>
            <c:numRef>
              <c:f>Sheet1!$C$2:$C$91</c:f>
              <c:numCache>
                <c:formatCode>General</c:formatCode>
                <c:ptCount val="90"/>
                <c:pt idx="0">
                  <c:v>542</c:v>
                </c:pt>
                <c:pt idx="1">
                  <c:v>2003</c:v>
                </c:pt>
                <c:pt idx="2">
                  <c:v>1569</c:v>
                </c:pt>
                <c:pt idx="3">
                  <c:v>343</c:v>
                </c:pt>
                <c:pt idx="4">
                  <c:v>206</c:v>
                </c:pt>
                <c:pt idx="5">
                  <c:v>445</c:v>
                </c:pt>
                <c:pt idx="6">
                  <c:v>284</c:v>
                </c:pt>
                <c:pt idx="7">
                  <c:v>1537</c:v>
                </c:pt>
                <c:pt idx="8">
                  <c:v>870</c:v>
                </c:pt>
                <c:pt idx="9">
                  <c:v>2006</c:v>
                </c:pt>
                <c:pt idx="10">
                  <c:v>2847</c:v>
                </c:pt>
                <c:pt idx="11">
                  <c:v>1048</c:v>
                </c:pt>
                <c:pt idx="12">
                  <c:v>422</c:v>
                </c:pt>
                <c:pt idx="13">
                  <c:v>464</c:v>
                </c:pt>
                <c:pt idx="14">
                  <c:v>1220</c:v>
                </c:pt>
                <c:pt idx="15">
                  <c:v>689</c:v>
                </c:pt>
                <c:pt idx="16">
                  <c:v>1591</c:v>
                </c:pt>
                <c:pt idx="17">
                  <c:v>489</c:v>
                </c:pt>
                <c:pt idx="18">
                  <c:v>307</c:v>
                </c:pt>
                <c:pt idx="19">
                  <c:v>197</c:v>
                </c:pt>
                <c:pt idx="20">
                  <c:v>513</c:v>
                </c:pt>
                <c:pt idx="21">
                  <c:v>275</c:v>
                </c:pt>
                <c:pt idx="22">
                  <c:v>1353</c:v>
                </c:pt>
                <c:pt idx="23">
                  <c:v>316</c:v>
                </c:pt>
                <c:pt idx="24">
                  <c:v>161</c:v>
                </c:pt>
                <c:pt idx="25">
                  <c:v>3010</c:v>
                </c:pt>
                <c:pt idx="26">
                  <c:v>2484</c:v>
                </c:pt>
                <c:pt idx="27">
                  <c:v>1196</c:v>
                </c:pt>
                <c:pt idx="28">
                  <c:v>2835</c:v>
                </c:pt>
                <c:pt idx="29">
                  <c:v>2285</c:v>
                </c:pt>
                <c:pt idx="30">
                  <c:v>1273</c:v>
                </c:pt>
                <c:pt idx="31">
                  <c:v>1732</c:v>
                </c:pt>
                <c:pt idx="32">
                  <c:v>653</c:v>
                </c:pt>
                <c:pt idx="33">
                  <c:v>548</c:v>
                </c:pt>
                <c:pt idx="34">
                  <c:v>327</c:v>
                </c:pt>
                <c:pt idx="35">
                  <c:v>154</c:v>
                </c:pt>
                <c:pt idx="36">
                  <c:v>1933</c:v>
                </c:pt>
                <c:pt idx="37">
                  <c:v>1117</c:v>
                </c:pt>
                <c:pt idx="38">
                  <c:v>1928</c:v>
                </c:pt>
                <c:pt idx="39">
                  <c:v>1668</c:v>
                </c:pt>
                <c:pt idx="40">
                  <c:v>1279</c:v>
                </c:pt>
                <c:pt idx="41">
                  <c:v>642</c:v>
                </c:pt>
                <c:pt idx="42">
                  <c:v>667</c:v>
                </c:pt>
                <c:pt idx="43">
                  <c:v>2270</c:v>
                </c:pt>
                <c:pt idx="44">
                  <c:v>518</c:v>
                </c:pt>
                <c:pt idx="45">
                  <c:v>1011</c:v>
                </c:pt>
                <c:pt idx="46">
                  <c:v>518</c:v>
                </c:pt>
                <c:pt idx="47">
                  <c:v>359</c:v>
                </c:pt>
                <c:pt idx="48">
                  <c:v>1684</c:v>
                </c:pt>
                <c:pt idx="49">
                  <c:v>1742</c:v>
                </c:pt>
                <c:pt idx="50">
                  <c:v>642</c:v>
                </c:pt>
                <c:pt idx="51">
                  <c:v>2444</c:v>
                </c:pt>
                <c:pt idx="52">
                  <c:v>2181</c:v>
                </c:pt>
                <c:pt idx="53">
                  <c:v>855</c:v>
                </c:pt>
                <c:pt idx="54">
                  <c:v>1364</c:v>
                </c:pt>
                <c:pt idx="55">
                  <c:v>525</c:v>
                </c:pt>
                <c:pt idx="56">
                  <c:v>1806</c:v>
                </c:pt>
                <c:pt idx="57">
                  <c:v>1476</c:v>
                </c:pt>
                <c:pt idx="58">
                  <c:v>676</c:v>
                </c:pt>
                <c:pt idx="59">
                  <c:v>355</c:v>
                </c:pt>
                <c:pt idx="60">
                  <c:v>231</c:v>
                </c:pt>
                <c:pt idx="61">
                  <c:v>159</c:v>
                </c:pt>
                <c:pt idx="62">
                  <c:v>1386</c:v>
                </c:pt>
                <c:pt idx="63">
                  <c:v>476</c:v>
                </c:pt>
                <c:pt idx="64">
                  <c:v>454</c:v>
                </c:pt>
                <c:pt idx="65">
                  <c:v>1925</c:v>
                </c:pt>
                <c:pt idx="66">
                  <c:v>402</c:v>
                </c:pt>
                <c:pt idx="67">
                  <c:v>226</c:v>
                </c:pt>
                <c:pt idx="68">
                  <c:v>225</c:v>
                </c:pt>
                <c:pt idx="69">
                  <c:v>4235</c:v>
                </c:pt>
                <c:pt idx="70">
                  <c:v>1885</c:v>
                </c:pt>
                <c:pt idx="71">
                  <c:v>992</c:v>
                </c:pt>
                <c:pt idx="72">
                  <c:v>2107</c:v>
                </c:pt>
                <c:pt idx="73">
                  <c:v>2249</c:v>
                </c:pt>
                <c:pt idx="74">
                  <c:v>1416</c:v>
                </c:pt>
                <c:pt idx="75">
                  <c:v>520</c:v>
                </c:pt>
                <c:pt idx="76">
                  <c:v>767</c:v>
                </c:pt>
                <c:pt idx="77">
                  <c:v>296</c:v>
                </c:pt>
                <c:pt idx="78">
                  <c:v>1630</c:v>
                </c:pt>
                <c:pt idx="79">
                  <c:v>1998</c:v>
                </c:pt>
                <c:pt idx="80">
                  <c:v>378</c:v>
                </c:pt>
                <c:pt idx="81">
                  <c:v>303</c:v>
                </c:pt>
                <c:pt idx="82">
                  <c:v>196</c:v>
                </c:pt>
                <c:pt idx="83">
                  <c:v>1086</c:v>
                </c:pt>
                <c:pt idx="84">
                  <c:v>2057</c:v>
                </c:pt>
                <c:pt idx="85">
                  <c:v>1693</c:v>
                </c:pt>
                <c:pt idx="86">
                  <c:v>422</c:v>
                </c:pt>
                <c:pt idx="87">
                  <c:v>362</c:v>
                </c:pt>
                <c:pt idx="88">
                  <c:v>276</c:v>
                </c:pt>
                <c:pt idx="89">
                  <c:v>96</c:v>
                </c:pt>
              </c:numCache>
            </c:numRef>
          </c:val>
          <c:smooth val="0"/>
          <c:extLst>
            <c:ext xmlns:c16="http://schemas.microsoft.com/office/drawing/2014/chart" uri="{C3380CC4-5D6E-409C-BE32-E72D297353CC}">
              <c16:uniqueId val="{00000001-D4F8-4F94-97E9-D61095B65027}"/>
            </c:ext>
          </c:extLst>
        </c:ser>
        <c:ser>
          <c:idx val="2"/>
          <c:order val="2"/>
          <c:tx>
            <c:strRef>
              <c:f>Sheet1!$D$1</c:f>
              <c:strCache>
                <c:ptCount val="1"/>
                <c:pt idx="0">
                  <c:v>pronova BKK Facebook Virale reichweite</c:v>
                </c:pt>
              </c:strCache>
            </c:strRef>
          </c:tx>
          <c:spPr>
            <a:ln w="28575" cap="rnd">
              <a:solidFill>
                <a:schemeClr val="accent3"/>
              </a:solidFill>
              <a:round/>
            </a:ln>
            <a:effectLst/>
          </c:spPr>
          <c:marker>
            <c:symbol val="none"/>
          </c:marker>
          <c:cat>
            <c:numRef>
              <c:f>Sheet1!$A$2:$A$91</c:f>
              <c:numCache>
                <c:formatCode>m/d/yyyy</c:formatCode>
                <c:ptCount val="90"/>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numCache>
            </c:numRef>
          </c:cat>
          <c:val>
            <c:numRef>
              <c:f>Sheet1!$D$2:$D$91</c:f>
              <c:numCache>
                <c:formatCode>General</c:formatCode>
                <c:ptCount val="90"/>
                <c:pt idx="0">
                  <c:v>511</c:v>
                </c:pt>
                <c:pt idx="1">
                  <c:v>1115</c:v>
                </c:pt>
                <c:pt idx="2">
                  <c:v>1232</c:v>
                </c:pt>
                <c:pt idx="3">
                  <c:v>291</c:v>
                </c:pt>
                <c:pt idx="4">
                  <c:v>160</c:v>
                </c:pt>
                <c:pt idx="5">
                  <c:v>425</c:v>
                </c:pt>
                <c:pt idx="6">
                  <c:v>273</c:v>
                </c:pt>
                <c:pt idx="7">
                  <c:v>775</c:v>
                </c:pt>
                <c:pt idx="8">
                  <c:v>516</c:v>
                </c:pt>
                <c:pt idx="9">
                  <c:v>923</c:v>
                </c:pt>
                <c:pt idx="10">
                  <c:v>1799</c:v>
                </c:pt>
                <c:pt idx="11">
                  <c:v>820</c:v>
                </c:pt>
                <c:pt idx="12">
                  <c:v>299</c:v>
                </c:pt>
                <c:pt idx="13">
                  <c:v>402</c:v>
                </c:pt>
                <c:pt idx="14">
                  <c:v>385</c:v>
                </c:pt>
                <c:pt idx="15">
                  <c:v>294</c:v>
                </c:pt>
                <c:pt idx="16">
                  <c:v>681</c:v>
                </c:pt>
                <c:pt idx="17">
                  <c:v>340</c:v>
                </c:pt>
                <c:pt idx="18">
                  <c:v>226</c:v>
                </c:pt>
                <c:pt idx="19">
                  <c:v>151</c:v>
                </c:pt>
                <c:pt idx="20">
                  <c:v>484</c:v>
                </c:pt>
                <c:pt idx="21">
                  <c:v>253</c:v>
                </c:pt>
                <c:pt idx="22">
                  <c:v>521</c:v>
                </c:pt>
                <c:pt idx="23">
                  <c:v>216</c:v>
                </c:pt>
                <c:pt idx="24">
                  <c:v>102</c:v>
                </c:pt>
                <c:pt idx="25">
                  <c:v>1980</c:v>
                </c:pt>
                <c:pt idx="26">
                  <c:v>1679</c:v>
                </c:pt>
                <c:pt idx="27">
                  <c:v>943</c:v>
                </c:pt>
                <c:pt idx="28">
                  <c:v>1850</c:v>
                </c:pt>
                <c:pt idx="29">
                  <c:v>1808</c:v>
                </c:pt>
                <c:pt idx="30">
                  <c:v>903</c:v>
                </c:pt>
                <c:pt idx="31">
                  <c:v>917</c:v>
                </c:pt>
                <c:pt idx="32">
                  <c:v>540</c:v>
                </c:pt>
                <c:pt idx="33">
                  <c:v>194</c:v>
                </c:pt>
                <c:pt idx="34">
                  <c:v>232</c:v>
                </c:pt>
                <c:pt idx="35">
                  <c:v>116</c:v>
                </c:pt>
                <c:pt idx="36">
                  <c:v>925</c:v>
                </c:pt>
                <c:pt idx="37">
                  <c:v>769</c:v>
                </c:pt>
                <c:pt idx="38">
                  <c:v>966</c:v>
                </c:pt>
                <c:pt idx="39">
                  <c:v>1221</c:v>
                </c:pt>
                <c:pt idx="40">
                  <c:v>1154</c:v>
                </c:pt>
                <c:pt idx="41">
                  <c:v>553</c:v>
                </c:pt>
                <c:pt idx="42">
                  <c:v>431</c:v>
                </c:pt>
                <c:pt idx="43">
                  <c:v>1384</c:v>
                </c:pt>
                <c:pt idx="44">
                  <c:v>396</c:v>
                </c:pt>
                <c:pt idx="45">
                  <c:v>390</c:v>
                </c:pt>
                <c:pt idx="46">
                  <c:v>329</c:v>
                </c:pt>
                <c:pt idx="47">
                  <c:v>260</c:v>
                </c:pt>
                <c:pt idx="48">
                  <c:v>967</c:v>
                </c:pt>
                <c:pt idx="49">
                  <c:v>920</c:v>
                </c:pt>
                <c:pt idx="50">
                  <c:v>401</c:v>
                </c:pt>
                <c:pt idx="51">
                  <c:v>1582</c:v>
                </c:pt>
                <c:pt idx="52">
                  <c:v>1531</c:v>
                </c:pt>
                <c:pt idx="53">
                  <c:v>709</c:v>
                </c:pt>
                <c:pt idx="54">
                  <c:v>636</c:v>
                </c:pt>
                <c:pt idx="55">
                  <c:v>359</c:v>
                </c:pt>
                <c:pt idx="56">
                  <c:v>1148</c:v>
                </c:pt>
                <c:pt idx="57">
                  <c:v>831</c:v>
                </c:pt>
                <c:pt idx="58">
                  <c:v>513</c:v>
                </c:pt>
                <c:pt idx="59">
                  <c:v>269</c:v>
                </c:pt>
                <c:pt idx="60">
                  <c:v>180</c:v>
                </c:pt>
                <c:pt idx="61">
                  <c:v>131</c:v>
                </c:pt>
                <c:pt idx="62">
                  <c:v>785</c:v>
                </c:pt>
                <c:pt idx="63">
                  <c:v>365</c:v>
                </c:pt>
                <c:pt idx="64">
                  <c:v>403</c:v>
                </c:pt>
                <c:pt idx="65">
                  <c:v>1194</c:v>
                </c:pt>
                <c:pt idx="66">
                  <c:v>328</c:v>
                </c:pt>
                <c:pt idx="67">
                  <c:v>196</c:v>
                </c:pt>
                <c:pt idx="68">
                  <c:v>198</c:v>
                </c:pt>
                <c:pt idx="69">
                  <c:v>3140</c:v>
                </c:pt>
                <c:pt idx="70">
                  <c:v>1470</c:v>
                </c:pt>
                <c:pt idx="71">
                  <c:v>707</c:v>
                </c:pt>
                <c:pt idx="72">
                  <c:v>1358</c:v>
                </c:pt>
                <c:pt idx="73">
                  <c:v>1450</c:v>
                </c:pt>
                <c:pt idx="74">
                  <c:v>1166</c:v>
                </c:pt>
                <c:pt idx="75">
                  <c:v>407</c:v>
                </c:pt>
                <c:pt idx="76">
                  <c:v>682</c:v>
                </c:pt>
                <c:pt idx="77">
                  <c:v>261</c:v>
                </c:pt>
                <c:pt idx="78">
                  <c:v>1001</c:v>
                </c:pt>
                <c:pt idx="79">
                  <c:v>1119</c:v>
                </c:pt>
                <c:pt idx="80">
                  <c:v>262</c:v>
                </c:pt>
                <c:pt idx="81">
                  <c:v>235</c:v>
                </c:pt>
                <c:pt idx="82">
                  <c:v>161</c:v>
                </c:pt>
                <c:pt idx="83">
                  <c:v>494</c:v>
                </c:pt>
                <c:pt idx="84">
                  <c:v>1191</c:v>
                </c:pt>
                <c:pt idx="85">
                  <c:v>1326</c:v>
                </c:pt>
                <c:pt idx="86">
                  <c:v>315</c:v>
                </c:pt>
                <c:pt idx="87">
                  <c:v>296</c:v>
                </c:pt>
                <c:pt idx="88">
                  <c:v>228</c:v>
                </c:pt>
                <c:pt idx="89">
                  <c:v>79</c:v>
                </c:pt>
              </c:numCache>
            </c:numRef>
          </c:val>
          <c:smooth val="0"/>
          <c:extLst>
            <c:ext xmlns:c16="http://schemas.microsoft.com/office/drawing/2014/chart" uri="{C3380CC4-5D6E-409C-BE32-E72D297353CC}">
              <c16:uniqueId val="{00000002-D4F8-4F94-97E9-D61095B65027}"/>
            </c:ext>
          </c:extLst>
        </c:ser>
        <c:dLbls>
          <c:showLegendKey val="0"/>
          <c:showVal val="0"/>
          <c:showCatName val="0"/>
          <c:showSerName val="0"/>
          <c:showPercent val="0"/>
          <c:showBubbleSize val="0"/>
        </c:dLbls>
        <c:smooth val="0"/>
        <c:axId val="374918200"/>
        <c:axId val="374921808"/>
      </c:lineChart>
      <c:dateAx>
        <c:axId val="374918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21808"/>
        <c:crosses val="autoZero"/>
        <c:auto val="1"/>
        <c:lblOffset val="100"/>
        <c:baseTimeUnit val="days"/>
      </c:dateAx>
      <c:valAx>
        <c:axId val="37492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1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Organische Reichweite</c:v>
                </c:pt>
              </c:strCache>
            </c:strRef>
          </c:tx>
          <c:spPr>
            <a:ln w="28575" cap="rnd">
              <a:solidFill>
                <a:schemeClr val="accent1"/>
              </a:solidFill>
              <a:round/>
            </a:ln>
            <a:effectLst/>
          </c:spPr>
          <c:marker>
            <c:symbol val="none"/>
          </c:marker>
          <c:cat>
            <c:numRef>
              <c:f>Sheet1!$A$2:$A$91</c:f>
              <c:numCache>
                <c:formatCode>m/d/yyyy</c:formatCode>
                <c:ptCount val="90"/>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numCache>
            </c:numRef>
          </c:cat>
          <c:val>
            <c:numRef>
              <c:f>Sheet1!$B$2:$B$91</c:f>
              <c:numCache>
                <c:formatCode>General</c:formatCode>
                <c:ptCount val="90"/>
                <c:pt idx="0">
                  <c:v>542</c:v>
                </c:pt>
                <c:pt idx="1">
                  <c:v>2003</c:v>
                </c:pt>
                <c:pt idx="2">
                  <c:v>1569</c:v>
                </c:pt>
                <c:pt idx="3">
                  <c:v>343</c:v>
                </c:pt>
                <c:pt idx="4">
                  <c:v>206</c:v>
                </c:pt>
                <c:pt idx="5">
                  <c:v>445</c:v>
                </c:pt>
                <c:pt idx="6">
                  <c:v>284</c:v>
                </c:pt>
                <c:pt idx="7">
                  <c:v>1537</c:v>
                </c:pt>
                <c:pt idx="8">
                  <c:v>870</c:v>
                </c:pt>
                <c:pt idx="9">
                  <c:v>2006</c:v>
                </c:pt>
                <c:pt idx="10">
                  <c:v>2847</c:v>
                </c:pt>
                <c:pt idx="11">
                  <c:v>1048</c:v>
                </c:pt>
                <c:pt idx="12">
                  <c:v>422</c:v>
                </c:pt>
                <c:pt idx="13">
                  <c:v>464</c:v>
                </c:pt>
                <c:pt idx="14">
                  <c:v>1220</c:v>
                </c:pt>
                <c:pt idx="15">
                  <c:v>689</c:v>
                </c:pt>
                <c:pt idx="16">
                  <c:v>1591</c:v>
                </c:pt>
                <c:pt idx="17">
                  <c:v>489</c:v>
                </c:pt>
                <c:pt idx="18">
                  <c:v>307</c:v>
                </c:pt>
                <c:pt idx="19">
                  <c:v>197</c:v>
                </c:pt>
                <c:pt idx="20">
                  <c:v>513</c:v>
                </c:pt>
                <c:pt idx="21">
                  <c:v>275</c:v>
                </c:pt>
                <c:pt idx="22">
                  <c:v>1353</c:v>
                </c:pt>
                <c:pt idx="23">
                  <c:v>316</c:v>
                </c:pt>
                <c:pt idx="24">
                  <c:v>161</c:v>
                </c:pt>
                <c:pt idx="25">
                  <c:v>3010</c:v>
                </c:pt>
                <c:pt idx="26">
                  <c:v>2484</c:v>
                </c:pt>
                <c:pt idx="27">
                  <c:v>1196</c:v>
                </c:pt>
                <c:pt idx="28">
                  <c:v>2835</c:v>
                </c:pt>
                <c:pt idx="29">
                  <c:v>2285</c:v>
                </c:pt>
                <c:pt idx="30">
                  <c:v>1273</c:v>
                </c:pt>
                <c:pt idx="31">
                  <c:v>1732</c:v>
                </c:pt>
                <c:pt idx="32">
                  <c:v>653</c:v>
                </c:pt>
                <c:pt idx="33">
                  <c:v>548</c:v>
                </c:pt>
                <c:pt idx="34">
                  <c:v>327</c:v>
                </c:pt>
                <c:pt idx="35">
                  <c:v>154</c:v>
                </c:pt>
                <c:pt idx="36">
                  <c:v>1933</c:v>
                </c:pt>
                <c:pt idx="37">
                  <c:v>1117</c:v>
                </c:pt>
                <c:pt idx="38">
                  <c:v>1928</c:v>
                </c:pt>
                <c:pt idx="39">
                  <c:v>1668</c:v>
                </c:pt>
                <c:pt idx="40">
                  <c:v>1279</c:v>
                </c:pt>
                <c:pt idx="41">
                  <c:v>642</c:v>
                </c:pt>
                <c:pt idx="42">
                  <c:v>667</c:v>
                </c:pt>
                <c:pt idx="43">
                  <c:v>2270</c:v>
                </c:pt>
                <c:pt idx="44">
                  <c:v>518</c:v>
                </c:pt>
                <c:pt idx="45">
                  <c:v>1011</c:v>
                </c:pt>
                <c:pt idx="46">
                  <c:v>518</c:v>
                </c:pt>
                <c:pt idx="47">
                  <c:v>359</c:v>
                </c:pt>
                <c:pt idx="48">
                  <c:v>1684</c:v>
                </c:pt>
                <c:pt idx="49">
                  <c:v>1742</c:v>
                </c:pt>
                <c:pt idx="50">
                  <c:v>642</c:v>
                </c:pt>
                <c:pt idx="51">
                  <c:v>2444</c:v>
                </c:pt>
                <c:pt idx="52">
                  <c:v>2181</c:v>
                </c:pt>
                <c:pt idx="53">
                  <c:v>855</c:v>
                </c:pt>
                <c:pt idx="54">
                  <c:v>1364</c:v>
                </c:pt>
                <c:pt idx="55">
                  <c:v>525</c:v>
                </c:pt>
                <c:pt idx="56">
                  <c:v>1806</c:v>
                </c:pt>
                <c:pt idx="57">
                  <c:v>1476</c:v>
                </c:pt>
                <c:pt idx="58">
                  <c:v>676</c:v>
                </c:pt>
                <c:pt idx="59">
                  <c:v>355</c:v>
                </c:pt>
                <c:pt idx="60">
                  <c:v>231</c:v>
                </c:pt>
                <c:pt idx="61">
                  <c:v>159</c:v>
                </c:pt>
                <c:pt idx="62">
                  <c:v>1386</c:v>
                </c:pt>
                <c:pt idx="63">
                  <c:v>476</c:v>
                </c:pt>
                <c:pt idx="64">
                  <c:v>454</c:v>
                </c:pt>
                <c:pt idx="65">
                  <c:v>1925</c:v>
                </c:pt>
                <c:pt idx="66">
                  <c:v>402</c:v>
                </c:pt>
                <c:pt idx="67">
                  <c:v>226</c:v>
                </c:pt>
                <c:pt idx="68">
                  <c:v>225</c:v>
                </c:pt>
                <c:pt idx="69">
                  <c:v>4235</c:v>
                </c:pt>
                <c:pt idx="70">
                  <c:v>1885</c:v>
                </c:pt>
                <c:pt idx="71">
                  <c:v>992</c:v>
                </c:pt>
                <c:pt idx="72">
                  <c:v>2107</c:v>
                </c:pt>
                <c:pt idx="73">
                  <c:v>2249</c:v>
                </c:pt>
                <c:pt idx="74">
                  <c:v>1416</c:v>
                </c:pt>
                <c:pt idx="75">
                  <c:v>520</c:v>
                </c:pt>
                <c:pt idx="76">
                  <c:v>767</c:v>
                </c:pt>
                <c:pt idx="77">
                  <c:v>296</c:v>
                </c:pt>
                <c:pt idx="78">
                  <c:v>1630</c:v>
                </c:pt>
                <c:pt idx="79">
                  <c:v>1998</c:v>
                </c:pt>
                <c:pt idx="80">
                  <c:v>378</c:v>
                </c:pt>
                <c:pt idx="81">
                  <c:v>303</c:v>
                </c:pt>
                <c:pt idx="82">
                  <c:v>196</c:v>
                </c:pt>
                <c:pt idx="83">
                  <c:v>1086</c:v>
                </c:pt>
                <c:pt idx="84">
                  <c:v>2057</c:v>
                </c:pt>
                <c:pt idx="85">
                  <c:v>1693</c:v>
                </c:pt>
                <c:pt idx="86">
                  <c:v>422</c:v>
                </c:pt>
                <c:pt idx="87">
                  <c:v>362</c:v>
                </c:pt>
                <c:pt idx="88">
                  <c:v>276</c:v>
                </c:pt>
                <c:pt idx="89">
                  <c:v>96</c:v>
                </c:pt>
              </c:numCache>
            </c:numRef>
          </c:val>
          <c:smooth val="0"/>
          <c:extLst>
            <c:ext xmlns:c16="http://schemas.microsoft.com/office/drawing/2014/chart" uri="{C3380CC4-5D6E-409C-BE32-E72D297353CC}">
              <c16:uniqueId val="{00000000-1E2D-49C7-B71E-BBF14A4BD7BA}"/>
            </c:ext>
          </c:extLst>
        </c:ser>
        <c:ser>
          <c:idx val="1"/>
          <c:order val="1"/>
          <c:tx>
            <c:strRef>
              <c:f>Sheet1!$C$1</c:f>
              <c:strCache>
                <c:ptCount val="1"/>
                <c:pt idx="0">
                  <c:v>pronova BKK Facebook Virale reichweite</c:v>
                </c:pt>
              </c:strCache>
            </c:strRef>
          </c:tx>
          <c:spPr>
            <a:ln w="28575" cap="rnd">
              <a:solidFill>
                <a:schemeClr val="accent2"/>
              </a:solidFill>
              <a:round/>
            </a:ln>
            <a:effectLst/>
          </c:spPr>
          <c:marker>
            <c:symbol val="none"/>
          </c:marker>
          <c:cat>
            <c:numRef>
              <c:f>Sheet1!$A$2:$A$91</c:f>
              <c:numCache>
                <c:formatCode>m/d/yyyy</c:formatCode>
                <c:ptCount val="90"/>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numCache>
            </c:numRef>
          </c:cat>
          <c:val>
            <c:numRef>
              <c:f>Sheet1!$C$2:$C$91</c:f>
              <c:numCache>
                <c:formatCode>General</c:formatCode>
                <c:ptCount val="90"/>
                <c:pt idx="0">
                  <c:v>511</c:v>
                </c:pt>
                <c:pt idx="1">
                  <c:v>1115</c:v>
                </c:pt>
                <c:pt idx="2">
                  <c:v>1232</c:v>
                </c:pt>
                <c:pt idx="3">
                  <c:v>291</c:v>
                </c:pt>
                <c:pt idx="4">
                  <c:v>160</c:v>
                </c:pt>
                <c:pt idx="5">
                  <c:v>425</c:v>
                </c:pt>
                <c:pt idx="6">
                  <c:v>273</c:v>
                </c:pt>
                <c:pt idx="7">
                  <c:v>775</c:v>
                </c:pt>
                <c:pt idx="8">
                  <c:v>516</c:v>
                </c:pt>
                <c:pt idx="9">
                  <c:v>923</c:v>
                </c:pt>
                <c:pt idx="10">
                  <c:v>1799</c:v>
                </c:pt>
                <c:pt idx="11">
                  <c:v>820</c:v>
                </c:pt>
                <c:pt idx="12">
                  <c:v>299</c:v>
                </c:pt>
                <c:pt idx="13">
                  <c:v>402</c:v>
                </c:pt>
                <c:pt idx="14">
                  <c:v>385</c:v>
                </c:pt>
                <c:pt idx="15">
                  <c:v>294</c:v>
                </c:pt>
                <c:pt idx="16">
                  <c:v>681</c:v>
                </c:pt>
                <c:pt idx="17">
                  <c:v>340</c:v>
                </c:pt>
                <c:pt idx="18">
                  <c:v>226</c:v>
                </c:pt>
                <c:pt idx="19">
                  <c:v>151</c:v>
                </c:pt>
                <c:pt idx="20">
                  <c:v>484</c:v>
                </c:pt>
                <c:pt idx="21">
                  <c:v>253</c:v>
                </c:pt>
                <c:pt idx="22">
                  <c:v>521</c:v>
                </c:pt>
                <c:pt idx="23">
                  <c:v>216</c:v>
                </c:pt>
                <c:pt idx="24">
                  <c:v>102</c:v>
                </c:pt>
                <c:pt idx="25">
                  <c:v>1980</c:v>
                </c:pt>
                <c:pt idx="26">
                  <c:v>1679</c:v>
                </c:pt>
                <c:pt idx="27">
                  <c:v>943</c:v>
                </c:pt>
                <c:pt idx="28">
                  <c:v>1850</c:v>
                </c:pt>
                <c:pt idx="29">
                  <c:v>1808</c:v>
                </c:pt>
                <c:pt idx="30">
                  <c:v>903</c:v>
                </c:pt>
                <c:pt idx="31">
                  <c:v>917</c:v>
                </c:pt>
                <c:pt idx="32">
                  <c:v>540</c:v>
                </c:pt>
                <c:pt idx="33">
                  <c:v>194</c:v>
                </c:pt>
                <c:pt idx="34">
                  <c:v>232</c:v>
                </c:pt>
                <c:pt idx="35">
                  <c:v>116</c:v>
                </c:pt>
                <c:pt idx="36">
                  <c:v>925</c:v>
                </c:pt>
                <c:pt idx="37">
                  <c:v>769</c:v>
                </c:pt>
                <c:pt idx="38">
                  <c:v>966</c:v>
                </c:pt>
                <c:pt idx="39">
                  <c:v>1221</c:v>
                </c:pt>
                <c:pt idx="40">
                  <c:v>1154</c:v>
                </c:pt>
                <c:pt idx="41">
                  <c:v>553</c:v>
                </c:pt>
                <c:pt idx="42">
                  <c:v>431</c:v>
                </c:pt>
                <c:pt idx="43">
                  <c:v>1384</c:v>
                </c:pt>
                <c:pt idx="44">
                  <c:v>396</c:v>
                </c:pt>
                <c:pt idx="45">
                  <c:v>390</c:v>
                </c:pt>
                <c:pt idx="46">
                  <c:v>329</c:v>
                </c:pt>
                <c:pt idx="47">
                  <c:v>260</c:v>
                </c:pt>
                <c:pt idx="48">
                  <c:v>967</c:v>
                </c:pt>
                <c:pt idx="49">
                  <c:v>920</c:v>
                </c:pt>
                <c:pt idx="50">
                  <c:v>401</c:v>
                </c:pt>
                <c:pt idx="51">
                  <c:v>1582</c:v>
                </c:pt>
                <c:pt idx="52">
                  <c:v>1531</c:v>
                </c:pt>
                <c:pt idx="53">
                  <c:v>709</c:v>
                </c:pt>
                <c:pt idx="54">
                  <c:v>636</c:v>
                </c:pt>
                <c:pt idx="55">
                  <c:v>359</c:v>
                </c:pt>
                <c:pt idx="56">
                  <c:v>1148</c:v>
                </c:pt>
                <c:pt idx="57">
                  <c:v>831</c:v>
                </c:pt>
                <c:pt idx="58">
                  <c:v>513</c:v>
                </c:pt>
                <c:pt idx="59">
                  <c:v>269</c:v>
                </c:pt>
                <c:pt idx="60">
                  <c:v>180</c:v>
                </c:pt>
                <c:pt idx="61">
                  <c:v>131</c:v>
                </c:pt>
                <c:pt idx="62">
                  <c:v>785</c:v>
                </c:pt>
                <c:pt idx="63">
                  <c:v>365</c:v>
                </c:pt>
                <c:pt idx="64">
                  <c:v>403</c:v>
                </c:pt>
                <c:pt idx="65">
                  <c:v>1194</c:v>
                </c:pt>
                <c:pt idx="66">
                  <c:v>328</c:v>
                </c:pt>
                <c:pt idx="67">
                  <c:v>196</c:v>
                </c:pt>
                <c:pt idx="68">
                  <c:v>198</c:v>
                </c:pt>
                <c:pt idx="69">
                  <c:v>3140</c:v>
                </c:pt>
                <c:pt idx="70">
                  <c:v>1470</c:v>
                </c:pt>
                <c:pt idx="71">
                  <c:v>707</c:v>
                </c:pt>
                <c:pt idx="72">
                  <c:v>1358</c:v>
                </c:pt>
                <c:pt idx="73">
                  <c:v>1450</c:v>
                </c:pt>
                <c:pt idx="74">
                  <c:v>1166</c:v>
                </c:pt>
                <c:pt idx="75">
                  <c:v>407</c:v>
                </c:pt>
                <c:pt idx="76">
                  <c:v>682</c:v>
                </c:pt>
                <c:pt idx="77">
                  <c:v>261</c:v>
                </c:pt>
                <c:pt idx="78">
                  <c:v>1001</c:v>
                </c:pt>
                <c:pt idx="79">
                  <c:v>1119</c:v>
                </c:pt>
                <c:pt idx="80">
                  <c:v>262</c:v>
                </c:pt>
                <c:pt idx="81">
                  <c:v>235</c:v>
                </c:pt>
                <c:pt idx="82">
                  <c:v>161</c:v>
                </c:pt>
                <c:pt idx="83">
                  <c:v>494</c:v>
                </c:pt>
                <c:pt idx="84">
                  <c:v>1191</c:v>
                </c:pt>
                <c:pt idx="85">
                  <c:v>1326</c:v>
                </c:pt>
                <c:pt idx="86">
                  <c:v>315</c:v>
                </c:pt>
                <c:pt idx="87">
                  <c:v>296</c:v>
                </c:pt>
                <c:pt idx="88">
                  <c:v>228</c:v>
                </c:pt>
                <c:pt idx="89">
                  <c:v>79</c:v>
                </c:pt>
              </c:numCache>
            </c:numRef>
          </c:val>
          <c:smooth val="0"/>
          <c:extLst>
            <c:ext xmlns:c16="http://schemas.microsoft.com/office/drawing/2014/chart" uri="{C3380CC4-5D6E-409C-BE32-E72D297353CC}">
              <c16:uniqueId val="{00000001-1E2D-49C7-B71E-BBF14A4BD7BA}"/>
            </c:ext>
          </c:extLst>
        </c:ser>
        <c:dLbls>
          <c:showLegendKey val="0"/>
          <c:showVal val="0"/>
          <c:showCatName val="0"/>
          <c:showSerName val="0"/>
          <c:showPercent val="0"/>
          <c:showBubbleSize val="0"/>
        </c:dLbls>
        <c:smooth val="0"/>
        <c:axId val="376219784"/>
        <c:axId val="376214536"/>
      </c:lineChart>
      <c:dateAx>
        <c:axId val="376219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14536"/>
        <c:crosses val="autoZero"/>
        <c:auto val="1"/>
        <c:lblOffset val="100"/>
        <c:baseTimeUnit val="days"/>
      </c:dateAx>
      <c:valAx>
        <c:axId val="37621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21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B79FC-2B70-44D0-9C1C-68C9D86C9A0B}"/>
              </a:ext>
            </a:extLst>
          </p:cNvPr>
          <p:cNvSpPr>
            <a:spLocks noGrp="1"/>
          </p:cNvSpPr>
          <p:nvPr>
            <p:ph type="ctrTitle"/>
          </p:nvPr>
        </p:nvSpPr>
        <p:spPr/>
        <p:txBody>
          <a:bodyPr/>
          <a:lstStyle/>
          <a:p>
            <a:r>
              <a:rPr lang="en-US"/>
              <a:t>Quartalsreport Facebook</a:t>
            </a:r>
          </a:p>
        </p:txBody>
      </p:sp>
      <p:sp>
        <p:nvSpPr>
          <p:cNvPr id="3" name="Subtitle 2">
            <a:extLst>
              <a:ext uri="{FF2B5EF4-FFF2-40B4-BE49-F238E27FC236}">
                <a16:creationId xmlns:a16="http://schemas.microsoft.com/office/drawing/2014/main" id="{BE5CD2F0-F497-45B4-BB82-EEADFA9E3DA0}"/>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274029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04767-1E22-49CA-BEBB-97FEC20CF7D6}"/>
              </a:ext>
            </a:extLst>
          </p:cNvPr>
          <p:cNvSpPr>
            <a:spLocks noGrp="1"/>
          </p:cNvSpPr>
          <p:nvPr>
            <p:ph type="title"/>
          </p:nvPr>
        </p:nvSpPr>
        <p:spPr/>
        <p:txBody>
          <a:bodyPr/>
          <a:lstStyle/>
          <a:p>
            <a:r>
              <a:rPr lang="de-DE"/>
              <a:t>Facebook Entwicklung der Follower | All Pages</a:t>
            </a:r>
            <a:endParaRPr lang="en-US"/>
          </a:p>
        </p:txBody>
      </p:sp>
      <p:graphicFrame>
        <p:nvGraphicFramePr>
          <p:cNvPr id="6" name="Chart Placeholder 5">
            <a:extLst>
              <a:ext uri="{FF2B5EF4-FFF2-40B4-BE49-F238E27FC236}">
                <a16:creationId xmlns:a16="http://schemas.microsoft.com/office/drawing/2014/main" id="{8395B78F-FD31-4AD2-AAD5-44458C3CE2F8}"/>
              </a:ext>
            </a:extLst>
          </p:cNvPr>
          <p:cNvGraphicFramePr>
            <a:graphicFrameLocks noGrp="1"/>
          </p:cNvGraphicFramePr>
          <p:nvPr>
            <p:ph type="chart" sz="quarter" idx="13"/>
            <p:extLst>
              <p:ext uri="{D42A27DB-BD31-4B8C-83A1-F6EECF244321}">
                <p14:modId xmlns:p14="http://schemas.microsoft.com/office/powerpoint/2010/main" val="2577561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0DFD7F-D028-4674-B88C-F8215EFC9498}"/>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43766276-D804-4AEE-A580-5C960FD199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682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6AC40-7722-4503-B5E7-5E0F6B74DA59}"/>
              </a:ext>
            </a:extLst>
          </p:cNvPr>
          <p:cNvSpPr>
            <a:spLocks noGrp="1"/>
          </p:cNvSpPr>
          <p:nvPr>
            <p:ph type="title"/>
          </p:nvPr>
        </p:nvSpPr>
        <p:spPr/>
        <p:txBody>
          <a:bodyPr/>
          <a:lstStyle/>
          <a:p>
            <a:r>
              <a:rPr lang="en-US"/>
              <a:t>Facebook Facebook KPIs Reichweite | All Pages</a:t>
            </a:r>
          </a:p>
        </p:txBody>
      </p:sp>
      <p:graphicFrame>
        <p:nvGraphicFramePr>
          <p:cNvPr id="5" name="Table Placeholder 4">
            <a:extLst>
              <a:ext uri="{FF2B5EF4-FFF2-40B4-BE49-F238E27FC236}">
                <a16:creationId xmlns:a16="http://schemas.microsoft.com/office/drawing/2014/main" id="{4BBC13E1-2552-4996-A41F-2E17BC995FB9}"/>
              </a:ext>
            </a:extLst>
          </p:cNvPr>
          <p:cNvGraphicFramePr>
            <a:graphicFrameLocks noGrp="1"/>
          </p:cNvGraphicFramePr>
          <p:nvPr>
            <p:ph type="tbl" sz="quarter" idx="13"/>
            <p:extLst>
              <p:ext uri="{D42A27DB-BD31-4B8C-83A1-F6EECF244321}">
                <p14:modId xmlns:p14="http://schemas.microsoft.com/office/powerpoint/2010/main" val="3287961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824236347"/>
                    </a:ext>
                  </a:extLst>
                </a:gridCol>
                <a:gridCol w="987552">
                  <a:extLst>
                    <a:ext uri="{9D8B030D-6E8A-4147-A177-3AD203B41FA5}">
                      <a16:colId xmlns:a16="http://schemas.microsoft.com/office/drawing/2014/main" val="178025823"/>
                    </a:ext>
                  </a:extLst>
                </a:gridCol>
                <a:gridCol w="987552">
                  <a:extLst>
                    <a:ext uri="{9D8B030D-6E8A-4147-A177-3AD203B41FA5}">
                      <a16:colId xmlns:a16="http://schemas.microsoft.com/office/drawing/2014/main" val="2417818100"/>
                    </a:ext>
                  </a:extLst>
                </a:gridCol>
                <a:gridCol w="987552">
                  <a:extLst>
                    <a:ext uri="{9D8B030D-6E8A-4147-A177-3AD203B41FA5}">
                      <a16:colId xmlns:a16="http://schemas.microsoft.com/office/drawing/2014/main" val="1214673940"/>
                    </a:ext>
                  </a:extLst>
                </a:gridCol>
                <a:gridCol w="822960">
                  <a:extLst>
                    <a:ext uri="{9D8B030D-6E8A-4147-A177-3AD203B41FA5}">
                      <a16:colId xmlns:a16="http://schemas.microsoft.com/office/drawing/2014/main" val="3604660294"/>
                    </a:ext>
                  </a:extLst>
                </a:gridCol>
                <a:gridCol w="411480">
                  <a:extLst>
                    <a:ext uri="{9D8B030D-6E8A-4147-A177-3AD203B41FA5}">
                      <a16:colId xmlns:a16="http://schemas.microsoft.com/office/drawing/2014/main" val="1465764887"/>
                    </a:ext>
                  </a:extLst>
                </a:gridCol>
                <a:gridCol w="987552">
                  <a:extLst>
                    <a:ext uri="{9D8B030D-6E8A-4147-A177-3AD203B41FA5}">
                      <a16:colId xmlns:a16="http://schemas.microsoft.com/office/drawing/2014/main" val="1993127408"/>
                    </a:ext>
                  </a:extLst>
                </a:gridCol>
                <a:gridCol w="740664">
                  <a:extLst>
                    <a:ext uri="{9D8B030D-6E8A-4147-A177-3AD203B41FA5}">
                      <a16:colId xmlns:a16="http://schemas.microsoft.com/office/drawing/2014/main" val="2909125222"/>
                    </a:ext>
                  </a:extLst>
                </a:gridCol>
                <a:gridCol w="987552">
                  <a:extLst>
                    <a:ext uri="{9D8B030D-6E8A-4147-A177-3AD203B41FA5}">
                      <a16:colId xmlns:a16="http://schemas.microsoft.com/office/drawing/2014/main" val="2654853430"/>
                    </a:ext>
                  </a:extLst>
                </a:gridCol>
                <a:gridCol w="411480">
                  <a:extLst>
                    <a:ext uri="{9D8B030D-6E8A-4147-A177-3AD203B41FA5}">
                      <a16:colId xmlns:a16="http://schemas.microsoft.com/office/drawing/2014/main" val="1891119628"/>
                    </a:ext>
                  </a:extLst>
                </a:gridCol>
              </a:tblGrid>
              <a:tr h="370840">
                <a:tc>
                  <a:txBody>
                    <a:bodyPr/>
                    <a:lstStyle/>
                    <a:p>
                      <a:r>
                        <a:rPr lang="en-US" sz="1000"/>
                        <a:t>Fans</a:t>
                      </a:r>
                    </a:p>
                  </a:txBody>
                  <a:tcPr/>
                </a:tc>
                <a:tc>
                  <a:txBody>
                    <a:bodyPr/>
                    <a:lstStyle/>
                    <a:p>
                      <a:r>
                        <a:rPr lang="en-US" sz="1000"/>
                        <a:t>Änderung Fans</a:t>
                      </a:r>
                    </a:p>
                  </a:txBody>
                  <a:tcPr/>
                </a:tc>
                <a:tc>
                  <a:txBody>
                    <a:bodyPr/>
                    <a:lstStyle/>
                    <a:p>
                      <a:r>
                        <a:rPr lang="en-US" sz="1000"/>
                        <a:t>Posts</a:t>
                      </a:r>
                    </a:p>
                  </a:txBody>
                  <a:tcPr/>
                </a:tc>
                <a:tc>
                  <a:txBody>
                    <a:bodyPr/>
                    <a:lstStyle/>
                    <a:p>
                      <a:r>
                        <a:rPr lang="en-US" sz="1000"/>
                        <a:t>Impressionen</a:t>
                      </a:r>
                    </a:p>
                  </a:txBody>
                  <a:tcPr/>
                </a:tc>
                <a:tc>
                  <a:txBody>
                    <a:bodyPr/>
                    <a:lstStyle/>
                    <a:p>
                      <a:r>
                        <a:rPr lang="en-US" sz="1000"/>
                        <a:t>Bezahlte Impressionen</a:t>
                      </a:r>
                    </a:p>
                  </a:txBody>
                  <a:tcPr/>
                </a:tc>
                <a:tc>
                  <a:txBody>
                    <a:bodyPr/>
                    <a:lstStyle/>
                    <a:p>
                      <a:r>
                        <a:rPr lang="en-US" sz="1000"/>
                        <a:t>Anteil Bezahlt</a:t>
                      </a:r>
                    </a:p>
                  </a:txBody>
                  <a:tcPr/>
                </a:tc>
                <a:tc>
                  <a:txBody>
                    <a:bodyPr/>
                    <a:lstStyle/>
                    <a:p>
                      <a:r>
                        <a:rPr lang="en-US" sz="1000"/>
                        <a:t>Organische Impressionen</a:t>
                      </a:r>
                    </a:p>
                  </a:txBody>
                  <a:tcPr/>
                </a:tc>
                <a:tc>
                  <a:txBody>
                    <a:bodyPr/>
                    <a:lstStyle/>
                    <a:p>
                      <a:r>
                        <a:rPr lang="en-US" sz="1000"/>
                        <a:t>Anteil Organisch</a:t>
                      </a:r>
                    </a:p>
                  </a:txBody>
                  <a:tcPr/>
                </a:tc>
                <a:tc>
                  <a:txBody>
                    <a:bodyPr/>
                    <a:lstStyle/>
                    <a:p>
                      <a:r>
                        <a:rPr lang="en-US" sz="1000"/>
                        <a:t>Virale Impressionen</a:t>
                      </a:r>
                    </a:p>
                  </a:txBody>
                  <a:tcPr/>
                </a:tc>
                <a:tc>
                  <a:txBody>
                    <a:bodyPr/>
                    <a:lstStyle/>
                    <a:p>
                      <a:r>
                        <a:rPr lang="en-US" sz="1000"/>
                        <a:t>Anteil Viral</a:t>
                      </a:r>
                    </a:p>
                  </a:txBody>
                  <a:tcPr/>
                </a:tc>
                <a:extLst>
                  <a:ext uri="{0D108BD9-81ED-4DB2-BD59-A6C34878D82A}">
                    <a16:rowId xmlns:a16="http://schemas.microsoft.com/office/drawing/2014/main" val="1869575291"/>
                  </a:ext>
                </a:extLst>
              </a:tr>
              <a:tr h="370840">
                <a:tc>
                  <a:txBody>
                    <a:bodyPr/>
                    <a:lstStyle/>
                    <a:p>
                      <a:r>
                        <a:rPr lang="en-US" sz="1000"/>
                        <a:t>9722</a:t>
                      </a:r>
                    </a:p>
                  </a:txBody>
                  <a:tcPr/>
                </a:tc>
                <a:tc>
                  <a:txBody>
                    <a:bodyPr/>
                    <a:lstStyle/>
                    <a:p>
                      <a:r>
                        <a:rPr lang="en-US" sz="1000"/>
                        <a:t>55</a:t>
                      </a:r>
                    </a:p>
                  </a:txBody>
                  <a:tcPr/>
                </a:tc>
                <a:tc>
                  <a:txBody>
                    <a:bodyPr/>
                    <a:lstStyle/>
                    <a:p>
                      <a:r>
                        <a:rPr lang="en-US" sz="1000"/>
                        <a:t>38</a:t>
                      </a:r>
                    </a:p>
                  </a:txBody>
                  <a:tcPr/>
                </a:tc>
                <a:tc>
                  <a:txBody>
                    <a:bodyPr/>
                    <a:lstStyle/>
                    <a:p>
                      <a:r>
                        <a:rPr lang="en-US" sz="1000"/>
                        <a:t>25124177</a:t>
                      </a:r>
                    </a:p>
                  </a:txBody>
                  <a:tcPr/>
                </a:tc>
                <a:tc>
                  <a:txBody>
                    <a:bodyPr/>
                    <a:lstStyle/>
                    <a:p>
                      <a:r>
                        <a:rPr lang="en-US" sz="1000"/>
                        <a:t>24983978</a:t>
                      </a:r>
                    </a:p>
                  </a:txBody>
                  <a:tcPr/>
                </a:tc>
                <a:tc>
                  <a:txBody>
                    <a:bodyPr/>
                    <a:lstStyle/>
                    <a:p>
                      <a:r>
                        <a:rPr lang="en-US" sz="1000"/>
                        <a:t>99.47 %</a:t>
                      </a:r>
                    </a:p>
                  </a:txBody>
                  <a:tcPr/>
                </a:tc>
                <a:tc>
                  <a:txBody>
                    <a:bodyPr/>
                    <a:lstStyle/>
                    <a:p>
                      <a:r>
                        <a:rPr lang="en-US" sz="1000"/>
                        <a:t>140199</a:t>
                      </a:r>
                    </a:p>
                  </a:txBody>
                  <a:tcPr/>
                </a:tc>
                <a:tc>
                  <a:txBody>
                    <a:bodyPr/>
                    <a:lstStyle/>
                    <a:p>
                      <a:r>
                        <a:rPr lang="en-US" sz="1000"/>
                        <a:t>0.56 %</a:t>
                      </a:r>
                    </a:p>
                  </a:txBody>
                  <a:tcPr/>
                </a:tc>
                <a:tc>
                  <a:txBody>
                    <a:bodyPr/>
                    <a:lstStyle/>
                    <a:p>
                      <a:r>
                        <a:rPr lang="en-US" sz="1000"/>
                        <a:t>78114</a:t>
                      </a:r>
                    </a:p>
                  </a:txBody>
                  <a:tcPr/>
                </a:tc>
                <a:tc>
                  <a:txBody>
                    <a:bodyPr/>
                    <a:lstStyle/>
                    <a:p>
                      <a:r>
                        <a:rPr lang="en-US" sz="1000"/>
                        <a:t>0.31 %</a:t>
                      </a:r>
                    </a:p>
                  </a:txBody>
                  <a:tcPr/>
                </a:tc>
                <a:extLst>
                  <a:ext uri="{0D108BD9-81ED-4DB2-BD59-A6C34878D82A}">
                    <a16:rowId xmlns:a16="http://schemas.microsoft.com/office/drawing/2014/main" val="1688832710"/>
                  </a:ext>
                </a:extLst>
              </a:tr>
            </a:tbl>
          </a:graphicData>
        </a:graphic>
      </p:graphicFrame>
      <p:sp>
        <p:nvSpPr>
          <p:cNvPr id="4" name="Text Placeholder 3">
            <a:extLst>
              <a:ext uri="{FF2B5EF4-FFF2-40B4-BE49-F238E27FC236}">
                <a16:creationId xmlns:a16="http://schemas.microsoft.com/office/drawing/2014/main" id="{D087AFC5-77E6-44E6-9AAE-1D955015397F}"/>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70668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F76C6-FE97-4B8D-8E8E-91F675219EC6}"/>
              </a:ext>
            </a:extLst>
          </p:cNvPr>
          <p:cNvSpPr>
            <a:spLocks noGrp="1"/>
          </p:cNvSpPr>
          <p:nvPr>
            <p:ph type="title"/>
          </p:nvPr>
        </p:nvSpPr>
        <p:spPr/>
        <p:txBody>
          <a:bodyPr/>
          <a:lstStyle/>
          <a:p>
            <a:r>
              <a:rPr lang="de-DE"/>
              <a:t>Facebook Reichweite organisch, viral und bezahlt | All Pages</a:t>
            </a:r>
            <a:endParaRPr lang="en-US"/>
          </a:p>
        </p:txBody>
      </p:sp>
      <p:graphicFrame>
        <p:nvGraphicFramePr>
          <p:cNvPr id="6" name="Chart Placeholder 5">
            <a:extLst>
              <a:ext uri="{FF2B5EF4-FFF2-40B4-BE49-F238E27FC236}">
                <a16:creationId xmlns:a16="http://schemas.microsoft.com/office/drawing/2014/main" id="{8DADA043-5EB5-458E-8FE1-FC290E614938}"/>
              </a:ext>
            </a:extLst>
          </p:cNvPr>
          <p:cNvGraphicFramePr>
            <a:graphicFrameLocks noGrp="1"/>
          </p:cNvGraphicFramePr>
          <p:nvPr>
            <p:ph type="chart" sz="quarter" idx="13"/>
            <p:extLst>
              <p:ext uri="{D42A27DB-BD31-4B8C-83A1-F6EECF244321}">
                <p14:modId xmlns:p14="http://schemas.microsoft.com/office/powerpoint/2010/main" val="1273266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7D2BCE-66E9-4932-B9A2-0A3B9BA05113}"/>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F64634F0-3C73-4784-A3E3-F74DFEDBC1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9012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E5A9-D1CD-40AC-BFD3-FB8E5B1474C7}"/>
              </a:ext>
            </a:extLst>
          </p:cNvPr>
          <p:cNvSpPr>
            <a:spLocks noGrp="1"/>
          </p:cNvSpPr>
          <p:nvPr>
            <p:ph type="title"/>
          </p:nvPr>
        </p:nvSpPr>
        <p:spPr/>
        <p:txBody>
          <a:bodyPr/>
          <a:lstStyle/>
          <a:p>
            <a:r>
              <a:rPr lang="en-US"/>
              <a:t>Facebook Organische und Virale Reichweite Facebook | All Pages</a:t>
            </a:r>
          </a:p>
        </p:txBody>
      </p:sp>
      <p:graphicFrame>
        <p:nvGraphicFramePr>
          <p:cNvPr id="6" name="Chart Placeholder 5">
            <a:extLst>
              <a:ext uri="{FF2B5EF4-FFF2-40B4-BE49-F238E27FC236}">
                <a16:creationId xmlns:a16="http://schemas.microsoft.com/office/drawing/2014/main" id="{E99802C0-EFE8-4488-83F2-68E36E6A4016}"/>
              </a:ext>
            </a:extLst>
          </p:cNvPr>
          <p:cNvGraphicFramePr>
            <a:graphicFrameLocks noGrp="1"/>
          </p:cNvGraphicFramePr>
          <p:nvPr>
            <p:ph type="chart" sz="quarter" idx="13"/>
            <p:extLst>
              <p:ext uri="{D42A27DB-BD31-4B8C-83A1-F6EECF244321}">
                <p14:modId xmlns:p14="http://schemas.microsoft.com/office/powerpoint/2010/main" val="4154703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BDF744-25DB-45BE-97DC-8E5EA773B34F}"/>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39883BD1-4BE0-4D8A-9A32-D28571EE03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0927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C7E52-EC0E-4112-A48C-C7CE492BDA41}"/>
              </a:ext>
            </a:extLst>
          </p:cNvPr>
          <p:cNvSpPr>
            <a:spLocks noGrp="1"/>
          </p:cNvSpPr>
          <p:nvPr>
            <p:ph type="title"/>
          </p:nvPr>
        </p:nvSpPr>
        <p:spPr/>
        <p:txBody>
          <a:bodyPr/>
          <a:lstStyle/>
          <a:p>
            <a:r>
              <a:rPr lang="de-DE"/>
              <a:t>Facebook Übersicht redaktionelle Inhalte | All Pages</a:t>
            </a:r>
            <a:endParaRPr lang="en-US"/>
          </a:p>
        </p:txBody>
      </p:sp>
      <p:graphicFrame>
        <p:nvGraphicFramePr>
          <p:cNvPr id="5" name="Table Placeholder 4">
            <a:extLst>
              <a:ext uri="{FF2B5EF4-FFF2-40B4-BE49-F238E27FC236}">
                <a16:creationId xmlns:a16="http://schemas.microsoft.com/office/drawing/2014/main" id="{63825322-F81F-41E9-8F4E-E8484E4AFB67}"/>
              </a:ext>
            </a:extLst>
          </p:cNvPr>
          <p:cNvGraphicFramePr>
            <a:graphicFrameLocks noGrp="1"/>
          </p:cNvGraphicFramePr>
          <p:nvPr>
            <p:ph type="tbl" sz="quarter" idx="13"/>
            <p:extLst>
              <p:ext uri="{D42A27DB-BD31-4B8C-83A1-F6EECF244321}">
                <p14:modId xmlns:p14="http://schemas.microsoft.com/office/powerpoint/2010/main" val="129380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981938007"/>
                    </a:ext>
                  </a:extLst>
                </a:gridCol>
                <a:gridCol w="1069848">
                  <a:extLst>
                    <a:ext uri="{9D8B030D-6E8A-4147-A177-3AD203B41FA5}">
                      <a16:colId xmlns:a16="http://schemas.microsoft.com/office/drawing/2014/main" val="2446842610"/>
                    </a:ext>
                  </a:extLst>
                </a:gridCol>
                <a:gridCol w="1069848">
                  <a:extLst>
                    <a:ext uri="{9D8B030D-6E8A-4147-A177-3AD203B41FA5}">
                      <a16:colId xmlns:a16="http://schemas.microsoft.com/office/drawing/2014/main" val="2271480890"/>
                    </a:ext>
                  </a:extLst>
                </a:gridCol>
                <a:gridCol w="1069848">
                  <a:extLst>
                    <a:ext uri="{9D8B030D-6E8A-4147-A177-3AD203B41FA5}">
                      <a16:colId xmlns:a16="http://schemas.microsoft.com/office/drawing/2014/main" val="770582916"/>
                    </a:ext>
                  </a:extLst>
                </a:gridCol>
                <a:gridCol w="1069848">
                  <a:extLst>
                    <a:ext uri="{9D8B030D-6E8A-4147-A177-3AD203B41FA5}">
                      <a16:colId xmlns:a16="http://schemas.microsoft.com/office/drawing/2014/main" val="988315941"/>
                    </a:ext>
                  </a:extLst>
                </a:gridCol>
                <a:gridCol w="905256">
                  <a:extLst>
                    <a:ext uri="{9D8B030D-6E8A-4147-A177-3AD203B41FA5}">
                      <a16:colId xmlns:a16="http://schemas.microsoft.com/office/drawing/2014/main" val="3657942967"/>
                    </a:ext>
                  </a:extLst>
                </a:gridCol>
                <a:gridCol w="493776">
                  <a:extLst>
                    <a:ext uri="{9D8B030D-6E8A-4147-A177-3AD203B41FA5}">
                      <a16:colId xmlns:a16="http://schemas.microsoft.com/office/drawing/2014/main" val="590491743"/>
                    </a:ext>
                  </a:extLst>
                </a:gridCol>
                <a:gridCol w="493776">
                  <a:extLst>
                    <a:ext uri="{9D8B030D-6E8A-4147-A177-3AD203B41FA5}">
                      <a16:colId xmlns:a16="http://schemas.microsoft.com/office/drawing/2014/main" val="3788269487"/>
                    </a:ext>
                  </a:extLst>
                </a:gridCol>
                <a:gridCol w="493776">
                  <a:extLst>
                    <a:ext uri="{9D8B030D-6E8A-4147-A177-3AD203B41FA5}">
                      <a16:colId xmlns:a16="http://schemas.microsoft.com/office/drawing/2014/main" val="3866329962"/>
                    </a:ext>
                  </a:extLst>
                </a:gridCol>
              </a:tblGrid>
              <a:tr h="370840">
                <a:tc>
                  <a:txBody>
                    <a:bodyPr/>
                    <a:lstStyle/>
                    <a:p>
                      <a:r>
                        <a:rPr lang="en-US" sz="1000"/>
                        <a:t>Fans</a:t>
                      </a:r>
                    </a:p>
                  </a:txBody>
                  <a:tcPr/>
                </a:tc>
                <a:tc>
                  <a:txBody>
                    <a:bodyPr/>
                    <a:lstStyle/>
                    <a:p>
                      <a:r>
                        <a:rPr lang="en-US" sz="1000"/>
                        <a:t>Posts</a:t>
                      </a:r>
                    </a:p>
                  </a:txBody>
                  <a:tcPr/>
                </a:tc>
                <a:tc>
                  <a:txBody>
                    <a:bodyPr/>
                    <a:lstStyle/>
                    <a:p>
                      <a:r>
                        <a:rPr lang="en-US" sz="1000"/>
                        <a:t>Videos</a:t>
                      </a:r>
                    </a:p>
                  </a:txBody>
                  <a:tcPr/>
                </a:tc>
                <a:tc>
                  <a:txBody>
                    <a:bodyPr/>
                    <a:lstStyle/>
                    <a:p>
                      <a:r>
                        <a:rPr lang="en-US" sz="1000"/>
                        <a:t>Foto Posts</a:t>
                      </a:r>
                    </a:p>
                  </a:txBody>
                  <a:tcPr/>
                </a:tc>
                <a:tc>
                  <a:txBody>
                    <a:bodyPr/>
                    <a:lstStyle/>
                    <a:p>
                      <a:r>
                        <a:rPr lang="en-US" sz="1000"/>
                        <a:t>Link Posts</a:t>
                      </a:r>
                    </a:p>
                  </a:txBody>
                  <a:tcPr/>
                </a:tc>
                <a:tc>
                  <a:txBody>
                    <a:bodyPr/>
                    <a:lstStyle/>
                    <a:p>
                      <a:r>
                        <a:rPr lang="en-US" sz="1000"/>
                        <a:t>Reaktionen</a:t>
                      </a:r>
                    </a:p>
                  </a:txBody>
                  <a:tcPr/>
                </a:tc>
                <a:tc>
                  <a:txBody>
                    <a:bodyPr/>
                    <a:lstStyle/>
                    <a:p>
                      <a:r>
                        <a:rPr lang="en-US" sz="1000"/>
                        <a:t>Kommentare</a:t>
                      </a:r>
                    </a:p>
                  </a:txBody>
                  <a:tcPr/>
                </a:tc>
                <a:tc>
                  <a:txBody>
                    <a:bodyPr/>
                    <a:lstStyle/>
                    <a:p>
                      <a:r>
                        <a:rPr lang="en-US" sz="1000"/>
                        <a:t>Geteilt</a:t>
                      </a:r>
                    </a:p>
                  </a:txBody>
                  <a:tcPr/>
                </a:tc>
                <a:tc>
                  <a:txBody>
                    <a:bodyPr/>
                    <a:lstStyle/>
                    <a:p>
                      <a:r>
                        <a:rPr lang="en-US" sz="1000"/>
                        <a:t>Interaktionsrate</a:t>
                      </a:r>
                    </a:p>
                  </a:txBody>
                  <a:tcPr/>
                </a:tc>
                <a:extLst>
                  <a:ext uri="{0D108BD9-81ED-4DB2-BD59-A6C34878D82A}">
                    <a16:rowId xmlns:a16="http://schemas.microsoft.com/office/drawing/2014/main" val="1557313422"/>
                  </a:ext>
                </a:extLst>
              </a:tr>
              <a:tr h="370840">
                <a:tc>
                  <a:txBody>
                    <a:bodyPr/>
                    <a:lstStyle/>
                    <a:p>
                      <a:r>
                        <a:rPr lang="en-US" sz="1000"/>
                        <a:t>9732</a:t>
                      </a:r>
                    </a:p>
                  </a:txBody>
                  <a:tcPr/>
                </a:tc>
                <a:tc>
                  <a:txBody>
                    <a:bodyPr/>
                    <a:lstStyle/>
                    <a:p>
                      <a:r>
                        <a:rPr lang="en-US" sz="1000"/>
                        <a:t>38</a:t>
                      </a:r>
                    </a:p>
                  </a:txBody>
                  <a:tcPr/>
                </a:tc>
                <a:tc>
                  <a:txBody>
                    <a:bodyPr/>
                    <a:lstStyle/>
                    <a:p>
                      <a:r>
                        <a:rPr lang="en-US" sz="1000"/>
                        <a:t>8</a:t>
                      </a:r>
                    </a:p>
                  </a:txBody>
                  <a:tcPr/>
                </a:tc>
                <a:tc>
                  <a:txBody>
                    <a:bodyPr/>
                    <a:lstStyle/>
                    <a:p>
                      <a:r>
                        <a:rPr lang="en-US" sz="1000"/>
                        <a:t>26</a:t>
                      </a:r>
                    </a:p>
                  </a:txBody>
                  <a:tcPr/>
                </a:tc>
                <a:tc>
                  <a:txBody>
                    <a:bodyPr/>
                    <a:lstStyle/>
                    <a:p>
                      <a:r>
                        <a:rPr lang="en-US" sz="1000"/>
                        <a:t>4</a:t>
                      </a:r>
                    </a:p>
                  </a:txBody>
                  <a:tcPr/>
                </a:tc>
                <a:tc>
                  <a:txBody>
                    <a:bodyPr/>
                    <a:lstStyle/>
                    <a:p>
                      <a:r>
                        <a:rPr lang="en-US" sz="1000"/>
                        <a:t>851</a:t>
                      </a:r>
                    </a:p>
                  </a:txBody>
                  <a:tcPr/>
                </a:tc>
                <a:tc>
                  <a:txBody>
                    <a:bodyPr/>
                    <a:lstStyle/>
                    <a:p>
                      <a:r>
                        <a:rPr lang="en-US" sz="1000"/>
                        <a:t>36</a:t>
                      </a:r>
                    </a:p>
                  </a:txBody>
                  <a:tcPr/>
                </a:tc>
                <a:tc>
                  <a:txBody>
                    <a:bodyPr/>
                    <a:lstStyle/>
                    <a:p>
                      <a:r>
                        <a:rPr lang="en-US" sz="1000"/>
                        <a:t>786</a:t>
                      </a:r>
                    </a:p>
                  </a:txBody>
                  <a:tcPr/>
                </a:tc>
                <a:tc>
                  <a:txBody>
                    <a:bodyPr/>
                    <a:lstStyle/>
                    <a:p>
                      <a:r>
                        <a:rPr lang="en-US" sz="1000"/>
                        <a:t>0.9048 %</a:t>
                      </a:r>
                    </a:p>
                  </a:txBody>
                  <a:tcPr/>
                </a:tc>
                <a:extLst>
                  <a:ext uri="{0D108BD9-81ED-4DB2-BD59-A6C34878D82A}">
                    <a16:rowId xmlns:a16="http://schemas.microsoft.com/office/drawing/2014/main" val="540003540"/>
                  </a:ext>
                </a:extLst>
              </a:tr>
            </a:tbl>
          </a:graphicData>
        </a:graphic>
      </p:graphicFrame>
      <p:sp>
        <p:nvSpPr>
          <p:cNvPr id="4" name="Text Placeholder 3">
            <a:extLst>
              <a:ext uri="{FF2B5EF4-FFF2-40B4-BE49-F238E27FC236}">
                <a16:creationId xmlns:a16="http://schemas.microsoft.com/office/drawing/2014/main" id="{1D7EF5B4-425B-4099-9E3E-6C19E7BA3153}"/>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349911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A57A1-9A68-4B61-9479-2B8B90D8749D}"/>
              </a:ext>
            </a:extLst>
          </p:cNvPr>
          <p:cNvSpPr>
            <a:spLocks noGrp="1"/>
          </p:cNvSpPr>
          <p:nvPr>
            <p:ph type="title"/>
          </p:nvPr>
        </p:nvSpPr>
        <p:spPr/>
        <p:txBody>
          <a:bodyPr/>
          <a:lstStyle/>
          <a:p>
            <a:r>
              <a:rPr lang="de-DE"/>
              <a:t>Facebook Postings mit den meisten Interaktionen | All Pages - 1 of 19</a:t>
            </a:r>
            <a:endParaRPr lang="en-US"/>
          </a:p>
        </p:txBody>
      </p:sp>
      <p:graphicFrame>
        <p:nvGraphicFramePr>
          <p:cNvPr id="5" name="Table Placeholder 4">
            <a:extLst>
              <a:ext uri="{FF2B5EF4-FFF2-40B4-BE49-F238E27FC236}">
                <a16:creationId xmlns:a16="http://schemas.microsoft.com/office/drawing/2014/main" id="{ECF029AB-04AC-495B-9FC1-48C30635A444}"/>
              </a:ext>
            </a:extLst>
          </p:cNvPr>
          <p:cNvGraphicFramePr>
            <a:graphicFrameLocks noGrp="1"/>
          </p:cNvGraphicFramePr>
          <p:nvPr>
            <p:ph type="tbl" sz="quarter" idx="13"/>
            <p:extLst>
              <p:ext uri="{D42A27DB-BD31-4B8C-83A1-F6EECF244321}">
                <p14:modId xmlns:p14="http://schemas.microsoft.com/office/powerpoint/2010/main" val="1454135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58012879"/>
                    </a:ext>
                  </a:extLst>
                </a:gridCol>
                <a:gridCol w="1645920">
                  <a:extLst>
                    <a:ext uri="{9D8B030D-6E8A-4147-A177-3AD203B41FA5}">
                      <a16:colId xmlns:a16="http://schemas.microsoft.com/office/drawing/2014/main" val="470351735"/>
                    </a:ext>
                  </a:extLst>
                </a:gridCol>
                <a:gridCol w="1152144">
                  <a:extLst>
                    <a:ext uri="{9D8B030D-6E8A-4147-A177-3AD203B41FA5}">
                      <a16:colId xmlns:a16="http://schemas.microsoft.com/office/drawing/2014/main" val="3348503460"/>
                    </a:ext>
                  </a:extLst>
                </a:gridCol>
                <a:gridCol w="576072">
                  <a:extLst>
                    <a:ext uri="{9D8B030D-6E8A-4147-A177-3AD203B41FA5}">
                      <a16:colId xmlns:a16="http://schemas.microsoft.com/office/drawing/2014/main" val="4187837578"/>
                    </a:ext>
                  </a:extLst>
                </a:gridCol>
                <a:gridCol w="576072">
                  <a:extLst>
                    <a:ext uri="{9D8B030D-6E8A-4147-A177-3AD203B41FA5}">
                      <a16:colId xmlns:a16="http://schemas.microsoft.com/office/drawing/2014/main" val="2925632320"/>
                    </a:ext>
                  </a:extLst>
                </a:gridCol>
                <a:gridCol w="576072">
                  <a:extLst>
                    <a:ext uri="{9D8B030D-6E8A-4147-A177-3AD203B41FA5}">
                      <a16:colId xmlns:a16="http://schemas.microsoft.com/office/drawing/2014/main" val="2233330349"/>
                    </a:ext>
                  </a:extLst>
                </a:gridCol>
                <a:gridCol w="576072">
                  <a:extLst>
                    <a:ext uri="{9D8B030D-6E8A-4147-A177-3AD203B41FA5}">
                      <a16:colId xmlns:a16="http://schemas.microsoft.com/office/drawing/2014/main" val="1679133966"/>
                    </a:ext>
                  </a:extLst>
                </a:gridCol>
                <a:gridCol w="576072">
                  <a:extLst>
                    <a:ext uri="{9D8B030D-6E8A-4147-A177-3AD203B41FA5}">
                      <a16:colId xmlns:a16="http://schemas.microsoft.com/office/drawing/2014/main" val="4102971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45786568"/>
                  </a:ext>
                </a:extLst>
              </a:tr>
            </a:tbl>
          </a:graphicData>
        </a:graphic>
      </p:graphicFrame>
      <p:sp>
        <p:nvSpPr>
          <p:cNvPr id="4" name="Text Placeholder 3">
            <a:extLst>
              <a:ext uri="{FF2B5EF4-FFF2-40B4-BE49-F238E27FC236}">
                <a16:creationId xmlns:a16="http://schemas.microsoft.com/office/drawing/2014/main" id="{4A15C579-85BB-42A8-851D-F887760A9731}"/>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5277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4F088-A1E6-40F2-847A-F8E66CFDD2F6}"/>
              </a:ext>
            </a:extLst>
          </p:cNvPr>
          <p:cNvSpPr>
            <a:spLocks noGrp="1"/>
          </p:cNvSpPr>
          <p:nvPr>
            <p:ph type="title"/>
          </p:nvPr>
        </p:nvSpPr>
        <p:spPr/>
        <p:txBody>
          <a:bodyPr/>
          <a:lstStyle/>
          <a:p>
            <a:r>
              <a:rPr lang="de-DE"/>
              <a:t>Facebook Postings mit den meisten Interaktionen | All Pages - 2 of 19</a:t>
            </a:r>
            <a:endParaRPr lang="en-US"/>
          </a:p>
        </p:txBody>
      </p:sp>
      <p:graphicFrame>
        <p:nvGraphicFramePr>
          <p:cNvPr id="5" name="Table Placeholder 4">
            <a:extLst>
              <a:ext uri="{FF2B5EF4-FFF2-40B4-BE49-F238E27FC236}">
                <a16:creationId xmlns:a16="http://schemas.microsoft.com/office/drawing/2014/main" id="{E2D51710-FAA9-4A65-A2D5-A29C4E296169}"/>
              </a:ext>
            </a:extLst>
          </p:cNvPr>
          <p:cNvGraphicFramePr>
            <a:graphicFrameLocks noGrp="1"/>
          </p:cNvGraphicFramePr>
          <p:nvPr>
            <p:ph type="tbl" sz="quarter" idx="13"/>
            <p:extLst>
              <p:ext uri="{D42A27DB-BD31-4B8C-83A1-F6EECF244321}">
                <p14:modId xmlns:p14="http://schemas.microsoft.com/office/powerpoint/2010/main" val="1086366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65893802"/>
                    </a:ext>
                  </a:extLst>
                </a:gridCol>
                <a:gridCol w="1645920">
                  <a:extLst>
                    <a:ext uri="{9D8B030D-6E8A-4147-A177-3AD203B41FA5}">
                      <a16:colId xmlns:a16="http://schemas.microsoft.com/office/drawing/2014/main" val="519140897"/>
                    </a:ext>
                  </a:extLst>
                </a:gridCol>
                <a:gridCol w="1152144">
                  <a:extLst>
                    <a:ext uri="{9D8B030D-6E8A-4147-A177-3AD203B41FA5}">
                      <a16:colId xmlns:a16="http://schemas.microsoft.com/office/drawing/2014/main" val="1657299281"/>
                    </a:ext>
                  </a:extLst>
                </a:gridCol>
                <a:gridCol w="576072">
                  <a:extLst>
                    <a:ext uri="{9D8B030D-6E8A-4147-A177-3AD203B41FA5}">
                      <a16:colId xmlns:a16="http://schemas.microsoft.com/office/drawing/2014/main" val="442509408"/>
                    </a:ext>
                  </a:extLst>
                </a:gridCol>
                <a:gridCol w="576072">
                  <a:extLst>
                    <a:ext uri="{9D8B030D-6E8A-4147-A177-3AD203B41FA5}">
                      <a16:colId xmlns:a16="http://schemas.microsoft.com/office/drawing/2014/main" val="2716215874"/>
                    </a:ext>
                  </a:extLst>
                </a:gridCol>
                <a:gridCol w="576072">
                  <a:extLst>
                    <a:ext uri="{9D8B030D-6E8A-4147-A177-3AD203B41FA5}">
                      <a16:colId xmlns:a16="http://schemas.microsoft.com/office/drawing/2014/main" val="507526618"/>
                    </a:ext>
                  </a:extLst>
                </a:gridCol>
                <a:gridCol w="576072">
                  <a:extLst>
                    <a:ext uri="{9D8B030D-6E8A-4147-A177-3AD203B41FA5}">
                      <a16:colId xmlns:a16="http://schemas.microsoft.com/office/drawing/2014/main" val="965692471"/>
                    </a:ext>
                  </a:extLst>
                </a:gridCol>
                <a:gridCol w="576072">
                  <a:extLst>
                    <a:ext uri="{9D8B030D-6E8A-4147-A177-3AD203B41FA5}">
                      <a16:colId xmlns:a16="http://schemas.microsoft.com/office/drawing/2014/main" val="3092444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83009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- 2021-03-11 17:50:07</a:t>
                      </a:r>
                      <a:r>
                        <a:rPr kumimoji="0" lang="de-DE" sz="1000" b="0" i="0" u="none" strike="noStrike" kern="1200" cap="none" spc="0" normalizeH="0" baseline="0" noProof="0">
                          <a:ln>
                            <a:noFill/>
                          </a:ln>
                          <a:solidFill>
                            <a:prstClr val="black"/>
                          </a:solidFill>
                          <a:effectLst/>
                          <a:uLnTx/>
                          <a:uFillTx/>
                          <a:latin typeface="+mn-lt"/>
                          <a:ea typeface="+mn-ea"/>
                          <a:cs typeface="+mn-cs"/>
                        </a:rPr>
                        <a:t>
 Wir haben unseren Service ausgebaut und unsere Kommunikationskanäle für euch erweitert: Ab sofort könnt ihr auch per Videoberatung persönlich mit einem unserer Kundenberaterinnen und -berater sprechen. Dadurch spart ihr euch Zeit und unnötige Wege.
Ihr entscheidet, wie ihr mit uns in Kontakt treten möchtet. So sind wir für euch erreichbar:
☎️ 0441 925138-4949
📱 Über unsere App "meine pronova BKK"
👩‍💻 https://www.pronovabkk.de/kundenservice-per-video.html
💬 Per Chat: https://www.pronovabkk.de/service/chat
📧 Per E-Mail an service@pronovabkk.de
👋 An Service-Centern mit ausreichend niedriger Inzidenz bieten wir Beratungstermine vor Ort an. Ruft uns an, um einen Termin zu vereinbaren.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https://scontent.fzty3-2.fna.fbcdn.net/v/t1.6435-9/p720x720/159838019_3841537959225069_5960961129474724580_n.jpg?_nc_cat=102&amp;ccb=1-3&amp;_nc_sid=8024bb&amp;_nc_ohc=rnBRjACSnI4AX9SfCnC&amp;_nc_ht=scontent.fzty3-2.fna&amp;oh=24d08fb8c4d9b0e94fffcd28dbca2c25&amp;oe=60F8B97D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07/18/2021 09:19:55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1.2026 %</a:t>
                      </a:r>
                    </a:p>
                  </a:txBody>
                  <a:tcPr/>
                </a:tc>
                <a:extLst>
                  <a:ext uri="{0D108BD9-81ED-4DB2-BD59-A6C34878D82A}">
                    <a16:rowId xmlns:a16="http://schemas.microsoft.com/office/drawing/2014/main" val="4236066701"/>
                  </a:ext>
                </a:extLst>
              </a:tr>
            </a:tbl>
          </a:graphicData>
        </a:graphic>
      </p:graphicFrame>
      <p:sp>
        <p:nvSpPr>
          <p:cNvPr id="4" name="Text Placeholder 3">
            <a:extLst>
              <a:ext uri="{FF2B5EF4-FFF2-40B4-BE49-F238E27FC236}">
                <a16:creationId xmlns:a16="http://schemas.microsoft.com/office/drawing/2014/main" id="{CA975275-F3C4-4565-AFEE-D4C7004158A8}"/>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226448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1222B-F9A2-4E31-95F0-71AC3E549342}"/>
              </a:ext>
            </a:extLst>
          </p:cNvPr>
          <p:cNvSpPr>
            <a:spLocks noGrp="1"/>
          </p:cNvSpPr>
          <p:nvPr>
            <p:ph type="title"/>
          </p:nvPr>
        </p:nvSpPr>
        <p:spPr/>
        <p:txBody>
          <a:bodyPr/>
          <a:lstStyle/>
          <a:p>
            <a:r>
              <a:rPr lang="de-DE"/>
              <a:t>Facebook Postings mit den meisten Interaktionen | All Pages - 3 of 19</a:t>
            </a:r>
            <a:endParaRPr lang="en-US"/>
          </a:p>
        </p:txBody>
      </p:sp>
      <p:graphicFrame>
        <p:nvGraphicFramePr>
          <p:cNvPr id="5" name="Table Placeholder 4">
            <a:extLst>
              <a:ext uri="{FF2B5EF4-FFF2-40B4-BE49-F238E27FC236}">
                <a16:creationId xmlns:a16="http://schemas.microsoft.com/office/drawing/2014/main" id="{1B3867F0-81CA-4B0C-B5E3-98B3CC8F82B7}"/>
              </a:ext>
            </a:extLst>
          </p:cNvPr>
          <p:cNvGraphicFramePr>
            <a:graphicFrameLocks noGrp="1"/>
          </p:cNvGraphicFramePr>
          <p:nvPr>
            <p:ph type="tbl" sz="quarter" idx="13"/>
            <p:extLst>
              <p:ext uri="{D42A27DB-BD31-4B8C-83A1-F6EECF244321}">
                <p14:modId xmlns:p14="http://schemas.microsoft.com/office/powerpoint/2010/main" val="3745910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45542058"/>
                    </a:ext>
                  </a:extLst>
                </a:gridCol>
                <a:gridCol w="1645920">
                  <a:extLst>
                    <a:ext uri="{9D8B030D-6E8A-4147-A177-3AD203B41FA5}">
                      <a16:colId xmlns:a16="http://schemas.microsoft.com/office/drawing/2014/main" val="2003794140"/>
                    </a:ext>
                  </a:extLst>
                </a:gridCol>
                <a:gridCol w="1152144">
                  <a:extLst>
                    <a:ext uri="{9D8B030D-6E8A-4147-A177-3AD203B41FA5}">
                      <a16:colId xmlns:a16="http://schemas.microsoft.com/office/drawing/2014/main" val="3389798081"/>
                    </a:ext>
                  </a:extLst>
                </a:gridCol>
                <a:gridCol w="576072">
                  <a:extLst>
                    <a:ext uri="{9D8B030D-6E8A-4147-A177-3AD203B41FA5}">
                      <a16:colId xmlns:a16="http://schemas.microsoft.com/office/drawing/2014/main" val="1949428039"/>
                    </a:ext>
                  </a:extLst>
                </a:gridCol>
                <a:gridCol w="576072">
                  <a:extLst>
                    <a:ext uri="{9D8B030D-6E8A-4147-A177-3AD203B41FA5}">
                      <a16:colId xmlns:a16="http://schemas.microsoft.com/office/drawing/2014/main" val="2938712627"/>
                    </a:ext>
                  </a:extLst>
                </a:gridCol>
                <a:gridCol w="576072">
                  <a:extLst>
                    <a:ext uri="{9D8B030D-6E8A-4147-A177-3AD203B41FA5}">
                      <a16:colId xmlns:a16="http://schemas.microsoft.com/office/drawing/2014/main" val="1869120496"/>
                    </a:ext>
                  </a:extLst>
                </a:gridCol>
                <a:gridCol w="576072">
                  <a:extLst>
                    <a:ext uri="{9D8B030D-6E8A-4147-A177-3AD203B41FA5}">
                      <a16:colId xmlns:a16="http://schemas.microsoft.com/office/drawing/2014/main" val="895011428"/>
                    </a:ext>
                  </a:extLst>
                </a:gridCol>
                <a:gridCol w="576072">
                  <a:extLst>
                    <a:ext uri="{9D8B030D-6E8A-4147-A177-3AD203B41FA5}">
                      <a16:colId xmlns:a16="http://schemas.microsoft.com/office/drawing/2014/main" val="1678984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567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- 2021-01-11 07:27:20</a:t>
                      </a:r>
                      <a:r>
                        <a:rPr kumimoji="0" lang="de-DE" sz="1000" b="0" i="0" u="none" strike="noStrike" kern="1200" cap="none" spc="0" normalizeH="0" baseline="0" noProof="0">
                          <a:ln>
                            <a:noFill/>
                          </a:ln>
                          <a:solidFill>
                            <a:prstClr val="black"/>
                          </a:solidFill>
                          <a:effectLst/>
                          <a:uLnTx/>
                          <a:uFillTx/>
                          <a:latin typeface="+mn-lt"/>
                          <a:ea typeface="+mn-ea"/>
                          <a:cs typeface="+mn-cs"/>
                        </a:rPr>
                        <a:t>
 Die Impfungen gegen das Coronavirus starten, Bezugsscheine für FFP2-Masken werden bald verschickt: Bei der Bekämpfung der Pandemie tut sich aktuell sehr viel. Unsere Corona-FAQ aktualisieren wir daher ständig, damit ihr immer auf dem Laufenden bleiben könnt:
www.pronovabkk.de/corona-faq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720x720/136665919_3672602622785271_5077465385975201508_n.jpg?_nc_cat=109&amp;ccb=1-3&amp;_nc_sid=8024bb&amp;_nc_ohc=NAK6pi7DszkAX__a0_v&amp;_nc_ht=scontent-iad3-1.xx&amp;tp=6&amp;oh=31b8d861aa4c1c8b5ac66f7326c2298d&amp;oe=60E71A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06/09/2021 21:22:44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1.0956 %</a:t>
                      </a:r>
                    </a:p>
                  </a:txBody>
                  <a:tcPr/>
                </a:tc>
                <a:extLst>
                  <a:ext uri="{0D108BD9-81ED-4DB2-BD59-A6C34878D82A}">
                    <a16:rowId xmlns:a16="http://schemas.microsoft.com/office/drawing/2014/main" val="3758258783"/>
                  </a:ext>
                </a:extLst>
              </a:tr>
            </a:tbl>
          </a:graphicData>
        </a:graphic>
      </p:graphicFrame>
      <p:sp>
        <p:nvSpPr>
          <p:cNvPr id="4" name="Text Placeholder 3">
            <a:extLst>
              <a:ext uri="{FF2B5EF4-FFF2-40B4-BE49-F238E27FC236}">
                <a16:creationId xmlns:a16="http://schemas.microsoft.com/office/drawing/2014/main" id="{C7CFD4D8-0FB3-468E-BF66-B9C336AFB4C7}"/>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520699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EE678-2CB3-4A73-9FF4-E091250FE543}"/>
              </a:ext>
            </a:extLst>
          </p:cNvPr>
          <p:cNvSpPr>
            <a:spLocks noGrp="1"/>
          </p:cNvSpPr>
          <p:nvPr>
            <p:ph type="title"/>
          </p:nvPr>
        </p:nvSpPr>
        <p:spPr/>
        <p:txBody>
          <a:bodyPr/>
          <a:lstStyle/>
          <a:p>
            <a:r>
              <a:rPr lang="de-DE"/>
              <a:t>Facebook Postings mit den meisten Interaktionen | All Pages - 4 of 19</a:t>
            </a:r>
            <a:endParaRPr lang="en-US"/>
          </a:p>
        </p:txBody>
      </p:sp>
      <p:graphicFrame>
        <p:nvGraphicFramePr>
          <p:cNvPr id="5" name="Table Placeholder 4">
            <a:extLst>
              <a:ext uri="{FF2B5EF4-FFF2-40B4-BE49-F238E27FC236}">
                <a16:creationId xmlns:a16="http://schemas.microsoft.com/office/drawing/2014/main" id="{16F43868-0693-4176-98A9-139538B00565}"/>
              </a:ext>
            </a:extLst>
          </p:cNvPr>
          <p:cNvGraphicFramePr>
            <a:graphicFrameLocks noGrp="1"/>
          </p:cNvGraphicFramePr>
          <p:nvPr>
            <p:ph type="tbl" sz="quarter" idx="13"/>
            <p:extLst>
              <p:ext uri="{D42A27DB-BD31-4B8C-83A1-F6EECF244321}">
                <p14:modId xmlns:p14="http://schemas.microsoft.com/office/powerpoint/2010/main" val="1134996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19486706"/>
                    </a:ext>
                  </a:extLst>
                </a:gridCol>
                <a:gridCol w="1645920">
                  <a:extLst>
                    <a:ext uri="{9D8B030D-6E8A-4147-A177-3AD203B41FA5}">
                      <a16:colId xmlns:a16="http://schemas.microsoft.com/office/drawing/2014/main" val="2242218172"/>
                    </a:ext>
                  </a:extLst>
                </a:gridCol>
                <a:gridCol w="1152144">
                  <a:extLst>
                    <a:ext uri="{9D8B030D-6E8A-4147-A177-3AD203B41FA5}">
                      <a16:colId xmlns:a16="http://schemas.microsoft.com/office/drawing/2014/main" val="3603905122"/>
                    </a:ext>
                  </a:extLst>
                </a:gridCol>
                <a:gridCol w="576072">
                  <a:extLst>
                    <a:ext uri="{9D8B030D-6E8A-4147-A177-3AD203B41FA5}">
                      <a16:colId xmlns:a16="http://schemas.microsoft.com/office/drawing/2014/main" val="847039505"/>
                    </a:ext>
                  </a:extLst>
                </a:gridCol>
                <a:gridCol w="576072">
                  <a:extLst>
                    <a:ext uri="{9D8B030D-6E8A-4147-A177-3AD203B41FA5}">
                      <a16:colId xmlns:a16="http://schemas.microsoft.com/office/drawing/2014/main" val="238491485"/>
                    </a:ext>
                  </a:extLst>
                </a:gridCol>
                <a:gridCol w="576072">
                  <a:extLst>
                    <a:ext uri="{9D8B030D-6E8A-4147-A177-3AD203B41FA5}">
                      <a16:colId xmlns:a16="http://schemas.microsoft.com/office/drawing/2014/main" val="1451282011"/>
                    </a:ext>
                  </a:extLst>
                </a:gridCol>
                <a:gridCol w="576072">
                  <a:extLst>
                    <a:ext uri="{9D8B030D-6E8A-4147-A177-3AD203B41FA5}">
                      <a16:colId xmlns:a16="http://schemas.microsoft.com/office/drawing/2014/main" val="1384723320"/>
                    </a:ext>
                  </a:extLst>
                </a:gridCol>
                <a:gridCol w="576072">
                  <a:extLst>
                    <a:ext uri="{9D8B030D-6E8A-4147-A177-3AD203B41FA5}">
                      <a16:colId xmlns:a16="http://schemas.microsoft.com/office/drawing/2014/main" val="1612477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41954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- 2021-01-26 10:09:15</a:t>
                      </a:r>
                      <a:r>
                        <a:rPr kumimoji="0" lang="de-DE" sz="1000" b="0" i="0" u="none" strike="noStrike" kern="1200" cap="none" spc="0" normalizeH="0" baseline="0" noProof="0">
                          <a:ln>
                            <a:noFill/>
                          </a:ln>
                          <a:solidFill>
                            <a:prstClr val="black"/>
                          </a:solidFill>
                          <a:effectLst/>
                          <a:uLnTx/>
                          <a:uFillTx/>
                          <a:latin typeface="+mn-lt"/>
                          <a:ea typeface="+mn-ea"/>
                          <a:cs typeface="+mn-cs"/>
                        </a:rPr>
                        <a:t>
 Du suchst eine Krankenkasse, die zu deinem Leben passt und nicht umgekehrt?
Dann heißt es jetzt: Primetime für deine Gesundheit. Mit pronovaPrime. Entdecke hier alle Vorteile deiner neuen Krankenkasse:
https://www.pronovabkk.de/prime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https://scontent-iad3-2.xx.fbcdn.net/v/t1.18169-1/22279615_1532254923486729_5717516346672973623_n.jpg?_nc_cat=109&amp;ccb=1-3&amp;_nc_sid=dbb9e7&amp;_nc_ohc=4mFA22PZkg4AX-uiLp5&amp;_nc_ht=scontent-iad3-2.xx&amp;oh=462ad0506a6d263959a65850a464c823&amp;oe=60D3AEF2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06/20/2021 09:17:23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1.0327 %</a:t>
                      </a:r>
                    </a:p>
                  </a:txBody>
                  <a:tcPr/>
                </a:tc>
                <a:extLst>
                  <a:ext uri="{0D108BD9-81ED-4DB2-BD59-A6C34878D82A}">
                    <a16:rowId xmlns:a16="http://schemas.microsoft.com/office/drawing/2014/main" val="1110265091"/>
                  </a:ext>
                </a:extLst>
              </a:tr>
            </a:tbl>
          </a:graphicData>
        </a:graphic>
      </p:graphicFrame>
      <p:sp>
        <p:nvSpPr>
          <p:cNvPr id="4" name="Text Placeholder 3">
            <a:extLst>
              <a:ext uri="{FF2B5EF4-FFF2-40B4-BE49-F238E27FC236}">
                <a16:creationId xmlns:a16="http://schemas.microsoft.com/office/drawing/2014/main" id="{96E78C73-C0BE-42A4-AC12-3B2065745127}"/>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117907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2C320-C2F4-420D-A97A-F6872E300B16}"/>
              </a:ext>
            </a:extLst>
          </p:cNvPr>
          <p:cNvSpPr>
            <a:spLocks noGrp="1"/>
          </p:cNvSpPr>
          <p:nvPr>
            <p:ph type="title"/>
          </p:nvPr>
        </p:nvSpPr>
        <p:spPr/>
        <p:txBody>
          <a:bodyPr/>
          <a:lstStyle/>
          <a:p>
            <a:r>
              <a:rPr lang="de-DE"/>
              <a:t>Facebook Postings mit den meisten Interaktionen | All Pages - 5 of 19</a:t>
            </a:r>
            <a:endParaRPr lang="en-US"/>
          </a:p>
        </p:txBody>
      </p:sp>
      <p:graphicFrame>
        <p:nvGraphicFramePr>
          <p:cNvPr id="5" name="Table Placeholder 4">
            <a:extLst>
              <a:ext uri="{FF2B5EF4-FFF2-40B4-BE49-F238E27FC236}">
                <a16:creationId xmlns:a16="http://schemas.microsoft.com/office/drawing/2014/main" id="{BF0599AA-0F58-4D38-9945-6059D02669B2}"/>
              </a:ext>
            </a:extLst>
          </p:cNvPr>
          <p:cNvGraphicFramePr>
            <a:graphicFrameLocks noGrp="1"/>
          </p:cNvGraphicFramePr>
          <p:nvPr>
            <p:ph type="tbl" sz="quarter" idx="13"/>
            <p:extLst>
              <p:ext uri="{D42A27DB-BD31-4B8C-83A1-F6EECF244321}">
                <p14:modId xmlns:p14="http://schemas.microsoft.com/office/powerpoint/2010/main" val="3505594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04689897"/>
                    </a:ext>
                  </a:extLst>
                </a:gridCol>
                <a:gridCol w="1645920">
                  <a:extLst>
                    <a:ext uri="{9D8B030D-6E8A-4147-A177-3AD203B41FA5}">
                      <a16:colId xmlns:a16="http://schemas.microsoft.com/office/drawing/2014/main" val="1399632225"/>
                    </a:ext>
                  </a:extLst>
                </a:gridCol>
                <a:gridCol w="1152144">
                  <a:extLst>
                    <a:ext uri="{9D8B030D-6E8A-4147-A177-3AD203B41FA5}">
                      <a16:colId xmlns:a16="http://schemas.microsoft.com/office/drawing/2014/main" val="1582203751"/>
                    </a:ext>
                  </a:extLst>
                </a:gridCol>
                <a:gridCol w="576072">
                  <a:extLst>
                    <a:ext uri="{9D8B030D-6E8A-4147-A177-3AD203B41FA5}">
                      <a16:colId xmlns:a16="http://schemas.microsoft.com/office/drawing/2014/main" val="3245295155"/>
                    </a:ext>
                  </a:extLst>
                </a:gridCol>
                <a:gridCol w="576072">
                  <a:extLst>
                    <a:ext uri="{9D8B030D-6E8A-4147-A177-3AD203B41FA5}">
                      <a16:colId xmlns:a16="http://schemas.microsoft.com/office/drawing/2014/main" val="650081417"/>
                    </a:ext>
                  </a:extLst>
                </a:gridCol>
                <a:gridCol w="576072">
                  <a:extLst>
                    <a:ext uri="{9D8B030D-6E8A-4147-A177-3AD203B41FA5}">
                      <a16:colId xmlns:a16="http://schemas.microsoft.com/office/drawing/2014/main" val="2762216542"/>
                    </a:ext>
                  </a:extLst>
                </a:gridCol>
                <a:gridCol w="576072">
                  <a:extLst>
                    <a:ext uri="{9D8B030D-6E8A-4147-A177-3AD203B41FA5}">
                      <a16:colId xmlns:a16="http://schemas.microsoft.com/office/drawing/2014/main" val="496442623"/>
                    </a:ext>
                  </a:extLst>
                </a:gridCol>
                <a:gridCol w="576072">
                  <a:extLst>
                    <a:ext uri="{9D8B030D-6E8A-4147-A177-3AD203B41FA5}">
                      <a16:colId xmlns:a16="http://schemas.microsoft.com/office/drawing/2014/main" val="3597156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4898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- 2021-01-29 18:04:48</a:t>
                      </a:r>
                      <a:r>
                        <a:rPr kumimoji="0" lang="de-DE" sz="1000" b="0" i="0" u="none" strike="noStrike" kern="1200" cap="none" spc="0" normalizeH="0" baseline="0" noProof="0">
                          <a:ln>
                            <a:noFill/>
                          </a:ln>
                          <a:solidFill>
                            <a:prstClr val="black"/>
                          </a:solidFill>
                          <a:effectLst/>
                          <a:uLnTx/>
                          <a:uFillTx/>
                          <a:latin typeface="+mn-lt"/>
                          <a:ea typeface="+mn-ea"/>
                          <a:cs typeface="+mn-cs"/>
                        </a:rPr>
                        <a:t>
 Wer vorsorgt, kassiert: Mit unserem Bonusprogramm belohnen wir deine Aktivitäten mit bis zu 150 Euro pro Jahr. Einfach per App Bonuspunkte sammeln und gesund sparen.
https://www.pronovabkk.de/prime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720x720/144003398_3730523873659812_9206737927123812118_n.jpg?_nc_cat=111&amp;ccb=1-3&amp;_nc_sid=8024bb&amp;_nc_ohc=uqk5qpufBBsAX8XzLyZ&amp;_nc_ht=scontent-iad3-1.xx&amp;tp=6&amp;oh=1d48a85175b2108e51955bbe8aab1b7b&amp;oe=60D91F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15:13:05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0.9490 %</a:t>
                      </a:r>
                    </a:p>
                  </a:txBody>
                  <a:tcPr/>
                </a:tc>
                <a:extLst>
                  <a:ext uri="{0D108BD9-81ED-4DB2-BD59-A6C34878D82A}">
                    <a16:rowId xmlns:a16="http://schemas.microsoft.com/office/drawing/2014/main" val="352993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- 2021-02-21 12:20:02</a:t>
                      </a:r>
                      <a:r>
                        <a:rPr kumimoji="0" lang="de-DE" sz="1000" b="0" i="0" u="none" strike="noStrike" kern="1200" cap="none" spc="0" normalizeH="0" baseline="0" noProof="0">
                          <a:ln>
                            <a:noFill/>
                          </a:ln>
                          <a:solidFill>
                            <a:prstClr val="black"/>
                          </a:solidFill>
                          <a:effectLst/>
                          <a:uLnTx/>
                          <a:uFillTx/>
                          <a:latin typeface="+mn-lt"/>
                          <a:ea typeface="+mn-ea"/>
                          <a:cs typeface="+mn-cs"/>
                        </a:rPr>
                        <a:t>
 Wir sind mit Sicherheit persönlich für dich da! Ab sofort beraten wir dich auch per Videochat zu allen Themen rund um die Kranken- und Pflegeversicherung. Sichere dir jetzt deinen Termin für die Beratungszeiten von Montag bis Freitag zwischen 9:00 und 17:00 Uhr! 
https://www.pronovabkk.de/kundenservice-per-video.html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152366191_3784653131580219_5727886921897593293_n.jpg?_nc_cat=111&amp;ccb=1-3&amp;_nc_sid=8024bb&amp;_nc_ohc=_U5tttwEAZEAX8jW9TX&amp;_nc_ht=scontent.fzty3-2.fna&amp;tp=6&amp;oh=0a65e33f62e1d64e73894ca4dbf1384b&amp;oe=60EB5A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07/08/2021 15:24:37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0.8431 %</a:t>
                      </a:r>
                    </a:p>
                  </a:txBody>
                  <a:tcPr/>
                </a:tc>
                <a:extLst>
                  <a:ext uri="{0D108BD9-81ED-4DB2-BD59-A6C34878D82A}">
                    <a16:rowId xmlns:a16="http://schemas.microsoft.com/office/drawing/2014/main" val="530570497"/>
                  </a:ext>
                </a:extLst>
              </a:tr>
            </a:tbl>
          </a:graphicData>
        </a:graphic>
      </p:graphicFrame>
      <p:sp>
        <p:nvSpPr>
          <p:cNvPr id="4" name="Text Placeholder 3">
            <a:extLst>
              <a:ext uri="{FF2B5EF4-FFF2-40B4-BE49-F238E27FC236}">
                <a16:creationId xmlns:a16="http://schemas.microsoft.com/office/drawing/2014/main" id="{3D0F1DEE-3372-45A1-BDEF-3BDEA4A9B9AD}"/>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86658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C4145-8E0F-4016-B853-8728AF50CE6B}"/>
              </a:ext>
            </a:extLst>
          </p:cNvPr>
          <p:cNvSpPr>
            <a:spLocks noGrp="1"/>
          </p:cNvSpPr>
          <p:nvPr>
            <p:ph type="title"/>
          </p:nvPr>
        </p:nvSpPr>
        <p:spPr/>
        <p:txBody>
          <a:bodyPr/>
          <a:lstStyle/>
          <a:p>
            <a:r>
              <a:rPr lang="de-DE"/>
              <a:t>Facebook Postings mit den meisten Interaktionen | All Pages - 6 of 19</a:t>
            </a:r>
            <a:endParaRPr lang="en-US"/>
          </a:p>
        </p:txBody>
      </p:sp>
      <p:graphicFrame>
        <p:nvGraphicFramePr>
          <p:cNvPr id="5" name="Table Placeholder 4">
            <a:extLst>
              <a:ext uri="{FF2B5EF4-FFF2-40B4-BE49-F238E27FC236}">
                <a16:creationId xmlns:a16="http://schemas.microsoft.com/office/drawing/2014/main" id="{00E074D7-30EA-4972-ADA9-D1C3D18B7213}"/>
              </a:ext>
            </a:extLst>
          </p:cNvPr>
          <p:cNvGraphicFramePr>
            <a:graphicFrameLocks noGrp="1"/>
          </p:cNvGraphicFramePr>
          <p:nvPr>
            <p:ph type="tbl" sz="quarter" idx="13"/>
            <p:extLst>
              <p:ext uri="{D42A27DB-BD31-4B8C-83A1-F6EECF244321}">
                <p14:modId xmlns:p14="http://schemas.microsoft.com/office/powerpoint/2010/main" val="1232111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67742877"/>
                    </a:ext>
                  </a:extLst>
                </a:gridCol>
                <a:gridCol w="1645920">
                  <a:extLst>
                    <a:ext uri="{9D8B030D-6E8A-4147-A177-3AD203B41FA5}">
                      <a16:colId xmlns:a16="http://schemas.microsoft.com/office/drawing/2014/main" val="46135913"/>
                    </a:ext>
                  </a:extLst>
                </a:gridCol>
                <a:gridCol w="1152144">
                  <a:extLst>
                    <a:ext uri="{9D8B030D-6E8A-4147-A177-3AD203B41FA5}">
                      <a16:colId xmlns:a16="http://schemas.microsoft.com/office/drawing/2014/main" val="1071942487"/>
                    </a:ext>
                  </a:extLst>
                </a:gridCol>
                <a:gridCol w="576072">
                  <a:extLst>
                    <a:ext uri="{9D8B030D-6E8A-4147-A177-3AD203B41FA5}">
                      <a16:colId xmlns:a16="http://schemas.microsoft.com/office/drawing/2014/main" val="3543320194"/>
                    </a:ext>
                  </a:extLst>
                </a:gridCol>
                <a:gridCol w="576072">
                  <a:extLst>
                    <a:ext uri="{9D8B030D-6E8A-4147-A177-3AD203B41FA5}">
                      <a16:colId xmlns:a16="http://schemas.microsoft.com/office/drawing/2014/main" val="465515738"/>
                    </a:ext>
                  </a:extLst>
                </a:gridCol>
                <a:gridCol w="576072">
                  <a:extLst>
                    <a:ext uri="{9D8B030D-6E8A-4147-A177-3AD203B41FA5}">
                      <a16:colId xmlns:a16="http://schemas.microsoft.com/office/drawing/2014/main" val="1616818270"/>
                    </a:ext>
                  </a:extLst>
                </a:gridCol>
                <a:gridCol w="576072">
                  <a:extLst>
                    <a:ext uri="{9D8B030D-6E8A-4147-A177-3AD203B41FA5}">
                      <a16:colId xmlns:a16="http://schemas.microsoft.com/office/drawing/2014/main" val="1718342701"/>
                    </a:ext>
                  </a:extLst>
                </a:gridCol>
                <a:gridCol w="576072">
                  <a:extLst>
                    <a:ext uri="{9D8B030D-6E8A-4147-A177-3AD203B41FA5}">
                      <a16:colId xmlns:a16="http://schemas.microsoft.com/office/drawing/2014/main" val="2346456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3843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- 2021-03-11 10:00:00</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https://scontent-lga3-2.xx.fbcdn.net/v/t15.5256-10/s720x720/151386273_791313384927403_2071536996250190498_n.jpg?_nc_cat=111&amp;ccb=1-3&amp;_nc_sid=ad6a45&amp;_nc_ohc=rY96TFu3AVYAX85_7CQ&amp;_nc_ht=scontent-lga3-2.xx&amp;oh=699ec66507c8268321a34c1304cd82ab&amp;oe=60F6FEF5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07/16/2021 15:20:51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0.7812 %</a:t>
                      </a:r>
                    </a:p>
                  </a:txBody>
                  <a:tcPr/>
                </a:tc>
                <a:extLst>
                  <a:ext uri="{0D108BD9-81ED-4DB2-BD59-A6C34878D82A}">
                    <a16:rowId xmlns:a16="http://schemas.microsoft.com/office/drawing/2014/main" val="2945984797"/>
                  </a:ext>
                </a:extLst>
              </a:tr>
            </a:tbl>
          </a:graphicData>
        </a:graphic>
      </p:graphicFrame>
      <p:sp>
        <p:nvSpPr>
          <p:cNvPr id="4" name="Text Placeholder 3">
            <a:extLst>
              <a:ext uri="{FF2B5EF4-FFF2-40B4-BE49-F238E27FC236}">
                <a16:creationId xmlns:a16="http://schemas.microsoft.com/office/drawing/2014/main" id="{9CC7924B-2BD4-426D-86CC-A5625299349F}"/>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564699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A269A-80BA-45F4-8FDC-F1624FC95C12}"/>
              </a:ext>
            </a:extLst>
          </p:cNvPr>
          <p:cNvSpPr>
            <a:spLocks noGrp="1"/>
          </p:cNvSpPr>
          <p:nvPr>
            <p:ph type="title"/>
          </p:nvPr>
        </p:nvSpPr>
        <p:spPr/>
        <p:txBody>
          <a:bodyPr/>
          <a:lstStyle/>
          <a:p>
            <a:r>
              <a:rPr lang="de-DE"/>
              <a:t>Facebook Postings mit den meisten Interaktionen | All Pages - 7 of 19</a:t>
            </a:r>
            <a:endParaRPr lang="en-US"/>
          </a:p>
        </p:txBody>
      </p:sp>
      <p:graphicFrame>
        <p:nvGraphicFramePr>
          <p:cNvPr id="5" name="Table Placeholder 4">
            <a:extLst>
              <a:ext uri="{FF2B5EF4-FFF2-40B4-BE49-F238E27FC236}">
                <a16:creationId xmlns:a16="http://schemas.microsoft.com/office/drawing/2014/main" id="{D413F497-D8CB-47E3-9FF0-C7AC322F6713}"/>
              </a:ext>
            </a:extLst>
          </p:cNvPr>
          <p:cNvGraphicFramePr>
            <a:graphicFrameLocks noGrp="1"/>
          </p:cNvGraphicFramePr>
          <p:nvPr>
            <p:ph type="tbl" sz="quarter" idx="13"/>
            <p:extLst>
              <p:ext uri="{D42A27DB-BD31-4B8C-83A1-F6EECF244321}">
                <p14:modId xmlns:p14="http://schemas.microsoft.com/office/powerpoint/2010/main" val="3252622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56592138"/>
                    </a:ext>
                  </a:extLst>
                </a:gridCol>
                <a:gridCol w="1645920">
                  <a:extLst>
                    <a:ext uri="{9D8B030D-6E8A-4147-A177-3AD203B41FA5}">
                      <a16:colId xmlns:a16="http://schemas.microsoft.com/office/drawing/2014/main" val="3524469223"/>
                    </a:ext>
                  </a:extLst>
                </a:gridCol>
                <a:gridCol w="1152144">
                  <a:extLst>
                    <a:ext uri="{9D8B030D-6E8A-4147-A177-3AD203B41FA5}">
                      <a16:colId xmlns:a16="http://schemas.microsoft.com/office/drawing/2014/main" val="3464029852"/>
                    </a:ext>
                  </a:extLst>
                </a:gridCol>
                <a:gridCol w="576072">
                  <a:extLst>
                    <a:ext uri="{9D8B030D-6E8A-4147-A177-3AD203B41FA5}">
                      <a16:colId xmlns:a16="http://schemas.microsoft.com/office/drawing/2014/main" val="1005438522"/>
                    </a:ext>
                  </a:extLst>
                </a:gridCol>
                <a:gridCol w="576072">
                  <a:extLst>
                    <a:ext uri="{9D8B030D-6E8A-4147-A177-3AD203B41FA5}">
                      <a16:colId xmlns:a16="http://schemas.microsoft.com/office/drawing/2014/main" val="1844304467"/>
                    </a:ext>
                  </a:extLst>
                </a:gridCol>
                <a:gridCol w="576072">
                  <a:extLst>
                    <a:ext uri="{9D8B030D-6E8A-4147-A177-3AD203B41FA5}">
                      <a16:colId xmlns:a16="http://schemas.microsoft.com/office/drawing/2014/main" val="69854035"/>
                    </a:ext>
                  </a:extLst>
                </a:gridCol>
                <a:gridCol w="576072">
                  <a:extLst>
                    <a:ext uri="{9D8B030D-6E8A-4147-A177-3AD203B41FA5}">
                      <a16:colId xmlns:a16="http://schemas.microsoft.com/office/drawing/2014/main" val="2434349954"/>
                    </a:ext>
                  </a:extLst>
                </a:gridCol>
                <a:gridCol w="576072">
                  <a:extLst>
                    <a:ext uri="{9D8B030D-6E8A-4147-A177-3AD203B41FA5}">
                      <a16:colId xmlns:a16="http://schemas.microsoft.com/office/drawing/2014/main" val="1408542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17826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- 2021-02-06 10:20:12</a:t>
                      </a:r>
                      <a:r>
                        <a:rPr kumimoji="0" lang="de-DE" sz="1000" b="0" i="0" u="none" strike="noStrike" kern="1200" cap="none" spc="0" normalizeH="0" baseline="0" noProof="0">
                          <a:ln>
                            <a:noFill/>
                          </a:ln>
                          <a:solidFill>
                            <a:prstClr val="black"/>
                          </a:solidFill>
                          <a:effectLst/>
                          <a:uLnTx/>
                          <a:uFillTx/>
                          <a:latin typeface="+mn-lt"/>
                          <a:ea typeface="+mn-ea"/>
                          <a:cs typeface="+mn-cs"/>
                        </a:rPr>
                        <a:t>
 Wir sind pandemüde. Du auch? Warum es sich jetzt lohnt, durchzuhalten:
https://www.pronovabkk.de/gesundheit/pandemiemuede-du-auch.html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1.6435-9/p720x720/146756884_3749304205115112_2533335766366086696_n.jpg?_nc_cat=104&amp;ccb=1-3&amp;_nc_sid=8024bb&amp;_nc_ohc=v--qmNKpC-4AX8Jyi3t&amp;_nc_oc=AQmTR8thgAXlS7IuEJ9JsZE30CGFDsraBYcClxTwYcY3tDWw3B4Y-7PgiT918q6yDvk&amp;_nc_ht=scontent-atl3-1.xx&amp;tp=6&amp;oh=282679f76c5bc6bbd5656ad87bc4b298&amp;oe=60DE11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06/28/2021 09:25:32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0.7317 %</a:t>
                      </a:r>
                    </a:p>
                  </a:txBody>
                  <a:tcPr/>
                </a:tc>
                <a:extLst>
                  <a:ext uri="{0D108BD9-81ED-4DB2-BD59-A6C34878D82A}">
                    <a16:rowId xmlns:a16="http://schemas.microsoft.com/office/drawing/2014/main" val="1485146450"/>
                  </a:ext>
                </a:extLst>
              </a:tr>
            </a:tbl>
          </a:graphicData>
        </a:graphic>
      </p:graphicFrame>
      <p:sp>
        <p:nvSpPr>
          <p:cNvPr id="4" name="Text Placeholder 3">
            <a:extLst>
              <a:ext uri="{FF2B5EF4-FFF2-40B4-BE49-F238E27FC236}">
                <a16:creationId xmlns:a16="http://schemas.microsoft.com/office/drawing/2014/main" id="{D7FE7DCD-1F25-4E7E-8993-70D2F514A624}"/>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137979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B4A75-7E84-4FC1-B110-38A9B3B9566E}"/>
              </a:ext>
            </a:extLst>
          </p:cNvPr>
          <p:cNvSpPr>
            <a:spLocks noGrp="1"/>
          </p:cNvSpPr>
          <p:nvPr>
            <p:ph type="title"/>
          </p:nvPr>
        </p:nvSpPr>
        <p:spPr/>
        <p:txBody>
          <a:bodyPr/>
          <a:lstStyle/>
          <a:p>
            <a:r>
              <a:rPr lang="de-DE"/>
              <a:t>Facebook Postings mit den meisten Interaktionen | All Pages - 8 of 19</a:t>
            </a:r>
            <a:endParaRPr lang="en-US"/>
          </a:p>
        </p:txBody>
      </p:sp>
      <p:graphicFrame>
        <p:nvGraphicFramePr>
          <p:cNvPr id="5" name="Table Placeholder 4">
            <a:extLst>
              <a:ext uri="{FF2B5EF4-FFF2-40B4-BE49-F238E27FC236}">
                <a16:creationId xmlns:a16="http://schemas.microsoft.com/office/drawing/2014/main" id="{57CFFCE1-5D30-4C84-905D-27DA9A63865C}"/>
              </a:ext>
            </a:extLst>
          </p:cNvPr>
          <p:cNvGraphicFramePr>
            <a:graphicFrameLocks noGrp="1"/>
          </p:cNvGraphicFramePr>
          <p:nvPr>
            <p:ph type="tbl" sz="quarter" idx="13"/>
            <p:extLst>
              <p:ext uri="{D42A27DB-BD31-4B8C-83A1-F6EECF244321}">
                <p14:modId xmlns:p14="http://schemas.microsoft.com/office/powerpoint/2010/main" val="4111388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58074369"/>
                    </a:ext>
                  </a:extLst>
                </a:gridCol>
                <a:gridCol w="1645920">
                  <a:extLst>
                    <a:ext uri="{9D8B030D-6E8A-4147-A177-3AD203B41FA5}">
                      <a16:colId xmlns:a16="http://schemas.microsoft.com/office/drawing/2014/main" val="1461566815"/>
                    </a:ext>
                  </a:extLst>
                </a:gridCol>
                <a:gridCol w="1152144">
                  <a:extLst>
                    <a:ext uri="{9D8B030D-6E8A-4147-A177-3AD203B41FA5}">
                      <a16:colId xmlns:a16="http://schemas.microsoft.com/office/drawing/2014/main" val="1461718699"/>
                    </a:ext>
                  </a:extLst>
                </a:gridCol>
                <a:gridCol w="576072">
                  <a:extLst>
                    <a:ext uri="{9D8B030D-6E8A-4147-A177-3AD203B41FA5}">
                      <a16:colId xmlns:a16="http://schemas.microsoft.com/office/drawing/2014/main" val="3435963694"/>
                    </a:ext>
                  </a:extLst>
                </a:gridCol>
                <a:gridCol w="576072">
                  <a:extLst>
                    <a:ext uri="{9D8B030D-6E8A-4147-A177-3AD203B41FA5}">
                      <a16:colId xmlns:a16="http://schemas.microsoft.com/office/drawing/2014/main" val="2794658167"/>
                    </a:ext>
                  </a:extLst>
                </a:gridCol>
                <a:gridCol w="576072">
                  <a:extLst>
                    <a:ext uri="{9D8B030D-6E8A-4147-A177-3AD203B41FA5}">
                      <a16:colId xmlns:a16="http://schemas.microsoft.com/office/drawing/2014/main" val="765409509"/>
                    </a:ext>
                  </a:extLst>
                </a:gridCol>
                <a:gridCol w="576072">
                  <a:extLst>
                    <a:ext uri="{9D8B030D-6E8A-4147-A177-3AD203B41FA5}">
                      <a16:colId xmlns:a16="http://schemas.microsoft.com/office/drawing/2014/main" val="1389418928"/>
                    </a:ext>
                  </a:extLst>
                </a:gridCol>
                <a:gridCol w="576072">
                  <a:extLst>
                    <a:ext uri="{9D8B030D-6E8A-4147-A177-3AD203B41FA5}">
                      <a16:colId xmlns:a16="http://schemas.microsoft.com/office/drawing/2014/main" val="3047577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31046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- 2021-01-02 20:47:39</a:t>
                      </a:r>
                      <a:r>
                        <a:rPr kumimoji="0" lang="de-DE" sz="1000" b="0" i="0" u="none" strike="noStrike" kern="1200" cap="none" spc="0" normalizeH="0" baseline="0" noProof="0">
                          <a:ln>
                            <a:noFill/>
                          </a:ln>
                          <a:solidFill>
                            <a:prstClr val="black"/>
                          </a:solidFill>
                          <a:effectLst/>
                          <a:uLnTx/>
                          <a:uFillTx/>
                          <a:latin typeface="+mn-lt"/>
                          <a:ea typeface="+mn-ea"/>
                          <a:cs typeface="+mn-cs"/>
                        </a:rPr>
                        <a:t>
 Da ist mehr für dich drin - unser neues Bonusprogramm ist da! Wenn du zur Vorsorge gehst oder selbst für deine Gesundheit aktiv wirst, kannst du jetzt noch mehr profitieren. Sichere dir deinen Bonus ab der ersten Maßnahme!
https://www.pronovabkk.de/bonusprogramm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132190406_3627451403967060_2900919203960836853_n.jpg?_nc_cat=105&amp;ccb=1-3&amp;_nc_sid=8024bb&amp;_nc_ohc=7bgzZe4NufQAX_vKWdR&amp;_nc_ht=scontent-iad3-1.xx&amp;tp=7&amp;oh=fff77cbf1a7fe2c6e462b0da4a5fa4c8&amp;oe=60E32485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03:23:42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0.6827 %</a:t>
                      </a:r>
                    </a:p>
                  </a:txBody>
                  <a:tcPr/>
                </a:tc>
                <a:extLst>
                  <a:ext uri="{0D108BD9-81ED-4DB2-BD59-A6C34878D82A}">
                    <a16:rowId xmlns:a16="http://schemas.microsoft.com/office/drawing/2014/main" val="440535230"/>
                  </a:ext>
                </a:extLst>
              </a:tr>
            </a:tbl>
          </a:graphicData>
        </a:graphic>
      </p:graphicFrame>
      <p:sp>
        <p:nvSpPr>
          <p:cNvPr id="4" name="Text Placeholder 3">
            <a:extLst>
              <a:ext uri="{FF2B5EF4-FFF2-40B4-BE49-F238E27FC236}">
                <a16:creationId xmlns:a16="http://schemas.microsoft.com/office/drawing/2014/main" id="{D9B51AFF-4E2D-45C1-9B90-48D3211510FA}"/>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643187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E02C7-0552-43E4-A2E2-F29DE823CA94}"/>
              </a:ext>
            </a:extLst>
          </p:cNvPr>
          <p:cNvSpPr>
            <a:spLocks noGrp="1"/>
          </p:cNvSpPr>
          <p:nvPr>
            <p:ph type="title"/>
          </p:nvPr>
        </p:nvSpPr>
        <p:spPr/>
        <p:txBody>
          <a:bodyPr/>
          <a:lstStyle/>
          <a:p>
            <a:r>
              <a:rPr lang="de-DE"/>
              <a:t>Facebook Postings mit den meisten Interaktionen | All Pages - 9 of 19</a:t>
            </a:r>
            <a:endParaRPr lang="en-US"/>
          </a:p>
        </p:txBody>
      </p:sp>
      <p:graphicFrame>
        <p:nvGraphicFramePr>
          <p:cNvPr id="5" name="Table Placeholder 4">
            <a:extLst>
              <a:ext uri="{FF2B5EF4-FFF2-40B4-BE49-F238E27FC236}">
                <a16:creationId xmlns:a16="http://schemas.microsoft.com/office/drawing/2014/main" id="{093384B8-EA40-4209-9B5C-ABB24671F91B}"/>
              </a:ext>
            </a:extLst>
          </p:cNvPr>
          <p:cNvGraphicFramePr>
            <a:graphicFrameLocks noGrp="1"/>
          </p:cNvGraphicFramePr>
          <p:nvPr>
            <p:ph type="tbl" sz="quarter" idx="13"/>
            <p:extLst>
              <p:ext uri="{D42A27DB-BD31-4B8C-83A1-F6EECF244321}">
                <p14:modId xmlns:p14="http://schemas.microsoft.com/office/powerpoint/2010/main" val="2223428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83897684"/>
                    </a:ext>
                  </a:extLst>
                </a:gridCol>
                <a:gridCol w="1645920">
                  <a:extLst>
                    <a:ext uri="{9D8B030D-6E8A-4147-A177-3AD203B41FA5}">
                      <a16:colId xmlns:a16="http://schemas.microsoft.com/office/drawing/2014/main" val="3111293153"/>
                    </a:ext>
                  </a:extLst>
                </a:gridCol>
                <a:gridCol w="1152144">
                  <a:extLst>
                    <a:ext uri="{9D8B030D-6E8A-4147-A177-3AD203B41FA5}">
                      <a16:colId xmlns:a16="http://schemas.microsoft.com/office/drawing/2014/main" val="428376228"/>
                    </a:ext>
                  </a:extLst>
                </a:gridCol>
                <a:gridCol w="576072">
                  <a:extLst>
                    <a:ext uri="{9D8B030D-6E8A-4147-A177-3AD203B41FA5}">
                      <a16:colId xmlns:a16="http://schemas.microsoft.com/office/drawing/2014/main" val="562416422"/>
                    </a:ext>
                  </a:extLst>
                </a:gridCol>
                <a:gridCol w="576072">
                  <a:extLst>
                    <a:ext uri="{9D8B030D-6E8A-4147-A177-3AD203B41FA5}">
                      <a16:colId xmlns:a16="http://schemas.microsoft.com/office/drawing/2014/main" val="1909681535"/>
                    </a:ext>
                  </a:extLst>
                </a:gridCol>
                <a:gridCol w="576072">
                  <a:extLst>
                    <a:ext uri="{9D8B030D-6E8A-4147-A177-3AD203B41FA5}">
                      <a16:colId xmlns:a16="http://schemas.microsoft.com/office/drawing/2014/main" val="4251040004"/>
                    </a:ext>
                  </a:extLst>
                </a:gridCol>
                <a:gridCol w="576072">
                  <a:extLst>
                    <a:ext uri="{9D8B030D-6E8A-4147-A177-3AD203B41FA5}">
                      <a16:colId xmlns:a16="http://schemas.microsoft.com/office/drawing/2014/main" val="430073782"/>
                    </a:ext>
                  </a:extLst>
                </a:gridCol>
                <a:gridCol w="576072">
                  <a:extLst>
                    <a:ext uri="{9D8B030D-6E8A-4147-A177-3AD203B41FA5}">
                      <a16:colId xmlns:a16="http://schemas.microsoft.com/office/drawing/2014/main" val="559617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7044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- 2021-01-27 18:44:12</a:t>
                      </a:r>
                      <a:r>
                        <a:rPr kumimoji="0" lang="de-DE" sz="1000" b="0" i="0" u="none" strike="noStrike" kern="1200" cap="none" spc="0" normalizeH="0" baseline="0" noProof="0">
                          <a:ln>
                            <a:noFill/>
                          </a:ln>
                          <a:solidFill>
                            <a:prstClr val="black"/>
                          </a:solidFill>
                          <a:effectLst/>
                          <a:uLnTx/>
                          <a:uFillTx/>
                          <a:latin typeface="+mn-lt"/>
                          <a:ea typeface="+mn-ea"/>
                          <a:cs typeface="+mn-cs"/>
                        </a:rPr>
                        <a:t>
 Wir helfen dir mit Online-Gesundheitskursen, E-Coaches und Progressiver Muskelentspannung durch den Winter. 
https://www.pronovabkk.de/leistungen-und-mitgliedschaft/zuschuss-fuer-gesundheit-und-fitness.html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15.13418-10/s720x720/140358883_1887692978065709_2278456621650388621_n.jpg?_nc_cat=110&amp;ccb=1-3&amp;_nc_sid=ad6a45&amp;_nc_ohc=nAtB2TOOr78AX8b10qJ&amp;_nc_ht=scontent.fzty3-2.fna&amp;tp=7&amp;oh=27bc529d3797f9f2b528e16941549472&amp;oe=60D70742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03:23:41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0.6608 %</a:t>
                      </a:r>
                    </a:p>
                  </a:txBody>
                  <a:tcPr/>
                </a:tc>
                <a:extLst>
                  <a:ext uri="{0D108BD9-81ED-4DB2-BD59-A6C34878D82A}">
                    <a16:rowId xmlns:a16="http://schemas.microsoft.com/office/drawing/2014/main" val="2748268683"/>
                  </a:ext>
                </a:extLst>
              </a:tr>
            </a:tbl>
          </a:graphicData>
        </a:graphic>
      </p:graphicFrame>
      <p:sp>
        <p:nvSpPr>
          <p:cNvPr id="4" name="Text Placeholder 3">
            <a:extLst>
              <a:ext uri="{FF2B5EF4-FFF2-40B4-BE49-F238E27FC236}">
                <a16:creationId xmlns:a16="http://schemas.microsoft.com/office/drawing/2014/main" id="{06C988B9-1900-471D-BEB2-E61908311037}"/>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190705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3B931-6F66-4822-B310-8D6F01880A9A}"/>
              </a:ext>
            </a:extLst>
          </p:cNvPr>
          <p:cNvSpPr>
            <a:spLocks noGrp="1"/>
          </p:cNvSpPr>
          <p:nvPr>
            <p:ph type="title"/>
          </p:nvPr>
        </p:nvSpPr>
        <p:spPr/>
        <p:txBody>
          <a:bodyPr/>
          <a:lstStyle/>
          <a:p>
            <a:r>
              <a:rPr lang="de-DE"/>
              <a:t>Facebook Postings mit den meisten Interaktionen | All Pages - 10 of 19</a:t>
            </a:r>
            <a:endParaRPr lang="en-US"/>
          </a:p>
        </p:txBody>
      </p:sp>
      <p:graphicFrame>
        <p:nvGraphicFramePr>
          <p:cNvPr id="5" name="Table Placeholder 4">
            <a:extLst>
              <a:ext uri="{FF2B5EF4-FFF2-40B4-BE49-F238E27FC236}">
                <a16:creationId xmlns:a16="http://schemas.microsoft.com/office/drawing/2014/main" id="{D901ED09-D600-4B32-B387-5717E1D36F53}"/>
              </a:ext>
            </a:extLst>
          </p:cNvPr>
          <p:cNvGraphicFramePr>
            <a:graphicFrameLocks noGrp="1"/>
          </p:cNvGraphicFramePr>
          <p:nvPr>
            <p:ph type="tbl" sz="quarter" idx="13"/>
            <p:extLst>
              <p:ext uri="{D42A27DB-BD31-4B8C-83A1-F6EECF244321}">
                <p14:modId xmlns:p14="http://schemas.microsoft.com/office/powerpoint/2010/main" val="1980633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90850368"/>
                    </a:ext>
                  </a:extLst>
                </a:gridCol>
                <a:gridCol w="1645920">
                  <a:extLst>
                    <a:ext uri="{9D8B030D-6E8A-4147-A177-3AD203B41FA5}">
                      <a16:colId xmlns:a16="http://schemas.microsoft.com/office/drawing/2014/main" val="135423742"/>
                    </a:ext>
                  </a:extLst>
                </a:gridCol>
                <a:gridCol w="1152144">
                  <a:extLst>
                    <a:ext uri="{9D8B030D-6E8A-4147-A177-3AD203B41FA5}">
                      <a16:colId xmlns:a16="http://schemas.microsoft.com/office/drawing/2014/main" val="443510558"/>
                    </a:ext>
                  </a:extLst>
                </a:gridCol>
                <a:gridCol w="576072">
                  <a:extLst>
                    <a:ext uri="{9D8B030D-6E8A-4147-A177-3AD203B41FA5}">
                      <a16:colId xmlns:a16="http://schemas.microsoft.com/office/drawing/2014/main" val="3673340364"/>
                    </a:ext>
                  </a:extLst>
                </a:gridCol>
                <a:gridCol w="576072">
                  <a:extLst>
                    <a:ext uri="{9D8B030D-6E8A-4147-A177-3AD203B41FA5}">
                      <a16:colId xmlns:a16="http://schemas.microsoft.com/office/drawing/2014/main" val="1810693493"/>
                    </a:ext>
                  </a:extLst>
                </a:gridCol>
                <a:gridCol w="576072">
                  <a:extLst>
                    <a:ext uri="{9D8B030D-6E8A-4147-A177-3AD203B41FA5}">
                      <a16:colId xmlns:a16="http://schemas.microsoft.com/office/drawing/2014/main" val="213229426"/>
                    </a:ext>
                  </a:extLst>
                </a:gridCol>
                <a:gridCol w="576072">
                  <a:extLst>
                    <a:ext uri="{9D8B030D-6E8A-4147-A177-3AD203B41FA5}">
                      <a16:colId xmlns:a16="http://schemas.microsoft.com/office/drawing/2014/main" val="3589722818"/>
                    </a:ext>
                  </a:extLst>
                </a:gridCol>
                <a:gridCol w="576072">
                  <a:extLst>
                    <a:ext uri="{9D8B030D-6E8A-4147-A177-3AD203B41FA5}">
                      <a16:colId xmlns:a16="http://schemas.microsoft.com/office/drawing/2014/main" val="2064870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8084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- 2021-03-26 20:29:47</a:t>
                      </a:r>
                      <a:r>
                        <a:rPr kumimoji="0" lang="de-DE" sz="1000" b="0" i="0" u="none" strike="noStrike" kern="1200" cap="none" spc="0" normalizeH="0" baseline="0" noProof="0">
                          <a:ln>
                            <a:noFill/>
                          </a:ln>
                          <a:solidFill>
                            <a:prstClr val="black"/>
                          </a:solidFill>
                          <a:effectLst/>
                          <a:uLnTx/>
                          <a:uFillTx/>
                          <a:latin typeface="+mn-lt"/>
                          <a:ea typeface="+mn-ea"/>
                          <a:cs typeface="+mn-cs"/>
                        </a:rPr>
                        <a:t>
 "Mit zehn Kilo weniger wärst du richtig hübsch!" Kennst du solche vergifteten Komplimente? Gerade wenn sie gut gemeint sind, können sie verletzen. Wir zeigen dir, wie du dich gegen Bodyshaming zur Wehr setzen kannst.
Mehr in unserer Reihe #proBodyPositivity:
pronovabkk.de/bodyshaming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https://scontent-iad3-2.xx.fbcdn.net/v/t1.6435-9/s720x720/166064147_3886881394690725_1059138794672021668_n.jpg?_nc_cat=101&amp;ccb=1-3&amp;_nc_sid=8024bb&amp;_nc_ohc=o7WoIkC-3t0AX_NBeww&amp;_nc_ht=scontent-iad3-2.xx&amp;oh=e7b9f449fe32191050ffb24fc28931cd&amp;oe=61264254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15:20:00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0.5756 %</a:t>
                      </a:r>
                    </a:p>
                  </a:txBody>
                  <a:tcPr/>
                </a:tc>
                <a:extLst>
                  <a:ext uri="{0D108BD9-81ED-4DB2-BD59-A6C34878D82A}">
                    <a16:rowId xmlns:a16="http://schemas.microsoft.com/office/drawing/2014/main" val="1083149750"/>
                  </a:ext>
                </a:extLst>
              </a:tr>
            </a:tbl>
          </a:graphicData>
        </a:graphic>
      </p:graphicFrame>
      <p:sp>
        <p:nvSpPr>
          <p:cNvPr id="4" name="Text Placeholder 3">
            <a:extLst>
              <a:ext uri="{FF2B5EF4-FFF2-40B4-BE49-F238E27FC236}">
                <a16:creationId xmlns:a16="http://schemas.microsoft.com/office/drawing/2014/main" id="{6DDDE6D9-BAE5-4607-8FE6-12CE10711E3C}"/>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12762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AD904-3478-4A88-8747-7A093CC4B544}"/>
              </a:ext>
            </a:extLst>
          </p:cNvPr>
          <p:cNvSpPr>
            <a:spLocks noGrp="1"/>
          </p:cNvSpPr>
          <p:nvPr>
            <p:ph type="title"/>
          </p:nvPr>
        </p:nvSpPr>
        <p:spPr/>
        <p:txBody>
          <a:bodyPr/>
          <a:lstStyle/>
          <a:p>
            <a:r>
              <a:rPr lang="de-DE"/>
              <a:t>Facebook Postings mit den meisten Interaktionen | All Pages - 11 of 19</a:t>
            </a:r>
            <a:endParaRPr lang="en-US"/>
          </a:p>
        </p:txBody>
      </p:sp>
      <p:graphicFrame>
        <p:nvGraphicFramePr>
          <p:cNvPr id="5" name="Table Placeholder 4">
            <a:extLst>
              <a:ext uri="{FF2B5EF4-FFF2-40B4-BE49-F238E27FC236}">
                <a16:creationId xmlns:a16="http://schemas.microsoft.com/office/drawing/2014/main" id="{6DFFCCDE-FE97-483A-9F8B-998C7327BC48}"/>
              </a:ext>
            </a:extLst>
          </p:cNvPr>
          <p:cNvGraphicFramePr>
            <a:graphicFrameLocks noGrp="1"/>
          </p:cNvGraphicFramePr>
          <p:nvPr>
            <p:ph type="tbl" sz="quarter" idx="13"/>
            <p:extLst>
              <p:ext uri="{D42A27DB-BD31-4B8C-83A1-F6EECF244321}">
                <p14:modId xmlns:p14="http://schemas.microsoft.com/office/powerpoint/2010/main" val="370353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50939420"/>
                    </a:ext>
                  </a:extLst>
                </a:gridCol>
                <a:gridCol w="1645920">
                  <a:extLst>
                    <a:ext uri="{9D8B030D-6E8A-4147-A177-3AD203B41FA5}">
                      <a16:colId xmlns:a16="http://schemas.microsoft.com/office/drawing/2014/main" val="2420387870"/>
                    </a:ext>
                  </a:extLst>
                </a:gridCol>
                <a:gridCol w="1152144">
                  <a:extLst>
                    <a:ext uri="{9D8B030D-6E8A-4147-A177-3AD203B41FA5}">
                      <a16:colId xmlns:a16="http://schemas.microsoft.com/office/drawing/2014/main" val="2731476881"/>
                    </a:ext>
                  </a:extLst>
                </a:gridCol>
                <a:gridCol w="576072">
                  <a:extLst>
                    <a:ext uri="{9D8B030D-6E8A-4147-A177-3AD203B41FA5}">
                      <a16:colId xmlns:a16="http://schemas.microsoft.com/office/drawing/2014/main" val="3600157459"/>
                    </a:ext>
                  </a:extLst>
                </a:gridCol>
                <a:gridCol w="576072">
                  <a:extLst>
                    <a:ext uri="{9D8B030D-6E8A-4147-A177-3AD203B41FA5}">
                      <a16:colId xmlns:a16="http://schemas.microsoft.com/office/drawing/2014/main" val="2344642633"/>
                    </a:ext>
                  </a:extLst>
                </a:gridCol>
                <a:gridCol w="576072">
                  <a:extLst>
                    <a:ext uri="{9D8B030D-6E8A-4147-A177-3AD203B41FA5}">
                      <a16:colId xmlns:a16="http://schemas.microsoft.com/office/drawing/2014/main" val="2896940321"/>
                    </a:ext>
                  </a:extLst>
                </a:gridCol>
                <a:gridCol w="576072">
                  <a:extLst>
                    <a:ext uri="{9D8B030D-6E8A-4147-A177-3AD203B41FA5}">
                      <a16:colId xmlns:a16="http://schemas.microsoft.com/office/drawing/2014/main" val="1988672744"/>
                    </a:ext>
                  </a:extLst>
                </a:gridCol>
                <a:gridCol w="576072">
                  <a:extLst>
                    <a:ext uri="{9D8B030D-6E8A-4147-A177-3AD203B41FA5}">
                      <a16:colId xmlns:a16="http://schemas.microsoft.com/office/drawing/2014/main" val="2012581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72134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- 2021-02-26 11:12:55</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https://scontent-iad3-2.xx.fbcdn.net/v/t15.5256-10/s720x720/149815243_774655860139702_8724155221591746748_n.jpg?_nc_cat=109&amp;ccb=1-3&amp;_nc_sid=ad6a45&amp;_nc_ohc=E5QtCTet2wYAX-QTfP-&amp;_nc_ht=scontent-iad3-2.xx&amp;oh=bdb20021a9a878a4f07b2ba6b3b1406e&amp;oe=60F116DE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07/12/2021 09:24:39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0.5550 %</a:t>
                      </a:r>
                    </a:p>
                  </a:txBody>
                  <a:tcPr/>
                </a:tc>
                <a:extLst>
                  <a:ext uri="{0D108BD9-81ED-4DB2-BD59-A6C34878D82A}">
                    <a16:rowId xmlns:a16="http://schemas.microsoft.com/office/drawing/2014/main" val="81799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 BKK Facebook - 2021-01-08 17:24:57</a:t>
                      </a:r>
                      <a:r>
                        <a:rPr kumimoji="0" lang="en-US" sz="1000" b="0" i="0" u="none" strike="noStrike" kern="1200" cap="none" spc="0" normalizeH="0" baseline="0" noProof="0">
                          <a:ln>
                            <a:noFill/>
                          </a:ln>
                          <a:solidFill>
                            <a:prstClr val="black"/>
                          </a:solidFill>
                          <a:effectLst/>
                          <a:uLnTx/>
                          <a:uFillTx/>
                          <a:latin typeface="+mn-lt"/>
                          <a:ea typeface="+mn-ea"/>
                          <a:cs typeface="+mn-cs"/>
                        </a:rPr>
                        <a:t>
 Nimm den Stress deiner Arbeitswoche nicht mit ins Wochenende! Entspanne dich mit Progressiver Muskelentspannung nach Jacobson. Auf unserer Webseite findest du Infos und Audiofiles, mit denen du sofort loslegen kannst.
Probiere es aus!
https://www.pronovabkk.de/progressive-muskelentspannung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-0/p480x480/136959970_3672311672814366_2200291071709217753_n.jpg?_nc_cat=110&amp;ccb=1-3&amp;_nc_sid=8024bb&amp;_nc_ohc=i0uQ5kwNH2EAX8ovcl9&amp;_nc_ht=scontent-iad3-1.xx&amp;tp=6&amp;oh=43b985a265e2e34ee6ade8d6431b070b&amp;oe=60E30F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06/07/2021 15:18:31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0.5376 %</a:t>
                      </a:r>
                    </a:p>
                  </a:txBody>
                  <a:tcPr/>
                </a:tc>
                <a:extLst>
                  <a:ext uri="{0D108BD9-81ED-4DB2-BD59-A6C34878D82A}">
                    <a16:rowId xmlns:a16="http://schemas.microsoft.com/office/drawing/2014/main" val="853567776"/>
                  </a:ext>
                </a:extLst>
              </a:tr>
            </a:tbl>
          </a:graphicData>
        </a:graphic>
      </p:graphicFrame>
      <p:sp>
        <p:nvSpPr>
          <p:cNvPr id="4" name="Text Placeholder 3">
            <a:extLst>
              <a:ext uri="{FF2B5EF4-FFF2-40B4-BE49-F238E27FC236}">
                <a16:creationId xmlns:a16="http://schemas.microsoft.com/office/drawing/2014/main" id="{56D5CF50-4D29-4CF4-A7EF-45D5C6ABCF22}"/>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944848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93580-4B5F-4A40-9555-A257A73F8039}"/>
              </a:ext>
            </a:extLst>
          </p:cNvPr>
          <p:cNvSpPr>
            <a:spLocks noGrp="1"/>
          </p:cNvSpPr>
          <p:nvPr>
            <p:ph type="title"/>
          </p:nvPr>
        </p:nvSpPr>
        <p:spPr/>
        <p:txBody>
          <a:bodyPr/>
          <a:lstStyle/>
          <a:p>
            <a:r>
              <a:rPr lang="de-DE"/>
              <a:t>Facebook Postings mit den meisten Interaktionen | All Pages - 12 of 19</a:t>
            </a:r>
            <a:endParaRPr lang="en-US"/>
          </a:p>
        </p:txBody>
      </p:sp>
      <p:graphicFrame>
        <p:nvGraphicFramePr>
          <p:cNvPr id="5" name="Table Placeholder 4">
            <a:extLst>
              <a:ext uri="{FF2B5EF4-FFF2-40B4-BE49-F238E27FC236}">
                <a16:creationId xmlns:a16="http://schemas.microsoft.com/office/drawing/2014/main" id="{F46E1E36-4781-476F-BE99-072A02365CFE}"/>
              </a:ext>
            </a:extLst>
          </p:cNvPr>
          <p:cNvGraphicFramePr>
            <a:graphicFrameLocks noGrp="1"/>
          </p:cNvGraphicFramePr>
          <p:nvPr>
            <p:ph type="tbl" sz="quarter" idx="13"/>
            <p:extLst>
              <p:ext uri="{D42A27DB-BD31-4B8C-83A1-F6EECF244321}">
                <p14:modId xmlns:p14="http://schemas.microsoft.com/office/powerpoint/2010/main" val="3929657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07574288"/>
                    </a:ext>
                  </a:extLst>
                </a:gridCol>
                <a:gridCol w="1645920">
                  <a:extLst>
                    <a:ext uri="{9D8B030D-6E8A-4147-A177-3AD203B41FA5}">
                      <a16:colId xmlns:a16="http://schemas.microsoft.com/office/drawing/2014/main" val="2731435118"/>
                    </a:ext>
                  </a:extLst>
                </a:gridCol>
                <a:gridCol w="1152144">
                  <a:extLst>
                    <a:ext uri="{9D8B030D-6E8A-4147-A177-3AD203B41FA5}">
                      <a16:colId xmlns:a16="http://schemas.microsoft.com/office/drawing/2014/main" val="2328173189"/>
                    </a:ext>
                  </a:extLst>
                </a:gridCol>
                <a:gridCol w="576072">
                  <a:extLst>
                    <a:ext uri="{9D8B030D-6E8A-4147-A177-3AD203B41FA5}">
                      <a16:colId xmlns:a16="http://schemas.microsoft.com/office/drawing/2014/main" val="3171948294"/>
                    </a:ext>
                  </a:extLst>
                </a:gridCol>
                <a:gridCol w="576072">
                  <a:extLst>
                    <a:ext uri="{9D8B030D-6E8A-4147-A177-3AD203B41FA5}">
                      <a16:colId xmlns:a16="http://schemas.microsoft.com/office/drawing/2014/main" val="789926263"/>
                    </a:ext>
                  </a:extLst>
                </a:gridCol>
                <a:gridCol w="576072">
                  <a:extLst>
                    <a:ext uri="{9D8B030D-6E8A-4147-A177-3AD203B41FA5}">
                      <a16:colId xmlns:a16="http://schemas.microsoft.com/office/drawing/2014/main" val="2557405931"/>
                    </a:ext>
                  </a:extLst>
                </a:gridCol>
                <a:gridCol w="576072">
                  <a:extLst>
                    <a:ext uri="{9D8B030D-6E8A-4147-A177-3AD203B41FA5}">
                      <a16:colId xmlns:a16="http://schemas.microsoft.com/office/drawing/2014/main" val="60852789"/>
                    </a:ext>
                  </a:extLst>
                </a:gridCol>
                <a:gridCol w="576072">
                  <a:extLst>
                    <a:ext uri="{9D8B030D-6E8A-4147-A177-3AD203B41FA5}">
                      <a16:colId xmlns:a16="http://schemas.microsoft.com/office/drawing/2014/main" val="930412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89011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- 2021-02-13 08:20:28</a:t>
                      </a:r>
                      <a:r>
                        <a:rPr kumimoji="0" lang="de-DE" sz="1000" b="0" i="0" u="none" strike="noStrike" kern="1200" cap="none" spc="0" normalizeH="0" baseline="0" noProof="0">
                          <a:ln>
                            <a:noFill/>
                          </a:ln>
                          <a:solidFill>
                            <a:prstClr val="black"/>
                          </a:solidFill>
                          <a:effectLst/>
                          <a:uLnTx/>
                          <a:uFillTx/>
                          <a:latin typeface="+mn-lt"/>
                          <a:ea typeface="+mn-ea"/>
                          <a:cs typeface="+mn-cs"/>
                        </a:rPr>
                        <a:t>
 Schon mal Müsli selbst gemacht? Mit frischen Früchten und zuckerfreien Zutaten gelingt dir ein gesundes Frühstück für den richtigen Start in den Tag.
Alle Tipps für die perfekte Mischung:
https://www.pronovabkk.de/gesundheit/muesli-selber-machen.html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1.6435-9/p720x720/150078851_3767677059944493_5332643546111724178_n.jpg?_nc_cat=106&amp;ccb=1-3&amp;_nc_sid=8024bb&amp;_nc_ohc=mvmFRpCWI8wAX-Foats&amp;_nc_ht=scontent-lga3-2.xx&amp;tp=6&amp;oh=f25e7625b0e1a2bbb702ed9c4a64e0ff&amp;oe=60E11590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06/30/2021 15:34:18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0.5353 %</a:t>
                      </a:r>
                    </a:p>
                  </a:txBody>
                  <a:tcPr/>
                </a:tc>
                <a:extLst>
                  <a:ext uri="{0D108BD9-81ED-4DB2-BD59-A6C34878D82A}">
                    <a16:rowId xmlns:a16="http://schemas.microsoft.com/office/drawing/2014/main" val="1169478122"/>
                  </a:ext>
                </a:extLst>
              </a:tr>
            </a:tbl>
          </a:graphicData>
        </a:graphic>
      </p:graphicFrame>
      <p:sp>
        <p:nvSpPr>
          <p:cNvPr id="4" name="Text Placeholder 3">
            <a:extLst>
              <a:ext uri="{FF2B5EF4-FFF2-40B4-BE49-F238E27FC236}">
                <a16:creationId xmlns:a16="http://schemas.microsoft.com/office/drawing/2014/main" id="{3F363296-BD75-4E2B-AEDB-29DA588FAC7E}"/>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40484445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5DAA8-EB05-45BB-9EAA-BEEC812F7B96}"/>
              </a:ext>
            </a:extLst>
          </p:cNvPr>
          <p:cNvSpPr>
            <a:spLocks noGrp="1"/>
          </p:cNvSpPr>
          <p:nvPr>
            <p:ph type="title"/>
          </p:nvPr>
        </p:nvSpPr>
        <p:spPr/>
        <p:txBody>
          <a:bodyPr/>
          <a:lstStyle/>
          <a:p>
            <a:r>
              <a:rPr lang="de-DE"/>
              <a:t>Facebook Postings mit den meisten Interaktionen | All Pages - 13 of 19</a:t>
            </a:r>
            <a:endParaRPr lang="en-US"/>
          </a:p>
        </p:txBody>
      </p:sp>
      <p:graphicFrame>
        <p:nvGraphicFramePr>
          <p:cNvPr id="5" name="Table Placeholder 4">
            <a:extLst>
              <a:ext uri="{FF2B5EF4-FFF2-40B4-BE49-F238E27FC236}">
                <a16:creationId xmlns:a16="http://schemas.microsoft.com/office/drawing/2014/main" id="{D2E0C8D5-96E7-49BE-9DF6-D8D0F01A7A5F}"/>
              </a:ext>
            </a:extLst>
          </p:cNvPr>
          <p:cNvGraphicFramePr>
            <a:graphicFrameLocks noGrp="1"/>
          </p:cNvGraphicFramePr>
          <p:nvPr>
            <p:ph type="tbl" sz="quarter" idx="13"/>
            <p:extLst>
              <p:ext uri="{D42A27DB-BD31-4B8C-83A1-F6EECF244321}">
                <p14:modId xmlns:p14="http://schemas.microsoft.com/office/powerpoint/2010/main" val="1327276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28707003"/>
                    </a:ext>
                  </a:extLst>
                </a:gridCol>
                <a:gridCol w="1645920">
                  <a:extLst>
                    <a:ext uri="{9D8B030D-6E8A-4147-A177-3AD203B41FA5}">
                      <a16:colId xmlns:a16="http://schemas.microsoft.com/office/drawing/2014/main" val="130095834"/>
                    </a:ext>
                  </a:extLst>
                </a:gridCol>
                <a:gridCol w="1152144">
                  <a:extLst>
                    <a:ext uri="{9D8B030D-6E8A-4147-A177-3AD203B41FA5}">
                      <a16:colId xmlns:a16="http://schemas.microsoft.com/office/drawing/2014/main" val="1072073542"/>
                    </a:ext>
                  </a:extLst>
                </a:gridCol>
                <a:gridCol w="576072">
                  <a:extLst>
                    <a:ext uri="{9D8B030D-6E8A-4147-A177-3AD203B41FA5}">
                      <a16:colId xmlns:a16="http://schemas.microsoft.com/office/drawing/2014/main" val="571068520"/>
                    </a:ext>
                  </a:extLst>
                </a:gridCol>
                <a:gridCol w="576072">
                  <a:extLst>
                    <a:ext uri="{9D8B030D-6E8A-4147-A177-3AD203B41FA5}">
                      <a16:colId xmlns:a16="http://schemas.microsoft.com/office/drawing/2014/main" val="3585442389"/>
                    </a:ext>
                  </a:extLst>
                </a:gridCol>
                <a:gridCol w="576072">
                  <a:extLst>
                    <a:ext uri="{9D8B030D-6E8A-4147-A177-3AD203B41FA5}">
                      <a16:colId xmlns:a16="http://schemas.microsoft.com/office/drawing/2014/main" val="2174423666"/>
                    </a:ext>
                  </a:extLst>
                </a:gridCol>
                <a:gridCol w="576072">
                  <a:extLst>
                    <a:ext uri="{9D8B030D-6E8A-4147-A177-3AD203B41FA5}">
                      <a16:colId xmlns:a16="http://schemas.microsoft.com/office/drawing/2014/main" val="412796057"/>
                    </a:ext>
                  </a:extLst>
                </a:gridCol>
                <a:gridCol w="576072">
                  <a:extLst>
                    <a:ext uri="{9D8B030D-6E8A-4147-A177-3AD203B41FA5}">
                      <a16:colId xmlns:a16="http://schemas.microsoft.com/office/drawing/2014/main" val="125661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6651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- 2021-02-18 17:45:32</a:t>
                      </a:r>
                      <a:r>
                        <a:rPr kumimoji="0" lang="de-DE" sz="1000" b="0" i="0" u="none" strike="noStrike" kern="1200" cap="none" spc="0" normalizeH="0" baseline="0" noProof="0">
                          <a:ln>
                            <a:noFill/>
                          </a:ln>
                          <a:solidFill>
                            <a:prstClr val="black"/>
                          </a:solidFill>
                          <a:effectLst/>
                          <a:uLnTx/>
                          <a:uFillTx/>
                          <a:latin typeface="+mn-lt"/>
                          <a:ea typeface="+mn-ea"/>
                          <a:cs typeface="+mn-cs"/>
                        </a:rPr>
                        <a:t>
 Du bist du, und das ist auch gut so! In den nächsten Wochen erzählen wir dir alles rund um das Thema Body Positivity. In unserer Serie #proBodyPositivity zeigen wir, wie du dein Selbstbewusstsein stärkst und lernst, dich und deinen Körper zu lieben. Neugierig? Folge uns oder lese auf unserer Webseite mehr zum Thema:
https://www.pronovabkk.de/bodypositivity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s720x720/148833938_3765053276873538_6787740104376336772_n.jpg?_nc_cat=107&amp;ccb=1-3&amp;_nc_sid=8024bb&amp;_nc_ohc=YEI9Rs6ZcdkAX-Lv4FK&amp;_nc_oc=AQmGLFaz5m5CSCc2F7f-CZsQKp4ivGFfD82i37IQhyTaH0S8aWvkWkVOmvtc_IiuJLw&amp;_nc_ht=scontent-atl3-2.xx&amp;tp=7&amp;oh=0e9e45182674e70a297951706c4a91d4&amp;oe=60E767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07/05/2021 15:19:20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0.4630 %</a:t>
                      </a:r>
                    </a:p>
                  </a:txBody>
                  <a:tcPr/>
                </a:tc>
                <a:extLst>
                  <a:ext uri="{0D108BD9-81ED-4DB2-BD59-A6C34878D82A}">
                    <a16:rowId xmlns:a16="http://schemas.microsoft.com/office/drawing/2014/main" val="2014720030"/>
                  </a:ext>
                </a:extLst>
              </a:tr>
            </a:tbl>
          </a:graphicData>
        </a:graphic>
      </p:graphicFrame>
      <p:sp>
        <p:nvSpPr>
          <p:cNvPr id="4" name="Text Placeholder 3">
            <a:extLst>
              <a:ext uri="{FF2B5EF4-FFF2-40B4-BE49-F238E27FC236}">
                <a16:creationId xmlns:a16="http://schemas.microsoft.com/office/drawing/2014/main" id="{3D228D74-E3FC-427F-A981-A2E77DB80CCB}"/>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188913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93226-69D1-47AA-91CE-BB619A0A4ADD}"/>
              </a:ext>
            </a:extLst>
          </p:cNvPr>
          <p:cNvSpPr>
            <a:spLocks noGrp="1"/>
          </p:cNvSpPr>
          <p:nvPr>
            <p:ph type="title"/>
          </p:nvPr>
        </p:nvSpPr>
        <p:spPr/>
        <p:txBody>
          <a:bodyPr/>
          <a:lstStyle/>
          <a:p>
            <a:r>
              <a:rPr lang="de-DE"/>
              <a:t>Facebook Postings mit den meisten Interaktionen | All Pages - 14 of 19</a:t>
            </a:r>
            <a:endParaRPr lang="en-US"/>
          </a:p>
        </p:txBody>
      </p:sp>
      <p:graphicFrame>
        <p:nvGraphicFramePr>
          <p:cNvPr id="5" name="Table Placeholder 4">
            <a:extLst>
              <a:ext uri="{FF2B5EF4-FFF2-40B4-BE49-F238E27FC236}">
                <a16:creationId xmlns:a16="http://schemas.microsoft.com/office/drawing/2014/main" id="{A4EFB631-63C0-4E40-8188-74A78F817B70}"/>
              </a:ext>
            </a:extLst>
          </p:cNvPr>
          <p:cNvGraphicFramePr>
            <a:graphicFrameLocks noGrp="1"/>
          </p:cNvGraphicFramePr>
          <p:nvPr>
            <p:ph type="tbl" sz="quarter" idx="13"/>
            <p:extLst>
              <p:ext uri="{D42A27DB-BD31-4B8C-83A1-F6EECF244321}">
                <p14:modId xmlns:p14="http://schemas.microsoft.com/office/powerpoint/2010/main" val="1817520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18676547"/>
                    </a:ext>
                  </a:extLst>
                </a:gridCol>
                <a:gridCol w="1645920">
                  <a:extLst>
                    <a:ext uri="{9D8B030D-6E8A-4147-A177-3AD203B41FA5}">
                      <a16:colId xmlns:a16="http://schemas.microsoft.com/office/drawing/2014/main" val="2467799744"/>
                    </a:ext>
                  </a:extLst>
                </a:gridCol>
                <a:gridCol w="1152144">
                  <a:extLst>
                    <a:ext uri="{9D8B030D-6E8A-4147-A177-3AD203B41FA5}">
                      <a16:colId xmlns:a16="http://schemas.microsoft.com/office/drawing/2014/main" val="1148634518"/>
                    </a:ext>
                  </a:extLst>
                </a:gridCol>
                <a:gridCol w="576072">
                  <a:extLst>
                    <a:ext uri="{9D8B030D-6E8A-4147-A177-3AD203B41FA5}">
                      <a16:colId xmlns:a16="http://schemas.microsoft.com/office/drawing/2014/main" val="453160355"/>
                    </a:ext>
                  </a:extLst>
                </a:gridCol>
                <a:gridCol w="576072">
                  <a:extLst>
                    <a:ext uri="{9D8B030D-6E8A-4147-A177-3AD203B41FA5}">
                      <a16:colId xmlns:a16="http://schemas.microsoft.com/office/drawing/2014/main" val="3628482477"/>
                    </a:ext>
                  </a:extLst>
                </a:gridCol>
                <a:gridCol w="576072">
                  <a:extLst>
                    <a:ext uri="{9D8B030D-6E8A-4147-A177-3AD203B41FA5}">
                      <a16:colId xmlns:a16="http://schemas.microsoft.com/office/drawing/2014/main" val="3210034982"/>
                    </a:ext>
                  </a:extLst>
                </a:gridCol>
                <a:gridCol w="576072">
                  <a:extLst>
                    <a:ext uri="{9D8B030D-6E8A-4147-A177-3AD203B41FA5}">
                      <a16:colId xmlns:a16="http://schemas.microsoft.com/office/drawing/2014/main" val="660119135"/>
                    </a:ext>
                  </a:extLst>
                </a:gridCol>
                <a:gridCol w="576072">
                  <a:extLst>
                    <a:ext uri="{9D8B030D-6E8A-4147-A177-3AD203B41FA5}">
                      <a16:colId xmlns:a16="http://schemas.microsoft.com/office/drawing/2014/main" val="606286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6502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- 2021-03-04 10:00:34</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https://scontent-bos3-1.xx.fbcdn.net/v/t15.5256-10/s720x720/149303537_515861379384443_8759795998459636118_n.jpg?_nc_cat=100&amp;ccb=1-3&amp;_nc_sid=ad6a45&amp;_nc_ohc=QGW2ZyBW24YAX9MCuXc&amp;_nc_ht=scontent-bos3-1.xx&amp;oh=7cc4e345ae7be10369def17cf61769b5&amp;oe=60F4DE3C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07/15/2021 09:19:50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0.4622 %</a:t>
                      </a:r>
                    </a:p>
                  </a:txBody>
                  <a:tcPr/>
                </a:tc>
                <a:extLst>
                  <a:ext uri="{0D108BD9-81ED-4DB2-BD59-A6C34878D82A}">
                    <a16:rowId xmlns:a16="http://schemas.microsoft.com/office/drawing/2014/main" val="1220707406"/>
                  </a:ext>
                </a:extLst>
              </a:tr>
            </a:tbl>
          </a:graphicData>
        </a:graphic>
      </p:graphicFrame>
      <p:sp>
        <p:nvSpPr>
          <p:cNvPr id="4" name="Text Placeholder 3">
            <a:extLst>
              <a:ext uri="{FF2B5EF4-FFF2-40B4-BE49-F238E27FC236}">
                <a16:creationId xmlns:a16="http://schemas.microsoft.com/office/drawing/2014/main" id="{F4D765BE-38AB-4420-8F23-102500D17D59}"/>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802513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E8829-CA8E-4C1B-8C6D-4648A109E75B}"/>
              </a:ext>
            </a:extLst>
          </p:cNvPr>
          <p:cNvSpPr>
            <a:spLocks noGrp="1"/>
          </p:cNvSpPr>
          <p:nvPr>
            <p:ph type="title"/>
          </p:nvPr>
        </p:nvSpPr>
        <p:spPr/>
        <p:txBody>
          <a:bodyPr/>
          <a:lstStyle/>
          <a:p>
            <a:r>
              <a:rPr lang="de-DE"/>
              <a:t>Facebook Postings mit den meisten Interaktionen | All Pages - 15 of 19</a:t>
            </a:r>
            <a:endParaRPr lang="en-US"/>
          </a:p>
        </p:txBody>
      </p:sp>
      <p:graphicFrame>
        <p:nvGraphicFramePr>
          <p:cNvPr id="5" name="Table Placeholder 4">
            <a:extLst>
              <a:ext uri="{FF2B5EF4-FFF2-40B4-BE49-F238E27FC236}">
                <a16:creationId xmlns:a16="http://schemas.microsoft.com/office/drawing/2014/main" id="{1B46534C-1D26-4C25-B490-148269C3B667}"/>
              </a:ext>
            </a:extLst>
          </p:cNvPr>
          <p:cNvGraphicFramePr>
            <a:graphicFrameLocks noGrp="1"/>
          </p:cNvGraphicFramePr>
          <p:nvPr>
            <p:ph type="tbl" sz="quarter" idx="13"/>
            <p:extLst>
              <p:ext uri="{D42A27DB-BD31-4B8C-83A1-F6EECF244321}">
                <p14:modId xmlns:p14="http://schemas.microsoft.com/office/powerpoint/2010/main" val="3495461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28794052"/>
                    </a:ext>
                  </a:extLst>
                </a:gridCol>
                <a:gridCol w="1645920">
                  <a:extLst>
                    <a:ext uri="{9D8B030D-6E8A-4147-A177-3AD203B41FA5}">
                      <a16:colId xmlns:a16="http://schemas.microsoft.com/office/drawing/2014/main" val="2985365907"/>
                    </a:ext>
                  </a:extLst>
                </a:gridCol>
                <a:gridCol w="1152144">
                  <a:extLst>
                    <a:ext uri="{9D8B030D-6E8A-4147-A177-3AD203B41FA5}">
                      <a16:colId xmlns:a16="http://schemas.microsoft.com/office/drawing/2014/main" val="518124316"/>
                    </a:ext>
                  </a:extLst>
                </a:gridCol>
                <a:gridCol w="576072">
                  <a:extLst>
                    <a:ext uri="{9D8B030D-6E8A-4147-A177-3AD203B41FA5}">
                      <a16:colId xmlns:a16="http://schemas.microsoft.com/office/drawing/2014/main" val="4281999524"/>
                    </a:ext>
                  </a:extLst>
                </a:gridCol>
                <a:gridCol w="576072">
                  <a:extLst>
                    <a:ext uri="{9D8B030D-6E8A-4147-A177-3AD203B41FA5}">
                      <a16:colId xmlns:a16="http://schemas.microsoft.com/office/drawing/2014/main" val="1876996962"/>
                    </a:ext>
                  </a:extLst>
                </a:gridCol>
                <a:gridCol w="576072">
                  <a:extLst>
                    <a:ext uri="{9D8B030D-6E8A-4147-A177-3AD203B41FA5}">
                      <a16:colId xmlns:a16="http://schemas.microsoft.com/office/drawing/2014/main" val="900206272"/>
                    </a:ext>
                  </a:extLst>
                </a:gridCol>
                <a:gridCol w="576072">
                  <a:extLst>
                    <a:ext uri="{9D8B030D-6E8A-4147-A177-3AD203B41FA5}">
                      <a16:colId xmlns:a16="http://schemas.microsoft.com/office/drawing/2014/main" val="793952621"/>
                    </a:ext>
                  </a:extLst>
                </a:gridCol>
                <a:gridCol w="576072">
                  <a:extLst>
                    <a:ext uri="{9D8B030D-6E8A-4147-A177-3AD203B41FA5}">
                      <a16:colId xmlns:a16="http://schemas.microsoft.com/office/drawing/2014/main" val="2751324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03743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- 2021-03-15 10:42:52</a:t>
                      </a:r>
                      <a:r>
                        <a:rPr kumimoji="0" lang="de-DE" sz="1000" b="0" i="0" u="none" strike="noStrike" kern="1200" cap="none" spc="0" normalizeH="0" baseline="0" noProof="0">
                          <a:ln>
                            <a:noFill/>
                          </a:ln>
                          <a:solidFill>
                            <a:prstClr val="black"/>
                          </a:solidFill>
                          <a:effectLst/>
                          <a:uLnTx/>
                          <a:uFillTx/>
                          <a:latin typeface="+mn-lt"/>
                          <a:ea typeface="+mn-ea"/>
                          <a:cs typeface="+mn-cs"/>
                        </a:rPr>
                        <a:t>
 Eure Urlaubspläne sind gecancelt? Wie wäre es mit einem Online-Sportcamp zu Ostern? Wir kooperieren mit Lyfes, um euren Kindern ein gesundes und sicheres Ferienerlebnis zu bieten. Da Trainer und Kurs zertifiziert sind, übernehmen wir 80 Prozent der Kosten. Alle Informationen findet ihr direkt bei Lyfes:
https://lyfes.de/pronovabkk/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https://scontent-bos3-1.xx.fbcdn.net/v/t1.6435-9/p720x720/160217043_3847820758596789_5899598065482460622_n.jpg?_nc_cat=100&amp;ccb=1-3&amp;_nc_sid=8024bb&amp;_nc_ohc=6VBJ8Y8g5l0AX-TbbLh&amp;_nc_ht=scontent-bos3-1.xx&amp;oh=8a6605e59d6e7225f5c3dadfc56b18cb&amp;oe=60FDA826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07/21/2021 15:25:20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0.4215 %</a:t>
                      </a:r>
                    </a:p>
                  </a:txBody>
                  <a:tcPr/>
                </a:tc>
                <a:extLst>
                  <a:ext uri="{0D108BD9-81ED-4DB2-BD59-A6C34878D82A}">
                    <a16:rowId xmlns:a16="http://schemas.microsoft.com/office/drawing/2014/main" val="3960961767"/>
                  </a:ext>
                </a:extLst>
              </a:tr>
            </a:tbl>
          </a:graphicData>
        </a:graphic>
      </p:graphicFrame>
      <p:sp>
        <p:nvSpPr>
          <p:cNvPr id="4" name="Text Placeholder 3">
            <a:extLst>
              <a:ext uri="{FF2B5EF4-FFF2-40B4-BE49-F238E27FC236}">
                <a16:creationId xmlns:a16="http://schemas.microsoft.com/office/drawing/2014/main" id="{1AE2E469-95D6-4EC4-8EFE-16597E81F3F7}"/>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012015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5125F-4CE3-4A56-90A5-489AC206ECC4}"/>
              </a:ext>
            </a:extLst>
          </p:cNvPr>
          <p:cNvSpPr>
            <a:spLocks noGrp="1"/>
          </p:cNvSpPr>
          <p:nvPr>
            <p:ph type="title"/>
          </p:nvPr>
        </p:nvSpPr>
        <p:spPr/>
        <p:txBody>
          <a:bodyPr/>
          <a:lstStyle/>
          <a:p>
            <a:r>
              <a:rPr lang="de-DE"/>
              <a:t>Facebook Postings mit den meisten Interaktionen | All Pages - 16 of 19</a:t>
            </a:r>
            <a:endParaRPr lang="en-US"/>
          </a:p>
        </p:txBody>
      </p:sp>
      <p:graphicFrame>
        <p:nvGraphicFramePr>
          <p:cNvPr id="5" name="Table Placeholder 4">
            <a:extLst>
              <a:ext uri="{FF2B5EF4-FFF2-40B4-BE49-F238E27FC236}">
                <a16:creationId xmlns:a16="http://schemas.microsoft.com/office/drawing/2014/main" id="{FE2D2F62-37B9-462A-819B-E0878E17721E}"/>
              </a:ext>
            </a:extLst>
          </p:cNvPr>
          <p:cNvGraphicFramePr>
            <a:graphicFrameLocks noGrp="1"/>
          </p:cNvGraphicFramePr>
          <p:nvPr>
            <p:ph type="tbl" sz="quarter" idx="13"/>
            <p:extLst>
              <p:ext uri="{D42A27DB-BD31-4B8C-83A1-F6EECF244321}">
                <p14:modId xmlns:p14="http://schemas.microsoft.com/office/powerpoint/2010/main" val="3751100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49816413"/>
                    </a:ext>
                  </a:extLst>
                </a:gridCol>
                <a:gridCol w="1645920">
                  <a:extLst>
                    <a:ext uri="{9D8B030D-6E8A-4147-A177-3AD203B41FA5}">
                      <a16:colId xmlns:a16="http://schemas.microsoft.com/office/drawing/2014/main" val="544392257"/>
                    </a:ext>
                  </a:extLst>
                </a:gridCol>
                <a:gridCol w="1152144">
                  <a:extLst>
                    <a:ext uri="{9D8B030D-6E8A-4147-A177-3AD203B41FA5}">
                      <a16:colId xmlns:a16="http://schemas.microsoft.com/office/drawing/2014/main" val="1452712973"/>
                    </a:ext>
                  </a:extLst>
                </a:gridCol>
                <a:gridCol w="576072">
                  <a:extLst>
                    <a:ext uri="{9D8B030D-6E8A-4147-A177-3AD203B41FA5}">
                      <a16:colId xmlns:a16="http://schemas.microsoft.com/office/drawing/2014/main" val="3222619413"/>
                    </a:ext>
                  </a:extLst>
                </a:gridCol>
                <a:gridCol w="576072">
                  <a:extLst>
                    <a:ext uri="{9D8B030D-6E8A-4147-A177-3AD203B41FA5}">
                      <a16:colId xmlns:a16="http://schemas.microsoft.com/office/drawing/2014/main" val="910291435"/>
                    </a:ext>
                  </a:extLst>
                </a:gridCol>
                <a:gridCol w="576072">
                  <a:extLst>
                    <a:ext uri="{9D8B030D-6E8A-4147-A177-3AD203B41FA5}">
                      <a16:colId xmlns:a16="http://schemas.microsoft.com/office/drawing/2014/main" val="2079335808"/>
                    </a:ext>
                  </a:extLst>
                </a:gridCol>
                <a:gridCol w="576072">
                  <a:extLst>
                    <a:ext uri="{9D8B030D-6E8A-4147-A177-3AD203B41FA5}">
                      <a16:colId xmlns:a16="http://schemas.microsoft.com/office/drawing/2014/main" val="4286583014"/>
                    </a:ext>
                  </a:extLst>
                </a:gridCol>
                <a:gridCol w="576072">
                  <a:extLst>
                    <a:ext uri="{9D8B030D-6E8A-4147-A177-3AD203B41FA5}">
                      <a16:colId xmlns:a16="http://schemas.microsoft.com/office/drawing/2014/main" val="3728316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00912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- 2021-01-17 08:41:44</a:t>
                      </a:r>
                      <a:r>
                        <a:rPr kumimoji="0" lang="de-DE" sz="1000" b="0" i="0" u="none" strike="noStrike" kern="1200" cap="none" spc="0" normalizeH="0" baseline="0" noProof="0">
                          <a:ln>
                            <a:noFill/>
                          </a:ln>
                          <a:solidFill>
                            <a:prstClr val="black"/>
                          </a:solidFill>
                          <a:effectLst/>
                          <a:uLnTx/>
                          <a:uFillTx/>
                          <a:latin typeface="+mn-lt"/>
                          <a:ea typeface="+mn-ea"/>
                          <a:cs typeface="+mn-cs"/>
                        </a:rPr>
                        <a:t>
 Wanderfans wissen es schon lange: Wandern macht nicht nur den Kopf frei, sondern setzt auch neue Denkimpulse. Wandern verbessert die Durchblutung des Gehirns und stärkt die Ausschüttung des Kreativitätshormons ACTH.
Wichtig: Wandern kann man fast überall. Deshalb solltet ihr möglichst direkt vor der Haustür wandern und Wintersportorte oder andere touristische Hotspots meiden.
So macht wandern glücklich:
https://www.pronovabkk.de/gesundheit/wandern-als-gluecksmoment.html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p720x720/139562912_3691783104200556_8029274196660305887_n.jpg?_nc_cat=102&amp;ccb=1-3&amp;_nc_sid=8024bb&amp;_nc_ohc=M3fAKhW0NhUAX8GWR-n&amp;_nc_ht=scontent-iad3-2.xx&amp;tp=6&amp;oh=42736ed85235eb9f07a9d2609d1bfb37&amp;oe=60D06138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06/17/2021 15:19:03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0.4137 %</a:t>
                      </a:r>
                    </a:p>
                  </a:txBody>
                  <a:tcPr/>
                </a:tc>
                <a:extLst>
                  <a:ext uri="{0D108BD9-81ED-4DB2-BD59-A6C34878D82A}">
                    <a16:rowId xmlns:a16="http://schemas.microsoft.com/office/drawing/2014/main" val="2849556897"/>
                  </a:ext>
                </a:extLst>
              </a:tr>
            </a:tbl>
          </a:graphicData>
        </a:graphic>
      </p:graphicFrame>
      <p:sp>
        <p:nvSpPr>
          <p:cNvPr id="4" name="Text Placeholder 3">
            <a:extLst>
              <a:ext uri="{FF2B5EF4-FFF2-40B4-BE49-F238E27FC236}">
                <a16:creationId xmlns:a16="http://schemas.microsoft.com/office/drawing/2014/main" id="{71C37F63-8EBA-4BA0-9577-9E5931ABF7B4}"/>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351327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4F173-1FBB-428F-817D-76D4DC9B6B40}"/>
              </a:ext>
            </a:extLst>
          </p:cNvPr>
          <p:cNvSpPr>
            <a:spLocks noGrp="1"/>
          </p:cNvSpPr>
          <p:nvPr>
            <p:ph type="title"/>
          </p:nvPr>
        </p:nvSpPr>
        <p:spPr/>
        <p:txBody>
          <a:bodyPr/>
          <a:lstStyle/>
          <a:p>
            <a:r>
              <a:rPr lang="de-DE"/>
              <a:t>Facebook Postings mit den meisten Interaktionen | All Pages - 17 of 19</a:t>
            </a:r>
            <a:endParaRPr lang="en-US"/>
          </a:p>
        </p:txBody>
      </p:sp>
      <p:graphicFrame>
        <p:nvGraphicFramePr>
          <p:cNvPr id="5" name="Table Placeholder 4">
            <a:extLst>
              <a:ext uri="{FF2B5EF4-FFF2-40B4-BE49-F238E27FC236}">
                <a16:creationId xmlns:a16="http://schemas.microsoft.com/office/drawing/2014/main" id="{855CAE69-F1F5-463A-A654-0881A4026754}"/>
              </a:ext>
            </a:extLst>
          </p:cNvPr>
          <p:cNvGraphicFramePr>
            <a:graphicFrameLocks noGrp="1"/>
          </p:cNvGraphicFramePr>
          <p:nvPr>
            <p:ph type="tbl" sz="quarter" idx="13"/>
            <p:extLst>
              <p:ext uri="{D42A27DB-BD31-4B8C-83A1-F6EECF244321}">
                <p14:modId xmlns:p14="http://schemas.microsoft.com/office/powerpoint/2010/main" val="2577609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68379232"/>
                    </a:ext>
                  </a:extLst>
                </a:gridCol>
                <a:gridCol w="1645920">
                  <a:extLst>
                    <a:ext uri="{9D8B030D-6E8A-4147-A177-3AD203B41FA5}">
                      <a16:colId xmlns:a16="http://schemas.microsoft.com/office/drawing/2014/main" val="2185113875"/>
                    </a:ext>
                  </a:extLst>
                </a:gridCol>
                <a:gridCol w="1152144">
                  <a:extLst>
                    <a:ext uri="{9D8B030D-6E8A-4147-A177-3AD203B41FA5}">
                      <a16:colId xmlns:a16="http://schemas.microsoft.com/office/drawing/2014/main" val="1671889039"/>
                    </a:ext>
                  </a:extLst>
                </a:gridCol>
                <a:gridCol w="576072">
                  <a:extLst>
                    <a:ext uri="{9D8B030D-6E8A-4147-A177-3AD203B41FA5}">
                      <a16:colId xmlns:a16="http://schemas.microsoft.com/office/drawing/2014/main" val="1030881495"/>
                    </a:ext>
                  </a:extLst>
                </a:gridCol>
                <a:gridCol w="576072">
                  <a:extLst>
                    <a:ext uri="{9D8B030D-6E8A-4147-A177-3AD203B41FA5}">
                      <a16:colId xmlns:a16="http://schemas.microsoft.com/office/drawing/2014/main" val="2931502365"/>
                    </a:ext>
                  </a:extLst>
                </a:gridCol>
                <a:gridCol w="576072">
                  <a:extLst>
                    <a:ext uri="{9D8B030D-6E8A-4147-A177-3AD203B41FA5}">
                      <a16:colId xmlns:a16="http://schemas.microsoft.com/office/drawing/2014/main" val="2873382446"/>
                    </a:ext>
                  </a:extLst>
                </a:gridCol>
                <a:gridCol w="576072">
                  <a:extLst>
                    <a:ext uri="{9D8B030D-6E8A-4147-A177-3AD203B41FA5}">
                      <a16:colId xmlns:a16="http://schemas.microsoft.com/office/drawing/2014/main" val="3411349989"/>
                    </a:ext>
                  </a:extLst>
                </a:gridCol>
                <a:gridCol w="576072">
                  <a:extLst>
                    <a:ext uri="{9D8B030D-6E8A-4147-A177-3AD203B41FA5}">
                      <a16:colId xmlns:a16="http://schemas.microsoft.com/office/drawing/2014/main" val="2752407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33419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- 2021-03-25 11:51:33</a:t>
                      </a:r>
                      <a:r>
                        <a:rPr kumimoji="0" lang="de-DE" sz="1000" b="0" i="0" u="none" strike="noStrike" kern="1200" cap="none" spc="0" normalizeH="0" baseline="0" noProof="0">
                          <a:ln>
                            <a:noFill/>
                          </a:ln>
                          <a:solidFill>
                            <a:prstClr val="black"/>
                          </a:solidFill>
                          <a:effectLst/>
                          <a:uLnTx/>
                          <a:uFillTx/>
                          <a:latin typeface="+mn-lt"/>
                          <a:ea typeface="+mn-ea"/>
                          <a:cs typeface="+mn-cs"/>
                        </a:rPr>
                        <a:t>
 Nutze den Darmkrebsmonat März für deine kostenlose Krebsvorsorge für Zuhause. Darmkrebs gehört zu den häufigsten Krebsarten, die Früherkennung bietet dir aber guten Schutz. Deshalb bieten wir unseren Versicherten bereits ab dem 35. Lebensjahr den i-FOBT-Test für zuhause an. Alle Infos zum Testkit bekommst du auf unserer Webseite:
https://www.pronovabkk.de/i-fobt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https://scontent-iad3-2.xx.fbcdn.net/v/t1.6435-9/s720x720/164807553_3882786951766836_1002270128809300311_n.jpg?_nc_cat=111&amp;ccb=1-3&amp;_nc_sid=8024bb&amp;_nc_ohc=hsA1OCWclHcAX8IKmQt&amp;_nc_ht=scontent-iad3-2.xx&amp;oh=1e980b19c4e280c71b0af941538e6237&amp;oe=6125FDA4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09:24:04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0.3906 %</a:t>
                      </a:r>
                    </a:p>
                  </a:txBody>
                  <a:tcPr/>
                </a:tc>
                <a:extLst>
                  <a:ext uri="{0D108BD9-81ED-4DB2-BD59-A6C34878D82A}">
                    <a16:rowId xmlns:a16="http://schemas.microsoft.com/office/drawing/2014/main" val="2130741816"/>
                  </a:ext>
                </a:extLst>
              </a:tr>
            </a:tbl>
          </a:graphicData>
        </a:graphic>
      </p:graphicFrame>
      <p:sp>
        <p:nvSpPr>
          <p:cNvPr id="4" name="Text Placeholder 3">
            <a:extLst>
              <a:ext uri="{FF2B5EF4-FFF2-40B4-BE49-F238E27FC236}">
                <a16:creationId xmlns:a16="http://schemas.microsoft.com/office/drawing/2014/main" id="{B12BA7E9-4496-44A6-81C0-AAECDA3CD4A0}"/>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690308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AEA18-6F11-445B-912C-3DD42D90A977}"/>
              </a:ext>
            </a:extLst>
          </p:cNvPr>
          <p:cNvSpPr>
            <a:spLocks noGrp="1"/>
          </p:cNvSpPr>
          <p:nvPr>
            <p:ph type="title"/>
          </p:nvPr>
        </p:nvSpPr>
        <p:spPr/>
        <p:txBody>
          <a:bodyPr/>
          <a:lstStyle/>
          <a:p>
            <a:r>
              <a:rPr lang="de-DE"/>
              <a:t>Facebook Postings mit den meisten Interaktionen | All Pages - 18 of 19</a:t>
            </a:r>
            <a:endParaRPr lang="en-US"/>
          </a:p>
        </p:txBody>
      </p:sp>
      <p:graphicFrame>
        <p:nvGraphicFramePr>
          <p:cNvPr id="5" name="Table Placeholder 4">
            <a:extLst>
              <a:ext uri="{FF2B5EF4-FFF2-40B4-BE49-F238E27FC236}">
                <a16:creationId xmlns:a16="http://schemas.microsoft.com/office/drawing/2014/main" id="{52B82D00-976D-4BEB-A024-FF51D55DAF53}"/>
              </a:ext>
            </a:extLst>
          </p:cNvPr>
          <p:cNvGraphicFramePr>
            <a:graphicFrameLocks noGrp="1"/>
          </p:cNvGraphicFramePr>
          <p:nvPr>
            <p:ph type="tbl" sz="quarter" idx="13"/>
            <p:extLst>
              <p:ext uri="{D42A27DB-BD31-4B8C-83A1-F6EECF244321}">
                <p14:modId xmlns:p14="http://schemas.microsoft.com/office/powerpoint/2010/main" val="3784926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35440250"/>
                    </a:ext>
                  </a:extLst>
                </a:gridCol>
                <a:gridCol w="1645920">
                  <a:extLst>
                    <a:ext uri="{9D8B030D-6E8A-4147-A177-3AD203B41FA5}">
                      <a16:colId xmlns:a16="http://schemas.microsoft.com/office/drawing/2014/main" val="4007352080"/>
                    </a:ext>
                  </a:extLst>
                </a:gridCol>
                <a:gridCol w="1152144">
                  <a:extLst>
                    <a:ext uri="{9D8B030D-6E8A-4147-A177-3AD203B41FA5}">
                      <a16:colId xmlns:a16="http://schemas.microsoft.com/office/drawing/2014/main" val="4029486135"/>
                    </a:ext>
                  </a:extLst>
                </a:gridCol>
                <a:gridCol w="576072">
                  <a:extLst>
                    <a:ext uri="{9D8B030D-6E8A-4147-A177-3AD203B41FA5}">
                      <a16:colId xmlns:a16="http://schemas.microsoft.com/office/drawing/2014/main" val="924553994"/>
                    </a:ext>
                  </a:extLst>
                </a:gridCol>
                <a:gridCol w="576072">
                  <a:extLst>
                    <a:ext uri="{9D8B030D-6E8A-4147-A177-3AD203B41FA5}">
                      <a16:colId xmlns:a16="http://schemas.microsoft.com/office/drawing/2014/main" val="846828666"/>
                    </a:ext>
                  </a:extLst>
                </a:gridCol>
                <a:gridCol w="576072">
                  <a:extLst>
                    <a:ext uri="{9D8B030D-6E8A-4147-A177-3AD203B41FA5}">
                      <a16:colId xmlns:a16="http://schemas.microsoft.com/office/drawing/2014/main" val="362606467"/>
                    </a:ext>
                  </a:extLst>
                </a:gridCol>
                <a:gridCol w="576072">
                  <a:extLst>
                    <a:ext uri="{9D8B030D-6E8A-4147-A177-3AD203B41FA5}">
                      <a16:colId xmlns:a16="http://schemas.microsoft.com/office/drawing/2014/main" val="719342875"/>
                    </a:ext>
                  </a:extLst>
                </a:gridCol>
                <a:gridCol w="576072">
                  <a:extLst>
                    <a:ext uri="{9D8B030D-6E8A-4147-A177-3AD203B41FA5}">
                      <a16:colId xmlns:a16="http://schemas.microsoft.com/office/drawing/2014/main" val="1381596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3725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- 2021-03-07 09:35:00</a:t>
                      </a:r>
                      <a:r>
                        <a:rPr kumimoji="0" lang="de-DE" sz="1000" b="0" i="0" u="none" strike="noStrike" kern="1200" cap="none" spc="0" normalizeH="0" baseline="0" noProof="0">
                          <a:ln>
                            <a:noFill/>
                          </a:ln>
                          <a:solidFill>
                            <a:prstClr val="black"/>
                          </a:solidFill>
                          <a:effectLst/>
                          <a:uLnTx/>
                          <a:uFillTx/>
                          <a:latin typeface="+mn-lt"/>
                          <a:ea typeface="+mn-ea"/>
                          <a:cs typeface="+mn-cs"/>
                        </a:rPr>
                        <a:t>
 Willst du fit in den Frühling laufen? Mit der richtigen Lauftechnik gelingt es dir! Ab sofort geben wir jeden Sonntag Tipps, wie du deine Lauftechnik verbessern kannst:
https://www.pronovabkk.de/gesundheit/die-grundlagen-der-lauftechnik.html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https://scontent-atl3-2.xx.fbcdn.net/v/t1.6435-9/s720x720/157946566_3829661037079428_1591414413696276593_n.jpg?_nc_cat=100&amp;ccb=1-3&amp;_nc_sid=8024bb&amp;_nc_ohc=5LZBeon5-zgAX83E4Jk&amp;_nc_ht=scontent-atl3-2.xx&amp;oh=2f30795a1628decd1b4033ab575f3225&amp;oe=60F69D1D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07/16/2021 09:17:50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0.3800 %</a:t>
                      </a:r>
                    </a:p>
                  </a:txBody>
                  <a:tcPr/>
                </a:tc>
                <a:extLst>
                  <a:ext uri="{0D108BD9-81ED-4DB2-BD59-A6C34878D82A}">
                    <a16:rowId xmlns:a16="http://schemas.microsoft.com/office/drawing/2014/main" val="2004737050"/>
                  </a:ext>
                </a:extLst>
              </a:tr>
            </a:tbl>
          </a:graphicData>
        </a:graphic>
      </p:graphicFrame>
      <p:sp>
        <p:nvSpPr>
          <p:cNvPr id="4" name="Text Placeholder 3">
            <a:extLst>
              <a:ext uri="{FF2B5EF4-FFF2-40B4-BE49-F238E27FC236}">
                <a16:creationId xmlns:a16="http://schemas.microsoft.com/office/drawing/2014/main" id="{0D716203-F76F-4491-AFCD-5EF76E14F4C4}"/>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565330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E6A50-77EF-43B5-A647-4B23CD766586}"/>
              </a:ext>
            </a:extLst>
          </p:cNvPr>
          <p:cNvSpPr>
            <a:spLocks noGrp="1"/>
          </p:cNvSpPr>
          <p:nvPr>
            <p:ph type="title"/>
          </p:nvPr>
        </p:nvSpPr>
        <p:spPr/>
        <p:txBody>
          <a:bodyPr/>
          <a:lstStyle/>
          <a:p>
            <a:r>
              <a:rPr lang="de-DE"/>
              <a:t>Facebook Postings mit den meisten Interaktionen | All Pages - 19 of 19</a:t>
            </a:r>
            <a:endParaRPr lang="en-US"/>
          </a:p>
        </p:txBody>
      </p:sp>
      <p:graphicFrame>
        <p:nvGraphicFramePr>
          <p:cNvPr id="5" name="Table Placeholder 4">
            <a:extLst>
              <a:ext uri="{FF2B5EF4-FFF2-40B4-BE49-F238E27FC236}">
                <a16:creationId xmlns:a16="http://schemas.microsoft.com/office/drawing/2014/main" id="{BA8C1ADC-406B-43B4-9BE4-8F4F5DA0841C}"/>
              </a:ext>
            </a:extLst>
          </p:cNvPr>
          <p:cNvGraphicFramePr>
            <a:graphicFrameLocks noGrp="1"/>
          </p:cNvGraphicFramePr>
          <p:nvPr>
            <p:ph type="tbl" sz="quarter" idx="13"/>
            <p:extLst>
              <p:ext uri="{D42A27DB-BD31-4B8C-83A1-F6EECF244321}">
                <p14:modId xmlns:p14="http://schemas.microsoft.com/office/powerpoint/2010/main" val="3783010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64156120"/>
                    </a:ext>
                  </a:extLst>
                </a:gridCol>
                <a:gridCol w="1645920">
                  <a:extLst>
                    <a:ext uri="{9D8B030D-6E8A-4147-A177-3AD203B41FA5}">
                      <a16:colId xmlns:a16="http://schemas.microsoft.com/office/drawing/2014/main" val="3728523964"/>
                    </a:ext>
                  </a:extLst>
                </a:gridCol>
                <a:gridCol w="1152144">
                  <a:extLst>
                    <a:ext uri="{9D8B030D-6E8A-4147-A177-3AD203B41FA5}">
                      <a16:colId xmlns:a16="http://schemas.microsoft.com/office/drawing/2014/main" val="2834562607"/>
                    </a:ext>
                  </a:extLst>
                </a:gridCol>
                <a:gridCol w="576072">
                  <a:extLst>
                    <a:ext uri="{9D8B030D-6E8A-4147-A177-3AD203B41FA5}">
                      <a16:colId xmlns:a16="http://schemas.microsoft.com/office/drawing/2014/main" val="3921910338"/>
                    </a:ext>
                  </a:extLst>
                </a:gridCol>
                <a:gridCol w="576072">
                  <a:extLst>
                    <a:ext uri="{9D8B030D-6E8A-4147-A177-3AD203B41FA5}">
                      <a16:colId xmlns:a16="http://schemas.microsoft.com/office/drawing/2014/main" val="1772778606"/>
                    </a:ext>
                  </a:extLst>
                </a:gridCol>
                <a:gridCol w="576072">
                  <a:extLst>
                    <a:ext uri="{9D8B030D-6E8A-4147-A177-3AD203B41FA5}">
                      <a16:colId xmlns:a16="http://schemas.microsoft.com/office/drawing/2014/main" val="3139097882"/>
                    </a:ext>
                  </a:extLst>
                </a:gridCol>
                <a:gridCol w="576072">
                  <a:extLst>
                    <a:ext uri="{9D8B030D-6E8A-4147-A177-3AD203B41FA5}">
                      <a16:colId xmlns:a16="http://schemas.microsoft.com/office/drawing/2014/main" val="2384549033"/>
                    </a:ext>
                  </a:extLst>
                </a:gridCol>
                <a:gridCol w="576072">
                  <a:extLst>
                    <a:ext uri="{9D8B030D-6E8A-4147-A177-3AD203B41FA5}">
                      <a16:colId xmlns:a16="http://schemas.microsoft.com/office/drawing/2014/main" val="105606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5521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- 2021-02-01 07:13:42</a:t>
                      </a:r>
                      <a:r>
                        <a:rPr kumimoji="0" lang="de-DE" sz="1000" b="0" i="0" u="none" strike="noStrike" kern="1200" cap="none" spc="0" normalizeH="0" baseline="0" noProof="0">
                          <a:ln>
                            <a:noFill/>
                          </a:ln>
                          <a:solidFill>
                            <a:prstClr val="black"/>
                          </a:solidFill>
                          <a:effectLst/>
                          <a:uLnTx/>
                          <a:uFillTx/>
                          <a:latin typeface="+mn-lt"/>
                          <a:ea typeface="+mn-ea"/>
                          <a:cs typeface="+mn-cs"/>
                        </a:rPr>
                        <a:t>
 Wir sind für dich da: Mit dem Online-Unterstützungsprogramm Novego können wir dich schon heute unterstützen!
https://www.pronovabkk.de/novego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15.5256-10/s720x720/134596433_751304609148916_3527290185185112122_n.jpg?_nc_cat=107&amp;ccb=1-3&amp;_nc_sid=ad6a45&amp;_nc_ohc=APl2lcRTsQ4AX97ArBU&amp;_nc_ht=scontent.fzty3-2.fna&amp;tp=7&amp;oh=639027c1ee50250ca297c3e3a5857faf&amp;oe=60D9914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09:25:19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0.3712 %</a:t>
                      </a:r>
                    </a:p>
                  </a:txBody>
                  <a:tcPr/>
                </a:tc>
                <a:extLst>
                  <a:ext uri="{0D108BD9-81ED-4DB2-BD59-A6C34878D82A}">
                    <a16:rowId xmlns:a16="http://schemas.microsoft.com/office/drawing/2014/main" val="3272199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- 2021-03-20 09:15:00</a:t>
                      </a:r>
                      <a:r>
                        <a:rPr kumimoji="0" lang="de-DE" sz="1000" b="0" i="0" u="none" strike="noStrike" kern="1200" cap="none" spc="0" normalizeH="0" baseline="0" noProof="0">
                          <a:ln>
                            <a:noFill/>
                          </a:ln>
                          <a:solidFill>
                            <a:prstClr val="black"/>
                          </a:solidFill>
                          <a:effectLst/>
                          <a:uLnTx/>
                          <a:uFillTx/>
                          <a:latin typeface="+mn-lt"/>
                          <a:ea typeface="+mn-ea"/>
                          <a:cs typeface="+mn-cs"/>
                        </a:rPr>
                        <a:t>
 Von wegen Makel – Markenzeichen ist die Devise! Was du an dir nicht magst, finden deine Mitmenschen vielleicht umso besonderer und schöner.
Mehr in unserer Reihe #probodypositivity und auf unserer Webseite:
https://www.pronovabkk.de/gesundheit/body-positivity-lerne-dich-selbst-zu-lieben.html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https://scontent-iad3-1.xx.fbcdn.net/v/t1.6435-9/p480x480/163064569_3867886339923564_7167943354595777029_n.jpg?_nc_cat=109&amp;ccb=1-3&amp;_nc_sid=8024bb&amp;_nc_ohc=Y6Ta0vSR61sAX_vqjWX&amp;_nc_ht=scontent-iad3-1.xx&amp;oh=9cc70190e02c0f167acb1b577e3c91b1&amp;oe=60FDCB8C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07/22/2021 15:22:52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0.3598 %</a:t>
                      </a:r>
                    </a:p>
                  </a:txBody>
                  <a:tcPr/>
                </a:tc>
                <a:extLst>
                  <a:ext uri="{0D108BD9-81ED-4DB2-BD59-A6C34878D82A}">
                    <a16:rowId xmlns:a16="http://schemas.microsoft.com/office/drawing/2014/main" val="1179878696"/>
                  </a:ext>
                </a:extLst>
              </a:tr>
            </a:tbl>
          </a:graphicData>
        </a:graphic>
      </p:graphicFrame>
      <p:sp>
        <p:nvSpPr>
          <p:cNvPr id="4" name="Text Placeholder 3">
            <a:extLst>
              <a:ext uri="{FF2B5EF4-FFF2-40B4-BE49-F238E27FC236}">
                <a16:creationId xmlns:a16="http://schemas.microsoft.com/office/drawing/2014/main" id="{42DBA935-DBED-4727-AE94-CED5E6D63240}"/>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0497643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E5F78-8BB5-469F-9805-CBBAF2441FCC}"/>
              </a:ext>
            </a:extLst>
          </p:cNvPr>
          <p:cNvSpPr>
            <a:spLocks noGrp="1"/>
          </p:cNvSpPr>
          <p:nvPr>
            <p:ph type="title"/>
          </p:nvPr>
        </p:nvSpPr>
        <p:spPr/>
        <p:txBody>
          <a:bodyPr/>
          <a:lstStyle/>
          <a:p>
            <a:r>
              <a:rPr lang="de-DE"/>
              <a:t>Facebook Engagement &amp; Medien Übersicht | All Pages</a:t>
            </a:r>
            <a:endParaRPr lang="en-US"/>
          </a:p>
        </p:txBody>
      </p:sp>
      <p:graphicFrame>
        <p:nvGraphicFramePr>
          <p:cNvPr id="5" name="Table Placeholder 4">
            <a:extLst>
              <a:ext uri="{FF2B5EF4-FFF2-40B4-BE49-F238E27FC236}">
                <a16:creationId xmlns:a16="http://schemas.microsoft.com/office/drawing/2014/main" id="{D00FB287-4F8E-4FC4-AB21-98DCD706BF9C}"/>
              </a:ext>
            </a:extLst>
          </p:cNvPr>
          <p:cNvGraphicFramePr>
            <a:graphicFrameLocks noGrp="1"/>
          </p:cNvGraphicFramePr>
          <p:nvPr>
            <p:ph type="tbl" sz="quarter" idx="13"/>
            <p:extLst>
              <p:ext uri="{D42A27DB-BD31-4B8C-83A1-F6EECF244321}">
                <p14:modId xmlns:p14="http://schemas.microsoft.com/office/powerpoint/2010/main" val="2398034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48889257"/>
                    </a:ext>
                  </a:extLst>
                </a:gridCol>
                <a:gridCol w="1481328">
                  <a:extLst>
                    <a:ext uri="{9D8B030D-6E8A-4147-A177-3AD203B41FA5}">
                      <a16:colId xmlns:a16="http://schemas.microsoft.com/office/drawing/2014/main" val="1633630936"/>
                    </a:ext>
                  </a:extLst>
                </a:gridCol>
                <a:gridCol w="1481328">
                  <a:extLst>
                    <a:ext uri="{9D8B030D-6E8A-4147-A177-3AD203B41FA5}">
                      <a16:colId xmlns:a16="http://schemas.microsoft.com/office/drawing/2014/main" val="315334058"/>
                    </a:ext>
                  </a:extLst>
                </a:gridCol>
                <a:gridCol w="2221992">
                  <a:extLst>
                    <a:ext uri="{9D8B030D-6E8A-4147-A177-3AD203B41FA5}">
                      <a16:colId xmlns:a16="http://schemas.microsoft.com/office/drawing/2014/main" val="833547244"/>
                    </a:ext>
                  </a:extLst>
                </a:gridCol>
                <a:gridCol w="1481328">
                  <a:extLst>
                    <a:ext uri="{9D8B030D-6E8A-4147-A177-3AD203B41FA5}">
                      <a16:colId xmlns:a16="http://schemas.microsoft.com/office/drawing/2014/main" val="2209491400"/>
                    </a:ext>
                  </a:extLst>
                </a:gridCol>
              </a:tblGrid>
              <a:tr h="370840">
                <a:tc>
                  <a:txBody>
                    <a:bodyPr/>
                    <a:lstStyle/>
                    <a:p>
                      <a:r>
                        <a:rPr lang="en-US" sz="1000"/>
                        <a:t>Video Views</a:t>
                      </a:r>
                    </a:p>
                  </a:txBody>
                  <a:tcPr/>
                </a:tc>
                <a:tc>
                  <a:txBody>
                    <a:bodyPr/>
                    <a:lstStyle/>
                    <a:p>
                      <a:r>
                        <a:rPr lang="en-US" sz="1000"/>
                        <a:t>Ansichtsdauer in Minuten</a:t>
                      </a:r>
                    </a:p>
                  </a:txBody>
                  <a:tcPr/>
                </a:tc>
                <a:tc>
                  <a:txBody>
                    <a:bodyPr/>
                    <a:lstStyle/>
                    <a:p>
                      <a:r>
                        <a:rPr lang="en-US" sz="1000"/>
                        <a:t>Klicks auf Bilder</a:t>
                      </a:r>
                    </a:p>
                  </a:txBody>
                  <a:tcPr/>
                </a:tc>
                <a:tc>
                  <a:txBody>
                    <a:bodyPr/>
                    <a:lstStyle/>
                    <a:p>
                      <a:r>
                        <a:rPr lang="en-US" sz="1000"/>
                        <a:t>Link-Klicks</a:t>
                      </a:r>
                    </a:p>
                  </a:txBody>
                  <a:tcPr/>
                </a:tc>
                <a:tc>
                  <a:txBody>
                    <a:bodyPr/>
                    <a:lstStyle/>
                    <a:p>
                      <a:r>
                        <a:rPr lang="en-US" sz="1000"/>
                        <a:t>Interaktionen mit Posts</a:t>
                      </a:r>
                    </a:p>
                  </a:txBody>
                  <a:tcPr/>
                </a:tc>
                <a:extLst>
                  <a:ext uri="{0D108BD9-81ED-4DB2-BD59-A6C34878D82A}">
                    <a16:rowId xmlns:a16="http://schemas.microsoft.com/office/drawing/2014/main" val="1463071472"/>
                  </a:ext>
                </a:extLst>
              </a:tr>
              <a:tr h="370840">
                <a:tc>
                  <a:txBody>
                    <a:bodyPr/>
                    <a:lstStyle/>
                    <a:p>
                      <a:r>
                        <a:rPr lang="en-US" sz="1000"/>
                        <a:t>2295917</a:t>
                      </a:r>
                    </a:p>
                  </a:txBody>
                  <a:tcPr/>
                </a:tc>
                <a:tc>
                  <a:txBody>
                    <a:bodyPr/>
                    <a:lstStyle/>
                    <a:p>
                      <a:r>
                        <a:rPr lang="en-US" sz="1000"/>
                        <a:t>552016</a:t>
                      </a:r>
                    </a:p>
                  </a:txBody>
                  <a:tcPr/>
                </a:tc>
                <a:tc>
                  <a:txBody>
                    <a:bodyPr/>
                    <a:lstStyle/>
                    <a:p>
                      <a:r>
                        <a:rPr lang="en-US" sz="1000"/>
                        <a:t>49</a:t>
                      </a:r>
                    </a:p>
                  </a:txBody>
                  <a:tcPr/>
                </a:tc>
                <a:tc>
                  <a:txBody>
                    <a:bodyPr/>
                    <a:lstStyle/>
                    <a:p>
                      <a:r>
                        <a:rPr lang="en-US" sz="1000"/>
                        <a:t>144117</a:t>
                      </a:r>
                    </a:p>
                  </a:txBody>
                  <a:tcPr/>
                </a:tc>
                <a:tc>
                  <a:txBody>
                    <a:bodyPr/>
                    <a:lstStyle/>
                    <a:p>
                      <a:r>
                        <a:rPr lang="en-US" sz="1000"/>
                        <a:t>479945</a:t>
                      </a:r>
                    </a:p>
                  </a:txBody>
                  <a:tcPr/>
                </a:tc>
                <a:extLst>
                  <a:ext uri="{0D108BD9-81ED-4DB2-BD59-A6C34878D82A}">
                    <a16:rowId xmlns:a16="http://schemas.microsoft.com/office/drawing/2014/main" val="915014047"/>
                  </a:ext>
                </a:extLst>
              </a:tr>
            </a:tbl>
          </a:graphicData>
        </a:graphic>
      </p:graphicFrame>
      <p:sp>
        <p:nvSpPr>
          <p:cNvPr id="4" name="Text Placeholder 3">
            <a:extLst>
              <a:ext uri="{FF2B5EF4-FFF2-40B4-BE49-F238E27FC236}">
                <a16:creationId xmlns:a16="http://schemas.microsoft.com/office/drawing/2014/main" id="{FD5B4EB8-07F5-4FAE-9611-846651AEC831}"/>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1390680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2215</Words>
  <Application>Microsoft Office PowerPoint</Application>
  <PresentationFormat>On-screen Show (4:3)</PresentationFormat>
  <Paragraphs>423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Quartalsreport Facebook</vt:lpstr>
      <vt:lpstr>Facebook Entwicklung der Follower | All Pages</vt:lpstr>
      <vt:lpstr>Facebook Facebook KPIs Reichweite | All Pages</vt:lpstr>
      <vt:lpstr>Facebook Reichweite organisch, viral und bezahlt | All Pages</vt:lpstr>
      <vt:lpstr>Facebook Organische und Virale Reichweite Facebook | All Pages</vt:lpstr>
      <vt:lpstr>Facebook Übersicht redaktionelle Inhalte | All Pages</vt:lpstr>
      <vt:lpstr>Facebook Postings mit den meisten Interaktionen | All Pages - 1 of 19</vt:lpstr>
      <vt:lpstr>Facebook Postings mit den meisten Interaktionen | All Pages - 2 of 19</vt:lpstr>
      <vt:lpstr>Facebook Postings mit den meisten Interaktionen | All Pages - 3 of 19</vt:lpstr>
      <vt:lpstr>Facebook Postings mit den meisten Interaktionen | All Pages - 4 of 19</vt:lpstr>
      <vt:lpstr>Facebook Postings mit den meisten Interaktionen | All Pages - 5 of 19</vt:lpstr>
      <vt:lpstr>Facebook Postings mit den meisten Interaktionen | All Pages - 6 of 19</vt:lpstr>
      <vt:lpstr>Facebook Postings mit den meisten Interaktionen | All Pages - 7 of 19</vt:lpstr>
      <vt:lpstr>Facebook Postings mit den meisten Interaktionen | All Pages - 8 of 19</vt:lpstr>
      <vt:lpstr>Facebook Postings mit den meisten Interaktionen | All Pages - 9 of 19</vt:lpstr>
      <vt:lpstr>Facebook Postings mit den meisten Interaktionen | All Pages - 10 of 19</vt:lpstr>
      <vt:lpstr>Facebook Postings mit den meisten Interaktionen | All Pages - 11 of 19</vt:lpstr>
      <vt:lpstr>Facebook Postings mit den meisten Interaktionen | All Pages - 12 of 19</vt:lpstr>
      <vt:lpstr>Facebook Postings mit den meisten Interaktionen | All Pages - 13 of 19</vt:lpstr>
      <vt:lpstr>Facebook Postings mit den meisten Interaktionen | All Pages - 14 of 19</vt:lpstr>
      <vt:lpstr>Facebook Postings mit den meisten Interaktionen | All Pages - 15 of 19</vt:lpstr>
      <vt:lpstr>Facebook Postings mit den meisten Interaktionen | All Pages - 16 of 19</vt:lpstr>
      <vt:lpstr>Facebook Postings mit den meisten Interaktionen | All Pages - 17 of 19</vt:lpstr>
      <vt:lpstr>Facebook Postings mit den meisten Interaktionen | All Pages - 18 of 19</vt:lpstr>
      <vt:lpstr>Facebook Postings mit den meisten Interaktionen | All Pages - 19 of 19</vt:lpstr>
      <vt:lpstr>Facebook Engagement &amp; Medien Übersicht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Facebook</dc:title>
  <dc:creator>Frederik Peiniger</dc:creator>
  <cp:lastModifiedBy>Frederik Peiniger</cp:lastModifiedBy>
  <cp:revision>1</cp:revision>
  <dcterms:created xsi:type="dcterms:W3CDTF">2021-08-23T08:28:00Z</dcterms:created>
  <dcterms:modified xsi:type="dcterms:W3CDTF">2021-08-23T08:28:36Z</dcterms:modified>
</cp:coreProperties>
</file>