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5E449-EDED-4C91-951F-E49E0F25069D}"/>
              </a:ext>
            </a:extLst>
          </p:cNvPr>
          <p:cNvSpPr>
            <a:spLocks noGrp="1"/>
          </p:cNvSpPr>
          <p:nvPr>
            <p:ph type="ctrTitle"/>
          </p:nvPr>
        </p:nvSpPr>
        <p:spPr/>
        <p:txBody>
          <a:bodyPr/>
          <a:lstStyle/>
          <a:p>
            <a:r>
              <a:rPr lang="en-US"/>
              <a:t>BetterDoc</a:t>
            </a:r>
          </a:p>
        </p:txBody>
      </p:sp>
      <p:sp>
        <p:nvSpPr>
          <p:cNvPr id="3" name="Subtitle 2">
            <a:extLst>
              <a:ext uri="{FF2B5EF4-FFF2-40B4-BE49-F238E27FC236}">
                <a16:creationId xmlns:a16="http://schemas.microsoft.com/office/drawing/2014/main" id="{8B5E6610-B4C9-4480-9BC8-6FAF0CF6F5AF}"/>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20069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1CD51-3EEB-460D-95A6-6C464B2C8895}"/>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2B388C5F-4BE0-4110-9D31-81ED8859297E}"/>
              </a:ext>
            </a:extLst>
          </p:cNvPr>
          <p:cNvGraphicFramePr>
            <a:graphicFrameLocks noGrp="1"/>
          </p:cNvGraphicFramePr>
          <p:nvPr>
            <p:ph type="tbl" sz="quarter" idx="13"/>
            <p:extLst>
              <p:ext uri="{D42A27DB-BD31-4B8C-83A1-F6EECF244321}">
                <p14:modId xmlns:p14="http://schemas.microsoft.com/office/powerpoint/2010/main" val="244456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83214729"/>
                    </a:ext>
                  </a:extLst>
                </a:gridCol>
                <a:gridCol w="1152144">
                  <a:extLst>
                    <a:ext uri="{9D8B030D-6E8A-4147-A177-3AD203B41FA5}">
                      <a16:colId xmlns:a16="http://schemas.microsoft.com/office/drawing/2014/main" val="4101762986"/>
                    </a:ext>
                  </a:extLst>
                </a:gridCol>
                <a:gridCol w="1152144">
                  <a:extLst>
                    <a:ext uri="{9D8B030D-6E8A-4147-A177-3AD203B41FA5}">
                      <a16:colId xmlns:a16="http://schemas.microsoft.com/office/drawing/2014/main" val="2628403629"/>
                    </a:ext>
                  </a:extLst>
                </a:gridCol>
                <a:gridCol w="1152144">
                  <a:extLst>
                    <a:ext uri="{9D8B030D-6E8A-4147-A177-3AD203B41FA5}">
                      <a16:colId xmlns:a16="http://schemas.microsoft.com/office/drawing/2014/main" val="471388181"/>
                    </a:ext>
                  </a:extLst>
                </a:gridCol>
                <a:gridCol w="1152144">
                  <a:extLst>
                    <a:ext uri="{9D8B030D-6E8A-4147-A177-3AD203B41FA5}">
                      <a16:colId xmlns:a16="http://schemas.microsoft.com/office/drawing/2014/main" val="733323857"/>
                    </a:ext>
                  </a:extLst>
                </a:gridCol>
              </a:tblGrid>
              <a:tr h="370840">
                <a:tc>
                  <a:txBody>
                    <a:bodyPr/>
                    <a:lstStyle/>
                    <a:p>
                      <a:r>
                        <a:rPr lang="en-US" sz="1000"/>
                        <a:t>Post</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Engagements (Organic)</a:t>
                      </a:r>
                    </a:p>
                  </a:txBody>
                  <a:tcPr/>
                </a:tc>
                <a:tc>
                  <a:txBody>
                    <a:bodyPr/>
                    <a:lstStyle/>
                    <a:p>
                      <a:r>
                        <a:rPr lang="en-US" sz="1000"/>
                        <a:t>Reach (Organic)</a:t>
                      </a:r>
                    </a:p>
                  </a:txBody>
                  <a:tcPr/>
                </a:tc>
                <a:extLst>
                  <a:ext uri="{0D108BD9-81ED-4DB2-BD59-A6C34878D82A}">
                    <a16:rowId xmlns:a16="http://schemas.microsoft.com/office/drawing/2014/main" val="1119298498"/>
                  </a:ext>
                </a:extLst>
              </a:tr>
              <a:tr h="370840">
                <a:tc>
                  <a:txBody>
                    <a:bodyPr/>
                    <a:lstStyle/>
                    <a:p>
                      <a:r>
                        <a:rPr lang="de-DE" sz="1000" b="1"/>
                        <a:t>pronovabkk - 2021-07-28 11:57:19</a:t>
                      </a:r>
                      <a:r>
                        <a:rPr lang="de-DE" sz="1000"/>
                        <a:t>
 Und, wen nehme ich jetzt? Die Auswahl der richtigen Spezialistinnen und Spezialisten hat oft einen großen Einfluss darauf, wie erfolgreich eine Operation verläuft. Deshalb arbeiten wir jetzt mit BetterDoc  zusammen. BetterDoc vermittelt dir unabhängig die besten Spezialistinnen und Spezialisten für eine geplante Behandlung.
Mehr Informationen zu unserem ANgebot findest du auf unserer Webseite.
#pronovabkk #betterDoc #zweitmeinung</a:t>
                      </a:r>
                      <a:endParaRPr lang="en-US" sz="1000"/>
                    </a:p>
                  </a:txBody>
                  <a:tcPr/>
                </a:tc>
                <a:tc>
                  <a:txBody>
                    <a:bodyPr/>
                    <a:lstStyle/>
                    <a:p>
                      <a:r>
                        <a:rPr lang="en-US" sz="1000"/>
                        <a:t>49</a:t>
                      </a:r>
                    </a:p>
                  </a:txBody>
                  <a:tcPr/>
                </a:tc>
                <a:tc>
                  <a:txBody>
                    <a:bodyPr/>
                    <a:lstStyle/>
                    <a:p>
                      <a:r>
                        <a:rPr lang="en-US" sz="1000"/>
                        <a:t>0</a:t>
                      </a:r>
                    </a:p>
                  </a:txBody>
                  <a:tcPr/>
                </a:tc>
                <a:tc>
                  <a:txBody>
                    <a:bodyPr/>
                    <a:lstStyle/>
                    <a:p>
                      <a:r>
                        <a:rPr lang="en-US" sz="1000"/>
                        <a:t>49</a:t>
                      </a:r>
                    </a:p>
                  </a:txBody>
                  <a:tcPr/>
                </a:tc>
                <a:tc>
                  <a:txBody>
                    <a:bodyPr/>
                    <a:lstStyle/>
                    <a:p>
                      <a:r>
                        <a:rPr lang="en-US" sz="1000"/>
                        <a:t>840</a:t>
                      </a:r>
                    </a:p>
                  </a:txBody>
                  <a:tcPr/>
                </a:tc>
                <a:extLst>
                  <a:ext uri="{0D108BD9-81ED-4DB2-BD59-A6C34878D82A}">
                    <a16:rowId xmlns:a16="http://schemas.microsoft.com/office/drawing/2014/main" val="2145779797"/>
                  </a:ext>
                </a:extLst>
              </a:tr>
              <a:tr h="370840">
                <a:tc>
                  <a:txBody>
                    <a:bodyPr/>
                    <a:lstStyle/>
                    <a:p>
                      <a:r>
                        <a:rPr lang="de-DE" sz="1000" b="1"/>
                        <a:t>pronovabkk - 2021-07-12 12:14:00</a:t>
                      </a:r>
                      <a:r>
                        <a:rPr lang="de-DE" sz="1000"/>
                        <a:t>
 Die Diagnose steht, aber wie geht es jetzt weiter? Mit BetterDoc unterstützen wir deine Entscheidung mit der Möglichkeit, eine unabhängige Zweitmeinung einzuholen. BetterDoc misst die Qualität in der Medizin und hilft dir ausgewiesene Spezialistinnen und Spezialisten mit überdurchschnittlichem Behandlungserfolg zu finden. 60% der geplanten Operationen können durch eine Zweitmeinung sogar vermieden werden. Die Kosten für die Zweitmeinung und die Vermittlung an Spezialistinnen und Spezialisten übernehmen wir für unsere Versicherten.
#pronovabkk #zweitmeinung #betterdoc</a:t>
                      </a:r>
                      <a:endParaRPr lang="en-US" sz="1000"/>
                    </a:p>
                  </a:txBody>
                  <a:tcPr/>
                </a:tc>
                <a:tc>
                  <a:txBody>
                    <a:bodyPr/>
                    <a:lstStyle/>
                    <a:p>
                      <a:r>
                        <a:rPr lang="en-US" sz="1000"/>
                        <a:t>42</a:t>
                      </a:r>
                    </a:p>
                  </a:txBody>
                  <a:tcPr/>
                </a:tc>
                <a:tc>
                  <a:txBody>
                    <a:bodyPr/>
                    <a:lstStyle/>
                    <a:p>
                      <a:r>
                        <a:rPr lang="en-US" sz="1000"/>
                        <a:t>0</a:t>
                      </a:r>
                    </a:p>
                  </a:txBody>
                  <a:tcPr/>
                </a:tc>
                <a:tc>
                  <a:txBody>
                    <a:bodyPr/>
                    <a:lstStyle/>
                    <a:p>
                      <a:r>
                        <a:rPr lang="en-US" sz="1000"/>
                        <a:t>42</a:t>
                      </a:r>
                    </a:p>
                  </a:txBody>
                  <a:tcPr/>
                </a:tc>
                <a:tc>
                  <a:txBody>
                    <a:bodyPr/>
                    <a:lstStyle/>
                    <a:p>
                      <a:r>
                        <a:rPr lang="en-US" sz="1000"/>
                        <a:t>837</a:t>
                      </a:r>
                    </a:p>
                  </a:txBody>
                  <a:tcPr/>
                </a:tc>
                <a:extLst>
                  <a:ext uri="{0D108BD9-81ED-4DB2-BD59-A6C34878D82A}">
                    <a16:rowId xmlns:a16="http://schemas.microsoft.com/office/drawing/2014/main" val="2605901606"/>
                  </a:ext>
                </a:extLst>
              </a:tr>
            </a:tbl>
          </a:graphicData>
        </a:graphic>
      </p:graphicFrame>
      <p:sp>
        <p:nvSpPr>
          <p:cNvPr id="4" name="Text Placeholder 3">
            <a:extLst>
              <a:ext uri="{FF2B5EF4-FFF2-40B4-BE49-F238E27FC236}">
                <a16:creationId xmlns:a16="http://schemas.microsoft.com/office/drawing/2014/main" id="{9AAC39A9-8CB3-439E-9ED3-9A82C0E623B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6922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81E3-7A5B-4D39-960A-C8F5C6D3D2B3}"/>
              </a:ext>
            </a:extLst>
          </p:cNvPr>
          <p:cNvSpPr>
            <a:spLocks noGrp="1"/>
          </p:cNvSpPr>
          <p:nvPr>
            <p:ph type="title"/>
          </p:nvPr>
        </p:nvSpPr>
        <p:spPr/>
        <p:txBody>
          <a:bodyPr/>
          <a:lstStyle/>
          <a:p>
            <a:r>
              <a:rPr lang="en-US"/>
              <a:t>Facebook Published Posts Table | All Pages</a:t>
            </a:r>
          </a:p>
        </p:txBody>
      </p:sp>
      <p:graphicFrame>
        <p:nvGraphicFramePr>
          <p:cNvPr id="5" name="Table Placeholder 4">
            <a:extLst>
              <a:ext uri="{FF2B5EF4-FFF2-40B4-BE49-F238E27FC236}">
                <a16:creationId xmlns:a16="http://schemas.microsoft.com/office/drawing/2014/main" id="{2BF98A8E-C39C-466E-AF24-107661E9ACD4}"/>
              </a:ext>
            </a:extLst>
          </p:cNvPr>
          <p:cNvGraphicFramePr>
            <a:graphicFrameLocks noGrp="1"/>
          </p:cNvGraphicFramePr>
          <p:nvPr>
            <p:ph type="tbl" sz="quarter" idx="13"/>
            <p:extLst>
              <p:ext uri="{D42A27DB-BD31-4B8C-83A1-F6EECF244321}">
                <p14:modId xmlns:p14="http://schemas.microsoft.com/office/powerpoint/2010/main" val="97474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4033780"/>
                    </a:ext>
                  </a:extLst>
                </a:gridCol>
                <a:gridCol w="905256">
                  <a:extLst>
                    <a:ext uri="{9D8B030D-6E8A-4147-A177-3AD203B41FA5}">
                      <a16:colId xmlns:a16="http://schemas.microsoft.com/office/drawing/2014/main" val="2551375649"/>
                    </a:ext>
                  </a:extLst>
                </a:gridCol>
                <a:gridCol w="905256">
                  <a:extLst>
                    <a:ext uri="{9D8B030D-6E8A-4147-A177-3AD203B41FA5}">
                      <a16:colId xmlns:a16="http://schemas.microsoft.com/office/drawing/2014/main" val="584946568"/>
                    </a:ext>
                  </a:extLst>
                </a:gridCol>
                <a:gridCol w="905256">
                  <a:extLst>
                    <a:ext uri="{9D8B030D-6E8A-4147-A177-3AD203B41FA5}">
                      <a16:colId xmlns:a16="http://schemas.microsoft.com/office/drawing/2014/main" val="2471853564"/>
                    </a:ext>
                  </a:extLst>
                </a:gridCol>
                <a:gridCol w="905256">
                  <a:extLst>
                    <a:ext uri="{9D8B030D-6E8A-4147-A177-3AD203B41FA5}">
                      <a16:colId xmlns:a16="http://schemas.microsoft.com/office/drawing/2014/main" val="1843536265"/>
                    </a:ext>
                  </a:extLst>
                </a:gridCol>
                <a:gridCol w="905256">
                  <a:extLst>
                    <a:ext uri="{9D8B030D-6E8A-4147-A177-3AD203B41FA5}">
                      <a16:colId xmlns:a16="http://schemas.microsoft.com/office/drawing/2014/main" val="2262584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reach</a:t>
                      </a:r>
                    </a:p>
                  </a:txBody>
                  <a:tcPr/>
                </a:tc>
                <a:extLst>
                  <a:ext uri="{0D108BD9-81ED-4DB2-BD59-A6C34878D82A}">
                    <a16:rowId xmlns:a16="http://schemas.microsoft.com/office/drawing/2014/main" val="3736891183"/>
                  </a:ext>
                </a:extLst>
              </a:tr>
              <a:tr h="370840">
                <a:tc>
                  <a:txBody>
                    <a:bodyPr/>
                    <a:lstStyle/>
                    <a:p>
                      <a:r>
                        <a:rPr lang="de-DE" sz="1000" b="1"/>
                        <a:t>pronova BKK Facebook - 2021-07-28 11:37:55</a:t>
                      </a:r>
                      <a:r>
                        <a:rPr lang="de-DE" sz="1000"/>
                        <a:t>
 Und, wen nehme ich jetzt? Die Auswahl der richtigen Spezialistinnen und Spezialisten hat oft einen großen Einfluss darauf, wie erfolgreich eine Operation verläuft. Deshalb arbeiten wir jetzt mit BetterDoc  zusammen. BetterDoc vermittelt unseren Versicherten unabhängig die besten Spezialistinnen und Spezialisten für eine geplante Behandlung. Alle Infos auf unserer Homepage: pronovabkk.de/zweitmeinung</a:t>
                      </a:r>
                      <a:endParaRPr lang="en-US" sz="1000"/>
                    </a:p>
                  </a:txBody>
                  <a:tcPr/>
                </a:tc>
                <a:tc>
                  <a:txBody>
                    <a:bodyPr/>
                    <a:lstStyle/>
                    <a:p>
                      <a:r>
                        <a:rPr lang="en-US" sz="1000"/>
                        <a:t>26</a:t>
                      </a:r>
                    </a:p>
                  </a:txBody>
                  <a:tcPr/>
                </a:tc>
                <a:tc>
                  <a:txBody>
                    <a:bodyPr/>
                    <a:lstStyle/>
                    <a:p>
                      <a:r>
                        <a:rPr lang="en-US" sz="1000"/>
                        <a:t>1</a:t>
                      </a:r>
                    </a:p>
                  </a:txBody>
                  <a:tcPr/>
                </a:tc>
                <a:tc>
                  <a:txBody>
                    <a:bodyPr/>
                    <a:lstStyle/>
                    <a:p>
                      <a:r>
                        <a:rPr lang="en-US" sz="1000"/>
                        <a:t>10</a:t>
                      </a:r>
                    </a:p>
                  </a:txBody>
                  <a:tcPr/>
                </a:tc>
                <a:tc>
                  <a:txBody>
                    <a:bodyPr/>
                    <a:lstStyle/>
                    <a:p>
                      <a:r>
                        <a:rPr lang="en-US" sz="1000"/>
                        <a:t>13</a:t>
                      </a:r>
                    </a:p>
                  </a:txBody>
                  <a:tcPr/>
                </a:tc>
                <a:tc>
                  <a:txBody>
                    <a:bodyPr/>
                    <a:lstStyle/>
                    <a:p>
                      <a:r>
                        <a:rPr lang="en-US" sz="1000"/>
                        <a:t>1573</a:t>
                      </a:r>
                    </a:p>
                  </a:txBody>
                  <a:tcPr/>
                </a:tc>
                <a:extLst>
                  <a:ext uri="{0D108BD9-81ED-4DB2-BD59-A6C34878D82A}">
                    <a16:rowId xmlns:a16="http://schemas.microsoft.com/office/drawing/2014/main" val="1716998202"/>
                  </a:ext>
                </a:extLst>
              </a:tr>
              <a:tr h="370840">
                <a:tc>
                  <a:txBody>
                    <a:bodyPr/>
                    <a:lstStyle/>
                    <a:p>
                      <a:r>
                        <a:rPr lang="de-DE" sz="1000" b="1"/>
                        <a:t>pronova BKK Facebook - 2021-07-12 12:13:07</a:t>
                      </a:r>
                      <a:r>
                        <a:rPr lang="de-DE" sz="1000"/>
                        <a:t>
 Die Diagnose steht, aber wie geht es jetzt weiter? Mit BetterDoc unterstützen wir deine Entscheidung mit der Möglichkeit, eine unabhängige Zweitmeinung einzuholen. BetterDoc misst die Qualität in der Medizin und hilft dir ausgewiesene Spezialistinnen und Spezialisten mit überdurchschnittlichem Behandlungserfolg zu finden. 60% der geplanten Operationen können durch eine Zweitmeinung sogar vermieden werden. Die Kosten für die Zweitmeinung und die Vermittlung an Spezialistinnen und Spezialisten übernehmen wir für unsere Versicherten. pronovabkk.de/zweitmeinung</a:t>
                      </a:r>
                      <a:endParaRPr lang="en-US" sz="1000"/>
                    </a:p>
                  </a:txBody>
                  <a:tcPr/>
                </a:tc>
                <a:tc>
                  <a:txBody>
                    <a:bodyPr/>
                    <a:lstStyle/>
                    <a:p>
                      <a:r>
                        <a:rPr lang="en-US" sz="1000"/>
                        <a:t>39</a:t>
                      </a:r>
                    </a:p>
                  </a:txBody>
                  <a:tcPr/>
                </a:tc>
                <a:tc>
                  <a:txBody>
                    <a:bodyPr/>
                    <a:lstStyle/>
                    <a:p>
                      <a:r>
                        <a:rPr lang="en-US" sz="1000"/>
                        <a:t>0</a:t>
                      </a:r>
                    </a:p>
                  </a:txBody>
                  <a:tcPr/>
                </a:tc>
                <a:tc>
                  <a:txBody>
                    <a:bodyPr/>
                    <a:lstStyle/>
                    <a:p>
                      <a:r>
                        <a:rPr lang="en-US" sz="1000"/>
                        <a:t>19</a:t>
                      </a:r>
                    </a:p>
                  </a:txBody>
                  <a:tcPr/>
                </a:tc>
                <a:tc>
                  <a:txBody>
                    <a:bodyPr/>
                    <a:lstStyle/>
                    <a:p>
                      <a:r>
                        <a:rPr lang="en-US" sz="1000"/>
                        <a:t>4</a:t>
                      </a:r>
                    </a:p>
                  </a:txBody>
                  <a:tcPr/>
                </a:tc>
                <a:tc>
                  <a:txBody>
                    <a:bodyPr/>
                    <a:lstStyle/>
                    <a:p>
                      <a:r>
                        <a:rPr lang="en-US" sz="1000"/>
                        <a:t>2141</a:t>
                      </a:r>
                    </a:p>
                  </a:txBody>
                  <a:tcPr/>
                </a:tc>
                <a:extLst>
                  <a:ext uri="{0D108BD9-81ED-4DB2-BD59-A6C34878D82A}">
                    <a16:rowId xmlns:a16="http://schemas.microsoft.com/office/drawing/2014/main" val="2094374547"/>
                  </a:ext>
                </a:extLst>
              </a:tr>
            </a:tbl>
          </a:graphicData>
        </a:graphic>
      </p:graphicFrame>
      <p:sp>
        <p:nvSpPr>
          <p:cNvPr id="4" name="Text Placeholder 3">
            <a:extLst>
              <a:ext uri="{FF2B5EF4-FFF2-40B4-BE49-F238E27FC236}">
                <a16:creationId xmlns:a16="http://schemas.microsoft.com/office/drawing/2014/main" id="{74AF2165-05A4-4B36-890A-44634DA644C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50557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Words>
  <Application>Microsoft Office PowerPoint</Application>
  <PresentationFormat>On-screen Show (4:3)</PresentationFormat>
  <Paragraphs>39</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BetterDoc</vt:lpstr>
      <vt:lpstr>Instagram Posts Table | All Pages</vt:lpstr>
      <vt:lpstr>Facebook Published Posts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BetterDoc</dc:title>
  <dc:creator>Frederik Peiniger</dc:creator>
  <cp:lastModifiedBy>Frederik Peiniger</cp:lastModifiedBy>
  <cp:revision>1</cp:revision>
  <dcterms:created xsi:type="dcterms:W3CDTF">2021-08-03T09:00:43Z</dcterms:created>
  <dcterms:modified xsi:type="dcterms:W3CDTF">2021-08-03T09:00:48Z</dcterms:modified>
</cp:coreProperties>
</file>