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9144000" cy="6858000" type="screen4x3"/>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67469-33B9-4E18-846E-B68FB144D127}"/>
              </a:ext>
            </a:extLst>
          </p:cNvPr>
          <p:cNvSpPr>
            <a:spLocks noGrp="1"/>
          </p:cNvSpPr>
          <p:nvPr>
            <p:ph type="title"/>
          </p:nvPr>
        </p:nvSpPr>
        <p:spPr/>
        <p:txBody>
          <a:bodyPr/>
          <a:lstStyle/>
          <a:p>
            <a:r>
              <a:rPr lang="en-US"/>
              <a:t>Instagram Posts Table | All Pages</a:t>
            </a:r>
          </a:p>
        </p:txBody>
      </p:sp>
      <p:graphicFrame>
        <p:nvGraphicFramePr>
          <p:cNvPr id="5" name="Table Placeholder 4">
            <a:extLst>
              <a:ext uri="{FF2B5EF4-FFF2-40B4-BE49-F238E27FC236}">
                <a16:creationId xmlns:a16="http://schemas.microsoft.com/office/drawing/2014/main" id="{7B765B17-4D25-49A8-AA69-6C4B18DBFBBC}"/>
              </a:ext>
            </a:extLst>
          </p:cNvPr>
          <p:cNvGraphicFramePr>
            <a:graphicFrameLocks noGrp="1"/>
          </p:cNvGraphicFramePr>
          <p:nvPr>
            <p:ph type="tbl" sz="quarter" idx="13"/>
            <p:extLst>
              <p:ext uri="{D42A27DB-BD31-4B8C-83A1-F6EECF244321}">
                <p14:modId xmlns:p14="http://schemas.microsoft.com/office/powerpoint/2010/main" val="781735573"/>
              </p:ext>
            </p:extLst>
          </p:nvPr>
        </p:nvGraphicFramePr>
        <p:xfrm>
          <a:off x="457200" y="1731963"/>
          <a:ext cx="7900416" cy="911352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48023983"/>
                    </a:ext>
                  </a:extLst>
                </a:gridCol>
                <a:gridCol w="1399032">
                  <a:extLst>
                    <a:ext uri="{9D8B030D-6E8A-4147-A177-3AD203B41FA5}">
                      <a16:colId xmlns:a16="http://schemas.microsoft.com/office/drawing/2014/main" val="325243753"/>
                    </a:ext>
                  </a:extLst>
                </a:gridCol>
                <a:gridCol w="493776">
                  <a:extLst>
                    <a:ext uri="{9D8B030D-6E8A-4147-A177-3AD203B41FA5}">
                      <a16:colId xmlns:a16="http://schemas.microsoft.com/office/drawing/2014/main" val="2404697236"/>
                    </a:ext>
                  </a:extLst>
                </a:gridCol>
                <a:gridCol w="493776">
                  <a:extLst>
                    <a:ext uri="{9D8B030D-6E8A-4147-A177-3AD203B41FA5}">
                      <a16:colId xmlns:a16="http://schemas.microsoft.com/office/drawing/2014/main" val="2727872288"/>
                    </a:ext>
                  </a:extLst>
                </a:gridCol>
                <a:gridCol w="493776">
                  <a:extLst>
                    <a:ext uri="{9D8B030D-6E8A-4147-A177-3AD203B41FA5}">
                      <a16:colId xmlns:a16="http://schemas.microsoft.com/office/drawing/2014/main" val="1443514120"/>
                    </a:ext>
                  </a:extLst>
                </a:gridCol>
                <a:gridCol w="493776">
                  <a:extLst>
                    <a:ext uri="{9D8B030D-6E8A-4147-A177-3AD203B41FA5}">
                      <a16:colId xmlns:a16="http://schemas.microsoft.com/office/drawing/2014/main" val="164594305"/>
                    </a:ext>
                  </a:extLst>
                </a:gridCol>
                <a:gridCol w="493776">
                  <a:extLst>
                    <a:ext uri="{9D8B030D-6E8A-4147-A177-3AD203B41FA5}">
                      <a16:colId xmlns:a16="http://schemas.microsoft.com/office/drawing/2014/main" val="3407667792"/>
                    </a:ext>
                  </a:extLst>
                </a:gridCol>
                <a:gridCol w="493776">
                  <a:extLst>
                    <a:ext uri="{9D8B030D-6E8A-4147-A177-3AD203B41FA5}">
                      <a16:colId xmlns:a16="http://schemas.microsoft.com/office/drawing/2014/main" val="3498094333"/>
                    </a:ext>
                  </a:extLst>
                </a:gridCol>
                <a:gridCol w="493776">
                  <a:extLst>
                    <a:ext uri="{9D8B030D-6E8A-4147-A177-3AD203B41FA5}">
                      <a16:colId xmlns:a16="http://schemas.microsoft.com/office/drawing/2014/main" val="563784946"/>
                    </a:ext>
                  </a:extLst>
                </a:gridCol>
                <a:gridCol w="493776">
                  <a:extLst>
                    <a:ext uri="{9D8B030D-6E8A-4147-A177-3AD203B41FA5}">
                      <a16:colId xmlns:a16="http://schemas.microsoft.com/office/drawing/2014/main" val="2639604995"/>
                    </a:ext>
                  </a:extLst>
                </a:gridCol>
                <a:gridCol w="493776">
                  <a:extLst>
                    <a:ext uri="{9D8B030D-6E8A-4147-A177-3AD203B41FA5}">
                      <a16:colId xmlns:a16="http://schemas.microsoft.com/office/drawing/2014/main" val="2642201910"/>
                    </a:ext>
                  </a:extLst>
                </a:gridCol>
                <a:gridCol w="493776">
                  <a:extLst>
                    <a:ext uri="{9D8B030D-6E8A-4147-A177-3AD203B41FA5}">
                      <a16:colId xmlns:a16="http://schemas.microsoft.com/office/drawing/2014/main" val="39885147"/>
                    </a:ext>
                  </a:extLst>
                </a:gridCol>
              </a:tblGrid>
              <a:tr h="370840">
                <a:tc>
                  <a:txBody>
                    <a:bodyPr/>
                    <a:lstStyle/>
                    <a:p>
                      <a:r>
                        <a:rPr lang="en-US" sz="1000"/>
                        <a:t>Post</a:t>
                      </a:r>
                    </a:p>
                  </a:txBody>
                  <a:tcPr/>
                </a:tc>
                <a:tc>
                  <a:txBody>
                    <a:bodyPr/>
                    <a:lstStyle/>
                    <a:p>
                      <a:r>
                        <a:rPr lang="en-US" sz="1000"/>
                        <a:t>Tags</a:t>
                      </a:r>
                    </a:p>
                  </a:txBody>
                  <a:tcPr/>
                </a:tc>
                <a:tc>
                  <a:txBody>
                    <a:bodyPr/>
                    <a:lstStyle/>
                    <a:p>
                      <a:r>
                        <a:rPr lang="en-US" sz="1000"/>
                        <a:t>Last Updated</a:t>
                      </a:r>
                    </a:p>
                  </a:txBody>
                  <a:tcPr/>
                </a:tc>
                <a:tc>
                  <a:txBody>
                    <a:bodyPr/>
                    <a:lstStyle/>
                    <a:p>
                      <a:r>
                        <a:rPr lang="en-US" sz="1000"/>
                        <a:t>Type</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extLst>
                  <a:ext uri="{0D108BD9-81ED-4DB2-BD59-A6C34878D82A}">
                    <a16:rowId xmlns:a16="http://schemas.microsoft.com/office/drawing/2014/main" val="2925129682"/>
                  </a:ext>
                </a:extLst>
              </a:tr>
              <a:tr h="370840">
                <a:tc>
                  <a:txBody>
                    <a:bodyPr/>
                    <a:lstStyle/>
                    <a:p>
                      <a:r>
                        <a:rPr lang="de-DE" sz="1000" b="1"/>
                        <a:t>pronovabkk - 2021-07-28 11:57:19</a:t>
                      </a:r>
                      <a:r>
                        <a:rPr lang="de-DE" sz="1000"/>
                        <a:t>
 Und, wen nehme ich jetzt? Die Auswahl der richtigen Spezialistinnen und Spezialisten hat oft einen großen Einfluss darauf, wie erfolgreich eine Operation verläuft. Deshalb arbeiten wir jetzt mit BetterDoc  zusammen. BetterDoc vermittelt dir unabhängig die besten Spezialistinnen und Spezialisten für eine geplante Behandlung.
Mehr Informationen zu unserem ANgebot findest du auf unserer Webseite.
#pronovabkk #betterDoc #zweitmeinung</a:t>
                      </a:r>
                      <a:endParaRPr lang="en-US" sz="1000"/>
                    </a:p>
                  </a:txBody>
                  <a:tcPr/>
                </a:tc>
                <a:tc>
                  <a:txBody>
                    <a:bodyPr/>
                    <a:lstStyle/>
                    <a:p>
                      <a:r>
                        <a:rPr lang="en-US" sz="1000"/>
                        <a:t>young, classic, Leistungen, BetterDoc</a:t>
                      </a:r>
                    </a:p>
                  </a:txBody>
                  <a:tcPr/>
                </a:tc>
                <a:tc>
                  <a:txBody>
                    <a:bodyPr/>
                    <a:lstStyle/>
                    <a:p>
                      <a:r>
                        <a:rPr lang="en-US" sz="1000"/>
                        <a:t>08/02/2021 14:11:43</a:t>
                      </a:r>
                    </a:p>
                  </a:txBody>
                  <a:tcPr/>
                </a:tc>
                <a:tc>
                  <a:txBody>
                    <a:bodyPr/>
                    <a:lstStyle/>
                    <a:p>
                      <a:r>
                        <a:rPr lang="en-US" sz="1000"/>
                        <a:t>Image</a:t>
                      </a:r>
                    </a:p>
                  </a:txBody>
                  <a:tcPr/>
                </a:tc>
                <a:tc>
                  <a:txBody>
                    <a:bodyPr/>
                    <a:lstStyle/>
                    <a:p>
                      <a:r>
                        <a:rPr lang="en-US" sz="1000"/>
                        <a:t>49</a:t>
                      </a:r>
                    </a:p>
                  </a:txBody>
                  <a:tcPr/>
                </a:tc>
                <a:tc>
                  <a:txBody>
                    <a:bodyPr/>
                    <a:lstStyle/>
                    <a:p>
                      <a:r>
                        <a:rPr lang="en-US" sz="1000"/>
                        <a:t>0</a:t>
                      </a:r>
                    </a:p>
                  </a:txBody>
                  <a:tcPr/>
                </a:tc>
                <a:tc>
                  <a:txBody>
                    <a:bodyPr/>
                    <a:lstStyle/>
                    <a:p>
                      <a:r>
                        <a:rPr lang="en-US" sz="1000"/>
                        <a:t>0</a:t>
                      </a:r>
                    </a:p>
                  </a:txBody>
                  <a:tcPr/>
                </a:tc>
                <a:tc>
                  <a:txBody>
                    <a:bodyPr/>
                    <a:lstStyle/>
                    <a:p>
                      <a:r>
                        <a:rPr lang="en-US" sz="1000"/>
                        <a:t>49</a:t>
                      </a:r>
                    </a:p>
                  </a:txBody>
                  <a:tcPr/>
                </a:tc>
                <a:tc>
                  <a:txBody>
                    <a:bodyPr/>
                    <a:lstStyle/>
                    <a:p>
                      <a:r>
                        <a:rPr lang="en-US" sz="1000"/>
                        <a:t>887</a:t>
                      </a:r>
                    </a:p>
                  </a:txBody>
                  <a:tcPr/>
                </a:tc>
                <a:tc>
                  <a:txBody>
                    <a:bodyPr/>
                    <a:lstStyle/>
                    <a:p>
                      <a:r>
                        <a:rPr lang="en-US" sz="1000"/>
                        <a:t>5.52 %</a:t>
                      </a:r>
                    </a:p>
                  </a:txBody>
                  <a:tcPr/>
                </a:tc>
                <a:tc>
                  <a:txBody>
                    <a:bodyPr/>
                    <a:lstStyle/>
                    <a:p>
                      <a:r>
                        <a:rPr lang="en-US" sz="1000"/>
                        <a:t>837</a:t>
                      </a:r>
                    </a:p>
                  </a:txBody>
                  <a:tcPr/>
                </a:tc>
                <a:tc>
                  <a:txBody>
                    <a:bodyPr/>
                    <a:lstStyle/>
                    <a:p>
                      <a:r>
                        <a:rPr lang="en-US" sz="1000"/>
                        <a:t>n/a</a:t>
                      </a:r>
                    </a:p>
                  </a:txBody>
                  <a:tcPr/>
                </a:tc>
                <a:extLst>
                  <a:ext uri="{0D108BD9-81ED-4DB2-BD59-A6C34878D82A}">
                    <a16:rowId xmlns:a16="http://schemas.microsoft.com/office/drawing/2014/main" val="2766057446"/>
                  </a:ext>
                </a:extLst>
              </a:tr>
              <a:tr h="370840">
                <a:tc>
                  <a:txBody>
                    <a:bodyPr/>
                    <a:lstStyle/>
                    <a:p>
                      <a:r>
                        <a:rPr lang="de-DE" sz="1000" b="1"/>
                        <a:t>pronovabkk - 2021-07-12 12:14:00</a:t>
                      </a:r>
                      <a:r>
                        <a:rPr lang="de-DE" sz="1000"/>
                        <a:t>
 Die Diagnose steht, aber wie geht es jetzt weiter? Mit BetterDoc unterstützen wir deine Entscheidung mit der Möglichkeit, eine unabhängige Zweitmeinung einzuholen. BetterDoc misst die Qualität in der Medizin und hilft dir ausgewiesene Spezialistinnen und Spezialisten mit überdurchschnittlichem Behandlungserfolg zu finden. 60% der geplanten Operationen können durch eine Zweitmeinung sogar vermieden werden. Die Kosten für die Zweitmeinung und die Vermittlung an Spezialistinnen und Spezialisten übernehmen wir für unsere Versicherten.
#pronovabkk #zweitmeinung #betterdoc</a:t>
                      </a:r>
                      <a:endParaRPr lang="en-US" sz="1000"/>
                    </a:p>
                  </a:txBody>
                  <a:tcPr/>
                </a:tc>
                <a:tc>
                  <a:txBody>
                    <a:bodyPr/>
                    <a:lstStyle/>
                    <a:p>
                      <a:r>
                        <a:rPr lang="en-US" sz="1000"/>
                        <a:t>young, classic, Leistungen, BetterDoc</a:t>
                      </a:r>
                    </a:p>
                  </a:txBody>
                  <a:tcPr/>
                </a:tc>
                <a:tc>
                  <a:txBody>
                    <a:bodyPr/>
                    <a:lstStyle/>
                    <a:p>
                      <a:r>
                        <a:rPr lang="en-US" sz="1000"/>
                        <a:t>08/02/2021 08:13:32</a:t>
                      </a:r>
                    </a:p>
                  </a:txBody>
                  <a:tcPr/>
                </a:tc>
                <a:tc>
                  <a:txBody>
                    <a:bodyPr/>
                    <a:lstStyle/>
                    <a:p>
                      <a:r>
                        <a:rPr lang="en-US" sz="1000"/>
                        <a:t>Image</a:t>
                      </a:r>
                    </a:p>
                  </a:txBody>
                  <a:tcPr/>
                </a:tc>
                <a:tc>
                  <a:txBody>
                    <a:bodyPr/>
                    <a:lstStyle/>
                    <a:p>
                      <a:r>
                        <a:rPr lang="en-US" sz="1000"/>
                        <a:t>42</a:t>
                      </a:r>
                    </a:p>
                  </a:txBody>
                  <a:tcPr/>
                </a:tc>
                <a:tc>
                  <a:txBody>
                    <a:bodyPr/>
                    <a:lstStyle/>
                    <a:p>
                      <a:r>
                        <a:rPr lang="en-US" sz="1000"/>
                        <a:t>0</a:t>
                      </a:r>
                    </a:p>
                  </a:txBody>
                  <a:tcPr/>
                </a:tc>
                <a:tc>
                  <a:txBody>
                    <a:bodyPr/>
                    <a:lstStyle/>
                    <a:p>
                      <a:r>
                        <a:rPr lang="en-US" sz="1000"/>
                        <a:t>0</a:t>
                      </a:r>
                    </a:p>
                  </a:txBody>
                  <a:tcPr/>
                </a:tc>
                <a:tc>
                  <a:txBody>
                    <a:bodyPr/>
                    <a:lstStyle/>
                    <a:p>
                      <a:r>
                        <a:rPr lang="en-US" sz="1000"/>
                        <a:t>42</a:t>
                      </a:r>
                    </a:p>
                  </a:txBody>
                  <a:tcPr/>
                </a:tc>
                <a:tc>
                  <a:txBody>
                    <a:bodyPr/>
                    <a:lstStyle/>
                    <a:p>
                      <a:r>
                        <a:rPr lang="en-US" sz="1000"/>
                        <a:t>903</a:t>
                      </a:r>
                    </a:p>
                  </a:txBody>
                  <a:tcPr/>
                </a:tc>
                <a:tc>
                  <a:txBody>
                    <a:bodyPr/>
                    <a:lstStyle/>
                    <a:p>
                      <a:r>
                        <a:rPr lang="en-US" sz="1000"/>
                        <a:t>4.65 %</a:t>
                      </a:r>
                    </a:p>
                  </a:txBody>
                  <a:tcPr/>
                </a:tc>
                <a:tc>
                  <a:txBody>
                    <a:bodyPr/>
                    <a:lstStyle/>
                    <a:p>
                      <a:r>
                        <a:rPr lang="en-US" sz="1000"/>
                        <a:t>835</a:t>
                      </a:r>
                    </a:p>
                  </a:txBody>
                  <a:tcPr/>
                </a:tc>
                <a:tc>
                  <a:txBody>
                    <a:bodyPr/>
                    <a:lstStyle/>
                    <a:p>
                      <a:r>
                        <a:rPr lang="en-US" sz="1000"/>
                        <a:t>n/a</a:t>
                      </a:r>
                    </a:p>
                  </a:txBody>
                  <a:tcPr/>
                </a:tc>
                <a:extLst>
                  <a:ext uri="{0D108BD9-81ED-4DB2-BD59-A6C34878D82A}">
                    <a16:rowId xmlns:a16="http://schemas.microsoft.com/office/drawing/2014/main" val="559993368"/>
                  </a:ext>
                </a:extLst>
              </a:tr>
            </a:tbl>
          </a:graphicData>
        </a:graphic>
      </p:graphicFrame>
      <p:sp>
        <p:nvSpPr>
          <p:cNvPr id="4" name="Text Placeholder 3">
            <a:extLst>
              <a:ext uri="{FF2B5EF4-FFF2-40B4-BE49-F238E27FC236}">
                <a16:creationId xmlns:a16="http://schemas.microsoft.com/office/drawing/2014/main" id="{B84934D3-1294-4922-A098-931FF73C51D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5581669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Words>
  <Application>Microsoft Office PowerPoint</Application>
  <PresentationFormat>On-screen Show (4:3)</PresentationFormat>
  <Paragraphs>38</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quintly_template</vt:lpstr>
      <vt:lpstr>Instagram Posts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All Pages</dc:title>
  <dc:creator>Frederik Peiniger</dc:creator>
  <cp:lastModifiedBy>Frederik Peiniger</cp:lastModifiedBy>
  <cp:revision>1</cp:revision>
  <dcterms:created xsi:type="dcterms:W3CDTF">2021-08-02T14:48:49Z</dcterms:created>
  <dcterms:modified xsi:type="dcterms:W3CDTF">2021-08-02T14:48:58Z</dcterms:modified>
</cp:coreProperties>
</file>