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 BKK Facebook</c:v>
                </c:pt>
              </c:strCache>
            </c:strRef>
          </c:tx>
          <c:spPr>
            <a:ln w="28575" cap="rnd">
              <a:solidFill>
                <a:schemeClr val="accent1"/>
              </a:solidFill>
              <a:round/>
            </a:ln>
            <a:effectLst/>
          </c:spPr>
          <c:marker>
            <c:symbol val="none"/>
          </c:marker>
          <c:cat>
            <c:numRef>
              <c:f>Sheet1!$A$2:$A$92</c:f>
              <c:numCache>
                <c:formatCode>m/d/yyyy</c:formatCode>
                <c:ptCount val="91"/>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pt idx="30">
                  <c:v>44317</c:v>
                </c:pt>
                <c:pt idx="31">
                  <c:v>44318</c:v>
                </c:pt>
                <c:pt idx="32">
                  <c:v>44319</c:v>
                </c:pt>
                <c:pt idx="33">
                  <c:v>44320</c:v>
                </c:pt>
                <c:pt idx="34">
                  <c:v>44321</c:v>
                </c:pt>
                <c:pt idx="35">
                  <c:v>44322</c:v>
                </c:pt>
                <c:pt idx="36">
                  <c:v>44323</c:v>
                </c:pt>
                <c:pt idx="37">
                  <c:v>44324</c:v>
                </c:pt>
                <c:pt idx="38">
                  <c:v>44325</c:v>
                </c:pt>
                <c:pt idx="39">
                  <c:v>44326</c:v>
                </c:pt>
                <c:pt idx="40">
                  <c:v>44327</c:v>
                </c:pt>
                <c:pt idx="41">
                  <c:v>44328</c:v>
                </c:pt>
                <c:pt idx="42">
                  <c:v>44329</c:v>
                </c:pt>
                <c:pt idx="43">
                  <c:v>44330</c:v>
                </c:pt>
                <c:pt idx="44">
                  <c:v>44331</c:v>
                </c:pt>
                <c:pt idx="45">
                  <c:v>44332</c:v>
                </c:pt>
                <c:pt idx="46">
                  <c:v>44333</c:v>
                </c:pt>
                <c:pt idx="47">
                  <c:v>44334</c:v>
                </c:pt>
                <c:pt idx="48">
                  <c:v>44335</c:v>
                </c:pt>
                <c:pt idx="49">
                  <c:v>44336</c:v>
                </c:pt>
                <c:pt idx="50">
                  <c:v>44337</c:v>
                </c:pt>
                <c:pt idx="51">
                  <c:v>44338</c:v>
                </c:pt>
                <c:pt idx="52">
                  <c:v>44339</c:v>
                </c:pt>
                <c:pt idx="53">
                  <c:v>44340</c:v>
                </c:pt>
                <c:pt idx="54">
                  <c:v>44341</c:v>
                </c:pt>
                <c:pt idx="55">
                  <c:v>44342</c:v>
                </c:pt>
                <c:pt idx="56">
                  <c:v>44343</c:v>
                </c:pt>
                <c:pt idx="57">
                  <c:v>44344</c:v>
                </c:pt>
                <c:pt idx="58">
                  <c:v>44345</c:v>
                </c:pt>
                <c:pt idx="59">
                  <c:v>44346</c:v>
                </c:pt>
                <c:pt idx="60">
                  <c:v>44347</c:v>
                </c:pt>
                <c:pt idx="61">
                  <c:v>44348</c:v>
                </c:pt>
                <c:pt idx="62">
                  <c:v>44349</c:v>
                </c:pt>
                <c:pt idx="63">
                  <c:v>44350</c:v>
                </c:pt>
                <c:pt idx="64">
                  <c:v>44351</c:v>
                </c:pt>
                <c:pt idx="65">
                  <c:v>44352</c:v>
                </c:pt>
                <c:pt idx="66">
                  <c:v>44353</c:v>
                </c:pt>
                <c:pt idx="67">
                  <c:v>44354</c:v>
                </c:pt>
                <c:pt idx="68">
                  <c:v>44355</c:v>
                </c:pt>
                <c:pt idx="69">
                  <c:v>44356</c:v>
                </c:pt>
                <c:pt idx="70">
                  <c:v>44357</c:v>
                </c:pt>
                <c:pt idx="71">
                  <c:v>44358</c:v>
                </c:pt>
                <c:pt idx="72">
                  <c:v>44359</c:v>
                </c:pt>
                <c:pt idx="73">
                  <c:v>44360</c:v>
                </c:pt>
                <c:pt idx="74">
                  <c:v>44361</c:v>
                </c:pt>
                <c:pt idx="75">
                  <c:v>44362</c:v>
                </c:pt>
                <c:pt idx="76">
                  <c:v>44363</c:v>
                </c:pt>
                <c:pt idx="77">
                  <c:v>44364</c:v>
                </c:pt>
                <c:pt idx="78">
                  <c:v>44365</c:v>
                </c:pt>
                <c:pt idx="79">
                  <c:v>44366</c:v>
                </c:pt>
                <c:pt idx="80">
                  <c:v>44367</c:v>
                </c:pt>
                <c:pt idx="81">
                  <c:v>44368</c:v>
                </c:pt>
                <c:pt idx="82">
                  <c:v>44369</c:v>
                </c:pt>
                <c:pt idx="83">
                  <c:v>44370</c:v>
                </c:pt>
                <c:pt idx="84">
                  <c:v>44371</c:v>
                </c:pt>
                <c:pt idx="85">
                  <c:v>44372</c:v>
                </c:pt>
                <c:pt idx="86">
                  <c:v>44373</c:v>
                </c:pt>
                <c:pt idx="87">
                  <c:v>44374</c:v>
                </c:pt>
                <c:pt idx="88">
                  <c:v>44375</c:v>
                </c:pt>
                <c:pt idx="89">
                  <c:v>44376</c:v>
                </c:pt>
                <c:pt idx="90">
                  <c:v>44377</c:v>
                </c:pt>
              </c:numCache>
            </c:numRef>
          </c:cat>
          <c:val>
            <c:numRef>
              <c:f>Sheet1!$B$2:$B$92</c:f>
              <c:numCache>
                <c:formatCode>General</c:formatCode>
                <c:ptCount val="91"/>
                <c:pt idx="0">
                  <c:v>9725</c:v>
                </c:pt>
                <c:pt idx="1">
                  <c:v>9725</c:v>
                </c:pt>
                <c:pt idx="2">
                  <c:v>9724</c:v>
                </c:pt>
                <c:pt idx="3">
                  <c:v>9723</c:v>
                </c:pt>
                <c:pt idx="4">
                  <c:v>9725</c:v>
                </c:pt>
                <c:pt idx="5">
                  <c:v>9726</c:v>
                </c:pt>
                <c:pt idx="6">
                  <c:v>9727</c:v>
                </c:pt>
                <c:pt idx="7">
                  <c:v>9726</c:v>
                </c:pt>
                <c:pt idx="8">
                  <c:v>9727</c:v>
                </c:pt>
                <c:pt idx="9">
                  <c:v>9729</c:v>
                </c:pt>
                <c:pt idx="10">
                  <c:v>9730</c:v>
                </c:pt>
                <c:pt idx="11">
                  <c:v>9731</c:v>
                </c:pt>
                <c:pt idx="12">
                  <c:v>9730</c:v>
                </c:pt>
                <c:pt idx="13">
                  <c:v>9729</c:v>
                </c:pt>
                <c:pt idx="14">
                  <c:v>9729</c:v>
                </c:pt>
                <c:pt idx="15">
                  <c:v>9731</c:v>
                </c:pt>
                <c:pt idx="16">
                  <c:v>9729</c:v>
                </c:pt>
                <c:pt idx="17">
                  <c:v>9727</c:v>
                </c:pt>
                <c:pt idx="18">
                  <c:v>9725</c:v>
                </c:pt>
                <c:pt idx="19">
                  <c:v>9726</c:v>
                </c:pt>
                <c:pt idx="20">
                  <c:v>9727</c:v>
                </c:pt>
                <c:pt idx="21">
                  <c:v>9728</c:v>
                </c:pt>
                <c:pt idx="22">
                  <c:v>9728</c:v>
                </c:pt>
                <c:pt idx="23">
                  <c:v>9729</c:v>
                </c:pt>
                <c:pt idx="24">
                  <c:v>9727</c:v>
                </c:pt>
                <c:pt idx="25">
                  <c:v>9726</c:v>
                </c:pt>
                <c:pt idx="26">
                  <c:v>9727</c:v>
                </c:pt>
                <c:pt idx="27">
                  <c:v>9726</c:v>
                </c:pt>
                <c:pt idx="28">
                  <c:v>9725</c:v>
                </c:pt>
                <c:pt idx="29">
                  <c:v>9724</c:v>
                </c:pt>
                <c:pt idx="30">
                  <c:v>9724</c:v>
                </c:pt>
                <c:pt idx="31">
                  <c:v>9725</c:v>
                </c:pt>
                <c:pt idx="32">
                  <c:v>9726</c:v>
                </c:pt>
                <c:pt idx="33">
                  <c:v>9727</c:v>
                </c:pt>
                <c:pt idx="34">
                  <c:v>9726</c:v>
                </c:pt>
                <c:pt idx="35">
                  <c:v>9727</c:v>
                </c:pt>
                <c:pt idx="36">
                  <c:v>9725</c:v>
                </c:pt>
                <c:pt idx="37">
                  <c:v>9725</c:v>
                </c:pt>
                <c:pt idx="38">
                  <c:v>9723</c:v>
                </c:pt>
                <c:pt idx="39">
                  <c:v>9722</c:v>
                </c:pt>
                <c:pt idx="40">
                  <c:v>9722</c:v>
                </c:pt>
                <c:pt idx="41">
                  <c:v>9719</c:v>
                </c:pt>
                <c:pt idx="42">
                  <c:v>9722</c:v>
                </c:pt>
                <c:pt idx="43">
                  <c:v>9718</c:v>
                </c:pt>
                <c:pt idx="44">
                  <c:v>9716</c:v>
                </c:pt>
                <c:pt idx="45">
                  <c:v>9717</c:v>
                </c:pt>
                <c:pt idx="46">
                  <c:v>9718</c:v>
                </c:pt>
                <c:pt idx="47">
                  <c:v>9718</c:v>
                </c:pt>
                <c:pt idx="48">
                  <c:v>9718</c:v>
                </c:pt>
                <c:pt idx="49">
                  <c:v>9718</c:v>
                </c:pt>
                <c:pt idx="50">
                  <c:v>9719</c:v>
                </c:pt>
                <c:pt idx="51">
                  <c:v>9716</c:v>
                </c:pt>
                <c:pt idx="52">
                  <c:v>9716</c:v>
                </c:pt>
                <c:pt idx="53">
                  <c:v>9715</c:v>
                </c:pt>
                <c:pt idx="54">
                  <c:v>9714</c:v>
                </c:pt>
                <c:pt idx="55">
                  <c:v>9713</c:v>
                </c:pt>
                <c:pt idx="56">
                  <c:v>9712</c:v>
                </c:pt>
                <c:pt idx="57">
                  <c:v>9712</c:v>
                </c:pt>
                <c:pt idx="58">
                  <c:v>9713</c:v>
                </c:pt>
                <c:pt idx="59">
                  <c:v>9713</c:v>
                </c:pt>
                <c:pt idx="60">
                  <c:v>9714</c:v>
                </c:pt>
                <c:pt idx="61">
                  <c:v>9714</c:v>
                </c:pt>
                <c:pt idx="62">
                  <c:v>9714</c:v>
                </c:pt>
                <c:pt idx="63">
                  <c:v>9717</c:v>
                </c:pt>
                <c:pt idx="64">
                  <c:v>9716</c:v>
                </c:pt>
                <c:pt idx="65">
                  <c:v>9713</c:v>
                </c:pt>
                <c:pt idx="66">
                  <c:v>9713</c:v>
                </c:pt>
                <c:pt idx="67">
                  <c:v>9715</c:v>
                </c:pt>
                <c:pt idx="68">
                  <c:v>9715</c:v>
                </c:pt>
                <c:pt idx="69">
                  <c:v>9716</c:v>
                </c:pt>
                <c:pt idx="70">
                  <c:v>9716</c:v>
                </c:pt>
                <c:pt idx="71">
                  <c:v>9717</c:v>
                </c:pt>
                <c:pt idx="72">
                  <c:v>9716</c:v>
                </c:pt>
                <c:pt idx="73">
                  <c:v>9716</c:v>
                </c:pt>
                <c:pt idx="74">
                  <c:v>9716</c:v>
                </c:pt>
                <c:pt idx="75">
                  <c:v>9716</c:v>
                </c:pt>
                <c:pt idx="76">
                  <c:v>9714</c:v>
                </c:pt>
                <c:pt idx="77">
                  <c:v>9711</c:v>
                </c:pt>
                <c:pt idx="78">
                  <c:v>9711</c:v>
                </c:pt>
                <c:pt idx="79">
                  <c:v>9712</c:v>
                </c:pt>
                <c:pt idx="80">
                  <c:v>9713</c:v>
                </c:pt>
                <c:pt idx="81">
                  <c:v>9714</c:v>
                </c:pt>
                <c:pt idx="82">
                  <c:v>9712</c:v>
                </c:pt>
                <c:pt idx="83">
                  <c:v>9709</c:v>
                </c:pt>
                <c:pt idx="84">
                  <c:v>9708</c:v>
                </c:pt>
                <c:pt idx="85">
                  <c:v>9706</c:v>
                </c:pt>
                <c:pt idx="86">
                  <c:v>9706</c:v>
                </c:pt>
                <c:pt idx="87">
                  <c:v>9706</c:v>
                </c:pt>
                <c:pt idx="88">
                  <c:v>9706</c:v>
                </c:pt>
                <c:pt idx="89">
                  <c:v>9708</c:v>
                </c:pt>
                <c:pt idx="90">
                  <c:v>9705</c:v>
                </c:pt>
              </c:numCache>
            </c:numRef>
          </c:val>
          <c:smooth val="0"/>
          <c:extLst>
            <c:ext xmlns:c16="http://schemas.microsoft.com/office/drawing/2014/chart" uri="{C3380CC4-5D6E-409C-BE32-E72D297353CC}">
              <c16:uniqueId val="{00000000-653D-4359-AB44-380EEA46042D}"/>
            </c:ext>
          </c:extLst>
        </c:ser>
        <c:dLbls>
          <c:showLegendKey val="0"/>
          <c:showVal val="0"/>
          <c:showCatName val="0"/>
          <c:showSerName val="0"/>
          <c:showPercent val="0"/>
          <c:showBubbleSize val="0"/>
        </c:dLbls>
        <c:smooth val="0"/>
        <c:axId val="389164912"/>
        <c:axId val="389163928"/>
      </c:lineChart>
      <c:dateAx>
        <c:axId val="389164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63928"/>
        <c:crosses val="autoZero"/>
        <c:auto val="1"/>
        <c:lblOffset val="100"/>
        <c:baseTimeUnit val="days"/>
      </c:dateAx>
      <c:valAx>
        <c:axId val="389163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64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 BKK Facebook Bezahlte Reichweite</c:v>
                </c:pt>
              </c:strCache>
            </c:strRef>
          </c:tx>
          <c:spPr>
            <a:ln w="28575" cap="rnd">
              <a:solidFill>
                <a:schemeClr val="accent1"/>
              </a:solidFill>
              <a:round/>
            </a:ln>
            <a:effectLst/>
          </c:spPr>
          <c:marker>
            <c:symbol val="none"/>
          </c:marker>
          <c:cat>
            <c:numRef>
              <c:f>Sheet1!$A$2:$A$92</c:f>
              <c:numCache>
                <c:formatCode>m/d/yyyy</c:formatCode>
                <c:ptCount val="91"/>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pt idx="30">
                  <c:v>44317</c:v>
                </c:pt>
                <c:pt idx="31">
                  <c:v>44318</c:v>
                </c:pt>
                <c:pt idx="32">
                  <c:v>44319</c:v>
                </c:pt>
                <c:pt idx="33">
                  <c:v>44320</c:v>
                </c:pt>
                <c:pt idx="34">
                  <c:v>44321</c:v>
                </c:pt>
                <c:pt idx="35">
                  <c:v>44322</c:v>
                </c:pt>
                <c:pt idx="36">
                  <c:v>44323</c:v>
                </c:pt>
                <c:pt idx="37">
                  <c:v>44324</c:v>
                </c:pt>
                <c:pt idx="38">
                  <c:v>44325</c:v>
                </c:pt>
                <c:pt idx="39">
                  <c:v>44326</c:v>
                </c:pt>
                <c:pt idx="40">
                  <c:v>44327</c:v>
                </c:pt>
                <c:pt idx="41">
                  <c:v>44328</c:v>
                </c:pt>
                <c:pt idx="42">
                  <c:v>44329</c:v>
                </c:pt>
                <c:pt idx="43">
                  <c:v>44330</c:v>
                </c:pt>
                <c:pt idx="44">
                  <c:v>44331</c:v>
                </c:pt>
                <c:pt idx="45">
                  <c:v>44332</c:v>
                </c:pt>
                <c:pt idx="46">
                  <c:v>44333</c:v>
                </c:pt>
                <c:pt idx="47">
                  <c:v>44334</c:v>
                </c:pt>
                <c:pt idx="48">
                  <c:v>44335</c:v>
                </c:pt>
                <c:pt idx="49">
                  <c:v>44336</c:v>
                </c:pt>
                <c:pt idx="50">
                  <c:v>44337</c:v>
                </c:pt>
                <c:pt idx="51">
                  <c:v>44338</c:v>
                </c:pt>
                <c:pt idx="52">
                  <c:v>44339</c:v>
                </c:pt>
                <c:pt idx="53">
                  <c:v>44340</c:v>
                </c:pt>
                <c:pt idx="54">
                  <c:v>44341</c:v>
                </c:pt>
                <c:pt idx="55">
                  <c:v>44342</c:v>
                </c:pt>
                <c:pt idx="56">
                  <c:v>44343</c:v>
                </c:pt>
                <c:pt idx="57">
                  <c:v>44344</c:v>
                </c:pt>
                <c:pt idx="58">
                  <c:v>44345</c:v>
                </c:pt>
                <c:pt idx="59">
                  <c:v>44346</c:v>
                </c:pt>
                <c:pt idx="60">
                  <c:v>44347</c:v>
                </c:pt>
                <c:pt idx="61">
                  <c:v>44348</c:v>
                </c:pt>
                <c:pt idx="62">
                  <c:v>44349</c:v>
                </c:pt>
                <c:pt idx="63">
                  <c:v>44350</c:v>
                </c:pt>
                <c:pt idx="64">
                  <c:v>44351</c:v>
                </c:pt>
                <c:pt idx="65">
                  <c:v>44352</c:v>
                </c:pt>
                <c:pt idx="66">
                  <c:v>44353</c:v>
                </c:pt>
                <c:pt idx="67">
                  <c:v>44354</c:v>
                </c:pt>
                <c:pt idx="68">
                  <c:v>44355</c:v>
                </c:pt>
                <c:pt idx="69">
                  <c:v>44356</c:v>
                </c:pt>
                <c:pt idx="70">
                  <c:v>44357</c:v>
                </c:pt>
                <c:pt idx="71">
                  <c:v>44358</c:v>
                </c:pt>
                <c:pt idx="72">
                  <c:v>44359</c:v>
                </c:pt>
                <c:pt idx="73">
                  <c:v>44360</c:v>
                </c:pt>
                <c:pt idx="74">
                  <c:v>44361</c:v>
                </c:pt>
                <c:pt idx="75">
                  <c:v>44362</c:v>
                </c:pt>
                <c:pt idx="76">
                  <c:v>44363</c:v>
                </c:pt>
                <c:pt idx="77">
                  <c:v>44364</c:v>
                </c:pt>
                <c:pt idx="78">
                  <c:v>44365</c:v>
                </c:pt>
                <c:pt idx="79">
                  <c:v>44366</c:v>
                </c:pt>
                <c:pt idx="80">
                  <c:v>44367</c:v>
                </c:pt>
                <c:pt idx="81">
                  <c:v>44368</c:v>
                </c:pt>
                <c:pt idx="82">
                  <c:v>44369</c:v>
                </c:pt>
                <c:pt idx="83">
                  <c:v>44370</c:v>
                </c:pt>
                <c:pt idx="84">
                  <c:v>44371</c:v>
                </c:pt>
                <c:pt idx="85">
                  <c:v>44372</c:v>
                </c:pt>
                <c:pt idx="86">
                  <c:v>44373</c:v>
                </c:pt>
                <c:pt idx="87">
                  <c:v>44374</c:v>
                </c:pt>
                <c:pt idx="88">
                  <c:v>44375</c:v>
                </c:pt>
                <c:pt idx="89">
                  <c:v>44376</c:v>
                </c:pt>
                <c:pt idx="90">
                  <c:v>44377</c:v>
                </c:pt>
              </c:numCache>
            </c:numRef>
          </c:cat>
          <c:val>
            <c:numRef>
              <c:f>Sheet1!$B$2:$B$92</c:f>
              <c:numCache>
                <c:formatCode>General</c:formatCode>
                <c:ptCount val="9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59961</c:v>
                </c:pt>
                <c:pt idx="28">
                  <c:v>64682</c:v>
                </c:pt>
                <c:pt idx="29">
                  <c:v>63459</c:v>
                </c:pt>
                <c:pt idx="30">
                  <c:v>81031</c:v>
                </c:pt>
                <c:pt idx="31">
                  <c:v>69766</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10940</c:v>
                </c:pt>
              </c:numCache>
            </c:numRef>
          </c:val>
          <c:smooth val="0"/>
          <c:extLst>
            <c:ext xmlns:c16="http://schemas.microsoft.com/office/drawing/2014/chart" uri="{C3380CC4-5D6E-409C-BE32-E72D297353CC}">
              <c16:uniqueId val="{00000000-5C84-4686-9DAF-8185D99BF585}"/>
            </c:ext>
          </c:extLst>
        </c:ser>
        <c:ser>
          <c:idx val="1"/>
          <c:order val="1"/>
          <c:tx>
            <c:strRef>
              <c:f>Sheet1!$C$1</c:f>
              <c:strCache>
                <c:ptCount val="1"/>
                <c:pt idx="0">
                  <c:v>pronova BKK Facebook Organische Reichweite</c:v>
                </c:pt>
              </c:strCache>
            </c:strRef>
          </c:tx>
          <c:spPr>
            <a:ln w="28575" cap="rnd">
              <a:solidFill>
                <a:schemeClr val="accent2"/>
              </a:solidFill>
              <a:round/>
            </a:ln>
            <a:effectLst/>
          </c:spPr>
          <c:marker>
            <c:symbol val="none"/>
          </c:marker>
          <c:cat>
            <c:numRef>
              <c:f>Sheet1!$A$2:$A$92</c:f>
              <c:numCache>
                <c:formatCode>m/d/yyyy</c:formatCode>
                <c:ptCount val="91"/>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pt idx="30">
                  <c:v>44317</c:v>
                </c:pt>
                <c:pt idx="31">
                  <c:v>44318</c:v>
                </c:pt>
                <c:pt idx="32">
                  <c:v>44319</c:v>
                </c:pt>
                <c:pt idx="33">
                  <c:v>44320</c:v>
                </c:pt>
                <c:pt idx="34">
                  <c:v>44321</c:v>
                </c:pt>
                <c:pt idx="35">
                  <c:v>44322</c:v>
                </c:pt>
                <c:pt idx="36">
                  <c:v>44323</c:v>
                </c:pt>
                <c:pt idx="37">
                  <c:v>44324</c:v>
                </c:pt>
                <c:pt idx="38">
                  <c:v>44325</c:v>
                </c:pt>
                <c:pt idx="39">
                  <c:v>44326</c:v>
                </c:pt>
                <c:pt idx="40">
                  <c:v>44327</c:v>
                </c:pt>
                <c:pt idx="41">
                  <c:v>44328</c:v>
                </c:pt>
                <c:pt idx="42">
                  <c:v>44329</c:v>
                </c:pt>
                <c:pt idx="43">
                  <c:v>44330</c:v>
                </c:pt>
                <c:pt idx="44">
                  <c:v>44331</c:v>
                </c:pt>
                <c:pt idx="45">
                  <c:v>44332</c:v>
                </c:pt>
                <c:pt idx="46">
                  <c:v>44333</c:v>
                </c:pt>
                <c:pt idx="47">
                  <c:v>44334</c:v>
                </c:pt>
                <c:pt idx="48">
                  <c:v>44335</c:v>
                </c:pt>
                <c:pt idx="49">
                  <c:v>44336</c:v>
                </c:pt>
                <c:pt idx="50">
                  <c:v>44337</c:v>
                </c:pt>
                <c:pt idx="51">
                  <c:v>44338</c:v>
                </c:pt>
                <c:pt idx="52">
                  <c:v>44339</c:v>
                </c:pt>
                <c:pt idx="53">
                  <c:v>44340</c:v>
                </c:pt>
                <c:pt idx="54">
                  <c:v>44341</c:v>
                </c:pt>
                <c:pt idx="55">
                  <c:v>44342</c:v>
                </c:pt>
                <c:pt idx="56">
                  <c:v>44343</c:v>
                </c:pt>
                <c:pt idx="57">
                  <c:v>44344</c:v>
                </c:pt>
                <c:pt idx="58">
                  <c:v>44345</c:v>
                </c:pt>
                <c:pt idx="59">
                  <c:v>44346</c:v>
                </c:pt>
                <c:pt idx="60">
                  <c:v>44347</c:v>
                </c:pt>
                <c:pt idx="61">
                  <c:v>44348</c:v>
                </c:pt>
                <c:pt idx="62">
                  <c:v>44349</c:v>
                </c:pt>
                <c:pt idx="63">
                  <c:v>44350</c:v>
                </c:pt>
                <c:pt idx="64">
                  <c:v>44351</c:v>
                </c:pt>
                <c:pt idx="65">
                  <c:v>44352</c:v>
                </c:pt>
                <c:pt idx="66">
                  <c:v>44353</c:v>
                </c:pt>
                <c:pt idx="67">
                  <c:v>44354</c:v>
                </c:pt>
                <c:pt idx="68">
                  <c:v>44355</c:v>
                </c:pt>
                <c:pt idx="69">
                  <c:v>44356</c:v>
                </c:pt>
                <c:pt idx="70">
                  <c:v>44357</c:v>
                </c:pt>
                <c:pt idx="71">
                  <c:v>44358</c:v>
                </c:pt>
                <c:pt idx="72">
                  <c:v>44359</c:v>
                </c:pt>
                <c:pt idx="73">
                  <c:v>44360</c:v>
                </c:pt>
                <c:pt idx="74">
                  <c:v>44361</c:v>
                </c:pt>
                <c:pt idx="75">
                  <c:v>44362</c:v>
                </c:pt>
                <c:pt idx="76">
                  <c:v>44363</c:v>
                </c:pt>
                <c:pt idx="77">
                  <c:v>44364</c:v>
                </c:pt>
                <c:pt idx="78">
                  <c:v>44365</c:v>
                </c:pt>
                <c:pt idx="79">
                  <c:v>44366</c:v>
                </c:pt>
                <c:pt idx="80">
                  <c:v>44367</c:v>
                </c:pt>
                <c:pt idx="81">
                  <c:v>44368</c:v>
                </c:pt>
                <c:pt idx="82">
                  <c:v>44369</c:v>
                </c:pt>
                <c:pt idx="83">
                  <c:v>44370</c:v>
                </c:pt>
                <c:pt idx="84">
                  <c:v>44371</c:v>
                </c:pt>
                <c:pt idx="85">
                  <c:v>44372</c:v>
                </c:pt>
                <c:pt idx="86">
                  <c:v>44373</c:v>
                </c:pt>
                <c:pt idx="87">
                  <c:v>44374</c:v>
                </c:pt>
                <c:pt idx="88">
                  <c:v>44375</c:v>
                </c:pt>
                <c:pt idx="89">
                  <c:v>44376</c:v>
                </c:pt>
                <c:pt idx="90">
                  <c:v>44377</c:v>
                </c:pt>
              </c:numCache>
            </c:numRef>
          </c:cat>
          <c:val>
            <c:numRef>
              <c:f>Sheet1!$C$2:$C$92</c:f>
              <c:numCache>
                <c:formatCode>General</c:formatCode>
                <c:ptCount val="91"/>
                <c:pt idx="0">
                  <c:v>102</c:v>
                </c:pt>
                <c:pt idx="1">
                  <c:v>113</c:v>
                </c:pt>
                <c:pt idx="2">
                  <c:v>268</c:v>
                </c:pt>
                <c:pt idx="3">
                  <c:v>1416</c:v>
                </c:pt>
                <c:pt idx="4">
                  <c:v>401</c:v>
                </c:pt>
                <c:pt idx="5">
                  <c:v>1229</c:v>
                </c:pt>
                <c:pt idx="6">
                  <c:v>1452</c:v>
                </c:pt>
                <c:pt idx="7">
                  <c:v>398</c:v>
                </c:pt>
                <c:pt idx="8">
                  <c:v>281</c:v>
                </c:pt>
                <c:pt idx="9">
                  <c:v>1196</c:v>
                </c:pt>
                <c:pt idx="10">
                  <c:v>385</c:v>
                </c:pt>
                <c:pt idx="11">
                  <c:v>169</c:v>
                </c:pt>
                <c:pt idx="12">
                  <c:v>198</c:v>
                </c:pt>
                <c:pt idx="13">
                  <c:v>155</c:v>
                </c:pt>
                <c:pt idx="14">
                  <c:v>88</c:v>
                </c:pt>
                <c:pt idx="15">
                  <c:v>1105</c:v>
                </c:pt>
                <c:pt idx="16">
                  <c:v>781</c:v>
                </c:pt>
                <c:pt idx="17">
                  <c:v>476</c:v>
                </c:pt>
                <c:pt idx="18">
                  <c:v>212</c:v>
                </c:pt>
                <c:pt idx="19">
                  <c:v>225</c:v>
                </c:pt>
                <c:pt idx="20">
                  <c:v>163</c:v>
                </c:pt>
                <c:pt idx="21">
                  <c:v>162</c:v>
                </c:pt>
                <c:pt idx="22">
                  <c:v>822</c:v>
                </c:pt>
                <c:pt idx="23">
                  <c:v>737</c:v>
                </c:pt>
                <c:pt idx="24">
                  <c:v>1806</c:v>
                </c:pt>
                <c:pt idx="25">
                  <c:v>344</c:v>
                </c:pt>
                <c:pt idx="26">
                  <c:v>246</c:v>
                </c:pt>
                <c:pt idx="27">
                  <c:v>191</c:v>
                </c:pt>
                <c:pt idx="28">
                  <c:v>98</c:v>
                </c:pt>
                <c:pt idx="29">
                  <c:v>1152</c:v>
                </c:pt>
                <c:pt idx="30">
                  <c:v>302</c:v>
                </c:pt>
                <c:pt idx="31">
                  <c:v>1380</c:v>
                </c:pt>
                <c:pt idx="32">
                  <c:v>1122</c:v>
                </c:pt>
                <c:pt idx="33">
                  <c:v>1000</c:v>
                </c:pt>
                <c:pt idx="34">
                  <c:v>374</c:v>
                </c:pt>
                <c:pt idx="35">
                  <c:v>182</c:v>
                </c:pt>
                <c:pt idx="36">
                  <c:v>615</c:v>
                </c:pt>
                <c:pt idx="37">
                  <c:v>474</c:v>
                </c:pt>
                <c:pt idx="38">
                  <c:v>194</c:v>
                </c:pt>
                <c:pt idx="39">
                  <c:v>313</c:v>
                </c:pt>
                <c:pt idx="40">
                  <c:v>206</c:v>
                </c:pt>
                <c:pt idx="41">
                  <c:v>130</c:v>
                </c:pt>
                <c:pt idx="42">
                  <c:v>110</c:v>
                </c:pt>
                <c:pt idx="43">
                  <c:v>2363</c:v>
                </c:pt>
                <c:pt idx="44">
                  <c:v>551</c:v>
                </c:pt>
                <c:pt idx="45">
                  <c:v>1668</c:v>
                </c:pt>
                <c:pt idx="46">
                  <c:v>409</c:v>
                </c:pt>
                <c:pt idx="47">
                  <c:v>208</c:v>
                </c:pt>
                <c:pt idx="48">
                  <c:v>126</c:v>
                </c:pt>
                <c:pt idx="49">
                  <c:v>99</c:v>
                </c:pt>
                <c:pt idx="50">
                  <c:v>81</c:v>
                </c:pt>
                <c:pt idx="51">
                  <c:v>1376</c:v>
                </c:pt>
                <c:pt idx="52">
                  <c:v>300</c:v>
                </c:pt>
                <c:pt idx="53">
                  <c:v>1730</c:v>
                </c:pt>
                <c:pt idx="54">
                  <c:v>354</c:v>
                </c:pt>
                <c:pt idx="55">
                  <c:v>232</c:v>
                </c:pt>
                <c:pt idx="56">
                  <c:v>3954</c:v>
                </c:pt>
                <c:pt idx="57">
                  <c:v>1562</c:v>
                </c:pt>
                <c:pt idx="58">
                  <c:v>1615</c:v>
                </c:pt>
                <c:pt idx="59">
                  <c:v>773</c:v>
                </c:pt>
                <c:pt idx="60">
                  <c:v>1019</c:v>
                </c:pt>
                <c:pt idx="61">
                  <c:v>810</c:v>
                </c:pt>
                <c:pt idx="62">
                  <c:v>1349</c:v>
                </c:pt>
                <c:pt idx="63">
                  <c:v>1920</c:v>
                </c:pt>
                <c:pt idx="64">
                  <c:v>539</c:v>
                </c:pt>
                <c:pt idx="65">
                  <c:v>1245</c:v>
                </c:pt>
                <c:pt idx="66">
                  <c:v>1386</c:v>
                </c:pt>
                <c:pt idx="67">
                  <c:v>2538</c:v>
                </c:pt>
                <c:pt idx="68">
                  <c:v>797</c:v>
                </c:pt>
                <c:pt idx="69">
                  <c:v>1320</c:v>
                </c:pt>
                <c:pt idx="70">
                  <c:v>1231</c:v>
                </c:pt>
                <c:pt idx="71">
                  <c:v>389</c:v>
                </c:pt>
                <c:pt idx="72">
                  <c:v>230</c:v>
                </c:pt>
                <c:pt idx="73">
                  <c:v>401</c:v>
                </c:pt>
                <c:pt idx="74">
                  <c:v>1416</c:v>
                </c:pt>
                <c:pt idx="75">
                  <c:v>611</c:v>
                </c:pt>
                <c:pt idx="76">
                  <c:v>268</c:v>
                </c:pt>
                <c:pt idx="77">
                  <c:v>1775</c:v>
                </c:pt>
                <c:pt idx="78">
                  <c:v>647</c:v>
                </c:pt>
                <c:pt idx="79">
                  <c:v>225</c:v>
                </c:pt>
                <c:pt idx="80">
                  <c:v>937</c:v>
                </c:pt>
                <c:pt idx="81">
                  <c:v>2839</c:v>
                </c:pt>
                <c:pt idx="82">
                  <c:v>766</c:v>
                </c:pt>
                <c:pt idx="83">
                  <c:v>5208</c:v>
                </c:pt>
                <c:pt idx="84">
                  <c:v>1507</c:v>
                </c:pt>
                <c:pt idx="85">
                  <c:v>988</c:v>
                </c:pt>
                <c:pt idx="86">
                  <c:v>520</c:v>
                </c:pt>
                <c:pt idx="87">
                  <c:v>301</c:v>
                </c:pt>
                <c:pt idx="88">
                  <c:v>770</c:v>
                </c:pt>
                <c:pt idx="89">
                  <c:v>1318</c:v>
                </c:pt>
                <c:pt idx="90">
                  <c:v>1796</c:v>
                </c:pt>
              </c:numCache>
            </c:numRef>
          </c:val>
          <c:smooth val="0"/>
          <c:extLst>
            <c:ext xmlns:c16="http://schemas.microsoft.com/office/drawing/2014/chart" uri="{C3380CC4-5D6E-409C-BE32-E72D297353CC}">
              <c16:uniqueId val="{00000001-5C84-4686-9DAF-8185D99BF585}"/>
            </c:ext>
          </c:extLst>
        </c:ser>
        <c:ser>
          <c:idx val="2"/>
          <c:order val="2"/>
          <c:tx>
            <c:strRef>
              <c:f>Sheet1!$D$1</c:f>
              <c:strCache>
                <c:ptCount val="1"/>
                <c:pt idx="0">
                  <c:v>pronova BKK Facebook Virale reichweite</c:v>
                </c:pt>
              </c:strCache>
            </c:strRef>
          </c:tx>
          <c:spPr>
            <a:ln w="28575" cap="rnd">
              <a:solidFill>
                <a:schemeClr val="accent3"/>
              </a:solidFill>
              <a:round/>
            </a:ln>
            <a:effectLst/>
          </c:spPr>
          <c:marker>
            <c:symbol val="none"/>
          </c:marker>
          <c:cat>
            <c:numRef>
              <c:f>Sheet1!$A$2:$A$92</c:f>
              <c:numCache>
                <c:formatCode>m/d/yyyy</c:formatCode>
                <c:ptCount val="91"/>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pt idx="30">
                  <c:v>44317</c:v>
                </c:pt>
                <c:pt idx="31">
                  <c:v>44318</c:v>
                </c:pt>
                <c:pt idx="32">
                  <c:v>44319</c:v>
                </c:pt>
                <c:pt idx="33">
                  <c:v>44320</c:v>
                </c:pt>
                <c:pt idx="34">
                  <c:v>44321</c:v>
                </c:pt>
                <c:pt idx="35">
                  <c:v>44322</c:v>
                </c:pt>
                <c:pt idx="36">
                  <c:v>44323</c:v>
                </c:pt>
                <c:pt idx="37">
                  <c:v>44324</c:v>
                </c:pt>
                <c:pt idx="38">
                  <c:v>44325</c:v>
                </c:pt>
                <c:pt idx="39">
                  <c:v>44326</c:v>
                </c:pt>
                <c:pt idx="40">
                  <c:v>44327</c:v>
                </c:pt>
                <c:pt idx="41">
                  <c:v>44328</c:v>
                </c:pt>
                <c:pt idx="42">
                  <c:v>44329</c:v>
                </c:pt>
                <c:pt idx="43">
                  <c:v>44330</c:v>
                </c:pt>
                <c:pt idx="44">
                  <c:v>44331</c:v>
                </c:pt>
                <c:pt idx="45">
                  <c:v>44332</c:v>
                </c:pt>
                <c:pt idx="46">
                  <c:v>44333</c:v>
                </c:pt>
                <c:pt idx="47">
                  <c:v>44334</c:v>
                </c:pt>
                <c:pt idx="48">
                  <c:v>44335</c:v>
                </c:pt>
                <c:pt idx="49">
                  <c:v>44336</c:v>
                </c:pt>
                <c:pt idx="50">
                  <c:v>44337</c:v>
                </c:pt>
                <c:pt idx="51">
                  <c:v>44338</c:v>
                </c:pt>
                <c:pt idx="52">
                  <c:v>44339</c:v>
                </c:pt>
                <c:pt idx="53">
                  <c:v>44340</c:v>
                </c:pt>
                <c:pt idx="54">
                  <c:v>44341</c:v>
                </c:pt>
                <c:pt idx="55">
                  <c:v>44342</c:v>
                </c:pt>
                <c:pt idx="56">
                  <c:v>44343</c:v>
                </c:pt>
                <c:pt idx="57">
                  <c:v>44344</c:v>
                </c:pt>
                <c:pt idx="58">
                  <c:v>44345</c:v>
                </c:pt>
                <c:pt idx="59">
                  <c:v>44346</c:v>
                </c:pt>
                <c:pt idx="60">
                  <c:v>44347</c:v>
                </c:pt>
                <c:pt idx="61">
                  <c:v>44348</c:v>
                </c:pt>
                <c:pt idx="62">
                  <c:v>44349</c:v>
                </c:pt>
                <c:pt idx="63">
                  <c:v>44350</c:v>
                </c:pt>
                <c:pt idx="64">
                  <c:v>44351</c:v>
                </c:pt>
                <c:pt idx="65">
                  <c:v>44352</c:v>
                </c:pt>
                <c:pt idx="66">
                  <c:v>44353</c:v>
                </c:pt>
                <c:pt idx="67">
                  <c:v>44354</c:v>
                </c:pt>
                <c:pt idx="68">
                  <c:v>44355</c:v>
                </c:pt>
                <c:pt idx="69">
                  <c:v>44356</c:v>
                </c:pt>
                <c:pt idx="70">
                  <c:v>44357</c:v>
                </c:pt>
                <c:pt idx="71">
                  <c:v>44358</c:v>
                </c:pt>
                <c:pt idx="72">
                  <c:v>44359</c:v>
                </c:pt>
                <c:pt idx="73">
                  <c:v>44360</c:v>
                </c:pt>
                <c:pt idx="74">
                  <c:v>44361</c:v>
                </c:pt>
                <c:pt idx="75">
                  <c:v>44362</c:v>
                </c:pt>
                <c:pt idx="76">
                  <c:v>44363</c:v>
                </c:pt>
                <c:pt idx="77">
                  <c:v>44364</c:v>
                </c:pt>
                <c:pt idx="78">
                  <c:v>44365</c:v>
                </c:pt>
                <c:pt idx="79">
                  <c:v>44366</c:v>
                </c:pt>
                <c:pt idx="80">
                  <c:v>44367</c:v>
                </c:pt>
                <c:pt idx="81">
                  <c:v>44368</c:v>
                </c:pt>
                <c:pt idx="82">
                  <c:v>44369</c:v>
                </c:pt>
                <c:pt idx="83">
                  <c:v>44370</c:v>
                </c:pt>
                <c:pt idx="84">
                  <c:v>44371</c:v>
                </c:pt>
                <c:pt idx="85">
                  <c:v>44372</c:v>
                </c:pt>
                <c:pt idx="86">
                  <c:v>44373</c:v>
                </c:pt>
                <c:pt idx="87">
                  <c:v>44374</c:v>
                </c:pt>
                <c:pt idx="88">
                  <c:v>44375</c:v>
                </c:pt>
                <c:pt idx="89">
                  <c:v>44376</c:v>
                </c:pt>
                <c:pt idx="90">
                  <c:v>44377</c:v>
                </c:pt>
              </c:numCache>
            </c:numRef>
          </c:cat>
          <c:val>
            <c:numRef>
              <c:f>Sheet1!$D$2:$D$92</c:f>
              <c:numCache>
                <c:formatCode>General</c:formatCode>
                <c:ptCount val="91"/>
                <c:pt idx="0">
                  <c:v>88</c:v>
                </c:pt>
                <c:pt idx="1">
                  <c:v>95</c:v>
                </c:pt>
                <c:pt idx="2">
                  <c:v>105</c:v>
                </c:pt>
                <c:pt idx="3">
                  <c:v>717</c:v>
                </c:pt>
                <c:pt idx="4">
                  <c:v>276</c:v>
                </c:pt>
                <c:pt idx="5">
                  <c:v>550</c:v>
                </c:pt>
                <c:pt idx="6">
                  <c:v>847</c:v>
                </c:pt>
                <c:pt idx="7">
                  <c:v>273</c:v>
                </c:pt>
                <c:pt idx="8">
                  <c:v>193</c:v>
                </c:pt>
                <c:pt idx="9">
                  <c:v>499</c:v>
                </c:pt>
                <c:pt idx="10">
                  <c:v>250</c:v>
                </c:pt>
                <c:pt idx="11">
                  <c:v>120</c:v>
                </c:pt>
                <c:pt idx="12">
                  <c:v>102</c:v>
                </c:pt>
                <c:pt idx="13">
                  <c:v>102</c:v>
                </c:pt>
                <c:pt idx="14">
                  <c:v>67</c:v>
                </c:pt>
                <c:pt idx="15">
                  <c:v>521</c:v>
                </c:pt>
                <c:pt idx="16">
                  <c:v>556</c:v>
                </c:pt>
                <c:pt idx="17">
                  <c:v>383</c:v>
                </c:pt>
                <c:pt idx="18">
                  <c:v>154</c:v>
                </c:pt>
                <c:pt idx="19">
                  <c:v>166</c:v>
                </c:pt>
                <c:pt idx="20">
                  <c:v>91</c:v>
                </c:pt>
                <c:pt idx="21">
                  <c:v>130</c:v>
                </c:pt>
                <c:pt idx="22">
                  <c:v>309</c:v>
                </c:pt>
                <c:pt idx="23">
                  <c:v>481</c:v>
                </c:pt>
                <c:pt idx="24">
                  <c:v>958</c:v>
                </c:pt>
                <c:pt idx="25">
                  <c:v>243</c:v>
                </c:pt>
                <c:pt idx="26">
                  <c:v>183</c:v>
                </c:pt>
                <c:pt idx="27">
                  <c:v>155</c:v>
                </c:pt>
                <c:pt idx="28">
                  <c:v>71</c:v>
                </c:pt>
                <c:pt idx="29">
                  <c:v>522</c:v>
                </c:pt>
                <c:pt idx="30">
                  <c:v>189</c:v>
                </c:pt>
                <c:pt idx="31">
                  <c:v>645</c:v>
                </c:pt>
                <c:pt idx="32">
                  <c:v>521</c:v>
                </c:pt>
                <c:pt idx="33">
                  <c:v>380</c:v>
                </c:pt>
                <c:pt idx="34">
                  <c:v>181</c:v>
                </c:pt>
                <c:pt idx="35">
                  <c:v>100</c:v>
                </c:pt>
                <c:pt idx="36">
                  <c:v>212</c:v>
                </c:pt>
                <c:pt idx="37">
                  <c:v>329</c:v>
                </c:pt>
                <c:pt idx="38">
                  <c:v>140</c:v>
                </c:pt>
                <c:pt idx="39">
                  <c:v>251</c:v>
                </c:pt>
                <c:pt idx="40">
                  <c:v>167</c:v>
                </c:pt>
                <c:pt idx="41">
                  <c:v>59</c:v>
                </c:pt>
                <c:pt idx="42">
                  <c:v>100</c:v>
                </c:pt>
                <c:pt idx="43">
                  <c:v>1112</c:v>
                </c:pt>
                <c:pt idx="44">
                  <c:v>420</c:v>
                </c:pt>
                <c:pt idx="45">
                  <c:v>925</c:v>
                </c:pt>
                <c:pt idx="46">
                  <c:v>331</c:v>
                </c:pt>
                <c:pt idx="47">
                  <c:v>169</c:v>
                </c:pt>
                <c:pt idx="48">
                  <c:v>104</c:v>
                </c:pt>
                <c:pt idx="49">
                  <c:v>83</c:v>
                </c:pt>
                <c:pt idx="50">
                  <c:v>73</c:v>
                </c:pt>
                <c:pt idx="51">
                  <c:v>685</c:v>
                </c:pt>
                <c:pt idx="52">
                  <c:v>201</c:v>
                </c:pt>
                <c:pt idx="53">
                  <c:v>870</c:v>
                </c:pt>
                <c:pt idx="54">
                  <c:v>232</c:v>
                </c:pt>
                <c:pt idx="55">
                  <c:v>159</c:v>
                </c:pt>
                <c:pt idx="56">
                  <c:v>2619</c:v>
                </c:pt>
                <c:pt idx="57">
                  <c:v>1141</c:v>
                </c:pt>
                <c:pt idx="58">
                  <c:v>741</c:v>
                </c:pt>
                <c:pt idx="59">
                  <c:v>500</c:v>
                </c:pt>
                <c:pt idx="60">
                  <c:v>522</c:v>
                </c:pt>
                <c:pt idx="61">
                  <c:v>349</c:v>
                </c:pt>
                <c:pt idx="62">
                  <c:v>642</c:v>
                </c:pt>
                <c:pt idx="63">
                  <c:v>966</c:v>
                </c:pt>
                <c:pt idx="64">
                  <c:v>335</c:v>
                </c:pt>
                <c:pt idx="65">
                  <c:v>628</c:v>
                </c:pt>
                <c:pt idx="66">
                  <c:v>615</c:v>
                </c:pt>
                <c:pt idx="67">
                  <c:v>1588</c:v>
                </c:pt>
                <c:pt idx="68">
                  <c:v>573</c:v>
                </c:pt>
                <c:pt idx="69">
                  <c:v>530</c:v>
                </c:pt>
                <c:pt idx="70">
                  <c:v>584</c:v>
                </c:pt>
                <c:pt idx="71">
                  <c:v>210</c:v>
                </c:pt>
                <c:pt idx="72">
                  <c:v>114</c:v>
                </c:pt>
                <c:pt idx="73">
                  <c:v>291</c:v>
                </c:pt>
                <c:pt idx="74">
                  <c:v>685</c:v>
                </c:pt>
                <c:pt idx="75">
                  <c:v>426</c:v>
                </c:pt>
                <c:pt idx="76">
                  <c:v>203</c:v>
                </c:pt>
                <c:pt idx="77">
                  <c:v>623</c:v>
                </c:pt>
                <c:pt idx="78">
                  <c:v>268</c:v>
                </c:pt>
                <c:pt idx="79">
                  <c:v>128</c:v>
                </c:pt>
                <c:pt idx="80">
                  <c:v>341</c:v>
                </c:pt>
                <c:pt idx="81">
                  <c:v>1100</c:v>
                </c:pt>
                <c:pt idx="82">
                  <c:v>290</c:v>
                </c:pt>
                <c:pt idx="83">
                  <c:v>2630</c:v>
                </c:pt>
                <c:pt idx="84">
                  <c:v>1001</c:v>
                </c:pt>
                <c:pt idx="85">
                  <c:v>349</c:v>
                </c:pt>
                <c:pt idx="86">
                  <c:v>307</c:v>
                </c:pt>
                <c:pt idx="87">
                  <c:v>213</c:v>
                </c:pt>
                <c:pt idx="88">
                  <c:v>132</c:v>
                </c:pt>
                <c:pt idx="89">
                  <c:v>344</c:v>
                </c:pt>
                <c:pt idx="90">
                  <c:v>689</c:v>
                </c:pt>
              </c:numCache>
            </c:numRef>
          </c:val>
          <c:smooth val="0"/>
          <c:extLst>
            <c:ext xmlns:c16="http://schemas.microsoft.com/office/drawing/2014/chart" uri="{C3380CC4-5D6E-409C-BE32-E72D297353CC}">
              <c16:uniqueId val="{00000002-5C84-4686-9DAF-8185D99BF585}"/>
            </c:ext>
          </c:extLst>
        </c:ser>
        <c:dLbls>
          <c:showLegendKey val="0"/>
          <c:showVal val="0"/>
          <c:showCatName val="0"/>
          <c:showSerName val="0"/>
          <c:showPercent val="0"/>
          <c:showBubbleSize val="0"/>
        </c:dLbls>
        <c:smooth val="0"/>
        <c:axId val="388154608"/>
        <c:axId val="388154936"/>
      </c:lineChart>
      <c:dateAx>
        <c:axId val="388154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54936"/>
        <c:crosses val="autoZero"/>
        <c:auto val="1"/>
        <c:lblOffset val="100"/>
        <c:baseTimeUnit val="days"/>
      </c:dateAx>
      <c:valAx>
        <c:axId val="388154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54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 BKK Facebook Organische Reichweite</c:v>
                </c:pt>
              </c:strCache>
            </c:strRef>
          </c:tx>
          <c:spPr>
            <a:ln w="28575" cap="rnd">
              <a:solidFill>
                <a:schemeClr val="accent1"/>
              </a:solidFill>
              <a:round/>
            </a:ln>
            <a:effectLst/>
          </c:spPr>
          <c:marker>
            <c:symbol val="none"/>
          </c:marker>
          <c:cat>
            <c:numRef>
              <c:f>Sheet1!$A$2:$A$92</c:f>
              <c:numCache>
                <c:formatCode>m/d/yyyy</c:formatCode>
                <c:ptCount val="91"/>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pt idx="30">
                  <c:v>44317</c:v>
                </c:pt>
                <c:pt idx="31">
                  <c:v>44318</c:v>
                </c:pt>
                <c:pt idx="32">
                  <c:v>44319</c:v>
                </c:pt>
                <c:pt idx="33">
                  <c:v>44320</c:v>
                </c:pt>
                <c:pt idx="34">
                  <c:v>44321</c:v>
                </c:pt>
                <c:pt idx="35">
                  <c:v>44322</c:v>
                </c:pt>
                <c:pt idx="36">
                  <c:v>44323</c:v>
                </c:pt>
                <c:pt idx="37">
                  <c:v>44324</c:v>
                </c:pt>
                <c:pt idx="38">
                  <c:v>44325</c:v>
                </c:pt>
                <c:pt idx="39">
                  <c:v>44326</c:v>
                </c:pt>
                <c:pt idx="40">
                  <c:v>44327</c:v>
                </c:pt>
                <c:pt idx="41">
                  <c:v>44328</c:v>
                </c:pt>
                <c:pt idx="42">
                  <c:v>44329</c:v>
                </c:pt>
                <c:pt idx="43">
                  <c:v>44330</c:v>
                </c:pt>
                <c:pt idx="44">
                  <c:v>44331</c:v>
                </c:pt>
                <c:pt idx="45">
                  <c:v>44332</c:v>
                </c:pt>
                <c:pt idx="46">
                  <c:v>44333</c:v>
                </c:pt>
                <c:pt idx="47">
                  <c:v>44334</c:v>
                </c:pt>
                <c:pt idx="48">
                  <c:v>44335</c:v>
                </c:pt>
                <c:pt idx="49">
                  <c:v>44336</c:v>
                </c:pt>
                <c:pt idx="50">
                  <c:v>44337</c:v>
                </c:pt>
                <c:pt idx="51">
                  <c:v>44338</c:v>
                </c:pt>
                <c:pt idx="52">
                  <c:v>44339</c:v>
                </c:pt>
                <c:pt idx="53">
                  <c:v>44340</c:v>
                </c:pt>
                <c:pt idx="54">
                  <c:v>44341</c:v>
                </c:pt>
                <c:pt idx="55">
                  <c:v>44342</c:v>
                </c:pt>
                <c:pt idx="56">
                  <c:v>44343</c:v>
                </c:pt>
                <c:pt idx="57">
                  <c:v>44344</c:v>
                </c:pt>
                <c:pt idx="58">
                  <c:v>44345</c:v>
                </c:pt>
                <c:pt idx="59">
                  <c:v>44346</c:v>
                </c:pt>
                <c:pt idx="60">
                  <c:v>44347</c:v>
                </c:pt>
                <c:pt idx="61">
                  <c:v>44348</c:v>
                </c:pt>
                <c:pt idx="62">
                  <c:v>44349</c:v>
                </c:pt>
                <c:pt idx="63">
                  <c:v>44350</c:v>
                </c:pt>
                <c:pt idx="64">
                  <c:v>44351</c:v>
                </c:pt>
                <c:pt idx="65">
                  <c:v>44352</c:v>
                </c:pt>
                <c:pt idx="66">
                  <c:v>44353</c:v>
                </c:pt>
                <c:pt idx="67">
                  <c:v>44354</c:v>
                </c:pt>
                <c:pt idx="68">
                  <c:v>44355</c:v>
                </c:pt>
                <c:pt idx="69">
                  <c:v>44356</c:v>
                </c:pt>
                <c:pt idx="70">
                  <c:v>44357</c:v>
                </c:pt>
                <c:pt idx="71">
                  <c:v>44358</c:v>
                </c:pt>
                <c:pt idx="72">
                  <c:v>44359</c:v>
                </c:pt>
                <c:pt idx="73">
                  <c:v>44360</c:v>
                </c:pt>
                <c:pt idx="74">
                  <c:v>44361</c:v>
                </c:pt>
                <c:pt idx="75">
                  <c:v>44362</c:v>
                </c:pt>
                <c:pt idx="76">
                  <c:v>44363</c:v>
                </c:pt>
                <c:pt idx="77">
                  <c:v>44364</c:v>
                </c:pt>
                <c:pt idx="78">
                  <c:v>44365</c:v>
                </c:pt>
                <c:pt idx="79">
                  <c:v>44366</c:v>
                </c:pt>
                <c:pt idx="80">
                  <c:v>44367</c:v>
                </c:pt>
                <c:pt idx="81">
                  <c:v>44368</c:v>
                </c:pt>
                <c:pt idx="82">
                  <c:v>44369</c:v>
                </c:pt>
                <c:pt idx="83">
                  <c:v>44370</c:v>
                </c:pt>
                <c:pt idx="84">
                  <c:v>44371</c:v>
                </c:pt>
                <c:pt idx="85">
                  <c:v>44372</c:v>
                </c:pt>
                <c:pt idx="86">
                  <c:v>44373</c:v>
                </c:pt>
                <c:pt idx="87">
                  <c:v>44374</c:v>
                </c:pt>
                <c:pt idx="88">
                  <c:v>44375</c:v>
                </c:pt>
                <c:pt idx="89">
                  <c:v>44376</c:v>
                </c:pt>
                <c:pt idx="90">
                  <c:v>44377</c:v>
                </c:pt>
              </c:numCache>
            </c:numRef>
          </c:cat>
          <c:val>
            <c:numRef>
              <c:f>Sheet1!$B$2:$B$92</c:f>
              <c:numCache>
                <c:formatCode>General</c:formatCode>
                <c:ptCount val="91"/>
                <c:pt idx="0">
                  <c:v>102</c:v>
                </c:pt>
                <c:pt idx="1">
                  <c:v>113</c:v>
                </c:pt>
                <c:pt idx="2">
                  <c:v>268</c:v>
                </c:pt>
                <c:pt idx="3">
                  <c:v>1416</c:v>
                </c:pt>
                <c:pt idx="4">
                  <c:v>401</c:v>
                </c:pt>
                <c:pt idx="5">
                  <c:v>1229</c:v>
                </c:pt>
                <c:pt idx="6">
                  <c:v>1452</c:v>
                </c:pt>
                <c:pt idx="7">
                  <c:v>398</c:v>
                </c:pt>
                <c:pt idx="8">
                  <c:v>281</c:v>
                </c:pt>
                <c:pt idx="9">
                  <c:v>1196</c:v>
                </c:pt>
                <c:pt idx="10">
                  <c:v>385</c:v>
                </c:pt>
                <c:pt idx="11">
                  <c:v>169</c:v>
                </c:pt>
                <c:pt idx="12">
                  <c:v>198</c:v>
                </c:pt>
                <c:pt idx="13">
                  <c:v>155</c:v>
                </c:pt>
                <c:pt idx="14">
                  <c:v>88</c:v>
                </c:pt>
                <c:pt idx="15">
                  <c:v>1105</c:v>
                </c:pt>
                <c:pt idx="16">
                  <c:v>781</c:v>
                </c:pt>
                <c:pt idx="17">
                  <c:v>476</c:v>
                </c:pt>
                <c:pt idx="18">
                  <c:v>212</c:v>
                </c:pt>
                <c:pt idx="19">
                  <c:v>225</c:v>
                </c:pt>
                <c:pt idx="20">
                  <c:v>163</c:v>
                </c:pt>
                <c:pt idx="21">
                  <c:v>162</c:v>
                </c:pt>
                <c:pt idx="22">
                  <c:v>822</c:v>
                </c:pt>
                <c:pt idx="23">
                  <c:v>737</c:v>
                </c:pt>
                <c:pt idx="24">
                  <c:v>1806</c:v>
                </c:pt>
                <c:pt idx="25">
                  <c:v>344</c:v>
                </c:pt>
                <c:pt idx="26">
                  <c:v>246</c:v>
                </c:pt>
                <c:pt idx="27">
                  <c:v>191</c:v>
                </c:pt>
                <c:pt idx="28">
                  <c:v>98</c:v>
                </c:pt>
                <c:pt idx="29">
                  <c:v>1152</c:v>
                </c:pt>
                <c:pt idx="30">
                  <c:v>302</c:v>
                </c:pt>
                <c:pt idx="31">
                  <c:v>1380</c:v>
                </c:pt>
                <c:pt idx="32">
                  <c:v>1122</c:v>
                </c:pt>
                <c:pt idx="33">
                  <c:v>1000</c:v>
                </c:pt>
                <c:pt idx="34">
                  <c:v>374</c:v>
                </c:pt>
                <c:pt idx="35">
                  <c:v>182</c:v>
                </c:pt>
                <c:pt idx="36">
                  <c:v>615</c:v>
                </c:pt>
                <c:pt idx="37">
                  <c:v>474</c:v>
                </c:pt>
                <c:pt idx="38">
                  <c:v>194</c:v>
                </c:pt>
                <c:pt idx="39">
                  <c:v>313</c:v>
                </c:pt>
                <c:pt idx="40">
                  <c:v>206</c:v>
                </c:pt>
                <c:pt idx="41">
                  <c:v>130</c:v>
                </c:pt>
                <c:pt idx="42">
                  <c:v>110</c:v>
                </c:pt>
                <c:pt idx="43">
                  <c:v>2363</c:v>
                </c:pt>
                <c:pt idx="44">
                  <c:v>551</c:v>
                </c:pt>
                <c:pt idx="45">
                  <c:v>1668</c:v>
                </c:pt>
                <c:pt idx="46">
                  <c:v>409</c:v>
                </c:pt>
                <c:pt idx="47">
                  <c:v>208</c:v>
                </c:pt>
                <c:pt idx="48">
                  <c:v>126</c:v>
                </c:pt>
                <c:pt idx="49">
                  <c:v>99</c:v>
                </c:pt>
                <c:pt idx="50">
                  <c:v>81</c:v>
                </c:pt>
                <c:pt idx="51">
                  <c:v>1376</c:v>
                </c:pt>
                <c:pt idx="52">
                  <c:v>300</c:v>
                </c:pt>
                <c:pt idx="53">
                  <c:v>1730</c:v>
                </c:pt>
                <c:pt idx="54">
                  <c:v>354</c:v>
                </c:pt>
                <c:pt idx="55">
                  <c:v>232</c:v>
                </c:pt>
                <c:pt idx="56">
                  <c:v>3954</c:v>
                </c:pt>
                <c:pt idx="57">
                  <c:v>1562</c:v>
                </c:pt>
                <c:pt idx="58">
                  <c:v>1615</c:v>
                </c:pt>
                <c:pt idx="59">
                  <c:v>773</c:v>
                </c:pt>
                <c:pt idx="60">
                  <c:v>1019</c:v>
                </c:pt>
                <c:pt idx="61">
                  <c:v>810</c:v>
                </c:pt>
                <c:pt idx="62">
                  <c:v>1349</c:v>
                </c:pt>
                <c:pt idx="63">
                  <c:v>1920</c:v>
                </c:pt>
                <c:pt idx="64">
                  <c:v>539</c:v>
                </c:pt>
                <c:pt idx="65">
                  <c:v>1245</c:v>
                </c:pt>
                <c:pt idx="66">
                  <c:v>1386</c:v>
                </c:pt>
                <c:pt idx="67">
                  <c:v>2538</c:v>
                </c:pt>
                <c:pt idx="68">
                  <c:v>797</c:v>
                </c:pt>
                <c:pt idx="69">
                  <c:v>1320</c:v>
                </c:pt>
                <c:pt idx="70">
                  <c:v>1231</c:v>
                </c:pt>
                <c:pt idx="71">
                  <c:v>389</c:v>
                </c:pt>
                <c:pt idx="72">
                  <c:v>230</c:v>
                </c:pt>
                <c:pt idx="73">
                  <c:v>401</c:v>
                </c:pt>
                <c:pt idx="74">
                  <c:v>1416</c:v>
                </c:pt>
                <c:pt idx="75">
                  <c:v>611</c:v>
                </c:pt>
                <c:pt idx="76">
                  <c:v>268</c:v>
                </c:pt>
                <c:pt idx="77">
                  <c:v>1775</c:v>
                </c:pt>
                <c:pt idx="78">
                  <c:v>647</c:v>
                </c:pt>
                <c:pt idx="79">
                  <c:v>225</c:v>
                </c:pt>
                <c:pt idx="80">
                  <c:v>937</c:v>
                </c:pt>
                <c:pt idx="81">
                  <c:v>2839</c:v>
                </c:pt>
                <c:pt idx="82">
                  <c:v>766</c:v>
                </c:pt>
                <c:pt idx="83">
                  <c:v>5208</c:v>
                </c:pt>
                <c:pt idx="84">
                  <c:v>1507</c:v>
                </c:pt>
                <c:pt idx="85">
                  <c:v>988</c:v>
                </c:pt>
                <c:pt idx="86">
                  <c:v>520</c:v>
                </c:pt>
                <c:pt idx="87">
                  <c:v>301</c:v>
                </c:pt>
                <c:pt idx="88">
                  <c:v>770</c:v>
                </c:pt>
                <c:pt idx="89">
                  <c:v>1318</c:v>
                </c:pt>
                <c:pt idx="90">
                  <c:v>1796</c:v>
                </c:pt>
              </c:numCache>
            </c:numRef>
          </c:val>
          <c:smooth val="0"/>
          <c:extLst>
            <c:ext xmlns:c16="http://schemas.microsoft.com/office/drawing/2014/chart" uri="{C3380CC4-5D6E-409C-BE32-E72D297353CC}">
              <c16:uniqueId val="{00000000-F343-4BC1-9C72-46EDD78083E9}"/>
            </c:ext>
          </c:extLst>
        </c:ser>
        <c:ser>
          <c:idx val="1"/>
          <c:order val="1"/>
          <c:tx>
            <c:strRef>
              <c:f>Sheet1!$C$1</c:f>
              <c:strCache>
                <c:ptCount val="1"/>
                <c:pt idx="0">
                  <c:v>pronova BKK Facebook Virale reichweite</c:v>
                </c:pt>
              </c:strCache>
            </c:strRef>
          </c:tx>
          <c:spPr>
            <a:ln w="28575" cap="rnd">
              <a:solidFill>
                <a:schemeClr val="accent2"/>
              </a:solidFill>
              <a:round/>
            </a:ln>
            <a:effectLst/>
          </c:spPr>
          <c:marker>
            <c:symbol val="none"/>
          </c:marker>
          <c:cat>
            <c:numRef>
              <c:f>Sheet1!$A$2:$A$92</c:f>
              <c:numCache>
                <c:formatCode>m/d/yyyy</c:formatCode>
                <c:ptCount val="91"/>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pt idx="30">
                  <c:v>44317</c:v>
                </c:pt>
                <c:pt idx="31">
                  <c:v>44318</c:v>
                </c:pt>
                <c:pt idx="32">
                  <c:v>44319</c:v>
                </c:pt>
                <c:pt idx="33">
                  <c:v>44320</c:v>
                </c:pt>
                <c:pt idx="34">
                  <c:v>44321</c:v>
                </c:pt>
                <c:pt idx="35">
                  <c:v>44322</c:v>
                </c:pt>
                <c:pt idx="36">
                  <c:v>44323</c:v>
                </c:pt>
                <c:pt idx="37">
                  <c:v>44324</c:v>
                </c:pt>
                <c:pt idx="38">
                  <c:v>44325</c:v>
                </c:pt>
                <c:pt idx="39">
                  <c:v>44326</c:v>
                </c:pt>
                <c:pt idx="40">
                  <c:v>44327</c:v>
                </c:pt>
                <c:pt idx="41">
                  <c:v>44328</c:v>
                </c:pt>
                <c:pt idx="42">
                  <c:v>44329</c:v>
                </c:pt>
                <c:pt idx="43">
                  <c:v>44330</c:v>
                </c:pt>
                <c:pt idx="44">
                  <c:v>44331</c:v>
                </c:pt>
                <c:pt idx="45">
                  <c:v>44332</c:v>
                </c:pt>
                <c:pt idx="46">
                  <c:v>44333</c:v>
                </c:pt>
                <c:pt idx="47">
                  <c:v>44334</c:v>
                </c:pt>
                <c:pt idx="48">
                  <c:v>44335</c:v>
                </c:pt>
                <c:pt idx="49">
                  <c:v>44336</c:v>
                </c:pt>
                <c:pt idx="50">
                  <c:v>44337</c:v>
                </c:pt>
                <c:pt idx="51">
                  <c:v>44338</c:v>
                </c:pt>
                <c:pt idx="52">
                  <c:v>44339</c:v>
                </c:pt>
                <c:pt idx="53">
                  <c:v>44340</c:v>
                </c:pt>
                <c:pt idx="54">
                  <c:v>44341</c:v>
                </c:pt>
                <c:pt idx="55">
                  <c:v>44342</c:v>
                </c:pt>
                <c:pt idx="56">
                  <c:v>44343</c:v>
                </c:pt>
                <c:pt idx="57">
                  <c:v>44344</c:v>
                </c:pt>
                <c:pt idx="58">
                  <c:v>44345</c:v>
                </c:pt>
                <c:pt idx="59">
                  <c:v>44346</c:v>
                </c:pt>
                <c:pt idx="60">
                  <c:v>44347</c:v>
                </c:pt>
                <c:pt idx="61">
                  <c:v>44348</c:v>
                </c:pt>
                <c:pt idx="62">
                  <c:v>44349</c:v>
                </c:pt>
                <c:pt idx="63">
                  <c:v>44350</c:v>
                </c:pt>
                <c:pt idx="64">
                  <c:v>44351</c:v>
                </c:pt>
                <c:pt idx="65">
                  <c:v>44352</c:v>
                </c:pt>
                <c:pt idx="66">
                  <c:v>44353</c:v>
                </c:pt>
                <c:pt idx="67">
                  <c:v>44354</c:v>
                </c:pt>
                <c:pt idx="68">
                  <c:v>44355</c:v>
                </c:pt>
                <c:pt idx="69">
                  <c:v>44356</c:v>
                </c:pt>
                <c:pt idx="70">
                  <c:v>44357</c:v>
                </c:pt>
                <c:pt idx="71">
                  <c:v>44358</c:v>
                </c:pt>
                <c:pt idx="72">
                  <c:v>44359</c:v>
                </c:pt>
                <c:pt idx="73">
                  <c:v>44360</c:v>
                </c:pt>
                <c:pt idx="74">
                  <c:v>44361</c:v>
                </c:pt>
                <c:pt idx="75">
                  <c:v>44362</c:v>
                </c:pt>
                <c:pt idx="76">
                  <c:v>44363</c:v>
                </c:pt>
                <c:pt idx="77">
                  <c:v>44364</c:v>
                </c:pt>
                <c:pt idx="78">
                  <c:v>44365</c:v>
                </c:pt>
                <c:pt idx="79">
                  <c:v>44366</c:v>
                </c:pt>
                <c:pt idx="80">
                  <c:v>44367</c:v>
                </c:pt>
                <c:pt idx="81">
                  <c:v>44368</c:v>
                </c:pt>
                <c:pt idx="82">
                  <c:v>44369</c:v>
                </c:pt>
                <c:pt idx="83">
                  <c:v>44370</c:v>
                </c:pt>
                <c:pt idx="84">
                  <c:v>44371</c:v>
                </c:pt>
                <c:pt idx="85">
                  <c:v>44372</c:v>
                </c:pt>
                <c:pt idx="86">
                  <c:v>44373</c:v>
                </c:pt>
                <c:pt idx="87">
                  <c:v>44374</c:v>
                </c:pt>
                <c:pt idx="88">
                  <c:v>44375</c:v>
                </c:pt>
                <c:pt idx="89">
                  <c:v>44376</c:v>
                </c:pt>
                <c:pt idx="90">
                  <c:v>44377</c:v>
                </c:pt>
              </c:numCache>
            </c:numRef>
          </c:cat>
          <c:val>
            <c:numRef>
              <c:f>Sheet1!$C$2:$C$92</c:f>
              <c:numCache>
                <c:formatCode>General</c:formatCode>
                <c:ptCount val="91"/>
                <c:pt idx="0">
                  <c:v>88</c:v>
                </c:pt>
                <c:pt idx="1">
                  <c:v>95</c:v>
                </c:pt>
                <c:pt idx="2">
                  <c:v>105</c:v>
                </c:pt>
                <c:pt idx="3">
                  <c:v>717</c:v>
                </c:pt>
                <c:pt idx="4">
                  <c:v>276</c:v>
                </c:pt>
                <c:pt idx="5">
                  <c:v>550</c:v>
                </c:pt>
                <c:pt idx="6">
                  <c:v>847</c:v>
                </c:pt>
                <c:pt idx="7">
                  <c:v>273</c:v>
                </c:pt>
                <c:pt idx="8">
                  <c:v>193</c:v>
                </c:pt>
                <c:pt idx="9">
                  <c:v>499</c:v>
                </c:pt>
                <c:pt idx="10">
                  <c:v>250</c:v>
                </c:pt>
                <c:pt idx="11">
                  <c:v>120</c:v>
                </c:pt>
                <c:pt idx="12">
                  <c:v>102</c:v>
                </c:pt>
                <c:pt idx="13">
                  <c:v>102</c:v>
                </c:pt>
                <c:pt idx="14">
                  <c:v>67</c:v>
                </c:pt>
                <c:pt idx="15">
                  <c:v>521</c:v>
                </c:pt>
                <c:pt idx="16">
                  <c:v>556</c:v>
                </c:pt>
                <c:pt idx="17">
                  <c:v>383</c:v>
                </c:pt>
                <c:pt idx="18">
                  <c:v>154</c:v>
                </c:pt>
                <c:pt idx="19">
                  <c:v>166</c:v>
                </c:pt>
                <c:pt idx="20">
                  <c:v>91</c:v>
                </c:pt>
                <c:pt idx="21">
                  <c:v>130</c:v>
                </c:pt>
                <c:pt idx="22">
                  <c:v>309</c:v>
                </c:pt>
                <c:pt idx="23">
                  <c:v>481</c:v>
                </c:pt>
                <c:pt idx="24">
                  <c:v>958</c:v>
                </c:pt>
                <c:pt idx="25">
                  <c:v>243</c:v>
                </c:pt>
                <c:pt idx="26">
                  <c:v>183</c:v>
                </c:pt>
                <c:pt idx="27">
                  <c:v>155</c:v>
                </c:pt>
                <c:pt idx="28">
                  <c:v>71</c:v>
                </c:pt>
                <c:pt idx="29">
                  <c:v>522</c:v>
                </c:pt>
                <c:pt idx="30">
                  <c:v>189</c:v>
                </c:pt>
                <c:pt idx="31">
                  <c:v>645</c:v>
                </c:pt>
                <c:pt idx="32">
                  <c:v>521</c:v>
                </c:pt>
                <c:pt idx="33">
                  <c:v>380</c:v>
                </c:pt>
                <c:pt idx="34">
                  <c:v>181</c:v>
                </c:pt>
                <c:pt idx="35">
                  <c:v>100</c:v>
                </c:pt>
                <c:pt idx="36">
                  <c:v>212</c:v>
                </c:pt>
                <c:pt idx="37">
                  <c:v>329</c:v>
                </c:pt>
                <c:pt idx="38">
                  <c:v>140</c:v>
                </c:pt>
                <c:pt idx="39">
                  <c:v>251</c:v>
                </c:pt>
                <c:pt idx="40">
                  <c:v>167</c:v>
                </c:pt>
                <c:pt idx="41">
                  <c:v>59</c:v>
                </c:pt>
                <c:pt idx="42">
                  <c:v>100</c:v>
                </c:pt>
                <c:pt idx="43">
                  <c:v>1112</c:v>
                </c:pt>
                <c:pt idx="44">
                  <c:v>420</c:v>
                </c:pt>
                <c:pt idx="45">
                  <c:v>925</c:v>
                </c:pt>
                <c:pt idx="46">
                  <c:v>331</c:v>
                </c:pt>
                <c:pt idx="47">
                  <c:v>169</c:v>
                </c:pt>
                <c:pt idx="48">
                  <c:v>104</c:v>
                </c:pt>
                <c:pt idx="49">
                  <c:v>83</c:v>
                </c:pt>
                <c:pt idx="50">
                  <c:v>73</c:v>
                </c:pt>
                <c:pt idx="51">
                  <c:v>685</c:v>
                </c:pt>
                <c:pt idx="52">
                  <c:v>201</c:v>
                </c:pt>
                <c:pt idx="53">
                  <c:v>870</c:v>
                </c:pt>
                <c:pt idx="54">
                  <c:v>232</c:v>
                </c:pt>
                <c:pt idx="55">
                  <c:v>159</c:v>
                </c:pt>
                <c:pt idx="56">
                  <c:v>2619</c:v>
                </c:pt>
                <c:pt idx="57">
                  <c:v>1141</c:v>
                </c:pt>
                <c:pt idx="58">
                  <c:v>741</c:v>
                </c:pt>
                <c:pt idx="59">
                  <c:v>500</c:v>
                </c:pt>
                <c:pt idx="60">
                  <c:v>522</c:v>
                </c:pt>
                <c:pt idx="61">
                  <c:v>349</c:v>
                </c:pt>
                <c:pt idx="62">
                  <c:v>642</c:v>
                </c:pt>
                <c:pt idx="63">
                  <c:v>966</c:v>
                </c:pt>
                <c:pt idx="64">
                  <c:v>335</c:v>
                </c:pt>
                <c:pt idx="65">
                  <c:v>628</c:v>
                </c:pt>
                <c:pt idx="66">
                  <c:v>615</c:v>
                </c:pt>
                <c:pt idx="67">
                  <c:v>1588</c:v>
                </c:pt>
                <c:pt idx="68">
                  <c:v>573</c:v>
                </c:pt>
                <c:pt idx="69">
                  <c:v>530</c:v>
                </c:pt>
                <c:pt idx="70">
                  <c:v>584</c:v>
                </c:pt>
                <c:pt idx="71">
                  <c:v>210</c:v>
                </c:pt>
                <c:pt idx="72">
                  <c:v>114</c:v>
                </c:pt>
                <c:pt idx="73">
                  <c:v>291</c:v>
                </c:pt>
                <c:pt idx="74">
                  <c:v>685</c:v>
                </c:pt>
                <c:pt idx="75">
                  <c:v>426</c:v>
                </c:pt>
                <c:pt idx="76">
                  <c:v>203</c:v>
                </c:pt>
                <c:pt idx="77">
                  <c:v>623</c:v>
                </c:pt>
                <c:pt idx="78">
                  <c:v>268</c:v>
                </c:pt>
                <c:pt idx="79">
                  <c:v>128</c:v>
                </c:pt>
                <c:pt idx="80">
                  <c:v>341</c:v>
                </c:pt>
                <c:pt idx="81">
                  <c:v>1100</c:v>
                </c:pt>
                <c:pt idx="82">
                  <c:v>290</c:v>
                </c:pt>
                <c:pt idx="83">
                  <c:v>2630</c:v>
                </c:pt>
                <c:pt idx="84">
                  <c:v>1001</c:v>
                </c:pt>
                <c:pt idx="85">
                  <c:v>349</c:v>
                </c:pt>
                <c:pt idx="86">
                  <c:v>307</c:v>
                </c:pt>
                <c:pt idx="87">
                  <c:v>213</c:v>
                </c:pt>
                <c:pt idx="88">
                  <c:v>132</c:v>
                </c:pt>
                <c:pt idx="89">
                  <c:v>344</c:v>
                </c:pt>
                <c:pt idx="90">
                  <c:v>689</c:v>
                </c:pt>
              </c:numCache>
            </c:numRef>
          </c:val>
          <c:smooth val="0"/>
          <c:extLst>
            <c:ext xmlns:c16="http://schemas.microsoft.com/office/drawing/2014/chart" uri="{C3380CC4-5D6E-409C-BE32-E72D297353CC}">
              <c16:uniqueId val="{00000001-F343-4BC1-9C72-46EDD78083E9}"/>
            </c:ext>
          </c:extLst>
        </c:ser>
        <c:dLbls>
          <c:showLegendKey val="0"/>
          <c:showVal val="0"/>
          <c:showCatName val="0"/>
          <c:showSerName val="0"/>
          <c:showPercent val="0"/>
          <c:showBubbleSize val="0"/>
        </c:dLbls>
        <c:smooth val="0"/>
        <c:axId val="392644920"/>
        <c:axId val="392643280"/>
      </c:lineChart>
      <c:dateAx>
        <c:axId val="392644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643280"/>
        <c:crosses val="autoZero"/>
        <c:auto val="1"/>
        <c:lblOffset val="100"/>
        <c:baseTimeUnit val="days"/>
      </c:dateAx>
      <c:valAx>
        <c:axId val="392643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644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6F606-B1A4-46B6-9137-34A7649F2AA0}"/>
              </a:ext>
            </a:extLst>
          </p:cNvPr>
          <p:cNvSpPr>
            <a:spLocks noGrp="1"/>
          </p:cNvSpPr>
          <p:nvPr>
            <p:ph type="ctrTitle"/>
          </p:nvPr>
        </p:nvSpPr>
        <p:spPr/>
        <p:txBody>
          <a:bodyPr/>
          <a:lstStyle/>
          <a:p>
            <a:r>
              <a:rPr lang="en-US"/>
              <a:t>Quartalsreport Facebook</a:t>
            </a:r>
          </a:p>
        </p:txBody>
      </p:sp>
      <p:sp>
        <p:nvSpPr>
          <p:cNvPr id="3" name="Subtitle 2">
            <a:extLst>
              <a:ext uri="{FF2B5EF4-FFF2-40B4-BE49-F238E27FC236}">
                <a16:creationId xmlns:a16="http://schemas.microsoft.com/office/drawing/2014/main" id="{25389F59-1D80-4197-A360-C15C86CB5129}"/>
              </a:ext>
            </a:extLst>
          </p:cNvPr>
          <p:cNvSpPr>
            <a:spLocks noGrp="1"/>
          </p:cNvSpPr>
          <p:nvPr>
            <p:ph type="subTitle" idx="1"/>
          </p:nvPr>
        </p:nvSpPr>
        <p:spPr/>
        <p:txBody>
          <a:bodyPr/>
          <a:lstStyle/>
          <a:p>
            <a:r>
              <a:rPr lang="en-US"/>
              <a:t>Pronovabkk</a:t>
            </a:r>
          </a:p>
        </p:txBody>
      </p:sp>
    </p:spTree>
    <p:extLst>
      <p:ext uri="{BB962C8B-B14F-4D97-AF65-F5344CB8AC3E}">
        <p14:creationId xmlns:p14="http://schemas.microsoft.com/office/powerpoint/2010/main" val="851642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90B00-63CF-4405-BB02-4F7D3C83EA26}"/>
              </a:ext>
            </a:extLst>
          </p:cNvPr>
          <p:cNvSpPr>
            <a:spLocks noGrp="1"/>
          </p:cNvSpPr>
          <p:nvPr>
            <p:ph type="title"/>
          </p:nvPr>
        </p:nvSpPr>
        <p:spPr/>
        <p:txBody>
          <a:bodyPr/>
          <a:lstStyle/>
          <a:p>
            <a:r>
              <a:rPr lang="de-DE"/>
              <a:t>Facebook Entwicklung der Follower | All Pages</a:t>
            </a:r>
            <a:endParaRPr lang="en-US"/>
          </a:p>
        </p:txBody>
      </p:sp>
      <p:graphicFrame>
        <p:nvGraphicFramePr>
          <p:cNvPr id="6" name="Chart Placeholder 5">
            <a:extLst>
              <a:ext uri="{FF2B5EF4-FFF2-40B4-BE49-F238E27FC236}">
                <a16:creationId xmlns:a16="http://schemas.microsoft.com/office/drawing/2014/main" id="{0334972B-4875-4CF8-9BF2-DF7FA13FA0A1}"/>
              </a:ext>
            </a:extLst>
          </p:cNvPr>
          <p:cNvGraphicFramePr>
            <a:graphicFrameLocks noGrp="1"/>
          </p:cNvGraphicFramePr>
          <p:nvPr>
            <p:ph type="chart" sz="quarter" idx="13"/>
            <p:extLst>
              <p:ext uri="{D42A27DB-BD31-4B8C-83A1-F6EECF244321}">
                <p14:modId xmlns:p14="http://schemas.microsoft.com/office/powerpoint/2010/main" val="15547425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ACE2F5-A5D7-4F59-AF75-E400A3A834D0}"/>
              </a:ext>
            </a:extLst>
          </p:cNvPr>
          <p:cNvSpPr>
            <a:spLocks noGrp="1"/>
          </p:cNvSpPr>
          <p:nvPr>
            <p:ph type="body" sz="quarter" idx="14"/>
          </p:nvPr>
        </p:nvSpPr>
        <p:spPr/>
        <p:txBody>
          <a:bodyPr/>
          <a:lstStyle/>
          <a:p>
            <a:r>
              <a:rPr lang="en-US"/>
              <a:t>04/01/2021 - 06/30/2021</a:t>
            </a:r>
          </a:p>
        </p:txBody>
      </p:sp>
      <p:sp>
        <p:nvSpPr>
          <p:cNvPr id="5" name="Footer Placeholder 4">
            <a:extLst>
              <a:ext uri="{FF2B5EF4-FFF2-40B4-BE49-F238E27FC236}">
                <a16:creationId xmlns:a16="http://schemas.microsoft.com/office/drawing/2014/main" id="{FFF64E24-BB5D-4285-9BD7-7335EB9893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5660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A7AB4-0E6E-4984-A5D8-04EC45CB5132}"/>
              </a:ext>
            </a:extLst>
          </p:cNvPr>
          <p:cNvSpPr>
            <a:spLocks noGrp="1"/>
          </p:cNvSpPr>
          <p:nvPr>
            <p:ph type="title"/>
          </p:nvPr>
        </p:nvSpPr>
        <p:spPr/>
        <p:txBody>
          <a:bodyPr/>
          <a:lstStyle/>
          <a:p>
            <a:r>
              <a:rPr lang="en-US"/>
              <a:t>Facebook Facebook KPIs Reichweite | All Pages</a:t>
            </a:r>
          </a:p>
        </p:txBody>
      </p:sp>
      <p:graphicFrame>
        <p:nvGraphicFramePr>
          <p:cNvPr id="5" name="Table Placeholder 4">
            <a:extLst>
              <a:ext uri="{FF2B5EF4-FFF2-40B4-BE49-F238E27FC236}">
                <a16:creationId xmlns:a16="http://schemas.microsoft.com/office/drawing/2014/main" id="{CD386008-AC46-4105-8868-B96E79F35BF3}"/>
              </a:ext>
            </a:extLst>
          </p:cNvPr>
          <p:cNvGraphicFramePr>
            <a:graphicFrameLocks noGrp="1"/>
          </p:cNvGraphicFramePr>
          <p:nvPr>
            <p:ph type="tbl" sz="quarter" idx="13"/>
            <p:extLst>
              <p:ext uri="{D42A27DB-BD31-4B8C-83A1-F6EECF244321}">
                <p14:modId xmlns:p14="http://schemas.microsoft.com/office/powerpoint/2010/main" val="2526503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755879980"/>
                    </a:ext>
                  </a:extLst>
                </a:gridCol>
                <a:gridCol w="987552">
                  <a:extLst>
                    <a:ext uri="{9D8B030D-6E8A-4147-A177-3AD203B41FA5}">
                      <a16:colId xmlns:a16="http://schemas.microsoft.com/office/drawing/2014/main" val="3669291830"/>
                    </a:ext>
                  </a:extLst>
                </a:gridCol>
                <a:gridCol w="987552">
                  <a:extLst>
                    <a:ext uri="{9D8B030D-6E8A-4147-A177-3AD203B41FA5}">
                      <a16:colId xmlns:a16="http://schemas.microsoft.com/office/drawing/2014/main" val="2817288353"/>
                    </a:ext>
                  </a:extLst>
                </a:gridCol>
                <a:gridCol w="987552">
                  <a:extLst>
                    <a:ext uri="{9D8B030D-6E8A-4147-A177-3AD203B41FA5}">
                      <a16:colId xmlns:a16="http://schemas.microsoft.com/office/drawing/2014/main" val="94639587"/>
                    </a:ext>
                  </a:extLst>
                </a:gridCol>
                <a:gridCol w="822960">
                  <a:extLst>
                    <a:ext uri="{9D8B030D-6E8A-4147-A177-3AD203B41FA5}">
                      <a16:colId xmlns:a16="http://schemas.microsoft.com/office/drawing/2014/main" val="2041477436"/>
                    </a:ext>
                  </a:extLst>
                </a:gridCol>
                <a:gridCol w="411480">
                  <a:extLst>
                    <a:ext uri="{9D8B030D-6E8A-4147-A177-3AD203B41FA5}">
                      <a16:colId xmlns:a16="http://schemas.microsoft.com/office/drawing/2014/main" val="2805109537"/>
                    </a:ext>
                  </a:extLst>
                </a:gridCol>
                <a:gridCol w="987552">
                  <a:extLst>
                    <a:ext uri="{9D8B030D-6E8A-4147-A177-3AD203B41FA5}">
                      <a16:colId xmlns:a16="http://schemas.microsoft.com/office/drawing/2014/main" val="792227127"/>
                    </a:ext>
                  </a:extLst>
                </a:gridCol>
                <a:gridCol w="740664">
                  <a:extLst>
                    <a:ext uri="{9D8B030D-6E8A-4147-A177-3AD203B41FA5}">
                      <a16:colId xmlns:a16="http://schemas.microsoft.com/office/drawing/2014/main" val="3931791236"/>
                    </a:ext>
                  </a:extLst>
                </a:gridCol>
                <a:gridCol w="987552">
                  <a:extLst>
                    <a:ext uri="{9D8B030D-6E8A-4147-A177-3AD203B41FA5}">
                      <a16:colId xmlns:a16="http://schemas.microsoft.com/office/drawing/2014/main" val="528152163"/>
                    </a:ext>
                  </a:extLst>
                </a:gridCol>
                <a:gridCol w="411480">
                  <a:extLst>
                    <a:ext uri="{9D8B030D-6E8A-4147-A177-3AD203B41FA5}">
                      <a16:colId xmlns:a16="http://schemas.microsoft.com/office/drawing/2014/main" val="4075135749"/>
                    </a:ext>
                  </a:extLst>
                </a:gridCol>
              </a:tblGrid>
              <a:tr h="370840">
                <a:tc>
                  <a:txBody>
                    <a:bodyPr/>
                    <a:lstStyle/>
                    <a:p>
                      <a:r>
                        <a:rPr lang="en-US" sz="1000"/>
                        <a:t>Fans</a:t>
                      </a:r>
                    </a:p>
                  </a:txBody>
                  <a:tcPr/>
                </a:tc>
                <a:tc>
                  <a:txBody>
                    <a:bodyPr/>
                    <a:lstStyle/>
                    <a:p>
                      <a:r>
                        <a:rPr lang="en-US" sz="1000"/>
                        <a:t>Änderung Fans</a:t>
                      </a:r>
                    </a:p>
                  </a:txBody>
                  <a:tcPr/>
                </a:tc>
                <a:tc>
                  <a:txBody>
                    <a:bodyPr/>
                    <a:lstStyle/>
                    <a:p>
                      <a:r>
                        <a:rPr lang="en-US" sz="1000"/>
                        <a:t>Posts</a:t>
                      </a:r>
                    </a:p>
                  </a:txBody>
                  <a:tcPr/>
                </a:tc>
                <a:tc>
                  <a:txBody>
                    <a:bodyPr/>
                    <a:lstStyle/>
                    <a:p>
                      <a:r>
                        <a:rPr lang="en-US" sz="1000"/>
                        <a:t>Impressionen</a:t>
                      </a:r>
                    </a:p>
                  </a:txBody>
                  <a:tcPr/>
                </a:tc>
                <a:tc>
                  <a:txBody>
                    <a:bodyPr/>
                    <a:lstStyle/>
                    <a:p>
                      <a:r>
                        <a:rPr lang="en-US" sz="1000"/>
                        <a:t>Bezahlte Impressionen</a:t>
                      </a:r>
                    </a:p>
                  </a:txBody>
                  <a:tcPr/>
                </a:tc>
                <a:tc>
                  <a:txBody>
                    <a:bodyPr/>
                    <a:lstStyle/>
                    <a:p>
                      <a:r>
                        <a:rPr lang="en-US" sz="1000"/>
                        <a:t>Anteil Bezahlt</a:t>
                      </a:r>
                    </a:p>
                  </a:txBody>
                  <a:tcPr/>
                </a:tc>
                <a:tc>
                  <a:txBody>
                    <a:bodyPr/>
                    <a:lstStyle/>
                    <a:p>
                      <a:r>
                        <a:rPr lang="en-US" sz="1000"/>
                        <a:t>Organische Impressionen</a:t>
                      </a:r>
                    </a:p>
                  </a:txBody>
                  <a:tcPr/>
                </a:tc>
                <a:tc>
                  <a:txBody>
                    <a:bodyPr/>
                    <a:lstStyle/>
                    <a:p>
                      <a:r>
                        <a:rPr lang="en-US" sz="1000"/>
                        <a:t>Anteil Organisch</a:t>
                      </a:r>
                    </a:p>
                  </a:txBody>
                  <a:tcPr/>
                </a:tc>
                <a:tc>
                  <a:txBody>
                    <a:bodyPr/>
                    <a:lstStyle/>
                    <a:p>
                      <a:r>
                        <a:rPr lang="en-US" sz="1000"/>
                        <a:t>Virale Impressionen</a:t>
                      </a:r>
                    </a:p>
                  </a:txBody>
                  <a:tcPr/>
                </a:tc>
                <a:tc>
                  <a:txBody>
                    <a:bodyPr/>
                    <a:lstStyle/>
                    <a:p>
                      <a:r>
                        <a:rPr lang="en-US" sz="1000"/>
                        <a:t>Anteil Viral</a:t>
                      </a:r>
                    </a:p>
                  </a:txBody>
                  <a:tcPr/>
                </a:tc>
                <a:extLst>
                  <a:ext uri="{0D108BD9-81ED-4DB2-BD59-A6C34878D82A}">
                    <a16:rowId xmlns:a16="http://schemas.microsoft.com/office/drawing/2014/main" val="1386761356"/>
                  </a:ext>
                </a:extLst>
              </a:tr>
              <a:tr h="370840">
                <a:tc>
                  <a:txBody>
                    <a:bodyPr/>
                    <a:lstStyle/>
                    <a:p>
                      <a:r>
                        <a:rPr lang="en-US" sz="1000"/>
                        <a:t>9705</a:t>
                      </a:r>
                    </a:p>
                  </a:txBody>
                  <a:tcPr/>
                </a:tc>
                <a:tc>
                  <a:txBody>
                    <a:bodyPr/>
                    <a:lstStyle/>
                    <a:p>
                      <a:r>
                        <a:rPr lang="en-US" sz="1000"/>
                        <a:t>-20</a:t>
                      </a:r>
                    </a:p>
                  </a:txBody>
                  <a:tcPr/>
                </a:tc>
                <a:tc>
                  <a:txBody>
                    <a:bodyPr/>
                    <a:lstStyle/>
                    <a:p>
                      <a:r>
                        <a:rPr lang="en-US" sz="1000"/>
                        <a:t>42</a:t>
                      </a:r>
                    </a:p>
                  </a:txBody>
                  <a:tcPr/>
                </a:tc>
                <a:tc>
                  <a:txBody>
                    <a:bodyPr/>
                    <a:lstStyle/>
                    <a:p>
                      <a:r>
                        <a:rPr lang="en-US" sz="1000"/>
                        <a:t>469715</a:t>
                      </a:r>
                    </a:p>
                  </a:txBody>
                  <a:tcPr/>
                </a:tc>
                <a:tc>
                  <a:txBody>
                    <a:bodyPr/>
                    <a:lstStyle/>
                    <a:p>
                      <a:r>
                        <a:rPr lang="en-US" sz="1000"/>
                        <a:t>365688</a:t>
                      </a:r>
                    </a:p>
                  </a:txBody>
                  <a:tcPr/>
                </a:tc>
                <a:tc>
                  <a:txBody>
                    <a:bodyPr/>
                    <a:lstStyle/>
                    <a:p>
                      <a:r>
                        <a:rPr lang="en-US" sz="1000"/>
                        <a:t>78.42 %</a:t>
                      </a:r>
                    </a:p>
                  </a:txBody>
                  <a:tcPr/>
                </a:tc>
                <a:tc>
                  <a:txBody>
                    <a:bodyPr/>
                    <a:lstStyle/>
                    <a:p>
                      <a:r>
                        <a:rPr lang="en-US" sz="1000"/>
                        <a:t>104027</a:t>
                      </a:r>
                    </a:p>
                  </a:txBody>
                  <a:tcPr/>
                </a:tc>
                <a:tc>
                  <a:txBody>
                    <a:bodyPr/>
                    <a:lstStyle/>
                    <a:p>
                      <a:r>
                        <a:rPr lang="en-US" sz="1000"/>
                        <a:t>22.31 %</a:t>
                      </a:r>
                    </a:p>
                  </a:txBody>
                  <a:tcPr/>
                </a:tc>
                <a:tc>
                  <a:txBody>
                    <a:bodyPr/>
                    <a:lstStyle/>
                    <a:p>
                      <a:r>
                        <a:rPr lang="en-US" sz="1000"/>
                        <a:t>52246</a:t>
                      </a:r>
                    </a:p>
                  </a:txBody>
                  <a:tcPr/>
                </a:tc>
                <a:tc>
                  <a:txBody>
                    <a:bodyPr/>
                    <a:lstStyle/>
                    <a:p>
                      <a:r>
                        <a:rPr lang="en-US" sz="1000"/>
                        <a:t>11.20 %</a:t>
                      </a:r>
                    </a:p>
                  </a:txBody>
                  <a:tcPr/>
                </a:tc>
                <a:extLst>
                  <a:ext uri="{0D108BD9-81ED-4DB2-BD59-A6C34878D82A}">
                    <a16:rowId xmlns:a16="http://schemas.microsoft.com/office/drawing/2014/main" val="2045982738"/>
                  </a:ext>
                </a:extLst>
              </a:tr>
            </a:tbl>
          </a:graphicData>
        </a:graphic>
      </p:graphicFrame>
      <p:sp>
        <p:nvSpPr>
          <p:cNvPr id="4" name="Text Placeholder 3">
            <a:extLst>
              <a:ext uri="{FF2B5EF4-FFF2-40B4-BE49-F238E27FC236}">
                <a16:creationId xmlns:a16="http://schemas.microsoft.com/office/drawing/2014/main" id="{0EB19DB7-8F0F-45E4-8065-D2CA5B67805C}"/>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999296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19806-DE2F-41B4-8AB3-06BB559C45CC}"/>
              </a:ext>
            </a:extLst>
          </p:cNvPr>
          <p:cNvSpPr>
            <a:spLocks noGrp="1"/>
          </p:cNvSpPr>
          <p:nvPr>
            <p:ph type="title"/>
          </p:nvPr>
        </p:nvSpPr>
        <p:spPr/>
        <p:txBody>
          <a:bodyPr/>
          <a:lstStyle/>
          <a:p>
            <a:r>
              <a:rPr lang="de-DE"/>
              <a:t>Facebook Reichweite organisch, viral und bezahlt | All Pages</a:t>
            </a:r>
            <a:endParaRPr lang="en-US"/>
          </a:p>
        </p:txBody>
      </p:sp>
      <p:graphicFrame>
        <p:nvGraphicFramePr>
          <p:cNvPr id="6" name="Chart Placeholder 5">
            <a:extLst>
              <a:ext uri="{FF2B5EF4-FFF2-40B4-BE49-F238E27FC236}">
                <a16:creationId xmlns:a16="http://schemas.microsoft.com/office/drawing/2014/main" id="{1BBFC4C4-6A5D-4D27-A992-C7413F9A50EE}"/>
              </a:ext>
            </a:extLst>
          </p:cNvPr>
          <p:cNvGraphicFramePr>
            <a:graphicFrameLocks noGrp="1"/>
          </p:cNvGraphicFramePr>
          <p:nvPr>
            <p:ph type="chart" sz="quarter" idx="13"/>
            <p:extLst>
              <p:ext uri="{D42A27DB-BD31-4B8C-83A1-F6EECF244321}">
                <p14:modId xmlns:p14="http://schemas.microsoft.com/office/powerpoint/2010/main" val="29689772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433213-FCA1-4440-8F79-39483E2352AF}"/>
              </a:ext>
            </a:extLst>
          </p:cNvPr>
          <p:cNvSpPr>
            <a:spLocks noGrp="1"/>
          </p:cNvSpPr>
          <p:nvPr>
            <p:ph type="body" sz="quarter" idx="14"/>
          </p:nvPr>
        </p:nvSpPr>
        <p:spPr/>
        <p:txBody>
          <a:bodyPr/>
          <a:lstStyle/>
          <a:p>
            <a:r>
              <a:rPr lang="en-US"/>
              <a:t>04/01/2021 - 06/30/2021</a:t>
            </a:r>
          </a:p>
        </p:txBody>
      </p:sp>
      <p:sp>
        <p:nvSpPr>
          <p:cNvPr id="5" name="Footer Placeholder 4">
            <a:extLst>
              <a:ext uri="{FF2B5EF4-FFF2-40B4-BE49-F238E27FC236}">
                <a16:creationId xmlns:a16="http://schemas.microsoft.com/office/drawing/2014/main" id="{94F248B8-564E-4DCF-B1FF-2732C02B7B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2956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63F6E-E4FB-4110-8561-1F76A543909F}"/>
              </a:ext>
            </a:extLst>
          </p:cNvPr>
          <p:cNvSpPr>
            <a:spLocks noGrp="1"/>
          </p:cNvSpPr>
          <p:nvPr>
            <p:ph type="title"/>
          </p:nvPr>
        </p:nvSpPr>
        <p:spPr/>
        <p:txBody>
          <a:bodyPr/>
          <a:lstStyle/>
          <a:p>
            <a:r>
              <a:rPr lang="en-US"/>
              <a:t>Facebook Organische und Virale Reichweite Facebook | All Pages</a:t>
            </a:r>
          </a:p>
        </p:txBody>
      </p:sp>
      <p:graphicFrame>
        <p:nvGraphicFramePr>
          <p:cNvPr id="6" name="Chart Placeholder 5">
            <a:extLst>
              <a:ext uri="{FF2B5EF4-FFF2-40B4-BE49-F238E27FC236}">
                <a16:creationId xmlns:a16="http://schemas.microsoft.com/office/drawing/2014/main" id="{AEA62CC4-0278-4769-A509-0480C9C42DB8}"/>
              </a:ext>
            </a:extLst>
          </p:cNvPr>
          <p:cNvGraphicFramePr>
            <a:graphicFrameLocks noGrp="1"/>
          </p:cNvGraphicFramePr>
          <p:nvPr>
            <p:ph type="chart" sz="quarter" idx="13"/>
            <p:extLst>
              <p:ext uri="{D42A27DB-BD31-4B8C-83A1-F6EECF244321}">
                <p14:modId xmlns:p14="http://schemas.microsoft.com/office/powerpoint/2010/main" val="40995765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A1832B-9397-4DE0-9201-70C9B1534BB3}"/>
              </a:ext>
            </a:extLst>
          </p:cNvPr>
          <p:cNvSpPr>
            <a:spLocks noGrp="1"/>
          </p:cNvSpPr>
          <p:nvPr>
            <p:ph type="body" sz="quarter" idx="14"/>
          </p:nvPr>
        </p:nvSpPr>
        <p:spPr/>
        <p:txBody>
          <a:bodyPr/>
          <a:lstStyle/>
          <a:p>
            <a:r>
              <a:rPr lang="en-US"/>
              <a:t>04/01/2021 - 06/30/2021</a:t>
            </a:r>
          </a:p>
        </p:txBody>
      </p:sp>
      <p:sp>
        <p:nvSpPr>
          <p:cNvPr id="5" name="Footer Placeholder 4">
            <a:extLst>
              <a:ext uri="{FF2B5EF4-FFF2-40B4-BE49-F238E27FC236}">
                <a16:creationId xmlns:a16="http://schemas.microsoft.com/office/drawing/2014/main" id="{AD1902A3-F7D8-4483-92AD-C7D9D1EA56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4390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31D38-532D-46D5-9030-A2DB96DEB596}"/>
              </a:ext>
            </a:extLst>
          </p:cNvPr>
          <p:cNvSpPr>
            <a:spLocks noGrp="1"/>
          </p:cNvSpPr>
          <p:nvPr>
            <p:ph type="title"/>
          </p:nvPr>
        </p:nvSpPr>
        <p:spPr/>
        <p:txBody>
          <a:bodyPr/>
          <a:lstStyle/>
          <a:p>
            <a:r>
              <a:rPr lang="de-DE"/>
              <a:t>Facebook Übersicht redaktionelle Inhalte | All Pages</a:t>
            </a:r>
            <a:endParaRPr lang="en-US"/>
          </a:p>
        </p:txBody>
      </p:sp>
      <p:graphicFrame>
        <p:nvGraphicFramePr>
          <p:cNvPr id="5" name="Table Placeholder 4">
            <a:extLst>
              <a:ext uri="{FF2B5EF4-FFF2-40B4-BE49-F238E27FC236}">
                <a16:creationId xmlns:a16="http://schemas.microsoft.com/office/drawing/2014/main" id="{4D1A2F5D-C497-4439-8B09-9B64948C43AE}"/>
              </a:ext>
            </a:extLst>
          </p:cNvPr>
          <p:cNvGraphicFramePr>
            <a:graphicFrameLocks noGrp="1"/>
          </p:cNvGraphicFramePr>
          <p:nvPr>
            <p:ph type="tbl" sz="quarter" idx="13"/>
            <p:extLst>
              <p:ext uri="{D42A27DB-BD31-4B8C-83A1-F6EECF244321}">
                <p14:modId xmlns:p14="http://schemas.microsoft.com/office/powerpoint/2010/main" val="3114496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074144491"/>
                    </a:ext>
                  </a:extLst>
                </a:gridCol>
                <a:gridCol w="1069848">
                  <a:extLst>
                    <a:ext uri="{9D8B030D-6E8A-4147-A177-3AD203B41FA5}">
                      <a16:colId xmlns:a16="http://schemas.microsoft.com/office/drawing/2014/main" val="1591963093"/>
                    </a:ext>
                  </a:extLst>
                </a:gridCol>
                <a:gridCol w="1069848">
                  <a:extLst>
                    <a:ext uri="{9D8B030D-6E8A-4147-A177-3AD203B41FA5}">
                      <a16:colId xmlns:a16="http://schemas.microsoft.com/office/drawing/2014/main" val="3311390010"/>
                    </a:ext>
                  </a:extLst>
                </a:gridCol>
                <a:gridCol w="1069848">
                  <a:extLst>
                    <a:ext uri="{9D8B030D-6E8A-4147-A177-3AD203B41FA5}">
                      <a16:colId xmlns:a16="http://schemas.microsoft.com/office/drawing/2014/main" val="572743506"/>
                    </a:ext>
                  </a:extLst>
                </a:gridCol>
                <a:gridCol w="1069848">
                  <a:extLst>
                    <a:ext uri="{9D8B030D-6E8A-4147-A177-3AD203B41FA5}">
                      <a16:colId xmlns:a16="http://schemas.microsoft.com/office/drawing/2014/main" val="463013089"/>
                    </a:ext>
                  </a:extLst>
                </a:gridCol>
                <a:gridCol w="905256">
                  <a:extLst>
                    <a:ext uri="{9D8B030D-6E8A-4147-A177-3AD203B41FA5}">
                      <a16:colId xmlns:a16="http://schemas.microsoft.com/office/drawing/2014/main" val="2538039784"/>
                    </a:ext>
                  </a:extLst>
                </a:gridCol>
                <a:gridCol w="493776">
                  <a:extLst>
                    <a:ext uri="{9D8B030D-6E8A-4147-A177-3AD203B41FA5}">
                      <a16:colId xmlns:a16="http://schemas.microsoft.com/office/drawing/2014/main" val="1178228644"/>
                    </a:ext>
                  </a:extLst>
                </a:gridCol>
                <a:gridCol w="493776">
                  <a:extLst>
                    <a:ext uri="{9D8B030D-6E8A-4147-A177-3AD203B41FA5}">
                      <a16:colId xmlns:a16="http://schemas.microsoft.com/office/drawing/2014/main" val="3987956159"/>
                    </a:ext>
                  </a:extLst>
                </a:gridCol>
                <a:gridCol w="493776">
                  <a:extLst>
                    <a:ext uri="{9D8B030D-6E8A-4147-A177-3AD203B41FA5}">
                      <a16:colId xmlns:a16="http://schemas.microsoft.com/office/drawing/2014/main" val="3299370489"/>
                    </a:ext>
                  </a:extLst>
                </a:gridCol>
              </a:tblGrid>
              <a:tr h="370840">
                <a:tc>
                  <a:txBody>
                    <a:bodyPr/>
                    <a:lstStyle/>
                    <a:p>
                      <a:r>
                        <a:rPr lang="en-US" sz="1000"/>
                        <a:t>Fans</a:t>
                      </a:r>
                    </a:p>
                  </a:txBody>
                  <a:tcPr/>
                </a:tc>
                <a:tc>
                  <a:txBody>
                    <a:bodyPr/>
                    <a:lstStyle/>
                    <a:p>
                      <a:r>
                        <a:rPr lang="en-US" sz="1000"/>
                        <a:t>Posts</a:t>
                      </a:r>
                    </a:p>
                  </a:txBody>
                  <a:tcPr/>
                </a:tc>
                <a:tc>
                  <a:txBody>
                    <a:bodyPr/>
                    <a:lstStyle/>
                    <a:p>
                      <a:r>
                        <a:rPr lang="en-US" sz="1000"/>
                        <a:t>Videos</a:t>
                      </a:r>
                    </a:p>
                  </a:txBody>
                  <a:tcPr/>
                </a:tc>
                <a:tc>
                  <a:txBody>
                    <a:bodyPr/>
                    <a:lstStyle/>
                    <a:p>
                      <a:r>
                        <a:rPr lang="en-US" sz="1000"/>
                        <a:t>Foto Posts</a:t>
                      </a:r>
                    </a:p>
                  </a:txBody>
                  <a:tcPr/>
                </a:tc>
                <a:tc>
                  <a:txBody>
                    <a:bodyPr/>
                    <a:lstStyle/>
                    <a:p>
                      <a:r>
                        <a:rPr lang="en-US" sz="1000"/>
                        <a:t>Link Posts</a:t>
                      </a:r>
                    </a:p>
                  </a:txBody>
                  <a:tcPr/>
                </a:tc>
                <a:tc>
                  <a:txBody>
                    <a:bodyPr/>
                    <a:lstStyle/>
                    <a:p>
                      <a:r>
                        <a:rPr lang="en-US" sz="1000"/>
                        <a:t>Reaktionen</a:t>
                      </a:r>
                    </a:p>
                  </a:txBody>
                  <a:tcPr/>
                </a:tc>
                <a:tc>
                  <a:txBody>
                    <a:bodyPr/>
                    <a:lstStyle/>
                    <a:p>
                      <a:r>
                        <a:rPr lang="en-US" sz="1000"/>
                        <a:t>Kommentare</a:t>
                      </a:r>
                    </a:p>
                  </a:txBody>
                  <a:tcPr/>
                </a:tc>
                <a:tc>
                  <a:txBody>
                    <a:bodyPr/>
                    <a:lstStyle/>
                    <a:p>
                      <a:r>
                        <a:rPr lang="en-US" sz="1000"/>
                        <a:t>Geteilt</a:t>
                      </a:r>
                    </a:p>
                  </a:txBody>
                  <a:tcPr/>
                </a:tc>
                <a:tc>
                  <a:txBody>
                    <a:bodyPr/>
                    <a:lstStyle/>
                    <a:p>
                      <a:r>
                        <a:rPr lang="en-US" sz="1000"/>
                        <a:t>Interaktionsrate</a:t>
                      </a:r>
                    </a:p>
                  </a:txBody>
                  <a:tcPr/>
                </a:tc>
                <a:extLst>
                  <a:ext uri="{0D108BD9-81ED-4DB2-BD59-A6C34878D82A}">
                    <a16:rowId xmlns:a16="http://schemas.microsoft.com/office/drawing/2014/main" val="2566175563"/>
                  </a:ext>
                </a:extLst>
              </a:tr>
              <a:tr h="370840">
                <a:tc>
                  <a:txBody>
                    <a:bodyPr/>
                    <a:lstStyle/>
                    <a:p>
                      <a:r>
                        <a:rPr lang="en-US" sz="1000"/>
                        <a:t>9722</a:t>
                      </a:r>
                    </a:p>
                  </a:txBody>
                  <a:tcPr/>
                </a:tc>
                <a:tc>
                  <a:txBody>
                    <a:bodyPr/>
                    <a:lstStyle/>
                    <a:p>
                      <a:r>
                        <a:rPr lang="en-US" sz="1000"/>
                        <a:t>43</a:t>
                      </a:r>
                    </a:p>
                  </a:txBody>
                  <a:tcPr/>
                </a:tc>
                <a:tc>
                  <a:txBody>
                    <a:bodyPr/>
                    <a:lstStyle/>
                    <a:p>
                      <a:r>
                        <a:rPr lang="en-US" sz="1000"/>
                        <a:t>8</a:t>
                      </a:r>
                    </a:p>
                  </a:txBody>
                  <a:tcPr/>
                </a:tc>
                <a:tc>
                  <a:txBody>
                    <a:bodyPr/>
                    <a:lstStyle/>
                    <a:p>
                      <a:r>
                        <a:rPr lang="en-US" sz="1000"/>
                        <a:t>31</a:t>
                      </a:r>
                    </a:p>
                  </a:txBody>
                  <a:tcPr/>
                </a:tc>
                <a:tc>
                  <a:txBody>
                    <a:bodyPr/>
                    <a:lstStyle/>
                    <a:p>
                      <a:r>
                        <a:rPr lang="en-US" sz="1000"/>
                        <a:t>5</a:t>
                      </a:r>
                    </a:p>
                  </a:txBody>
                  <a:tcPr/>
                </a:tc>
                <a:tc>
                  <a:txBody>
                    <a:bodyPr/>
                    <a:lstStyle/>
                    <a:p>
                      <a:r>
                        <a:rPr lang="en-US" sz="1000"/>
                        <a:t>977</a:t>
                      </a:r>
                    </a:p>
                  </a:txBody>
                  <a:tcPr/>
                </a:tc>
                <a:tc>
                  <a:txBody>
                    <a:bodyPr/>
                    <a:lstStyle/>
                    <a:p>
                      <a:r>
                        <a:rPr lang="en-US" sz="1000"/>
                        <a:t>14</a:t>
                      </a:r>
                    </a:p>
                  </a:txBody>
                  <a:tcPr/>
                </a:tc>
                <a:tc>
                  <a:txBody>
                    <a:bodyPr/>
                    <a:lstStyle/>
                    <a:p>
                      <a:r>
                        <a:rPr lang="en-US" sz="1000"/>
                        <a:t>525</a:t>
                      </a:r>
                    </a:p>
                  </a:txBody>
                  <a:tcPr/>
                </a:tc>
                <a:tc>
                  <a:txBody>
                    <a:bodyPr/>
                    <a:lstStyle/>
                    <a:p>
                      <a:r>
                        <a:rPr lang="en-US" sz="1000"/>
                        <a:t>0.7253 %</a:t>
                      </a:r>
                    </a:p>
                  </a:txBody>
                  <a:tcPr/>
                </a:tc>
                <a:extLst>
                  <a:ext uri="{0D108BD9-81ED-4DB2-BD59-A6C34878D82A}">
                    <a16:rowId xmlns:a16="http://schemas.microsoft.com/office/drawing/2014/main" val="1671991895"/>
                  </a:ext>
                </a:extLst>
              </a:tr>
            </a:tbl>
          </a:graphicData>
        </a:graphic>
      </p:graphicFrame>
      <p:sp>
        <p:nvSpPr>
          <p:cNvPr id="4" name="Text Placeholder 3">
            <a:extLst>
              <a:ext uri="{FF2B5EF4-FFF2-40B4-BE49-F238E27FC236}">
                <a16:creationId xmlns:a16="http://schemas.microsoft.com/office/drawing/2014/main" id="{824CDEC1-5562-47D8-B72D-9884809E16F7}"/>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256874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ED517-72C5-4FF5-91FE-5784F0F944D8}"/>
              </a:ext>
            </a:extLst>
          </p:cNvPr>
          <p:cNvSpPr>
            <a:spLocks noGrp="1"/>
          </p:cNvSpPr>
          <p:nvPr>
            <p:ph type="title"/>
          </p:nvPr>
        </p:nvSpPr>
        <p:spPr/>
        <p:txBody>
          <a:bodyPr/>
          <a:lstStyle/>
          <a:p>
            <a:r>
              <a:rPr lang="de-DE"/>
              <a:t>Facebook Postings mit den meisten Interaktionen | All Pages - 1 of 21</a:t>
            </a:r>
            <a:endParaRPr lang="en-US"/>
          </a:p>
        </p:txBody>
      </p:sp>
      <p:graphicFrame>
        <p:nvGraphicFramePr>
          <p:cNvPr id="5" name="Table Placeholder 4">
            <a:extLst>
              <a:ext uri="{FF2B5EF4-FFF2-40B4-BE49-F238E27FC236}">
                <a16:creationId xmlns:a16="http://schemas.microsoft.com/office/drawing/2014/main" id="{DEEEEA13-DEE4-4ECA-8D79-2C3985EBF03C}"/>
              </a:ext>
            </a:extLst>
          </p:cNvPr>
          <p:cNvGraphicFramePr>
            <a:graphicFrameLocks noGrp="1"/>
          </p:cNvGraphicFramePr>
          <p:nvPr>
            <p:ph type="tbl" sz="quarter" idx="13"/>
            <p:extLst>
              <p:ext uri="{D42A27DB-BD31-4B8C-83A1-F6EECF244321}">
                <p14:modId xmlns:p14="http://schemas.microsoft.com/office/powerpoint/2010/main" val="3212828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21435313"/>
                    </a:ext>
                  </a:extLst>
                </a:gridCol>
                <a:gridCol w="1645920">
                  <a:extLst>
                    <a:ext uri="{9D8B030D-6E8A-4147-A177-3AD203B41FA5}">
                      <a16:colId xmlns:a16="http://schemas.microsoft.com/office/drawing/2014/main" val="173963431"/>
                    </a:ext>
                  </a:extLst>
                </a:gridCol>
                <a:gridCol w="1152144">
                  <a:extLst>
                    <a:ext uri="{9D8B030D-6E8A-4147-A177-3AD203B41FA5}">
                      <a16:colId xmlns:a16="http://schemas.microsoft.com/office/drawing/2014/main" val="1966426119"/>
                    </a:ext>
                  </a:extLst>
                </a:gridCol>
                <a:gridCol w="576072">
                  <a:extLst>
                    <a:ext uri="{9D8B030D-6E8A-4147-A177-3AD203B41FA5}">
                      <a16:colId xmlns:a16="http://schemas.microsoft.com/office/drawing/2014/main" val="1491566221"/>
                    </a:ext>
                  </a:extLst>
                </a:gridCol>
                <a:gridCol w="576072">
                  <a:extLst>
                    <a:ext uri="{9D8B030D-6E8A-4147-A177-3AD203B41FA5}">
                      <a16:colId xmlns:a16="http://schemas.microsoft.com/office/drawing/2014/main" val="1340328228"/>
                    </a:ext>
                  </a:extLst>
                </a:gridCol>
                <a:gridCol w="576072">
                  <a:extLst>
                    <a:ext uri="{9D8B030D-6E8A-4147-A177-3AD203B41FA5}">
                      <a16:colId xmlns:a16="http://schemas.microsoft.com/office/drawing/2014/main" val="346322001"/>
                    </a:ext>
                  </a:extLst>
                </a:gridCol>
                <a:gridCol w="576072">
                  <a:extLst>
                    <a:ext uri="{9D8B030D-6E8A-4147-A177-3AD203B41FA5}">
                      <a16:colId xmlns:a16="http://schemas.microsoft.com/office/drawing/2014/main" val="3447645702"/>
                    </a:ext>
                  </a:extLst>
                </a:gridCol>
                <a:gridCol w="576072">
                  <a:extLst>
                    <a:ext uri="{9D8B030D-6E8A-4147-A177-3AD203B41FA5}">
                      <a16:colId xmlns:a16="http://schemas.microsoft.com/office/drawing/2014/main" val="3708493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65704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 BKK Facebook - 2021-06-23 08:34:28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https://scontent-atl3-2.xx.fbcdn.net/v/t1.6435-9/p720x720/203091261_4151366194908909_6309229120073231903_n.jpg?_nc_cat=111&amp;ccb=1-3&amp;_nc_sid=7aed08&amp;_nc_ohc=-4vPX78RG0kAX_5ZEYz&amp;_nc_ht=scontent-atl3-2.xx&amp;oh=15eb2bef06c50561d5656aaad971ed44&amp;oe=60FE8266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09:12:44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4.4833 %</a:t>
                      </a:r>
                    </a:p>
                  </a:txBody>
                  <a:tcPr/>
                </a:tc>
                <a:extLst>
                  <a:ext uri="{0D108BD9-81ED-4DB2-BD59-A6C34878D82A}">
                    <a16:rowId xmlns:a16="http://schemas.microsoft.com/office/drawing/2014/main" val="2797663967"/>
                  </a:ext>
                </a:extLst>
              </a:tr>
            </a:tbl>
          </a:graphicData>
        </a:graphic>
      </p:graphicFrame>
      <p:sp>
        <p:nvSpPr>
          <p:cNvPr id="4" name="Text Placeholder 3">
            <a:extLst>
              <a:ext uri="{FF2B5EF4-FFF2-40B4-BE49-F238E27FC236}">
                <a16:creationId xmlns:a16="http://schemas.microsoft.com/office/drawing/2014/main" id="{138EE663-5A78-4402-8C93-BD8485AF6B00}"/>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1983001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0C744-9B28-4E03-8A30-982B8518C0AA}"/>
              </a:ext>
            </a:extLst>
          </p:cNvPr>
          <p:cNvSpPr>
            <a:spLocks noGrp="1"/>
          </p:cNvSpPr>
          <p:nvPr>
            <p:ph type="title"/>
          </p:nvPr>
        </p:nvSpPr>
        <p:spPr/>
        <p:txBody>
          <a:bodyPr/>
          <a:lstStyle/>
          <a:p>
            <a:r>
              <a:rPr lang="de-DE"/>
              <a:t>Facebook Postings mit den meisten Interaktionen | All Pages - 2 of 21</a:t>
            </a:r>
            <a:endParaRPr lang="en-US"/>
          </a:p>
        </p:txBody>
      </p:sp>
      <p:graphicFrame>
        <p:nvGraphicFramePr>
          <p:cNvPr id="5" name="Table Placeholder 4">
            <a:extLst>
              <a:ext uri="{FF2B5EF4-FFF2-40B4-BE49-F238E27FC236}">
                <a16:creationId xmlns:a16="http://schemas.microsoft.com/office/drawing/2014/main" id="{82D4F2B0-B8E7-4D18-BCB5-7CAD6BEF5408}"/>
              </a:ext>
            </a:extLst>
          </p:cNvPr>
          <p:cNvGraphicFramePr>
            <a:graphicFrameLocks noGrp="1"/>
          </p:cNvGraphicFramePr>
          <p:nvPr>
            <p:ph type="tbl" sz="quarter" idx="13"/>
            <p:extLst>
              <p:ext uri="{D42A27DB-BD31-4B8C-83A1-F6EECF244321}">
                <p14:modId xmlns:p14="http://schemas.microsoft.com/office/powerpoint/2010/main" val="3283079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85901219"/>
                    </a:ext>
                  </a:extLst>
                </a:gridCol>
                <a:gridCol w="1645920">
                  <a:extLst>
                    <a:ext uri="{9D8B030D-6E8A-4147-A177-3AD203B41FA5}">
                      <a16:colId xmlns:a16="http://schemas.microsoft.com/office/drawing/2014/main" val="1824444300"/>
                    </a:ext>
                  </a:extLst>
                </a:gridCol>
                <a:gridCol w="1152144">
                  <a:extLst>
                    <a:ext uri="{9D8B030D-6E8A-4147-A177-3AD203B41FA5}">
                      <a16:colId xmlns:a16="http://schemas.microsoft.com/office/drawing/2014/main" val="1940730985"/>
                    </a:ext>
                  </a:extLst>
                </a:gridCol>
                <a:gridCol w="576072">
                  <a:extLst>
                    <a:ext uri="{9D8B030D-6E8A-4147-A177-3AD203B41FA5}">
                      <a16:colId xmlns:a16="http://schemas.microsoft.com/office/drawing/2014/main" val="2693170340"/>
                    </a:ext>
                  </a:extLst>
                </a:gridCol>
                <a:gridCol w="576072">
                  <a:extLst>
                    <a:ext uri="{9D8B030D-6E8A-4147-A177-3AD203B41FA5}">
                      <a16:colId xmlns:a16="http://schemas.microsoft.com/office/drawing/2014/main" val="2262832079"/>
                    </a:ext>
                  </a:extLst>
                </a:gridCol>
                <a:gridCol w="576072">
                  <a:extLst>
                    <a:ext uri="{9D8B030D-6E8A-4147-A177-3AD203B41FA5}">
                      <a16:colId xmlns:a16="http://schemas.microsoft.com/office/drawing/2014/main" val="2629627640"/>
                    </a:ext>
                  </a:extLst>
                </a:gridCol>
                <a:gridCol w="576072">
                  <a:extLst>
                    <a:ext uri="{9D8B030D-6E8A-4147-A177-3AD203B41FA5}">
                      <a16:colId xmlns:a16="http://schemas.microsoft.com/office/drawing/2014/main" val="1940415799"/>
                    </a:ext>
                  </a:extLst>
                </a:gridCol>
                <a:gridCol w="576072">
                  <a:extLst>
                    <a:ext uri="{9D8B030D-6E8A-4147-A177-3AD203B41FA5}">
                      <a16:colId xmlns:a16="http://schemas.microsoft.com/office/drawing/2014/main" val="1288736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915406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- 2021-04-16 19:43:22</a:t>
                      </a:r>
                      <a:r>
                        <a:rPr kumimoji="0" lang="de-DE" sz="1000" b="0" i="0" u="none" strike="noStrike" kern="1200" cap="none" spc="0" normalizeH="0" baseline="0" noProof="0">
                          <a:ln>
                            <a:noFill/>
                          </a:ln>
                          <a:solidFill>
                            <a:prstClr val="black"/>
                          </a:solidFill>
                          <a:effectLst/>
                          <a:uLnTx/>
                          <a:uFillTx/>
                          <a:latin typeface="+mn-lt"/>
                          <a:ea typeface="+mn-ea"/>
                          <a:cs typeface="+mn-cs"/>
                        </a:rPr>
                        <a:t>
 Bei deiner pronova BKK hast du die Wahl!
Denn bei uns kannst du dich zwischen sechs Tarifen entscheiden, mit denen du bares Geld sparst. Wie das funktioniert, erklären wir dir in diesem Video.
Wenn du mehr wissen willst, beraten wir dich gerne individuell💙💛
https://www.pronovabkk.de/wahltarife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https://scontent-atl3-2.xx.fbcdn.net/v/t15.5256-10/s720x720/167912398_272638101167660_82452334749860317_n.jpg?_nc_cat=109&amp;ccb=1-3&amp;_nc_sid=ad6a45&amp;_nc_ohc=yd334g08pjIAX9zGfz9&amp;_nc_ht=scontent-atl3-2.xx&amp;oh=2a1313aada91ef952c5f39ea0db7edfe&amp;oe=60FD41C9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09:12:44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0.6775 %</a:t>
                      </a:r>
                    </a:p>
                  </a:txBody>
                  <a:tcPr/>
                </a:tc>
                <a:extLst>
                  <a:ext uri="{0D108BD9-81ED-4DB2-BD59-A6C34878D82A}">
                    <a16:rowId xmlns:a16="http://schemas.microsoft.com/office/drawing/2014/main" val="3694286664"/>
                  </a:ext>
                </a:extLst>
              </a:tr>
            </a:tbl>
          </a:graphicData>
        </a:graphic>
      </p:graphicFrame>
      <p:sp>
        <p:nvSpPr>
          <p:cNvPr id="4" name="Text Placeholder 3">
            <a:extLst>
              <a:ext uri="{FF2B5EF4-FFF2-40B4-BE49-F238E27FC236}">
                <a16:creationId xmlns:a16="http://schemas.microsoft.com/office/drawing/2014/main" id="{09B32EEB-5E14-4BDB-8091-3773E27C4B72}"/>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4147550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21E5B-B41C-4B6F-B645-EA4C73CA7A73}"/>
              </a:ext>
            </a:extLst>
          </p:cNvPr>
          <p:cNvSpPr>
            <a:spLocks noGrp="1"/>
          </p:cNvSpPr>
          <p:nvPr>
            <p:ph type="title"/>
          </p:nvPr>
        </p:nvSpPr>
        <p:spPr/>
        <p:txBody>
          <a:bodyPr/>
          <a:lstStyle/>
          <a:p>
            <a:r>
              <a:rPr lang="de-DE"/>
              <a:t>Facebook Postings mit den meisten Interaktionen | All Pages - 3 of 21</a:t>
            </a:r>
            <a:endParaRPr lang="en-US"/>
          </a:p>
        </p:txBody>
      </p:sp>
      <p:graphicFrame>
        <p:nvGraphicFramePr>
          <p:cNvPr id="5" name="Table Placeholder 4">
            <a:extLst>
              <a:ext uri="{FF2B5EF4-FFF2-40B4-BE49-F238E27FC236}">
                <a16:creationId xmlns:a16="http://schemas.microsoft.com/office/drawing/2014/main" id="{F7064D33-6DE4-4F89-8890-483B42967545}"/>
              </a:ext>
            </a:extLst>
          </p:cNvPr>
          <p:cNvGraphicFramePr>
            <a:graphicFrameLocks noGrp="1"/>
          </p:cNvGraphicFramePr>
          <p:nvPr>
            <p:ph type="tbl" sz="quarter" idx="13"/>
            <p:extLst>
              <p:ext uri="{D42A27DB-BD31-4B8C-83A1-F6EECF244321}">
                <p14:modId xmlns:p14="http://schemas.microsoft.com/office/powerpoint/2010/main" val="143136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56498807"/>
                    </a:ext>
                  </a:extLst>
                </a:gridCol>
                <a:gridCol w="1645920">
                  <a:extLst>
                    <a:ext uri="{9D8B030D-6E8A-4147-A177-3AD203B41FA5}">
                      <a16:colId xmlns:a16="http://schemas.microsoft.com/office/drawing/2014/main" val="1994952131"/>
                    </a:ext>
                  </a:extLst>
                </a:gridCol>
                <a:gridCol w="1152144">
                  <a:extLst>
                    <a:ext uri="{9D8B030D-6E8A-4147-A177-3AD203B41FA5}">
                      <a16:colId xmlns:a16="http://schemas.microsoft.com/office/drawing/2014/main" val="3999175328"/>
                    </a:ext>
                  </a:extLst>
                </a:gridCol>
                <a:gridCol w="576072">
                  <a:extLst>
                    <a:ext uri="{9D8B030D-6E8A-4147-A177-3AD203B41FA5}">
                      <a16:colId xmlns:a16="http://schemas.microsoft.com/office/drawing/2014/main" val="2940523784"/>
                    </a:ext>
                  </a:extLst>
                </a:gridCol>
                <a:gridCol w="576072">
                  <a:extLst>
                    <a:ext uri="{9D8B030D-6E8A-4147-A177-3AD203B41FA5}">
                      <a16:colId xmlns:a16="http://schemas.microsoft.com/office/drawing/2014/main" val="3735133807"/>
                    </a:ext>
                  </a:extLst>
                </a:gridCol>
                <a:gridCol w="576072">
                  <a:extLst>
                    <a:ext uri="{9D8B030D-6E8A-4147-A177-3AD203B41FA5}">
                      <a16:colId xmlns:a16="http://schemas.microsoft.com/office/drawing/2014/main" val="623067811"/>
                    </a:ext>
                  </a:extLst>
                </a:gridCol>
                <a:gridCol w="576072">
                  <a:extLst>
                    <a:ext uri="{9D8B030D-6E8A-4147-A177-3AD203B41FA5}">
                      <a16:colId xmlns:a16="http://schemas.microsoft.com/office/drawing/2014/main" val="3921416734"/>
                    </a:ext>
                  </a:extLst>
                </a:gridCol>
                <a:gridCol w="576072">
                  <a:extLst>
                    <a:ext uri="{9D8B030D-6E8A-4147-A177-3AD203B41FA5}">
                      <a16:colId xmlns:a16="http://schemas.microsoft.com/office/drawing/2014/main" val="135355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334709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- 2021-05-27 14:45:40</a:t>
                      </a:r>
                      <a:r>
                        <a:rPr kumimoji="0" lang="de-DE" sz="1000" b="0" i="0" u="none" strike="noStrike" kern="1200" cap="none" spc="0" normalizeH="0" baseline="0" noProof="0">
                          <a:ln>
                            <a:noFill/>
                          </a:ln>
                          <a:solidFill>
                            <a:prstClr val="black"/>
                          </a:solidFill>
                          <a:effectLst/>
                          <a:uLnTx/>
                          <a:uFillTx/>
                          <a:latin typeface="+mn-lt"/>
                          <a:ea typeface="+mn-ea"/>
                          <a:cs typeface="+mn-cs"/>
                        </a:rPr>
                        <a:t>
 Gegen Blutkrebs hilft keine Quarantäne. Darum müssen wir neue Wege gehen, um während der Pandemie passende Kandidatinnen und Kandidaten für eine Stammzellenspende zu finden. Deshalb veranstalten wir heute unsere erste rein digitale Typisierungsaktion.
Sie findet bei TIMOCOM statt, einem Unternehmen, mit dem wir als Partner für Betriebliches Gesundheitsmanagement zusammenarbeiten.
Alle interessierten TIMOCOM-Mitarbeitenden können sich während ihrer Arbeitszeit per Videochat mit einem Wattestäbchen registrieren. Wir stellen die Typisierungssets zur Verfügung und begleiten die Aktion.
Auch dein Typ ist gefragt! Hier erfährst du, wie auch du dich registrieren kannst:
https://www.pronovabkk.de/gesundheit/stammzellenspende-dein-typ-ist-gefragt.html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xx.fbcdn.net/v/t1.6435-9/s720x720/191794365_4075861792459350_3085715182810960684_n.jpg?_nc_cat=109&amp;ccb=1-3&amp;_nc_sid=8024bb&amp;_nc_ohc=GIwBX7tEfA0AX_G-rcx&amp;_nc_oc=AQleMgn4n4Mv8KuYe_kenZNvp6Lp005PhBHP0zxqVagjv2G4bDxeg_e_Q4HiororAZs&amp;_nc_ht=scontent-atl3-2.xx&amp;edm=AKIiGfEEAAAA&amp;oh=ab0a532974492a2b1f7a9747f47ff095&amp;oe=60FE70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09:12:44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0.6375 %</a:t>
                      </a:r>
                    </a:p>
                  </a:txBody>
                  <a:tcPr/>
                </a:tc>
                <a:extLst>
                  <a:ext uri="{0D108BD9-81ED-4DB2-BD59-A6C34878D82A}">
                    <a16:rowId xmlns:a16="http://schemas.microsoft.com/office/drawing/2014/main" val="643779462"/>
                  </a:ext>
                </a:extLst>
              </a:tr>
            </a:tbl>
          </a:graphicData>
        </a:graphic>
      </p:graphicFrame>
      <p:sp>
        <p:nvSpPr>
          <p:cNvPr id="4" name="Text Placeholder 3">
            <a:extLst>
              <a:ext uri="{FF2B5EF4-FFF2-40B4-BE49-F238E27FC236}">
                <a16:creationId xmlns:a16="http://schemas.microsoft.com/office/drawing/2014/main" id="{A722BC9E-7139-4206-A513-CA5184096AFA}"/>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1256750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F3766-AE6A-44AF-BE77-523AEA8595A3}"/>
              </a:ext>
            </a:extLst>
          </p:cNvPr>
          <p:cNvSpPr>
            <a:spLocks noGrp="1"/>
          </p:cNvSpPr>
          <p:nvPr>
            <p:ph type="title"/>
          </p:nvPr>
        </p:nvSpPr>
        <p:spPr/>
        <p:txBody>
          <a:bodyPr/>
          <a:lstStyle/>
          <a:p>
            <a:r>
              <a:rPr lang="de-DE"/>
              <a:t>Facebook Postings mit den meisten Interaktionen | All Pages - 4 of 21</a:t>
            </a:r>
            <a:endParaRPr lang="en-US"/>
          </a:p>
        </p:txBody>
      </p:sp>
      <p:graphicFrame>
        <p:nvGraphicFramePr>
          <p:cNvPr id="5" name="Table Placeholder 4">
            <a:extLst>
              <a:ext uri="{FF2B5EF4-FFF2-40B4-BE49-F238E27FC236}">
                <a16:creationId xmlns:a16="http://schemas.microsoft.com/office/drawing/2014/main" id="{162C04D4-F12D-4DC7-A1BD-ECD9052F4EA8}"/>
              </a:ext>
            </a:extLst>
          </p:cNvPr>
          <p:cNvGraphicFramePr>
            <a:graphicFrameLocks noGrp="1"/>
          </p:cNvGraphicFramePr>
          <p:nvPr>
            <p:ph type="tbl" sz="quarter" idx="13"/>
            <p:extLst>
              <p:ext uri="{D42A27DB-BD31-4B8C-83A1-F6EECF244321}">
                <p14:modId xmlns:p14="http://schemas.microsoft.com/office/powerpoint/2010/main" val="1513293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49530553"/>
                    </a:ext>
                  </a:extLst>
                </a:gridCol>
                <a:gridCol w="1645920">
                  <a:extLst>
                    <a:ext uri="{9D8B030D-6E8A-4147-A177-3AD203B41FA5}">
                      <a16:colId xmlns:a16="http://schemas.microsoft.com/office/drawing/2014/main" val="2105453849"/>
                    </a:ext>
                  </a:extLst>
                </a:gridCol>
                <a:gridCol w="1152144">
                  <a:extLst>
                    <a:ext uri="{9D8B030D-6E8A-4147-A177-3AD203B41FA5}">
                      <a16:colId xmlns:a16="http://schemas.microsoft.com/office/drawing/2014/main" val="2522224467"/>
                    </a:ext>
                  </a:extLst>
                </a:gridCol>
                <a:gridCol w="576072">
                  <a:extLst>
                    <a:ext uri="{9D8B030D-6E8A-4147-A177-3AD203B41FA5}">
                      <a16:colId xmlns:a16="http://schemas.microsoft.com/office/drawing/2014/main" val="2680771136"/>
                    </a:ext>
                  </a:extLst>
                </a:gridCol>
                <a:gridCol w="576072">
                  <a:extLst>
                    <a:ext uri="{9D8B030D-6E8A-4147-A177-3AD203B41FA5}">
                      <a16:colId xmlns:a16="http://schemas.microsoft.com/office/drawing/2014/main" val="2511766435"/>
                    </a:ext>
                  </a:extLst>
                </a:gridCol>
                <a:gridCol w="576072">
                  <a:extLst>
                    <a:ext uri="{9D8B030D-6E8A-4147-A177-3AD203B41FA5}">
                      <a16:colId xmlns:a16="http://schemas.microsoft.com/office/drawing/2014/main" val="349235703"/>
                    </a:ext>
                  </a:extLst>
                </a:gridCol>
                <a:gridCol w="576072">
                  <a:extLst>
                    <a:ext uri="{9D8B030D-6E8A-4147-A177-3AD203B41FA5}">
                      <a16:colId xmlns:a16="http://schemas.microsoft.com/office/drawing/2014/main" val="4257457414"/>
                    </a:ext>
                  </a:extLst>
                </a:gridCol>
                <a:gridCol w="576072">
                  <a:extLst>
                    <a:ext uri="{9D8B030D-6E8A-4147-A177-3AD203B41FA5}">
                      <a16:colId xmlns:a16="http://schemas.microsoft.com/office/drawing/2014/main" val="916655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174791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- 2021-06-30 18:59:49</a:t>
                      </a:r>
                      <a:r>
                        <a:rPr kumimoji="0" lang="de-DE" sz="1000" b="0" i="0" u="none" strike="noStrike" kern="1200" cap="none" spc="0" normalizeH="0" baseline="0" noProof="0">
                          <a:ln>
                            <a:noFill/>
                          </a:ln>
                          <a:solidFill>
                            <a:prstClr val="black"/>
                          </a:solidFill>
                          <a:effectLst/>
                          <a:uLnTx/>
                          <a:uFillTx/>
                          <a:latin typeface="+mn-lt"/>
                          <a:ea typeface="+mn-ea"/>
                          <a:cs typeface="+mn-cs"/>
                        </a:rPr>
                        <a:t>
 Bist du länger als sechs Wochen krankgeschrieben, zahlt dir dein Arbeitgeber kein Gehalt mehr! Marc erklärt dir, wie du jetzt Krankengeld von deiner Krankenversicherung bekommst.
Den Krankengeldrechner und weitere Infos zum Nachlesen findest du hier:
https://www.pronovabkk.de/video-krankengeld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https://scontent-atl3-2.xx.fbcdn.net/v/t15.5256-10/s720x720/201401446_1018835121983354_2810854097100518026_n.jpg?_nc_cat=102&amp;ccb=1-3&amp;_nc_sid=ad6a45&amp;_nc_ohc=_U7wQauP0_EAX9Bi2Hw&amp;_nc_ht=scontent-atl3-2.xx&amp;oh=9c48ebc497730e6c970f67a4927fdb88&amp;oe=60FEC7F7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09:12:44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0.6274 %</a:t>
                      </a:r>
                    </a:p>
                  </a:txBody>
                  <a:tcPr/>
                </a:tc>
                <a:extLst>
                  <a:ext uri="{0D108BD9-81ED-4DB2-BD59-A6C34878D82A}">
                    <a16:rowId xmlns:a16="http://schemas.microsoft.com/office/drawing/2014/main" val="1977152825"/>
                  </a:ext>
                </a:extLst>
              </a:tr>
            </a:tbl>
          </a:graphicData>
        </a:graphic>
      </p:graphicFrame>
      <p:sp>
        <p:nvSpPr>
          <p:cNvPr id="4" name="Text Placeholder 3">
            <a:extLst>
              <a:ext uri="{FF2B5EF4-FFF2-40B4-BE49-F238E27FC236}">
                <a16:creationId xmlns:a16="http://schemas.microsoft.com/office/drawing/2014/main" id="{4B9241B3-C790-44AE-8BD8-A3B469EC9D48}"/>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102195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B1854-F8B6-4933-A0D1-C1262BC0A509}"/>
              </a:ext>
            </a:extLst>
          </p:cNvPr>
          <p:cNvSpPr>
            <a:spLocks noGrp="1"/>
          </p:cNvSpPr>
          <p:nvPr>
            <p:ph type="title"/>
          </p:nvPr>
        </p:nvSpPr>
        <p:spPr/>
        <p:txBody>
          <a:bodyPr/>
          <a:lstStyle/>
          <a:p>
            <a:r>
              <a:rPr lang="de-DE"/>
              <a:t>Facebook Postings mit den meisten Interaktionen | All Pages - 5 of 21</a:t>
            </a:r>
            <a:endParaRPr lang="en-US"/>
          </a:p>
        </p:txBody>
      </p:sp>
      <p:graphicFrame>
        <p:nvGraphicFramePr>
          <p:cNvPr id="5" name="Table Placeholder 4">
            <a:extLst>
              <a:ext uri="{FF2B5EF4-FFF2-40B4-BE49-F238E27FC236}">
                <a16:creationId xmlns:a16="http://schemas.microsoft.com/office/drawing/2014/main" id="{4EBDA108-C7A3-48CF-BE48-F9F01934627D}"/>
              </a:ext>
            </a:extLst>
          </p:cNvPr>
          <p:cNvGraphicFramePr>
            <a:graphicFrameLocks noGrp="1"/>
          </p:cNvGraphicFramePr>
          <p:nvPr>
            <p:ph type="tbl" sz="quarter" idx="13"/>
            <p:extLst>
              <p:ext uri="{D42A27DB-BD31-4B8C-83A1-F6EECF244321}">
                <p14:modId xmlns:p14="http://schemas.microsoft.com/office/powerpoint/2010/main" val="2268387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33924736"/>
                    </a:ext>
                  </a:extLst>
                </a:gridCol>
                <a:gridCol w="1645920">
                  <a:extLst>
                    <a:ext uri="{9D8B030D-6E8A-4147-A177-3AD203B41FA5}">
                      <a16:colId xmlns:a16="http://schemas.microsoft.com/office/drawing/2014/main" val="4042209489"/>
                    </a:ext>
                  </a:extLst>
                </a:gridCol>
                <a:gridCol w="1152144">
                  <a:extLst>
                    <a:ext uri="{9D8B030D-6E8A-4147-A177-3AD203B41FA5}">
                      <a16:colId xmlns:a16="http://schemas.microsoft.com/office/drawing/2014/main" val="33812831"/>
                    </a:ext>
                  </a:extLst>
                </a:gridCol>
                <a:gridCol w="576072">
                  <a:extLst>
                    <a:ext uri="{9D8B030D-6E8A-4147-A177-3AD203B41FA5}">
                      <a16:colId xmlns:a16="http://schemas.microsoft.com/office/drawing/2014/main" val="2385459965"/>
                    </a:ext>
                  </a:extLst>
                </a:gridCol>
                <a:gridCol w="576072">
                  <a:extLst>
                    <a:ext uri="{9D8B030D-6E8A-4147-A177-3AD203B41FA5}">
                      <a16:colId xmlns:a16="http://schemas.microsoft.com/office/drawing/2014/main" val="212158800"/>
                    </a:ext>
                  </a:extLst>
                </a:gridCol>
                <a:gridCol w="576072">
                  <a:extLst>
                    <a:ext uri="{9D8B030D-6E8A-4147-A177-3AD203B41FA5}">
                      <a16:colId xmlns:a16="http://schemas.microsoft.com/office/drawing/2014/main" val="1446103810"/>
                    </a:ext>
                  </a:extLst>
                </a:gridCol>
                <a:gridCol w="576072">
                  <a:extLst>
                    <a:ext uri="{9D8B030D-6E8A-4147-A177-3AD203B41FA5}">
                      <a16:colId xmlns:a16="http://schemas.microsoft.com/office/drawing/2014/main" val="3384263337"/>
                    </a:ext>
                  </a:extLst>
                </a:gridCol>
                <a:gridCol w="576072">
                  <a:extLst>
                    <a:ext uri="{9D8B030D-6E8A-4147-A177-3AD203B41FA5}">
                      <a16:colId xmlns:a16="http://schemas.microsoft.com/office/drawing/2014/main" val="2380081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141143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- 2021-05-14 09:59:28</a:t>
                      </a:r>
                      <a:r>
                        <a:rPr kumimoji="0" lang="de-DE" sz="1000" b="0" i="0" u="none" strike="noStrike" kern="1200" cap="none" spc="0" normalizeH="0" baseline="0" noProof="0">
                          <a:ln>
                            <a:noFill/>
                          </a:ln>
                          <a:solidFill>
                            <a:prstClr val="black"/>
                          </a:solidFill>
                          <a:effectLst/>
                          <a:uLnTx/>
                          <a:uFillTx/>
                          <a:latin typeface="+mn-lt"/>
                          <a:ea typeface="+mn-ea"/>
                          <a:cs typeface="+mn-cs"/>
                        </a:rPr>
                        <a:t>
 Jetzt AstraZeneca nehmen oder doch lieber auf BioNTech oder Moderna warten? Wir helfen euch bei dieser Entscheidung: Besprecht eure persönlichen Fragen im Videogespräch mit erfahrenen Ärztinnen und Ärzten. Lasst eure möglichen Risikofaktoren in der Impfberatung abklären, damit ihr euch sicher und fundiert entscheiden könnt.
Als Versicherte der pronova BKK ist die Nutzung der TeleClinic für euch kostenfrei - auch nachts, an Feiertagen  und am Wochenende.
🧑‍⚕️ 📱 https://www.pronovabkk.de/teleclinic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https://scontent-atl3-2.xx.fbcdn.net/v/t1.6435-9/p480x480/186099041_4034507779928085_6124922308618146605_n.jpg?_nc_cat=100&amp;ccb=1-3&amp;_nc_sid=8024bb&amp;_nc_ohc=Ae1QST01Ut8AX8oVH4y&amp;_nc_ht=scontent-atl3-2.xx&amp;oh=a81083e9c793aa1f5591057b2bf164db&amp;oe=60FE6ECC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09:12:44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0.5035 %</a:t>
                      </a:r>
                    </a:p>
                  </a:txBody>
                  <a:tcPr/>
                </a:tc>
                <a:extLst>
                  <a:ext uri="{0D108BD9-81ED-4DB2-BD59-A6C34878D82A}">
                    <a16:rowId xmlns:a16="http://schemas.microsoft.com/office/drawing/2014/main" val="3100252280"/>
                  </a:ext>
                </a:extLst>
              </a:tr>
            </a:tbl>
          </a:graphicData>
        </a:graphic>
      </p:graphicFrame>
      <p:sp>
        <p:nvSpPr>
          <p:cNvPr id="4" name="Text Placeholder 3">
            <a:extLst>
              <a:ext uri="{FF2B5EF4-FFF2-40B4-BE49-F238E27FC236}">
                <a16:creationId xmlns:a16="http://schemas.microsoft.com/office/drawing/2014/main" id="{DB7FC1C0-4FE4-4B5E-9328-53A0779DB487}"/>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2036383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F349E-779C-45E5-916A-CB2B0BF4DC13}"/>
              </a:ext>
            </a:extLst>
          </p:cNvPr>
          <p:cNvSpPr>
            <a:spLocks noGrp="1"/>
          </p:cNvSpPr>
          <p:nvPr>
            <p:ph type="title"/>
          </p:nvPr>
        </p:nvSpPr>
        <p:spPr/>
        <p:txBody>
          <a:bodyPr/>
          <a:lstStyle/>
          <a:p>
            <a:r>
              <a:rPr lang="de-DE"/>
              <a:t>Facebook Postings mit den meisten Interaktionen | All Pages - 6 of 21</a:t>
            </a:r>
            <a:endParaRPr lang="en-US"/>
          </a:p>
        </p:txBody>
      </p:sp>
      <p:graphicFrame>
        <p:nvGraphicFramePr>
          <p:cNvPr id="5" name="Table Placeholder 4">
            <a:extLst>
              <a:ext uri="{FF2B5EF4-FFF2-40B4-BE49-F238E27FC236}">
                <a16:creationId xmlns:a16="http://schemas.microsoft.com/office/drawing/2014/main" id="{58FF069A-87AA-4AC0-9BD9-3FAD4F8192EC}"/>
              </a:ext>
            </a:extLst>
          </p:cNvPr>
          <p:cNvGraphicFramePr>
            <a:graphicFrameLocks noGrp="1"/>
          </p:cNvGraphicFramePr>
          <p:nvPr>
            <p:ph type="tbl" sz="quarter" idx="13"/>
            <p:extLst>
              <p:ext uri="{D42A27DB-BD31-4B8C-83A1-F6EECF244321}">
                <p14:modId xmlns:p14="http://schemas.microsoft.com/office/powerpoint/2010/main" val="3056566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19699598"/>
                    </a:ext>
                  </a:extLst>
                </a:gridCol>
                <a:gridCol w="1645920">
                  <a:extLst>
                    <a:ext uri="{9D8B030D-6E8A-4147-A177-3AD203B41FA5}">
                      <a16:colId xmlns:a16="http://schemas.microsoft.com/office/drawing/2014/main" val="1196609060"/>
                    </a:ext>
                  </a:extLst>
                </a:gridCol>
                <a:gridCol w="1152144">
                  <a:extLst>
                    <a:ext uri="{9D8B030D-6E8A-4147-A177-3AD203B41FA5}">
                      <a16:colId xmlns:a16="http://schemas.microsoft.com/office/drawing/2014/main" val="3512200721"/>
                    </a:ext>
                  </a:extLst>
                </a:gridCol>
                <a:gridCol w="576072">
                  <a:extLst>
                    <a:ext uri="{9D8B030D-6E8A-4147-A177-3AD203B41FA5}">
                      <a16:colId xmlns:a16="http://schemas.microsoft.com/office/drawing/2014/main" val="113001273"/>
                    </a:ext>
                  </a:extLst>
                </a:gridCol>
                <a:gridCol w="576072">
                  <a:extLst>
                    <a:ext uri="{9D8B030D-6E8A-4147-A177-3AD203B41FA5}">
                      <a16:colId xmlns:a16="http://schemas.microsoft.com/office/drawing/2014/main" val="564091077"/>
                    </a:ext>
                  </a:extLst>
                </a:gridCol>
                <a:gridCol w="576072">
                  <a:extLst>
                    <a:ext uri="{9D8B030D-6E8A-4147-A177-3AD203B41FA5}">
                      <a16:colId xmlns:a16="http://schemas.microsoft.com/office/drawing/2014/main" val="1183885140"/>
                    </a:ext>
                  </a:extLst>
                </a:gridCol>
                <a:gridCol w="576072">
                  <a:extLst>
                    <a:ext uri="{9D8B030D-6E8A-4147-A177-3AD203B41FA5}">
                      <a16:colId xmlns:a16="http://schemas.microsoft.com/office/drawing/2014/main" val="4113272074"/>
                    </a:ext>
                  </a:extLst>
                </a:gridCol>
                <a:gridCol w="576072">
                  <a:extLst>
                    <a:ext uri="{9D8B030D-6E8A-4147-A177-3AD203B41FA5}">
                      <a16:colId xmlns:a16="http://schemas.microsoft.com/office/drawing/2014/main" val="2866883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210245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- 2021-06-07 08:55:00</a:t>
                      </a:r>
                      <a:r>
                        <a:rPr kumimoji="0" lang="de-DE" sz="1000" b="0" i="0" u="none" strike="noStrike" kern="1200" cap="none" spc="0" normalizeH="0" baseline="0" noProof="0">
                          <a:ln>
                            <a:noFill/>
                          </a:ln>
                          <a:solidFill>
                            <a:prstClr val="black"/>
                          </a:solidFill>
                          <a:effectLst/>
                          <a:uLnTx/>
                          <a:uFillTx/>
                          <a:latin typeface="+mn-lt"/>
                          <a:ea typeface="+mn-ea"/>
                          <a:cs typeface="+mn-cs"/>
                        </a:rPr>
                        <a:t>
 Kassieren bis der Arzt kommt! Wir sind die Krankenkasse, bei der du jedes Jahr einen ganzen Monatsbeitrag sparen kannst!
Deine Ärztin oder dein Arzt sieht dich nur zur Vorsorge? Dann kannst du mit unseren Wahltarifen richtig Geld sparen. So sind hier bis zu 900 Euro für dich drin – einfach zur pronova BKK wechseln und sich Jahr für Jahr auf die Rückzahlung freuen!
Primetime für deine Gesundheit. Mit pronovaPrime. Alle Infos findest du hier:
https://www.pronovabkk.de/wahltarife21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https://scontent-atl3-2.xx.fbcdn.net/v/t1.6435-9/s720x720/194831028_4091616284217234_4219882076804513874_n.jpg?_nc_cat=105&amp;ccb=1-3&amp;_nc_sid=8024bb&amp;_nc_ohc=x4anjcNXu9kAX9Oh6yO&amp;_nc_ht=scontent-atl3-2.xx&amp;oh=77711d797b78bb123b40416394f8d8c6&amp;oe=60FE75B4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09:12:44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0.4626 %</a:t>
                      </a:r>
                    </a:p>
                  </a:txBody>
                  <a:tcPr/>
                </a:tc>
                <a:extLst>
                  <a:ext uri="{0D108BD9-81ED-4DB2-BD59-A6C34878D82A}">
                    <a16:rowId xmlns:a16="http://schemas.microsoft.com/office/drawing/2014/main" val="1527357521"/>
                  </a:ext>
                </a:extLst>
              </a:tr>
            </a:tbl>
          </a:graphicData>
        </a:graphic>
      </p:graphicFrame>
      <p:sp>
        <p:nvSpPr>
          <p:cNvPr id="4" name="Text Placeholder 3">
            <a:extLst>
              <a:ext uri="{FF2B5EF4-FFF2-40B4-BE49-F238E27FC236}">
                <a16:creationId xmlns:a16="http://schemas.microsoft.com/office/drawing/2014/main" id="{3CA16623-36A9-45BF-8F96-A8172933032A}"/>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4179640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EAF19-9567-4447-9CB6-36A52BED8151}"/>
              </a:ext>
            </a:extLst>
          </p:cNvPr>
          <p:cNvSpPr>
            <a:spLocks noGrp="1"/>
          </p:cNvSpPr>
          <p:nvPr>
            <p:ph type="title"/>
          </p:nvPr>
        </p:nvSpPr>
        <p:spPr/>
        <p:txBody>
          <a:bodyPr/>
          <a:lstStyle/>
          <a:p>
            <a:r>
              <a:rPr lang="de-DE"/>
              <a:t>Facebook Postings mit den meisten Interaktionen | All Pages - 7 of 21</a:t>
            </a:r>
            <a:endParaRPr lang="en-US"/>
          </a:p>
        </p:txBody>
      </p:sp>
      <p:graphicFrame>
        <p:nvGraphicFramePr>
          <p:cNvPr id="5" name="Table Placeholder 4">
            <a:extLst>
              <a:ext uri="{FF2B5EF4-FFF2-40B4-BE49-F238E27FC236}">
                <a16:creationId xmlns:a16="http://schemas.microsoft.com/office/drawing/2014/main" id="{28B85726-15EE-486E-9E3B-16923F52341A}"/>
              </a:ext>
            </a:extLst>
          </p:cNvPr>
          <p:cNvGraphicFramePr>
            <a:graphicFrameLocks noGrp="1"/>
          </p:cNvGraphicFramePr>
          <p:nvPr>
            <p:ph type="tbl" sz="quarter" idx="13"/>
            <p:extLst>
              <p:ext uri="{D42A27DB-BD31-4B8C-83A1-F6EECF244321}">
                <p14:modId xmlns:p14="http://schemas.microsoft.com/office/powerpoint/2010/main" val="585122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5655333"/>
                    </a:ext>
                  </a:extLst>
                </a:gridCol>
                <a:gridCol w="1645920">
                  <a:extLst>
                    <a:ext uri="{9D8B030D-6E8A-4147-A177-3AD203B41FA5}">
                      <a16:colId xmlns:a16="http://schemas.microsoft.com/office/drawing/2014/main" val="1905359962"/>
                    </a:ext>
                  </a:extLst>
                </a:gridCol>
                <a:gridCol w="1152144">
                  <a:extLst>
                    <a:ext uri="{9D8B030D-6E8A-4147-A177-3AD203B41FA5}">
                      <a16:colId xmlns:a16="http://schemas.microsoft.com/office/drawing/2014/main" val="3403592171"/>
                    </a:ext>
                  </a:extLst>
                </a:gridCol>
                <a:gridCol w="576072">
                  <a:extLst>
                    <a:ext uri="{9D8B030D-6E8A-4147-A177-3AD203B41FA5}">
                      <a16:colId xmlns:a16="http://schemas.microsoft.com/office/drawing/2014/main" val="299539410"/>
                    </a:ext>
                  </a:extLst>
                </a:gridCol>
                <a:gridCol w="576072">
                  <a:extLst>
                    <a:ext uri="{9D8B030D-6E8A-4147-A177-3AD203B41FA5}">
                      <a16:colId xmlns:a16="http://schemas.microsoft.com/office/drawing/2014/main" val="385074083"/>
                    </a:ext>
                  </a:extLst>
                </a:gridCol>
                <a:gridCol w="576072">
                  <a:extLst>
                    <a:ext uri="{9D8B030D-6E8A-4147-A177-3AD203B41FA5}">
                      <a16:colId xmlns:a16="http://schemas.microsoft.com/office/drawing/2014/main" val="2212379204"/>
                    </a:ext>
                  </a:extLst>
                </a:gridCol>
                <a:gridCol w="576072">
                  <a:extLst>
                    <a:ext uri="{9D8B030D-6E8A-4147-A177-3AD203B41FA5}">
                      <a16:colId xmlns:a16="http://schemas.microsoft.com/office/drawing/2014/main" val="295131620"/>
                    </a:ext>
                  </a:extLst>
                </a:gridCol>
                <a:gridCol w="576072">
                  <a:extLst>
                    <a:ext uri="{9D8B030D-6E8A-4147-A177-3AD203B41FA5}">
                      <a16:colId xmlns:a16="http://schemas.microsoft.com/office/drawing/2014/main" val="2129953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92399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- 2021-06-23 16:34:46</a:t>
                      </a:r>
                      <a:r>
                        <a:rPr kumimoji="0" lang="de-DE" sz="1000" b="0" i="0" u="none" strike="noStrike" kern="1200" cap="none" spc="0" normalizeH="0" baseline="0" noProof="0">
                          <a:ln>
                            <a:noFill/>
                          </a:ln>
                          <a:solidFill>
                            <a:prstClr val="black"/>
                          </a:solidFill>
                          <a:effectLst/>
                          <a:uLnTx/>
                          <a:uFillTx/>
                          <a:latin typeface="+mn-lt"/>
                          <a:ea typeface="+mn-ea"/>
                          <a:cs typeface="+mn-cs"/>
                        </a:rPr>
                        <a:t>
 Kennst du das? Frischer Basilikum schmeckt richtig lecker, aber die Pflanzen gehen viel zu schnell ein. Mit Patrizias Pflegetricks passiert dir das nicht: Sie zeigt dir, wie dein Basilikum nachhaltig wächst und gedeiht!
Noch mehr Urban Gardening für dich:
https://www.pronovabkk.de/kitchen-gardening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https://scontent-atl3-2.xx.fbcdn.net/v/t15.5256-10/s720x720/202726280_322813489417229_8470795284391136848_n.jpg?_nc_cat=107&amp;ccb=1-3&amp;_nc_sid=ad6a45&amp;_nc_ohc=-zXU8g61GrQAX_oy3RZ&amp;_nc_ht=scontent-atl3-2.xx&amp;oh=2335d284b1ec7bbf022a84af7e3cf258&amp;oe=60FEC01E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09:12:44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0.4524 %</a:t>
                      </a:r>
                    </a:p>
                  </a:txBody>
                  <a:tcPr/>
                </a:tc>
                <a:extLst>
                  <a:ext uri="{0D108BD9-81ED-4DB2-BD59-A6C34878D82A}">
                    <a16:rowId xmlns:a16="http://schemas.microsoft.com/office/drawing/2014/main" val="470663538"/>
                  </a:ext>
                </a:extLst>
              </a:tr>
            </a:tbl>
          </a:graphicData>
        </a:graphic>
      </p:graphicFrame>
      <p:sp>
        <p:nvSpPr>
          <p:cNvPr id="4" name="Text Placeholder 3">
            <a:extLst>
              <a:ext uri="{FF2B5EF4-FFF2-40B4-BE49-F238E27FC236}">
                <a16:creationId xmlns:a16="http://schemas.microsoft.com/office/drawing/2014/main" id="{113BD6BC-8E47-497D-961D-246933B8536F}"/>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11211386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DE6CF-5C29-4FBA-B4BE-6CA1E99A9A7C}"/>
              </a:ext>
            </a:extLst>
          </p:cNvPr>
          <p:cNvSpPr>
            <a:spLocks noGrp="1"/>
          </p:cNvSpPr>
          <p:nvPr>
            <p:ph type="title"/>
          </p:nvPr>
        </p:nvSpPr>
        <p:spPr/>
        <p:txBody>
          <a:bodyPr/>
          <a:lstStyle/>
          <a:p>
            <a:r>
              <a:rPr lang="de-DE"/>
              <a:t>Facebook Postings mit den meisten Interaktionen | All Pages - 8 of 21</a:t>
            </a:r>
            <a:endParaRPr lang="en-US"/>
          </a:p>
        </p:txBody>
      </p:sp>
      <p:graphicFrame>
        <p:nvGraphicFramePr>
          <p:cNvPr id="5" name="Table Placeholder 4">
            <a:extLst>
              <a:ext uri="{FF2B5EF4-FFF2-40B4-BE49-F238E27FC236}">
                <a16:creationId xmlns:a16="http://schemas.microsoft.com/office/drawing/2014/main" id="{22CB2B4B-990B-4351-9A22-F5DCD9F9A2DC}"/>
              </a:ext>
            </a:extLst>
          </p:cNvPr>
          <p:cNvGraphicFramePr>
            <a:graphicFrameLocks noGrp="1"/>
          </p:cNvGraphicFramePr>
          <p:nvPr>
            <p:ph type="tbl" sz="quarter" idx="13"/>
            <p:extLst>
              <p:ext uri="{D42A27DB-BD31-4B8C-83A1-F6EECF244321}">
                <p14:modId xmlns:p14="http://schemas.microsoft.com/office/powerpoint/2010/main" val="2819552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68649673"/>
                    </a:ext>
                  </a:extLst>
                </a:gridCol>
                <a:gridCol w="1645920">
                  <a:extLst>
                    <a:ext uri="{9D8B030D-6E8A-4147-A177-3AD203B41FA5}">
                      <a16:colId xmlns:a16="http://schemas.microsoft.com/office/drawing/2014/main" val="1589652194"/>
                    </a:ext>
                  </a:extLst>
                </a:gridCol>
                <a:gridCol w="1152144">
                  <a:extLst>
                    <a:ext uri="{9D8B030D-6E8A-4147-A177-3AD203B41FA5}">
                      <a16:colId xmlns:a16="http://schemas.microsoft.com/office/drawing/2014/main" val="4275776416"/>
                    </a:ext>
                  </a:extLst>
                </a:gridCol>
                <a:gridCol w="576072">
                  <a:extLst>
                    <a:ext uri="{9D8B030D-6E8A-4147-A177-3AD203B41FA5}">
                      <a16:colId xmlns:a16="http://schemas.microsoft.com/office/drawing/2014/main" val="3178948417"/>
                    </a:ext>
                  </a:extLst>
                </a:gridCol>
                <a:gridCol w="576072">
                  <a:extLst>
                    <a:ext uri="{9D8B030D-6E8A-4147-A177-3AD203B41FA5}">
                      <a16:colId xmlns:a16="http://schemas.microsoft.com/office/drawing/2014/main" val="1537630101"/>
                    </a:ext>
                  </a:extLst>
                </a:gridCol>
                <a:gridCol w="576072">
                  <a:extLst>
                    <a:ext uri="{9D8B030D-6E8A-4147-A177-3AD203B41FA5}">
                      <a16:colId xmlns:a16="http://schemas.microsoft.com/office/drawing/2014/main" val="760158934"/>
                    </a:ext>
                  </a:extLst>
                </a:gridCol>
                <a:gridCol w="576072">
                  <a:extLst>
                    <a:ext uri="{9D8B030D-6E8A-4147-A177-3AD203B41FA5}">
                      <a16:colId xmlns:a16="http://schemas.microsoft.com/office/drawing/2014/main" val="13154047"/>
                    </a:ext>
                  </a:extLst>
                </a:gridCol>
                <a:gridCol w="576072">
                  <a:extLst>
                    <a:ext uri="{9D8B030D-6E8A-4147-A177-3AD203B41FA5}">
                      <a16:colId xmlns:a16="http://schemas.microsoft.com/office/drawing/2014/main" val="4013059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108139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 BKK Facebook - 2021-06-30 09:11:37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https://scontent-atl3-2.xx.fbcdn.net/v/t1.6435-9/p720x720/206900644_4171185706260291_8733243619209921692_n.jpg?_nc_cat=104&amp;ccb=1-3&amp;_nc_sid=85a577&amp;_nc_ohc=sRKx2QAwThcAX9MMt2i&amp;_nc_ht=scontent-atl3-2.xx&amp;oh=58e0517c598bc4ff47c6dcc14c639491&amp;oe=60FE50C7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09:12:44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0.4012 %</a:t>
                      </a:r>
                    </a:p>
                  </a:txBody>
                  <a:tcPr/>
                </a:tc>
                <a:extLst>
                  <a:ext uri="{0D108BD9-81ED-4DB2-BD59-A6C34878D82A}">
                    <a16:rowId xmlns:a16="http://schemas.microsoft.com/office/drawing/2014/main" val="2087086223"/>
                  </a:ext>
                </a:extLst>
              </a:tr>
            </a:tbl>
          </a:graphicData>
        </a:graphic>
      </p:graphicFrame>
      <p:sp>
        <p:nvSpPr>
          <p:cNvPr id="4" name="Text Placeholder 3">
            <a:extLst>
              <a:ext uri="{FF2B5EF4-FFF2-40B4-BE49-F238E27FC236}">
                <a16:creationId xmlns:a16="http://schemas.microsoft.com/office/drawing/2014/main" id="{320368DA-E9CC-4AEE-9BF6-FBB4D0D49EFC}"/>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7311674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499AA-9984-43C8-B92F-39055308B472}"/>
              </a:ext>
            </a:extLst>
          </p:cNvPr>
          <p:cNvSpPr>
            <a:spLocks noGrp="1"/>
          </p:cNvSpPr>
          <p:nvPr>
            <p:ph type="title"/>
          </p:nvPr>
        </p:nvSpPr>
        <p:spPr/>
        <p:txBody>
          <a:bodyPr/>
          <a:lstStyle/>
          <a:p>
            <a:r>
              <a:rPr lang="de-DE"/>
              <a:t>Facebook Postings mit den meisten Interaktionen | All Pages - 9 of 21</a:t>
            </a:r>
            <a:endParaRPr lang="en-US"/>
          </a:p>
        </p:txBody>
      </p:sp>
      <p:graphicFrame>
        <p:nvGraphicFramePr>
          <p:cNvPr id="5" name="Table Placeholder 4">
            <a:extLst>
              <a:ext uri="{FF2B5EF4-FFF2-40B4-BE49-F238E27FC236}">
                <a16:creationId xmlns:a16="http://schemas.microsoft.com/office/drawing/2014/main" id="{BF9E7E3E-F127-4CE2-B669-1430A7B14FF8}"/>
              </a:ext>
            </a:extLst>
          </p:cNvPr>
          <p:cNvGraphicFramePr>
            <a:graphicFrameLocks noGrp="1"/>
          </p:cNvGraphicFramePr>
          <p:nvPr>
            <p:ph type="tbl" sz="quarter" idx="13"/>
            <p:extLst>
              <p:ext uri="{D42A27DB-BD31-4B8C-83A1-F6EECF244321}">
                <p14:modId xmlns:p14="http://schemas.microsoft.com/office/powerpoint/2010/main" val="2792029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53414218"/>
                    </a:ext>
                  </a:extLst>
                </a:gridCol>
                <a:gridCol w="1645920">
                  <a:extLst>
                    <a:ext uri="{9D8B030D-6E8A-4147-A177-3AD203B41FA5}">
                      <a16:colId xmlns:a16="http://schemas.microsoft.com/office/drawing/2014/main" val="4114504921"/>
                    </a:ext>
                  </a:extLst>
                </a:gridCol>
                <a:gridCol w="1152144">
                  <a:extLst>
                    <a:ext uri="{9D8B030D-6E8A-4147-A177-3AD203B41FA5}">
                      <a16:colId xmlns:a16="http://schemas.microsoft.com/office/drawing/2014/main" val="743978973"/>
                    </a:ext>
                  </a:extLst>
                </a:gridCol>
                <a:gridCol w="576072">
                  <a:extLst>
                    <a:ext uri="{9D8B030D-6E8A-4147-A177-3AD203B41FA5}">
                      <a16:colId xmlns:a16="http://schemas.microsoft.com/office/drawing/2014/main" val="1176245491"/>
                    </a:ext>
                  </a:extLst>
                </a:gridCol>
                <a:gridCol w="576072">
                  <a:extLst>
                    <a:ext uri="{9D8B030D-6E8A-4147-A177-3AD203B41FA5}">
                      <a16:colId xmlns:a16="http://schemas.microsoft.com/office/drawing/2014/main" val="1288741797"/>
                    </a:ext>
                  </a:extLst>
                </a:gridCol>
                <a:gridCol w="576072">
                  <a:extLst>
                    <a:ext uri="{9D8B030D-6E8A-4147-A177-3AD203B41FA5}">
                      <a16:colId xmlns:a16="http://schemas.microsoft.com/office/drawing/2014/main" val="1068907358"/>
                    </a:ext>
                  </a:extLst>
                </a:gridCol>
                <a:gridCol w="576072">
                  <a:extLst>
                    <a:ext uri="{9D8B030D-6E8A-4147-A177-3AD203B41FA5}">
                      <a16:colId xmlns:a16="http://schemas.microsoft.com/office/drawing/2014/main" val="2063004406"/>
                    </a:ext>
                  </a:extLst>
                </a:gridCol>
                <a:gridCol w="576072">
                  <a:extLst>
                    <a:ext uri="{9D8B030D-6E8A-4147-A177-3AD203B41FA5}">
                      <a16:colId xmlns:a16="http://schemas.microsoft.com/office/drawing/2014/main" val="3604465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215798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- 2021-06-14 18:43:08</a:t>
                      </a:r>
                      <a:r>
                        <a:rPr kumimoji="0" lang="de-DE" sz="1000" b="0" i="0" u="none" strike="noStrike" kern="1200" cap="none" spc="0" normalizeH="0" baseline="0" noProof="0">
                          <a:ln>
                            <a:noFill/>
                          </a:ln>
                          <a:solidFill>
                            <a:prstClr val="black"/>
                          </a:solidFill>
                          <a:effectLst/>
                          <a:uLnTx/>
                          <a:uFillTx/>
                          <a:latin typeface="+mn-lt"/>
                          <a:ea typeface="+mn-ea"/>
                          <a:cs typeface="+mn-cs"/>
                        </a:rPr>
                        <a:t>
 Kennst du schon unsere Wahltarife YOUNG und YOUNG PLUS - für Studierende und Azubis? Die 150 Euro pro Jahr für den Zeitraum deiner Teilnahme kassierst du im ersten Jahr direkt zu Beginn. Voraussetzung: Du bist während deines Studiums oder deiner Ausbildung selbst versichert und hast das 30. Lebensjahr noch nicht abgeschlossen. 
Primetime für deine Gesundheit. Mit pronovaPrime. 
Alle Infos zum Tarif findest du hier:
https://www.pronovabkk.de/wahltarife21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xx.fbcdn.net/v/t1.6435-9/p480x480/201138742_4127959093916286_2905887355119446960_n.jpg?_nc_cat=107&amp;ccb=1-3&amp;_nc_sid=8024bb&amp;_nc_ohc=BHLRj4m5wU8AX-pTwqw&amp;_nc_ht=scontent-atl3-2.xx&amp;edm=AKIiGfEEAAAA&amp;oh=9a10854522f4d9498f5e8b5968451313&amp;oe=60FE5183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09:12:44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0.3598 %</a:t>
                      </a:r>
                    </a:p>
                  </a:txBody>
                  <a:tcPr/>
                </a:tc>
                <a:extLst>
                  <a:ext uri="{0D108BD9-81ED-4DB2-BD59-A6C34878D82A}">
                    <a16:rowId xmlns:a16="http://schemas.microsoft.com/office/drawing/2014/main" val="3797258114"/>
                  </a:ext>
                </a:extLst>
              </a:tr>
            </a:tbl>
          </a:graphicData>
        </a:graphic>
      </p:graphicFrame>
      <p:sp>
        <p:nvSpPr>
          <p:cNvPr id="4" name="Text Placeholder 3">
            <a:extLst>
              <a:ext uri="{FF2B5EF4-FFF2-40B4-BE49-F238E27FC236}">
                <a16:creationId xmlns:a16="http://schemas.microsoft.com/office/drawing/2014/main" id="{96EF3005-EA64-47CA-89ED-D232452385E6}"/>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5060569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CF8BF-916E-43FC-9CD2-837435E53365}"/>
              </a:ext>
            </a:extLst>
          </p:cNvPr>
          <p:cNvSpPr>
            <a:spLocks noGrp="1"/>
          </p:cNvSpPr>
          <p:nvPr>
            <p:ph type="title"/>
          </p:nvPr>
        </p:nvSpPr>
        <p:spPr/>
        <p:txBody>
          <a:bodyPr/>
          <a:lstStyle/>
          <a:p>
            <a:r>
              <a:rPr lang="de-DE"/>
              <a:t>Facebook Postings mit den meisten Interaktionen | All Pages - 10 of 21</a:t>
            </a:r>
            <a:endParaRPr lang="en-US"/>
          </a:p>
        </p:txBody>
      </p:sp>
      <p:graphicFrame>
        <p:nvGraphicFramePr>
          <p:cNvPr id="5" name="Table Placeholder 4">
            <a:extLst>
              <a:ext uri="{FF2B5EF4-FFF2-40B4-BE49-F238E27FC236}">
                <a16:creationId xmlns:a16="http://schemas.microsoft.com/office/drawing/2014/main" id="{718E3F23-A0D8-42CA-8F67-D0141F9FC755}"/>
              </a:ext>
            </a:extLst>
          </p:cNvPr>
          <p:cNvGraphicFramePr>
            <a:graphicFrameLocks noGrp="1"/>
          </p:cNvGraphicFramePr>
          <p:nvPr>
            <p:ph type="tbl" sz="quarter" idx="13"/>
            <p:extLst>
              <p:ext uri="{D42A27DB-BD31-4B8C-83A1-F6EECF244321}">
                <p14:modId xmlns:p14="http://schemas.microsoft.com/office/powerpoint/2010/main" val="2816772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27690837"/>
                    </a:ext>
                  </a:extLst>
                </a:gridCol>
                <a:gridCol w="1645920">
                  <a:extLst>
                    <a:ext uri="{9D8B030D-6E8A-4147-A177-3AD203B41FA5}">
                      <a16:colId xmlns:a16="http://schemas.microsoft.com/office/drawing/2014/main" val="3285584424"/>
                    </a:ext>
                  </a:extLst>
                </a:gridCol>
                <a:gridCol w="1152144">
                  <a:extLst>
                    <a:ext uri="{9D8B030D-6E8A-4147-A177-3AD203B41FA5}">
                      <a16:colId xmlns:a16="http://schemas.microsoft.com/office/drawing/2014/main" val="1134042184"/>
                    </a:ext>
                  </a:extLst>
                </a:gridCol>
                <a:gridCol w="576072">
                  <a:extLst>
                    <a:ext uri="{9D8B030D-6E8A-4147-A177-3AD203B41FA5}">
                      <a16:colId xmlns:a16="http://schemas.microsoft.com/office/drawing/2014/main" val="1850635234"/>
                    </a:ext>
                  </a:extLst>
                </a:gridCol>
                <a:gridCol w="576072">
                  <a:extLst>
                    <a:ext uri="{9D8B030D-6E8A-4147-A177-3AD203B41FA5}">
                      <a16:colId xmlns:a16="http://schemas.microsoft.com/office/drawing/2014/main" val="2248767828"/>
                    </a:ext>
                  </a:extLst>
                </a:gridCol>
                <a:gridCol w="576072">
                  <a:extLst>
                    <a:ext uri="{9D8B030D-6E8A-4147-A177-3AD203B41FA5}">
                      <a16:colId xmlns:a16="http://schemas.microsoft.com/office/drawing/2014/main" val="960386049"/>
                    </a:ext>
                  </a:extLst>
                </a:gridCol>
                <a:gridCol w="576072">
                  <a:extLst>
                    <a:ext uri="{9D8B030D-6E8A-4147-A177-3AD203B41FA5}">
                      <a16:colId xmlns:a16="http://schemas.microsoft.com/office/drawing/2014/main" val="4193820446"/>
                    </a:ext>
                  </a:extLst>
                </a:gridCol>
                <a:gridCol w="576072">
                  <a:extLst>
                    <a:ext uri="{9D8B030D-6E8A-4147-A177-3AD203B41FA5}">
                      <a16:colId xmlns:a16="http://schemas.microsoft.com/office/drawing/2014/main" val="1536977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717600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- 2021-06-02 17:18:00</a:t>
                      </a:r>
                      <a:r>
                        <a:rPr kumimoji="0" lang="de-DE" sz="1000" b="0" i="0" u="none" strike="noStrike" kern="1200" cap="none" spc="0" normalizeH="0" baseline="0" noProof="0">
                          <a:ln>
                            <a:noFill/>
                          </a:ln>
                          <a:solidFill>
                            <a:prstClr val="black"/>
                          </a:solidFill>
                          <a:effectLst/>
                          <a:uLnTx/>
                          <a:uFillTx/>
                          <a:latin typeface="+mn-lt"/>
                          <a:ea typeface="+mn-ea"/>
                          <a:cs typeface="+mn-cs"/>
                        </a:rPr>
                        <a:t>
 Homeoffice, Kinderbetreuung und der Haushalt muss auch noch gemanaged werden. Wenn die Tage vor lauter Stress nur so verfliegen, wird es Zeit für eine kleine Auszeit. Versuchs doch mal mit progressiver Muskelentspannung:
https://www.pronovabkk.de/gesundheit/progressive-muskelentspannung-entspannen-in-stressigen-zeiten.html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https://scontent-atl3-2.xx.fbcdn.net/v/t1.6435-9/s720x720/194375916_4088406801204849_7635467806797504280_n.jpg?_nc_cat=108&amp;ccb=1-3&amp;_nc_sid=8024bb&amp;_nc_ohc=_bEY9Vn1wS0AX-YQC5t&amp;_nc_ht=scontent-atl3-2.xx&amp;oh=bb42c55de92c62e5d95de3055311e8a1&amp;oe=60FE9DA0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09:12:44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0.3495 %</a:t>
                      </a:r>
                    </a:p>
                  </a:txBody>
                  <a:tcPr/>
                </a:tc>
                <a:extLst>
                  <a:ext uri="{0D108BD9-81ED-4DB2-BD59-A6C34878D82A}">
                    <a16:rowId xmlns:a16="http://schemas.microsoft.com/office/drawing/2014/main" val="193019317"/>
                  </a:ext>
                </a:extLst>
              </a:tr>
            </a:tbl>
          </a:graphicData>
        </a:graphic>
      </p:graphicFrame>
      <p:sp>
        <p:nvSpPr>
          <p:cNvPr id="4" name="Text Placeholder 3">
            <a:extLst>
              <a:ext uri="{FF2B5EF4-FFF2-40B4-BE49-F238E27FC236}">
                <a16:creationId xmlns:a16="http://schemas.microsoft.com/office/drawing/2014/main" id="{FF2DFE16-E07E-420F-8BE0-B194B0B2D99A}"/>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13511390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4E91D-9F51-4717-BF88-49E6462F952A}"/>
              </a:ext>
            </a:extLst>
          </p:cNvPr>
          <p:cNvSpPr>
            <a:spLocks noGrp="1"/>
          </p:cNvSpPr>
          <p:nvPr>
            <p:ph type="title"/>
          </p:nvPr>
        </p:nvSpPr>
        <p:spPr/>
        <p:txBody>
          <a:bodyPr/>
          <a:lstStyle/>
          <a:p>
            <a:r>
              <a:rPr lang="de-DE"/>
              <a:t>Facebook Postings mit den meisten Interaktionen | All Pages - 11 of 21</a:t>
            </a:r>
            <a:endParaRPr lang="en-US"/>
          </a:p>
        </p:txBody>
      </p:sp>
      <p:graphicFrame>
        <p:nvGraphicFramePr>
          <p:cNvPr id="5" name="Table Placeholder 4">
            <a:extLst>
              <a:ext uri="{FF2B5EF4-FFF2-40B4-BE49-F238E27FC236}">
                <a16:creationId xmlns:a16="http://schemas.microsoft.com/office/drawing/2014/main" id="{541EB9DA-7EE1-4FC3-8241-FC45EAE66830}"/>
              </a:ext>
            </a:extLst>
          </p:cNvPr>
          <p:cNvGraphicFramePr>
            <a:graphicFrameLocks noGrp="1"/>
          </p:cNvGraphicFramePr>
          <p:nvPr>
            <p:ph type="tbl" sz="quarter" idx="13"/>
            <p:extLst>
              <p:ext uri="{D42A27DB-BD31-4B8C-83A1-F6EECF244321}">
                <p14:modId xmlns:p14="http://schemas.microsoft.com/office/powerpoint/2010/main" val="1533935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1873006"/>
                    </a:ext>
                  </a:extLst>
                </a:gridCol>
                <a:gridCol w="1645920">
                  <a:extLst>
                    <a:ext uri="{9D8B030D-6E8A-4147-A177-3AD203B41FA5}">
                      <a16:colId xmlns:a16="http://schemas.microsoft.com/office/drawing/2014/main" val="3527787500"/>
                    </a:ext>
                  </a:extLst>
                </a:gridCol>
                <a:gridCol w="1152144">
                  <a:extLst>
                    <a:ext uri="{9D8B030D-6E8A-4147-A177-3AD203B41FA5}">
                      <a16:colId xmlns:a16="http://schemas.microsoft.com/office/drawing/2014/main" val="4078410361"/>
                    </a:ext>
                  </a:extLst>
                </a:gridCol>
                <a:gridCol w="576072">
                  <a:extLst>
                    <a:ext uri="{9D8B030D-6E8A-4147-A177-3AD203B41FA5}">
                      <a16:colId xmlns:a16="http://schemas.microsoft.com/office/drawing/2014/main" val="251154432"/>
                    </a:ext>
                  </a:extLst>
                </a:gridCol>
                <a:gridCol w="576072">
                  <a:extLst>
                    <a:ext uri="{9D8B030D-6E8A-4147-A177-3AD203B41FA5}">
                      <a16:colId xmlns:a16="http://schemas.microsoft.com/office/drawing/2014/main" val="429578462"/>
                    </a:ext>
                  </a:extLst>
                </a:gridCol>
                <a:gridCol w="576072">
                  <a:extLst>
                    <a:ext uri="{9D8B030D-6E8A-4147-A177-3AD203B41FA5}">
                      <a16:colId xmlns:a16="http://schemas.microsoft.com/office/drawing/2014/main" val="3175425515"/>
                    </a:ext>
                  </a:extLst>
                </a:gridCol>
                <a:gridCol w="576072">
                  <a:extLst>
                    <a:ext uri="{9D8B030D-6E8A-4147-A177-3AD203B41FA5}">
                      <a16:colId xmlns:a16="http://schemas.microsoft.com/office/drawing/2014/main" val="3032667613"/>
                    </a:ext>
                  </a:extLst>
                </a:gridCol>
                <a:gridCol w="576072">
                  <a:extLst>
                    <a:ext uri="{9D8B030D-6E8A-4147-A177-3AD203B41FA5}">
                      <a16:colId xmlns:a16="http://schemas.microsoft.com/office/drawing/2014/main" val="2025437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05322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 BKK Facebook - 2021-04-07 09:00:02</a:t>
                      </a:r>
                      <a:r>
                        <a:rPr kumimoji="0" lang="en-US" sz="1000" b="0" i="0" u="none" strike="noStrike" kern="1200" cap="none" spc="0" normalizeH="0" baseline="0" noProof="0">
                          <a:ln>
                            <a:noFill/>
                          </a:ln>
                          <a:solidFill>
                            <a:prstClr val="black"/>
                          </a:solidFill>
                          <a:effectLst/>
                          <a:uLnTx/>
                          <a:uFillTx/>
                          <a:latin typeface="+mn-lt"/>
                          <a:ea typeface="+mn-ea"/>
                          <a:cs typeface="+mn-cs"/>
                        </a:rPr>
                        <a:t>
 Du hast dir etwas vorgenommen und es will dir einfach nicht gelingen? Unsere Psychologin Patrizia Thamm zeigt dir, wie du gesund mit Selbstzweifeln und Selbstkritik umgehen kannst.
Alle Infos zum Thema Body Positivity und Body Shaming findest du auf unserer Webseite:
https://www.pronovabkk.de/gesundheit/selbstmitgefuehl-dein-weg-zu-mehr-selbstbewusstsein.html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163842764_451675425948978_8587485666577931968_n.jpg?_nc_cat=103&amp;ccb=1-3&amp;_nc_sid=ad6a45&amp;_nc_ohc=56B5wIr9tOUAX98y-dq&amp;_nc_ht=scontent-iad3-1.xx&amp;tp=7&amp;oh=b3fae65adb778bd4869296b01bb57494&amp;oe=609B7824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04/13/2021 15:36:39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0.3389 %</a:t>
                      </a:r>
                    </a:p>
                  </a:txBody>
                  <a:tcPr/>
                </a:tc>
                <a:extLst>
                  <a:ext uri="{0D108BD9-81ED-4DB2-BD59-A6C34878D82A}">
                    <a16:rowId xmlns:a16="http://schemas.microsoft.com/office/drawing/2014/main" val="3419151230"/>
                  </a:ext>
                </a:extLst>
              </a:tr>
            </a:tbl>
          </a:graphicData>
        </a:graphic>
      </p:graphicFrame>
      <p:sp>
        <p:nvSpPr>
          <p:cNvPr id="4" name="Text Placeholder 3">
            <a:extLst>
              <a:ext uri="{FF2B5EF4-FFF2-40B4-BE49-F238E27FC236}">
                <a16:creationId xmlns:a16="http://schemas.microsoft.com/office/drawing/2014/main" id="{0EA9F685-F0F8-4D6E-AD45-245C4B7B47FF}"/>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1296502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54ABE-4948-4BE7-B243-106814E06A62}"/>
              </a:ext>
            </a:extLst>
          </p:cNvPr>
          <p:cNvSpPr>
            <a:spLocks noGrp="1"/>
          </p:cNvSpPr>
          <p:nvPr>
            <p:ph type="title"/>
          </p:nvPr>
        </p:nvSpPr>
        <p:spPr/>
        <p:txBody>
          <a:bodyPr/>
          <a:lstStyle/>
          <a:p>
            <a:r>
              <a:rPr lang="de-DE"/>
              <a:t>Facebook Postings mit den meisten Interaktionen | All Pages - 12 of 21</a:t>
            </a:r>
            <a:endParaRPr lang="en-US"/>
          </a:p>
        </p:txBody>
      </p:sp>
      <p:graphicFrame>
        <p:nvGraphicFramePr>
          <p:cNvPr id="5" name="Table Placeholder 4">
            <a:extLst>
              <a:ext uri="{FF2B5EF4-FFF2-40B4-BE49-F238E27FC236}">
                <a16:creationId xmlns:a16="http://schemas.microsoft.com/office/drawing/2014/main" id="{E08A152E-6118-4BAF-9686-2F5BDA94D4A2}"/>
              </a:ext>
            </a:extLst>
          </p:cNvPr>
          <p:cNvGraphicFramePr>
            <a:graphicFrameLocks noGrp="1"/>
          </p:cNvGraphicFramePr>
          <p:nvPr>
            <p:ph type="tbl" sz="quarter" idx="13"/>
            <p:extLst>
              <p:ext uri="{D42A27DB-BD31-4B8C-83A1-F6EECF244321}">
                <p14:modId xmlns:p14="http://schemas.microsoft.com/office/powerpoint/2010/main" val="975516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47517418"/>
                    </a:ext>
                  </a:extLst>
                </a:gridCol>
                <a:gridCol w="1645920">
                  <a:extLst>
                    <a:ext uri="{9D8B030D-6E8A-4147-A177-3AD203B41FA5}">
                      <a16:colId xmlns:a16="http://schemas.microsoft.com/office/drawing/2014/main" val="1779995483"/>
                    </a:ext>
                  </a:extLst>
                </a:gridCol>
                <a:gridCol w="1152144">
                  <a:extLst>
                    <a:ext uri="{9D8B030D-6E8A-4147-A177-3AD203B41FA5}">
                      <a16:colId xmlns:a16="http://schemas.microsoft.com/office/drawing/2014/main" val="1890667401"/>
                    </a:ext>
                  </a:extLst>
                </a:gridCol>
                <a:gridCol w="576072">
                  <a:extLst>
                    <a:ext uri="{9D8B030D-6E8A-4147-A177-3AD203B41FA5}">
                      <a16:colId xmlns:a16="http://schemas.microsoft.com/office/drawing/2014/main" val="267508529"/>
                    </a:ext>
                  </a:extLst>
                </a:gridCol>
                <a:gridCol w="576072">
                  <a:extLst>
                    <a:ext uri="{9D8B030D-6E8A-4147-A177-3AD203B41FA5}">
                      <a16:colId xmlns:a16="http://schemas.microsoft.com/office/drawing/2014/main" val="3494093315"/>
                    </a:ext>
                  </a:extLst>
                </a:gridCol>
                <a:gridCol w="576072">
                  <a:extLst>
                    <a:ext uri="{9D8B030D-6E8A-4147-A177-3AD203B41FA5}">
                      <a16:colId xmlns:a16="http://schemas.microsoft.com/office/drawing/2014/main" val="4213656643"/>
                    </a:ext>
                  </a:extLst>
                </a:gridCol>
                <a:gridCol w="576072">
                  <a:extLst>
                    <a:ext uri="{9D8B030D-6E8A-4147-A177-3AD203B41FA5}">
                      <a16:colId xmlns:a16="http://schemas.microsoft.com/office/drawing/2014/main" val="2545517654"/>
                    </a:ext>
                  </a:extLst>
                </a:gridCol>
                <a:gridCol w="576072">
                  <a:extLst>
                    <a:ext uri="{9D8B030D-6E8A-4147-A177-3AD203B41FA5}">
                      <a16:colId xmlns:a16="http://schemas.microsoft.com/office/drawing/2014/main" val="4148327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528489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- 2021-05-02 09:27:26</a:t>
                      </a:r>
                      <a:r>
                        <a:rPr kumimoji="0" lang="de-DE" sz="1000" b="0" i="0" u="none" strike="noStrike" kern="1200" cap="none" spc="0" normalizeH="0" baseline="0" noProof="0">
                          <a:ln>
                            <a:noFill/>
                          </a:ln>
                          <a:solidFill>
                            <a:prstClr val="black"/>
                          </a:solidFill>
                          <a:effectLst/>
                          <a:uLnTx/>
                          <a:uFillTx/>
                          <a:latin typeface="+mn-lt"/>
                          <a:ea typeface="+mn-ea"/>
                          <a:cs typeface="+mn-cs"/>
                        </a:rPr>
                        <a:t>
 Der Frühling ist da. Genieße ihn mit Spargel und Erdbeeren! Hier findest du das Rezept zum Nachkochen:
https://www.pronovabkk.de/gesundheit/den-fruehling-mit-spargel-und-erdbeeren-geniessen.html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https://scontent-atl3-2.xx.fbcdn.net/v/t15.5256-10/s720x720/171656962_741907203147072_4047476615474043742_n.jpg?_nc_cat=102&amp;ccb=1-3&amp;_nc_sid=ad6a45&amp;_nc_ohc=o-xELh_tTRIAX-EDCar&amp;_nc_ht=scontent-atl3-2.xx&amp;oh=2bd64ac2d144c05486cfdd5b5366798a&amp;oe=60FE6088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09:12:44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0.3287 %</a:t>
                      </a:r>
                    </a:p>
                  </a:txBody>
                  <a:tcPr/>
                </a:tc>
                <a:extLst>
                  <a:ext uri="{0D108BD9-81ED-4DB2-BD59-A6C34878D82A}">
                    <a16:rowId xmlns:a16="http://schemas.microsoft.com/office/drawing/2014/main" val="3769590436"/>
                  </a:ext>
                </a:extLst>
              </a:tr>
            </a:tbl>
          </a:graphicData>
        </a:graphic>
      </p:graphicFrame>
      <p:sp>
        <p:nvSpPr>
          <p:cNvPr id="4" name="Text Placeholder 3">
            <a:extLst>
              <a:ext uri="{FF2B5EF4-FFF2-40B4-BE49-F238E27FC236}">
                <a16:creationId xmlns:a16="http://schemas.microsoft.com/office/drawing/2014/main" id="{1DD76304-5DE4-4120-B907-1D1520D7DB8D}"/>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1873272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AFCDB-1CBB-4ADA-8050-97ABCEC25197}"/>
              </a:ext>
            </a:extLst>
          </p:cNvPr>
          <p:cNvSpPr>
            <a:spLocks noGrp="1"/>
          </p:cNvSpPr>
          <p:nvPr>
            <p:ph type="title"/>
          </p:nvPr>
        </p:nvSpPr>
        <p:spPr/>
        <p:txBody>
          <a:bodyPr/>
          <a:lstStyle/>
          <a:p>
            <a:r>
              <a:rPr lang="de-DE"/>
              <a:t>Facebook Postings mit den meisten Interaktionen | All Pages - 13 of 21</a:t>
            </a:r>
            <a:endParaRPr lang="en-US"/>
          </a:p>
        </p:txBody>
      </p:sp>
      <p:graphicFrame>
        <p:nvGraphicFramePr>
          <p:cNvPr id="5" name="Table Placeholder 4">
            <a:extLst>
              <a:ext uri="{FF2B5EF4-FFF2-40B4-BE49-F238E27FC236}">
                <a16:creationId xmlns:a16="http://schemas.microsoft.com/office/drawing/2014/main" id="{19677185-70FA-4AD4-8F8D-3B22D4BE5F3E}"/>
              </a:ext>
            </a:extLst>
          </p:cNvPr>
          <p:cNvGraphicFramePr>
            <a:graphicFrameLocks noGrp="1"/>
          </p:cNvGraphicFramePr>
          <p:nvPr>
            <p:ph type="tbl" sz="quarter" idx="13"/>
            <p:extLst>
              <p:ext uri="{D42A27DB-BD31-4B8C-83A1-F6EECF244321}">
                <p14:modId xmlns:p14="http://schemas.microsoft.com/office/powerpoint/2010/main" val="2159616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80916588"/>
                    </a:ext>
                  </a:extLst>
                </a:gridCol>
                <a:gridCol w="1645920">
                  <a:extLst>
                    <a:ext uri="{9D8B030D-6E8A-4147-A177-3AD203B41FA5}">
                      <a16:colId xmlns:a16="http://schemas.microsoft.com/office/drawing/2014/main" val="4098121116"/>
                    </a:ext>
                  </a:extLst>
                </a:gridCol>
                <a:gridCol w="1152144">
                  <a:extLst>
                    <a:ext uri="{9D8B030D-6E8A-4147-A177-3AD203B41FA5}">
                      <a16:colId xmlns:a16="http://schemas.microsoft.com/office/drawing/2014/main" val="2287901468"/>
                    </a:ext>
                  </a:extLst>
                </a:gridCol>
                <a:gridCol w="576072">
                  <a:extLst>
                    <a:ext uri="{9D8B030D-6E8A-4147-A177-3AD203B41FA5}">
                      <a16:colId xmlns:a16="http://schemas.microsoft.com/office/drawing/2014/main" val="2003593183"/>
                    </a:ext>
                  </a:extLst>
                </a:gridCol>
                <a:gridCol w="576072">
                  <a:extLst>
                    <a:ext uri="{9D8B030D-6E8A-4147-A177-3AD203B41FA5}">
                      <a16:colId xmlns:a16="http://schemas.microsoft.com/office/drawing/2014/main" val="3793156170"/>
                    </a:ext>
                  </a:extLst>
                </a:gridCol>
                <a:gridCol w="576072">
                  <a:extLst>
                    <a:ext uri="{9D8B030D-6E8A-4147-A177-3AD203B41FA5}">
                      <a16:colId xmlns:a16="http://schemas.microsoft.com/office/drawing/2014/main" val="3018364053"/>
                    </a:ext>
                  </a:extLst>
                </a:gridCol>
                <a:gridCol w="576072">
                  <a:extLst>
                    <a:ext uri="{9D8B030D-6E8A-4147-A177-3AD203B41FA5}">
                      <a16:colId xmlns:a16="http://schemas.microsoft.com/office/drawing/2014/main" val="1611930580"/>
                    </a:ext>
                  </a:extLst>
                </a:gridCol>
                <a:gridCol w="576072">
                  <a:extLst>
                    <a:ext uri="{9D8B030D-6E8A-4147-A177-3AD203B41FA5}">
                      <a16:colId xmlns:a16="http://schemas.microsoft.com/office/drawing/2014/main" val="1791096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740610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- 2021-04-04 08:28:00</a:t>
                      </a:r>
                      <a:r>
                        <a:rPr kumimoji="0" lang="de-DE" sz="1000" b="0" i="0" u="none" strike="noStrike" kern="1200" cap="none" spc="0" normalizeH="0" baseline="0" noProof="0">
                          <a:ln>
                            <a:noFill/>
                          </a:ln>
                          <a:solidFill>
                            <a:prstClr val="black"/>
                          </a:solidFill>
                          <a:effectLst/>
                          <a:uLnTx/>
                          <a:uFillTx/>
                          <a:latin typeface="+mn-lt"/>
                          <a:ea typeface="+mn-ea"/>
                          <a:cs typeface="+mn-cs"/>
                        </a:rPr>
                        <a:t>
 Viele Lauf-Einsteigerinnen und Einsteiger fragen sich, ob sie sofort hart trainieren sollen, oder ob ein langsamer Einstieg besser ist. Wir empfehlen euch, langsam zu starten. Keuchen und Schnaufen sind deutliche Signale, erst mal einen Gang runterzuschalten. Sonst riskierst du, im anaeroben Bereich zu trainieren. Deine Muskeln übersäuern und werden den Dienst verweigern. Während Anfänger mehr Kohlenhydrate zur Energiegewinnung nutzen, verschiebt sich dieses Verhältnis bei besser Trainierten immer mehr in Richtung Fett als Energiequelle.
Wie du im grünen Bereich trainierst, zeigen wir dir auf unserer Webseite:
https://www.pronovabkk.de/gesundheit/laufen-im-gruenen-bereich.html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https://scontent-atl3-2.xx.fbcdn.net/v/t1.6435-9/s720x720/167744792_3906588776053320_9851064721131814_n.jpg?_nc_cat=105&amp;ccb=1-3&amp;_nc_sid=8024bb&amp;_nc_ohc=1JHbly3t7IMAX9SMleR&amp;_nc_ht=scontent-atl3-2.xx&amp;oh=55c54e1e908fc8d223bb2c67560a3285&amp;oe=60FD4695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09:12:44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0.3082 %</a:t>
                      </a:r>
                    </a:p>
                  </a:txBody>
                  <a:tcPr/>
                </a:tc>
                <a:extLst>
                  <a:ext uri="{0D108BD9-81ED-4DB2-BD59-A6C34878D82A}">
                    <a16:rowId xmlns:a16="http://schemas.microsoft.com/office/drawing/2014/main" val="231238318"/>
                  </a:ext>
                </a:extLst>
              </a:tr>
            </a:tbl>
          </a:graphicData>
        </a:graphic>
      </p:graphicFrame>
      <p:sp>
        <p:nvSpPr>
          <p:cNvPr id="4" name="Text Placeholder 3">
            <a:extLst>
              <a:ext uri="{FF2B5EF4-FFF2-40B4-BE49-F238E27FC236}">
                <a16:creationId xmlns:a16="http://schemas.microsoft.com/office/drawing/2014/main" id="{D14BEFE2-2C2F-476F-8AC0-E283E03C0191}"/>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9603553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89DA8-CDAC-4EBB-8063-E54DFDFB4E61}"/>
              </a:ext>
            </a:extLst>
          </p:cNvPr>
          <p:cNvSpPr>
            <a:spLocks noGrp="1"/>
          </p:cNvSpPr>
          <p:nvPr>
            <p:ph type="title"/>
          </p:nvPr>
        </p:nvSpPr>
        <p:spPr/>
        <p:txBody>
          <a:bodyPr/>
          <a:lstStyle/>
          <a:p>
            <a:r>
              <a:rPr lang="de-DE"/>
              <a:t>Facebook Postings mit den meisten Interaktionen | All Pages - 14 of 21</a:t>
            </a:r>
            <a:endParaRPr lang="en-US"/>
          </a:p>
        </p:txBody>
      </p:sp>
      <p:graphicFrame>
        <p:nvGraphicFramePr>
          <p:cNvPr id="5" name="Table Placeholder 4">
            <a:extLst>
              <a:ext uri="{FF2B5EF4-FFF2-40B4-BE49-F238E27FC236}">
                <a16:creationId xmlns:a16="http://schemas.microsoft.com/office/drawing/2014/main" id="{18792752-AFA0-4495-B783-C3397484D45A}"/>
              </a:ext>
            </a:extLst>
          </p:cNvPr>
          <p:cNvGraphicFramePr>
            <a:graphicFrameLocks noGrp="1"/>
          </p:cNvGraphicFramePr>
          <p:nvPr>
            <p:ph type="tbl" sz="quarter" idx="13"/>
            <p:extLst>
              <p:ext uri="{D42A27DB-BD31-4B8C-83A1-F6EECF244321}">
                <p14:modId xmlns:p14="http://schemas.microsoft.com/office/powerpoint/2010/main" val="3755327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83495694"/>
                    </a:ext>
                  </a:extLst>
                </a:gridCol>
                <a:gridCol w="1645920">
                  <a:extLst>
                    <a:ext uri="{9D8B030D-6E8A-4147-A177-3AD203B41FA5}">
                      <a16:colId xmlns:a16="http://schemas.microsoft.com/office/drawing/2014/main" val="2044281302"/>
                    </a:ext>
                  </a:extLst>
                </a:gridCol>
                <a:gridCol w="1152144">
                  <a:extLst>
                    <a:ext uri="{9D8B030D-6E8A-4147-A177-3AD203B41FA5}">
                      <a16:colId xmlns:a16="http://schemas.microsoft.com/office/drawing/2014/main" val="1288909506"/>
                    </a:ext>
                  </a:extLst>
                </a:gridCol>
                <a:gridCol w="576072">
                  <a:extLst>
                    <a:ext uri="{9D8B030D-6E8A-4147-A177-3AD203B41FA5}">
                      <a16:colId xmlns:a16="http://schemas.microsoft.com/office/drawing/2014/main" val="2185026378"/>
                    </a:ext>
                  </a:extLst>
                </a:gridCol>
                <a:gridCol w="576072">
                  <a:extLst>
                    <a:ext uri="{9D8B030D-6E8A-4147-A177-3AD203B41FA5}">
                      <a16:colId xmlns:a16="http://schemas.microsoft.com/office/drawing/2014/main" val="3112803105"/>
                    </a:ext>
                  </a:extLst>
                </a:gridCol>
                <a:gridCol w="576072">
                  <a:extLst>
                    <a:ext uri="{9D8B030D-6E8A-4147-A177-3AD203B41FA5}">
                      <a16:colId xmlns:a16="http://schemas.microsoft.com/office/drawing/2014/main" val="129644566"/>
                    </a:ext>
                  </a:extLst>
                </a:gridCol>
                <a:gridCol w="576072">
                  <a:extLst>
                    <a:ext uri="{9D8B030D-6E8A-4147-A177-3AD203B41FA5}">
                      <a16:colId xmlns:a16="http://schemas.microsoft.com/office/drawing/2014/main" val="3589172882"/>
                    </a:ext>
                  </a:extLst>
                </a:gridCol>
                <a:gridCol w="576072">
                  <a:extLst>
                    <a:ext uri="{9D8B030D-6E8A-4147-A177-3AD203B41FA5}">
                      <a16:colId xmlns:a16="http://schemas.microsoft.com/office/drawing/2014/main" val="2223985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56813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- 2021-04-25 09:03:00</a:t>
                      </a:r>
                      <a:r>
                        <a:rPr kumimoji="0" lang="de-DE" sz="1000" b="0" i="0" u="none" strike="noStrike" kern="1200" cap="none" spc="0" normalizeH="0" baseline="0" noProof="0">
                          <a:ln>
                            <a:noFill/>
                          </a:ln>
                          <a:solidFill>
                            <a:prstClr val="black"/>
                          </a:solidFill>
                          <a:effectLst/>
                          <a:uLnTx/>
                          <a:uFillTx/>
                          <a:latin typeface="+mn-lt"/>
                          <a:ea typeface="+mn-ea"/>
                          <a:cs typeface="+mn-cs"/>
                        </a:rPr>
                        <a:t>
 Hast du auch den ganzen Winter eine ruhige Kugel geschoben? Dann ist jetzt die richtige Zeit, um wieder aktiv zu werden! Oder willst du eine Schippe drauflegen, um wieder in Form für Wettkämpfe zu kommen? In beiden Fällen empfehlen wir dir die Sportmedizinische Untersuchung. Alle zwei Jahre bezuschusst dir die pronova BKK die Untersuchung mit bis zu 150 Euro! 
Mehr Infos:
https://www.pronovabkk.de/sportmedizinische-untersuchung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https://scontent-atl3-2.xx.fbcdn.net/v/t1.6435-9/s720x720/175348625_3973578016021062_4077679415290521527_n.jpg?_nc_cat=100&amp;ccb=1-3&amp;_nc_sid=8024bb&amp;_nc_ohc=a2orkzjNxZIAX_CCfsC&amp;_nc_ht=scontent-atl3-2.xx&amp;oh=24c288bccf0f8271de3d2367fadfea7e&amp;oe=60FE2CDD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09:12:44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0.2875 %</a:t>
                      </a:r>
                    </a:p>
                  </a:txBody>
                  <a:tcPr/>
                </a:tc>
                <a:extLst>
                  <a:ext uri="{0D108BD9-81ED-4DB2-BD59-A6C34878D82A}">
                    <a16:rowId xmlns:a16="http://schemas.microsoft.com/office/drawing/2014/main" val="2912310080"/>
                  </a:ext>
                </a:extLst>
              </a:tr>
            </a:tbl>
          </a:graphicData>
        </a:graphic>
      </p:graphicFrame>
      <p:sp>
        <p:nvSpPr>
          <p:cNvPr id="4" name="Text Placeholder 3">
            <a:extLst>
              <a:ext uri="{FF2B5EF4-FFF2-40B4-BE49-F238E27FC236}">
                <a16:creationId xmlns:a16="http://schemas.microsoft.com/office/drawing/2014/main" id="{1C778D6A-8FAA-4DF7-B1E1-E5C7C9153483}"/>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1711826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A4BEC-3BEB-485B-A047-4F1DDD471E24}"/>
              </a:ext>
            </a:extLst>
          </p:cNvPr>
          <p:cNvSpPr>
            <a:spLocks noGrp="1"/>
          </p:cNvSpPr>
          <p:nvPr>
            <p:ph type="title"/>
          </p:nvPr>
        </p:nvSpPr>
        <p:spPr/>
        <p:txBody>
          <a:bodyPr/>
          <a:lstStyle/>
          <a:p>
            <a:r>
              <a:rPr lang="de-DE"/>
              <a:t>Facebook Postings mit den meisten Interaktionen | All Pages - 15 of 21</a:t>
            </a:r>
            <a:endParaRPr lang="en-US"/>
          </a:p>
        </p:txBody>
      </p:sp>
      <p:graphicFrame>
        <p:nvGraphicFramePr>
          <p:cNvPr id="5" name="Table Placeholder 4">
            <a:extLst>
              <a:ext uri="{FF2B5EF4-FFF2-40B4-BE49-F238E27FC236}">
                <a16:creationId xmlns:a16="http://schemas.microsoft.com/office/drawing/2014/main" id="{0A8614AE-4C2D-4C96-8292-DA8632545381}"/>
              </a:ext>
            </a:extLst>
          </p:cNvPr>
          <p:cNvGraphicFramePr>
            <a:graphicFrameLocks noGrp="1"/>
          </p:cNvGraphicFramePr>
          <p:nvPr>
            <p:ph type="tbl" sz="quarter" idx="13"/>
            <p:extLst>
              <p:ext uri="{D42A27DB-BD31-4B8C-83A1-F6EECF244321}">
                <p14:modId xmlns:p14="http://schemas.microsoft.com/office/powerpoint/2010/main" val="705526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26316465"/>
                    </a:ext>
                  </a:extLst>
                </a:gridCol>
                <a:gridCol w="1645920">
                  <a:extLst>
                    <a:ext uri="{9D8B030D-6E8A-4147-A177-3AD203B41FA5}">
                      <a16:colId xmlns:a16="http://schemas.microsoft.com/office/drawing/2014/main" val="110348673"/>
                    </a:ext>
                  </a:extLst>
                </a:gridCol>
                <a:gridCol w="1152144">
                  <a:extLst>
                    <a:ext uri="{9D8B030D-6E8A-4147-A177-3AD203B41FA5}">
                      <a16:colId xmlns:a16="http://schemas.microsoft.com/office/drawing/2014/main" val="2524445490"/>
                    </a:ext>
                  </a:extLst>
                </a:gridCol>
                <a:gridCol w="576072">
                  <a:extLst>
                    <a:ext uri="{9D8B030D-6E8A-4147-A177-3AD203B41FA5}">
                      <a16:colId xmlns:a16="http://schemas.microsoft.com/office/drawing/2014/main" val="2114390525"/>
                    </a:ext>
                  </a:extLst>
                </a:gridCol>
                <a:gridCol w="576072">
                  <a:extLst>
                    <a:ext uri="{9D8B030D-6E8A-4147-A177-3AD203B41FA5}">
                      <a16:colId xmlns:a16="http://schemas.microsoft.com/office/drawing/2014/main" val="1230168712"/>
                    </a:ext>
                  </a:extLst>
                </a:gridCol>
                <a:gridCol w="576072">
                  <a:extLst>
                    <a:ext uri="{9D8B030D-6E8A-4147-A177-3AD203B41FA5}">
                      <a16:colId xmlns:a16="http://schemas.microsoft.com/office/drawing/2014/main" val="529441176"/>
                    </a:ext>
                  </a:extLst>
                </a:gridCol>
                <a:gridCol w="576072">
                  <a:extLst>
                    <a:ext uri="{9D8B030D-6E8A-4147-A177-3AD203B41FA5}">
                      <a16:colId xmlns:a16="http://schemas.microsoft.com/office/drawing/2014/main" val="2427038989"/>
                    </a:ext>
                  </a:extLst>
                </a:gridCol>
                <a:gridCol w="576072">
                  <a:extLst>
                    <a:ext uri="{9D8B030D-6E8A-4147-A177-3AD203B41FA5}">
                      <a16:colId xmlns:a16="http://schemas.microsoft.com/office/drawing/2014/main" val="3407145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23370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- 2021-05-24 12:25:00</a:t>
                      </a:r>
                      <a:r>
                        <a:rPr kumimoji="0" lang="de-DE" sz="1000" b="0" i="0" u="none" strike="noStrike" kern="1200" cap="none" spc="0" normalizeH="0" baseline="0" noProof="0">
                          <a:ln>
                            <a:noFill/>
                          </a:ln>
                          <a:solidFill>
                            <a:prstClr val="black"/>
                          </a:solidFill>
                          <a:effectLst/>
                          <a:uLnTx/>
                          <a:uFillTx/>
                          <a:latin typeface="+mn-lt"/>
                          <a:ea typeface="+mn-ea"/>
                          <a:cs typeface="+mn-cs"/>
                        </a:rPr>
                        <a:t>
 Energy Balls sind kleine Energiebomben und kommen ohne Haushaltszucker aus. Bei schlauer Auswahl der Zutaten sind sie ein viel gesünderer Snack als Schokolade, Gummibärchen, Kekse und Co. 
Wir haben drei leckere Rezepte für euch:
https://www.pronovabkk.de/gesundheit/energy-balls-der-gesunde-snack-fuer-zwischendurch.html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https://scontent-atl3-2.xx.fbcdn.net/v/t1.6435-9/s720x720/188826511_4058149924230537_289502100389881654_n.jpg?_nc_cat=107&amp;ccb=1-3&amp;_nc_sid=8024bb&amp;_nc_ohc=hITBJc3TysoAX-U7MBX&amp;_nc_ht=scontent-atl3-2.xx&amp;oh=51417cdada08371d15698ef95012537f&amp;oe=60FDC625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09:12:44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0.2878 %</a:t>
                      </a:r>
                    </a:p>
                  </a:txBody>
                  <a:tcPr/>
                </a:tc>
                <a:extLst>
                  <a:ext uri="{0D108BD9-81ED-4DB2-BD59-A6C34878D82A}">
                    <a16:rowId xmlns:a16="http://schemas.microsoft.com/office/drawing/2014/main" val="3351300111"/>
                  </a:ext>
                </a:extLst>
              </a:tr>
            </a:tbl>
          </a:graphicData>
        </a:graphic>
      </p:graphicFrame>
      <p:sp>
        <p:nvSpPr>
          <p:cNvPr id="4" name="Text Placeholder 3">
            <a:extLst>
              <a:ext uri="{FF2B5EF4-FFF2-40B4-BE49-F238E27FC236}">
                <a16:creationId xmlns:a16="http://schemas.microsoft.com/office/drawing/2014/main" id="{84725719-485B-455C-B54C-78A257381B3D}"/>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7626501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A0D45-2455-409B-BB89-169999023760}"/>
              </a:ext>
            </a:extLst>
          </p:cNvPr>
          <p:cNvSpPr>
            <a:spLocks noGrp="1"/>
          </p:cNvSpPr>
          <p:nvPr>
            <p:ph type="title"/>
          </p:nvPr>
        </p:nvSpPr>
        <p:spPr/>
        <p:txBody>
          <a:bodyPr/>
          <a:lstStyle/>
          <a:p>
            <a:r>
              <a:rPr lang="de-DE"/>
              <a:t>Facebook Postings mit den meisten Interaktionen | All Pages - 16 of 21</a:t>
            </a:r>
            <a:endParaRPr lang="en-US"/>
          </a:p>
        </p:txBody>
      </p:sp>
      <p:graphicFrame>
        <p:nvGraphicFramePr>
          <p:cNvPr id="5" name="Table Placeholder 4">
            <a:extLst>
              <a:ext uri="{FF2B5EF4-FFF2-40B4-BE49-F238E27FC236}">
                <a16:creationId xmlns:a16="http://schemas.microsoft.com/office/drawing/2014/main" id="{D21A02AB-6C9B-4202-A92A-006FCC1EB324}"/>
              </a:ext>
            </a:extLst>
          </p:cNvPr>
          <p:cNvGraphicFramePr>
            <a:graphicFrameLocks noGrp="1"/>
          </p:cNvGraphicFramePr>
          <p:nvPr>
            <p:ph type="tbl" sz="quarter" idx="13"/>
            <p:extLst>
              <p:ext uri="{D42A27DB-BD31-4B8C-83A1-F6EECF244321}">
                <p14:modId xmlns:p14="http://schemas.microsoft.com/office/powerpoint/2010/main" val="3877077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78172329"/>
                    </a:ext>
                  </a:extLst>
                </a:gridCol>
                <a:gridCol w="1645920">
                  <a:extLst>
                    <a:ext uri="{9D8B030D-6E8A-4147-A177-3AD203B41FA5}">
                      <a16:colId xmlns:a16="http://schemas.microsoft.com/office/drawing/2014/main" val="3183654322"/>
                    </a:ext>
                  </a:extLst>
                </a:gridCol>
                <a:gridCol w="1152144">
                  <a:extLst>
                    <a:ext uri="{9D8B030D-6E8A-4147-A177-3AD203B41FA5}">
                      <a16:colId xmlns:a16="http://schemas.microsoft.com/office/drawing/2014/main" val="3608765782"/>
                    </a:ext>
                  </a:extLst>
                </a:gridCol>
                <a:gridCol w="576072">
                  <a:extLst>
                    <a:ext uri="{9D8B030D-6E8A-4147-A177-3AD203B41FA5}">
                      <a16:colId xmlns:a16="http://schemas.microsoft.com/office/drawing/2014/main" val="2211052410"/>
                    </a:ext>
                  </a:extLst>
                </a:gridCol>
                <a:gridCol w="576072">
                  <a:extLst>
                    <a:ext uri="{9D8B030D-6E8A-4147-A177-3AD203B41FA5}">
                      <a16:colId xmlns:a16="http://schemas.microsoft.com/office/drawing/2014/main" val="360224828"/>
                    </a:ext>
                  </a:extLst>
                </a:gridCol>
                <a:gridCol w="576072">
                  <a:extLst>
                    <a:ext uri="{9D8B030D-6E8A-4147-A177-3AD203B41FA5}">
                      <a16:colId xmlns:a16="http://schemas.microsoft.com/office/drawing/2014/main" val="1165281130"/>
                    </a:ext>
                  </a:extLst>
                </a:gridCol>
                <a:gridCol w="576072">
                  <a:extLst>
                    <a:ext uri="{9D8B030D-6E8A-4147-A177-3AD203B41FA5}">
                      <a16:colId xmlns:a16="http://schemas.microsoft.com/office/drawing/2014/main" val="5817455"/>
                    </a:ext>
                  </a:extLst>
                </a:gridCol>
                <a:gridCol w="576072">
                  <a:extLst>
                    <a:ext uri="{9D8B030D-6E8A-4147-A177-3AD203B41FA5}">
                      <a16:colId xmlns:a16="http://schemas.microsoft.com/office/drawing/2014/main" val="3046405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41792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- 2021-06-09 16:13:42</a:t>
                      </a:r>
                      <a:r>
                        <a:rPr kumimoji="0" lang="de-DE" sz="1000" b="0" i="0" u="none" strike="noStrike" kern="1200" cap="none" spc="0" normalizeH="0" baseline="0" noProof="0">
                          <a:ln>
                            <a:noFill/>
                          </a:ln>
                          <a:solidFill>
                            <a:prstClr val="black"/>
                          </a:solidFill>
                          <a:effectLst/>
                          <a:uLnTx/>
                          <a:uFillTx/>
                          <a:latin typeface="+mn-lt"/>
                          <a:ea typeface="+mn-ea"/>
                          <a:cs typeface="+mn-cs"/>
                        </a:rPr>
                        <a:t>
 Was für ein Gartentyp bist du? Trimmst du deinen Rasen, pflegst du ein Bienenparadies oder ziehst du Tomaten und Kräuter auf der Fensterbank? Wenn ihr im Garten aktiv werden wollt, haben wir für euch in unserer Gartenbude praktische Gartentipps zusammengestellt und zeigen euch in den nächsten Wochen, wie gesund Gärtnern ist!
https://www.pronovabkk.de/gesundheit/urban-gardening.html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https://scontent-atl3-2.xx.fbcdn.net/v/t1.6435-9/p480x480/197838831_4113359652042897_8829004585247777182_n.jpg?_nc_cat=100&amp;ccb=1-3&amp;_nc_sid=8024bb&amp;_nc_ohc=xFnPQXi7IS0AX-qwSJS&amp;_nc_ht=scontent-atl3-2.xx&amp;oh=1608d96ac6f43d090b29e965d955ec80&amp;oe=60FE820D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09:12:44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0.2878 %</a:t>
                      </a:r>
                    </a:p>
                  </a:txBody>
                  <a:tcPr/>
                </a:tc>
                <a:extLst>
                  <a:ext uri="{0D108BD9-81ED-4DB2-BD59-A6C34878D82A}">
                    <a16:rowId xmlns:a16="http://schemas.microsoft.com/office/drawing/2014/main" val="579513207"/>
                  </a:ext>
                </a:extLst>
              </a:tr>
            </a:tbl>
          </a:graphicData>
        </a:graphic>
      </p:graphicFrame>
      <p:sp>
        <p:nvSpPr>
          <p:cNvPr id="4" name="Text Placeholder 3">
            <a:extLst>
              <a:ext uri="{FF2B5EF4-FFF2-40B4-BE49-F238E27FC236}">
                <a16:creationId xmlns:a16="http://schemas.microsoft.com/office/drawing/2014/main" id="{CEE615B1-547F-4C41-973B-E390AEA1B556}"/>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5011328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61BF6-5CC0-4B28-89B7-B29A62BC06EA}"/>
              </a:ext>
            </a:extLst>
          </p:cNvPr>
          <p:cNvSpPr>
            <a:spLocks noGrp="1"/>
          </p:cNvSpPr>
          <p:nvPr>
            <p:ph type="title"/>
          </p:nvPr>
        </p:nvSpPr>
        <p:spPr/>
        <p:txBody>
          <a:bodyPr/>
          <a:lstStyle/>
          <a:p>
            <a:r>
              <a:rPr lang="de-DE"/>
              <a:t>Facebook Postings mit den meisten Interaktionen | All Pages - 17 of 21</a:t>
            </a:r>
            <a:endParaRPr lang="en-US"/>
          </a:p>
        </p:txBody>
      </p:sp>
      <p:graphicFrame>
        <p:nvGraphicFramePr>
          <p:cNvPr id="5" name="Table Placeholder 4">
            <a:extLst>
              <a:ext uri="{FF2B5EF4-FFF2-40B4-BE49-F238E27FC236}">
                <a16:creationId xmlns:a16="http://schemas.microsoft.com/office/drawing/2014/main" id="{C684F839-C9E6-4D8B-A697-BBCACB4BDEAD}"/>
              </a:ext>
            </a:extLst>
          </p:cNvPr>
          <p:cNvGraphicFramePr>
            <a:graphicFrameLocks noGrp="1"/>
          </p:cNvGraphicFramePr>
          <p:nvPr>
            <p:ph type="tbl" sz="quarter" idx="13"/>
            <p:extLst>
              <p:ext uri="{D42A27DB-BD31-4B8C-83A1-F6EECF244321}">
                <p14:modId xmlns:p14="http://schemas.microsoft.com/office/powerpoint/2010/main" val="1630420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9865801"/>
                    </a:ext>
                  </a:extLst>
                </a:gridCol>
                <a:gridCol w="1645920">
                  <a:extLst>
                    <a:ext uri="{9D8B030D-6E8A-4147-A177-3AD203B41FA5}">
                      <a16:colId xmlns:a16="http://schemas.microsoft.com/office/drawing/2014/main" val="50458859"/>
                    </a:ext>
                  </a:extLst>
                </a:gridCol>
                <a:gridCol w="1152144">
                  <a:extLst>
                    <a:ext uri="{9D8B030D-6E8A-4147-A177-3AD203B41FA5}">
                      <a16:colId xmlns:a16="http://schemas.microsoft.com/office/drawing/2014/main" val="654656298"/>
                    </a:ext>
                  </a:extLst>
                </a:gridCol>
                <a:gridCol w="576072">
                  <a:extLst>
                    <a:ext uri="{9D8B030D-6E8A-4147-A177-3AD203B41FA5}">
                      <a16:colId xmlns:a16="http://schemas.microsoft.com/office/drawing/2014/main" val="3431377219"/>
                    </a:ext>
                  </a:extLst>
                </a:gridCol>
                <a:gridCol w="576072">
                  <a:extLst>
                    <a:ext uri="{9D8B030D-6E8A-4147-A177-3AD203B41FA5}">
                      <a16:colId xmlns:a16="http://schemas.microsoft.com/office/drawing/2014/main" val="2489482178"/>
                    </a:ext>
                  </a:extLst>
                </a:gridCol>
                <a:gridCol w="576072">
                  <a:extLst>
                    <a:ext uri="{9D8B030D-6E8A-4147-A177-3AD203B41FA5}">
                      <a16:colId xmlns:a16="http://schemas.microsoft.com/office/drawing/2014/main" val="755095241"/>
                    </a:ext>
                  </a:extLst>
                </a:gridCol>
                <a:gridCol w="576072">
                  <a:extLst>
                    <a:ext uri="{9D8B030D-6E8A-4147-A177-3AD203B41FA5}">
                      <a16:colId xmlns:a16="http://schemas.microsoft.com/office/drawing/2014/main" val="4104183827"/>
                    </a:ext>
                  </a:extLst>
                </a:gridCol>
                <a:gridCol w="576072">
                  <a:extLst>
                    <a:ext uri="{9D8B030D-6E8A-4147-A177-3AD203B41FA5}">
                      <a16:colId xmlns:a16="http://schemas.microsoft.com/office/drawing/2014/main" val="3965053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48504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- 2021-05-22 09:07:53</a:t>
                      </a:r>
                      <a:r>
                        <a:rPr kumimoji="0" lang="de-DE" sz="1000" b="0" i="0" u="none" strike="noStrike" kern="1200" cap="none" spc="0" normalizeH="0" baseline="0" noProof="0">
                          <a:ln>
                            <a:noFill/>
                          </a:ln>
                          <a:solidFill>
                            <a:prstClr val="black"/>
                          </a:solidFill>
                          <a:effectLst/>
                          <a:uLnTx/>
                          <a:uFillTx/>
                          <a:latin typeface="+mn-lt"/>
                          <a:ea typeface="+mn-ea"/>
                          <a:cs typeface="+mn-cs"/>
                        </a:rPr>
                        <a:t>
 Vintage-Räder sind stylisch und nachhaltig. Du hast ein altes Rad? Alte Fahrräder sind oft von guter Qualität. Vielleicht reicht es ja, das gute Stück einmal gründlich zu überholen statt gleich ein neues zu kaufen. Oder schau dich auf dem Gebrauchtmarkt um. In Zeiten, in denen viele auf E-Bikes umsteigen, kannst du hier oft Schnäppchen machen. Das spart Ressourcen für die Herstellung eines neuen Rades. Du suchst was Besonderes? Viele alte Fahrradmarken sind Kult. Die Aufarbeitung eines solchen Vintage-Räder ist eine Liebhaber-Kultur für sich und du hast wirklich ein individuelles Gefährt. 
Alle Infos zum nachhaltigen Fahrradfahren:
pronovabkk.de/gesundheit/nachhaltiges-radfahren.html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https://scontent-atl3-2.xx.fbcdn.net/v/t1.6435-0/p480x480/189279466_4058120537566809_8100895241795960196_n.jpg?_nc_cat=109&amp;ccb=1-3&amp;_nc_sid=8024bb&amp;_nc_ohc=iI9w8-yIY6EAX_AnDdx&amp;_nc_ht=scontent-atl3-2.xx&amp;oh=5ba29cf641318c1e0a65f9a010dd2b55&amp;oe=60FEA0CF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09:12:44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0.2569 %</a:t>
                      </a:r>
                    </a:p>
                  </a:txBody>
                  <a:tcPr/>
                </a:tc>
                <a:extLst>
                  <a:ext uri="{0D108BD9-81ED-4DB2-BD59-A6C34878D82A}">
                    <a16:rowId xmlns:a16="http://schemas.microsoft.com/office/drawing/2014/main" val="1559251331"/>
                  </a:ext>
                </a:extLst>
              </a:tr>
            </a:tbl>
          </a:graphicData>
        </a:graphic>
      </p:graphicFrame>
      <p:sp>
        <p:nvSpPr>
          <p:cNvPr id="4" name="Text Placeholder 3">
            <a:extLst>
              <a:ext uri="{FF2B5EF4-FFF2-40B4-BE49-F238E27FC236}">
                <a16:creationId xmlns:a16="http://schemas.microsoft.com/office/drawing/2014/main" id="{88450FB1-BDFD-4ED1-B102-BE84470BB9A0}"/>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185572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28E4E-5140-4F38-8B57-DA70FB8A27B3}"/>
              </a:ext>
            </a:extLst>
          </p:cNvPr>
          <p:cNvSpPr>
            <a:spLocks noGrp="1"/>
          </p:cNvSpPr>
          <p:nvPr>
            <p:ph type="title"/>
          </p:nvPr>
        </p:nvSpPr>
        <p:spPr/>
        <p:txBody>
          <a:bodyPr/>
          <a:lstStyle/>
          <a:p>
            <a:r>
              <a:rPr lang="de-DE"/>
              <a:t>Facebook Postings mit den meisten Interaktionen | All Pages - 18 of 21</a:t>
            </a:r>
            <a:endParaRPr lang="en-US"/>
          </a:p>
        </p:txBody>
      </p:sp>
      <p:graphicFrame>
        <p:nvGraphicFramePr>
          <p:cNvPr id="5" name="Table Placeholder 4">
            <a:extLst>
              <a:ext uri="{FF2B5EF4-FFF2-40B4-BE49-F238E27FC236}">
                <a16:creationId xmlns:a16="http://schemas.microsoft.com/office/drawing/2014/main" id="{8555F26A-80CE-4896-8709-41EF0F2511DD}"/>
              </a:ext>
            </a:extLst>
          </p:cNvPr>
          <p:cNvGraphicFramePr>
            <a:graphicFrameLocks noGrp="1"/>
          </p:cNvGraphicFramePr>
          <p:nvPr>
            <p:ph type="tbl" sz="quarter" idx="13"/>
            <p:extLst>
              <p:ext uri="{D42A27DB-BD31-4B8C-83A1-F6EECF244321}">
                <p14:modId xmlns:p14="http://schemas.microsoft.com/office/powerpoint/2010/main" val="3586252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01261318"/>
                    </a:ext>
                  </a:extLst>
                </a:gridCol>
                <a:gridCol w="1645920">
                  <a:extLst>
                    <a:ext uri="{9D8B030D-6E8A-4147-A177-3AD203B41FA5}">
                      <a16:colId xmlns:a16="http://schemas.microsoft.com/office/drawing/2014/main" val="1866713321"/>
                    </a:ext>
                  </a:extLst>
                </a:gridCol>
                <a:gridCol w="1152144">
                  <a:extLst>
                    <a:ext uri="{9D8B030D-6E8A-4147-A177-3AD203B41FA5}">
                      <a16:colId xmlns:a16="http://schemas.microsoft.com/office/drawing/2014/main" val="929660002"/>
                    </a:ext>
                  </a:extLst>
                </a:gridCol>
                <a:gridCol w="576072">
                  <a:extLst>
                    <a:ext uri="{9D8B030D-6E8A-4147-A177-3AD203B41FA5}">
                      <a16:colId xmlns:a16="http://schemas.microsoft.com/office/drawing/2014/main" val="3433952323"/>
                    </a:ext>
                  </a:extLst>
                </a:gridCol>
                <a:gridCol w="576072">
                  <a:extLst>
                    <a:ext uri="{9D8B030D-6E8A-4147-A177-3AD203B41FA5}">
                      <a16:colId xmlns:a16="http://schemas.microsoft.com/office/drawing/2014/main" val="1223266346"/>
                    </a:ext>
                  </a:extLst>
                </a:gridCol>
                <a:gridCol w="576072">
                  <a:extLst>
                    <a:ext uri="{9D8B030D-6E8A-4147-A177-3AD203B41FA5}">
                      <a16:colId xmlns:a16="http://schemas.microsoft.com/office/drawing/2014/main" val="39176986"/>
                    </a:ext>
                  </a:extLst>
                </a:gridCol>
                <a:gridCol w="576072">
                  <a:extLst>
                    <a:ext uri="{9D8B030D-6E8A-4147-A177-3AD203B41FA5}">
                      <a16:colId xmlns:a16="http://schemas.microsoft.com/office/drawing/2014/main" val="2827875470"/>
                    </a:ext>
                  </a:extLst>
                </a:gridCol>
                <a:gridCol w="576072">
                  <a:extLst>
                    <a:ext uri="{9D8B030D-6E8A-4147-A177-3AD203B41FA5}">
                      <a16:colId xmlns:a16="http://schemas.microsoft.com/office/drawing/2014/main" val="1451440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19283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- 2021-05-31 11:26:29</a:t>
                      </a:r>
                      <a:r>
                        <a:rPr kumimoji="0" lang="de-DE" sz="1000" b="0" i="0" u="none" strike="noStrike" kern="1200" cap="none" spc="0" normalizeH="0" baseline="0" noProof="0">
                          <a:ln>
                            <a:noFill/>
                          </a:ln>
                          <a:solidFill>
                            <a:prstClr val="black"/>
                          </a:solidFill>
                          <a:effectLst/>
                          <a:uLnTx/>
                          <a:uFillTx/>
                          <a:latin typeface="+mn-lt"/>
                          <a:ea typeface="+mn-ea"/>
                          <a:cs typeface="+mn-cs"/>
                        </a:rPr>
                        <a:t>
 Du möchtest für einen kurzen Augenblick einen Ausflug nach Asien machen? Dann versuch doch mal die Buddha-Bowl! Mit nur etwa 350 kcal pro Portion entführt dich diese Mahlzeit aus deinem Alltag – ohne dabei, wie im typischen Urlaub, anzusetzen. Ganz im Gegenteil! Wir präsentieren dir hier eine super gesunde und einfache Bowl, die dir Urlaubsfeeling in die Küche zaubert.
Hier findest du das Rezept mit allen Informationen:
https://www.pronovabkk.de/gesundheit/buddha-bowl-mit-nur-350-kalorien.html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https://scontent-atl3-2.xx.fbcdn.net/v/t15.5256-10/s720x720/183745749_314161243482146_4664032004199429227_n.jpg?_nc_cat=103&amp;ccb=1-3&amp;_nc_sid=ad6a45&amp;_nc_ohc=1ZL-_qBZ8QMAX9BrCuM&amp;_nc_ht=scontent-atl3-2.xx&amp;oh=d16084255e5091e089b7149bdcd5846f&amp;oe=60FDEEEC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09:12:44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0.2365 %</a:t>
                      </a:r>
                    </a:p>
                  </a:txBody>
                  <a:tcPr/>
                </a:tc>
                <a:extLst>
                  <a:ext uri="{0D108BD9-81ED-4DB2-BD59-A6C34878D82A}">
                    <a16:rowId xmlns:a16="http://schemas.microsoft.com/office/drawing/2014/main" val="1933659116"/>
                  </a:ext>
                </a:extLst>
              </a:tr>
            </a:tbl>
          </a:graphicData>
        </a:graphic>
      </p:graphicFrame>
      <p:sp>
        <p:nvSpPr>
          <p:cNvPr id="4" name="Text Placeholder 3">
            <a:extLst>
              <a:ext uri="{FF2B5EF4-FFF2-40B4-BE49-F238E27FC236}">
                <a16:creationId xmlns:a16="http://schemas.microsoft.com/office/drawing/2014/main" id="{54FE7309-AA6C-4D60-8DC1-8DBE5564D53D}"/>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6728790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9AC53-5B34-4703-BEC7-57E980DDA5FD}"/>
              </a:ext>
            </a:extLst>
          </p:cNvPr>
          <p:cNvSpPr>
            <a:spLocks noGrp="1"/>
          </p:cNvSpPr>
          <p:nvPr>
            <p:ph type="title"/>
          </p:nvPr>
        </p:nvSpPr>
        <p:spPr/>
        <p:txBody>
          <a:bodyPr/>
          <a:lstStyle/>
          <a:p>
            <a:r>
              <a:rPr lang="de-DE"/>
              <a:t>Facebook Postings mit den meisten Interaktionen | All Pages - 19 of 21</a:t>
            </a:r>
            <a:endParaRPr lang="en-US"/>
          </a:p>
        </p:txBody>
      </p:sp>
      <p:graphicFrame>
        <p:nvGraphicFramePr>
          <p:cNvPr id="5" name="Table Placeholder 4">
            <a:extLst>
              <a:ext uri="{FF2B5EF4-FFF2-40B4-BE49-F238E27FC236}">
                <a16:creationId xmlns:a16="http://schemas.microsoft.com/office/drawing/2014/main" id="{1519AC12-EB5A-4A5F-A9AA-48BA2FE8D0E7}"/>
              </a:ext>
            </a:extLst>
          </p:cNvPr>
          <p:cNvGraphicFramePr>
            <a:graphicFrameLocks noGrp="1"/>
          </p:cNvGraphicFramePr>
          <p:nvPr>
            <p:ph type="tbl" sz="quarter" idx="13"/>
            <p:extLst>
              <p:ext uri="{D42A27DB-BD31-4B8C-83A1-F6EECF244321}">
                <p14:modId xmlns:p14="http://schemas.microsoft.com/office/powerpoint/2010/main" val="3916127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87581673"/>
                    </a:ext>
                  </a:extLst>
                </a:gridCol>
                <a:gridCol w="1645920">
                  <a:extLst>
                    <a:ext uri="{9D8B030D-6E8A-4147-A177-3AD203B41FA5}">
                      <a16:colId xmlns:a16="http://schemas.microsoft.com/office/drawing/2014/main" val="1044584036"/>
                    </a:ext>
                  </a:extLst>
                </a:gridCol>
                <a:gridCol w="1152144">
                  <a:extLst>
                    <a:ext uri="{9D8B030D-6E8A-4147-A177-3AD203B41FA5}">
                      <a16:colId xmlns:a16="http://schemas.microsoft.com/office/drawing/2014/main" val="3986645455"/>
                    </a:ext>
                  </a:extLst>
                </a:gridCol>
                <a:gridCol w="576072">
                  <a:extLst>
                    <a:ext uri="{9D8B030D-6E8A-4147-A177-3AD203B41FA5}">
                      <a16:colId xmlns:a16="http://schemas.microsoft.com/office/drawing/2014/main" val="3158942873"/>
                    </a:ext>
                  </a:extLst>
                </a:gridCol>
                <a:gridCol w="576072">
                  <a:extLst>
                    <a:ext uri="{9D8B030D-6E8A-4147-A177-3AD203B41FA5}">
                      <a16:colId xmlns:a16="http://schemas.microsoft.com/office/drawing/2014/main" val="2526562812"/>
                    </a:ext>
                  </a:extLst>
                </a:gridCol>
                <a:gridCol w="576072">
                  <a:extLst>
                    <a:ext uri="{9D8B030D-6E8A-4147-A177-3AD203B41FA5}">
                      <a16:colId xmlns:a16="http://schemas.microsoft.com/office/drawing/2014/main" val="2207831464"/>
                    </a:ext>
                  </a:extLst>
                </a:gridCol>
                <a:gridCol w="576072">
                  <a:extLst>
                    <a:ext uri="{9D8B030D-6E8A-4147-A177-3AD203B41FA5}">
                      <a16:colId xmlns:a16="http://schemas.microsoft.com/office/drawing/2014/main" val="270345759"/>
                    </a:ext>
                  </a:extLst>
                </a:gridCol>
                <a:gridCol w="576072">
                  <a:extLst>
                    <a:ext uri="{9D8B030D-6E8A-4147-A177-3AD203B41FA5}">
                      <a16:colId xmlns:a16="http://schemas.microsoft.com/office/drawing/2014/main" val="1986316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148329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- 2021-06-29 11:47:37</a:t>
                      </a:r>
                      <a:r>
                        <a:rPr kumimoji="0" lang="de-DE" sz="1000" b="0" i="0" u="none" strike="noStrike" kern="1200" cap="none" spc="0" normalizeH="0" baseline="0" noProof="0">
                          <a:ln>
                            <a:noFill/>
                          </a:ln>
                          <a:solidFill>
                            <a:prstClr val="black"/>
                          </a:solidFill>
                          <a:effectLst/>
                          <a:uLnTx/>
                          <a:uFillTx/>
                          <a:latin typeface="+mn-lt"/>
                          <a:ea typeface="+mn-ea"/>
                          <a:cs typeface="+mn-cs"/>
                        </a:rPr>
                        <a:t>
 Das war doch gestern noch nicht da? Wenn sich deine Haut plötzlich verändert, solltest du eine Fachperson hinsehen lassen. Am einfachsten ist das mit dem Haut-Check per Foto-Diagnose der TeleClinic: Hier kannst du mit wenigen Klicks Hilfe bei Hautausschlag oder Ekzemen zu erhalten. Einfach in der App Fragen zu deinen Symptomen beantworten und Bilder der betroffenen Stelle hochladen. Anschließend bekommst du schnell eine Diagnose. Für unsere Versicherten übernehmen wir die Kosten.
https://www.pronovabkk.de/teleclinic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https://scontent-atl3-2.xx.fbcdn.net/v/t1.6435-9/p720x720/201507979_4136051909773671_1511719564163741331_n.jpg?_nc_cat=102&amp;ccb=1-3&amp;_nc_sid=8024bb&amp;_nc_ohc=FkQIOtes-xgAX9XQ0wW&amp;_nc_ht=scontent-atl3-2.xx&amp;oh=106308328156261633dc2e009c8f5058&amp;oe=60FE685A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09:12:44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0.2366 %</a:t>
                      </a:r>
                    </a:p>
                  </a:txBody>
                  <a:tcPr/>
                </a:tc>
                <a:extLst>
                  <a:ext uri="{0D108BD9-81ED-4DB2-BD59-A6C34878D82A}">
                    <a16:rowId xmlns:a16="http://schemas.microsoft.com/office/drawing/2014/main" val="311974401"/>
                  </a:ext>
                </a:extLst>
              </a:tr>
            </a:tbl>
          </a:graphicData>
        </a:graphic>
      </p:graphicFrame>
      <p:sp>
        <p:nvSpPr>
          <p:cNvPr id="4" name="Text Placeholder 3">
            <a:extLst>
              <a:ext uri="{FF2B5EF4-FFF2-40B4-BE49-F238E27FC236}">
                <a16:creationId xmlns:a16="http://schemas.microsoft.com/office/drawing/2014/main" id="{342F9EE8-2F98-49FD-A808-F99866A1976D}"/>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4242987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74F0E-D8AD-4722-9EB4-5F3ECF2A7058}"/>
              </a:ext>
            </a:extLst>
          </p:cNvPr>
          <p:cNvSpPr>
            <a:spLocks noGrp="1"/>
          </p:cNvSpPr>
          <p:nvPr>
            <p:ph type="title"/>
          </p:nvPr>
        </p:nvSpPr>
        <p:spPr/>
        <p:txBody>
          <a:bodyPr/>
          <a:lstStyle/>
          <a:p>
            <a:r>
              <a:rPr lang="de-DE"/>
              <a:t>Facebook Postings mit den meisten Interaktionen | All Pages - 20 of 21</a:t>
            </a:r>
            <a:endParaRPr lang="en-US"/>
          </a:p>
        </p:txBody>
      </p:sp>
      <p:graphicFrame>
        <p:nvGraphicFramePr>
          <p:cNvPr id="5" name="Table Placeholder 4">
            <a:extLst>
              <a:ext uri="{FF2B5EF4-FFF2-40B4-BE49-F238E27FC236}">
                <a16:creationId xmlns:a16="http://schemas.microsoft.com/office/drawing/2014/main" id="{A2101026-CD44-488C-AA13-66D5E9B1BA36}"/>
              </a:ext>
            </a:extLst>
          </p:cNvPr>
          <p:cNvGraphicFramePr>
            <a:graphicFrameLocks noGrp="1"/>
          </p:cNvGraphicFramePr>
          <p:nvPr>
            <p:ph type="tbl" sz="quarter" idx="13"/>
            <p:extLst>
              <p:ext uri="{D42A27DB-BD31-4B8C-83A1-F6EECF244321}">
                <p14:modId xmlns:p14="http://schemas.microsoft.com/office/powerpoint/2010/main" val="2959072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58254318"/>
                    </a:ext>
                  </a:extLst>
                </a:gridCol>
                <a:gridCol w="1645920">
                  <a:extLst>
                    <a:ext uri="{9D8B030D-6E8A-4147-A177-3AD203B41FA5}">
                      <a16:colId xmlns:a16="http://schemas.microsoft.com/office/drawing/2014/main" val="3596545045"/>
                    </a:ext>
                  </a:extLst>
                </a:gridCol>
                <a:gridCol w="1152144">
                  <a:extLst>
                    <a:ext uri="{9D8B030D-6E8A-4147-A177-3AD203B41FA5}">
                      <a16:colId xmlns:a16="http://schemas.microsoft.com/office/drawing/2014/main" val="1958276173"/>
                    </a:ext>
                  </a:extLst>
                </a:gridCol>
                <a:gridCol w="576072">
                  <a:extLst>
                    <a:ext uri="{9D8B030D-6E8A-4147-A177-3AD203B41FA5}">
                      <a16:colId xmlns:a16="http://schemas.microsoft.com/office/drawing/2014/main" val="2720564695"/>
                    </a:ext>
                  </a:extLst>
                </a:gridCol>
                <a:gridCol w="576072">
                  <a:extLst>
                    <a:ext uri="{9D8B030D-6E8A-4147-A177-3AD203B41FA5}">
                      <a16:colId xmlns:a16="http://schemas.microsoft.com/office/drawing/2014/main" val="4239914219"/>
                    </a:ext>
                  </a:extLst>
                </a:gridCol>
                <a:gridCol w="576072">
                  <a:extLst>
                    <a:ext uri="{9D8B030D-6E8A-4147-A177-3AD203B41FA5}">
                      <a16:colId xmlns:a16="http://schemas.microsoft.com/office/drawing/2014/main" val="2778389657"/>
                    </a:ext>
                  </a:extLst>
                </a:gridCol>
                <a:gridCol w="576072">
                  <a:extLst>
                    <a:ext uri="{9D8B030D-6E8A-4147-A177-3AD203B41FA5}">
                      <a16:colId xmlns:a16="http://schemas.microsoft.com/office/drawing/2014/main" val="3297720110"/>
                    </a:ext>
                  </a:extLst>
                </a:gridCol>
                <a:gridCol w="576072">
                  <a:extLst>
                    <a:ext uri="{9D8B030D-6E8A-4147-A177-3AD203B41FA5}">
                      <a16:colId xmlns:a16="http://schemas.microsoft.com/office/drawing/2014/main" val="3386925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99766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- 2021-06-03 11:24:03</a:t>
                      </a:r>
                      <a:r>
                        <a:rPr kumimoji="0" lang="de-DE" sz="1000" b="0" i="0" u="none" strike="noStrike" kern="1200" cap="none" spc="0" normalizeH="0" baseline="0" noProof="0">
                          <a:ln>
                            <a:noFill/>
                          </a:ln>
                          <a:solidFill>
                            <a:prstClr val="black"/>
                          </a:solidFill>
                          <a:effectLst/>
                          <a:uLnTx/>
                          <a:uFillTx/>
                          <a:latin typeface="+mn-lt"/>
                          <a:ea typeface="+mn-ea"/>
                          <a:cs typeface="+mn-cs"/>
                        </a:rPr>
                        <a:t>
 Jedes Wochenende Wandern - das war für viele das Programm in der Corona-Zeit. Wenn du weiter so viel in der Natur unterwegs sein willst, solltest du dich mit deiner Ärztin oder deinem Arzt über eine FSME-Schutzimpfung unterhalten. Eine FSME-Infektion äußert sich zunächst durch grippeähnliche Symptome. In vielen Fällen ist die Sache damit zum Glück ausgestanden. Doch es gibt schwere Verläufe, bei denen das zentrale Nervensystem sowie die Hirnhaut angegriffen werden. In dieser schweren Form kann eine FSME sogar zum Tode führen. Die Erkrankung kann kaum behandelt werden, deshalb ist Vorbeugung durch Impfung so wichtig.
Auch wichtig: Die Kosten für die Impfung übernimmt die pronova BKK für dich!
#pronovabkk #zecken #zeckenschutz #FSME #Impfung #prävention #meningitis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xx.fbcdn.net/v/t1.6435-9/p720x720/194823335_4091528704225992_4328313687996799388_n.jpg?_nc_cat=108&amp;ccb=1-3&amp;_nc_sid=8024bb&amp;_nc_ohc=0gDjlzD6kwcAX8C2XE_&amp;_nc_ht=scontent-atl3-2.xx&amp;edm=AKIiGfEEAAAA&amp;oh=2fc40bd28873a96450d49cf2f0c15b3f&amp;oe=60FD7488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09:12:44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0.2261 %</a:t>
                      </a:r>
                    </a:p>
                  </a:txBody>
                  <a:tcPr/>
                </a:tc>
                <a:extLst>
                  <a:ext uri="{0D108BD9-81ED-4DB2-BD59-A6C34878D82A}">
                    <a16:rowId xmlns:a16="http://schemas.microsoft.com/office/drawing/2014/main" val="1013666807"/>
                  </a:ext>
                </a:extLst>
              </a:tr>
            </a:tbl>
          </a:graphicData>
        </a:graphic>
      </p:graphicFrame>
      <p:sp>
        <p:nvSpPr>
          <p:cNvPr id="4" name="Text Placeholder 3">
            <a:extLst>
              <a:ext uri="{FF2B5EF4-FFF2-40B4-BE49-F238E27FC236}">
                <a16:creationId xmlns:a16="http://schemas.microsoft.com/office/drawing/2014/main" id="{918F5EA4-3675-4373-8CB1-52C14CC9C095}"/>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8142004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E7AB0-2A5B-46E7-9D4A-EB478C91D629}"/>
              </a:ext>
            </a:extLst>
          </p:cNvPr>
          <p:cNvSpPr>
            <a:spLocks noGrp="1"/>
          </p:cNvSpPr>
          <p:nvPr>
            <p:ph type="title"/>
          </p:nvPr>
        </p:nvSpPr>
        <p:spPr/>
        <p:txBody>
          <a:bodyPr/>
          <a:lstStyle/>
          <a:p>
            <a:r>
              <a:rPr lang="de-DE"/>
              <a:t>Facebook Postings mit den meisten Interaktionen | All Pages - 21 of 21</a:t>
            </a:r>
            <a:endParaRPr lang="en-US"/>
          </a:p>
        </p:txBody>
      </p:sp>
      <p:graphicFrame>
        <p:nvGraphicFramePr>
          <p:cNvPr id="5" name="Table Placeholder 4">
            <a:extLst>
              <a:ext uri="{FF2B5EF4-FFF2-40B4-BE49-F238E27FC236}">
                <a16:creationId xmlns:a16="http://schemas.microsoft.com/office/drawing/2014/main" id="{01128E88-6F58-473B-BA64-1C28E9394BCC}"/>
              </a:ext>
            </a:extLst>
          </p:cNvPr>
          <p:cNvGraphicFramePr>
            <a:graphicFrameLocks noGrp="1"/>
          </p:cNvGraphicFramePr>
          <p:nvPr>
            <p:ph type="tbl" sz="quarter" idx="13"/>
            <p:extLst>
              <p:ext uri="{D42A27DB-BD31-4B8C-83A1-F6EECF244321}">
                <p14:modId xmlns:p14="http://schemas.microsoft.com/office/powerpoint/2010/main" val="524976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30712981"/>
                    </a:ext>
                  </a:extLst>
                </a:gridCol>
                <a:gridCol w="1645920">
                  <a:extLst>
                    <a:ext uri="{9D8B030D-6E8A-4147-A177-3AD203B41FA5}">
                      <a16:colId xmlns:a16="http://schemas.microsoft.com/office/drawing/2014/main" val="2105086682"/>
                    </a:ext>
                  </a:extLst>
                </a:gridCol>
                <a:gridCol w="1152144">
                  <a:extLst>
                    <a:ext uri="{9D8B030D-6E8A-4147-A177-3AD203B41FA5}">
                      <a16:colId xmlns:a16="http://schemas.microsoft.com/office/drawing/2014/main" val="1994767575"/>
                    </a:ext>
                  </a:extLst>
                </a:gridCol>
                <a:gridCol w="576072">
                  <a:extLst>
                    <a:ext uri="{9D8B030D-6E8A-4147-A177-3AD203B41FA5}">
                      <a16:colId xmlns:a16="http://schemas.microsoft.com/office/drawing/2014/main" val="3538903176"/>
                    </a:ext>
                  </a:extLst>
                </a:gridCol>
                <a:gridCol w="576072">
                  <a:extLst>
                    <a:ext uri="{9D8B030D-6E8A-4147-A177-3AD203B41FA5}">
                      <a16:colId xmlns:a16="http://schemas.microsoft.com/office/drawing/2014/main" val="241015752"/>
                    </a:ext>
                  </a:extLst>
                </a:gridCol>
                <a:gridCol w="576072">
                  <a:extLst>
                    <a:ext uri="{9D8B030D-6E8A-4147-A177-3AD203B41FA5}">
                      <a16:colId xmlns:a16="http://schemas.microsoft.com/office/drawing/2014/main" val="1732983693"/>
                    </a:ext>
                  </a:extLst>
                </a:gridCol>
                <a:gridCol w="576072">
                  <a:extLst>
                    <a:ext uri="{9D8B030D-6E8A-4147-A177-3AD203B41FA5}">
                      <a16:colId xmlns:a16="http://schemas.microsoft.com/office/drawing/2014/main" val="2754186302"/>
                    </a:ext>
                  </a:extLst>
                </a:gridCol>
                <a:gridCol w="576072">
                  <a:extLst>
                    <a:ext uri="{9D8B030D-6E8A-4147-A177-3AD203B41FA5}">
                      <a16:colId xmlns:a16="http://schemas.microsoft.com/office/drawing/2014/main" val="3185251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66495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- 2021-05-03 14:14:44</a:t>
                      </a:r>
                      <a:r>
                        <a:rPr kumimoji="0" lang="de-DE" sz="1000" b="0" i="0" u="none" strike="noStrike" kern="1200" cap="none" spc="0" normalizeH="0" baseline="0" noProof="0">
                          <a:ln>
                            <a:noFill/>
                          </a:ln>
                          <a:solidFill>
                            <a:prstClr val="black"/>
                          </a:solidFill>
                          <a:effectLst/>
                          <a:uLnTx/>
                          <a:uFillTx/>
                          <a:latin typeface="+mn-lt"/>
                          <a:ea typeface="+mn-ea"/>
                          <a:cs typeface="+mn-cs"/>
                        </a:rPr>
                        <a:t>
 Expertenchat Homeoffice: Wie organisiert man sich so, dass man die Vorteile genießt, ohne unter den Nachteilen zu leiden? Franziska Stiegler hat euch dazu am 03.05. beraten. Die Zusammenfassung findet ihr demnächst hier:
https://www.vion-online.de/expertenchat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https://scontent-atl3-2.xx.fbcdn.net/v/t1.6435-9/s720x720/182354962_4001305283248335_6873713308547728335_n.jpg?_nc_cat=107&amp;ccb=1-3&amp;_nc_sid=8024bb&amp;_nc_ohc=g-5iuNCpR9kAX_Qa6Fg&amp;_nc_ht=scontent-atl3-2.xx&amp;oh=0dc7105fc331030adebea4769b48cc2d&amp;oe=60FE2C6D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09:12:44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0.2157 %</a:t>
                      </a:r>
                    </a:p>
                  </a:txBody>
                  <a:tcPr/>
                </a:tc>
                <a:extLst>
                  <a:ext uri="{0D108BD9-81ED-4DB2-BD59-A6C34878D82A}">
                    <a16:rowId xmlns:a16="http://schemas.microsoft.com/office/drawing/2014/main" val="3722488130"/>
                  </a:ext>
                </a:extLst>
              </a:tr>
            </a:tbl>
          </a:graphicData>
        </a:graphic>
      </p:graphicFrame>
      <p:sp>
        <p:nvSpPr>
          <p:cNvPr id="4" name="Text Placeholder 3">
            <a:extLst>
              <a:ext uri="{FF2B5EF4-FFF2-40B4-BE49-F238E27FC236}">
                <a16:creationId xmlns:a16="http://schemas.microsoft.com/office/drawing/2014/main" id="{3E75402A-AC82-487B-834A-D8E88462A3A3}"/>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274493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84C04-6B5C-4110-851D-BFE2A91F1941}"/>
              </a:ext>
            </a:extLst>
          </p:cNvPr>
          <p:cNvSpPr>
            <a:spLocks noGrp="1"/>
          </p:cNvSpPr>
          <p:nvPr>
            <p:ph type="title"/>
          </p:nvPr>
        </p:nvSpPr>
        <p:spPr/>
        <p:txBody>
          <a:bodyPr/>
          <a:lstStyle/>
          <a:p>
            <a:r>
              <a:rPr lang="de-DE"/>
              <a:t>Facebook Engagement &amp; Medien Übersicht | All Pages</a:t>
            </a:r>
            <a:endParaRPr lang="en-US"/>
          </a:p>
        </p:txBody>
      </p:sp>
      <p:graphicFrame>
        <p:nvGraphicFramePr>
          <p:cNvPr id="5" name="Table Placeholder 4">
            <a:extLst>
              <a:ext uri="{FF2B5EF4-FFF2-40B4-BE49-F238E27FC236}">
                <a16:creationId xmlns:a16="http://schemas.microsoft.com/office/drawing/2014/main" id="{59A2439B-7F8B-4C35-A1F0-17FEE451F621}"/>
              </a:ext>
            </a:extLst>
          </p:cNvPr>
          <p:cNvGraphicFramePr>
            <a:graphicFrameLocks noGrp="1"/>
          </p:cNvGraphicFramePr>
          <p:nvPr>
            <p:ph type="tbl" sz="quarter" idx="13"/>
            <p:extLst>
              <p:ext uri="{D42A27DB-BD31-4B8C-83A1-F6EECF244321}">
                <p14:modId xmlns:p14="http://schemas.microsoft.com/office/powerpoint/2010/main" val="3051906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33112043"/>
                    </a:ext>
                  </a:extLst>
                </a:gridCol>
                <a:gridCol w="1481328">
                  <a:extLst>
                    <a:ext uri="{9D8B030D-6E8A-4147-A177-3AD203B41FA5}">
                      <a16:colId xmlns:a16="http://schemas.microsoft.com/office/drawing/2014/main" val="2798539117"/>
                    </a:ext>
                  </a:extLst>
                </a:gridCol>
                <a:gridCol w="1481328">
                  <a:extLst>
                    <a:ext uri="{9D8B030D-6E8A-4147-A177-3AD203B41FA5}">
                      <a16:colId xmlns:a16="http://schemas.microsoft.com/office/drawing/2014/main" val="3607249241"/>
                    </a:ext>
                  </a:extLst>
                </a:gridCol>
                <a:gridCol w="2221992">
                  <a:extLst>
                    <a:ext uri="{9D8B030D-6E8A-4147-A177-3AD203B41FA5}">
                      <a16:colId xmlns:a16="http://schemas.microsoft.com/office/drawing/2014/main" val="3441144995"/>
                    </a:ext>
                  </a:extLst>
                </a:gridCol>
                <a:gridCol w="1481328">
                  <a:extLst>
                    <a:ext uri="{9D8B030D-6E8A-4147-A177-3AD203B41FA5}">
                      <a16:colId xmlns:a16="http://schemas.microsoft.com/office/drawing/2014/main" val="2395890882"/>
                    </a:ext>
                  </a:extLst>
                </a:gridCol>
              </a:tblGrid>
              <a:tr h="370840">
                <a:tc>
                  <a:txBody>
                    <a:bodyPr/>
                    <a:lstStyle/>
                    <a:p>
                      <a:r>
                        <a:rPr lang="en-US" sz="1000"/>
                        <a:t>Video Views</a:t>
                      </a:r>
                    </a:p>
                  </a:txBody>
                  <a:tcPr/>
                </a:tc>
                <a:tc>
                  <a:txBody>
                    <a:bodyPr/>
                    <a:lstStyle/>
                    <a:p>
                      <a:r>
                        <a:rPr lang="en-US" sz="1000"/>
                        <a:t>Ansichtsdauer in Minuten</a:t>
                      </a:r>
                    </a:p>
                  </a:txBody>
                  <a:tcPr/>
                </a:tc>
                <a:tc>
                  <a:txBody>
                    <a:bodyPr/>
                    <a:lstStyle/>
                    <a:p>
                      <a:r>
                        <a:rPr lang="en-US" sz="1000"/>
                        <a:t>Klicks auf Bilder</a:t>
                      </a:r>
                    </a:p>
                  </a:txBody>
                  <a:tcPr/>
                </a:tc>
                <a:tc>
                  <a:txBody>
                    <a:bodyPr/>
                    <a:lstStyle/>
                    <a:p>
                      <a:r>
                        <a:rPr lang="en-US" sz="1000"/>
                        <a:t>Link-Klicks</a:t>
                      </a:r>
                    </a:p>
                  </a:txBody>
                  <a:tcPr/>
                </a:tc>
                <a:tc>
                  <a:txBody>
                    <a:bodyPr/>
                    <a:lstStyle/>
                    <a:p>
                      <a:r>
                        <a:rPr lang="en-US" sz="1000"/>
                        <a:t>Interaktionen mit Posts</a:t>
                      </a:r>
                    </a:p>
                  </a:txBody>
                  <a:tcPr/>
                </a:tc>
                <a:extLst>
                  <a:ext uri="{0D108BD9-81ED-4DB2-BD59-A6C34878D82A}">
                    <a16:rowId xmlns:a16="http://schemas.microsoft.com/office/drawing/2014/main" val="2165550399"/>
                  </a:ext>
                </a:extLst>
              </a:tr>
              <a:tr h="370840">
                <a:tc>
                  <a:txBody>
                    <a:bodyPr/>
                    <a:lstStyle/>
                    <a:p>
                      <a:r>
                        <a:rPr lang="en-US" sz="1000"/>
                        <a:t>55293</a:t>
                      </a:r>
                    </a:p>
                  </a:txBody>
                  <a:tcPr/>
                </a:tc>
                <a:tc>
                  <a:txBody>
                    <a:bodyPr/>
                    <a:lstStyle/>
                    <a:p>
                      <a:r>
                        <a:rPr lang="en-US" sz="1000"/>
                        <a:t>17130</a:t>
                      </a:r>
                    </a:p>
                  </a:txBody>
                  <a:tcPr/>
                </a:tc>
                <a:tc>
                  <a:txBody>
                    <a:bodyPr/>
                    <a:lstStyle/>
                    <a:p>
                      <a:r>
                        <a:rPr lang="en-US" sz="1000"/>
                        <a:t>86</a:t>
                      </a:r>
                    </a:p>
                  </a:txBody>
                  <a:tcPr/>
                </a:tc>
                <a:tc>
                  <a:txBody>
                    <a:bodyPr/>
                    <a:lstStyle/>
                    <a:p>
                      <a:r>
                        <a:rPr lang="en-US" sz="1000"/>
                        <a:t>1686</a:t>
                      </a:r>
                    </a:p>
                  </a:txBody>
                  <a:tcPr/>
                </a:tc>
                <a:tc>
                  <a:txBody>
                    <a:bodyPr/>
                    <a:lstStyle/>
                    <a:p>
                      <a:r>
                        <a:rPr lang="en-US" sz="1000"/>
                        <a:t>34584</a:t>
                      </a:r>
                    </a:p>
                  </a:txBody>
                  <a:tcPr/>
                </a:tc>
                <a:extLst>
                  <a:ext uri="{0D108BD9-81ED-4DB2-BD59-A6C34878D82A}">
                    <a16:rowId xmlns:a16="http://schemas.microsoft.com/office/drawing/2014/main" val="4244050900"/>
                  </a:ext>
                </a:extLst>
              </a:tr>
            </a:tbl>
          </a:graphicData>
        </a:graphic>
      </p:graphicFrame>
      <p:sp>
        <p:nvSpPr>
          <p:cNvPr id="4" name="Text Placeholder 3">
            <a:extLst>
              <a:ext uri="{FF2B5EF4-FFF2-40B4-BE49-F238E27FC236}">
                <a16:creationId xmlns:a16="http://schemas.microsoft.com/office/drawing/2014/main" id="{E0E99EBE-EC73-4D4B-A595-05EFA07760A0}"/>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40463886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2230</Words>
  <Application>Microsoft Office PowerPoint</Application>
  <PresentationFormat>On-screen Show (4:3)</PresentationFormat>
  <Paragraphs>443</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Quartalsreport Facebook</vt:lpstr>
      <vt:lpstr>Facebook Entwicklung der Follower | All Pages</vt:lpstr>
      <vt:lpstr>Facebook Facebook KPIs Reichweite | All Pages</vt:lpstr>
      <vt:lpstr>Facebook Reichweite organisch, viral und bezahlt | All Pages</vt:lpstr>
      <vt:lpstr>Facebook Organische und Virale Reichweite Facebook | All Pages</vt:lpstr>
      <vt:lpstr>Facebook Übersicht redaktionelle Inhalte | All Pages</vt:lpstr>
      <vt:lpstr>Facebook Postings mit den meisten Interaktionen | All Pages - 1 of 21</vt:lpstr>
      <vt:lpstr>Facebook Postings mit den meisten Interaktionen | All Pages - 2 of 21</vt:lpstr>
      <vt:lpstr>Facebook Postings mit den meisten Interaktionen | All Pages - 3 of 21</vt:lpstr>
      <vt:lpstr>Facebook Postings mit den meisten Interaktionen | All Pages - 4 of 21</vt:lpstr>
      <vt:lpstr>Facebook Postings mit den meisten Interaktionen | All Pages - 5 of 21</vt:lpstr>
      <vt:lpstr>Facebook Postings mit den meisten Interaktionen | All Pages - 6 of 21</vt:lpstr>
      <vt:lpstr>Facebook Postings mit den meisten Interaktionen | All Pages - 7 of 21</vt:lpstr>
      <vt:lpstr>Facebook Postings mit den meisten Interaktionen | All Pages - 8 of 21</vt:lpstr>
      <vt:lpstr>Facebook Postings mit den meisten Interaktionen | All Pages - 9 of 21</vt:lpstr>
      <vt:lpstr>Facebook Postings mit den meisten Interaktionen | All Pages - 10 of 21</vt:lpstr>
      <vt:lpstr>Facebook Postings mit den meisten Interaktionen | All Pages - 11 of 21</vt:lpstr>
      <vt:lpstr>Facebook Postings mit den meisten Interaktionen | All Pages - 12 of 21</vt:lpstr>
      <vt:lpstr>Facebook Postings mit den meisten Interaktionen | All Pages - 13 of 21</vt:lpstr>
      <vt:lpstr>Facebook Postings mit den meisten Interaktionen | All Pages - 14 of 21</vt:lpstr>
      <vt:lpstr>Facebook Postings mit den meisten Interaktionen | All Pages - 15 of 21</vt:lpstr>
      <vt:lpstr>Facebook Postings mit den meisten Interaktionen | All Pages - 16 of 21</vt:lpstr>
      <vt:lpstr>Facebook Postings mit den meisten Interaktionen | All Pages - 17 of 21</vt:lpstr>
      <vt:lpstr>Facebook Postings mit den meisten Interaktionen | All Pages - 18 of 21</vt:lpstr>
      <vt:lpstr>Facebook Postings mit den meisten Interaktionen | All Pages - 19 of 21</vt:lpstr>
      <vt:lpstr>Facebook Postings mit den meisten Interaktionen | All Pages - 20 of 21</vt:lpstr>
      <vt:lpstr>Facebook Postings mit den meisten Interaktionen | All Pages - 21 of 21</vt:lpstr>
      <vt:lpstr>Facebook Engagement &amp; Medien Übersicht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Quartalsreport Facebook</dc:title>
  <dc:creator>Frederik Peiniger</dc:creator>
  <cp:lastModifiedBy>Frederik Peiniger</cp:lastModifiedBy>
  <cp:revision>1</cp:revision>
  <dcterms:created xsi:type="dcterms:W3CDTF">2021-07-22T13:22:44Z</dcterms:created>
  <dcterms:modified xsi:type="dcterms:W3CDTF">2021-07-22T13:23:20Z</dcterms:modified>
</cp:coreProperties>
</file>