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3" r:id="rId7"/>
    <p:sldId id="264" r:id="rId8"/>
    <p:sldId id="265" r:id="rId9"/>
    <p:sldId id="266" r:id="rId10"/>
    <p:sldId id="268" r:id="rId11"/>
    <p:sldId id="269" r:id="rId12"/>
    <p:sldId id="270" r:id="rId13"/>
    <p:sldId id="271" r:id="rId14"/>
    <p:sldId id="272" r:id="rId15"/>
    <p:sldId id="274" r:id="rId16"/>
    <p:sldId id="275" r:id="rId17"/>
    <p:sldId id="276" r:id="rId18"/>
    <p:sldId id="277" r:id="rId19"/>
    <p:sldId id="278" r:id="rId20"/>
    <p:sldId id="279"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C9881-8906-45C0-844F-086FB9FFBF84}"/>
              </a:ext>
            </a:extLst>
          </p:cNvPr>
          <p:cNvSpPr>
            <a:spLocks noGrp="1"/>
          </p:cNvSpPr>
          <p:nvPr>
            <p:ph type="ctrTitle"/>
          </p:nvPr>
        </p:nvSpPr>
        <p:spPr/>
        <p:txBody>
          <a:bodyPr/>
          <a:lstStyle/>
          <a:p>
            <a:r>
              <a:rPr lang="en-US"/>
              <a:t>HtK</a:t>
            </a:r>
          </a:p>
        </p:txBody>
      </p:sp>
      <p:sp>
        <p:nvSpPr>
          <p:cNvPr id="3" name="Subtitle 2">
            <a:extLst>
              <a:ext uri="{FF2B5EF4-FFF2-40B4-BE49-F238E27FC236}">
                <a16:creationId xmlns:a16="http://schemas.microsoft.com/office/drawing/2014/main" id="{A3DCE1B0-2A12-4B2A-9C18-5937452DE19B}"/>
              </a:ext>
            </a:extLst>
          </p:cNvPr>
          <p:cNvSpPr>
            <a:spLocks noGrp="1"/>
          </p:cNvSpPr>
          <p:nvPr>
            <p:ph type="subTitle" idx="1"/>
          </p:nvPr>
        </p:nvSpPr>
        <p:spPr/>
        <p:txBody>
          <a:bodyPr/>
          <a:lstStyle/>
          <a:p>
            <a:r>
              <a:rPr lang="en-US"/>
              <a:t>Pronovabkk</a:t>
            </a:r>
          </a:p>
        </p:txBody>
      </p:sp>
    </p:spTree>
    <p:extLst>
      <p:ext uri="{BB962C8B-B14F-4D97-AF65-F5344CB8AC3E}">
        <p14:creationId xmlns:p14="http://schemas.microsoft.com/office/powerpoint/2010/main" val="4215451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07F4A-D2B5-49A9-AA54-13BEA680AE2B}"/>
              </a:ext>
            </a:extLst>
          </p:cNvPr>
          <p:cNvSpPr>
            <a:spLocks noGrp="1"/>
          </p:cNvSpPr>
          <p:nvPr>
            <p:ph type="title"/>
          </p:nvPr>
        </p:nvSpPr>
        <p:spPr/>
        <p:txBody>
          <a:bodyPr/>
          <a:lstStyle/>
          <a:p>
            <a:r>
              <a:rPr lang="en-US"/>
              <a:t>Youtube Private Top Videos Table | All Pages</a:t>
            </a:r>
          </a:p>
        </p:txBody>
      </p:sp>
      <p:graphicFrame>
        <p:nvGraphicFramePr>
          <p:cNvPr id="5" name="Table Placeholder 4">
            <a:extLst>
              <a:ext uri="{FF2B5EF4-FFF2-40B4-BE49-F238E27FC236}">
                <a16:creationId xmlns:a16="http://schemas.microsoft.com/office/drawing/2014/main" id="{A362DCF8-95DA-40E1-95B1-582C60F63866}"/>
              </a:ext>
            </a:extLst>
          </p:cNvPr>
          <p:cNvGraphicFramePr>
            <a:graphicFrameLocks noGrp="1"/>
          </p:cNvGraphicFramePr>
          <p:nvPr>
            <p:ph type="tbl" sz="quarter" idx="13"/>
            <p:extLst>
              <p:ext uri="{D42A27DB-BD31-4B8C-83A1-F6EECF244321}">
                <p14:modId xmlns:p14="http://schemas.microsoft.com/office/powerpoint/2010/main" val="825512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12035081"/>
                    </a:ext>
                  </a:extLst>
                </a:gridCol>
                <a:gridCol w="822960">
                  <a:extLst>
                    <a:ext uri="{9D8B030D-6E8A-4147-A177-3AD203B41FA5}">
                      <a16:colId xmlns:a16="http://schemas.microsoft.com/office/drawing/2014/main" val="904250214"/>
                    </a:ext>
                  </a:extLst>
                </a:gridCol>
                <a:gridCol w="822960">
                  <a:extLst>
                    <a:ext uri="{9D8B030D-6E8A-4147-A177-3AD203B41FA5}">
                      <a16:colId xmlns:a16="http://schemas.microsoft.com/office/drawing/2014/main" val="2074671752"/>
                    </a:ext>
                  </a:extLst>
                </a:gridCol>
                <a:gridCol w="822960">
                  <a:extLst>
                    <a:ext uri="{9D8B030D-6E8A-4147-A177-3AD203B41FA5}">
                      <a16:colId xmlns:a16="http://schemas.microsoft.com/office/drawing/2014/main" val="1690910652"/>
                    </a:ext>
                  </a:extLst>
                </a:gridCol>
                <a:gridCol w="822960">
                  <a:extLst>
                    <a:ext uri="{9D8B030D-6E8A-4147-A177-3AD203B41FA5}">
                      <a16:colId xmlns:a16="http://schemas.microsoft.com/office/drawing/2014/main" val="2549669085"/>
                    </a:ext>
                  </a:extLst>
                </a:gridCol>
                <a:gridCol w="822960">
                  <a:extLst>
                    <a:ext uri="{9D8B030D-6E8A-4147-A177-3AD203B41FA5}">
                      <a16:colId xmlns:a16="http://schemas.microsoft.com/office/drawing/2014/main" val="4123787698"/>
                    </a:ext>
                  </a:extLst>
                </a:gridCol>
                <a:gridCol w="822960">
                  <a:extLst>
                    <a:ext uri="{9D8B030D-6E8A-4147-A177-3AD203B41FA5}">
                      <a16:colId xmlns:a16="http://schemas.microsoft.com/office/drawing/2014/main" val="1364142232"/>
                    </a:ext>
                  </a:extLst>
                </a:gridCol>
              </a:tblGrid>
              <a:tr h="370840">
                <a:tc>
                  <a:txBody>
                    <a:bodyPr/>
                    <a:lstStyle/>
                    <a:p>
                      <a:r>
                        <a:rPr lang="en-US" sz="1000"/>
                        <a:t>Video</a:t>
                      </a:r>
                    </a:p>
                  </a:txBody>
                  <a:tcPr/>
                </a:tc>
                <a:tc>
                  <a:txBody>
                    <a:bodyPr/>
                    <a:lstStyle/>
                    <a:p>
                      <a:r>
                        <a:rPr lang="en-US" sz="1000"/>
                        <a:t>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Shares</a:t>
                      </a:r>
                    </a:p>
                  </a:txBody>
                  <a:tcPr/>
                </a:tc>
                <a:tc>
                  <a:txBody>
                    <a:bodyPr/>
                    <a:lstStyle/>
                    <a:p>
                      <a:r>
                        <a:rPr lang="en-US" sz="1000"/>
                        <a:t>Average View Percentage</a:t>
                      </a:r>
                    </a:p>
                  </a:txBody>
                  <a:tcPr/>
                </a:tc>
                <a:extLst>
                  <a:ext uri="{0D108BD9-81ED-4DB2-BD59-A6C34878D82A}">
                    <a16:rowId xmlns:a16="http://schemas.microsoft.com/office/drawing/2014/main" val="2291171644"/>
                  </a:ext>
                </a:extLst>
              </a:tr>
              <a:tr h="370840">
                <a:tc>
                  <a:txBody>
                    <a:bodyPr/>
                    <a:lstStyle/>
                    <a:p>
                      <a:r>
                        <a:rPr lang="pt-BR" sz="1000" b="1"/>
                        <a:t>pronova BKK - 2021-02-25 13:00:05</a:t>
                      </a:r>
                      <a:r>
                        <a:rPr lang="pt-BR" sz="1000"/>
                        <a:t>
 n/a</a:t>
                      </a:r>
                      <a:endParaRPr lang="en-US" sz="1000"/>
                    </a:p>
                  </a:txBody>
                  <a:tcPr/>
                </a:tc>
                <a:tc>
                  <a:txBody>
                    <a:bodyPr/>
                    <a:lstStyle/>
                    <a:p>
                      <a:r>
                        <a:rPr lang="en-US" sz="1000"/>
                        <a:t>825</a:t>
                      </a:r>
                    </a:p>
                  </a:txBody>
                  <a:tcPr/>
                </a:tc>
                <a:tc>
                  <a:txBody>
                    <a:bodyPr/>
                    <a:lstStyle/>
                    <a:p>
                      <a:r>
                        <a:rPr lang="en-US" sz="1000"/>
                        <a:t>13</a:t>
                      </a:r>
                    </a:p>
                  </a:txBody>
                  <a:tcPr/>
                </a:tc>
                <a:tc>
                  <a:txBody>
                    <a:bodyPr/>
                    <a:lstStyle/>
                    <a:p>
                      <a:r>
                        <a:rPr lang="en-US" sz="1000"/>
                        <a:t>1</a:t>
                      </a:r>
                    </a:p>
                  </a:txBody>
                  <a:tcPr/>
                </a:tc>
                <a:tc>
                  <a:txBody>
                    <a:bodyPr/>
                    <a:lstStyle/>
                    <a:p>
                      <a:r>
                        <a:rPr lang="en-US" sz="1000"/>
                        <a:t>0</a:t>
                      </a:r>
                    </a:p>
                  </a:txBody>
                  <a:tcPr/>
                </a:tc>
                <a:tc>
                  <a:txBody>
                    <a:bodyPr/>
                    <a:lstStyle/>
                    <a:p>
                      <a:r>
                        <a:rPr lang="en-US" sz="1000"/>
                        <a:t>23</a:t>
                      </a:r>
                    </a:p>
                  </a:txBody>
                  <a:tcPr/>
                </a:tc>
                <a:tc>
                  <a:txBody>
                    <a:bodyPr/>
                    <a:lstStyle/>
                    <a:p>
                      <a:r>
                        <a:rPr lang="en-US" sz="1000"/>
                        <a:t>37.87 %</a:t>
                      </a:r>
                    </a:p>
                  </a:txBody>
                  <a:tcPr/>
                </a:tc>
                <a:extLst>
                  <a:ext uri="{0D108BD9-81ED-4DB2-BD59-A6C34878D82A}">
                    <a16:rowId xmlns:a16="http://schemas.microsoft.com/office/drawing/2014/main" val="4066448237"/>
                  </a:ext>
                </a:extLst>
              </a:tr>
              <a:tr h="370840">
                <a:tc>
                  <a:txBody>
                    <a:bodyPr/>
                    <a:lstStyle/>
                    <a:p>
                      <a:r>
                        <a:rPr lang="pt-BR" sz="1000" b="1"/>
                        <a:t>pronova BKK - 2021-04-16 13:08:13</a:t>
                      </a:r>
                      <a:r>
                        <a:rPr lang="pt-BR" sz="1000"/>
                        <a:t>
 n/a</a:t>
                      </a:r>
                      <a:endParaRPr lang="en-US" sz="1000"/>
                    </a:p>
                  </a:txBody>
                  <a:tcPr/>
                </a:tc>
                <a:tc>
                  <a:txBody>
                    <a:bodyPr/>
                    <a:lstStyle/>
                    <a:p>
                      <a:r>
                        <a:rPr lang="en-US" sz="1000"/>
                        <a:t>386</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10</a:t>
                      </a:r>
                    </a:p>
                  </a:txBody>
                  <a:tcPr/>
                </a:tc>
                <a:tc>
                  <a:txBody>
                    <a:bodyPr/>
                    <a:lstStyle/>
                    <a:p>
                      <a:r>
                        <a:rPr lang="en-US" sz="1000"/>
                        <a:t>35.61 %</a:t>
                      </a:r>
                    </a:p>
                  </a:txBody>
                  <a:tcPr/>
                </a:tc>
                <a:extLst>
                  <a:ext uri="{0D108BD9-81ED-4DB2-BD59-A6C34878D82A}">
                    <a16:rowId xmlns:a16="http://schemas.microsoft.com/office/drawing/2014/main" val="241644863"/>
                  </a:ext>
                </a:extLst>
              </a:tr>
              <a:tr h="370840">
                <a:tc>
                  <a:txBody>
                    <a:bodyPr/>
                    <a:lstStyle/>
                    <a:p>
                      <a:r>
                        <a:rPr lang="pt-BR" sz="1000" b="1"/>
                        <a:t>pronova BKK - 2021-02-27 10:00:01</a:t>
                      </a:r>
                      <a:r>
                        <a:rPr lang="pt-BR" sz="1000"/>
                        <a:t>
 n/a</a:t>
                      </a:r>
                      <a:endParaRPr lang="en-US" sz="1000"/>
                    </a:p>
                  </a:txBody>
                  <a:tcPr/>
                </a:tc>
                <a:tc>
                  <a:txBody>
                    <a:bodyPr/>
                    <a:lstStyle/>
                    <a:p>
                      <a:r>
                        <a:rPr lang="en-US" sz="1000"/>
                        <a:t>244</a:t>
                      </a:r>
                    </a:p>
                  </a:txBody>
                  <a:tcPr/>
                </a:tc>
                <a:tc>
                  <a:txBody>
                    <a:bodyPr/>
                    <a:lstStyle/>
                    <a:p>
                      <a:r>
                        <a:rPr lang="en-US" sz="1000"/>
                        <a:t>10</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tc>
                  <a:txBody>
                    <a:bodyPr/>
                    <a:lstStyle/>
                    <a:p>
                      <a:r>
                        <a:rPr lang="en-US" sz="1000"/>
                        <a:t>36.45 %</a:t>
                      </a:r>
                    </a:p>
                  </a:txBody>
                  <a:tcPr/>
                </a:tc>
                <a:extLst>
                  <a:ext uri="{0D108BD9-81ED-4DB2-BD59-A6C34878D82A}">
                    <a16:rowId xmlns:a16="http://schemas.microsoft.com/office/drawing/2014/main" val="1412703460"/>
                  </a:ext>
                </a:extLst>
              </a:tr>
              <a:tr h="370840">
                <a:tc>
                  <a:txBody>
                    <a:bodyPr/>
                    <a:lstStyle/>
                    <a:p>
                      <a:r>
                        <a:rPr lang="pt-BR" sz="1000" b="1"/>
                        <a:t>pronova BKK - 2021-05-07 13:29:59</a:t>
                      </a:r>
                      <a:r>
                        <a:rPr lang="pt-BR" sz="1000"/>
                        <a:t>
 n/a</a:t>
                      </a:r>
                      <a:endParaRPr lang="en-US" sz="1000"/>
                    </a:p>
                  </a:txBody>
                  <a:tcPr/>
                </a:tc>
                <a:tc>
                  <a:txBody>
                    <a:bodyPr/>
                    <a:lstStyle/>
                    <a:p>
                      <a:r>
                        <a:rPr lang="en-US" sz="1000"/>
                        <a:t>187</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13</a:t>
                      </a:r>
                    </a:p>
                  </a:txBody>
                  <a:tcPr/>
                </a:tc>
                <a:tc>
                  <a:txBody>
                    <a:bodyPr/>
                    <a:lstStyle/>
                    <a:p>
                      <a:r>
                        <a:rPr lang="en-US" sz="1000"/>
                        <a:t>44.49 %</a:t>
                      </a:r>
                    </a:p>
                  </a:txBody>
                  <a:tcPr/>
                </a:tc>
                <a:extLst>
                  <a:ext uri="{0D108BD9-81ED-4DB2-BD59-A6C34878D82A}">
                    <a16:rowId xmlns:a16="http://schemas.microsoft.com/office/drawing/2014/main" val="31294561"/>
                  </a:ext>
                </a:extLst>
              </a:tr>
              <a:tr h="370840">
                <a:tc>
                  <a:txBody>
                    <a:bodyPr/>
                    <a:lstStyle/>
                    <a:p>
                      <a:r>
                        <a:rPr lang="pt-BR" sz="1000" b="1"/>
                        <a:t>pronova BKK - 2021-03-01 08:00:06</a:t>
                      </a:r>
                      <a:r>
                        <a:rPr lang="pt-BR" sz="1000"/>
                        <a:t>
 n/a</a:t>
                      </a:r>
                      <a:endParaRPr lang="en-US" sz="1000"/>
                    </a:p>
                  </a:txBody>
                  <a:tcPr/>
                </a:tc>
                <a:tc>
                  <a:txBody>
                    <a:bodyPr/>
                    <a:lstStyle/>
                    <a:p>
                      <a:r>
                        <a:rPr lang="en-US" sz="1000"/>
                        <a:t>164</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45.05 %</a:t>
                      </a:r>
                    </a:p>
                  </a:txBody>
                  <a:tcPr/>
                </a:tc>
                <a:extLst>
                  <a:ext uri="{0D108BD9-81ED-4DB2-BD59-A6C34878D82A}">
                    <a16:rowId xmlns:a16="http://schemas.microsoft.com/office/drawing/2014/main" val="1655506044"/>
                  </a:ext>
                </a:extLst>
              </a:tr>
            </a:tbl>
          </a:graphicData>
        </a:graphic>
      </p:graphicFrame>
      <p:sp>
        <p:nvSpPr>
          <p:cNvPr id="4" name="Text Placeholder 3">
            <a:extLst>
              <a:ext uri="{FF2B5EF4-FFF2-40B4-BE49-F238E27FC236}">
                <a16:creationId xmlns:a16="http://schemas.microsoft.com/office/drawing/2014/main" id="{BAC18EC5-B66A-4F48-BE4C-E46F7B6996A6}"/>
              </a:ext>
            </a:extLst>
          </p:cNvPr>
          <p:cNvSpPr>
            <a:spLocks noGrp="1"/>
          </p:cNvSpPr>
          <p:nvPr>
            <p:ph type="body" sz="quarter" idx="14"/>
          </p:nvPr>
        </p:nvSpPr>
        <p:spPr/>
        <p:txBody>
          <a:bodyPr/>
          <a:lstStyle/>
          <a:p>
            <a:r>
              <a:rPr lang="en-US"/>
              <a:t>02/01/2021 - 06/02/2021</a:t>
            </a:r>
          </a:p>
        </p:txBody>
      </p:sp>
    </p:spTree>
    <p:extLst>
      <p:ext uri="{BB962C8B-B14F-4D97-AF65-F5344CB8AC3E}">
        <p14:creationId xmlns:p14="http://schemas.microsoft.com/office/powerpoint/2010/main" val="8981221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3D801-CF0B-4ADB-AA25-75B081C12879}"/>
              </a:ext>
            </a:extLst>
          </p:cNvPr>
          <p:cNvSpPr>
            <a:spLocks noGrp="1"/>
          </p:cNvSpPr>
          <p:nvPr>
            <p:ph type="title"/>
          </p:nvPr>
        </p:nvSpPr>
        <p:spPr/>
        <p:txBody>
          <a:bodyPr/>
          <a:lstStyle/>
          <a:p>
            <a:r>
              <a:rPr lang="en-US"/>
              <a:t>Facebook Videos Table | All Pages - 1 of 3</a:t>
            </a:r>
          </a:p>
        </p:txBody>
      </p:sp>
      <p:graphicFrame>
        <p:nvGraphicFramePr>
          <p:cNvPr id="5" name="Table Placeholder 4">
            <a:extLst>
              <a:ext uri="{FF2B5EF4-FFF2-40B4-BE49-F238E27FC236}">
                <a16:creationId xmlns:a16="http://schemas.microsoft.com/office/drawing/2014/main" id="{AD13630F-EA27-4EBF-9C74-BFAFB27BA4E5}"/>
              </a:ext>
            </a:extLst>
          </p:cNvPr>
          <p:cNvGraphicFramePr>
            <a:graphicFrameLocks noGrp="1"/>
          </p:cNvGraphicFramePr>
          <p:nvPr>
            <p:ph type="tbl" sz="quarter" idx="13"/>
            <p:extLst>
              <p:ext uri="{D42A27DB-BD31-4B8C-83A1-F6EECF244321}">
                <p14:modId xmlns:p14="http://schemas.microsoft.com/office/powerpoint/2010/main" val="2262468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81830296"/>
                    </a:ext>
                  </a:extLst>
                </a:gridCol>
                <a:gridCol w="822960">
                  <a:extLst>
                    <a:ext uri="{9D8B030D-6E8A-4147-A177-3AD203B41FA5}">
                      <a16:colId xmlns:a16="http://schemas.microsoft.com/office/drawing/2014/main" val="1902432373"/>
                    </a:ext>
                  </a:extLst>
                </a:gridCol>
                <a:gridCol w="822960">
                  <a:extLst>
                    <a:ext uri="{9D8B030D-6E8A-4147-A177-3AD203B41FA5}">
                      <a16:colId xmlns:a16="http://schemas.microsoft.com/office/drawing/2014/main" val="3870835723"/>
                    </a:ext>
                  </a:extLst>
                </a:gridCol>
                <a:gridCol w="822960">
                  <a:extLst>
                    <a:ext uri="{9D8B030D-6E8A-4147-A177-3AD203B41FA5}">
                      <a16:colId xmlns:a16="http://schemas.microsoft.com/office/drawing/2014/main" val="2077990124"/>
                    </a:ext>
                  </a:extLst>
                </a:gridCol>
                <a:gridCol w="822960">
                  <a:extLst>
                    <a:ext uri="{9D8B030D-6E8A-4147-A177-3AD203B41FA5}">
                      <a16:colId xmlns:a16="http://schemas.microsoft.com/office/drawing/2014/main" val="1696866767"/>
                    </a:ext>
                  </a:extLst>
                </a:gridCol>
                <a:gridCol w="822960">
                  <a:extLst>
                    <a:ext uri="{9D8B030D-6E8A-4147-A177-3AD203B41FA5}">
                      <a16:colId xmlns:a16="http://schemas.microsoft.com/office/drawing/2014/main" val="1447990813"/>
                    </a:ext>
                  </a:extLst>
                </a:gridCol>
                <a:gridCol w="822960">
                  <a:extLst>
                    <a:ext uri="{9D8B030D-6E8A-4147-A177-3AD203B41FA5}">
                      <a16:colId xmlns:a16="http://schemas.microsoft.com/office/drawing/2014/main" val="3282933516"/>
                    </a:ext>
                  </a:extLst>
                </a:gridCol>
                <a:gridCol w="822960">
                  <a:extLst>
                    <a:ext uri="{9D8B030D-6E8A-4147-A177-3AD203B41FA5}">
                      <a16:colId xmlns:a16="http://schemas.microsoft.com/office/drawing/2014/main" val="1985963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extLst>
                  <a:ext uri="{0D108BD9-81ED-4DB2-BD59-A6C34878D82A}">
                    <a16:rowId xmlns:a16="http://schemas.microsoft.com/office/drawing/2014/main" val="2699301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- 2021-03-02 10:10:52</a:t>
                      </a:r>
                      <a:r>
                        <a:rPr kumimoji="0" lang="de-DE" sz="1000" b="0" i="0" u="none" strike="noStrike" kern="1200" cap="none" spc="0" normalizeH="0" baseline="0" noProof="0">
                          <a:ln>
                            <a:noFill/>
                          </a:ln>
                          <a:solidFill>
                            <a:prstClr val="black"/>
                          </a:solidFill>
                          <a:effectLst/>
                          <a:uLnTx/>
                          <a:uFillTx/>
                          <a:latin typeface="+mn-lt"/>
                          <a:ea typeface="+mn-ea"/>
                          <a:cs typeface="+mn-cs"/>
                        </a:rPr>
                        <a:t>
 Der Wechsel zur pronova BKK ist seit dem 01.01.2021 noch einfacher für dich. Denn es gilt ein neues Krankenkassenwahlrecht. Dein Arbeitgeber wird papierlos informiert, es gilt eine kürzere Bindungsfrist und die Kündigung der Vorkasse ist nicht mehr nötig.
Mehr zum Wechsel: https://www.pronovabkk.de/video-kassenwechsel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a:t>
                      </a:r>
                    </a:p>
                  </a:txBody>
                  <a:tcPr/>
                </a:tc>
                <a:extLst>
                  <a:ext uri="{0D108BD9-81ED-4DB2-BD59-A6C34878D82A}">
                    <a16:rowId xmlns:a16="http://schemas.microsoft.com/office/drawing/2014/main" val="3360276067"/>
                  </a:ext>
                </a:extLst>
              </a:tr>
            </a:tbl>
          </a:graphicData>
        </a:graphic>
      </p:graphicFrame>
      <p:sp>
        <p:nvSpPr>
          <p:cNvPr id="4" name="Text Placeholder 3">
            <a:extLst>
              <a:ext uri="{FF2B5EF4-FFF2-40B4-BE49-F238E27FC236}">
                <a16:creationId xmlns:a16="http://schemas.microsoft.com/office/drawing/2014/main" id="{FFDF6B30-B8C2-48E8-89B8-3C20B7AB9C33}"/>
              </a:ext>
            </a:extLst>
          </p:cNvPr>
          <p:cNvSpPr>
            <a:spLocks noGrp="1"/>
          </p:cNvSpPr>
          <p:nvPr>
            <p:ph type="body" sz="quarter" idx="14"/>
          </p:nvPr>
        </p:nvSpPr>
        <p:spPr/>
        <p:txBody>
          <a:bodyPr/>
          <a:lstStyle/>
          <a:p>
            <a:r>
              <a:rPr lang="en-US"/>
              <a:t>02/01/2021 - 06/02/2021</a:t>
            </a:r>
          </a:p>
        </p:txBody>
      </p:sp>
    </p:spTree>
    <p:extLst>
      <p:ext uri="{BB962C8B-B14F-4D97-AF65-F5344CB8AC3E}">
        <p14:creationId xmlns:p14="http://schemas.microsoft.com/office/powerpoint/2010/main" val="3290185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6922E-460B-402A-A7E8-3B9A9EAD8102}"/>
              </a:ext>
            </a:extLst>
          </p:cNvPr>
          <p:cNvSpPr>
            <a:spLocks noGrp="1"/>
          </p:cNvSpPr>
          <p:nvPr>
            <p:ph type="title"/>
          </p:nvPr>
        </p:nvSpPr>
        <p:spPr/>
        <p:txBody>
          <a:bodyPr/>
          <a:lstStyle/>
          <a:p>
            <a:r>
              <a:rPr lang="en-US"/>
              <a:t>Facebook Videos Table | All Pages - 2 of 3</a:t>
            </a:r>
          </a:p>
        </p:txBody>
      </p:sp>
      <p:graphicFrame>
        <p:nvGraphicFramePr>
          <p:cNvPr id="5" name="Table Placeholder 4">
            <a:extLst>
              <a:ext uri="{FF2B5EF4-FFF2-40B4-BE49-F238E27FC236}">
                <a16:creationId xmlns:a16="http://schemas.microsoft.com/office/drawing/2014/main" id="{008977D8-1CA3-4873-9E38-60B4E09C0AE5}"/>
              </a:ext>
            </a:extLst>
          </p:cNvPr>
          <p:cNvGraphicFramePr>
            <a:graphicFrameLocks noGrp="1"/>
          </p:cNvGraphicFramePr>
          <p:nvPr>
            <p:ph type="tbl" sz="quarter" idx="13"/>
            <p:extLst>
              <p:ext uri="{D42A27DB-BD31-4B8C-83A1-F6EECF244321}">
                <p14:modId xmlns:p14="http://schemas.microsoft.com/office/powerpoint/2010/main" val="191349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22039189"/>
                    </a:ext>
                  </a:extLst>
                </a:gridCol>
                <a:gridCol w="822960">
                  <a:extLst>
                    <a:ext uri="{9D8B030D-6E8A-4147-A177-3AD203B41FA5}">
                      <a16:colId xmlns:a16="http://schemas.microsoft.com/office/drawing/2014/main" val="3827680808"/>
                    </a:ext>
                  </a:extLst>
                </a:gridCol>
                <a:gridCol w="822960">
                  <a:extLst>
                    <a:ext uri="{9D8B030D-6E8A-4147-A177-3AD203B41FA5}">
                      <a16:colId xmlns:a16="http://schemas.microsoft.com/office/drawing/2014/main" val="1350614895"/>
                    </a:ext>
                  </a:extLst>
                </a:gridCol>
                <a:gridCol w="822960">
                  <a:extLst>
                    <a:ext uri="{9D8B030D-6E8A-4147-A177-3AD203B41FA5}">
                      <a16:colId xmlns:a16="http://schemas.microsoft.com/office/drawing/2014/main" val="3264093775"/>
                    </a:ext>
                  </a:extLst>
                </a:gridCol>
                <a:gridCol w="822960">
                  <a:extLst>
                    <a:ext uri="{9D8B030D-6E8A-4147-A177-3AD203B41FA5}">
                      <a16:colId xmlns:a16="http://schemas.microsoft.com/office/drawing/2014/main" val="418623166"/>
                    </a:ext>
                  </a:extLst>
                </a:gridCol>
                <a:gridCol w="822960">
                  <a:extLst>
                    <a:ext uri="{9D8B030D-6E8A-4147-A177-3AD203B41FA5}">
                      <a16:colId xmlns:a16="http://schemas.microsoft.com/office/drawing/2014/main" val="2880787549"/>
                    </a:ext>
                  </a:extLst>
                </a:gridCol>
                <a:gridCol w="822960">
                  <a:extLst>
                    <a:ext uri="{9D8B030D-6E8A-4147-A177-3AD203B41FA5}">
                      <a16:colId xmlns:a16="http://schemas.microsoft.com/office/drawing/2014/main" val="2539997181"/>
                    </a:ext>
                  </a:extLst>
                </a:gridCol>
                <a:gridCol w="822960">
                  <a:extLst>
                    <a:ext uri="{9D8B030D-6E8A-4147-A177-3AD203B41FA5}">
                      <a16:colId xmlns:a16="http://schemas.microsoft.com/office/drawing/2014/main" val="2160831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extLst>
                  <a:ext uri="{0D108BD9-81ED-4DB2-BD59-A6C34878D82A}">
                    <a16:rowId xmlns:a16="http://schemas.microsoft.com/office/drawing/2014/main" val="683043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- 2021-04-16 17:08:04</a:t>
                      </a:r>
                      <a:r>
                        <a:rPr kumimoji="0" lang="de-DE" sz="1000" b="0" i="0" u="none" strike="noStrike" kern="1200" cap="none" spc="0" normalizeH="0" baseline="0" noProof="0">
                          <a:ln>
                            <a:noFill/>
                          </a:ln>
                          <a:solidFill>
                            <a:prstClr val="black"/>
                          </a:solidFill>
                          <a:effectLst/>
                          <a:uLnTx/>
                          <a:uFillTx/>
                          <a:latin typeface="+mn-lt"/>
                          <a:ea typeface="+mn-ea"/>
                          <a:cs typeface="+mn-cs"/>
                        </a:rPr>
                        <a:t>
 Bei deiner pronova BKK hast du die Wahl!
Denn bei uns kannst du dich zwischen sechs Tarifen entscheiden, mit denen du bares Geld sparst. Wie das funktioniert, erklären wir dir in diesem Video.
Wenn du mehr wissen willst, beraten wir dich gerne individuell💙💛
https://www.pronovabkk.de/wahltarife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a:t>
                      </a:r>
                    </a:p>
                  </a:txBody>
                  <a:tcPr/>
                </a:tc>
                <a:extLst>
                  <a:ext uri="{0D108BD9-81ED-4DB2-BD59-A6C34878D82A}">
                    <a16:rowId xmlns:a16="http://schemas.microsoft.com/office/drawing/2014/main" val="2539904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- 2021-02-25 15:07:40</a:t>
                      </a:r>
                      <a:r>
                        <a:rPr kumimoji="0" lang="de-DE" sz="1000" b="0" i="0" u="none" strike="noStrike" kern="1200" cap="none" spc="0" normalizeH="0" baseline="0" noProof="0">
                          <a:ln>
                            <a:noFill/>
                          </a:ln>
                          <a:solidFill>
                            <a:prstClr val="black"/>
                          </a:solidFill>
                          <a:effectLst/>
                          <a:uLnTx/>
                          <a:uFillTx/>
                          <a:latin typeface="+mn-lt"/>
                          <a:ea typeface="+mn-ea"/>
                          <a:cs typeface="+mn-cs"/>
                        </a:rPr>
                        <a:t>
 Du kümmerst dich um deine Gesundheit, nimmst an Sportkursen teil und gehst regelmäßig zu Vorsorgeuntersuchungen? Dann solltest du dir unser neues Bonusprogramm auf keinen Fall entgehen lassen!
Jetzt mitmachen: https://www.pronovabkk.de/video-bonusprogramm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extLst>
                  <a:ext uri="{0D108BD9-81ED-4DB2-BD59-A6C34878D82A}">
                    <a16:rowId xmlns:a16="http://schemas.microsoft.com/office/drawing/2014/main" val="1505091538"/>
                  </a:ext>
                </a:extLst>
              </a:tr>
            </a:tbl>
          </a:graphicData>
        </a:graphic>
      </p:graphicFrame>
      <p:sp>
        <p:nvSpPr>
          <p:cNvPr id="4" name="Text Placeholder 3">
            <a:extLst>
              <a:ext uri="{FF2B5EF4-FFF2-40B4-BE49-F238E27FC236}">
                <a16:creationId xmlns:a16="http://schemas.microsoft.com/office/drawing/2014/main" id="{05EB931F-C674-4568-814B-67307D3960EA}"/>
              </a:ext>
            </a:extLst>
          </p:cNvPr>
          <p:cNvSpPr>
            <a:spLocks noGrp="1"/>
          </p:cNvSpPr>
          <p:nvPr>
            <p:ph type="body" sz="quarter" idx="14"/>
          </p:nvPr>
        </p:nvSpPr>
        <p:spPr/>
        <p:txBody>
          <a:bodyPr/>
          <a:lstStyle/>
          <a:p>
            <a:r>
              <a:rPr lang="en-US"/>
              <a:t>02/01/2021 - 06/02/2021</a:t>
            </a:r>
          </a:p>
        </p:txBody>
      </p:sp>
    </p:spTree>
    <p:extLst>
      <p:ext uri="{BB962C8B-B14F-4D97-AF65-F5344CB8AC3E}">
        <p14:creationId xmlns:p14="http://schemas.microsoft.com/office/powerpoint/2010/main" val="6633889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C8894-007D-47F7-BF34-76DA6F88F4F8}"/>
              </a:ext>
            </a:extLst>
          </p:cNvPr>
          <p:cNvSpPr>
            <a:spLocks noGrp="1"/>
          </p:cNvSpPr>
          <p:nvPr>
            <p:ph type="title"/>
          </p:nvPr>
        </p:nvSpPr>
        <p:spPr/>
        <p:txBody>
          <a:bodyPr/>
          <a:lstStyle/>
          <a:p>
            <a:r>
              <a:rPr lang="en-US"/>
              <a:t>Facebook Videos Table | All Pages - 3 of 3</a:t>
            </a:r>
          </a:p>
        </p:txBody>
      </p:sp>
      <p:graphicFrame>
        <p:nvGraphicFramePr>
          <p:cNvPr id="5" name="Table Placeholder 4">
            <a:extLst>
              <a:ext uri="{FF2B5EF4-FFF2-40B4-BE49-F238E27FC236}">
                <a16:creationId xmlns:a16="http://schemas.microsoft.com/office/drawing/2014/main" id="{BCB49098-1999-46BC-8A84-5168EDC695C1}"/>
              </a:ext>
            </a:extLst>
          </p:cNvPr>
          <p:cNvGraphicFramePr>
            <a:graphicFrameLocks noGrp="1"/>
          </p:cNvGraphicFramePr>
          <p:nvPr>
            <p:ph type="tbl" sz="quarter" idx="13"/>
            <p:extLst>
              <p:ext uri="{D42A27DB-BD31-4B8C-83A1-F6EECF244321}">
                <p14:modId xmlns:p14="http://schemas.microsoft.com/office/powerpoint/2010/main" val="2775375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92299590"/>
                    </a:ext>
                  </a:extLst>
                </a:gridCol>
                <a:gridCol w="822960">
                  <a:extLst>
                    <a:ext uri="{9D8B030D-6E8A-4147-A177-3AD203B41FA5}">
                      <a16:colId xmlns:a16="http://schemas.microsoft.com/office/drawing/2014/main" val="3248028322"/>
                    </a:ext>
                  </a:extLst>
                </a:gridCol>
                <a:gridCol w="822960">
                  <a:extLst>
                    <a:ext uri="{9D8B030D-6E8A-4147-A177-3AD203B41FA5}">
                      <a16:colId xmlns:a16="http://schemas.microsoft.com/office/drawing/2014/main" val="320223608"/>
                    </a:ext>
                  </a:extLst>
                </a:gridCol>
                <a:gridCol w="822960">
                  <a:extLst>
                    <a:ext uri="{9D8B030D-6E8A-4147-A177-3AD203B41FA5}">
                      <a16:colId xmlns:a16="http://schemas.microsoft.com/office/drawing/2014/main" val="4213451662"/>
                    </a:ext>
                  </a:extLst>
                </a:gridCol>
                <a:gridCol w="822960">
                  <a:extLst>
                    <a:ext uri="{9D8B030D-6E8A-4147-A177-3AD203B41FA5}">
                      <a16:colId xmlns:a16="http://schemas.microsoft.com/office/drawing/2014/main" val="983966151"/>
                    </a:ext>
                  </a:extLst>
                </a:gridCol>
                <a:gridCol w="822960">
                  <a:extLst>
                    <a:ext uri="{9D8B030D-6E8A-4147-A177-3AD203B41FA5}">
                      <a16:colId xmlns:a16="http://schemas.microsoft.com/office/drawing/2014/main" val="1793960786"/>
                    </a:ext>
                  </a:extLst>
                </a:gridCol>
                <a:gridCol w="822960">
                  <a:extLst>
                    <a:ext uri="{9D8B030D-6E8A-4147-A177-3AD203B41FA5}">
                      <a16:colId xmlns:a16="http://schemas.microsoft.com/office/drawing/2014/main" val="1794427407"/>
                    </a:ext>
                  </a:extLst>
                </a:gridCol>
                <a:gridCol w="822960">
                  <a:extLst>
                    <a:ext uri="{9D8B030D-6E8A-4147-A177-3AD203B41FA5}">
                      <a16:colId xmlns:a16="http://schemas.microsoft.com/office/drawing/2014/main" val="1107987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extLst>
                  <a:ext uri="{0D108BD9-81ED-4DB2-BD59-A6C34878D82A}">
                    <a16:rowId xmlns:a16="http://schemas.microsoft.com/office/drawing/2014/main" val="3869873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- 2021-02-25 15:24:08</a:t>
                      </a:r>
                      <a:r>
                        <a:rPr kumimoji="0" lang="de-DE" sz="1000" b="0" i="0" u="none" strike="noStrike" kern="1200" cap="none" spc="0" normalizeH="0" baseline="0" noProof="0">
                          <a:ln>
                            <a:noFill/>
                          </a:ln>
                          <a:solidFill>
                            <a:prstClr val="black"/>
                          </a:solidFill>
                          <a:effectLst/>
                          <a:uLnTx/>
                          <a:uFillTx/>
                          <a:latin typeface="+mn-lt"/>
                          <a:ea typeface="+mn-ea"/>
                          <a:cs typeface="+mn-cs"/>
                        </a:rPr>
                        <a:t>
 Wenn du krank bist und nicht arbeiten kannst, musst du dich bei deinem Arbeitgeber krankmelden. Du fragst dich wie das geht und ob du dich auch bei deiner Krankenkasse krankmelden must? Wir erklären dir gerne wie das funktioniert und worauf du unbedingt achten solltest.
https://www.pronovabkk.de/video-krankmeldung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extLst>
                  <a:ext uri="{0D108BD9-81ED-4DB2-BD59-A6C34878D82A}">
                    <a16:rowId xmlns:a16="http://schemas.microsoft.com/office/drawing/2014/main" val="294755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- 2021-02-25 16:31:03</a:t>
                      </a:r>
                      <a:r>
                        <a:rPr kumimoji="0" lang="de-DE" sz="1000" b="0" i="0" u="none" strike="noStrike" kern="1200" cap="none" spc="0" normalizeH="0" baseline="0" noProof="0">
                          <a:ln>
                            <a:noFill/>
                          </a:ln>
                          <a:solidFill>
                            <a:prstClr val="black"/>
                          </a:solidFill>
                          <a:effectLst/>
                          <a:uLnTx/>
                          <a:uFillTx/>
                          <a:latin typeface="+mn-lt"/>
                          <a:ea typeface="+mn-ea"/>
                          <a:cs typeface="+mn-cs"/>
                        </a:rPr>
                        <a:t>
 Der Wechsel zur pronova BKK ist seit dem 01.01.2021 noch einfacher für dich. Denn es gilt ein neues Krankenkassenwahlrecht. Dein Arbeitgeber wird papierlos informiert, es gilt eine kürzere Bindungsfrist und die Kündigung der Vorkasse ist nicht mehr nötig.
https://www.pronovabkk.de/video-kassenwechsel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extLst>
                  <a:ext uri="{0D108BD9-81ED-4DB2-BD59-A6C34878D82A}">
                    <a16:rowId xmlns:a16="http://schemas.microsoft.com/office/drawing/2014/main" val="3428061639"/>
                  </a:ext>
                </a:extLst>
              </a:tr>
            </a:tbl>
          </a:graphicData>
        </a:graphic>
      </p:graphicFrame>
      <p:sp>
        <p:nvSpPr>
          <p:cNvPr id="4" name="Text Placeholder 3">
            <a:extLst>
              <a:ext uri="{FF2B5EF4-FFF2-40B4-BE49-F238E27FC236}">
                <a16:creationId xmlns:a16="http://schemas.microsoft.com/office/drawing/2014/main" id="{233EBAE2-23F6-47DC-B210-ED1ECF54B2EC}"/>
              </a:ext>
            </a:extLst>
          </p:cNvPr>
          <p:cNvSpPr>
            <a:spLocks noGrp="1"/>
          </p:cNvSpPr>
          <p:nvPr>
            <p:ph type="body" sz="quarter" idx="14"/>
          </p:nvPr>
        </p:nvSpPr>
        <p:spPr/>
        <p:txBody>
          <a:bodyPr/>
          <a:lstStyle/>
          <a:p>
            <a:r>
              <a:rPr lang="en-US"/>
              <a:t>02/01/2021 - 06/02/2021</a:t>
            </a:r>
          </a:p>
        </p:txBody>
      </p:sp>
    </p:spTree>
    <p:extLst>
      <p:ext uri="{BB962C8B-B14F-4D97-AF65-F5344CB8AC3E}">
        <p14:creationId xmlns:p14="http://schemas.microsoft.com/office/powerpoint/2010/main" val="41404348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EA222-D358-4026-AF84-99779C90040A}"/>
              </a:ext>
            </a:extLst>
          </p:cNvPr>
          <p:cNvSpPr>
            <a:spLocks noGrp="1"/>
          </p:cNvSpPr>
          <p:nvPr>
            <p:ph type="title"/>
          </p:nvPr>
        </p:nvSpPr>
        <p:spPr/>
        <p:txBody>
          <a:bodyPr/>
          <a:lstStyle/>
          <a:p>
            <a:r>
              <a:rPr lang="en-US"/>
              <a:t>Instagram IGTV Videos Table | All Pages - 1 of 4</a:t>
            </a:r>
          </a:p>
        </p:txBody>
      </p:sp>
      <p:graphicFrame>
        <p:nvGraphicFramePr>
          <p:cNvPr id="5" name="Table Placeholder 4">
            <a:extLst>
              <a:ext uri="{FF2B5EF4-FFF2-40B4-BE49-F238E27FC236}">
                <a16:creationId xmlns:a16="http://schemas.microsoft.com/office/drawing/2014/main" id="{3662CB8D-61C5-40AB-BD98-77069369C405}"/>
              </a:ext>
            </a:extLst>
          </p:cNvPr>
          <p:cNvGraphicFramePr>
            <a:graphicFrameLocks noGrp="1"/>
          </p:cNvGraphicFramePr>
          <p:nvPr>
            <p:ph type="tbl" sz="quarter" idx="13"/>
            <p:extLst>
              <p:ext uri="{D42A27DB-BD31-4B8C-83A1-F6EECF244321}">
                <p14:modId xmlns:p14="http://schemas.microsoft.com/office/powerpoint/2010/main" val="3841017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37986710"/>
                    </a:ext>
                  </a:extLst>
                </a:gridCol>
                <a:gridCol w="658368">
                  <a:extLst>
                    <a:ext uri="{9D8B030D-6E8A-4147-A177-3AD203B41FA5}">
                      <a16:colId xmlns:a16="http://schemas.microsoft.com/office/drawing/2014/main" val="3429768596"/>
                    </a:ext>
                  </a:extLst>
                </a:gridCol>
                <a:gridCol w="658368">
                  <a:extLst>
                    <a:ext uri="{9D8B030D-6E8A-4147-A177-3AD203B41FA5}">
                      <a16:colId xmlns:a16="http://schemas.microsoft.com/office/drawing/2014/main" val="2083812137"/>
                    </a:ext>
                  </a:extLst>
                </a:gridCol>
                <a:gridCol w="658368">
                  <a:extLst>
                    <a:ext uri="{9D8B030D-6E8A-4147-A177-3AD203B41FA5}">
                      <a16:colId xmlns:a16="http://schemas.microsoft.com/office/drawing/2014/main" val="2125648953"/>
                    </a:ext>
                  </a:extLst>
                </a:gridCol>
                <a:gridCol w="658368">
                  <a:extLst>
                    <a:ext uri="{9D8B030D-6E8A-4147-A177-3AD203B41FA5}">
                      <a16:colId xmlns:a16="http://schemas.microsoft.com/office/drawing/2014/main" val="401616695"/>
                    </a:ext>
                  </a:extLst>
                </a:gridCol>
                <a:gridCol w="658368">
                  <a:extLst>
                    <a:ext uri="{9D8B030D-6E8A-4147-A177-3AD203B41FA5}">
                      <a16:colId xmlns:a16="http://schemas.microsoft.com/office/drawing/2014/main" val="1411559944"/>
                    </a:ext>
                  </a:extLst>
                </a:gridCol>
                <a:gridCol w="658368">
                  <a:extLst>
                    <a:ext uri="{9D8B030D-6E8A-4147-A177-3AD203B41FA5}">
                      <a16:colId xmlns:a16="http://schemas.microsoft.com/office/drawing/2014/main" val="1813313164"/>
                    </a:ext>
                  </a:extLst>
                </a:gridCol>
                <a:gridCol w="658368">
                  <a:extLst>
                    <a:ext uri="{9D8B030D-6E8A-4147-A177-3AD203B41FA5}">
                      <a16:colId xmlns:a16="http://schemas.microsoft.com/office/drawing/2014/main" val="2548881203"/>
                    </a:ext>
                  </a:extLst>
                </a:gridCol>
                <a:gridCol w="658368">
                  <a:extLst>
                    <a:ext uri="{9D8B030D-6E8A-4147-A177-3AD203B41FA5}">
                      <a16:colId xmlns:a16="http://schemas.microsoft.com/office/drawing/2014/main" val="1183920560"/>
                    </a:ext>
                  </a:extLst>
                </a:gridCol>
                <a:gridCol w="658368">
                  <a:extLst>
                    <a:ext uri="{9D8B030D-6E8A-4147-A177-3AD203B41FA5}">
                      <a16:colId xmlns:a16="http://schemas.microsoft.com/office/drawing/2014/main" val="3442597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452219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- 2021-04-16 19:48:39</a:t>
                      </a:r>
                      <a:r>
                        <a:rPr kumimoji="0" lang="de-DE" sz="1000" b="0" i="0" u="none" strike="noStrike" kern="1200" cap="none" spc="0" normalizeH="0" baseline="0" noProof="0">
                          <a:ln>
                            <a:noFill/>
                          </a:ln>
                          <a:solidFill>
                            <a:prstClr val="black"/>
                          </a:solidFill>
                          <a:effectLst/>
                          <a:uLnTx/>
                          <a:uFillTx/>
                          <a:latin typeface="+mn-lt"/>
                          <a:ea typeface="+mn-ea"/>
                          <a:cs typeface="+mn-cs"/>
                        </a:rPr>
                        <a:t>
 Bei deiner pronova BKK hast du die Wahl!
Denn bei uns kannst du dich zwischen sechs Tarifen entscheiden, mit denen du bares Geld sparst. Wie das funktioniert, erklären wir dir in diesem Video.
Wenn du mehr wissen willst, beraten wir dich gerne individuell💙💛
#pronovabkk #sparenbisderarztkommt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Im Video erklärt: Bis zu 900 Euro Prämie von der Krankenkasse zurück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a:t>
                      </a:r>
                    </a:p>
                  </a:txBody>
                  <a:tcPr/>
                </a:tc>
                <a:extLst>
                  <a:ext uri="{0D108BD9-81ED-4DB2-BD59-A6C34878D82A}">
                    <a16:rowId xmlns:a16="http://schemas.microsoft.com/office/drawing/2014/main" val="3411644376"/>
                  </a:ext>
                </a:extLst>
              </a:tr>
            </a:tbl>
          </a:graphicData>
        </a:graphic>
      </p:graphicFrame>
      <p:sp>
        <p:nvSpPr>
          <p:cNvPr id="4" name="Text Placeholder 3">
            <a:extLst>
              <a:ext uri="{FF2B5EF4-FFF2-40B4-BE49-F238E27FC236}">
                <a16:creationId xmlns:a16="http://schemas.microsoft.com/office/drawing/2014/main" id="{B2DF2093-BDFD-4614-AFC0-F79A1825806B}"/>
              </a:ext>
            </a:extLst>
          </p:cNvPr>
          <p:cNvSpPr>
            <a:spLocks noGrp="1"/>
          </p:cNvSpPr>
          <p:nvPr>
            <p:ph type="body" sz="quarter" idx="14"/>
          </p:nvPr>
        </p:nvSpPr>
        <p:spPr/>
        <p:txBody>
          <a:bodyPr/>
          <a:lstStyle/>
          <a:p>
            <a:r>
              <a:rPr lang="en-US"/>
              <a:t>02/01/2021 - 06/02/2021</a:t>
            </a:r>
          </a:p>
        </p:txBody>
      </p:sp>
    </p:spTree>
    <p:extLst>
      <p:ext uri="{BB962C8B-B14F-4D97-AF65-F5344CB8AC3E}">
        <p14:creationId xmlns:p14="http://schemas.microsoft.com/office/powerpoint/2010/main" val="33190233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89A27-D3A0-411B-B80D-7C2214F6C3DA}"/>
              </a:ext>
            </a:extLst>
          </p:cNvPr>
          <p:cNvSpPr>
            <a:spLocks noGrp="1"/>
          </p:cNvSpPr>
          <p:nvPr>
            <p:ph type="title"/>
          </p:nvPr>
        </p:nvSpPr>
        <p:spPr/>
        <p:txBody>
          <a:bodyPr/>
          <a:lstStyle/>
          <a:p>
            <a:r>
              <a:rPr lang="en-US"/>
              <a:t>Instagram IGTV Videos Table | All Pages - 2 of 4</a:t>
            </a:r>
          </a:p>
        </p:txBody>
      </p:sp>
      <p:graphicFrame>
        <p:nvGraphicFramePr>
          <p:cNvPr id="5" name="Table Placeholder 4">
            <a:extLst>
              <a:ext uri="{FF2B5EF4-FFF2-40B4-BE49-F238E27FC236}">
                <a16:creationId xmlns:a16="http://schemas.microsoft.com/office/drawing/2014/main" id="{D21342F6-0EC0-4B68-A11A-94542B5968E0}"/>
              </a:ext>
            </a:extLst>
          </p:cNvPr>
          <p:cNvGraphicFramePr>
            <a:graphicFrameLocks noGrp="1"/>
          </p:cNvGraphicFramePr>
          <p:nvPr>
            <p:ph type="tbl" sz="quarter" idx="13"/>
            <p:extLst>
              <p:ext uri="{D42A27DB-BD31-4B8C-83A1-F6EECF244321}">
                <p14:modId xmlns:p14="http://schemas.microsoft.com/office/powerpoint/2010/main" val="1932835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2621517"/>
                    </a:ext>
                  </a:extLst>
                </a:gridCol>
                <a:gridCol w="658368">
                  <a:extLst>
                    <a:ext uri="{9D8B030D-6E8A-4147-A177-3AD203B41FA5}">
                      <a16:colId xmlns:a16="http://schemas.microsoft.com/office/drawing/2014/main" val="3188769912"/>
                    </a:ext>
                  </a:extLst>
                </a:gridCol>
                <a:gridCol w="658368">
                  <a:extLst>
                    <a:ext uri="{9D8B030D-6E8A-4147-A177-3AD203B41FA5}">
                      <a16:colId xmlns:a16="http://schemas.microsoft.com/office/drawing/2014/main" val="1475896068"/>
                    </a:ext>
                  </a:extLst>
                </a:gridCol>
                <a:gridCol w="658368">
                  <a:extLst>
                    <a:ext uri="{9D8B030D-6E8A-4147-A177-3AD203B41FA5}">
                      <a16:colId xmlns:a16="http://schemas.microsoft.com/office/drawing/2014/main" val="2150835036"/>
                    </a:ext>
                  </a:extLst>
                </a:gridCol>
                <a:gridCol w="658368">
                  <a:extLst>
                    <a:ext uri="{9D8B030D-6E8A-4147-A177-3AD203B41FA5}">
                      <a16:colId xmlns:a16="http://schemas.microsoft.com/office/drawing/2014/main" val="3975075196"/>
                    </a:ext>
                  </a:extLst>
                </a:gridCol>
                <a:gridCol w="658368">
                  <a:extLst>
                    <a:ext uri="{9D8B030D-6E8A-4147-A177-3AD203B41FA5}">
                      <a16:colId xmlns:a16="http://schemas.microsoft.com/office/drawing/2014/main" val="2620516977"/>
                    </a:ext>
                  </a:extLst>
                </a:gridCol>
                <a:gridCol w="658368">
                  <a:extLst>
                    <a:ext uri="{9D8B030D-6E8A-4147-A177-3AD203B41FA5}">
                      <a16:colId xmlns:a16="http://schemas.microsoft.com/office/drawing/2014/main" val="3206390823"/>
                    </a:ext>
                  </a:extLst>
                </a:gridCol>
                <a:gridCol w="658368">
                  <a:extLst>
                    <a:ext uri="{9D8B030D-6E8A-4147-A177-3AD203B41FA5}">
                      <a16:colId xmlns:a16="http://schemas.microsoft.com/office/drawing/2014/main" val="3355161014"/>
                    </a:ext>
                  </a:extLst>
                </a:gridCol>
                <a:gridCol w="658368">
                  <a:extLst>
                    <a:ext uri="{9D8B030D-6E8A-4147-A177-3AD203B41FA5}">
                      <a16:colId xmlns:a16="http://schemas.microsoft.com/office/drawing/2014/main" val="536842361"/>
                    </a:ext>
                  </a:extLst>
                </a:gridCol>
                <a:gridCol w="658368">
                  <a:extLst>
                    <a:ext uri="{9D8B030D-6E8A-4147-A177-3AD203B41FA5}">
                      <a16:colId xmlns:a16="http://schemas.microsoft.com/office/drawing/2014/main" val="1786130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992680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- 2021-03-11 09:56:17</a:t>
                      </a:r>
                      <a:r>
                        <a:rPr kumimoji="0" lang="de-DE" sz="1000" b="0" i="0" u="none" strike="noStrike" kern="1200" cap="none" spc="0" normalizeH="0" baseline="0" noProof="0">
                          <a:ln>
                            <a:noFill/>
                          </a:ln>
                          <a:solidFill>
                            <a:prstClr val="black"/>
                          </a:solidFill>
                          <a:effectLst/>
                          <a:uLnTx/>
                          <a:uFillTx/>
                          <a:latin typeface="+mn-lt"/>
                          <a:ea typeface="+mn-ea"/>
                          <a:cs typeface="+mn-cs"/>
                        </a:rPr>
                        <a:t>
 Der Wechsel zur pronova BKK ist seit dem 01.01.2021 noch einfacher für dich. Denn es gilt ein neues Krankenkassenwahlrecht. Dein Arbeitgeber wird papierlos informiert, es gilt eine kürzere Bindungsfrist und die Kündigung der Vorkasse ist nicht mehr nötig.
Mehr zum Wechsel gibt es auf unserer Webseite #linkinbio 
#pronovabkk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Im Video erklärt: Einfacher Wechsel zur pronova BKK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a:t>
                      </a:r>
                    </a:p>
                  </a:txBody>
                  <a:tcPr/>
                </a:tc>
                <a:extLst>
                  <a:ext uri="{0D108BD9-81ED-4DB2-BD59-A6C34878D82A}">
                    <a16:rowId xmlns:a16="http://schemas.microsoft.com/office/drawing/2014/main" val="1892304379"/>
                  </a:ext>
                </a:extLst>
              </a:tr>
            </a:tbl>
          </a:graphicData>
        </a:graphic>
      </p:graphicFrame>
      <p:sp>
        <p:nvSpPr>
          <p:cNvPr id="4" name="Text Placeholder 3">
            <a:extLst>
              <a:ext uri="{FF2B5EF4-FFF2-40B4-BE49-F238E27FC236}">
                <a16:creationId xmlns:a16="http://schemas.microsoft.com/office/drawing/2014/main" id="{2677BE7F-DFB6-402D-8A8B-4C526EC443B0}"/>
              </a:ext>
            </a:extLst>
          </p:cNvPr>
          <p:cNvSpPr>
            <a:spLocks noGrp="1"/>
          </p:cNvSpPr>
          <p:nvPr>
            <p:ph type="body" sz="quarter" idx="14"/>
          </p:nvPr>
        </p:nvSpPr>
        <p:spPr/>
        <p:txBody>
          <a:bodyPr/>
          <a:lstStyle/>
          <a:p>
            <a:r>
              <a:rPr lang="en-US"/>
              <a:t>02/01/2021 - 06/02/2021</a:t>
            </a:r>
          </a:p>
        </p:txBody>
      </p:sp>
    </p:spTree>
    <p:extLst>
      <p:ext uri="{BB962C8B-B14F-4D97-AF65-F5344CB8AC3E}">
        <p14:creationId xmlns:p14="http://schemas.microsoft.com/office/powerpoint/2010/main" val="3749319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95CEE-3D8D-43A6-A24C-BBB289A81916}"/>
              </a:ext>
            </a:extLst>
          </p:cNvPr>
          <p:cNvSpPr>
            <a:spLocks noGrp="1"/>
          </p:cNvSpPr>
          <p:nvPr>
            <p:ph type="title"/>
          </p:nvPr>
        </p:nvSpPr>
        <p:spPr/>
        <p:txBody>
          <a:bodyPr/>
          <a:lstStyle/>
          <a:p>
            <a:r>
              <a:rPr lang="en-US"/>
              <a:t>Instagram IGTV Videos Table | All Pages - 3 of 4</a:t>
            </a:r>
          </a:p>
        </p:txBody>
      </p:sp>
      <p:graphicFrame>
        <p:nvGraphicFramePr>
          <p:cNvPr id="5" name="Table Placeholder 4">
            <a:extLst>
              <a:ext uri="{FF2B5EF4-FFF2-40B4-BE49-F238E27FC236}">
                <a16:creationId xmlns:a16="http://schemas.microsoft.com/office/drawing/2014/main" id="{3D80DD25-2A96-4D93-A2D7-3EAF105EC772}"/>
              </a:ext>
            </a:extLst>
          </p:cNvPr>
          <p:cNvGraphicFramePr>
            <a:graphicFrameLocks noGrp="1"/>
          </p:cNvGraphicFramePr>
          <p:nvPr>
            <p:ph type="tbl" sz="quarter" idx="13"/>
            <p:extLst>
              <p:ext uri="{D42A27DB-BD31-4B8C-83A1-F6EECF244321}">
                <p14:modId xmlns:p14="http://schemas.microsoft.com/office/powerpoint/2010/main" val="1854665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77823836"/>
                    </a:ext>
                  </a:extLst>
                </a:gridCol>
                <a:gridCol w="658368">
                  <a:extLst>
                    <a:ext uri="{9D8B030D-6E8A-4147-A177-3AD203B41FA5}">
                      <a16:colId xmlns:a16="http://schemas.microsoft.com/office/drawing/2014/main" val="3993398570"/>
                    </a:ext>
                  </a:extLst>
                </a:gridCol>
                <a:gridCol w="658368">
                  <a:extLst>
                    <a:ext uri="{9D8B030D-6E8A-4147-A177-3AD203B41FA5}">
                      <a16:colId xmlns:a16="http://schemas.microsoft.com/office/drawing/2014/main" val="3439576161"/>
                    </a:ext>
                  </a:extLst>
                </a:gridCol>
                <a:gridCol w="658368">
                  <a:extLst>
                    <a:ext uri="{9D8B030D-6E8A-4147-A177-3AD203B41FA5}">
                      <a16:colId xmlns:a16="http://schemas.microsoft.com/office/drawing/2014/main" val="355402239"/>
                    </a:ext>
                  </a:extLst>
                </a:gridCol>
                <a:gridCol w="658368">
                  <a:extLst>
                    <a:ext uri="{9D8B030D-6E8A-4147-A177-3AD203B41FA5}">
                      <a16:colId xmlns:a16="http://schemas.microsoft.com/office/drawing/2014/main" val="4217242308"/>
                    </a:ext>
                  </a:extLst>
                </a:gridCol>
                <a:gridCol w="658368">
                  <a:extLst>
                    <a:ext uri="{9D8B030D-6E8A-4147-A177-3AD203B41FA5}">
                      <a16:colId xmlns:a16="http://schemas.microsoft.com/office/drawing/2014/main" val="793353219"/>
                    </a:ext>
                  </a:extLst>
                </a:gridCol>
                <a:gridCol w="658368">
                  <a:extLst>
                    <a:ext uri="{9D8B030D-6E8A-4147-A177-3AD203B41FA5}">
                      <a16:colId xmlns:a16="http://schemas.microsoft.com/office/drawing/2014/main" val="3902936287"/>
                    </a:ext>
                  </a:extLst>
                </a:gridCol>
                <a:gridCol w="658368">
                  <a:extLst>
                    <a:ext uri="{9D8B030D-6E8A-4147-A177-3AD203B41FA5}">
                      <a16:colId xmlns:a16="http://schemas.microsoft.com/office/drawing/2014/main" val="4039245198"/>
                    </a:ext>
                  </a:extLst>
                </a:gridCol>
                <a:gridCol w="658368">
                  <a:extLst>
                    <a:ext uri="{9D8B030D-6E8A-4147-A177-3AD203B41FA5}">
                      <a16:colId xmlns:a16="http://schemas.microsoft.com/office/drawing/2014/main" val="4070438017"/>
                    </a:ext>
                  </a:extLst>
                </a:gridCol>
                <a:gridCol w="658368">
                  <a:extLst>
                    <a:ext uri="{9D8B030D-6E8A-4147-A177-3AD203B41FA5}">
                      <a16:colId xmlns:a16="http://schemas.microsoft.com/office/drawing/2014/main" val="3441756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688190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- 2021-03-04 09:55:42</a:t>
                      </a:r>
                      <a:r>
                        <a:rPr kumimoji="0" lang="de-DE" sz="1000" b="0" i="0" u="none" strike="noStrike" kern="1200" cap="none" spc="0" normalizeH="0" baseline="0" noProof="0">
                          <a:ln>
                            <a:noFill/>
                          </a:ln>
                          <a:solidFill>
                            <a:prstClr val="black"/>
                          </a:solidFill>
                          <a:effectLst/>
                          <a:uLnTx/>
                          <a:uFillTx/>
                          <a:latin typeface="+mn-lt"/>
                          <a:ea typeface="+mn-ea"/>
                          <a:cs typeface="+mn-cs"/>
                        </a:rPr>
                        <a:t>
 Wenn du krank bist und nicht arbeiten kannst, musst du dich bei deinem Arbeitgeber krankmelden. Du fragst dich wie das geht und ob du dich auch bei deiner Krankenkasse krankmelden must? Wir erklären dir wie das funktioniert und worauf du unbedingt achten solltest.
Mehr Infos findest du auf unserer Webseite #linkinbio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Die Krankmeldung einfach erklärt!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a:t>
                      </a:r>
                    </a:p>
                  </a:txBody>
                  <a:tcPr/>
                </a:tc>
                <a:extLst>
                  <a:ext uri="{0D108BD9-81ED-4DB2-BD59-A6C34878D82A}">
                    <a16:rowId xmlns:a16="http://schemas.microsoft.com/office/drawing/2014/main" val="2848569711"/>
                  </a:ext>
                </a:extLst>
              </a:tr>
            </a:tbl>
          </a:graphicData>
        </a:graphic>
      </p:graphicFrame>
      <p:sp>
        <p:nvSpPr>
          <p:cNvPr id="4" name="Text Placeholder 3">
            <a:extLst>
              <a:ext uri="{FF2B5EF4-FFF2-40B4-BE49-F238E27FC236}">
                <a16:creationId xmlns:a16="http://schemas.microsoft.com/office/drawing/2014/main" id="{1B865BDF-A4F4-4927-AA6D-3E89247AFF8F}"/>
              </a:ext>
            </a:extLst>
          </p:cNvPr>
          <p:cNvSpPr>
            <a:spLocks noGrp="1"/>
          </p:cNvSpPr>
          <p:nvPr>
            <p:ph type="body" sz="quarter" idx="14"/>
          </p:nvPr>
        </p:nvSpPr>
        <p:spPr/>
        <p:txBody>
          <a:bodyPr/>
          <a:lstStyle/>
          <a:p>
            <a:r>
              <a:rPr lang="en-US"/>
              <a:t>02/01/2021 - 06/02/2021</a:t>
            </a:r>
          </a:p>
        </p:txBody>
      </p:sp>
    </p:spTree>
    <p:extLst>
      <p:ext uri="{BB962C8B-B14F-4D97-AF65-F5344CB8AC3E}">
        <p14:creationId xmlns:p14="http://schemas.microsoft.com/office/powerpoint/2010/main" val="5914043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C768B-CFC6-4CDE-A883-122B977E0B12}"/>
              </a:ext>
            </a:extLst>
          </p:cNvPr>
          <p:cNvSpPr>
            <a:spLocks noGrp="1"/>
          </p:cNvSpPr>
          <p:nvPr>
            <p:ph type="title"/>
          </p:nvPr>
        </p:nvSpPr>
        <p:spPr/>
        <p:txBody>
          <a:bodyPr/>
          <a:lstStyle/>
          <a:p>
            <a:r>
              <a:rPr lang="en-US"/>
              <a:t>Instagram IGTV Videos Table | All Pages - 4 of 4</a:t>
            </a:r>
          </a:p>
        </p:txBody>
      </p:sp>
      <p:graphicFrame>
        <p:nvGraphicFramePr>
          <p:cNvPr id="5" name="Table Placeholder 4">
            <a:extLst>
              <a:ext uri="{FF2B5EF4-FFF2-40B4-BE49-F238E27FC236}">
                <a16:creationId xmlns:a16="http://schemas.microsoft.com/office/drawing/2014/main" id="{DFFFD1FB-8358-4B4B-96BB-518D5FD5FAA1}"/>
              </a:ext>
            </a:extLst>
          </p:cNvPr>
          <p:cNvGraphicFramePr>
            <a:graphicFrameLocks noGrp="1"/>
          </p:cNvGraphicFramePr>
          <p:nvPr>
            <p:ph type="tbl" sz="quarter" idx="13"/>
            <p:extLst>
              <p:ext uri="{D42A27DB-BD31-4B8C-83A1-F6EECF244321}">
                <p14:modId xmlns:p14="http://schemas.microsoft.com/office/powerpoint/2010/main" val="1746384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30587406"/>
                    </a:ext>
                  </a:extLst>
                </a:gridCol>
                <a:gridCol w="658368">
                  <a:extLst>
                    <a:ext uri="{9D8B030D-6E8A-4147-A177-3AD203B41FA5}">
                      <a16:colId xmlns:a16="http://schemas.microsoft.com/office/drawing/2014/main" val="2713819176"/>
                    </a:ext>
                  </a:extLst>
                </a:gridCol>
                <a:gridCol w="658368">
                  <a:extLst>
                    <a:ext uri="{9D8B030D-6E8A-4147-A177-3AD203B41FA5}">
                      <a16:colId xmlns:a16="http://schemas.microsoft.com/office/drawing/2014/main" val="199220935"/>
                    </a:ext>
                  </a:extLst>
                </a:gridCol>
                <a:gridCol w="658368">
                  <a:extLst>
                    <a:ext uri="{9D8B030D-6E8A-4147-A177-3AD203B41FA5}">
                      <a16:colId xmlns:a16="http://schemas.microsoft.com/office/drawing/2014/main" val="1192935473"/>
                    </a:ext>
                  </a:extLst>
                </a:gridCol>
                <a:gridCol w="658368">
                  <a:extLst>
                    <a:ext uri="{9D8B030D-6E8A-4147-A177-3AD203B41FA5}">
                      <a16:colId xmlns:a16="http://schemas.microsoft.com/office/drawing/2014/main" val="3680745885"/>
                    </a:ext>
                  </a:extLst>
                </a:gridCol>
                <a:gridCol w="658368">
                  <a:extLst>
                    <a:ext uri="{9D8B030D-6E8A-4147-A177-3AD203B41FA5}">
                      <a16:colId xmlns:a16="http://schemas.microsoft.com/office/drawing/2014/main" val="3281211625"/>
                    </a:ext>
                  </a:extLst>
                </a:gridCol>
                <a:gridCol w="658368">
                  <a:extLst>
                    <a:ext uri="{9D8B030D-6E8A-4147-A177-3AD203B41FA5}">
                      <a16:colId xmlns:a16="http://schemas.microsoft.com/office/drawing/2014/main" val="3301507580"/>
                    </a:ext>
                  </a:extLst>
                </a:gridCol>
                <a:gridCol w="658368">
                  <a:extLst>
                    <a:ext uri="{9D8B030D-6E8A-4147-A177-3AD203B41FA5}">
                      <a16:colId xmlns:a16="http://schemas.microsoft.com/office/drawing/2014/main" val="3186965840"/>
                    </a:ext>
                  </a:extLst>
                </a:gridCol>
                <a:gridCol w="658368">
                  <a:extLst>
                    <a:ext uri="{9D8B030D-6E8A-4147-A177-3AD203B41FA5}">
                      <a16:colId xmlns:a16="http://schemas.microsoft.com/office/drawing/2014/main" val="1782516851"/>
                    </a:ext>
                  </a:extLst>
                </a:gridCol>
                <a:gridCol w="658368">
                  <a:extLst>
                    <a:ext uri="{9D8B030D-6E8A-4147-A177-3AD203B41FA5}">
                      <a16:colId xmlns:a16="http://schemas.microsoft.com/office/drawing/2014/main" val="2623108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29197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- 2021-02-26 14:34:37</a:t>
                      </a:r>
                      <a:r>
                        <a:rPr kumimoji="0" lang="de-DE" sz="1000" b="0" i="0" u="none" strike="noStrike" kern="1200" cap="none" spc="0" normalizeH="0" baseline="0" noProof="0">
                          <a:ln>
                            <a:noFill/>
                          </a:ln>
                          <a:solidFill>
                            <a:prstClr val="black"/>
                          </a:solidFill>
                          <a:effectLst/>
                          <a:uLnTx/>
                          <a:uFillTx/>
                          <a:latin typeface="+mn-lt"/>
                          <a:ea typeface="+mn-ea"/>
                          <a:cs typeface="+mn-cs"/>
                        </a:rPr>
                        <a:t>
 Du kümmerst dich um deine Gesundheit, nimmst an Sportkursen teil und gehst regelmäßig zu Vorsorgeuntersuchungen? Dann solltest du dir unser Bonusprogramm auf keinen Fall entgehen lassen.
Mach mit! Den Link zum Bonusprogramm findest du unserer Bio. #pronovabkk #bonusprogramm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Im Video erklärt - Wie funktioniert das Bonusprogramm?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a:t>
                      </a:r>
                    </a:p>
                  </a:txBody>
                  <a:tcPr/>
                </a:tc>
                <a:extLst>
                  <a:ext uri="{0D108BD9-81ED-4DB2-BD59-A6C34878D82A}">
                    <a16:rowId xmlns:a16="http://schemas.microsoft.com/office/drawing/2014/main" val="3741266164"/>
                  </a:ext>
                </a:extLst>
              </a:tr>
            </a:tbl>
          </a:graphicData>
        </a:graphic>
      </p:graphicFrame>
      <p:sp>
        <p:nvSpPr>
          <p:cNvPr id="4" name="Text Placeholder 3">
            <a:extLst>
              <a:ext uri="{FF2B5EF4-FFF2-40B4-BE49-F238E27FC236}">
                <a16:creationId xmlns:a16="http://schemas.microsoft.com/office/drawing/2014/main" id="{A2B8FEF6-94CF-4234-8520-A5304CD209B3}"/>
              </a:ext>
            </a:extLst>
          </p:cNvPr>
          <p:cNvSpPr>
            <a:spLocks noGrp="1"/>
          </p:cNvSpPr>
          <p:nvPr>
            <p:ph type="body" sz="quarter" idx="14"/>
          </p:nvPr>
        </p:nvSpPr>
        <p:spPr/>
        <p:txBody>
          <a:bodyPr/>
          <a:lstStyle/>
          <a:p>
            <a:r>
              <a:rPr lang="en-US"/>
              <a:t>02/01/2021 - 06/02/2021</a:t>
            </a:r>
          </a:p>
        </p:txBody>
      </p:sp>
    </p:spTree>
    <p:extLst>
      <p:ext uri="{BB962C8B-B14F-4D97-AF65-F5344CB8AC3E}">
        <p14:creationId xmlns:p14="http://schemas.microsoft.com/office/powerpoint/2010/main" val="30887536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ECDEA-4D6B-470C-ADC6-CB1D26CD532B}"/>
              </a:ext>
            </a:extLst>
          </p:cNvPr>
          <p:cNvSpPr>
            <a:spLocks noGrp="1"/>
          </p:cNvSpPr>
          <p:nvPr>
            <p:ph type="title"/>
          </p:nvPr>
        </p:nvSpPr>
        <p:spPr/>
        <p:txBody>
          <a:bodyPr/>
          <a:lstStyle/>
          <a:p>
            <a:r>
              <a:rPr lang="en-US"/>
              <a:t>Overall All Videos Table | All Pages - 1 of 5</a:t>
            </a:r>
          </a:p>
        </p:txBody>
      </p:sp>
      <p:graphicFrame>
        <p:nvGraphicFramePr>
          <p:cNvPr id="5" name="Table Placeholder 4">
            <a:extLst>
              <a:ext uri="{FF2B5EF4-FFF2-40B4-BE49-F238E27FC236}">
                <a16:creationId xmlns:a16="http://schemas.microsoft.com/office/drawing/2014/main" id="{DA9537E8-E188-4F92-9E84-E578750A38D0}"/>
              </a:ext>
            </a:extLst>
          </p:cNvPr>
          <p:cNvGraphicFramePr>
            <a:graphicFrameLocks noGrp="1"/>
          </p:cNvGraphicFramePr>
          <p:nvPr>
            <p:ph type="tbl" sz="quarter" idx="13"/>
            <p:extLst>
              <p:ext uri="{D42A27DB-BD31-4B8C-83A1-F6EECF244321}">
                <p14:modId xmlns:p14="http://schemas.microsoft.com/office/powerpoint/2010/main" val="4048004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88664612"/>
                    </a:ext>
                  </a:extLst>
                </a:gridCol>
                <a:gridCol w="1645920">
                  <a:extLst>
                    <a:ext uri="{9D8B030D-6E8A-4147-A177-3AD203B41FA5}">
                      <a16:colId xmlns:a16="http://schemas.microsoft.com/office/drawing/2014/main" val="515116753"/>
                    </a:ext>
                  </a:extLst>
                </a:gridCol>
                <a:gridCol w="822960">
                  <a:extLst>
                    <a:ext uri="{9D8B030D-6E8A-4147-A177-3AD203B41FA5}">
                      <a16:colId xmlns:a16="http://schemas.microsoft.com/office/drawing/2014/main" val="813102990"/>
                    </a:ext>
                  </a:extLst>
                </a:gridCol>
                <a:gridCol w="822960">
                  <a:extLst>
                    <a:ext uri="{9D8B030D-6E8A-4147-A177-3AD203B41FA5}">
                      <a16:colId xmlns:a16="http://schemas.microsoft.com/office/drawing/2014/main" val="1207351172"/>
                    </a:ext>
                  </a:extLst>
                </a:gridCol>
                <a:gridCol w="822960">
                  <a:extLst>
                    <a:ext uri="{9D8B030D-6E8A-4147-A177-3AD203B41FA5}">
                      <a16:colId xmlns:a16="http://schemas.microsoft.com/office/drawing/2014/main" val="664860098"/>
                    </a:ext>
                  </a:extLst>
                </a:gridCol>
                <a:gridCol w="822960">
                  <a:extLst>
                    <a:ext uri="{9D8B030D-6E8A-4147-A177-3AD203B41FA5}">
                      <a16:colId xmlns:a16="http://schemas.microsoft.com/office/drawing/2014/main" val="1222221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073638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YouTube pronova BKK - 2021-05-07 13:29:59</a:t>
                      </a:r>
                      <a:r>
                        <a:rPr kumimoji="0" lang="de-DE" sz="1000" b="0" i="0" u="none" strike="noStrike" kern="1200" cap="none" spc="0" normalizeH="0" baseline="0" noProof="0">
                          <a:ln>
                            <a:noFill/>
                          </a:ln>
                          <a:solidFill>
                            <a:prstClr val="black"/>
                          </a:solidFill>
                          <a:effectLst/>
                          <a:uLnTx/>
                          <a:uFillTx/>
                          <a:latin typeface="+mn-lt"/>
                          <a:ea typeface="+mn-ea"/>
                          <a:cs typeface="+mn-cs"/>
                        </a:rPr>
                        <a:t>
 Krankengeld  einfach erklärt - so sicherst du dir pünktliche Zahlungen!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https://img.youtube.com/vi/EkwHpvxR_r8/0.jpg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extLst>
                  <a:ext uri="{0D108BD9-81ED-4DB2-BD59-A6C34878D82A}">
                    <a16:rowId xmlns:a16="http://schemas.microsoft.com/office/drawing/2014/main" val="1652702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Facebook pronova BKK - 2021-04-16 17:08:04</a:t>
                      </a:r>
                      <a:r>
                        <a:rPr kumimoji="0" lang="de-DE" sz="1000" b="0" i="0" u="none" strike="noStrike" kern="1200" cap="none" spc="0" normalizeH="0" baseline="0" noProof="0">
                          <a:ln>
                            <a:noFill/>
                          </a:ln>
                          <a:solidFill>
                            <a:prstClr val="black"/>
                          </a:solidFill>
                          <a:effectLst/>
                          <a:uLnTx/>
                          <a:uFillTx/>
                          <a:latin typeface="+mn-lt"/>
                          <a:ea typeface="+mn-ea"/>
                          <a:cs typeface="+mn-cs"/>
                        </a:rPr>
                        <a:t>
 Bis zu 900 Euro Prämie von der Krankenkasse zurück: Wahltarife einfach erklärt!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https://scontent-mia3-2.xx.fbcdn.net/v/t15.5256-10/p168x128/167912398_272638101167660_82452334749860317_n.jpg?_nc_cat=109&amp;ccb=1-3&amp;_nc_sid=08861d&amp;_nc_ohc=wF36evKjrGQAX_uE54v&amp;_nc_ht=scontent-mia3-2.xx&amp;tp=6&amp;oh=95b47f388f580db23114c53f813162ca&amp;oe=60BB3AA3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a:t>
                      </a:r>
                    </a:p>
                  </a:txBody>
                  <a:tcPr/>
                </a:tc>
                <a:extLst>
                  <a:ext uri="{0D108BD9-81ED-4DB2-BD59-A6C34878D82A}">
                    <a16:rowId xmlns:a16="http://schemas.microsoft.com/office/drawing/2014/main" val="1513857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YouTube pronova BKK - 2021-04-16 13:08:13</a:t>
                      </a:r>
                      <a:r>
                        <a:rPr kumimoji="0" lang="de-DE" sz="1000" b="0" i="0" u="none" strike="noStrike" kern="1200" cap="none" spc="0" normalizeH="0" baseline="0" noProof="0">
                          <a:ln>
                            <a:noFill/>
                          </a:ln>
                          <a:solidFill>
                            <a:prstClr val="black"/>
                          </a:solidFill>
                          <a:effectLst/>
                          <a:uLnTx/>
                          <a:uFillTx/>
                          <a:latin typeface="+mn-lt"/>
                          <a:ea typeface="+mn-ea"/>
                          <a:cs typeface="+mn-cs"/>
                        </a:rPr>
                        <a:t>
 Wahltarife einfach erklärt: Bekomme bis zu 900 Euro Prämie von der Krankenkasse zurück!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https://img.youtube.com/vi/KG21KuY7aBU/0.jpg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extLst>
                  <a:ext uri="{0D108BD9-81ED-4DB2-BD59-A6C34878D82A}">
                    <a16:rowId xmlns:a16="http://schemas.microsoft.com/office/drawing/2014/main" val="1728440549"/>
                  </a:ext>
                </a:extLst>
              </a:tr>
            </a:tbl>
          </a:graphicData>
        </a:graphic>
      </p:graphicFrame>
      <p:sp>
        <p:nvSpPr>
          <p:cNvPr id="4" name="Text Placeholder 3">
            <a:extLst>
              <a:ext uri="{FF2B5EF4-FFF2-40B4-BE49-F238E27FC236}">
                <a16:creationId xmlns:a16="http://schemas.microsoft.com/office/drawing/2014/main" id="{7FA088BF-0B83-446C-BA93-57A7538AB048}"/>
              </a:ext>
            </a:extLst>
          </p:cNvPr>
          <p:cNvSpPr>
            <a:spLocks noGrp="1"/>
          </p:cNvSpPr>
          <p:nvPr>
            <p:ph type="body" sz="quarter" idx="14"/>
          </p:nvPr>
        </p:nvSpPr>
        <p:spPr/>
        <p:txBody>
          <a:bodyPr/>
          <a:lstStyle/>
          <a:p>
            <a:r>
              <a:rPr lang="en-US"/>
              <a:t>02/01/2021 - 06/02/2021</a:t>
            </a:r>
          </a:p>
        </p:txBody>
      </p:sp>
    </p:spTree>
    <p:extLst>
      <p:ext uri="{BB962C8B-B14F-4D97-AF65-F5344CB8AC3E}">
        <p14:creationId xmlns:p14="http://schemas.microsoft.com/office/powerpoint/2010/main" val="2099099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0B541-AC67-49C6-95C4-ED946F5EF290}"/>
              </a:ext>
            </a:extLst>
          </p:cNvPr>
          <p:cNvSpPr>
            <a:spLocks noGrp="1"/>
          </p:cNvSpPr>
          <p:nvPr>
            <p:ph type="title"/>
          </p:nvPr>
        </p:nvSpPr>
        <p:spPr/>
        <p:txBody>
          <a:bodyPr/>
          <a:lstStyle/>
          <a:p>
            <a:r>
              <a:rPr lang="en-US"/>
              <a:t>Overall All Videos Table | All Pages - 2 of 5</a:t>
            </a:r>
          </a:p>
        </p:txBody>
      </p:sp>
      <p:graphicFrame>
        <p:nvGraphicFramePr>
          <p:cNvPr id="5" name="Table Placeholder 4">
            <a:extLst>
              <a:ext uri="{FF2B5EF4-FFF2-40B4-BE49-F238E27FC236}">
                <a16:creationId xmlns:a16="http://schemas.microsoft.com/office/drawing/2014/main" id="{9CE72CB7-551D-4EF5-B803-22B766223E94}"/>
              </a:ext>
            </a:extLst>
          </p:cNvPr>
          <p:cNvGraphicFramePr>
            <a:graphicFrameLocks noGrp="1"/>
          </p:cNvGraphicFramePr>
          <p:nvPr>
            <p:ph type="tbl" sz="quarter" idx="13"/>
            <p:extLst>
              <p:ext uri="{D42A27DB-BD31-4B8C-83A1-F6EECF244321}">
                <p14:modId xmlns:p14="http://schemas.microsoft.com/office/powerpoint/2010/main" val="3817575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302497974"/>
                    </a:ext>
                  </a:extLst>
                </a:gridCol>
                <a:gridCol w="1645920">
                  <a:extLst>
                    <a:ext uri="{9D8B030D-6E8A-4147-A177-3AD203B41FA5}">
                      <a16:colId xmlns:a16="http://schemas.microsoft.com/office/drawing/2014/main" val="2163315420"/>
                    </a:ext>
                  </a:extLst>
                </a:gridCol>
                <a:gridCol w="822960">
                  <a:extLst>
                    <a:ext uri="{9D8B030D-6E8A-4147-A177-3AD203B41FA5}">
                      <a16:colId xmlns:a16="http://schemas.microsoft.com/office/drawing/2014/main" val="918971087"/>
                    </a:ext>
                  </a:extLst>
                </a:gridCol>
                <a:gridCol w="822960">
                  <a:extLst>
                    <a:ext uri="{9D8B030D-6E8A-4147-A177-3AD203B41FA5}">
                      <a16:colId xmlns:a16="http://schemas.microsoft.com/office/drawing/2014/main" val="1752069914"/>
                    </a:ext>
                  </a:extLst>
                </a:gridCol>
                <a:gridCol w="822960">
                  <a:extLst>
                    <a:ext uri="{9D8B030D-6E8A-4147-A177-3AD203B41FA5}">
                      <a16:colId xmlns:a16="http://schemas.microsoft.com/office/drawing/2014/main" val="2938326381"/>
                    </a:ext>
                  </a:extLst>
                </a:gridCol>
                <a:gridCol w="822960">
                  <a:extLst>
                    <a:ext uri="{9D8B030D-6E8A-4147-A177-3AD203B41FA5}">
                      <a16:colId xmlns:a16="http://schemas.microsoft.com/office/drawing/2014/main" val="1125955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263352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Facebook pronova BKK - 2021-03-02 10:10:52</a:t>
                      </a:r>
                      <a:r>
                        <a:rPr kumimoji="0" lang="de-DE" sz="1000" b="0" i="0" u="none" strike="noStrike" kern="1200" cap="none" spc="0" normalizeH="0" baseline="0" noProof="0">
                          <a:ln>
                            <a:noFill/>
                          </a:ln>
                          <a:solidFill>
                            <a:prstClr val="black"/>
                          </a:solidFill>
                          <a:effectLst/>
                          <a:uLnTx/>
                          <a:uFillTx/>
                          <a:latin typeface="+mn-lt"/>
                          <a:ea typeface="+mn-ea"/>
                          <a:cs typeface="+mn-cs"/>
                        </a:rPr>
                        <a:t>
 Einfacher Wechsel zur pronova BKK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228x119/151386273_791313384927403_2071536996250190498_n.jpg?_nc_cat=111&amp;ccb=1-3&amp;_nc_sid=08861d&amp;_nc_ohc=InlGTSMrTnoAX95kdvh&amp;_nc_ht=scontent-iad3-1.xx&amp;tp=7&amp;oh=3857769409ad8349dc71eeb237b8f558&amp;oe=60BA5E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a:t>
                      </a:r>
                    </a:p>
                  </a:txBody>
                  <a:tcPr/>
                </a:tc>
                <a:extLst>
                  <a:ext uri="{0D108BD9-81ED-4DB2-BD59-A6C34878D82A}">
                    <a16:rowId xmlns:a16="http://schemas.microsoft.com/office/drawing/2014/main" val="216935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YouTube pronova BKK - 2021-03-01 08:00:06</a:t>
                      </a:r>
                      <a:r>
                        <a:rPr kumimoji="0" lang="de-DE" sz="1000" b="0" i="0" u="none" strike="noStrike" kern="1200" cap="none" spc="0" normalizeH="0" baseline="0" noProof="0">
                          <a:ln>
                            <a:noFill/>
                          </a:ln>
                          <a:solidFill>
                            <a:prstClr val="black"/>
                          </a:solidFill>
                          <a:effectLst/>
                          <a:uLnTx/>
                          <a:uFillTx/>
                          <a:latin typeface="+mn-lt"/>
                          <a:ea typeface="+mn-ea"/>
                          <a:cs typeface="+mn-cs"/>
                        </a:rPr>
                        <a:t>
 Krankenkassenwechsel einfach erklärt: So wechselst du die Kasse!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https://img.youtube.com/vi/_UTQxXCg9O0/0.jpg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extLst>
                  <a:ext uri="{0D108BD9-81ED-4DB2-BD59-A6C34878D82A}">
                    <a16:rowId xmlns:a16="http://schemas.microsoft.com/office/drawing/2014/main" val="1329271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YouTube pronova BKK - 2021-02-27 10:00:01</a:t>
                      </a:r>
                      <a:r>
                        <a:rPr kumimoji="0" lang="de-DE" sz="1000" b="0" i="0" u="none" strike="noStrike" kern="1200" cap="none" spc="0" normalizeH="0" baseline="0" noProof="0">
                          <a:ln>
                            <a:noFill/>
                          </a:ln>
                          <a:solidFill>
                            <a:prstClr val="black"/>
                          </a:solidFill>
                          <a:effectLst/>
                          <a:uLnTx/>
                          <a:uFillTx/>
                          <a:latin typeface="+mn-lt"/>
                          <a:ea typeface="+mn-ea"/>
                          <a:cs typeface="+mn-cs"/>
                        </a:rPr>
                        <a:t>
 Krankmeldung  einfach erklärt: So meldest du dich krank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https://img.youtube.com/vi/5DZFyXijzUE/0.jpg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extLst>
                  <a:ext uri="{0D108BD9-81ED-4DB2-BD59-A6C34878D82A}">
                    <a16:rowId xmlns:a16="http://schemas.microsoft.com/office/drawing/2014/main" val="1193522116"/>
                  </a:ext>
                </a:extLst>
              </a:tr>
            </a:tbl>
          </a:graphicData>
        </a:graphic>
      </p:graphicFrame>
      <p:sp>
        <p:nvSpPr>
          <p:cNvPr id="4" name="Text Placeholder 3">
            <a:extLst>
              <a:ext uri="{FF2B5EF4-FFF2-40B4-BE49-F238E27FC236}">
                <a16:creationId xmlns:a16="http://schemas.microsoft.com/office/drawing/2014/main" id="{3ADA69E1-0BA2-4B13-B5DC-2405ADAD6022}"/>
              </a:ext>
            </a:extLst>
          </p:cNvPr>
          <p:cNvSpPr>
            <a:spLocks noGrp="1"/>
          </p:cNvSpPr>
          <p:nvPr>
            <p:ph type="body" sz="quarter" idx="14"/>
          </p:nvPr>
        </p:nvSpPr>
        <p:spPr/>
        <p:txBody>
          <a:bodyPr/>
          <a:lstStyle/>
          <a:p>
            <a:r>
              <a:rPr lang="en-US"/>
              <a:t>02/01/2021 - 06/02/2021</a:t>
            </a:r>
          </a:p>
        </p:txBody>
      </p:sp>
    </p:spTree>
    <p:extLst>
      <p:ext uri="{BB962C8B-B14F-4D97-AF65-F5344CB8AC3E}">
        <p14:creationId xmlns:p14="http://schemas.microsoft.com/office/powerpoint/2010/main" val="30058549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5E2E0-8B30-4E17-BD5A-BB55D2307FFC}"/>
              </a:ext>
            </a:extLst>
          </p:cNvPr>
          <p:cNvSpPr>
            <a:spLocks noGrp="1"/>
          </p:cNvSpPr>
          <p:nvPr>
            <p:ph type="title"/>
          </p:nvPr>
        </p:nvSpPr>
        <p:spPr/>
        <p:txBody>
          <a:bodyPr/>
          <a:lstStyle/>
          <a:p>
            <a:r>
              <a:rPr lang="en-US"/>
              <a:t>Overall All Videos Table | All Pages - 3 of 5</a:t>
            </a:r>
          </a:p>
        </p:txBody>
      </p:sp>
      <p:graphicFrame>
        <p:nvGraphicFramePr>
          <p:cNvPr id="5" name="Table Placeholder 4">
            <a:extLst>
              <a:ext uri="{FF2B5EF4-FFF2-40B4-BE49-F238E27FC236}">
                <a16:creationId xmlns:a16="http://schemas.microsoft.com/office/drawing/2014/main" id="{F483774B-4B58-4994-92FA-EAB5E34C713D}"/>
              </a:ext>
            </a:extLst>
          </p:cNvPr>
          <p:cNvGraphicFramePr>
            <a:graphicFrameLocks noGrp="1"/>
          </p:cNvGraphicFramePr>
          <p:nvPr>
            <p:ph type="tbl" sz="quarter" idx="13"/>
            <p:extLst>
              <p:ext uri="{D42A27DB-BD31-4B8C-83A1-F6EECF244321}">
                <p14:modId xmlns:p14="http://schemas.microsoft.com/office/powerpoint/2010/main" val="1633833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665574591"/>
                    </a:ext>
                  </a:extLst>
                </a:gridCol>
                <a:gridCol w="1645920">
                  <a:extLst>
                    <a:ext uri="{9D8B030D-6E8A-4147-A177-3AD203B41FA5}">
                      <a16:colId xmlns:a16="http://schemas.microsoft.com/office/drawing/2014/main" val="947787085"/>
                    </a:ext>
                  </a:extLst>
                </a:gridCol>
                <a:gridCol w="822960">
                  <a:extLst>
                    <a:ext uri="{9D8B030D-6E8A-4147-A177-3AD203B41FA5}">
                      <a16:colId xmlns:a16="http://schemas.microsoft.com/office/drawing/2014/main" val="2770436098"/>
                    </a:ext>
                  </a:extLst>
                </a:gridCol>
                <a:gridCol w="822960">
                  <a:extLst>
                    <a:ext uri="{9D8B030D-6E8A-4147-A177-3AD203B41FA5}">
                      <a16:colId xmlns:a16="http://schemas.microsoft.com/office/drawing/2014/main" val="1326180587"/>
                    </a:ext>
                  </a:extLst>
                </a:gridCol>
                <a:gridCol w="822960">
                  <a:extLst>
                    <a:ext uri="{9D8B030D-6E8A-4147-A177-3AD203B41FA5}">
                      <a16:colId xmlns:a16="http://schemas.microsoft.com/office/drawing/2014/main" val="3843004057"/>
                    </a:ext>
                  </a:extLst>
                </a:gridCol>
                <a:gridCol w="822960">
                  <a:extLst>
                    <a:ext uri="{9D8B030D-6E8A-4147-A177-3AD203B41FA5}">
                      <a16:colId xmlns:a16="http://schemas.microsoft.com/office/drawing/2014/main" val="566043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814508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Facebook pronova BKK - 2021-02-25 16:31:03</a:t>
                      </a:r>
                      <a:r>
                        <a:rPr kumimoji="0" lang="de-DE" sz="1000" b="0" i="0" u="none" strike="noStrike" kern="1200" cap="none" spc="0" normalizeH="0" baseline="0" noProof="0">
                          <a:ln>
                            <a:noFill/>
                          </a:ln>
                          <a:solidFill>
                            <a:prstClr val="black"/>
                          </a:solidFill>
                          <a:effectLst/>
                          <a:uLnTx/>
                          <a:uFillTx/>
                          <a:latin typeface="+mn-lt"/>
                          <a:ea typeface="+mn-ea"/>
                          <a:cs typeface="+mn-cs"/>
                        </a:rPr>
                        <a:t>
 Wie verläuft der Wechsel zur pronova BKK?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15.5256-10/s228x119/151641573_2517577555213981_4257352259893699479_n.jpg?_nc_cat=104&amp;ccb=1-3&amp;_nc_sid=08861d&amp;_nc_eui2=AeFUps_BV2fmf5dQ7_AgC-o9bvzkunSqN0pu_OS6dKo3SpJTkIUoTTmDQQY7fNfPnCE&amp;_nc_ohc=h_vdgusQ9NEAX8vWDUo&amp;_nc_ht=scontent-bos3-1.xx&amp;tp=7&amp;oh=a9fd981e79f527a55b36ab2fed93ebf8&amp;oe=606E1E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extLst>
                  <a:ext uri="{0D108BD9-81ED-4DB2-BD59-A6C34878D82A}">
                    <a16:rowId xmlns:a16="http://schemas.microsoft.com/office/drawing/2014/main" val="3800109443"/>
                  </a:ext>
                </a:extLst>
              </a:tr>
            </a:tbl>
          </a:graphicData>
        </a:graphic>
      </p:graphicFrame>
      <p:sp>
        <p:nvSpPr>
          <p:cNvPr id="4" name="Text Placeholder 3">
            <a:extLst>
              <a:ext uri="{FF2B5EF4-FFF2-40B4-BE49-F238E27FC236}">
                <a16:creationId xmlns:a16="http://schemas.microsoft.com/office/drawing/2014/main" id="{F45FE40F-EF58-4E61-8C93-69C34F7F3273}"/>
              </a:ext>
            </a:extLst>
          </p:cNvPr>
          <p:cNvSpPr>
            <a:spLocks noGrp="1"/>
          </p:cNvSpPr>
          <p:nvPr>
            <p:ph type="body" sz="quarter" idx="14"/>
          </p:nvPr>
        </p:nvSpPr>
        <p:spPr/>
        <p:txBody>
          <a:bodyPr/>
          <a:lstStyle/>
          <a:p>
            <a:r>
              <a:rPr lang="en-US"/>
              <a:t>02/01/2021 - 06/02/2021</a:t>
            </a:r>
          </a:p>
        </p:txBody>
      </p:sp>
    </p:spTree>
    <p:extLst>
      <p:ext uri="{BB962C8B-B14F-4D97-AF65-F5344CB8AC3E}">
        <p14:creationId xmlns:p14="http://schemas.microsoft.com/office/powerpoint/2010/main" val="2367506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A6ADD-A585-4F14-8190-EDC67C1199CE}"/>
              </a:ext>
            </a:extLst>
          </p:cNvPr>
          <p:cNvSpPr>
            <a:spLocks noGrp="1"/>
          </p:cNvSpPr>
          <p:nvPr>
            <p:ph type="title"/>
          </p:nvPr>
        </p:nvSpPr>
        <p:spPr/>
        <p:txBody>
          <a:bodyPr/>
          <a:lstStyle/>
          <a:p>
            <a:r>
              <a:rPr lang="en-US"/>
              <a:t>Overall All Videos Table | All Pages - 4 of 5</a:t>
            </a:r>
          </a:p>
        </p:txBody>
      </p:sp>
      <p:graphicFrame>
        <p:nvGraphicFramePr>
          <p:cNvPr id="5" name="Table Placeholder 4">
            <a:extLst>
              <a:ext uri="{FF2B5EF4-FFF2-40B4-BE49-F238E27FC236}">
                <a16:creationId xmlns:a16="http://schemas.microsoft.com/office/drawing/2014/main" id="{5A5D509D-BAB7-410B-9C24-72F171EFD817}"/>
              </a:ext>
            </a:extLst>
          </p:cNvPr>
          <p:cNvGraphicFramePr>
            <a:graphicFrameLocks noGrp="1"/>
          </p:cNvGraphicFramePr>
          <p:nvPr>
            <p:ph type="tbl" sz="quarter" idx="13"/>
            <p:extLst>
              <p:ext uri="{D42A27DB-BD31-4B8C-83A1-F6EECF244321}">
                <p14:modId xmlns:p14="http://schemas.microsoft.com/office/powerpoint/2010/main" val="2688419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33872691"/>
                    </a:ext>
                  </a:extLst>
                </a:gridCol>
                <a:gridCol w="1645920">
                  <a:extLst>
                    <a:ext uri="{9D8B030D-6E8A-4147-A177-3AD203B41FA5}">
                      <a16:colId xmlns:a16="http://schemas.microsoft.com/office/drawing/2014/main" val="20627802"/>
                    </a:ext>
                  </a:extLst>
                </a:gridCol>
                <a:gridCol w="822960">
                  <a:extLst>
                    <a:ext uri="{9D8B030D-6E8A-4147-A177-3AD203B41FA5}">
                      <a16:colId xmlns:a16="http://schemas.microsoft.com/office/drawing/2014/main" val="250964697"/>
                    </a:ext>
                  </a:extLst>
                </a:gridCol>
                <a:gridCol w="822960">
                  <a:extLst>
                    <a:ext uri="{9D8B030D-6E8A-4147-A177-3AD203B41FA5}">
                      <a16:colId xmlns:a16="http://schemas.microsoft.com/office/drawing/2014/main" val="3339210533"/>
                    </a:ext>
                  </a:extLst>
                </a:gridCol>
                <a:gridCol w="822960">
                  <a:extLst>
                    <a:ext uri="{9D8B030D-6E8A-4147-A177-3AD203B41FA5}">
                      <a16:colId xmlns:a16="http://schemas.microsoft.com/office/drawing/2014/main" val="1572885090"/>
                    </a:ext>
                  </a:extLst>
                </a:gridCol>
                <a:gridCol w="822960">
                  <a:extLst>
                    <a:ext uri="{9D8B030D-6E8A-4147-A177-3AD203B41FA5}">
                      <a16:colId xmlns:a16="http://schemas.microsoft.com/office/drawing/2014/main" val="1744692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05687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Facebook pronova BKK - 2021-02-25 15:24:08</a:t>
                      </a:r>
                      <a:r>
                        <a:rPr kumimoji="0" lang="de-DE" sz="1000" b="0" i="0" u="none" strike="noStrike" kern="1200" cap="none" spc="0" normalizeH="0" baseline="0" noProof="0">
                          <a:ln>
                            <a:noFill/>
                          </a:ln>
                          <a:solidFill>
                            <a:prstClr val="black"/>
                          </a:solidFill>
                          <a:effectLst/>
                          <a:uLnTx/>
                          <a:uFillTx/>
                          <a:latin typeface="+mn-lt"/>
                          <a:ea typeface="+mn-ea"/>
                          <a:cs typeface="+mn-cs"/>
                        </a:rPr>
                        <a:t>
 Die Krankmeldung einfach erklärt!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149303537_515861379384443_8759795998459636118_n.jpg?_nc_cat=100&amp;ccb=1-3&amp;_nc_sid=08861d&amp;_nc_ohc=bRhcb8-Nj7oAX8YG27l&amp;_nc_ht=scontent-iad3-1.xx&amp;tp=6&amp;oh=c8c21ad9a8dbaa1eedd2132c480b0c8c&amp;oe=60BA10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extLst>
                  <a:ext uri="{0D108BD9-81ED-4DB2-BD59-A6C34878D82A}">
                    <a16:rowId xmlns:a16="http://schemas.microsoft.com/office/drawing/2014/main" val="347402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Facebook pronova BKK - 2021-02-25 15:07:40</a:t>
                      </a:r>
                      <a:r>
                        <a:rPr kumimoji="0" lang="de-DE" sz="1000" b="0" i="0" u="none" strike="noStrike" kern="1200" cap="none" spc="0" normalizeH="0" baseline="0" noProof="0">
                          <a:ln>
                            <a:noFill/>
                          </a:ln>
                          <a:solidFill>
                            <a:prstClr val="black"/>
                          </a:solidFill>
                          <a:effectLst/>
                          <a:uLnTx/>
                          <a:uFillTx/>
                          <a:latin typeface="+mn-lt"/>
                          <a:ea typeface="+mn-ea"/>
                          <a:cs typeface="+mn-cs"/>
                        </a:rPr>
                        <a:t>
 Wie funktioniert das Bonusprogramm?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15.5256-10/p168x128/149815243_774655860139702_8724155221591746748_n.jpg?_nc_cat=109&amp;ccb=1-3&amp;_nc_sid=08861d&amp;_nc_ohc=C3JkMDuvB7EAX9Iy5wf&amp;_nc_ht=scontent-lga3-1.xx&amp;tp=6&amp;oh=41adafac86aede6751021357b1ba7679&amp;oe=60BA71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extLst>
                  <a:ext uri="{0D108BD9-81ED-4DB2-BD59-A6C34878D82A}">
                    <a16:rowId xmlns:a16="http://schemas.microsoft.com/office/drawing/2014/main" val="2817840359"/>
                  </a:ext>
                </a:extLst>
              </a:tr>
            </a:tbl>
          </a:graphicData>
        </a:graphic>
      </p:graphicFrame>
      <p:sp>
        <p:nvSpPr>
          <p:cNvPr id="4" name="Text Placeholder 3">
            <a:extLst>
              <a:ext uri="{FF2B5EF4-FFF2-40B4-BE49-F238E27FC236}">
                <a16:creationId xmlns:a16="http://schemas.microsoft.com/office/drawing/2014/main" id="{5E077540-F199-4DF5-883D-18526A0AA0E3}"/>
              </a:ext>
            </a:extLst>
          </p:cNvPr>
          <p:cNvSpPr>
            <a:spLocks noGrp="1"/>
          </p:cNvSpPr>
          <p:nvPr>
            <p:ph type="body" sz="quarter" idx="14"/>
          </p:nvPr>
        </p:nvSpPr>
        <p:spPr/>
        <p:txBody>
          <a:bodyPr/>
          <a:lstStyle/>
          <a:p>
            <a:r>
              <a:rPr lang="en-US"/>
              <a:t>02/01/2021 - 06/02/2021</a:t>
            </a:r>
          </a:p>
        </p:txBody>
      </p:sp>
    </p:spTree>
    <p:extLst>
      <p:ext uri="{BB962C8B-B14F-4D97-AF65-F5344CB8AC3E}">
        <p14:creationId xmlns:p14="http://schemas.microsoft.com/office/powerpoint/2010/main" val="2660734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3ADCD-DF38-4EFF-9967-4B1B7F93AE42}"/>
              </a:ext>
            </a:extLst>
          </p:cNvPr>
          <p:cNvSpPr>
            <a:spLocks noGrp="1"/>
          </p:cNvSpPr>
          <p:nvPr>
            <p:ph type="title"/>
          </p:nvPr>
        </p:nvSpPr>
        <p:spPr/>
        <p:txBody>
          <a:bodyPr/>
          <a:lstStyle/>
          <a:p>
            <a:r>
              <a:rPr lang="en-US"/>
              <a:t>Overall All Videos Table | All Pages - 5 of 5</a:t>
            </a:r>
          </a:p>
        </p:txBody>
      </p:sp>
      <p:graphicFrame>
        <p:nvGraphicFramePr>
          <p:cNvPr id="5" name="Table Placeholder 4">
            <a:extLst>
              <a:ext uri="{FF2B5EF4-FFF2-40B4-BE49-F238E27FC236}">
                <a16:creationId xmlns:a16="http://schemas.microsoft.com/office/drawing/2014/main" id="{8E15F076-EA78-40E2-9371-7826E635E73C}"/>
              </a:ext>
            </a:extLst>
          </p:cNvPr>
          <p:cNvGraphicFramePr>
            <a:graphicFrameLocks noGrp="1"/>
          </p:cNvGraphicFramePr>
          <p:nvPr>
            <p:ph type="tbl" sz="quarter" idx="13"/>
            <p:extLst>
              <p:ext uri="{D42A27DB-BD31-4B8C-83A1-F6EECF244321}">
                <p14:modId xmlns:p14="http://schemas.microsoft.com/office/powerpoint/2010/main" val="1265238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22103945"/>
                    </a:ext>
                  </a:extLst>
                </a:gridCol>
                <a:gridCol w="1645920">
                  <a:extLst>
                    <a:ext uri="{9D8B030D-6E8A-4147-A177-3AD203B41FA5}">
                      <a16:colId xmlns:a16="http://schemas.microsoft.com/office/drawing/2014/main" val="286557796"/>
                    </a:ext>
                  </a:extLst>
                </a:gridCol>
                <a:gridCol w="822960">
                  <a:extLst>
                    <a:ext uri="{9D8B030D-6E8A-4147-A177-3AD203B41FA5}">
                      <a16:colId xmlns:a16="http://schemas.microsoft.com/office/drawing/2014/main" val="973492551"/>
                    </a:ext>
                  </a:extLst>
                </a:gridCol>
                <a:gridCol w="822960">
                  <a:extLst>
                    <a:ext uri="{9D8B030D-6E8A-4147-A177-3AD203B41FA5}">
                      <a16:colId xmlns:a16="http://schemas.microsoft.com/office/drawing/2014/main" val="4069362772"/>
                    </a:ext>
                  </a:extLst>
                </a:gridCol>
                <a:gridCol w="822960">
                  <a:extLst>
                    <a:ext uri="{9D8B030D-6E8A-4147-A177-3AD203B41FA5}">
                      <a16:colId xmlns:a16="http://schemas.microsoft.com/office/drawing/2014/main" val="1183635615"/>
                    </a:ext>
                  </a:extLst>
                </a:gridCol>
                <a:gridCol w="822960">
                  <a:extLst>
                    <a:ext uri="{9D8B030D-6E8A-4147-A177-3AD203B41FA5}">
                      <a16:colId xmlns:a16="http://schemas.microsoft.com/office/drawing/2014/main" val="3933934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61733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YouTube pronova BKK - 2021-02-25 13:00:05</a:t>
                      </a:r>
                      <a:r>
                        <a:rPr kumimoji="0" lang="de-DE" sz="1000" b="0" i="0" u="none" strike="noStrike" kern="1200" cap="none" spc="0" normalizeH="0" baseline="0" noProof="0">
                          <a:ln>
                            <a:noFill/>
                          </a:ln>
                          <a:solidFill>
                            <a:prstClr val="black"/>
                          </a:solidFill>
                          <a:effectLst/>
                          <a:uLnTx/>
                          <a:uFillTx/>
                          <a:latin typeface="+mn-lt"/>
                          <a:ea typeface="+mn-ea"/>
                          <a:cs typeface="+mn-cs"/>
                        </a:rPr>
                        <a:t>
 Bonusprogramm einfach erklärt: So bekommst du Geld bei deiner Krankenkasse zurück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https://img.youtube.com/vi/zrM4-Tpp9R4/0.jpg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a:t>
                      </a:r>
                    </a:p>
                  </a:txBody>
                  <a:tcPr/>
                </a:tc>
                <a:extLst>
                  <a:ext uri="{0D108BD9-81ED-4DB2-BD59-A6C34878D82A}">
                    <a16:rowId xmlns:a16="http://schemas.microsoft.com/office/drawing/2014/main" val="3808261641"/>
                  </a:ext>
                </a:extLst>
              </a:tr>
            </a:tbl>
          </a:graphicData>
        </a:graphic>
      </p:graphicFrame>
      <p:sp>
        <p:nvSpPr>
          <p:cNvPr id="4" name="Text Placeholder 3">
            <a:extLst>
              <a:ext uri="{FF2B5EF4-FFF2-40B4-BE49-F238E27FC236}">
                <a16:creationId xmlns:a16="http://schemas.microsoft.com/office/drawing/2014/main" id="{04C81541-1FD1-422D-9188-CEE5CB09C71D}"/>
              </a:ext>
            </a:extLst>
          </p:cNvPr>
          <p:cNvSpPr>
            <a:spLocks noGrp="1"/>
          </p:cNvSpPr>
          <p:nvPr>
            <p:ph type="body" sz="quarter" idx="14"/>
          </p:nvPr>
        </p:nvSpPr>
        <p:spPr/>
        <p:txBody>
          <a:bodyPr/>
          <a:lstStyle/>
          <a:p>
            <a:r>
              <a:rPr lang="en-US"/>
              <a:t>02/01/2021 - 06/02/2021</a:t>
            </a:r>
          </a:p>
        </p:txBody>
      </p:sp>
    </p:spTree>
    <p:extLst>
      <p:ext uri="{BB962C8B-B14F-4D97-AF65-F5344CB8AC3E}">
        <p14:creationId xmlns:p14="http://schemas.microsoft.com/office/powerpoint/2010/main" val="14249069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6EB1A-F939-4C6D-9F2B-3DC0DA636D8B}"/>
              </a:ext>
            </a:extLst>
          </p:cNvPr>
          <p:cNvSpPr>
            <a:spLocks noGrp="1"/>
          </p:cNvSpPr>
          <p:nvPr>
            <p:ph type="title"/>
          </p:nvPr>
        </p:nvSpPr>
        <p:spPr/>
        <p:txBody>
          <a:bodyPr/>
          <a:lstStyle/>
          <a:p>
            <a:r>
              <a:rPr lang="en-US"/>
              <a:t>Facebook Own Videos Demographics Table | All Pages - 1 of 6</a:t>
            </a:r>
          </a:p>
        </p:txBody>
      </p:sp>
      <p:graphicFrame>
        <p:nvGraphicFramePr>
          <p:cNvPr id="5" name="Table Placeholder 4">
            <a:extLst>
              <a:ext uri="{FF2B5EF4-FFF2-40B4-BE49-F238E27FC236}">
                <a16:creationId xmlns:a16="http://schemas.microsoft.com/office/drawing/2014/main" id="{BBE0A21C-8930-4A12-942A-212E8279CAB4}"/>
              </a:ext>
            </a:extLst>
          </p:cNvPr>
          <p:cNvGraphicFramePr>
            <a:graphicFrameLocks noGrp="1"/>
          </p:cNvGraphicFramePr>
          <p:nvPr>
            <p:ph type="tbl" sz="quarter" idx="13"/>
            <p:extLst>
              <p:ext uri="{D42A27DB-BD31-4B8C-83A1-F6EECF244321}">
                <p14:modId xmlns:p14="http://schemas.microsoft.com/office/powerpoint/2010/main" val="2172402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381717737"/>
                    </a:ext>
                  </a:extLst>
                </a:gridCol>
                <a:gridCol w="740664">
                  <a:extLst>
                    <a:ext uri="{9D8B030D-6E8A-4147-A177-3AD203B41FA5}">
                      <a16:colId xmlns:a16="http://schemas.microsoft.com/office/drawing/2014/main" val="4041461651"/>
                    </a:ext>
                  </a:extLst>
                </a:gridCol>
                <a:gridCol w="246888">
                  <a:extLst>
                    <a:ext uri="{9D8B030D-6E8A-4147-A177-3AD203B41FA5}">
                      <a16:colId xmlns:a16="http://schemas.microsoft.com/office/drawing/2014/main" val="1790317615"/>
                    </a:ext>
                  </a:extLst>
                </a:gridCol>
                <a:gridCol w="246888">
                  <a:extLst>
                    <a:ext uri="{9D8B030D-6E8A-4147-A177-3AD203B41FA5}">
                      <a16:colId xmlns:a16="http://schemas.microsoft.com/office/drawing/2014/main" val="2571767802"/>
                    </a:ext>
                  </a:extLst>
                </a:gridCol>
                <a:gridCol w="246888">
                  <a:extLst>
                    <a:ext uri="{9D8B030D-6E8A-4147-A177-3AD203B41FA5}">
                      <a16:colId xmlns:a16="http://schemas.microsoft.com/office/drawing/2014/main" val="1185568266"/>
                    </a:ext>
                  </a:extLst>
                </a:gridCol>
                <a:gridCol w="246888">
                  <a:extLst>
                    <a:ext uri="{9D8B030D-6E8A-4147-A177-3AD203B41FA5}">
                      <a16:colId xmlns:a16="http://schemas.microsoft.com/office/drawing/2014/main" val="2733808843"/>
                    </a:ext>
                  </a:extLst>
                </a:gridCol>
                <a:gridCol w="246888">
                  <a:extLst>
                    <a:ext uri="{9D8B030D-6E8A-4147-A177-3AD203B41FA5}">
                      <a16:colId xmlns:a16="http://schemas.microsoft.com/office/drawing/2014/main" val="2386101401"/>
                    </a:ext>
                  </a:extLst>
                </a:gridCol>
                <a:gridCol w="246888">
                  <a:extLst>
                    <a:ext uri="{9D8B030D-6E8A-4147-A177-3AD203B41FA5}">
                      <a16:colId xmlns:a16="http://schemas.microsoft.com/office/drawing/2014/main" val="982457121"/>
                    </a:ext>
                  </a:extLst>
                </a:gridCol>
                <a:gridCol w="246888">
                  <a:extLst>
                    <a:ext uri="{9D8B030D-6E8A-4147-A177-3AD203B41FA5}">
                      <a16:colId xmlns:a16="http://schemas.microsoft.com/office/drawing/2014/main" val="3931168120"/>
                    </a:ext>
                  </a:extLst>
                </a:gridCol>
                <a:gridCol w="246888">
                  <a:extLst>
                    <a:ext uri="{9D8B030D-6E8A-4147-A177-3AD203B41FA5}">
                      <a16:colId xmlns:a16="http://schemas.microsoft.com/office/drawing/2014/main" val="3562195287"/>
                    </a:ext>
                  </a:extLst>
                </a:gridCol>
                <a:gridCol w="246888">
                  <a:extLst>
                    <a:ext uri="{9D8B030D-6E8A-4147-A177-3AD203B41FA5}">
                      <a16:colId xmlns:a16="http://schemas.microsoft.com/office/drawing/2014/main" val="4070934483"/>
                    </a:ext>
                  </a:extLst>
                </a:gridCol>
                <a:gridCol w="246888">
                  <a:extLst>
                    <a:ext uri="{9D8B030D-6E8A-4147-A177-3AD203B41FA5}">
                      <a16:colId xmlns:a16="http://schemas.microsoft.com/office/drawing/2014/main" val="1636256873"/>
                    </a:ext>
                  </a:extLst>
                </a:gridCol>
                <a:gridCol w="246888">
                  <a:extLst>
                    <a:ext uri="{9D8B030D-6E8A-4147-A177-3AD203B41FA5}">
                      <a16:colId xmlns:a16="http://schemas.microsoft.com/office/drawing/2014/main" val="4140414895"/>
                    </a:ext>
                  </a:extLst>
                </a:gridCol>
                <a:gridCol w="246888">
                  <a:extLst>
                    <a:ext uri="{9D8B030D-6E8A-4147-A177-3AD203B41FA5}">
                      <a16:colId xmlns:a16="http://schemas.microsoft.com/office/drawing/2014/main" val="2527966030"/>
                    </a:ext>
                  </a:extLst>
                </a:gridCol>
                <a:gridCol w="246888">
                  <a:extLst>
                    <a:ext uri="{9D8B030D-6E8A-4147-A177-3AD203B41FA5}">
                      <a16:colId xmlns:a16="http://schemas.microsoft.com/office/drawing/2014/main" val="4221178579"/>
                    </a:ext>
                  </a:extLst>
                </a:gridCol>
                <a:gridCol w="246888">
                  <a:extLst>
                    <a:ext uri="{9D8B030D-6E8A-4147-A177-3AD203B41FA5}">
                      <a16:colId xmlns:a16="http://schemas.microsoft.com/office/drawing/2014/main" val="3456310263"/>
                    </a:ext>
                  </a:extLst>
                </a:gridCol>
                <a:gridCol w="246888">
                  <a:extLst>
                    <a:ext uri="{9D8B030D-6E8A-4147-A177-3AD203B41FA5}">
                      <a16:colId xmlns:a16="http://schemas.microsoft.com/office/drawing/2014/main" val="3507479467"/>
                    </a:ext>
                  </a:extLst>
                </a:gridCol>
                <a:gridCol w="246888">
                  <a:extLst>
                    <a:ext uri="{9D8B030D-6E8A-4147-A177-3AD203B41FA5}">
                      <a16:colId xmlns:a16="http://schemas.microsoft.com/office/drawing/2014/main" val="2600878714"/>
                    </a:ext>
                  </a:extLst>
                </a:gridCol>
                <a:gridCol w="246888">
                  <a:extLst>
                    <a:ext uri="{9D8B030D-6E8A-4147-A177-3AD203B41FA5}">
                      <a16:colId xmlns:a16="http://schemas.microsoft.com/office/drawing/2014/main" val="1640572810"/>
                    </a:ext>
                  </a:extLst>
                </a:gridCol>
                <a:gridCol w="246888">
                  <a:extLst>
                    <a:ext uri="{9D8B030D-6E8A-4147-A177-3AD203B41FA5}">
                      <a16:colId xmlns:a16="http://schemas.microsoft.com/office/drawing/2014/main" val="257265022"/>
                    </a:ext>
                  </a:extLst>
                </a:gridCol>
                <a:gridCol w="246888">
                  <a:extLst>
                    <a:ext uri="{9D8B030D-6E8A-4147-A177-3AD203B41FA5}">
                      <a16:colId xmlns:a16="http://schemas.microsoft.com/office/drawing/2014/main" val="2734305247"/>
                    </a:ext>
                  </a:extLst>
                </a:gridCol>
                <a:gridCol w="246888">
                  <a:extLst>
                    <a:ext uri="{9D8B030D-6E8A-4147-A177-3AD203B41FA5}">
                      <a16:colId xmlns:a16="http://schemas.microsoft.com/office/drawing/2014/main" val="4252414438"/>
                    </a:ext>
                  </a:extLst>
                </a:gridCol>
                <a:gridCol w="246888">
                  <a:extLst>
                    <a:ext uri="{9D8B030D-6E8A-4147-A177-3AD203B41FA5}">
                      <a16:colId xmlns:a16="http://schemas.microsoft.com/office/drawing/2014/main" val="2489225803"/>
                    </a:ext>
                  </a:extLst>
                </a:gridCol>
                <a:gridCol w="246888">
                  <a:extLst>
                    <a:ext uri="{9D8B030D-6E8A-4147-A177-3AD203B41FA5}">
                      <a16:colId xmlns:a16="http://schemas.microsoft.com/office/drawing/2014/main" val="3003958423"/>
                    </a:ext>
                  </a:extLst>
                </a:gridCol>
                <a:gridCol w="246888">
                  <a:extLst>
                    <a:ext uri="{9D8B030D-6E8A-4147-A177-3AD203B41FA5}">
                      <a16:colId xmlns:a16="http://schemas.microsoft.com/office/drawing/2014/main" val="1362358373"/>
                    </a:ext>
                  </a:extLst>
                </a:gridCol>
                <a:gridCol w="246888">
                  <a:extLst>
                    <a:ext uri="{9D8B030D-6E8A-4147-A177-3AD203B41FA5}">
                      <a16:colId xmlns:a16="http://schemas.microsoft.com/office/drawing/2014/main" val="2721083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4169270265"/>
                  </a:ext>
                </a:extLst>
              </a:tr>
            </a:tbl>
          </a:graphicData>
        </a:graphic>
      </p:graphicFrame>
      <p:sp>
        <p:nvSpPr>
          <p:cNvPr id="4" name="Text Placeholder 3">
            <a:extLst>
              <a:ext uri="{FF2B5EF4-FFF2-40B4-BE49-F238E27FC236}">
                <a16:creationId xmlns:a16="http://schemas.microsoft.com/office/drawing/2014/main" id="{04A27BA7-D11F-458B-A76E-E00CB0D6E268}"/>
              </a:ext>
            </a:extLst>
          </p:cNvPr>
          <p:cNvSpPr>
            <a:spLocks noGrp="1"/>
          </p:cNvSpPr>
          <p:nvPr>
            <p:ph type="body" sz="quarter" idx="14"/>
          </p:nvPr>
        </p:nvSpPr>
        <p:spPr/>
        <p:txBody>
          <a:bodyPr/>
          <a:lstStyle/>
          <a:p>
            <a:r>
              <a:rPr lang="en-US"/>
              <a:t>02/01/2021 - 06/02/2021</a:t>
            </a:r>
          </a:p>
        </p:txBody>
      </p:sp>
    </p:spTree>
    <p:extLst>
      <p:ext uri="{BB962C8B-B14F-4D97-AF65-F5344CB8AC3E}">
        <p14:creationId xmlns:p14="http://schemas.microsoft.com/office/powerpoint/2010/main" val="37738209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16C7D-6DF9-44FC-991C-180C3DB0B04F}"/>
              </a:ext>
            </a:extLst>
          </p:cNvPr>
          <p:cNvSpPr>
            <a:spLocks noGrp="1"/>
          </p:cNvSpPr>
          <p:nvPr>
            <p:ph type="title"/>
          </p:nvPr>
        </p:nvSpPr>
        <p:spPr/>
        <p:txBody>
          <a:bodyPr/>
          <a:lstStyle/>
          <a:p>
            <a:r>
              <a:rPr lang="en-US"/>
              <a:t>Facebook Own Videos Demographics Table | All Pages - 2 of 6</a:t>
            </a:r>
          </a:p>
        </p:txBody>
      </p:sp>
      <p:graphicFrame>
        <p:nvGraphicFramePr>
          <p:cNvPr id="5" name="Table Placeholder 4">
            <a:extLst>
              <a:ext uri="{FF2B5EF4-FFF2-40B4-BE49-F238E27FC236}">
                <a16:creationId xmlns:a16="http://schemas.microsoft.com/office/drawing/2014/main" id="{63134886-8E55-4139-A00D-6308AC15694C}"/>
              </a:ext>
            </a:extLst>
          </p:cNvPr>
          <p:cNvGraphicFramePr>
            <a:graphicFrameLocks noGrp="1"/>
          </p:cNvGraphicFramePr>
          <p:nvPr>
            <p:ph type="tbl" sz="quarter" idx="13"/>
            <p:extLst>
              <p:ext uri="{D42A27DB-BD31-4B8C-83A1-F6EECF244321}">
                <p14:modId xmlns:p14="http://schemas.microsoft.com/office/powerpoint/2010/main" val="3245687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689977724"/>
                    </a:ext>
                  </a:extLst>
                </a:gridCol>
                <a:gridCol w="740664">
                  <a:extLst>
                    <a:ext uri="{9D8B030D-6E8A-4147-A177-3AD203B41FA5}">
                      <a16:colId xmlns:a16="http://schemas.microsoft.com/office/drawing/2014/main" val="1912904716"/>
                    </a:ext>
                  </a:extLst>
                </a:gridCol>
                <a:gridCol w="246888">
                  <a:extLst>
                    <a:ext uri="{9D8B030D-6E8A-4147-A177-3AD203B41FA5}">
                      <a16:colId xmlns:a16="http://schemas.microsoft.com/office/drawing/2014/main" val="549379101"/>
                    </a:ext>
                  </a:extLst>
                </a:gridCol>
                <a:gridCol w="246888">
                  <a:extLst>
                    <a:ext uri="{9D8B030D-6E8A-4147-A177-3AD203B41FA5}">
                      <a16:colId xmlns:a16="http://schemas.microsoft.com/office/drawing/2014/main" val="2587345975"/>
                    </a:ext>
                  </a:extLst>
                </a:gridCol>
                <a:gridCol w="246888">
                  <a:extLst>
                    <a:ext uri="{9D8B030D-6E8A-4147-A177-3AD203B41FA5}">
                      <a16:colId xmlns:a16="http://schemas.microsoft.com/office/drawing/2014/main" val="2857508615"/>
                    </a:ext>
                  </a:extLst>
                </a:gridCol>
                <a:gridCol w="246888">
                  <a:extLst>
                    <a:ext uri="{9D8B030D-6E8A-4147-A177-3AD203B41FA5}">
                      <a16:colId xmlns:a16="http://schemas.microsoft.com/office/drawing/2014/main" val="2374014214"/>
                    </a:ext>
                  </a:extLst>
                </a:gridCol>
                <a:gridCol w="246888">
                  <a:extLst>
                    <a:ext uri="{9D8B030D-6E8A-4147-A177-3AD203B41FA5}">
                      <a16:colId xmlns:a16="http://schemas.microsoft.com/office/drawing/2014/main" val="3320661316"/>
                    </a:ext>
                  </a:extLst>
                </a:gridCol>
                <a:gridCol w="246888">
                  <a:extLst>
                    <a:ext uri="{9D8B030D-6E8A-4147-A177-3AD203B41FA5}">
                      <a16:colId xmlns:a16="http://schemas.microsoft.com/office/drawing/2014/main" val="1106399345"/>
                    </a:ext>
                  </a:extLst>
                </a:gridCol>
                <a:gridCol w="246888">
                  <a:extLst>
                    <a:ext uri="{9D8B030D-6E8A-4147-A177-3AD203B41FA5}">
                      <a16:colId xmlns:a16="http://schemas.microsoft.com/office/drawing/2014/main" val="167019189"/>
                    </a:ext>
                  </a:extLst>
                </a:gridCol>
                <a:gridCol w="246888">
                  <a:extLst>
                    <a:ext uri="{9D8B030D-6E8A-4147-A177-3AD203B41FA5}">
                      <a16:colId xmlns:a16="http://schemas.microsoft.com/office/drawing/2014/main" val="2552670964"/>
                    </a:ext>
                  </a:extLst>
                </a:gridCol>
                <a:gridCol w="246888">
                  <a:extLst>
                    <a:ext uri="{9D8B030D-6E8A-4147-A177-3AD203B41FA5}">
                      <a16:colId xmlns:a16="http://schemas.microsoft.com/office/drawing/2014/main" val="3976152956"/>
                    </a:ext>
                  </a:extLst>
                </a:gridCol>
                <a:gridCol w="246888">
                  <a:extLst>
                    <a:ext uri="{9D8B030D-6E8A-4147-A177-3AD203B41FA5}">
                      <a16:colId xmlns:a16="http://schemas.microsoft.com/office/drawing/2014/main" val="4060935664"/>
                    </a:ext>
                  </a:extLst>
                </a:gridCol>
                <a:gridCol w="246888">
                  <a:extLst>
                    <a:ext uri="{9D8B030D-6E8A-4147-A177-3AD203B41FA5}">
                      <a16:colId xmlns:a16="http://schemas.microsoft.com/office/drawing/2014/main" val="1055899786"/>
                    </a:ext>
                  </a:extLst>
                </a:gridCol>
                <a:gridCol w="246888">
                  <a:extLst>
                    <a:ext uri="{9D8B030D-6E8A-4147-A177-3AD203B41FA5}">
                      <a16:colId xmlns:a16="http://schemas.microsoft.com/office/drawing/2014/main" val="2048164769"/>
                    </a:ext>
                  </a:extLst>
                </a:gridCol>
                <a:gridCol w="246888">
                  <a:extLst>
                    <a:ext uri="{9D8B030D-6E8A-4147-A177-3AD203B41FA5}">
                      <a16:colId xmlns:a16="http://schemas.microsoft.com/office/drawing/2014/main" val="1414840099"/>
                    </a:ext>
                  </a:extLst>
                </a:gridCol>
                <a:gridCol w="246888">
                  <a:extLst>
                    <a:ext uri="{9D8B030D-6E8A-4147-A177-3AD203B41FA5}">
                      <a16:colId xmlns:a16="http://schemas.microsoft.com/office/drawing/2014/main" val="2948784549"/>
                    </a:ext>
                  </a:extLst>
                </a:gridCol>
                <a:gridCol w="246888">
                  <a:extLst>
                    <a:ext uri="{9D8B030D-6E8A-4147-A177-3AD203B41FA5}">
                      <a16:colId xmlns:a16="http://schemas.microsoft.com/office/drawing/2014/main" val="558047560"/>
                    </a:ext>
                  </a:extLst>
                </a:gridCol>
                <a:gridCol w="246888">
                  <a:extLst>
                    <a:ext uri="{9D8B030D-6E8A-4147-A177-3AD203B41FA5}">
                      <a16:colId xmlns:a16="http://schemas.microsoft.com/office/drawing/2014/main" val="3888157376"/>
                    </a:ext>
                  </a:extLst>
                </a:gridCol>
                <a:gridCol w="246888">
                  <a:extLst>
                    <a:ext uri="{9D8B030D-6E8A-4147-A177-3AD203B41FA5}">
                      <a16:colId xmlns:a16="http://schemas.microsoft.com/office/drawing/2014/main" val="4118016947"/>
                    </a:ext>
                  </a:extLst>
                </a:gridCol>
                <a:gridCol w="246888">
                  <a:extLst>
                    <a:ext uri="{9D8B030D-6E8A-4147-A177-3AD203B41FA5}">
                      <a16:colId xmlns:a16="http://schemas.microsoft.com/office/drawing/2014/main" val="1723284007"/>
                    </a:ext>
                  </a:extLst>
                </a:gridCol>
                <a:gridCol w="246888">
                  <a:extLst>
                    <a:ext uri="{9D8B030D-6E8A-4147-A177-3AD203B41FA5}">
                      <a16:colId xmlns:a16="http://schemas.microsoft.com/office/drawing/2014/main" val="360044358"/>
                    </a:ext>
                  </a:extLst>
                </a:gridCol>
                <a:gridCol w="246888">
                  <a:extLst>
                    <a:ext uri="{9D8B030D-6E8A-4147-A177-3AD203B41FA5}">
                      <a16:colId xmlns:a16="http://schemas.microsoft.com/office/drawing/2014/main" val="2416944566"/>
                    </a:ext>
                  </a:extLst>
                </a:gridCol>
                <a:gridCol w="246888">
                  <a:extLst>
                    <a:ext uri="{9D8B030D-6E8A-4147-A177-3AD203B41FA5}">
                      <a16:colId xmlns:a16="http://schemas.microsoft.com/office/drawing/2014/main" val="647345291"/>
                    </a:ext>
                  </a:extLst>
                </a:gridCol>
                <a:gridCol w="246888">
                  <a:extLst>
                    <a:ext uri="{9D8B030D-6E8A-4147-A177-3AD203B41FA5}">
                      <a16:colId xmlns:a16="http://schemas.microsoft.com/office/drawing/2014/main" val="4053726687"/>
                    </a:ext>
                  </a:extLst>
                </a:gridCol>
                <a:gridCol w="246888">
                  <a:extLst>
                    <a:ext uri="{9D8B030D-6E8A-4147-A177-3AD203B41FA5}">
                      <a16:colId xmlns:a16="http://schemas.microsoft.com/office/drawing/2014/main" val="326289583"/>
                    </a:ext>
                  </a:extLst>
                </a:gridCol>
                <a:gridCol w="246888">
                  <a:extLst>
                    <a:ext uri="{9D8B030D-6E8A-4147-A177-3AD203B41FA5}">
                      <a16:colId xmlns:a16="http://schemas.microsoft.com/office/drawing/2014/main" val="3805119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4204219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- 2021-04-16 17:08:04</a:t>
                      </a:r>
                      <a:r>
                        <a:rPr kumimoji="0" lang="de-DE" sz="1000" b="0" i="0" u="none" strike="noStrike" kern="1200" cap="none" spc="0" normalizeH="0" baseline="0" noProof="0">
                          <a:ln>
                            <a:noFill/>
                          </a:ln>
                          <a:solidFill>
                            <a:prstClr val="black"/>
                          </a:solidFill>
                          <a:effectLst/>
                          <a:uLnTx/>
                          <a:uFillTx/>
                          <a:latin typeface="+mn-lt"/>
                          <a:ea typeface="+mn-ea"/>
                          <a:cs typeface="+mn-cs"/>
                        </a:rPr>
                        <a:t>
 Bei deiner pronova BKK hast du die Wahl!
Denn bei uns kannst du dich zwischen sechs Tarifen entscheiden, mit denen du bares Geld sparst. Wie das funktioniert, erklären wir dir in diesem Video.
Wenn du mehr wissen willst, beraten wir dich gerne individuell💙💛
https://www.pronovabkk.de/wahltarife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https://scontent-mia3-2.xx.fbcdn.net/v/t15.5256-10/p168x128/167912398_272638101167660_82452334749860317_n.jpg?_nc_cat=109&amp;ccb=1-3&amp;_nc_sid=08861d&amp;_nc_ohc=wF36evKjrGQAX_uE54v&amp;_nc_ht=scontent-mia3-2.xx&amp;tp=6&amp;oh=95b47f388f580db23114c53f813162ca&amp;oe=60BB3AA3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Nordrhein-Westfalen -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18.666833333333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74.842066666667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37.729866666667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11.822616666667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0.0055333333333333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1.2995166666667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27.171833333333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40.716066666667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19.112016666667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13.229933333333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0.27943333333333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39693770"/>
                  </a:ext>
                </a:extLst>
              </a:tr>
            </a:tbl>
          </a:graphicData>
        </a:graphic>
      </p:graphicFrame>
      <p:sp>
        <p:nvSpPr>
          <p:cNvPr id="4" name="Text Placeholder 3">
            <a:extLst>
              <a:ext uri="{FF2B5EF4-FFF2-40B4-BE49-F238E27FC236}">
                <a16:creationId xmlns:a16="http://schemas.microsoft.com/office/drawing/2014/main" id="{BAF0767A-5782-4050-9CF2-6AC3C99DA5DB}"/>
              </a:ext>
            </a:extLst>
          </p:cNvPr>
          <p:cNvSpPr>
            <a:spLocks noGrp="1"/>
          </p:cNvSpPr>
          <p:nvPr>
            <p:ph type="body" sz="quarter" idx="14"/>
          </p:nvPr>
        </p:nvSpPr>
        <p:spPr/>
        <p:txBody>
          <a:bodyPr/>
          <a:lstStyle/>
          <a:p>
            <a:r>
              <a:rPr lang="en-US"/>
              <a:t>02/01/2021 - 06/02/2021</a:t>
            </a:r>
          </a:p>
        </p:txBody>
      </p:sp>
    </p:spTree>
    <p:extLst>
      <p:ext uri="{BB962C8B-B14F-4D97-AF65-F5344CB8AC3E}">
        <p14:creationId xmlns:p14="http://schemas.microsoft.com/office/powerpoint/2010/main" val="30577619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86B0F-2D60-4C54-BE77-33B399067EE7}"/>
              </a:ext>
            </a:extLst>
          </p:cNvPr>
          <p:cNvSpPr>
            <a:spLocks noGrp="1"/>
          </p:cNvSpPr>
          <p:nvPr>
            <p:ph type="title"/>
          </p:nvPr>
        </p:nvSpPr>
        <p:spPr/>
        <p:txBody>
          <a:bodyPr/>
          <a:lstStyle/>
          <a:p>
            <a:r>
              <a:rPr lang="en-US"/>
              <a:t>Facebook Own Videos Demographics Table | All Pages - 3 of 6</a:t>
            </a:r>
          </a:p>
        </p:txBody>
      </p:sp>
      <p:graphicFrame>
        <p:nvGraphicFramePr>
          <p:cNvPr id="5" name="Table Placeholder 4">
            <a:extLst>
              <a:ext uri="{FF2B5EF4-FFF2-40B4-BE49-F238E27FC236}">
                <a16:creationId xmlns:a16="http://schemas.microsoft.com/office/drawing/2014/main" id="{2FB9F0E3-3C0E-4C87-9EB6-F19CA56C24E8}"/>
              </a:ext>
            </a:extLst>
          </p:cNvPr>
          <p:cNvGraphicFramePr>
            <a:graphicFrameLocks noGrp="1"/>
          </p:cNvGraphicFramePr>
          <p:nvPr>
            <p:ph type="tbl" sz="quarter" idx="13"/>
            <p:extLst>
              <p:ext uri="{D42A27DB-BD31-4B8C-83A1-F6EECF244321}">
                <p14:modId xmlns:p14="http://schemas.microsoft.com/office/powerpoint/2010/main" val="2165937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85015360"/>
                    </a:ext>
                  </a:extLst>
                </a:gridCol>
                <a:gridCol w="740664">
                  <a:extLst>
                    <a:ext uri="{9D8B030D-6E8A-4147-A177-3AD203B41FA5}">
                      <a16:colId xmlns:a16="http://schemas.microsoft.com/office/drawing/2014/main" val="1657974424"/>
                    </a:ext>
                  </a:extLst>
                </a:gridCol>
                <a:gridCol w="246888">
                  <a:extLst>
                    <a:ext uri="{9D8B030D-6E8A-4147-A177-3AD203B41FA5}">
                      <a16:colId xmlns:a16="http://schemas.microsoft.com/office/drawing/2014/main" val="2278833959"/>
                    </a:ext>
                  </a:extLst>
                </a:gridCol>
                <a:gridCol w="246888">
                  <a:extLst>
                    <a:ext uri="{9D8B030D-6E8A-4147-A177-3AD203B41FA5}">
                      <a16:colId xmlns:a16="http://schemas.microsoft.com/office/drawing/2014/main" val="1369261105"/>
                    </a:ext>
                  </a:extLst>
                </a:gridCol>
                <a:gridCol w="246888">
                  <a:extLst>
                    <a:ext uri="{9D8B030D-6E8A-4147-A177-3AD203B41FA5}">
                      <a16:colId xmlns:a16="http://schemas.microsoft.com/office/drawing/2014/main" val="2402834295"/>
                    </a:ext>
                  </a:extLst>
                </a:gridCol>
                <a:gridCol w="246888">
                  <a:extLst>
                    <a:ext uri="{9D8B030D-6E8A-4147-A177-3AD203B41FA5}">
                      <a16:colId xmlns:a16="http://schemas.microsoft.com/office/drawing/2014/main" val="3742061050"/>
                    </a:ext>
                  </a:extLst>
                </a:gridCol>
                <a:gridCol w="246888">
                  <a:extLst>
                    <a:ext uri="{9D8B030D-6E8A-4147-A177-3AD203B41FA5}">
                      <a16:colId xmlns:a16="http://schemas.microsoft.com/office/drawing/2014/main" val="407617930"/>
                    </a:ext>
                  </a:extLst>
                </a:gridCol>
                <a:gridCol w="246888">
                  <a:extLst>
                    <a:ext uri="{9D8B030D-6E8A-4147-A177-3AD203B41FA5}">
                      <a16:colId xmlns:a16="http://schemas.microsoft.com/office/drawing/2014/main" val="3921972037"/>
                    </a:ext>
                  </a:extLst>
                </a:gridCol>
                <a:gridCol w="246888">
                  <a:extLst>
                    <a:ext uri="{9D8B030D-6E8A-4147-A177-3AD203B41FA5}">
                      <a16:colId xmlns:a16="http://schemas.microsoft.com/office/drawing/2014/main" val="2942434338"/>
                    </a:ext>
                  </a:extLst>
                </a:gridCol>
                <a:gridCol w="246888">
                  <a:extLst>
                    <a:ext uri="{9D8B030D-6E8A-4147-A177-3AD203B41FA5}">
                      <a16:colId xmlns:a16="http://schemas.microsoft.com/office/drawing/2014/main" val="2996764828"/>
                    </a:ext>
                  </a:extLst>
                </a:gridCol>
                <a:gridCol w="246888">
                  <a:extLst>
                    <a:ext uri="{9D8B030D-6E8A-4147-A177-3AD203B41FA5}">
                      <a16:colId xmlns:a16="http://schemas.microsoft.com/office/drawing/2014/main" val="1819801526"/>
                    </a:ext>
                  </a:extLst>
                </a:gridCol>
                <a:gridCol w="246888">
                  <a:extLst>
                    <a:ext uri="{9D8B030D-6E8A-4147-A177-3AD203B41FA5}">
                      <a16:colId xmlns:a16="http://schemas.microsoft.com/office/drawing/2014/main" val="648883659"/>
                    </a:ext>
                  </a:extLst>
                </a:gridCol>
                <a:gridCol w="246888">
                  <a:extLst>
                    <a:ext uri="{9D8B030D-6E8A-4147-A177-3AD203B41FA5}">
                      <a16:colId xmlns:a16="http://schemas.microsoft.com/office/drawing/2014/main" val="151943717"/>
                    </a:ext>
                  </a:extLst>
                </a:gridCol>
                <a:gridCol w="246888">
                  <a:extLst>
                    <a:ext uri="{9D8B030D-6E8A-4147-A177-3AD203B41FA5}">
                      <a16:colId xmlns:a16="http://schemas.microsoft.com/office/drawing/2014/main" val="3317991148"/>
                    </a:ext>
                  </a:extLst>
                </a:gridCol>
                <a:gridCol w="246888">
                  <a:extLst>
                    <a:ext uri="{9D8B030D-6E8A-4147-A177-3AD203B41FA5}">
                      <a16:colId xmlns:a16="http://schemas.microsoft.com/office/drawing/2014/main" val="985060208"/>
                    </a:ext>
                  </a:extLst>
                </a:gridCol>
                <a:gridCol w="246888">
                  <a:extLst>
                    <a:ext uri="{9D8B030D-6E8A-4147-A177-3AD203B41FA5}">
                      <a16:colId xmlns:a16="http://schemas.microsoft.com/office/drawing/2014/main" val="2748327198"/>
                    </a:ext>
                  </a:extLst>
                </a:gridCol>
                <a:gridCol w="246888">
                  <a:extLst>
                    <a:ext uri="{9D8B030D-6E8A-4147-A177-3AD203B41FA5}">
                      <a16:colId xmlns:a16="http://schemas.microsoft.com/office/drawing/2014/main" val="4194717647"/>
                    </a:ext>
                  </a:extLst>
                </a:gridCol>
                <a:gridCol w="246888">
                  <a:extLst>
                    <a:ext uri="{9D8B030D-6E8A-4147-A177-3AD203B41FA5}">
                      <a16:colId xmlns:a16="http://schemas.microsoft.com/office/drawing/2014/main" val="2633381523"/>
                    </a:ext>
                  </a:extLst>
                </a:gridCol>
                <a:gridCol w="246888">
                  <a:extLst>
                    <a:ext uri="{9D8B030D-6E8A-4147-A177-3AD203B41FA5}">
                      <a16:colId xmlns:a16="http://schemas.microsoft.com/office/drawing/2014/main" val="2853346747"/>
                    </a:ext>
                  </a:extLst>
                </a:gridCol>
                <a:gridCol w="246888">
                  <a:extLst>
                    <a:ext uri="{9D8B030D-6E8A-4147-A177-3AD203B41FA5}">
                      <a16:colId xmlns:a16="http://schemas.microsoft.com/office/drawing/2014/main" val="3606743677"/>
                    </a:ext>
                  </a:extLst>
                </a:gridCol>
                <a:gridCol w="246888">
                  <a:extLst>
                    <a:ext uri="{9D8B030D-6E8A-4147-A177-3AD203B41FA5}">
                      <a16:colId xmlns:a16="http://schemas.microsoft.com/office/drawing/2014/main" val="2637729995"/>
                    </a:ext>
                  </a:extLst>
                </a:gridCol>
                <a:gridCol w="246888">
                  <a:extLst>
                    <a:ext uri="{9D8B030D-6E8A-4147-A177-3AD203B41FA5}">
                      <a16:colId xmlns:a16="http://schemas.microsoft.com/office/drawing/2014/main" val="3576188857"/>
                    </a:ext>
                  </a:extLst>
                </a:gridCol>
                <a:gridCol w="246888">
                  <a:extLst>
                    <a:ext uri="{9D8B030D-6E8A-4147-A177-3AD203B41FA5}">
                      <a16:colId xmlns:a16="http://schemas.microsoft.com/office/drawing/2014/main" val="2059210972"/>
                    </a:ext>
                  </a:extLst>
                </a:gridCol>
                <a:gridCol w="246888">
                  <a:extLst>
                    <a:ext uri="{9D8B030D-6E8A-4147-A177-3AD203B41FA5}">
                      <a16:colId xmlns:a16="http://schemas.microsoft.com/office/drawing/2014/main" val="1457736810"/>
                    </a:ext>
                  </a:extLst>
                </a:gridCol>
                <a:gridCol w="246888">
                  <a:extLst>
                    <a:ext uri="{9D8B030D-6E8A-4147-A177-3AD203B41FA5}">
                      <a16:colId xmlns:a16="http://schemas.microsoft.com/office/drawing/2014/main" val="3569505473"/>
                    </a:ext>
                  </a:extLst>
                </a:gridCol>
                <a:gridCol w="246888">
                  <a:extLst>
                    <a:ext uri="{9D8B030D-6E8A-4147-A177-3AD203B41FA5}">
                      <a16:colId xmlns:a16="http://schemas.microsoft.com/office/drawing/2014/main" val="2874757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1191471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- 2021-03-02 10:10:52</a:t>
                      </a:r>
                      <a:r>
                        <a:rPr kumimoji="0" lang="de-DE" sz="1000" b="0" i="0" u="none" strike="noStrike" kern="1200" cap="none" spc="0" normalizeH="0" baseline="0" noProof="0">
                          <a:ln>
                            <a:noFill/>
                          </a:ln>
                          <a:solidFill>
                            <a:prstClr val="black"/>
                          </a:solidFill>
                          <a:effectLst/>
                          <a:uLnTx/>
                          <a:uFillTx/>
                          <a:latin typeface="+mn-lt"/>
                          <a:ea typeface="+mn-ea"/>
                          <a:cs typeface="+mn-cs"/>
                        </a:rPr>
                        <a:t>
 Der Wechsel zur pronova BKK ist seit dem 01.01.2021 noch einfacher für dich. Denn es gilt ein neues Krankenkassenwahlrecht. Dein Arbeitgeber wird papierlos informiert, es gilt eine kürzere Bindungsfrist und die Kündigung der Vorkasse ist nicht mehr nötig.
Mehr zum Wechsel: https://www.pronovabkk.de/video-kassenwechsel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228x119/151386273_791313384927403_2071536996250190498_n.jpg?_nc_cat=111&amp;ccb=1-3&amp;_nc_sid=08861d&amp;_nc_ohc=InlGTSMrTnoAX95kdvh&amp;_nc_ht=scontent-iad3-1.xx&amp;tp=7&amp;oh=3857769409ad8349dc71eeb237b8f558&amp;oe=60BA5E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Nordrhein-Westfalen -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7.9891833333333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26.70725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52.381183333333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85.989483333333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30.82355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20.760633333333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35.243816666667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17.550883333333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14.044216666667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0.30703333333333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0.067016666666667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82662630"/>
                  </a:ext>
                </a:extLst>
              </a:tr>
            </a:tbl>
          </a:graphicData>
        </a:graphic>
      </p:graphicFrame>
      <p:sp>
        <p:nvSpPr>
          <p:cNvPr id="4" name="Text Placeholder 3">
            <a:extLst>
              <a:ext uri="{FF2B5EF4-FFF2-40B4-BE49-F238E27FC236}">
                <a16:creationId xmlns:a16="http://schemas.microsoft.com/office/drawing/2014/main" id="{69E4F6B5-0890-4DBA-87D8-8D761420C99C}"/>
              </a:ext>
            </a:extLst>
          </p:cNvPr>
          <p:cNvSpPr>
            <a:spLocks noGrp="1"/>
          </p:cNvSpPr>
          <p:nvPr>
            <p:ph type="body" sz="quarter" idx="14"/>
          </p:nvPr>
        </p:nvSpPr>
        <p:spPr/>
        <p:txBody>
          <a:bodyPr/>
          <a:lstStyle/>
          <a:p>
            <a:r>
              <a:rPr lang="en-US"/>
              <a:t>02/01/2021 - 06/02/2021</a:t>
            </a:r>
          </a:p>
        </p:txBody>
      </p:sp>
    </p:spTree>
    <p:extLst>
      <p:ext uri="{BB962C8B-B14F-4D97-AF65-F5344CB8AC3E}">
        <p14:creationId xmlns:p14="http://schemas.microsoft.com/office/powerpoint/2010/main" val="38892795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0275D-FFF9-491F-B6B1-B3BCC9889A34}"/>
              </a:ext>
            </a:extLst>
          </p:cNvPr>
          <p:cNvSpPr>
            <a:spLocks noGrp="1"/>
          </p:cNvSpPr>
          <p:nvPr>
            <p:ph type="title"/>
          </p:nvPr>
        </p:nvSpPr>
        <p:spPr/>
        <p:txBody>
          <a:bodyPr/>
          <a:lstStyle/>
          <a:p>
            <a:r>
              <a:rPr lang="en-US"/>
              <a:t>Facebook Own Videos Demographics Table | All Pages - 4 of 6</a:t>
            </a:r>
          </a:p>
        </p:txBody>
      </p:sp>
      <p:graphicFrame>
        <p:nvGraphicFramePr>
          <p:cNvPr id="5" name="Table Placeholder 4">
            <a:extLst>
              <a:ext uri="{FF2B5EF4-FFF2-40B4-BE49-F238E27FC236}">
                <a16:creationId xmlns:a16="http://schemas.microsoft.com/office/drawing/2014/main" id="{E136810E-DF22-47D0-80A6-B6B563D463A7}"/>
              </a:ext>
            </a:extLst>
          </p:cNvPr>
          <p:cNvGraphicFramePr>
            <a:graphicFrameLocks noGrp="1"/>
          </p:cNvGraphicFramePr>
          <p:nvPr>
            <p:ph type="tbl" sz="quarter" idx="13"/>
            <p:extLst>
              <p:ext uri="{D42A27DB-BD31-4B8C-83A1-F6EECF244321}">
                <p14:modId xmlns:p14="http://schemas.microsoft.com/office/powerpoint/2010/main" val="884820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52111518"/>
                    </a:ext>
                  </a:extLst>
                </a:gridCol>
                <a:gridCol w="740664">
                  <a:extLst>
                    <a:ext uri="{9D8B030D-6E8A-4147-A177-3AD203B41FA5}">
                      <a16:colId xmlns:a16="http://schemas.microsoft.com/office/drawing/2014/main" val="886931654"/>
                    </a:ext>
                  </a:extLst>
                </a:gridCol>
                <a:gridCol w="246888">
                  <a:extLst>
                    <a:ext uri="{9D8B030D-6E8A-4147-A177-3AD203B41FA5}">
                      <a16:colId xmlns:a16="http://schemas.microsoft.com/office/drawing/2014/main" val="3495056879"/>
                    </a:ext>
                  </a:extLst>
                </a:gridCol>
                <a:gridCol w="246888">
                  <a:extLst>
                    <a:ext uri="{9D8B030D-6E8A-4147-A177-3AD203B41FA5}">
                      <a16:colId xmlns:a16="http://schemas.microsoft.com/office/drawing/2014/main" val="3252927648"/>
                    </a:ext>
                  </a:extLst>
                </a:gridCol>
                <a:gridCol w="246888">
                  <a:extLst>
                    <a:ext uri="{9D8B030D-6E8A-4147-A177-3AD203B41FA5}">
                      <a16:colId xmlns:a16="http://schemas.microsoft.com/office/drawing/2014/main" val="2932037375"/>
                    </a:ext>
                  </a:extLst>
                </a:gridCol>
                <a:gridCol w="246888">
                  <a:extLst>
                    <a:ext uri="{9D8B030D-6E8A-4147-A177-3AD203B41FA5}">
                      <a16:colId xmlns:a16="http://schemas.microsoft.com/office/drawing/2014/main" val="3793293746"/>
                    </a:ext>
                  </a:extLst>
                </a:gridCol>
                <a:gridCol w="246888">
                  <a:extLst>
                    <a:ext uri="{9D8B030D-6E8A-4147-A177-3AD203B41FA5}">
                      <a16:colId xmlns:a16="http://schemas.microsoft.com/office/drawing/2014/main" val="4020172160"/>
                    </a:ext>
                  </a:extLst>
                </a:gridCol>
                <a:gridCol w="246888">
                  <a:extLst>
                    <a:ext uri="{9D8B030D-6E8A-4147-A177-3AD203B41FA5}">
                      <a16:colId xmlns:a16="http://schemas.microsoft.com/office/drawing/2014/main" val="1647096250"/>
                    </a:ext>
                  </a:extLst>
                </a:gridCol>
                <a:gridCol w="246888">
                  <a:extLst>
                    <a:ext uri="{9D8B030D-6E8A-4147-A177-3AD203B41FA5}">
                      <a16:colId xmlns:a16="http://schemas.microsoft.com/office/drawing/2014/main" val="2532757533"/>
                    </a:ext>
                  </a:extLst>
                </a:gridCol>
                <a:gridCol w="246888">
                  <a:extLst>
                    <a:ext uri="{9D8B030D-6E8A-4147-A177-3AD203B41FA5}">
                      <a16:colId xmlns:a16="http://schemas.microsoft.com/office/drawing/2014/main" val="3936006483"/>
                    </a:ext>
                  </a:extLst>
                </a:gridCol>
                <a:gridCol w="246888">
                  <a:extLst>
                    <a:ext uri="{9D8B030D-6E8A-4147-A177-3AD203B41FA5}">
                      <a16:colId xmlns:a16="http://schemas.microsoft.com/office/drawing/2014/main" val="3872350593"/>
                    </a:ext>
                  </a:extLst>
                </a:gridCol>
                <a:gridCol w="246888">
                  <a:extLst>
                    <a:ext uri="{9D8B030D-6E8A-4147-A177-3AD203B41FA5}">
                      <a16:colId xmlns:a16="http://schemas.microsoft.com/office/drawing/2014/main" val="3517223595"/>
                    </a:ext>
                  </a:extLst>
                </a:gridCol>
                <a:gridCol w="246888">
                  <a:extLst>
                    <a:ext uri="{9D8B030D-6E8A-4147-A177-3AD203B41FA5}">
                      <a16:colId xmlns:a16="http://schemas.microsoft.com/office/drawing/2014/main" val="150647737"/>
                    </a:ext>
                  </a:extLst>
                </a:gridCol>
                <a:gridCol w="246888">
                  <a:extLst>
                    <a:ext uri="{9D8B030D-6E8A-4147-A177-3AD203B41FA5}">
                      <a16:colId xmlns:a16="http://schemas.microsoft.com/office/drawing/2014/main" val="141376351"/>
                    </a:ext>
                  </a:extLst>
                </a:gridCol>
                <a:gridCol w="246888">
                  <a:extLst>
                    <a:ext uri="{9D8B030D-6E8A-4147-A177-3AD203B41FA5}">
                      <a16:colId xmlns:a16="http://schemas.microsoft.com/office/drawing/2014/main" val="312671771"/>
                    </a:ext>
                  </a:extLst>
                </a:gridCol>
                <a:gridCol w="246888">
                  <a:extLst>
                    <a:ext uri="{9D8B030D-6E8A-4147-A177-3AD203B41FA5}">
                      <a16:colId xmlns:a16="http://schemas.microsoft.com/office/drawing/2014/main" val="2433552058"/>
                    </a:ext>
                  </a:extLst>
                </a:gridCol>
                <a:gridCol w="246888">
                  <a:extLst>
                    <a:ext uri="{9D8B030D-6E8A-4147-A177-3AD203B41FA5}">
                      <a16:colId xmlns:a16="http://schemas.microsoft.com/office/drawing/2014/main" val="3222011814"/>
                    </a:ext>
                  </a:extLst>
                </a:gridCol>
                <a:gridCol w="246888">
                  <a:extLst>
                    <a:ext uri="{9D8B030D-6E8A-4147-A177-3AD203B41FA5}">
                      <a16:colId xmlns:a16="http://schemas.microsoft.com/office/drawing/2014/main" val="1670718879"/>
                    </a:ext>
                  </a:extLst>
                </a:gridCol>
                <a:gridCol w="246888">
                  <a:extLst>
                    <a:ext uri="{9D8B030D-6E8A-4147-A177-3AD203B41FA5}">
                      <a16:colId xmlns:a16="http://schemas.microsoft.com/office/drawing/2014/main" val="2967065016"/>
                    </a:ext>
                  </a:extLst>
                </a:gridCol>
                <a:gridCol w="246888">
                  <a:extLst>
                    <a:ext uri="{9D8B030D-6E8A-4147-A177-3AD203B41FA5}">
                      <a16:colId xmlns:a16="http://schemas.microsoft.com/office/drawing/2014/main" val="2630278518"/>
                    </a:ext>
                  </a:extLst>
                </a:gridCol>
                <a:gridCol w="246888">
                  <a:extLst>
                    <a:ext uri="{9D8B030D-6E8A-4147-A177-3AD203B41FA5}">
                      <a16:colId xmlns:a16="http://schemas.microsoft.com/office/drawing/2014/main" val="3510672848"/>
                    </a:ext>
                  </a:extLst>
                </a:gridCol>
                <a:gridCol w="246888">
                  <a:extLst>
                    <a:ext uri="{9D8B030D-6E8A-4147-A177-3AD203B41FA5}">
                      <a16:colId xmlns:a16="http://schemas.microsoft.com/office/drawing/2014/main" val="2179765453"/>
                    </a:ext>
                  </a:extLst>
                </a:gridCol>
                <a:gridCol w="246888">
                  <a:extLst>
                    <a:ext uri="{9D8B030D-6E8A-4147-A177-3AD203B41FA5}">
                      <a16:colId xmlns:a16="http://schemas.microsoft.com/office/drawing/2014/main" val="2226962865"/>
                    </a:ext>
                  </a:extLst>
                </a:gridCol>
                <a:gridCol w="246888">
                  <a:extLst>
                    <a:ext uri="{9D8B030D-6E8A-4147-A177-3AD203B41FA5}">
                      <a16:colId xmlns:a16="http://schemas.microsoft.com/office/drawing/2014/main" val="3345826749"/>
                    </a:ext>
                  </a:extLst>
                </a:gridCol>
                <a:gridCol w="246888">
                  <a:extLst>
                    <a:ext uri="{9D8B030D-6E8A-4147-A177-3AD203B41FA5}">
                      <a16:colId xmlns:a16="http://schemas.microsoft.com/office/drawing/2014/main" val="869034797"/>
                    </a:ext>
                  </a:extLst>
                </a:gridCol>
                <a:gridCol w="246888">
                  <a:extLst>
                    <a:ext uri="{9D8B030D-6E8A-4147-A177-3AD203B41FA5}">
                      <a16:colId xmlns:a16="http://schemas.microsoft.com/office/drawing/2014/main" val="4144595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496804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- 2021-02-25 16:31:03</a:t>
                      </a:r>
                      <a:r>
                        <a:rPr kumimoji="0" lang="de-DE" sz="1000" b="0" i="0" u="none" strike="noStrike" kern="1200" cap="none" spc="0" normalizeH="0" baseline="0" noProof="0">
                          <a:ln>
                            <a:noFill/>
                          </a:ln>
                          <a:solidFill>
                            <a:prstClr val="black"/>
                          </a:solidFill>
                          <a:effectLst/>
                          <a:uLnTx/>
                          <a:uFillTx/>
                          <a:latin typeface="+mn-lt"/>
                          <a:ea typeface="+mn-ea"/>
                          <a:cs typeface="+mn-cs"/>
                        </a:rPr>
                        <a:t>
 Der Wechsel zur pronova BKK ist seit dem 01.01.2021 noch einfacher für dich. Denn es gilt ein neues Krankenkassenwahlrecht. Dein Arbeitgeber wird papierlos informiert, es gilt eine kürzere Bindungsfrist und die Kündigung der Vorkasse ist nicht mehr nötig.
https://www.pronovabkk.de/video-kassenwechsel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15.5256-10/s228x119/151641573_2517577555213981_4257352259893699479_n.jpg?_nc_cat=104&amp;ccb=1-3&amp;_nc_sid=08861d&amp;_nc_eui2=AeFUps_BV2fmf5dQ7_AgC-o9bvzkunSqN0pu_OS6dKo3SpJTkIUoTTmDQQY7fNfPnCE&amp;_nc_ohc=h_vdgusQ9NEAX8vWDUo&amp;_nc_ht=scontent-bos3-1.xx&amp;tp=7&amp;oh=a9fd981e79f527a55b36ab2fed93ebf8&amp;oe=606E1E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Nordrhein-Westfalen -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10.278433333333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17.061683333333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1.6000166666667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0.43201666666667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2.5354333333333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2.2959166666667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2.4871833333333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4.2234833333333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02876512"/>
                  </a:ext>
                </a:extLst>
              </a:tr>
            </a:tbl>
          </a:graphicData>
        </a:graphic>
      </p:graphicFrame>
      <p:sp>
        <p:nvSpPr>
          <p:cNvPr id="4" name="Text Placeholder 3">
            <a:extLst>
              <a:ext uri="{FF2B5EF4-FFF2-40B4-BE49-F238E27FC236}">
                <a16:creationId xmlns:a16="http://schemas.microsoft.com/office/drawing/2014/main" id="{AAECE333-08C1-4544-A596-A6328CC8FFBB}"/>
              </a:ext>
            </a:extLst>
          </p:cNvPr>
          <p:cNvSpPr>
            <a:spLocks noGrp="1"/>
          </p:cNvSpPr>
          <p:nvPr>
            <p:ph type="body" sz="quarter" idx="14"/>
          </p:nvPr>
        </p:nvSpPr>
        <p:spPr/>
        <p:txBody>
          <a:bodyPr/>
          <a:lstStyle/>
          <a:p>
            <a:r>
              <a:rPr lang="en-US"/>
              <a:t>02/01/2021 - 06/02/2021</a:t>
            </a:r>
          </a:p>
        </p:txBody>
      </p:sp>
    </p:spTree>
    <p:extLst>
      <p:ext uri="{BB962C8B-B14F-4D97-AF65-F5344CB8AC3E}">
        <p14:creationId xmlns:p14="http://schemas.microsoft.com/office/powerpoint/2010/main" val="12754596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05B33-CF24-42BA-BB78-8672A1086EB5}"/>
              </a:ext>
            </a:extLst>
          </p:cNvPr>
          <p:cNvSpPr>
            <a:spLocks noGrp="1"/>
          </p:cNvSpPr>
          <p:nvPr>
            <p:ph type="title"/>
          </p:nvPr>
        </p:nvSpPr>
        <p:spPr/>
        <p:txBody>
          <a:bodyPr/>
          <a:lstStyle/>
          <a:p>
            <a:r>
              <a:rPr lang="en-US"/>
              <a:t>Facebook Own Videos Demographics Table | All Pages - 5 of 6</a:t>
            </a:r>
          </a:p>
        </p:txBody>
      </p:sp>
      <p:graphicFrame>
        <p:nvGraphicFramePr>
          <p:cNvPr id="5" name="Table Placeholder 4">
            <a:extLst>
              <a:ext uri="{FF2B5EF4-FFF2-40B4-BE49-F238E27FC236}">
                <a16:creationId xmlns:a16="http://schemas.microsoft.com/office/drawing/2014/main" id="{C3ED6FE6-5B9B-44EA-8D63-88CCA50078CF}"/>
              </a:ext>
            </a:extLst>
          </p:cNvPr>
          <p:cNvGraphicFramePr>
            <a:graphicFrameLocks noGrp="1"/>
          </p:cNvGraphicFramePr>
          <p:nvPr>
            <p:ph type="tbl" sz="quarter" idx="13"/>
            <p:extLst>
              <p:ext uri="{D42A27DB-BD31-4B8C-83A1-F6EECF244321}">
                <p14:modId xmlns:p14="http://schemas.microsoft.com/office/powerpoint/2010/main" val="3475406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213860428"/>
                    </a:ext>
                  </a:extLst>
                </a:gridCol>
                <a:gridCol w="740664">
                  <a:extLst>
                    <a:ext uri="{9D8B030D-6E8A-4147-A177-3AD203B41FA5}">
                      <a16:colId xmlns:a16="http://schemas.microsoft.com/office/drawing/2014/main" val="2682614645"/>
                    </a:ext>
                  </a:extLst>
                </a:gridCol>
                <a:gridCol w="246888">
                  <a:extLst>
                    <a:ext uri="{9D8B030D-6E8A-4147-A177-3AD203B41FA5}">
                      <a16:colId xmlns:a16="http://schemas.microsoft.com/office/drawing/2014/main" val="3175260280"/>
                    </a:ext>
                  </a:extLst>
                </a:gridCol>
                <a:gridCol w="246888">
                  <a:extLst>
                    <a:ext uri="{9D8B030D-6E8A-4147-A177-3AD203B41FA5}">
                      <a16:colId xmlns:a16="http://schemas.microsoft.com/office/drawing/2014/main" val="3700327182"/>
                    </a:ext>
                  </a:extLst>
                </a:gridCol>
                <a:gridCol w="246888">
                  <a:extLst>
                    <a:ext uri="{9D8B030D-6E8A-4147-A177-3AD203B41FA5}">
                      <a16:colId xmlns:a16="http://schemas.microsoft.com/office/drawing/2014/main" val="1883384025"/>
                    </a:ext>
                  </a:extLst>
                </a:gridCol>
                <a:gridCol w="246888">
                  <a:extLst>
                    <a:ext uri="{9D8B030D-6E8A-4147-A177-3AD203B41FA5}">
                      <a16:colId xmlns:a16="http://schemas.microsoft.com/office/drawing/2014/main" val="3329396109"/>
                    </a:ext>
                  </a:extLst>
                </a:gridCol>
                <a:gridCol w="246888">
                  <a:extLst>
                    <a:ext uri="{9D8B030D-6E8A-4147-A177-3AD203B41FA5}">
                      <a16:colId xmlns:a16="http://schemas.microsoft.com/office/drawing/2014/main" val="3177278566"/>
                    </a:ext>
                  </a:extLst>
                </a:gridCol>
                <a:gridCol w="246888">
                  <a:extLst>
                    <a:ext uri="{9D8B030D-6E8A-4147-A177-3AD203B41FA5}">
                      <a16:colId xmlns:a16="http://schemas.microsoft.com/office/drawing/2014/main" val="286369617"/>
                    </a:ext>
                  </a:extLst>
                </a:gridCol>
                <a:gridCol w="246888">
                  <a:extLst>
                    <a:ext uri="{9D8B030D-6E8A-4147-A177-3AD203B41FA5}">
                      <a16:colId xmlns:a16="http://schemas.microsoft.com/office/drawing/2014/main" val="2563650941"/>
                    </a:ext>
                  </a:extLst>
                </a:gridCol>
                <a:gridCol w="246888">
                  <a:extLst>
                    <a:ext uri="{9D8B030D-6E8A-4147-A177-3AD203B41FA5}">
                      <a16:colId xmlns:a16="http://schemas.microsoft.com/office/drawing/2014/main" val="853013739"/>
                    </a:ext>
                  </a:extLst>
                </a:gridCol>
                <a:gridCol w="246888">
                  <a:extLst>
                    <a:ext uri="{9D8B030D-6E8A-4147-A177-3AD203B41FA5}">
                      <a16:colId xmlns:a16="http://schemas.microsoft.com/office/drawing/2014/main" val="2019372594"/>
                    </a:ext>
                  </a:extLst>
                </a:gridCol>
                <a:gridCol w="246888">
                  <a:extLst>
                    <a:ext uri="{9D8B030D-6E8A-4147-A177-3AD203B41FA5}">
                      <a16:colId xmlns:a16="http://schemas.microsoft.com/office/drawing/2014/main" val="524224516"/>
                    </a:ext>
                  </a:extLst>
                </a:gridCol>
                <a:gridCol w="246888">
                  <a:extLst>
                    <a:ext uri="{9D8B030D-6E8A-4147-A177-3AD203B41FA5}">
                      <a16:colId xmlns:a16="http://schemas.microsoft.com/office/drawing/2014/main" val="2675605812"/>
                    </a:ext>
                  </a:extLst>
                </a:gridCol>
                <a:gridCol w="246888">
                  <a:extLst>
                    <a:ext uri="{9D8B030D-6E8A-4147-A177-3AD203B41FA5}">
                      <a16:colId xmlns:a16="http://schemas.microsoft.com/office/drawing/2014/main" val="1839930427"/>
                    </a:ext>
                  </a:extLst>
                </a:gridCol>
                <a:gridCol w="246888">
                  <a:extLst>
                    <a:ext uri="{9D8B030D-6E8A-4147-A177-3AD203B41FA5}">
                      <a16:colId xmlns:a16="http://schemas.microsoft.com/office/drawing/2014/main" val="3171049670"/>
                    </a:ext>
                  </a:extLst>
                </a:gridCol>
                <a:gridCol w="246888">
                  <a:extLst>
                    <a:ext uri="{9D8B030D-6E8A-4147-A177-3AD203B41FA5}">
                      <a16:colId xmlns:a16="http://schemas.microsoft.com/office/drawing/2014/main" val="3900783461"/>
                    </a:ext>
                  </a:extLst>
                </a:gridCol>
                <a:gridCol w="246888">
                  <a:extLst>
                    <a:ext uri="{9D8B030D-6E8A-4147-A177-3AD203B41FA5}">
                      <a16:colId xmlns:a16="http://schemas.microsoft.com/office/drawing/2014/main" val="1266768923"/>
                    </a:ext>
                  </a:extLst>
                </a:gridCol>
                <a:gridCol w="246888">
                  <a:extLst>
                    <a:ext uri="{9D8B030D-6E8A-4147-A177-3AD203B41FA5}">
                      <a16:colId xmlns:a16="http://schemas.microsoft.com/office/drawing/2014/main" val="999651061"/>
                    </a:ext>
                  </a:extLst>
                </a:gridCol>
                <a:gridCol w="246888">
                  <a:extLst>
                    <a:ext uri="{9D8B030D-6E8A-4147-A177-3AD203B41FA5}">
                      <a16:colId xmlns:a16="http://schemas.microsoft.com/office/drawing/2014/main" val="439570875"/>
                    </a:ext>
                  </a:extLst>
                </a:gridCol>
                <a:gridCol w="246888">
                  <a:extLst>
                    <a:ext uri="{9D8B030D-6E8A-4147-A177-3AD203B41FA5}">
                      <a16:colId xmlns:a16="http://schemas.microsoft.com/office/drawing/2014/main" val="2527296265"/>
                    </a:ext>
                  </a:extLst>
                </a:gridCol>
                <a:gridCol w="246888">
                  <a:extLst>
                    <a:ext uri="{9D8B030D-6E8A-4147-A177-3AD203B41FA5}">
                      <a16:colId xmlns:a16="http://schemas.microsoft.com/office/drawing/2014/main" val="1555341893"/>
                    </a:ext>
                  </a:extLst>
                </a:gridCol>
                <a:gridCol w="246888">
                  <a:extLst>
                    <a:ext uri="{9D8B030D-6E8A-4147-A177-3AD203B41FA5}">
                      <a16:colId xmlns:a16="http://schemas.microsoft.com/office/drawing/2014/main" val="699622292"/>
                    </a:ext>
                  </a:extLst>
                </a:gridCol>
                <a:gridCol w="246888">
                  <a:extLst>
                    <a:ext uri="{9D8B030D-6E8A-4147-A177-3AD203B41FA5}">
                      <a16:colId xmlns:a16="http://schemas.microsoft.com/office/drawing/2014/main" val="2304451535"/>
                    </a:ext>
                  </a:extLst>
                </a:gridCol>
                <a:gridCol w="246888">
                  <a:extLst>
                    <a:ext uri="{9D8B030D-6E8A-4147-A177-3AD203B41FA5}">
                      <a16:colId xmlns:a16="http://schemas.microsoft.com/office/drawing/2014/main" val="1135916974"/>
                    </a:ext>
                  </a:extLst>
                </a:gridCol>
                <a:gridCol w="246888">
                  <a:extLst>
                    <a:ext uri="{9D8B030D-6E8A-4147-A177-3AD203B41FA5}">
                      <a16:colId xmlns:a16="http://schemas.microsoft.com/office/drawing/2014/main" val="1226018562"/>
                    </a:ext>
                  </a:extLst>
                </a:gridCol>
                <a:gridCol w="246888">
                  <a:extLst>
                    <a:ext uri="{9D8B030D-6E8A-4147-A177-3AD203B41FA5}">
                      <a16:colId xmlns:a16="http://schemas.microsoft.com/office/drawing/2014/main" val="3130424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1431950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- 2021-02-25 15:24:08</a:t>
                      </a:r>
                      <a:r>
                        <a:rPr kumimoji="0" lang="de-DE" sz="1000" b="0" i="0" u="none" strike="noStrike" kern="1200" cap="none" spc="0" normalizeH="0" baseline="0" noProof="0">
                          <a:ln>
                            <a:noFill/>
                          </a:ln>
                          <a:solidFill>
                            <a:prstClr val="black"/>
                          </a:solidFill>
                          <a:effectLst/>
                          <a:uLnTx/>
                          <a:uFillTx/>
                          <a:latin typeface="+mn-lt"/>
                          <a:ea typeface="+mn-ea"/>
                          <a:cs typeface="+mn-cs"/>
                        </a:rPr>
                        <a:t>
 Wenn du krank bist und nicht arbeiten kannst, musst du dich bei deinem Arbeitgeber krankmelden. Du fragst dich wie das geht und ob du dich auch bei deiner Krankenkasse krankmelden must? Wir erklären dir gerne wie das funktioniert und worauf du unbedingt achten solltest.
https://www.pronovabkk.de/video-krankmeldung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149303537_515861379384443_8759795998459636118_n.jpg?_nc_cat=100&amp;ccb=1-3&amp;_nc_sid=08861d&amp;_nc_ohc=bRhcb8-Nj7oAX8YG27l&amp;_nc_ht=scontent-iad3-1.xx&amp;tp=6&amp;oh=c8c21ad9a8dbaa1eedd2132c480b0c8c&amp;oe=60BA10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Nordrhein-Westfalen -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8.1493666666667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45.287816666667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65.061666666667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92.171266666667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41.929883333333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9.9348166666667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1.2894166666667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8.3455333333333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34.945866666667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16.401183333333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5.1348666666667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69454708"/>
                  </a:ext>
                </a:extLst>
              </a:tr>
            </a:tbl>
          </a:graphicData>
        </a:graphic>
      </p:graphicFrame>
      <p:sp>
        <p:nvSpPr>
          <p:cNvPr id="4" name="Text Placeholder 3">
            <a:extLst>
              <a:ext uri="{FF2B5EF4-FFF2-40B4-BE49-F238E27FC236}">
                <a16:creationId xmlns:a16="http://schemas.microsoft.com/office/drawing/2014/main" id="{08DC4A18-27C5-4C16-A7E9-067D67D893BD}"/>
              </a:ext>
            </a:extLst>
          </p:cNvPr>
          <p:cNvSpPr>
            <a:spLocks noGrp="1"/>
          </p:cNvSpPr>
          <p:nvPr>
            <p:ph type="body" sz="quarter" idx="14"/>
          </p:nvPr>
        </p:nvSpPr>
        <p:spPr/>
        <p:txBody>
          <a:bodyPr/>
          <a:lstStyle/>
          <a:p>
            <a:r>
              <a:rPr lang="en-US"/>
              <a:t>02/01/2021 - 06/02/2021</a:t>
            </a:r>
          </a:p>
        </p:txBody>
      </p:sp>
    </p:spTree>
    <p:extLst>
      <p:ext uri="{BB962C8B-B14F-4D97-AF65-F5344CB8AC3E}">
        <p14:creationId xmlns:p14="http://schemas.microsoft.com/office/powerpoint/2010/main" val="30242442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7730D-EF78-4E95-91C1-E8D09144B854}"/>
              </a:ext>
            </a:extLst>
          </p:cNvPr>
          <p:cNvSpPr>
            <a:spLocks noGrp="1"/>
          </p:cNvSpPr>
          <p:nvPr>
            <p:ph type="title"/>
          </p:nvPr>
        </p:nvSpPr>
        <p:spPr/>
        <p:txBody>
          <a:bodyPr/>
          <a:lstStyle/>
          <a:p>
            <a:r>
              <a:rPr lang="en-US"/>
              <a:t>Facebook Own Videos Demographics Table | All Pages - 6 of 6</a:t>
            </a:r>
          </a:p>
        </p:txBody>
      </p:sp>
      <p:graphicFrame>
        <p:nvGraphicFramePr>
          <p:cNvPr id="5" name="Table Placeholder 4">
            <a:extLst>
              <a:ext uri="{FF2B5EF4-FFF2-40B4-BE49-F238E27FC236}">
                <a16:creationId xmlns:a16="http://schemas.microsoft.com/office/drawing/2014/main" id="{87C838D7-1CD0-4228-8EDB-D8A9D7F0315D}"/>
              </a:ext>
            </a:extLst>
          </p:cNvPr>
          <p:cNvGraphicFramePr>
            <a:graphicFrameLocks noGrp="1"/>
          </p:cNvGraphicFramePr>
          <p:nvPr>
            <p:ph type="tbl" sz="quarter" idx="13"/>
            <p:extLst>
              <p:ext uri="{D42A27DB-BD31-4B8C-83A1-F6EECF244321}">
                <p14:modId xmlns:p14="http://schemas.microsoft.com/office/powerpoint/2010/main" val="3513319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458544551"/>
                    </a:ext>
                  </a:extLst>
                </a:gridCol>
                <a:gridCol w="740664">
                  <a:extLst>
                    <a:ext uri="{9D8B030D-6E8A-4147-A177-3AD203B41FA5}">
                      <a16:colId xmlns:a16="http://schemas.microsoft.com/office/drawing/2014/main" val="1552976151"/>
                    </a:ext>
                  </a:extLst>
                </a:gridCol>
                <a:gridCol w="246888">
                  <a:extLst>
                    <a:ext uri="{9D8B030D-6E8A-4147-A177-3AD203B41FA5}">
                      <a16:colId xmlns:a16="http://schemas.microsoft.com/office/drawing/2014/main" val="1044878229"/>
                    </a:ext>
                  </a:extLst>
                </a:gridCol>
                <a:gridCol w="246888">
                  <a:extLst>
                    <a:ext uri="{9D8B030D-6E8A-4147-A177-3AD203B41FA5}">
                      <a16:colId xmlns:a16="http://schemas.microsoft.com/office/drawing/2014/main" val="1765016362"/>
                    </a:ext>
                  </a:extLst>
                </a:gridCol>
                <a:gridCol w="246888">
                  <a:extLst>
                    <a:ext uri="{9D8B030D-6E8A-4147-A177-3AD203B41FA5}">
                      <a16:colId xmlns:a16="http://schemas.microsoft.com/office/drawing/2014/main" val="289243376"/>
                    </a:ext>
                  </a:extLst>
                </a:gridCol>
                <a:gridCol w="246888">
                  <a:extLst>
                    <a:ext uri="{9D8B030D-6E8A-4147-A177-3AD203B41FA5}">
                      <a16:colId xmlns:a16="http://schemas.microsoft.com/office/drawing/2014/main" val="1360851532"/>
                    </a:ext>
                  </a:extLst>
                </a:gridCol>
                <a:gridCol w="246888">
                  <a:extLst>
                    <a:ext uri="{9D8B030D-6E8A-4147-A177-3AD203B41FA5}">
                      <a16:colId xmlns:a16="http://schemas.microsoft.com/office/drawing/2014/main" val="2924125772"/>
                    </a:ext>
                  </a:extLst>
                </a:gridCol>
                <a:gridCol w="246888">
                  <a:extLst>
                    <a:ext uri="{9D8B030D-6E8A-4147-A177-3AD203B41FA5}">
                      <a16:colId xmlns:a16="http://schemas.microsoft.com/office/drawing/2014/main" val="3670556163"/>
                    </a:ext>
                  </a:extLst>
                </a:gridCol>
                <a:gridCol w="246888">
                  <a:extLst>
                    <a:ext uri="{9D8B030D-6E8A-4147-A177-3AD203B41FA5}">
                      <a16:colId xmlns:a16="http://schemas.microsoft.com/office/drawing/2014/main" val="2763961510"/>
                    </a:ext>
                  </a:extLst>
                </a:gridCol>
                <a:gridCol w="246888">
                  <a:extLst>
                    <a:ext uri="{9D8B030D-6E8A-4147-A177-3AD203B41FA5}">
                      <a16:colId xmlns:a16="http://schemas.microsoft.com/office/drawing/2014/main" val="125649416"/>
                    </a:ext>
                  </a:extLst>
                </a:gridCol>
                <a:gridCol w="246888">
                  <a:extLst>
                    <a:ext uri="{9D8B030D-6E8A-4147-A177-3AD203B41FA5}">
                      <a16:colId xmlns:a16="http://schemas.microsoft.com/office/drawing/2014/main" val="1204697257"/>
                    </a:ext>
                  </a:extLst>
                </a:gridCol>
                <a:gridCol w="246888">
                  <a:extLst>
                    <a:ext uri="{9D8B030D-6E8A-4147-A177-3AD203B41FA5}">
                      <a16:colId xmlns:a16="http://schemas.microsoft.com/office/drawing/2014/main" val="2863702743"/>
                    </a:ext>
                  </a:extLst>
                </a:gridCol>
                <a:gridCol w="246888">
                  <a:extLst>
                    <a:ext uri="{9D8B030D-6E8A-4147-A177-3AD203B41FA5}">
                      <a16:colId xmlns:a16="http://schemas.microsoft.com/office/drawing/2014/main" val="2733187128"/>
                    </a:ext>
                  </a:extLst>
                </a:gridCol>
                <a:gridCol w="246888">
                  <a:extLst>
                    <a:ext uri="{9D8B030D-6E8A-4147-A177-3AD203B41FA5}">
                      <a16:colId xmlns:a16="http://schemas.microsoft.com/office/drawing/2014/main" val="640622451"/>
                    </a:ext>
                  </a:extLst>
                </a:gridCol>
                <a:gridCol w="246888">
                  <a:extLst>
                    <a:ext uri="{9D8B030D-6E8A-4147-A177-3AD203B41FA5}">
                      <a16:colId xmlns:a16="http://schemas.microsoft.com/office/drawing/2014/main" val="2391079615"/>
                    </a:ext>
                  </a:extLst>
                </a:gridCol>
                <a:gridCol w="246888">
                  <a:extLst>
                    <a:ext uri="{9D8B030D-6E8A-4147-A177-3AD203B41FA5}">
                      <a16:colId xmlns:a16="http://schemas.microsoft.com/office/drawing/2014/main" val="964101155"/>
                    </a:ext>
                  </a:extLst>
                </a:gridCol>
                <a:gridCol w="246888">
                  <a:extLst>
                    <a:ext uri="{9D8B030D-6E8A-4147-A177-3AD203B41FA5}">
                      <a16:colId xmlns:a16="http://schemas.microsoft.com/office/drawing/2014/main" val="3205190245"/>
                    </a:ext>
                  </a:extLst>
                </a:gridCol>
                <a:gridCol w="246888">
                  <a:extLst>
                    <a:ext uri="{9D8B030D-6E8A-4147-A177-3AD203B41FA5}">
                      <a16:colId xmlns:a16="http://schemas.microsoft.com/office/drawing/2014/main" val="3774332423"/>
                    </a:ext>
                  </a:extLst>
                </a:gridCol>
                <a:gridCol w="246888">
                  <a:extLst>
                    <a:ext uri="{9D8B030D-6E8A-4147-A177-3AD203B41FA5}">
                      <a16:colId xmlns:a16="http://schemas.microsoft.com/office/drawing/2014/main" val="4228639625"/>
                    </a:ext>
                  </a:extLst>
                </a:gridCol>
                <a:gridCol w="246888">
                  <a:extLst>
                    <a:ext uri="{9D8B030D-6E8A-4147-A177-3AD203B41FA5}">
                      <a16:colId xmlns:a16="http://schemas.microsoft.com/office/drawing/2014/main" val="2617706220"/>
                    </a:ext>
                  </a:extLst>
                </a:gridCol>
                <a:gridCol w="246888">
                  <a:extLst>
                    <a:ext uri="{9D8B030D-6E8A-4147-A177-3AD203B41FA5}">
                      <a16:colId xmlns:a16="http://schemas.microsoft.com/office/drawing/2014/main" val="1837311993"/>
                    </a:ext>
                  </a:extLst>
                </a:gridCol>
                <a:gridCol w="246888">
                  <a:extLst>
                    <a:ext uri="{9D8B030D-6E8A-4147-A177-3AD203B41FA5}">
                      <a16:colId xmlns:a16="http://schemas.microsoft.com/office/drawing/2014/main" val="3750338757"/>
                    </a:ext>
                  </a:extLst>
                </a:gridCol>
                <a:gridCol w="246888">
                  <a:extLst>
                    <a:ext uri="{9D8B030D-6E8A-4147-A177-3AD203B41FA5}">
                      <a16:colId xmlns:a16="http://schemas.microsoft.com/office/drawing/2014/main" val="3851260304"/>
                    </a:ext>
                  </a:extLst>
                </a:gridCol>
                <a:gridCol w="246888">
                  <a:extLst>
                    <a:ext uri="{9D8B030D-6E8A-4147-A177-3AD203B41FA5}">
                      <a16:colId xmlns:a16="http://schemas.microsoft.com/office/drawing/2014/main" val="1016973889"/>
                    </a:ext>
                  </a:extLst>
                </a:gridCol>
                <a:gridCol w="246888">
                  <a:extLst>
                    <a:ext uri="{9D8B030D-6E8A-4147-A177-3AD203B41FA5}">
                      <a16:colId xmlns:a16="http://schemas.microsoft.com/office/drawing/2014/main" val="1696523290"/>
                    </a:ext>
                  </a:extLst>
                </a:gridCol>
                <a:gridCol w="246888">
                  <a:extLst>
                    <a:ext uri="{9D8B030D-6E8A-4147-A177-3AD203B41FA5}">
                      <a16:colId xmlns:a16="http://schemas.microsoft.com/office/drawing/2014/main" val="3180741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1111917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- 2021-02-25 15:07:40</a:t>
                      </a:r>
                      <a:r>
                        <a:rPr kumimoji="0" lang="de-DE" sz="1000" b="0" i="0" u="none" strike="noStrike" kern="1200" cap="none" spc="0" normalizeH="0" baseline="0" noProof="0">
                          <a:ln>
                            <a:noFill/>
                          </a:ln>
                          <a:solidFill>
                            <a:prstClr val="black"/>
                          </a:solidFill>
                          <a:effectLst/>
                          <a:uLnTx/>
                          <a:uFillTx/>
                          <a:latin typeface="+mn-lt"/>
                          <a:ea typeface="+mn-ea"/>
                          <a:cs typeface="+mn-cs"/>
                        </a:rPr>
                        <a:t>
 Du kümmerst dich um deine Gesundheit, nimmst an Sportkursen teil und gehst regelmäßig zu Vorsorgeuntersuchungen? Dann solltest du dir unser neues Bonusprogramm auf keinen Fall entgehen lassen!
Jetzt mitmachen: https://www.pronovabkk.de/video-bonusprogramm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15.5256-10/p168x128/149815243_774655860139702_8724155221591746748_n.jpg?_nc_cat=109&amp;ccb=1-3&amp;_nc_sid=08861d&amp;_nc_ohc=C3JkMDuvB7EAX9Iy5wf&amp;_nc_ht=scontent-lga3-1.xx&amp;tp=6&amp;oh=41adafac86aede6751021357b1ba7679&amp;oe=60BA71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Nordrhein-Westfalen -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0.17328333333333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51.36345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75.115066666667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28.395916666667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6.9925333333333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2.3944833333333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12.659733333333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20.972083333333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6.6450333333333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0.27633333333333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0.012566666666667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81459624"/>
                  </a:ext>
                </a:extLst>
              </a:tr>
            </a:tbl>
          </a:graphicData>
        </a:graphic>
      </p:graphicFrame>
      <p:sp>
        <p:nvSpPr>
          <p:cNvPr id="4" name="Text Placeholder 3">
            <a:extLst>
              <a:ext uri="{FF2B5EF4-FFF2-40B4-BE49-F238E27FC236}">
                <a16:creationId xmlns:a16="http://schemas.microsoft.com/office/drawing/2014/main" id="{640C136B-5C28-4E4F-B108-D05657FA9E24}"/>
              </a:ext>
            </a:extLst>
          </p:cNvPr>
          <p:cNvSpPr>
            <a:spLocks noGrp="1"/>
          </p:cNvSpPr>
          <p:nvPr>
            <p:ph type="body" sz="quarter" idx="14"/>
          </p:nvPr>
        </p:nvSpPr>
        <p:spPr/>
        <p:txBody>
          <a:bodyPr/>
          <a:lstStyle/>
          <a:p>
            <a:r>
              <a:rPr lang="en-US"/>
              <a:t>02/01/2021 - 06/02/2021</a:t>
            </a:r>
          </a:p>
        </p:txBody>
      </p:sp>
    </p:spTree>
    <p:extLst>
      <p:ext uri="{BB962C8B-B14F-4D97-AF65-F5344CB8AC3E}">
        <p14:creationId xmlns:p14="http://schemas.microsoft.com/office/powerpoint/2010/main" val="381732774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2517</Words>
  <Application>Microsoft Office PowerPoint</Application>
  <PresentationFormat>On-screen Show (4:3)</PresentationFormat>
  <Paragraphs>602</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HtK</vt:lpstr>
      <vt:lpstr>Youtube Private Top Videos Table | All Pages</vt:lpstr>
      <vt:lpstr>Facebook Videos Table | All Pages - 1 of 3</vt:lpstr>
      <vt:lpstr>Facebook Videos Table | All Pages - 2 of 3</vt:lpstr>
      <vt:lpstr>Facebook Videos Table | All Pages - 3 of 3</vt:lpstr>
      <vt:lpstr>Instagram IGTV Videos Table | All Pages - 1 of 4</vt:lpstr>
      <vt:lpstr>Instagram IGTV Videos Table | All Pages - 2 of 4</vt:lpstr>
      <vt:lpstr>Instagram IGTV Videos Table | All Pages - 3 of 4</vt:lpstr>
      <vt:lpstr>Instagram IGTV Videos Table | All Pages - 4 of 4</vt:lpstr>
      <vt:lpstr>Overall All Videos Table | All Pages - 1 of 5</vt:lpstr>
      <vt:lpstr>Overall All Videos Table | All Pages - 2 of 5</vt:lpstr>
      <vt:lpstr>Overall All Videos Table | All Pages - 3 of 5</vt:lpstr>
      <vt:lpstr>Overall All Videos Table | All Pages - 4 of 5</vt:lpstr>
      <vt:lpstr>Overall All Videos Table | All Pages - 5 of 5</vt:lpstr>
      <vt:lpstr>Facebook Own Videos Demographics Table | All Pages - 1 of 6</vt:lpstr>
      <vt:lpstr>Facebook Own Videos Demographics Table | All Pages - 2 of 6</vt:lpstr>
      <vt:lpstr>Facebook Own Videos Demographics Table | All Pages - 3 of 6</vt:lpstr>
      <vt:lpstr>Facebook Own Videos Demographics Table | All Pages - 4 of 6</vt:lpstr>
      <vt:lpstr>Facebook Own Videos Demographics Table | All Pages - 5 of 6</vt:lpstr>
      <vt:lpstr>Facebook Own Videos Demographics Table | All Pages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HtK</dc:title>
  <dc:creator>Frederik Peiniger</dc:creator>
  <cp:lastModifiedBy>Frederik Peiniger</cp:lastModifiedBy>
  <cp:revision>1</cp:revision>
  <dcterms:created xsi:type="dcterms:W3CDTF">2021-06-02T05:39:59Z</dcterms:created>
  <dcterms:modified xsi:type="dcterms:W3CDTF">2021-06-02T05:41:03Z</dcterms:modified>
</cp:coreProperties>
</file>