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Sheet1!$A$2:$A$77</c:f>
              <c:numCache>
                <c:formatCode>m/d/yyyy</c:formatCode>
                <c:ptCount val="76"/>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numCache>
            </c:numRef>
          </c:cat>
          <c:val>
            <c:numRef>
              <c:f>Sheet1!$B$2:$B$77</c:f>
              <c:numCache>
                <c:formatCode>General</c:formatCode>
                <c:ptCount val="76"/>
                <c:pt idx="0">
                  <c:v>2168</c:v>
                </c:pt>
                <c:pt idx="1">
                  <c:v>2166</c:v>
                </c:pt>
                <c:pt idx="2">
                  <c:v>2168</c:v>
                </c:pt>
                <c:pt idx="3">
                  <c:v>2168</c:v>
                </c:pt>
                <c:pt idx="4">
                  <c:v>2168</c:v>
                </c:pt>
                <c:pt idx="5">
                  <c:v>2168</c:v>
                </c:pt>
                <c:pt idx="6">
                  <c:v>2169</c:v>
                </c:pt>
                <c:pt idx="7">
                  <c:v>2169</c:v>
                </c:pt>
                <c:pt idx="8">
                  <c:v>2172</c:v>
                </c:pt>
                <c:pt idx="9">
                  <c:v>2173</c:v>
                </c:pt>
                <c:pt idx="10">
                  <c:v>2172</c:v>
                </c:pt>
                <c:pt idx="11">
                  <c:v>2172</c:v>
                </c:pt>
                <c:pt idx="12">
                  <c:v>2173</c:v>
                </c:pt>
                <c:pt idx="13">
                  <c:v>2177</c:v>
                </c:pt>
                <c:pt idx="14">
                  <c:v>2178</c:v>
                </c:pt>
                <c:pt idx="15">
                  <c:v>2180</c:v>
                </c:pt>
                <c:pt idx="16">
                  <c:v>2182</c:v>
                </c:pt>
                <c:pt idx="17">
                  <c:v>2182</c:v>
                </c:pt>
                <c:pt idx="18">
                  <c:v>2182</c:v>
                </c:pt>
                <c:pt idx="19">
                  <c:v>2188</c:v>
                </c:pt>
                <c:pt idx="20">
                  <c:v>2192</c:v>
                </c:pt>
                <c:pt idx="21">
                  <c:v>2190</c:v>
                </c:pt>
                <c:pt idx="22">
                  <c:v>2193</c:v>
                </c:pt>
                <c:pt idx="23">
                  <c:v>2193</c:v>
                </c:pt>
                <c:pt idx="24">
                  <c:v>2195</c:v>
                </c:pt>
                <c:pt idx="25">
                  <c:v>2196</c:v>
                </c:pt>
                <c:pt idx="26">
                  <c:v>2196</c:v>
                </c:pt>
                <c:pt idx="27">
                  <c:v>2197</c:v>
                </c:pt>
                <c:pt idx="28">
                  <c:v>2195</c:v>
                </c:pt>
                <c:pt idx="29">
                  <c:v>2198</c:v>
                </c:pt>
                <c:pt idx="30">
                  <c:v>2199</c:v>
                </c:pt>
                <c:pt idx="31">
                  <c:v>2202</c:v>
                </c:pt>
                <c:pt idx="32">
                  <c:v>2202</c:v>
                </c:pt>
                <c:pt idx="33">
                  <c:v>2201</c:v>
                </c:pt>
                <c:pt idx="34">
                  <c:v>2203</c:v>
                </c:pt>
                <c:pt idx="35">
                  <c:v>2204</c:v>
                </c:pt>
                <c:pt idx="36">
                  <c:v>2202</c:v>
                </c:pt>
                <c:pt idx="37">
                  <c:v>2205</c:v>
                </c:pt>
                <c:pt idx="38">
                  <c:v>2209</c:v>
                </c:pt>
                <c:pt idx="39">
                  <c:v>2210</c:v>
                </c:pt>
                <c:pt idx="40">
                  <c:v>2209</c:v>
                </c:pt>
                <c:pt idx="41">
                  <c:v>2209</c:v>
                </c:pt>
                <c:pt idx="42">
                  <c:v>2209</c:v>
                </c:pt>
                <c:pt idx="43">
                  <c:v>2212</c:v>
                </c:pt>
                <c:pt idx="44">
                  <c:v>2211</c:v>
                </c:pt>
                <c:pt idx="45">
                  <c:v>2210</c:v>
                </c:pt>
                <c:pt idx="46">
                  <c:v>2213</c:v>
                </c:pt>
                <c:pt idx="47">
                  <c:v>2215</c:v>
                </c:pt>
                <c:pt idx="48">
                  <c:v>2216</c:v>
                </c:pt>
                <c:pt idx="49">
                  <c:v>2219</c:v>
                </c:pt>
                <c:pt idx="50">
                  <c:v>2220</c:v>
                </c:pt>
                <c:pt idx="51">
                  <c:v>2221</c:v>
                </c:pt>
                <c:pt idx="52">
                  <c:v>2225</c:v>
                </c:pt>
                <c:pt idx="53">
                  <c:v>2225</c:v>
                </c:pt>
                <c:pt idx="54">
                  <c:v>2223</c:v>
                </c:pt>
                <c:pt idx="55">
                  <c:v>2222</c:v>
                </c:pt>
                <c:pt idx="56">
                  <c:v>2225</c:v>
                </c:pt>
                <c:pt idx="57">
                  <c:v>2226</c:v>
                </c:pt>
                <c:pt idx="58">
                  <c:v>2226</c:v>
                </c:pt>
                <c:pt idx="59">
                  <c:v>2225</c:v>
                </c:pt>
                <c:pt idx="60">
                  <c:v>2228</c:v>
                </c:pt>
                <c:pt idx="61">
                  <c:v>2230</c:v>
                </c:pt>
                <c:pt idx="62">
                  <c:v>2233</c:v>
                </c:pt>
                <c:pt idx="63">
                  <c:v>2236</c:v>
                </c:pt>
                <c:pt idx="64">
                  <c:v>2235</c:v>
                </c:pt>
                <c:pt idx="65">
                  <c:v>2237</c:v>
                </c:pt>
                <c:pt idx="66">
                  <c:v>2238</c:v>
                </c:pt>
                <c:pt idx="67">
                  <c:v>2240</c:v>
                </c:pt>
                <c:pt idx="68">
                  <c:v>2242</c:v>
                </c:pt>
                <c:pt idx="69">
                  <c:v>2245</c:v>
                </c:pt>
                <c:pt idx="70">
                  <c:v>2245</c:v>
                </c:pt>
                <c:pt idx="71">
                  <c:v>2247</c:v>
                </c:pt>
                <c:pt idx="72">
                  <c:v>2248</c:v>
                </c:pt>
                <c:pt idx="73">
                  <c:v>2250</c:v>
                </c:pt>
                <c:pt idx="74">
                  <c:v>2253</c:v>
                </c:pt>
                <c:pt idx="75">
                  <c:v>2252</c:v>
                </c:pt>
              </c:numCache>
            </c:numRef>
          </c:val>
          <c:smooth val="0"/>
          <c:extLst>
            <c:ext xmlns:c16="http://schemas.microsoft.com/office/drawing/2014/chart" uri="{C3380CC4-5D6E-409C-BE32-E72D297353CC}">
              <c16:uniqueId val="{00000000-E247-4D10-A4D5-53EAA2B9336A}"/>
            </c:ext>
          </c:extLst>
        </c:ser>
        <c:dLbls>
          <c:showLegendKey val="0"/>
          <c:showVal val="0"/>
          <c:showCatName val="0"/>
          <c:showSerName val="0"/>
          <c:showPercent val="0"/>
          <c:showBubbleSize val="0"/>
        </c:dLbls>
        <c:smooth val="0"/>
        <c:axId val="322867320"/>
        <c:axId val="322871912"/>
      </c:lineChart>
      <c:dateAx>
        <c:axId val="32286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71912"/>
        <c:crosses val="autoZero"/>
        <c:auto val="1"/>
        <c:lblOffset val="100"/>
        <c:baseTimeUnit val="days"/>
      </c:dateAx>
      <c:valAx>
        <c:axId val="32287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6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c:v>
                </c:pt>
              </c:strCache>
            </c:strRef>
          </c:tx>
          <c:spPr>
            <a:ln w="28575" cap="rnd">
              <a:solidFill>
                <a:schemeClr val="accent1"/>
              </a:solidFill>
              <a:round/>
            </a:ln>
            <a:effectLst/>
          </c:spPr>
          <c:marker>
            <c:symbol val="none"/>
          </c:marker>
          <c:cat>
            <c:numRef>
              <c:f>Sheet1!$A$2:$A$77</c:f>
              <c:numCache>
                <c:formatCode>m/d/yyyy</c:formatCode>
                <c:ptCount val="76"/>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numCache>
            </c:numRef>
          </c:cat>
          <c:val>
            <c:numRef>
              <c:f>Sheet1!$B$2:$B$77</c:f>
              <c:numCache>
                <c:formatCode>General</c:formatCode>
                <c:ptCount val="76"/>
                <c:pt idx="0">
                  <c:v>9670</c:v>
                </c:pt>
                <c:pt idx="1">
                  <c:v>9670</c:v>
                </c:pt>
                <c:pt idx="2">
                  <c:v>9672</c:v>
                </c:pt>
                <c:pt idx="3">
                  <c:v>9673</c:v>
                </c:pt>
                <c:pt idx="4">
                  <c:v>9674</c:v>
                </c:pt>
                <c:pt idx="5">
                  <c:v>9674</c:v>
                </c:pt>
                <c:pt idx="6">
                  <c:v>9676</c:v>
                </c:pt>
                <c:pt idx="7">
                  <c:v>9680</c:v>
                </c:pt>
                <c:pt idx="8">
                  <c:v>9680</c:v>
                </c:pt>
                <c:pt idx="9">
                  <c:v>9678</c:v>
                </c:pt>
                <c:pt idx="10">
                  <c:v>9680</c:v>
                </c:pt>
                <c:pt idx="11">
                  <c:v>9683</c:v>
                </c:pt>
                <c:pt idx="12">
                  <c:v>9682</c:v>
                </c:pt>
                <c:pt idx="13">
                  <c:v>9684</c:v>
                </c:pt>
                <c:pt idx="14">
                  <c:v>9681</c:v>
                </c:pt>
                <c:pt idx="15">
                  <c:v>9680</c:v>
                </c:pt>
                <c:pt idx="16">
                  <c:v>9681</c:v>
                </c:pt>
                <c:pt idx="17">
                  <c:v>9688</c:v>
                </c:pt>
                <c:pt idx="18">
                  <c:v>9688</c:v>
                </c:pt>
                <c:pt idx="19">
                  <c:v>9688</c:v>
                </c:pt>
                <c:pt idx="20">
                  <c:v>9690</c:v>
                </c:pt>
                <c:pt idx="21">
                  <c:v>9692</c:v>
                </c:pt>
                <c:pt idx="22">
                  <c:v>9693</c:v>
                </c:pt>
                <c:pt idx="23">
                  <c:v>9694</c:v>
                </c:pt>
                <c:pt idx="24">
                  <c:v>9695</c:v>
                </c:pt>
                <c:pt idx="25">
                  <c:v>9699</c:v>
                </c:pt>
                <c:pt idx="26">
                  <c:v>9699</c:v>
                </c:pt>
                <c:pt idx="27">
                  <c:v>9706</c:v>
                </c:pt>
                <c:pt idx="28">
                  <c:v>9709</c:v>
                </c:pt>
                <c:pt idx="29">
                  <c:v>9710</c:v>
                </c:pt>
                <c:pt idx="30">
                  <c:v>9711</c:v>
                </c:pt>
                <c:pt idx="31">
                  <c:v>9715</c:v>
                </c:pt>
                <c:pt idx="32">
                  <c:v>9716</c:v>
                </c:pt>
                <c:pt idx="33">
                  <c:v>9717</c:v>
                </c:pt>
                <c:pt idx="34">
                  <c:v>9716</c:v>
                </c:pt>
                <c:pt idx="35">
                  <c:v>9719</c:v>
                </c:pt>
                <c:pt idx="36">
                  <c:v>9720</c:v>
                </c:pt>
                <c:pt idx="37">
                  <c:v>9722</c:v>
                </c:pt>
                <c:pt idx="38">
                  <c:v>9729</c:v>
                </c:pt>
                <c:pt idx="39">
                  <c:v>9730</c:v>
                </c:pt>
                <c:pt idx="40">
                  <c:v>9731</c:v>
                </c:pt>
                <c:pt idx="41">
                  <c:v>9734</c:v>
                </c:pt>
                <c:pt idx="42">
                  <c:v>9736</c:v>
                </c:pt>
                <c:pt idx="43">
                  <c:v>9739</c:v>
                </c:pt>
                <c:pt idx="44">
                  <c:v>9739</c:v>
                </c:pt>
                <c:pt idx="45">
                  <c:v>9746</c:v>
                </c:pt>
                <c:pt idx="46">
                  <c:v>9746</c:v>
                </c:pt>
                <c:pt idx="47">
                  <c:v>9744</c:v>
                </c:pt>
                <c:pt idx="48">
                  <c:v>9746</c:v>
                </c:pt>
                <c:pt idx="49">
                  <c:v>9749</c:v>
                </c:pt>
                <c:pt idx="50">
                  <c:v>9752</c:v>
                </c:pt>
                <c:pt idx="51">
                  <c:v>9754</c:v>
                </c:pt>
                <c:pt idx="52">
                  <c:v>9756</c:v>
                </c:pt>
                <c:pt idx="53">
                  <c:v>9755</c:v>
                </c:pt>
                <c:pt idx="54">
                  <c:v>9757</c:v>
                </c:pt>
                <c:pt idx="55">
                  <c:v>9759</c:v>
                </c:pt>
                <c:pt idx="56">
                  <c:v>9759</c:v>
                </c:pt>
                <c:pt idx="57">
                  <c:v>9763</c:v>
                </c:pt>
                <c:pt idx="58">
                  <c:v>9763</c:v>
                </c:pt>
                <c:pt idx="59">
                  <c:v>9768</c:v>
                </c:pt>
                <c:pt idx="60">
                  <c:v>9766</c:v>
                </c:pt>
                <c:pt idx="61">
                  <c:v>9768</c:v>
                </c:pt>
                <c:pt idx="62">
                  <c:v>9766</c:v>
                </c:pt>
                <c:pt idx="63">
                  <c:v>9768</c:v>
                </c:pt>
                <c:pt idx="64">
                  <c:v>9768</c:v>
                </c:pt>
                <c:pt idx="65">
                  <c:v>9767</c:v>
                </c:pt>
                <c:pt idx="66">
                  <c:v>9767</c:v>
                </c:pt>
                <c:pt idx="67">
                  <c:v>9764</c:v>
                </c:pt>
                <c:pt idx="68">
                  <c:v>9763</c:v>
                </c:pt>
                <c:pt idx="69">
                  <c:v>9762</c:v>
                </c:pt>
                <c:pt idx="70">
                  <c:v>9762</c:v>
                </c:pt>
                <c:pt idx="71">
                  <c:v>9762</c:v>
                </c:pt>
                <c:pt idx="72">
                  <c:v>9763</c:v>
                </c:pt>
                <c:pt idx="73">
                  <c:v>9762</c:v>
                </c:pt>
                <c:pt idx="74">
                  <c:v>9762</c:v>
                </c:pt>
                <c:pt idx="75">
                  <c:v>9762</c:v>
                </c:pt>
              </c:numCache>
            </c:numRef>
          </c:val>
          <c:smooth val="0"/>
          <c:extLst>
            <c:ext xmlns:c16="http://schemas.microsoft.com/office/drawing/2014/chart" uri="{C3380CC4-5D6E-409C-BE32-E72D297353CC}">
              <c16:uniqueId val="{00000000-5509-4BE3-8E05-27F12B2D2B01}"/>
            </c:ext>
          </c:extLst>
        </c:ser>
        <c:dLbls>
          <c:showLegendKey val="0"/>
          <c:showVal val="0"/>
          <c:showCatName val="0"/>
          <c:showSerName val="0"/>
          <c:showPercent val="0"/>
          <c:showBubbleSize val="0"/>
        </c:dLbls>
        <c:smooth val="0"/>
        <c:axId val="363989624"/>
        <c:axId val="363989296"/>
      </c:lineChart>
      <c:dateAx>
        <c:axId val="363989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89296"/>
        <c:crosses val="autoZero"/>
        <c:auto val="1"/>
        <c:lblOffset val="100"/>
        <c:baseTimeUnit val="days"/>
      </c:dateAx>
      <c:valAx>
        <c:axId val="36398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8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139DE-8BFE-454F-8655-05150F94CC34}"/>
              </a:ext>
            </a:extLst>
          </p:cNvPr>
          <p:cNvSpPr>
            <a:spLocks noGrp="1"/>
          </p:cNvSpPr>
          <p:nvPr>
            <p:ph type="ctrTitle"/>
          </p:nvPr>
        </p:nvSpPr>
        <p:spPr/>
        <p:txBody>
          <a:bodyPr/>
          <a:lstStyle/>
          <a:p>
            <a:r>
              <a:rPr lang="en-US"/>
              <a:t>PRIME organic</a:t>
            </a:r>
          </a:p>
        </p:txBody>
      </p:sp>
      <p:sp>
        <p:nvSpPr>
          <p:cNvPr id="3" name="Subtitle 2">
            <a:extLst>
              <a:ext uri="{FF2B5EF4-FFF2-40B4-BE49-F238E27FC236}">
                <a16:creationId xmlns:a16="http://schemas.microsoft.com/office/drawing/2014/main" id="{C1659505-058F-45A2-8903-998FFB3FE2FE}"/>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3473247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6DAE0-DB27-43A0-8DBD-F86751D71A44}"/>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F0B4C526-2442-40A4-96BD-6E99D2757C7D}"/>
              </a:ext>
            </a:extLst>
          </p:cNvPr>
          <p:cNvGraphicFramePr>
            <a:graphicFrameLocks noGrp="1"/>
          </p:cNvGraphicFramePr>
          <p:nvPr>
            <p:ph type="chart" sz="quarter" idx="13"/>
            <p:extLst>
              <p:ext uri="{D42A27DB-BD31-4B8C-83A1-F6EECF244321}">
                <p14:modId xmlns:p14="http://schemas.microsoft.com/office/powerpoint/2010/main" val="748467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2DF576-41AB-4DFF-B764-3D3E6786787A}"/>
              </a:ext>
            </a:extLst>
          </p:cNvPr>
          <p:cNvSpPr>
            <a:spLocks noGrp="1"/>
          </p:cNvSpPr>
          <p:nvPr>
            <p:ph type="body" sz="quarter" idx="14"/>
          </p:nvPr>
        </p:nvSpPr>
        <p:spPr/>
        <p:txBody>
          <a:bodyPr/>
          <a:lstStyle/>
          <a:p>
            <a:r>
              <a:rPr lang="en-US"/>
              <a:t>01/01/2021 - 03/17/2021</a:t>
            </a:r>
          </a:p>
        </p:txBody>
      </p:sp>
      <p:sp>
        <p:nvSpPr>
          <p:cNvPr id="5" name="Footer Placeholder 4">
            <a:extLst>
              <a:ext uri="{FF2B5EF4-FFF2-40B4-BE49-F238E27FC236}">
                <a16:creationId xmlns:a16="http://schemas.microsoft.com/office/drawing/2014/main" id="{4687008D-BB90-47F8-92EE-D7F9F5EB95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5967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28094-6E76-4A4C-B405-3FD31FB9E3D3}"/>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86D5D020-2DB1-4E3A-8C6E-1BF0A3517E4E}"/>
              </a:ext>
            </a:extLst>
          </p:cNvPr>
          <p:cNvGraphicFramePr>
            <a:graphicFrameLocks noGrp="1"/>
          </p:cNvGraphicFramePr>
          <p:nvPr>
            <p:ph type="tbl" sz="quarter" idx="13"/>
            <p:extLst>
              <p:ext uri="{D42A27DB-BD31-4B8C-83A1-F6EECF244321}">
                <p14:modId xmlns:p14="http://schemas.microsoft.com/office/powerpoint/2010/main" val="714157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63743510"/>
                    </a:ext>
                  </a:extLst>
                </a:gridCol>
                <a:gridCol w="740664">
                  <a:extLst>
                    <a:ext uri="{9D8B030D-6E8A-4147-A177-3AD203B41FA5}">
                      <a16:colId xmlns:a16="http://schemas.microsoft.com/office/drawing/2014/main" val="1768643789"/>
                    </a:ext>
                  </a:extLst>
                </a:gridCol>
                <a:gridCol w="740664">
                  <a:extLst>
                    <a:ext uri="{9D8B030D-6E8A-4147-A177-3AD203B41FA5}">
                      <a16:colId xmlns:a16="http://schemas.microsoft.com/office/drawing/2014/main" val="3874809013"/>
                    </a:ext>
                  </a:extLst>
                </a:gridCol>
                <a:gridCol w="740664">
                  <a:extLst>
                    <a:ext uri="{9D8B030D-6E8A-4147-A177-3AD203B41FA5}">
                      <a16:colId xmlns:a16="http://schemas.microsoft.com/office/drawing/2014/main" val="1179204965"/>
                    </a:ext>
                  </a:extLst>
                </a:gridCol>
                <a:gridCol w="740664">
                  <a:extLst>
                    <a:ext uri="{9D8B030D-6E8A-4147-A177-3AD203B41FA5}">
                      <a16:colId xmlns:a16="http://schemas.microsoft.com/office/drawing/2014/main" val="1685822420"/>
                    </a:ext>
                  </a:extLst>
                </a:gridCol>
                <a:gridCol w="740664">
                  <a:extLst>
                    <a:ext uri="{9D8B030D-6E8A-4147-A177-3AD203B41FA5}">
                      <a16:colId xmlns:a16="http://schemas.microsoft.com/office/drawing/2014/main" val="394519545"/>
                    </a:ext>
                  </a:extLst>
                </a:gridCol>
                <a:gridCol w="740664">
                  <a:extLst>
                    <a:ext uri="{9D8B030D-6E8A-4147-A177-3AD203B41FA5}">
                      <a16:colId xmlns:a16="http://schemas.microsoft.com/office/drawing/2014/main" val="3619577217"/>
                    </a:ext>
                  </a:extLst>
                </a:gridCol>
                <a:gridCol w="740664">
                  <a:extLst>
                    <a:ext uri="{9D8B030D-6E8A-4147-A177-3AD203B41FA5}">
                      <a16:colId xmlns:a16="http://schemas.microsoft.com/office/drawing/2014/main" val="1018472521"/>
                    </a:ext>
                  </a:extLst>
                </a:gridCol>
                <a:gridCol w="740664">
                  <a:extLst>
                    <a:ext uri="{9D8B030D-6E8A-4147-A177-3AD203B41FA5}">
                      <a16:colId xmlns:a16="http://schemas.microsoft.com/office/drawing/2014/main" val="1792198628"/>
                    </a:ext>
                  </a:extLst>
                </a:gridCol>
                <a:gridCol w="740664">
                  <a:extLst>
                    <a:ext uri="{9D8B030D-6E8A-4147-A177-3AD203B41FA5}">
                      <a16:colId xmlns:a16="http://schemas.microsoft.com/office/drawing/2014/main" val="1897934663"/>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841325507"/>
                  </a:ext>
                </a:extLst>
              </a:tr>
              <a:tr h="370840">
                <a:tc>
                  <a:txBody>
                    <a:bodyPr/>
                    <a:lstStyle/>
                    <a:p>
                      <a:r>
                        <a:rPr lang="en-US" sz="1000"/>
                        <a:t>pronovabkk</a:t>
                      </a:r>
                    </a:p>
                  </a:txBody>
                  <a:tcPr/>
                </a:tc>
                <a:tc>
                  <a:txBody>
                    <a:bodyPr/>
                    <a:lstStyle/>
                    <a:p>
                      <a:r>
                        <a:rPr lang="en-US" sz="1000"/>
                        <a:t>4</a:t>
                      </a:r>
                    </a:p>
                  </a:txBody>
                  <a:tcPr/>
                </a:tc>
                <a:tc>
                  <a:txBody>
                    <a:bodyPr/>
                    <a:lstStyle/>
                    <a:p>
                      <a:r>
                        <a:rPr lang="en-US" sz="1000"/>
                        <a:t>0</a:t>
                      </a:r>
                    </a:p>
                  </a:txBody>
                  <a:tcPr/>
                </a:tc>
                <a:tc>
                  <a:txBody>
                    <a:bodyPr/>
                    <a:lstStyle/>
                    <a:p>
                      <a:r>
                        <a:rPr lang="en-US" sz="1000"/>
                        <a:t>4717</a:t>
                      </a:r>
                    </a:p>
                  </a:txBody>
                  <a:tcPr/>
                </a:tc>
                <a:tc>
                  <a:txBody>
                    <a:bodyPr/>
                    <a:lstStyle/>
                    <a:p>
                      <a:r>
                        <a:rPr lang="en-US" sz="1000"/>
                        <a:t>372</a:t>
                      </a:r>
                    </a:p>
                  </a:txBody>
                  <a:tcPr/>
                </a:tc>
                <a:tc>
                  <a:txBody>
                    <a:bodyPr/>
                    <a:lstStyle/>
                    <a:p>
                      <a:r>
                        <a:rPr lang="en-US" sz="1000"/>
                        <a:t>1066.5</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820439048"/>
                  </a:ext>
                </a:extLst>
              </a:tr>
            </a:tbl>
          </a:graphicData>
        </a:graphic>
      </p:graphicFrame>
      <p:sp>
        <p:nvSpPr>
          <p:cNvPr id="4" name="Text Placeholder 3">
            <a:extLst>
              <a:ext uri="{FF2B5EF4-FFF2-40B4-BE49-F238E27FC236}">
                <a16:creationId xmlns:a16="http://schemas.microsoft.com/office/drawing/2014/main" id="{975DB818-F286-4495-BC13-90771B265708}"/>
              </a:ext>
            </a:extLst>
          </p:cNvPr>
          <p:cNvSpPr>
            <a:spLocks noGrp="1"/>
          </p:cNvSpPr>
          <p:nvPr>
            <p:ph type="body" sz="quarter" idx="14"/>
          </p:nvPr>
        </p:nvSpPr>
        <p:spPr/>
        <p:txBody>
          <a:bodyPr/>
          <a:lstStyle/>
          <a:p>
            <a:r>
              <a:rPr lang="en-US"/>
              <a:t>01/01/2021 - 03/17/2021</a:t>
            </a:r>
          </a:p>
        </p:txBody>
      </p:sp>
    </p:spTree>
    <p:extLst>
      <p:ext uri="{BB962C8B-B14F-4D97-AF65-F5344CB8AC3E}">
        <p14:creationId xmlns:p14="http://schemas.microsoft.com/office/powerpoint/2010/main" val="2583240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890BD-15C7-4EFC-A009-B82269D329FE}"/>
              </a:ext>
            </a:extLst>
          </p:cNvPr>
          <p:cNvSpPr>
            <a:spLocks noGrp="1"/>
          </p:cNvSpPr>
          <p:nvPr>
            <p:ph type="title"/>
          </p:nvPr>
        </p:nvSpPr>
        <p:spPr/>
        <p:txBody>
          <a:bodyPr/>
          <a:lstStyle/>
          <a:p>
            <a:r>
              <a:rPr lang="en-US"/>
              <a:t>Instagram Stories Table  | All Pages</a:t>
            </a:r>
          </a:p>
        </p:txBody>
      </p:sp>
      <p:graphicFrame>
        <p:nvGraphicFramePr>
          <p:cNvPr id="5" name="Table Placeholder 4">
            <a:extLst>
              <a:ext uri="{FF2B5EF4-FFF2-40B4-BE49-F238E27FC236}">
                <a16:creationId xmlns:a16="http://schemas.microsoft.com/office/drawing/2014/main" id="{7FAACD76-91C7-4A84-ADDE-32F6149FA8CE}"/>
              </a:ext>
            </a:extLst>
          </p:cNvPr>
          <p:cNvGraphicFramePr>
            <a:graphicFrameLocks noGrp="1"/>
          </p:cNvGraphicFramePr>
          <p:nvPr>
            <p:ph type="tbl" sz="quarter" idx="13"/>
            <p:extLst>
              <p:ext uri="{D42A27DB-BD31-4B8C-83A1-F6EECF244321}">
                <p14:modId xmlns:p14="http://schemas.microsoft.com/office/powerpoint/2010/main" val="3360855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67602714"/>
                    </a:ext>
                  </a:extLst>
                </a:gridCol>
                <a:gridCol w="1728216">
                  <a:extLst>
                    <a:ext uri="{9D8B030D-6E8A-4147-A177-3AD203B41FA5}">
                      <a16:colId xmlns:a16="http://schemas.microsoft.com/office/drawing/2014/main" val="690287956"/>
                    </a:ext>
                  </a:extLst>
                </a:gridCol>
                <a:gridCol w="576072">
                  <a:extLst>
                    <a:ext uri="{9D8B030D-6E8A-4147-A177-3AD203B41FA5}">
                      <a16:colId xmlns:a16="http://schemas.microsoft.com/office/drawing/2014/main" val="2278654063"/>
                    </a:ext>
                  </a:extLst>
                </a:gridCol>
                <a:gridCol w="576072">
                  <a:extLst>
                    <a:ext uri="{9D8B030D-6E8A-4147-A177-3AD203B41FA5}">
                      <a16:colId xmlns:a16="http://schemas.microsoft.com/office/drawing/2014/main" val="291149333"/>
                    </a:ext>
                  </a:extLst>
                </a:gridCol>
                <a:gridCol w="576072">
                  <a:extLst>
                    <a:ext uri="{9D8B030D-6E8A-4147-A177-3AD203B41FA5}">
                      <a16:colId xmlns:a16="http://schemas.microsoft.com/office/drawing/2014/main" val="352763093"/>
                    </a:ext>
                  </a:extLst>
                </a:gridCol>
                <a:gridCol w="576072">
                  <a:extLst>
                    <a:ext uri="{9D8B030D-6E8A-4147-A177-3AD203B41FA5}">
                      <a16:colId xmlns:a16="http://schemas.microsoft.com/office/drawing/2014/main" val="2517856145"/>
                    </a:ext>
                  </a:extLst>
                </a:gridCol>
                <a:gridCol w="576072">
                  <a:extLst>
                    <a:ext uri="{9D8B030D-6E8A-4147-A177-3AD203B41FA5}">
                      <a16:colId xmlns:a16="http://schemas.microsoft.com/office/drawing/2014/main" val="4017844739"/>
                    </a:ext>
                  </a:extLst>
                </a:gridCol>
                <a:gridCol w="576072">
                  <a:extLst>
                    <a:ext uri="{9D8B030D-6E8A-4147-A177-3AD203B41FA5}">
                      <a16:colId xmlns:a16="http://schemas.microsoft.com/office/drawing/2014/main" val="1886660172"/>
                    </a:ext>
                  </a:extLst>
                </a:gridCol>
                <a:gridCol w="576072">
                  <a:extLst>
                    <a:ext uri="{9D8B030D-6E8A-4147-A177-3AD203B41FA5}">
                      <a16:colId xmlns:a16="http://schemas.microsoft.com/office/drawing/2014/main" val="4111027032"/>
                    </a:ext>
                  </a:extLst>
                </a:gridCol>
                <a:gridCol w="576072">
                  <a:extLst>
                    <a:ext uri="{9D8B030D-6E8A-4147-A177-3AD203B41FA5}">
                      <a16:colId xmlns:a16="http://schemas.microsoft.com/office/drawing/2014/main" val="4053153439"/>
                    </a:ext>
                  </a:extLst>
                </a:gridCol>
              </a:tblGrid>
              <a:tr h="370840">
                <a:tc>
                  <a:txBody>
                    <a:bodyPr/>
                    <a:lstStyle/>
                    <a:p>
                      <a:r>
                        <a:rPr lang="en-US" sz="1000"/>
                        <a:t>Post</a:t>
                      </a:r>
                    </a:p>
                  </a:txBody>
                  <a:tcPr/>
                </a:tc>
                <a:tc>
                  <a:txBody>
                    <a:bodyPr/>
                    <a:lstStyle/>
                    <a:p>
                      <a:r>
                        <a:rPr lang="en-US" sz="1000"/>
                        <a:t>Tags</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Replies (Organic)</a:t>
                      </a:r>
                    </a:p>
                  </a:txBody>
                  <a:tcPr/>
                </a:tc>
                <a:tc>
                  <a:txBody>
                    <a:bodyPr/>
                    <a:lstStyle/>
                    <a:p>
                      <a:r>
                        <a:rPr lang="en-US" sz="1000"/>
                        <a:t>Exits (Organic)</a:t>
                      </a:r>
                    </a:p>
                  </a:txBody>
                  <a:tcPr/>
                </a:tc>
                <a:tc>
                  <a:txBody>
                    <a:bodyPr/>
                    <a:lstStyle/>
                    <a:p>
                      <a:r>
                        <a:rPr lang="en-US" sz="1000"/>
                        <a:t>Taps Forward (Organic)</a:t>
                      </a:r>
                    </a:p>
                  </a:txBody>
                  <a:tcPr/>
                </a:tc>
                <a:tc>
                  <a:txBody>
                    <a:bodyPr/>
                    <a:lstStyle/>
                    <a:p>
                      <a:r>
                        <a:rPr lang="en-US" sz="1000"/>
                        <a:t>Taps Back (Organic)</a:t>
                      </a:r>
                    </a:p>
                  </a:txBody>
                  <a:tcPr/>
                </a:tc>
                <a:extLst>
                  <a:ext uri="{0D108BD9-81ED-4DB2-BD59-A6C34878D82A}">
                    <a16:rowId xmlns:a16="http://schemas.microsoft.com/office/drawing/2014/main" val="2113101885"/>
                  </a:ext>
                </a:extLst>
              </a:tr>
              <a:tr h="370840">
                <a:tc>
                  <a:txBody>
                    <a:bodyPr/>
                    <a:lstStyle/>
                    <a:p>
                      <a:r>
                        <a:rPr lang="pt-BR" sz="1000" b="1"/>
                        <a:t>pronovabkk - 2021-02-03 11:28:35</a:t>
                      </a:r>
                      <a:r>
                        <a:rPr lang="pt-BR" sz="1000"/>
                        <a:t>
 n/a</a:t>
                      </a:r>
                      <a:endParaRPr lang="en-US" sz="1000"/>
                    </a:p>
                  </a:txBody>
                  <a:tcPr/>
                </a:tc>
                <a:tc>
                  <a:txBody>
                    <a:bodyPr/>
                    <a:lstStyle/>
                    <a:p>
                      <a:r>
                        <a:rPr lang="en-US" sz="1000"/>
                        <a:t>PRIME</a:t>
                      </a:r>
                    </a:p>
                  </a:txBody>
                  <a:tcPr/>
                </a:tc>
                <a:tc>
                  <a:txBody>
                    <a:bodyPr/>
                    <a:lstStyle/>
                    <a:p>
                      <a:r>
                        <a:rPr lang="en-US" sz="1000"/>
                        <a:t>02/04/2021 11:00:59</a:t>
                      </a:r>
                    </a:p>
                  </a:txBody>
                  <a:tcPr/>
                </a:tc>
                <a:tc>
                  <a:txBody>
                    <a:bodyPr/>
                    <a:lstStyle/>
                    <a:p>
                      <a:r>
                        <a:rPr lang="en-US" sz="1000"/>
                        <a:t>Video</a:t>
                      </a:r>
                    </a:p>
                  </a:txBody>
                  <a:tcPr/>
                </a:tc>
                <a:tc>
                  <a:txBody>
                    <a:bodyPr/>
                    <a:lstStyle/>
                    <a:p>
                      <a:r>
                        <a:rPr lang="en-US" sz="1000"/>
                        <a:t>479</a:t>
                      </a:r>
                    </a:p>
                  </a:txBody>
                  <a:tcPr/>
                </a:tc>
                <a:tc>
                  <a:txBody>
                    <a:bodyPr/>
                    <a:lstStyle/>
                    <a:p>
                      <a:r>
                        <a:rPr lang="en-US" sz="1000"/>
                        <a:t>476</a:t>
                      </a:r>
                    </a:p>
                  </a:txBody>
                  <a:tcPr/>
                </a:tc>
                <a:tc>
                  <a:txBody>
                    <a:bodyPr/>
                    <a:lstStyle/>
                    <a:p>
                      <a:r>
                        <a:rPr lang="en-US" sz="1000"/>
                        <a:t>0</a:t>
                      </a:r>
                    </a:p>
                  </a:txBody>
                  <a:tcPr/>
                </a:tc>
                <a:tc>
                  <a:txBody>
                    <a:bodyPr/>
                    <a:lstStyle/>
                    <a:p>
                      <a:r>
                        <a:rPr lang="en-US" sz="1000"/>
                        <a:t>111</a:t>
                      </a:r>
                    </a:p>
                  </a:txBody>
                  <a:tcPr/>
                </a:tc>
                <a:tc>
                  <a:txBody>
                    <a:bodyPr/>
                    <a:lstStyle/>
                    <a:p>
                      <a:r>
                        <a:rPr lang="en-US" sz="1000"/>
                        <a:t>303</a:t>
                      </a:r>
                    </a:p>
                  </a:txBody>
                  <a:tcPr/>
                </a:tc>
                <a:tc>
                  <a:txBody>
                    <a:bodyPr/>
                    <a:lstStyle/>
                    <a:p>
                      <a:r>
                        <a:rPr lang="en-US" sz="1000"/>
                        <a:t>8</a:t>
                      </a:r>
                    </a:p>
                  </a:txBody>
                  <a:tcPr/>
                </a:tc>
                <a:extLst>
                  <a:ext uri="{0D108BD9-81ED-4DB2-BD59-A6C34878D82A}">
                    <a16:rowId xmlns:a16="http://schemas.microsoft.com/office/drawing/2014/main" val="2246935239"/>
                  </a:ext>
                </a:extLst>
              </a:tr>
              <a:tr h="370840">
                <a:tc>
                  <a:txBody>
                    <a:bodyPr/>
                    <a:lstStyle/>
                    <a:p>
                      <a:r>
                        <a:rPr lang="pt-BR" sz="1000" b="1"/>
                        <a:t>pronovabkk - 2021-01-25 18:56:04</a:t>
                      </a:r>
                      <a:r>
                        <a:rPr lang="pt-BR" sz="1000"/>
                        <a:t>
 n/a</a:t>
                      </a:r>
                      <a:endParaRPr lang="en-US" sz="1000"/>
                    </a:p>
                  </a:txBody>
                  <a:tcPr/>
                </a:tc>
                <a:tc>
                  <a:txBody>
                    <a:bodyPr/>
                    <a:lstStyle/>
                    <a:p>
                      <a:r>
                        <a:rPr lang="en-US" sz="1000"/>
                        <a:t>PRIME</a:t>
                      </a:r>
                    </a:p>
                  </a:txBody>
                  <a:tcPr/>
                </a:tc>
                <a:tc>
                  <a:txBody>
                    <a:bodyPr/>
                    <a:lstStyle/>
                    <a:p>
                      <a:r>
                        <a:rPr lang="en-US" sz="1000"/>
                        <a:t>01/26/2021 18:31:16</a:t>
                      </a:r>
                    </a:p>
                  </a:txBody>
                  <a:tcPr/>
                </a:tc>
                <a:tc>
                  <a:txBody>
                    <a:bodyPr/>
                    <a:lstStyle/>
                    <a:p>
                      <a:r>
                        <a:rPr lang="en-US" sz="1000"/>
                        <a:t>Image</a:t>
                      </a:r>
                    </a:p>
                  </a:txBody>
                  <a:tcPr/>
                </a:tc>
                <a:tc>
                  <a:txBody>
                    <a:bodyPr/>
                    <a:lstStyle/>
                    <a:p>
                      <a:r>
                        <a:rPr lang="en-US" sz="1000"/>
                        <a:t>501</a:t>
                      </a:r>
                    </a:p>
                  </a:txBody>
                  <a:tcPr/>
                </a:tc>
                <a:tc>
                  <a:txBody>
                    <a:bodyPr/>
                    <a:lstStyle/>
                    <a:p>
                      <a:r>
                        <a:rPr lang="en-US" sz="1000"/>
                        <a:t>497</a:t>
                      </a:r>
                    </a:p>
                  </a:txBody>
                  <a:tcPr/>
                </a:tc>
                <a:tc>
                  <a:txBody>
                    <a:bodyPr/>
                    <a:lstStyle/>
                    <a:p>
                      <a:r>
                        <a:rPr lang="en-US" sz="1000"/>
                        <a:t>0</a:t>
                      </a:r>
                    </a:p>
                  </a:txBody>
                  <a:tcPr/>
                </a:tc>
                <a:tc>
                  <a:txBody>
                    <a:bodyPr/>
                    <a:lstStyle/>
                    <a:p>
                      <a:r>
                        <a:rPr lang="en-US" sz="1000"/>
                        <a:t>69</a:t>
                      </a:r>
                    </a:p>
                  </a:txBody>
                  <a:tcPr/>
                </a:tc>
                <a:tc>
                  <a:txBody>
                    <a:bodyPr/>
                    <a:lstStyle/>
                    <a:p>
                      <a:r>
                        <a:rPr lang="en-US" sz="1000"/>
                        <a:t>430</a:t>
                      </a:r>
                    </a:p>
                  </a:txBody>
                  <a:tcPr/>
                </a:tc>
                <a:tc>
                  <a:txBody>
                    <a:bodyPr/>
                    <a:lstStyle/>
                    <a:p>
                      <a:r>
                        <a:rPr lang="en-US" sz="1000"/>
                        <a:t>14</a:t>
                      </a:r>
                    </a:p>
                  </a:txBody>
                  <a:tcPr/>
                </a:tc>
                <a:extLst>
                  <a:ext uri="{0D108BD9-81ED-4DB2-BD59-A6C34878D82A}">
                    <a16:rowId xmlns:a16="http://schemas.microsoft.com/office/drawing/2014/main" val="1922919500"/>
                  </a:ext>
                </a:extLst>
              </a:tr>
              <a:tr h="370840">
                <a:tc>
                  <a:txBody>
                    <a:bodyPr/>
                    <a:lstStyle/>
                    <a:p>
                      <a:r>
                        <a:rPr lang="pt-BR" sz="1000" b="1"/>
                        <a:t>pronovabkk - 2021-01-25 18:55:53</a:t>
                      </a:r>
                      <a:r>
                        <a:rPr lang="pt-BR" sz="1000"/>
                        <a:t>
 n/a</a:t>
                      </a:r>
                      <a:endParaRPr lang="en-US" sz="1000"/>
                    </a:p>
                  </a:txBody>
                  <a:tcPr/>
                </a:tc>
                <a:tc>
                  <a:txBody>
                    <a:bodyPr/>
                    <a:lstStyle/>
                    <a:p>
                      <a:r>
                        <a:rPr lang="en-US" sz="1000"/>
                        <a:t>PRIME</a:t>
                      </a:r>
                    </a:p>
                  </a:txBody>
                  <a:tcPr/>
                </a:tc>
                <a:tc>
                  <a:txBody>
                    <a:bodyPr/>
                    <a:lstStyle/>
                    <a:p>
                      <a:r>
                        <a:rPr lang="en-US" sz="1000"/>
                        <a:t>01/26/2021 18:31:16</a:t>
                      </a:r>
                    </a:p>
                  </a:txBody>
                  <a:tcPr/>
                </a:tc>
                <a:tc>
                  <a:txBody>
                    <a:bodyPr/>
                    <a:lstStyle/>
                    <a:p>
                      <a:r>
                        <a:rPr lang="en-US" sz="1000"/>
                        <a:t>Image</a:t>
                      </a:r>
                    </a:p>
                  </a:txBody>
                  <a:tcPr/>
                </a:tc>
                <a:tc>
                  <a:txBody>
                    <a:bodyPr/>
                    <a:lstStyle/>
                    <a:p>
                      <a:r>
                        <a:rPr lang="en-US" sz="1000"/>
                        <a:t>511</a:t>
                      </a:r>
                    </a:p>
                  </a:txBody>
                  <a:tcPr/>
                </a:tc>
                <a:tc>
                  <a:txBody>
                    <a:bodyPr/>
                    <a:lstStyle/>
                    <a:p>
                      <a:r>
                        <a:rPr lang="en-US" sz="1000"/>
                        <a:t>507</a:t>
                      </a:r>
                    </a:p>
                  </a:txBody>
                  <a:tcPr/>
                </a:tc>
                <a:tc>
                  <a:txBody>
                    <a:bodyPr/>
                    <a:lstStyle/>
                    <a:p>
                      <a:r>
                        <a:rPr lang="en-US" sz="1000"/>
                        <a:t>0</a:t>
                      </a:r>
                    </a:p>
                  </a:txBody>
                  <a:tcPr/>
                </a:tc>
                <a:tc>
                  <a:txBody>
                    <a:bodyPr/>
                    <a:lstStyle/>
                    <a:p>
                      <a:r>
                        <a:rPr lang="en-US" sz="1000"/>
                        <a:t>26</a:t>
                      </a:r>
                    </a:p>
                  </a:txBody>
                  <a:tcPr/>
                </a:tc>
                <a:tc>
                  <a:txBody>
                    <a:bodyPr/>
                    <a:lstStyle/>
                    <a:p>
                      <a:r>
                        <a:rPr lang="en-US" sz="1000"/>
                        <a:t>469</a:t>
                      </a:r>
                    </a:p>
                  </a:txBody>
                  <a:tcPr/>
                </a:tc>
                <a:tc>
                  <a:txBody>
                    <a:bodyPr/>
                    <a:lstStyle/>
                    <a:p>
                      <a:r>
                        <a:rPr lang="en-US" sz="1000"/>
                        <a:t>25</a:t>
                      </a:r>
                    </a:p>
                  </a:txBody>
                  <a:tcPr/>
                </a:tc>
                <a:extLst>
                  <a:ext uri="{0D108BD9-81ED-4DB2-BD59-A6C34878D82A}">
                    <a16:rowId xmlns:a16="http://schemas.microsoft.com/office/drawing/2014/main" val="2478731992"/>
                  </a:ext>
                </a:extLst>
              </a:tr>
              <a:tr h="370840">
                <a:tc>
                  <a:txBody>
                    <a:bodyPr/>
                    <a:lstStyle/>
                    <a:p>
                      <a:r>
                        <a:rPr lang="pt-BR" sz="1000" b="1"/>
                        <a:t>pronovabkk - 2021-01-25 18:55:27</a:t>
                      </a:r>
                      <a:r>
                        <a:rPr lang="pt-BR" sz="1000"/>
                        <a:t>
 n/a</a:t>
                      </a:r>
                      <a:endParaRPr lang="en-US" sz="1000"/>
                    </a:p>
                  </a:txBody>
                  <a:tcPr/>
                </a:tc>
                <a:tc>
                  <a:txBody>
                    <a:bodyPr/>
                    <a:lstStyle/>
                    <a:p>
                      <a:r>
                        <a:rPr lang="en-US" sz="1000"/>
                        <a:t>PRIME</a:t>
                      </a:r>
                    </a:p>
                  </a:txBody>
                  <a:tcPr/>
                </a:tc>
                <a:tc>
                  <a:txBody>
                    <a:bodyPr/>
                    <a:lstStyle/>
                    <a:p>
                      <a:r>
                        <a:rPr lang="en-US" sz="1000"/>
                        <a:t>01/26/2021 18:31:16</a:t>
                      </a:r>
                    </a:p>
                  </a:txBody>
                  <a:tcPr/>
                </a:tc>
                <a:tc>
                  <a:txBody>
                    <a:bodyPr/>
                    <a:lstStyle/>
                    <a:p>
                      <a:r>
                        <a:rPr lang="en-US" sz="1000"/>
                        <a:t>Image</a:t>
                      </a:r>
                    </a:p>
                  </a:txBody>
                  <a:tcPr/>
                </a:tc>
                <a:tc>
                  <a:txBody>
                    <a:bodyPr/>
                    <a:lstStyle/>
                    <a:p>
                      <a:r>
                        <a:rPr lang="en-US" sz="1000"/>
                        <a:t>552</a:t>
                      </a:r>
                    </a:p>
                  </a:txBody>
                  <a:tcPr/>
                </a:tc>
                <a:tc>
                  <a:txBody>
                    <a:bodyPr/>
                    <a:lstStyle/>
                    <a:p>
                      <a:r>
                        <a:rPr lang="en-US" sz="1000"/>
                        <a:t>540</a:t>
                      </a:r>
                    </a:p>
                  </a:txBody>
                  <a:tcPr/>
                </a:tc>
                <a:tc>
                  <a:txBody>
                    <a:bodyPr/>
                    <a:lstStyle/>
                    <a:p>
                      <a:r>
                        <a:rPr lang="en-US" sz="1000"/>
                        <a:t>0</a:t>
                      </a:r>
                    </a:p>
                  </a:txBody>
                  <a:tcPr/>
                </a:tc>
                <a:tc>
                  <a:txBody>
                    <a:bodyPr/>
                    <a:lstStyle/>
                    <a:p>
                      <a:r>
                        <a:rPr lang="en-US" sz="1000"/>
                        <a:t>51</a:t>
                      </a:r>
                    </a:p>
                  </a:txBody>
                  <a:tcPr/>
                </a:tc>
                <a:tc>
                  <a:txBody>
                    <a:bodyPr/>
                    <a:lstStyle/>
                    <a:p>
                      <a:r>
                        <a:rPr lang="en-US" sz="1000"/>
                        <a:t>455</a:t>
                      </a:r>
                    </a:p>
                  </a:txBody>
                  <a:tcPr/>
                </a:tc>
                <a:tc>
                  <a:txBody>
                    <a:bodyPr/>
                    <a:lstStyle/>
                    <a:p>
                      <a:r>
                        <a:rPr lang="en-US" sz="1000"/>
                        <a:t>14</a:t>
                      </a:r>
                    </a:p>
                  </a:txBody>
                  <a:tcPr/>
                </a:tc>
                <a:extLst>
                  <a:ext uri="{0D108BD9-81ED-4DB2-BD59-A6C34878D82A}">
                    <a16:rowId xmlns:a16="http://schemas.microsoft.com/office/drawing/2014/main" val="3530937897"/>
                  </a:ext>
                </a:extLst>
              </a:tr>
            </a:tbl>
          </a:graphicData>
        </a:graphic>
      </p:graphicFrame>
      <p:sp>
        <p:nvSpPr>
          <p:cNvPr id="4" name="Text Placeholder 3">
            <a:extLst>
              <a:ext uri="{FF2B5EF4-FFF2-40B4-BE49-F238E27FC236}">
                <a16:creationId xmlns:a16="http://schemas.microsoft.com/office/drawing/2014/main" id="{7CB4801E-B56A-40B2-8E32-D4C8A3CAF020}"/>
              </a:ext>
            </a:extLst>
          </p:cNvPr>
          <p:cNvSpPr>
            <a:spLocks noGrp="1"/>
          </p:cNvSpPr>
          <p:nvPr>
            <p:ph type="body" sz="quarter" idx="14"/>
          </p:nvPr>
        </p:nvSpPr>
        <p:spPr/>
        <p:txBody>
          <a:bodyPr/>
          <a:lstStyle/>
          <a:p>
            <a:r>
              <a:rPr lang="en-US"/>
              <a:t>01/01/2021 - 03/17/2021</a:t>
            </a:r>
          </a:p>
        </p:txBody>
      </p:sp>
    </p:spTree>
    <p:extLst>
      <p:ext uri="{BB962C8B-B14F-4D97-AF65-F5344CB8AC3E}">
        <p14:creationId xmlns:p14="http://schemas.microsoft.com/office/powerpoint/2010/main" val="1663642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BFFB7-F5C1-43E8-8E52-40641075B59C}"/>
              </a:ext>
            </a:extLst>
          </p:cNvPr>
          <p:cNvSpPr>
            <a:spLocks noGrp="1"/>
          </p:cNvSpPr>
          <p:nvPr>
            <p:ph type="title"/>
          </p:nvPr>
        </p:nvSpPr>
        <p:spPr/>
        <p:txBody>
          <a:bodyPr/>
          <a:lstStyle/>
          <a:p>
            <a:r>
              <a:rPr lang="en-US"/>
              <a:t>Instagram Posts Table | All Pages - 1 of 4</a:t>
            </a:r>
          </a:p>
        </p:txBody>
      </p:sp>
      <p:graphicFrame>
        <p:nvGraphicFramePr>
          <p:cNvPr id="5" name="Table Placeholder 4">
            <a:extLst>
              <a:ext uri="{FF2B5EF4-FFF2-40B4-BE49-F238E27FC236}">
                <a16:creationId xmlns:a16="http://schemas.microsoft.com/office/drawing/2014/main" id="{444DB6D5-B386-4FCE-AEBF-4DCAE5D7B144}"/>
              </a:ext>
            </a:extLst>
          </p:cNvPr>
          <p:cNvGraphicFramePr>
            <a:graphicFrameLocks noGrp="1"/>
          </p:cNvGraphicFramePr>
          <p:nvPr>
            <p:ph type="tbl" sz="quarter" idx="13"/>
            <p:extLst>
              <p:ext uri="{D42A27DB-BD31-4B8C-83A1-F6EECF244321}">
                <p14:modId xmlns:p14="http://schemas.microsoft.com/office/powerpoint/2010/main" val="2035069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63551626"/>
                    </a:ext>
                  </a:extLst>
                </a:gridCol>
                <a:gridCol w="1645920">
                  <a:extLst>
                    <a:ext uri="{9D8B030D-6E8A-4147-A177-3AD203B41FA5}">
                      <a16:colId xmlns:a16="http://schemas.microsoft.com/office/drawing/2014/main" val="1570268390"/>
                    </a:ext>
                  </a:extLst>
                </a:gridCol>
                <a:gridCol w="576072">
                  <a:extLst>
                    <a:ext uri="{9D8B030D-6E8A-4147-A177-3AD203B41FA5}">
                      <a16:colId xmlns:a16="http://schemas.microsoft.com/office/drawing/2014/main" val="3808288678"/>
                    </a:ext>
                  </a:extLst>
                </a:gridCol>
                <a:gridCol w="576072">
                  <a:extLst>
                    <a:ext uri="{9D8B030D-6E8A-4147-A177-3AD203B41FA5}">
                      <a16:colId xmlns:a16="http://schemas.microsoft.com/office/drawing/2014/main" val="2289164575"/>
                    </a:ext>
                  </a:extLst>
                </a:gridCol>
                <a:gridCol w="576072">
                  <a:extLst>
                    <a:ext uri="{9D8B030D-6E8A-4147-A177-3AD203B41FA5}">
                      <a16:colId xmlns:a16="http://schemas.microsoft.com/office/drawing/2014/main" val="573249433"/>
                    </a:ext>
                  </a:extLst>
                </a:gridCol>
                <a:gridCol w="576072">
                  <a:extLst>
                    <a:ext uri="{9D8B030D-6E8A-4147-A177-3AD203B41FA5}">
                      <a16:colId xmlns:a16="http://schemas.microsoft.com/office/drawing/2014/main" val="829850862"/>
                    </a:ext>
                  </a:extLst>
                </a:gridCol>
                <a:gridCol w="576072">
                  <a:extLst>
                    <a:ext uri="{9D8B030D-6E8A-4147-A177-3AD203B41FA5}">
                      <a16:colId xmlns:a16="http://schemas.microsoft.com/office/drawing/2014/main" val="1432649412"/>
                    </a:ext>
                  </a:extLst>
                </a:gridCol>
                <a:gridCol w="576072">
                  <a:extLst>
                    <a:ext uri="{9D8B030D-6E8A-4147-A177-3AD203B41FA5}">
                      <a16:colId xmlns:a16="http://schemas.microsoft.com/office/drawing/2014/main" val="4055808372"/>
                    </a:ext>
                  </a:extLst>
                </a:gridCol>
                <a:gridCol w="576072">
                  <a:extLst>
                    <a:ext uri="{9D8B030D-6E8A-4147-A177-3AD203B41FA5}">
                      <a16:colId xmlns:a16="http://schemas.microsoft.com/office/drawing/2014/main" val="11312618"/>
                    </a:ext>
                  </a:extLst>
                </a:gridCol>
                <a:gridCol w="576072">
                  <a:extLst>
                    <a:ext uri="{9D8B030D-6E8A-4147-A177-3AD203B41FA5}">
                      <a16:colId xmlns:a16="http://schemas.microsoft.com/office/drawing/2014/main" val="3147216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3278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- 2021-01-29 18:04:40</a:t>
                      </a:r>
                      <a:r>
                        <a:rPr kumimoji="0" lang="en-US" sz="1000" b="0" i="0" u="none" strike="noStrike" kern="1200" cap="none" spc="0" normalizeH="0" baseline="0" noProof="0">
                          <a:ln>
                            <a:noFill/>
                          </a:ln>
                          <a:solidFill>
                            <a:prstClr val="black"/>
                          </a:solidFill>
                          <a:effectLst/>
                          <a:uLnTx/>
                          <a:uFillTx/>
                          <a:latin typeface="+mn-lt"/>
                          <a:ea typeface="+mn-ea"/>
                          <a:cs typeface="+mn-cs"/>
                        </a:rPr>
                        <a:t>
 Wer vorsorgt, kassiert: Mit unserem Bonusprogramm belohnen wir deine Aktivitäten mit bis zu 150 Euro pro Jahr. Einfach per App Bonuspunkte sammeln und gesund sparen.
Primetime für deine Gesundheit. Mit pronovaPrime. Alle Infos findest du auf unserer Webseite. #linkinbio 
#deinwechselistprime #deinbonusistprime #deineversicherungistprime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extLst>
                  <a:ext uri="{0D108BD9-81ED-4DB2-BD59-A6C34878D82A}">
                    <a16:rowId xmlns:a16="http://schemas.microsoft.com/office/drawing/2014/main" val="597110682"/>
                  </a:ext>
                </a:extLst>
              </a:tr>
            </a:tbl>
          </a:graphicData>
        </a:graphic>
      </p:graphicFrame>
      <p:sp>
        <p:nvSpPr>
          <p:cNvPr id="4" name="Text Placeholder 3">
            <a:extLst>
              <a:ext uri="{FF2B5EF4-FFF2-40B4-BE49-F238E27FC236}">
                <a16:creationId xmlns:a16="http://schemas.microsoft.com/office/drawing/2014/main" id="{ADD8489D-B1D2-4731-8B55-CEDD5D29CE04}"/>
              </a:ext>
            </a:extLst>
          </p:cNvPr>
          <p:cNvSpPr>
            <a:spLocks noGrp="1"/>
          </p:cNvSpPr>
          <p:nvPr>
            <p:ph type="body" sz="quarter" idx="14"/>
          </p:nvPr>
        </p:nvSpPr>
        <p:spPr/>
        <p:txBody>
          <a:bodyPr/>
          <a:lstStyle/>
          <a:p>
            <a:r>
              <a:rPr lang="en-US"/>
              <a:t>01/01/2021 - 03/17/2021</a:t>
            </a:r>
          </a:p>
        </p:txBody>
      </p:sp>
    </p:spTree>
    <p:extLst>
      <p:ext uri="{BB962C8B-B14F-4D97-AF65-F5344CB8AC3E}">
        <p14:creationId xmlns:p14="http://schemas.microsoft.com/office/powerpoint/2010/main" val="1316666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569AD-704A-4657-ACD2-3AFD20F5C0C2}"/>
              </a:ext>
            </a:extLst>
          </p:cNvPr>
          <p:cNvSpPr>
            <a:spLocks noGrp="1"/>
          </p:cNvSpPr>
          <p:nvPr>
            <p:ph type="title"/>
          </p:nvPr>
        </p:nvSpPr>
        <p:spPr/>
        <p:txBody>
          <a:bodyPr/>
          <a:lstStyle/>
          <a:p>
            <a:r>
              <a:rPr lang="en-US"/>
              <a:t>Instagram Posts Table | All Pages - 2 of 4</a:t>
            </a:r>
          </a:p>
        </p:txBody>
      </p:sp>
      <p:graphicFrame>
        <p:nvGraphicFramePr>
          <p:cNvPr id="5" name="Table Placeholder 4">
            <a:extLst>
              <a:ext uri="{FF2B5EF4-FFF2-40B4-BE49-F238E27FC236}">
                <a16:creationId xmlns:a16="http://schemas.microsoft.com/office/drawing/2014/main" id="{610AC066-44D6-424C-BB43-E36FFA0250E6}"/>
              </a:ext>
            </a:extLst>
          </p:cNvPr>
          <p:cNvGraphicFramePr>
            <a:graphicFrameLocks noGrp="1"/>
          </p:cNvGraphicFramePr>
          <p:nvPr>
            <p:ph type="tbl" sz="quarter" idx="13"/>
            <p:extLst>
              <p:ext uri="{D42A27DB-BD31-4B8C-83A1-F6EECF244321}">
                <p14:modId xmlns:p14="http://schemas.microsoft.com/office/powerpoint/2010/main" val="315409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95714448"/>
                    </a:ext>
                  </a:extLst>
                </a:gridCol>
                <a:gridCol w="1645920">
                  <a:extLst>
                    <a:ext uri="{9D8B030D-6E8A-4147-A177-3AD203B41FA5}">
                      <a16:colId xmlns:a16="http://schemas.microsoft.com/office/drawing/2014/main" val="1143329986"/>
                    </a:ext>
                  </a:extLst>
                </a:gridCol>
                <a:gridCol w="576072">
                  <a:extLst>
                    <a:ext uri="{9D8B030D-6E8A-4147-A177-3AD203B41FA5}">
                      <a16:colId xmlns:a16="http://schemas.microsoft.com/office/drawing/2014/main" val="3845513485"/>
                    </a:ext>
                  </a:extLst>
                </a:gridCol>
                <a:gridCol w="576072">
                  <a:extLst>
                    <a:ext uri="{9D8B030D-6E8A-4147-A177-3AD203B41FA5}">
                      <a16:colId xmlns:a16="http://schemas.microsoft.com/office/drawing/2014/main" val="1106074052"/>
                    </a:ext>
                  </a:extLst>
                </a:gridCol>
                <a:gridCol w="576072">
                  <a:extLst>
                    <a:ext uri="{9D8B030D-6E8A-4147-A177-3AD203B41FA5}">
                      <a16:colId xmlns:a16="http://schemas.microsoft.com/office/drawing/2014/main" val="1844054155"/>
                    </a:ext>
                  </a:extLst>
                </a:gridCol>
                <a:gridCol w="576072">
                  <a:extLst>
                    <a:ext uri="{9D8B030D-6E8A-4147-A177-3AD203B41FA5}">
                      <a16:colId xmlns:a16="http://schemas.microsoft.com/office/drawing/2014/main" val="860878572"/>
                    </a:ext>
                  </a:extLst>
                </a:gridCol>
                <a:gridCol w="576072">
                  <a:extLst>
                    <a:ext uri="{9D8B030D-6E8A-4147-A177-3AD203B41FA5}">
                      <a16:colId xmlns:a16="http://schemas.microsoft.com/office/drawing/2014/main" val="3228546227"/>
                    </a:ext>
                  </a:extLst>
                </a:gridCol>
                <a:gridCol w="576072">
                  <a:extLst>
                    <a:ext uri="{9D8B030D-6E8A-4147-A177-3AD203B41FA5}">
                      <a16:colId xmlns:a16="http://schemas.microsoft.com/office/drawing/2014/main" val="3130384275"/>
                    </a:ext>
                  </a:extLst>
                </a:gridCol>
                <a:gridCol w="576072">
                  <a:extLst>
                    <a:ext uri="{9D8B030D-6E8A-4147-A177-3AD203B41FA5}">
                      <a16:colId xmlns:a16="http://schemas.microsoft.com/office/drawing/2014/main" val="3264137338"/>
                    </a:ext>
                  </a:extLst>
                </a:gridCol>
                <a:gridCol w="576072">
                  <a:extLst>
                    <a:ext uri="{9D8B030D-6E8A-4147-A177-3AD203B41FA5}">
                      <a16:colId xmlns:a16="http://schemas.microsoft.com/office/drawing/2014/main" val="3983287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1148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- 2021-01-26 10:00:07</a:t>
                      </a:r>
                      <a:r>
                        <a:rPr kumimoji="0" lang="en-US" sz="1000" b="0" i="0" u="none" strike="noStrike" kern="1200" cap="none" spc="0" normalizeH="0" baseline="0" noProof="0">
                          <a:ln>
                            <a:noFill/>
                          </a:ln>
                          <a:solidFill>
                            <a:prstClr val="black"/>
                          </a:solidFill>
                          <a:effectLst/>
                          <a:uLnTx/>
                          <a:uFillTx/>
                          <a:latin typeface="+mn-lt"/>
                          <a:ea typeface="+mn-ea"/>
                          <a:cs typeface="+mn-cs"/>
                        </a:rPr>
                        <a:t>
 Du möchtest für deinen aktiven Lifestyle und einen Wechsel belohnt werden?
Primetime für deine Gesundheit. Mit pronovaPrime. Alle Infos findest du auf unserer Webseite. #linkinbio
#pronovaprime #pronovabkk #deinwechselistprime #deinbonusistprime #deineversicherungistprime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extLst>
                  <a:ext uri="{0D108BD9-81ED-4DB2-BD59-A6C34878D82A}">
                    <a16:rowId xmlns:a16="http://schemas.microsoft.com/office/drawing/2014/main" val="3417088045"/>
                  </a:ext>
                </a:extLst>
              </a:tr>
            </a:tbl>
          </a:graphicData>
        </a:graphic>
      </p:graphicFrame>
      <p:sp>
        <p:nvSpPr>
          <p:cNvPr id="4" name="Text Placeholder 3">
            <a:extLst>
              <a:ext uri="{FF2B5EF4-FFF2-40B4-BE49-F238E27FC236}">
                <a16:creationId xmlns:a16="http://schemas.microsoft.com/office/drawing/2014/main" id="{1DA1972B-F5F7-443A-95BB-BE154D04AD7E}"/>
              </a:ext>
            </a:extLst>
          </p:cNvPr>
          <p:cNvSpPr>
            <a:spLocks noGrp="1"/>
          </p:cNvSpPr>
          <p:nvPr>
            <p:ph type="body" sz="quarter" idx="14"/>
          </p:nvPr>
        </p:nvSpPr>
        <p:spPr/>
        <p:txBody>
          <a:bodyPr/>
          <a:lstStyle/>
          <a:p>
            <a:r>
              <a:rPr lang="en-US"/>
              <a:t>01/01/2021 - 03/17/2021</a:t>
            </a:r>
          </a:p>
        </p:txBody>
      </p:sp>
    </p:spTree>
    <p:extLst>
      <p:ext uri="{BB962C8B-B14F-4D97-AF65-F5344CB8AC3E}">
        <p14:creationId xmlns:p14="http://schemas.microsoft.com/office/powerpoint/2010/main" val="4142723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F9509-C57B-4C51-848B-CC61C9442E28}"/>
              </a:ext>
            </a:extLst>
          </p:cNvPr>
          <p:cNvSpPr>
            <a:spLocks noGrp="1"/>
          </p:cNvSpPr>
          <p:nvPr>
            <p:ph type="title"/>
          </p:nvPr>
        </p:nvSpPr>
        <p:spPr/>
        <p:txBody>
          <a:bodyPr/>
          <a:lstStyle/>
          <a:p>
            <a:r>
              <a:rPr lang="en-US"/>
              <a:t>Instagram Posts Table | All Pages - 3 of 4</a:t>
            </a:r>
          </a:p>
        </p:txBody>
      </p:sp>
      <p:graphicFrame>
        <p:nvGraphicFramePr>
          <p:cNvPr id="5" name="Table Placeholder 4">
            <a:extLst>
              <a:ext uri="{FF2B5EF4-FFF2-40B4-BE49-F238E27FC236}">
                <a16:creationId xmlns:a16="http://schemas.microsoft.com/office/drawing/2014/main" id="{ABA72811-DE0C-4509-97A9-53671A6D4B6E}"/>
              </a:ext>
            </a:extLst>
          </p:cNvPr>
          <p:cNvGraphicFramePr>
            <a:graphicFrameLocks noGrp="1"/>
          </p:cNvGraphicFramePr>
          <p:nvPr>
            <p:ph type="tbl" sz="quarter" idx="13"/>
            <p:extLst>
              <p:ext uri="{D42A27DB-BD31-4B8C-83A1-F6EECF244321}">
                <p14:modId xmlns:p14="http://schemas.microsoft.com/office/powerpoint/2010/main" val="2835491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40795154"/>
                    </a:ext>
                  </a:extLst>
                </a:gridCol>
                <a:gridCol w="1645920">
                  <a:extLst>
                    <a:ext uri="{9D8B030D-6E8A-4147-A177-3AD203B41FA5}">
                      <a16:colId xmlns:a16="http://schemas.microsoft.com/office/drawing/2014/main" val="782898254"/>
                    </a:ext>
                  </a:extLst>
                </a:gridCol>
                <a:gridCol w="576072">
                  <a:extLst>
                    <a:ext uri="{9D8B030D-6E8A-4147-A177-3AD203B41FA5}">
                      <a16:colId xmlns:a16="http://schemas.microsoft.com/office/drawing/2014/main" val="2439890984"/>
                    </a:ext>
                  </a:extLst>
                </a:gridCol>
                <a:gridCol w="576072">
                  <a:extLst>
                    <a:ext uri="{9D8B030D-6E8A-4147-A177-3AD203B41FA5}">
                      <a16:colId xmlns:a16="http://schemas.microsoft.com/office/drawing/2014/main" val="2990455524"/>
                    </a:ext>
                  </a:extLst>
                </a:gridCol>
                <a:gridCol w="576072">
                  <a:extLst>
                    <a:ext uri="{9D8B030D-6E8A-4147-A177-3AD203B41FA5}">
                      <a16:colId xmlns:a16="http://schemas.microsoft.com/office/drawing/2014/main" val="1260174011"/>
                    </a:ext>
                  </a:extLst>
                </a:gridCol>
                <a:gridCol w="576072">
                  <a:extLst>
                    <a:ext uri="{9D8B030D-6E8A-4147-A177-3AD203B41FA5}">
                      <a16:colId xmlns:a16="http://schemas.microsoft.com/office/drawing/2014/main" val="4040966355"/>
                    </a:ext>
                  </a:extLst>
                </a:gridCol>
                <a:gridCol w="576072">
                  <a:extLst>
                    <a:ext uri="{9D8B030D-6E8A-4147-A177-3AD203B41FA5}">
                      <a16:colId xmlns:a16="http://schemas.microsoft.com/office/drawing/2014/main" val="1626947782"/>
                    </a:ext>
                  </a:extLst>
                </a:gridCol>
                <a:gridCol w="576072">
                  <a:extLst>
                    <a:ext uri="{9D8B030D-6E8A-4147-A177-3AD203B41FA5}">
                      <a16:colId xmlns:a16="http://schemas.microsoft.com/office/drawing/2014/main" val="2348227545"/>
                    </a:ext>
                  </a:extLst>
                </a:gridCol>
                <a:gridCol w="576072">
                  <a:extLst>
                    <a:ext uri="{9D8B030D-6E8A-4147-A177-3AD203B41FA5}">
                      <a16:colId xmlns:a16="http://schemas.microsoft.com/office/drawing/2014/main" val="1126548048"/>
                    </a:ext>
                  </a:extLst>
                </a:gridCol>
                <a:gridCol w="576072">
                  <a:extLst>
                    <a:ext uri="{9D8B030D-6E8A-4147-A177-3AD203B41FA5}">
                      <a16:colId xmlns:a16="http://schemas.microsoft.com/office/drawing/2014/main" val="2914499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894846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- 2021-01-25 18:59:01</a:t>
                      </a:r>
                      <a:r>
                        <a:rPr kumimoji="0" lang="en-US" sz="1000" b="0" i="0" u="none" strike="noStrike" kern="1200" cap="none" spc="0" normalizeH="0" baseline="0" noProof="0">
                          <a:ln>
                            <a:noFill/>
                          </a:ln>
                          <a:solidFill>
                            <a:prstClr val="black"/>
                          </a:solidFill>
                          <a:effectLst/>
                          <a:uLnTx/>
                          <a:uFillTx/>
                          <a:latin typeface="+mn-lt"/>
                          <a:ea typeface="+mn-ea"/>
                          <a:cs typeface="+mn-cs"/>
                        </a:rPr>
                        <a:t>
 Du bist in der Ausbildung, mitten im Studium oder gerade in den Job gestartet?
Dann heißt es jetzt:
Primetime für deine Gesundheit. Mit pronovaPrime. Alle Infos findest du auf unserer Webseite. #linkinbio
#pronovaprime #pronovabkk #deinwechselistprime #deinbonusistprime #deineversicherungistprime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extLst>
                  <a:ext uri="{0D108BD9-81ED-4DB2-BD59-A6C34878D82A}">
                    <a16:rowId xmlns:a16="http://schemas.microsoft.com/office/drawing/2014/main" val="1575305649"/>
                  </a:ext>
                </a:extLst>
              </a:tr>
            </a:tbl>
          </a:graphicData>
        </a:graphic>
      </p:graphicFrame>
      <p:sp>
        <p:nvSpPr>
          <p:cNvPr id="4" name="Text Placeholder 3">
            <a:extLst>
              <a:ext uri="{FF2B5EF4-FFF2-40B4-BE49-F238E27FC236}">
                <a16:creationId xmlns:a16="http://schemas.microsoft.com/office/drawing/2014/main" id="{82A9C734-9737-494C-9A12-17816B5B67B2}"/>
              </a:ext>
            </a:extLst>
          </p:cNvPr>
          <p:cNvSpPr>
            <a:spLocks noGrp="1"/>
          </p:cNvSpPr>
          <p:nvPr>
            <p:ph type="body" sz="quarter" idx="14"/>
          </p:nvPr>
        </p:nvSpPr>
        <p:spPr/>
        <p:txBody>
          <a:bodyPr/>
          <a:lstStyle/>
          <a:p>
            <a:r>
              <a:rPr lang="en-US"/>
              <a:t>01/01/2021 - 03/17/2021</a:t>
            </a:r>
          </a:p>
        </p:txBody>
      </p:sp>
    </p:spTree>
    <p:extLst>
      <p:ext uri="{BB962C8B-B14F-4D97-AF65-F5344CB8AC3E}">
        <p14:creationId xmlns:p14="http://schemas.microsoft.com/office/powerpoint/2010/main" val="1745717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4C17B-6881-4641-A40E-E3F815B2A779}"/>
              </a:ext>
            </a:extLst>
          </p:cNvPr>
          <p:cNvSpPr>
            <a:spLocks noGrp="1"/>
          </p:cNvSpPr>
          <p:nvPr>
            <p:ph type="title"/>
          </p:nvPr>
        </p:nvSpPr>
        <p:spPr/>
        <p:txBody>
          <a:bodyPr/>
          <a:lstStyle/>
          <a:p>
            <a:r>
              <a:rPr lang="en-US"/>
              <a:t>Instagram Posts Table | All Pages - 4 of 4</a:t>
            </a:r>
          </a:p>
        </p:txBody>
      </p:sp>
      <p:graphicFrame>
        <p:nvGraphicFramePr>
          <p:cNvPr id="5" name="Table Placeholder 4">
            <a:extLst>
              <a:ext uri="{FF2B5EF4-FFF2-40B4-BE49-F238E27FC236}">
                <a16:creationId xmlns:a16="http://schemas.microsoft.com/office/drawing/2014/main" id="{7AA497EA-2749-4CF3-A743-1A6FEBFCBA09}"/>
              </a:ext>
            </a:extLst>
          </p:cNvPr>
          <p:cNvGraphicFramePr>
            <a:graphicFrameLocks noGrp="1"/>
          </p:cNvGraphicFramePr>
          <p:nvPr>
            <p:ph type="tbl" sz="quarter" idx="13"/>
            <p:extLst>
              <p:ext uri="{D42A27DB-BD31-4B8C-83A1-F6EECF244321}">
                <p14:modId xmlns:p14="http://schemas.microsoft.com/office/powerpoint/2010/main" val="153699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81749840"/>
                    </a:ext>
                  </a:extLst>
                </a:gridCol>
                <a:gridCol w="1645920">
                  <a:extLst>
                    <a:ext uri="{9D8B030D-6E8A-4147-A177-3AD203B41FA5}">
                      <a16:colId xmlns:a16="http://schemas.microsoft.com/office/drawing/2014/main" val="2962012630"/>
                    </a:ext>
                  </a:extLst>
                </a:gridCol>
                <a:gridCol w="576072">
                  <a:extLst>
                    <a:ext uri="{9D8B030D-6E8A-4147-A177-3AD203B41FA5}">
                      <a16:colId xmlns:a16="http://schemas.microsoft.com/office/drawing/2014/main" val="18919983"/>
                    </a:ext>
                  </a:extLst>
                </a:gridCol>
                <a:gridCol w="576072">
                  <a:extLst>
                    <a:ext uri="{9D8B030D-6E8A-4147-A177-3AD203B41FA5}">
                      <a16:colId xmlns:a16="http://schemas.microsoft.com/office/drawing/2014/main" val="1216472846"/>
                    </a:ext>
                  </a:extLst>
                </a:gridCol>
                <a:gridCol w="576072">
                  <a:extLst>
                    <a:ext uri="{9D8B030D-6E8A-4147-A177-3AD203B41FA5}">
                      <a16:colId xmlns:a16="http://schemas.microsoft.com/office/drawing/2014/main" val="3759940413"/>
                    </a:ext>
                  </a:extLst>
                </a:gridCol>
                <a:gridCol w="576072">
                  <a:extLst>
                    <a:ext uri="{9D8B030D-6E8A-4147-A177-3AD203B41FA5}">
                      <a16:colId xmlns:a16="http://schemas.microsoft.com/office/drawing/2014/main" val="3576092564"/>
                    </a:ext>
                  </a:extLst>
                </a:gridCol>
                <a:gridCol w="576072">
                  <a:extLst>
                    <a:ext uri="{9D8B030D-6E8A-4147-A177-3AD203B41FA5}">
                      <a16:colId xmlns:a16="http://schemas.microsoft.com/office/drawing/2014/main" val="2873504732"/>
                    </a:ext>
                  </a:extLst>
                </a:gridCol>
                <a:gridCol w="576072">
                  <a:extLst>
                    <a:ext uri="{9D8B030D-6E8A-4147-A177-3AD203B41FA5}">
                      <a16:colId xmlns:a16="http://schemas.microsoft.com/office/drawing/2014/main" val="2092411415"/>
                    </a:ext>
                  </a:extLst>
                </a:gridCol>
                <a:gridCol w="576072">
                  <a:extLst>
                    <a:ext uri="{9D8B030D-6E8A-4147-A177-3AD203B41FA5}">
                      <a16:colId xmlns:a16="http://schemas.microsoft.com/office/drawing/2014/main" val="2152079739"/>
                    </a:ext>
                  </a:extLst>
                </a:gridCol>
                <a:gridCol w="576072">
                  <a:extLst>
                    <a:ext uri="{9D8B030D-6E8A-4147-A177-3AD203B41FA5}">
                      <a16:colId xmlns:a16="http://schemas.microsoft.com/office/drawing/2014/main" val="3896022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7699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- 2021-01-25 18:45:31</a:t>
                      </a:r>
                      <a:r>
                        <a:rPr kumimoji="0" lang="en-US" sz="1000" b="0" i="0" u="none" strike="noStrike" kern="1200" cap="none" spc="0" normalizeH="0" baseline="0" noProof="0">
                          <a:ln>
                            <a:noFill/>
                          </a:ln>
                          <a:solidFill>
                            <a:prstClr val="black"/>
                          </a:solidFill>
                          <a:effectLst/>
                          <a:uLnTx/>
                          <a:uFillTx/>
                          <a:latin typeface="+mn-lt"/>
                          <a:ea typeface="+mn-ea"/>
                          <a:cs typeface="+mn-cs"/>
                        </a:rPr>
                        <a:t>
 Du suchst eine Krankenkasse, die zu deinem Leben passt und nicht umgekehrt? 
Dann heißt es jetzt:
Primetime für deine Gesundheit. Mit pronovaPrime. Alle Infos findest du auf unserer Webseite. #linkinbio
#pronovaprime #pronovabkk #deinwechselistprime #deineversicherungistprime #deinbonusistprime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extLst>
                  <a:ext uri="{0D108BD9-81ED-4DB2-BD59-A6C34878D82A}">
                    <a16:rowId xmlns:a16="http://schemas.microsoft.com/office/drawing/2014/main" val="420054834"/>
                  </a:ext>
                </a:extLst>
              </a:tr>
            </a:tbl>
          </a:graphicData>
        </a:graphic>
      </p:graphicFrame>
      <p:sp>
        <p:nvSpPr>
          <p:cNvPr id="4" name="Text Placeholder 3">
            <a:extLst>
              <a:ext uri="{FF2B5EF4-FFF2-40B4-BE49-F238E27FC236}">
                <a16:creationId xmlns:a16="http://schemas.microsoft.com/office/drawing/2014/main" id="{43E5558A-5503-4349-BB40-FD78371D40F6}"/>
              </a:ext>
            </a:extLst>
          </p:cNvPr>
          <p:cNvSpPr>
            <a:spLocks noGrp="1"/>
          </p:cNvSpPr>
          <p:nvPr>
            <p:ph type="body" sz="quarter" idx="14"/>
          </p:nvPr>
        </p:nvSpPr>
        <p:spPr/>
        <p:txBody>
          <a:bodyPr/>
          <a:lstStyle/>
          <a:p>
            <a:r>
              <a:rPr lang="en-US"/>
              <a:t>01/01/2021 - 03/17/2021</a:t>
            </a:r>
          </a:p>
        </p:txBody>
      </p:sp>
    </p:spTree>
    <p:extLst>
      <p:ext uri="{BB962C8B-B14F-4D97-AF65-F5344CB8AC3E}">
        <p14:creationId xmlns:p14="http://schemas.microsoft.com/office/powerpoint/2010/main" val="82893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6881E-EE66-4743-A9DC-30B5EE91AC2E}"/>
              </a:ext>
            </a:extLst>
          </p:cNvPr>
          <p:cNvSpPr>
            <a:spLocks noGrp="1"/>
          </p:cNvSpPr>
          <p:nvPr>
            <p:ph type="title"/>
          </p:nvPr>
        </p:nvSpPr>
        <p:spPr/>
        <p:txBody>
          <a:bodyPr/>
          <a:lstStyle/>
          <a:p>
            <a:r>
              <a:rPr lang="en-US"/>
              <a:t>Facebook Followers Total | All Pages</a:t>
            </a:r>
          </a:p>
        </p:txBody>
      </p:sp>
      <p:graphicFrame>
        <p:nvGraphicFramePr>
          <p:cNvPr id="6" name="Chart Placeholder 5">
            <a:extLst>
              <a:ext uri="{FF2B5EF4-FFF2-40B4-BE49-F238E27FC236}">
                <a16:creationId xmlns:a16="http://schemas.microsoft.com/office/drawing/2014/main" id="{874089D3-DF6F-47FB-A0CE-5BA0D3603270}"/>
              </a:ext>
            </a:extLst>
          </p:cNvPr>
          <p:cNvGraphicFramePr>
            <a:graphicFrameLocks noGrp="1"/>
          </p:cNvGraphicFramePr>
          <p:nvPr>
            <p:ph type="chart" sz="quarter" idx="13"/>
            <p:extLst>
              <p:ext uri="{D42A27DB-BD31-4B8C-83A1-F6EECF244321}">
                <p14:modId xmlns:p14="http://schemas.microsoft.com/office/powerpoint/2010/main" val="3256236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1C14D1-C9A2-4916-BF2C-0F2C7D04EBBF}"/>
              </a:ext>
            </a:extLst>
          </p:cNvPr>
          <p:cNvSpPr>
            <a:spLocks noGrp="1"/>
          </p:cNvSpPr>
          <p:nvPr>
            <p:ph type="body" sz="quarter" idx="14"/>
          </p:nvPr>
        </p:nvSpPr>
        <p:spPr/>
        <p:txBody>
          <a:bodyPr/>
          <a:lstStyle/>
          <a:p>
            <a:r>
              <a:rPr lang="en-US"/>
              <a:t>01/01/2021 - 03/17/2021</a:t>
            </a:r>
          </a:p>
        </p:txBody>
      </p:sp>
      <p:sp>
        <p:nvSpPr>
          <p:cNvPr id="5" name="Footer Placeholder 4">
            <a:extLst>
              <a:ext uri="{FF2B5EF4-FFF2-40B4-BE49-F238E27FC236}">
                <a16:creationId xmlns:a16="http://schemas.microsoft.com/office/drawing/2014/main" id="{8B51540A-4A84-4A30-AECE-1E21019880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7962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C1BCF-5964-4067-ACE8-0964C286D670}"/>
              </a:ext>
            </a:extLst>
          </p:cNvPr>
          <p:cNvSpPr>
            <a:spLocks noGrp="1"/>
          </p:cNvSpPr>
          <p:nvPr>
            <p:ph type="title"/>
          </p:nvPr>
        </p:nvSpPr>
        <p:spPr/>
        <p:txBody>
          <a:bodyPr/>
          <a:lstStyle/>
          <a:p>
            <a:r>
              <a:rPr lang="en-US"/>
              <a:t>Facebook Post Tag Performance | All Pages</a:t>
            </a:r>
          </a:p>
        </p:txBody>
      </p:sp>
      <p:graphicFrame>
        <p:nvGraphicFramePr>
          <p:cNvPr id="5" name="Table Placeholder 4">
            <a:extLst>
              <a:ext uri="{FF2B5EF4-FFF2-40B4-BE49-F238E27FC236}">
                <a16:creationId xmlns:a16="http://schemas.microsoft.com/office/drawing/2014/main" id="{EC40BB3B-C0FA-4F8A-AE87-068CBB53DA2F}"/>
              </a:ext>
            </a:extLst>
          </p:cNvPr>
          <p:cNvGraphicFramePr>
            <a:graphicFrameLocks noGrp="1"/>
          </p:cNvGraphicFramePr>
          <p:nvPr>
            <p:ph type="tbl" sz="quarter" idx="13"/>
            <p:extLst>
              <p:ext uri="{D42A27DB-BD31-4B8C-83A1-F6EECF244321}">
                <p14:modId xmlns:p14="http://schemas.microsoft.com/office/powerpoint/2010/main" val="418395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209915927"/>
                    </a:ext>
                  </a:extLst>
                </a:gridCol>
                <a:gridCol w="658368">
                  <a:extLst>
                    <a:ext uri="{9D8B030D-6E8A-4147-A177-3AD203B41FA5}">
                      <a16:colId xmlns:a16="http://schemas.microsoft.com/office/drawing/2014/main" val="19704350"/>
                    </a:ext>
                  </a:extLst>
                </a:gridCol>
                <a:gridCol w="658368">
                  <a:extLst>
                    <a:ext uri="{9D8B030D-6E8A-4147-A177-3AD203B41FA5}">
                      <a16:colId xmlns:a16="http://schemas.microsoft.com/office/drawing/2014/main" val="3194111617"/>
                    </a:ext>
                  </a:extLst>
                </a:gridCol>
                <a:gridCol w="658368">
                  <a:extLst>
                    <a:ext uri="{9D8B030D-6E8A-4147-A177-3AD203B41FA5}">
                      <a16:colId xmlns:a16="http://schemas.microsoft.com/office/drawing/2014/main" val="2536048019"/>
                    </a:ext>
                  </a:extLst>
                </a:gridCol>
                <a:gridCol w="658368">
                  <a:extLst>
                    <a:ext uri="{9D8B030D-6E8A-4147-A177-3AD203B41FA5}">
                      <a16:colId xmlns:a16="http://schemas.microsoft.com/office/drawing/2014/main" val="3350945325"/>
                    </a:ext>
                  </a:extLst>
                </a:gridCol>
                <a:gridCol w="658368">
                  <a:extLst>
                    <a:ext uri="{9D8B030D-6E8A-4147-A177-3AD203B41FA5}">
                      <a16:colId xmlns:a16="http://schemas.microsoft.com/office/drawing/2014/main" val="2016516282"/>
                    </a:ext>
                  </a:extLst>
                </a:gridCol>
                <a:gridCol w="658368">
                  <a:extLst>
                    <a:ext uri="{9D8B030D-6E8A-4147-A177-3AD203B41FA5}">
                      <a16:colId xmlns:a16="http://schemas.microsoft.com/office/drawing/2014/main" val="3481999541"/>
                    </a:ext>
                  </a:extLst>
                </a:gridCol>
                <a:gridCol w="658368">
                  <a:extLst>
                    <a:ext uri="{9D8B030D-6E8A-4147-A177-3AD203B41FA5}">
                      <a16:colId xmlns:a16="http://schemas.microsoft.com/office/drawing/2014/main" val="2310089297"/>
                    </a:ext>
                  </a:extLst>
                </a:gridCol>
                <a:gridCol w="658368">
                  <a:extLst>
                    <a:ext uri="{9D8B030D-6E8A-4147-A177-3AD203B41FA5}">
                      <a16:colId xmlns:a16="http://schemas.microsoft.com/office/drawing/2014/main" val="126222678"/>
                    </a:ext>
                  </a:extLst>
                </a:gridCol>
                <a:gridCol w="658368">
                  <a:extLst>
                    <a:ext uri="{9D8B030D-6E8A-4147-A177-3AD203B41FA5}">
                      <a16:colId xmlns:a16="http://schemas.microsoft.com/office/drawing/2014/main" val="546782305"/>
                    </a:ext>
                  </a:extLst>
                </a:gridCol>
                <a:gridCol w="658368">
                  <a:extLst>
                    <a:ext uri="{9D8B030D-6E8A-4147-A177-3AD203B41FA5}">
                      <a16:colId xmlns:a16="http://schemas.microsoft.com/office/drawing/2014/main" val="184345034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tc>
                  <a:txBody>
                    <a:bodyPr/>
                    <a:lstStyle/>
                    <a:p>
                      <a:r>
                        <a:rPr lang="en-US" sz="1000"/>
                        <a:t>Reach (Avg.)</a:t>
                      </a:r>
                    </a:p>
                  </a:txBody>
                  <a:tcPr/>
                </a:tc>
                <a:tc>
                  <a:txBody>
                    <a:bodyPr/>
                    <a:lstStyle/>
                    <a:p>
                      <a:r>
                        <a:rPr lang="en-US" sz="1000"/>
                        <a:t>I-Rate (Avg.)</a:t>
                      </a:r>
                    </a:p>
                  </a:txBody>
                  <a:tcPr/>
                </a:tc>
                <a:tc>
                  <a:txBody>
                    <a:bodyPr/>
                    <a:lstStyle/>
                    <a:p>
                      <a:r>
                        <a:rPr lang="en-US" sz="1000"/>
                        <a:t>E-Rate (Avg.)</a:t>
                      </a:r>
                    </a:p>
                  </a:txBody>
                  <a:tcPr/>
                </a:tc>
                <a:extLst>
                  <a:ext uri="{0D108BD9-81ED-4DB2-BD59-A6C34878D82A}">
                    <a16:rowId xmlns:a16="http://schemas.microsoft.com/office/drawing/2014/main" val="2002190356"/>
                  </a:ext>
                </a:extLst>
              </a:tr>
              <a:tr h="370840">
                <a:tc>
                  <a:txBody>
                    <a:bodyPr/>
                    <a:lstStyle/>
                    <a:p>
                      <a:r>
                        <a:rPr lang="en-US" sz="1000"/>
                        <a:t>PRIME</a:t>
                      </a:r>
                    </a:p>
                  </a:txBody>
                  <a:tcPr/>
                </a:tc>
                <a:tc>
                  <a:txBody>
                    <a:bodyPr/>
                    <a:lstStyle/>
                    <a:p>
                      <a:r>
                        <a:rPr lang="en-US" sz="1000"/>
                        <a:t>3</a:t>
                      </a:r>
                    </a:p>
                  </a:txBody>
                  <a:tcPr/>
                </a:tc>
                <a:tc>
                  <a:txBody>
                    <a:bodyPr/>
                    <a:lstStyle/>
                    <a:p>
                      <a:r>
                        <a:rPr lang="en-US" sz="1000"/>
                        <a:t>138</a:t>
                      </a:r>
                    </a:p>
                  </a:txBody>
                  <a:tcPr/>
                </a:tc>
                <a:tc>
                  <a:txBody>
                    <a:bodyPr/>
                    <a:lstStyle/>
                    <a:p>
                      <a:r>
                        <a:rPr lang="en-US" sz="1000"/>
                        <a:t>137</a:t>
                      </a:r>
                    </a:p>
                  </a:txBody>
                  <a:tcPr/>
                </a:tc>
                <a:tc>
                  <a:txBody>
                    <a:bodyPr/>
                    <a:lstStyle/>
                    <a:p>
                      <a:r>
                        <a:rPr lang="en-US" sz="1000"/>
                        <a:t>3</a:t>
                      </a:r>
                    </a:p>
                  </a:txBody>
                  <a:tcPr/>
                </a:tc>
                <a:tc>
                  <a:txBody>
                    <a:bodyPr/>
                    <a:lstStyle/>
                    <a:p>
                      <a:r>
                        <a:rPr lang="en-US" sz="1000"/>
                        <a:t>104</a:t>
                      </a:r>
                    </a:p>
                  </a:txBody>
                  <a:tcPr/>
                </a:tc>
                <a:tc>
                  <a:txBody>
                    <a:bodyPr/>
                    <a:lstStyle/>
                    <a:p>
                      <a:r>
                        <a:rPr lang="en-US" sz="1000"/>
                        <a:t>11746</a:t>
                      </a:r>
                    </a:p>
                  </a:txBody>
                  <a:tcPr/>
                </a:tc>
                <a:tc>
                  <a:txBody>
                    <a:bodyPr/>
                    <a:lstStyle/>
                    <a:p>
                      <a:r>
                        <a:rPr lang="en-US" sz="1000"/>
                        <a:t>245</a:t>
                      </a:r>
                    </a:p>
                  </a:txBody>
                  <a:tcPr/>
                </a:tc>
                <a:tc>
                  <a:txBody>
                    <a:bodyPr/>
                    <a:lstStyle/>
                    <a:p>
                      <a:r>
                        <a:rPr lang="en-US" sz="1000"/>
                        <a:t>5717.5</a:t>
                      </a:r>
                    </a:p>
                  </a:txBody>
                  <a:tcPr/>
                </a:tc>
                <a:tc>
                  <a:txBody>
                    <a:bodyPr/>
                    <a:lstStyle/>
                    <a:p>
                      <a:r>
                        <a:rPr lang="en-US" sz="1000"/>
                        <a:t>0.8430 %</a:t>
                      </a:r>
                    </a:p>
                  </a:txBody>
                  <a:tcPr/>
                </a:tc>
                <a:tc>
                  <a:txBody>
                    <a:bodyPr/>
                    <a:lstStyle/>
                    <a:p>
                      <a:r>
                        <a:rPr lang="en-US" sz="1000"/>
                        <a:t>3.5418 %</a:t>
                      </a:r>
                    </a:p>
                  </a:txBody>
                  <a:tcPr/>
                </a:tc>
                <a:extLst>
                  <a:ext uri="{0D108BD9-81ED-4DB2-BD59-A6C34878D82A}">
                    <a16:rowId xmlns:a16="http://schemas.microsoft.com/office/drawing/2014/main" val="312951976"/>
                  </a:ext>
                </a:extLst>
              </a:tr>
            </a:tbl>
          </a:graphicData>
        </a:graphic>
      </p:graphicFrame>
      <p:sp>
        <p:nvSpPr>
          <p:cNvPr id="4" name="Text Placeholder 3">
            <a:extLst>
              <a:ext uri="{FF2B5EF4-FFF2-40B4-BE49-F238E27FC236}">
                <a16:creationId xmlns:a16="http://schemas.microsoft.com/office/drawing/2014/main" id="{6C4C36F0-E490-4036-B585-26871F7BA0A4}"/>
              </a:ext>
            </a:extLst>
          </p:cNvPr>
          <p:cNvSpPr>
            <a:spLocks noGrp="1"/>
          </p:cNvSpPr>
          <p:nvPr>
            <p:ph type="body" sz="quarter" idx="14"/>
          </p:nvPr>
        </p:nvSpPr>
        <p:spPr/>
        <p:txBody>
          <a:bodyPr/>
          <a:lstStyle/>
          <a:p>
            <a:r>
              <a:rPr lang="en-US"/>
              <a:t>01/01/2021 - 03/17/2021</a:t>
            </a:r>
          </a:p>
        </p:txBody>
      </p:sp>
    </p:spTree>
    <p:extLst>
      <p:ext uri="{BB962C8B-B14F-4D97-AF65-F5344CB8AC3E}">
        <p14:creationId xmlns:p14="http://schemas.microsoft.com/office/powerpoint/2010/main" val="3666967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F7B82-0A02-4D46-A511-65F3F742E624}"/>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65297EAF-752C-4C47-8922-6054E4C3615C}"/>
              </a:ext>
            </a:extLst>
          </p:cNvPr>
          <p:cNvGraphicFramePr>
            <a:graphicFrameLocks noGrp="1"/>
          </p:cNvGraphicFramePr>
          <p:nvPr>
            <p:ph type="tbl" sz="quarter" idx="13"/>
            <p:extLst>
              <p:ext uri="{D42A27DB-BD31-4B8C-83A1-F6EECF244321}">
                <p14:modId xmlns:p14="http://schemas.microsoft.com/office/powerpoint/2010/main" val="3122427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1935160989"/>
                    </a:ext>
                  </a:extLst>
                </a:gridCol>
                <a:gridCol w="411480">
                  <a:extLst>
                    <a:ext uri="{9D8B030D-6E8A-4147-A177-3AD203B41FA5}">
                      <a16:colId xmlns:a16="http://schemas.microsoft.com/office/drawing/2014/main" val="3991664077"/>
                    </a:ext>
                  </a:extLst>
                </a:gridCol>
                <a:gridCol w="411480">
                  <a:extLst>
                    <a:ext uri="{9D8B030D-6E8A-4147-A177-3AD203B41FA5}">
                      <a16:colId xmlns:a16="http://schemas.microsoft.com/office/drawing/2014/main" val="3946087639"/>
                    </a:ext>
                  </a:extLst>
                </a:gridCol>
                <a:gridCol w="411480">
                  <a:extLst>
                    <a:ext uri="{9D8B030D-6E8A-4147-A177-3AD203B41FA5}">
                      <a16:colId xmlns:a16="http://schemas.microsoft.com/office/drawing/2014/main" val="2857181234"/>
                    </a:ext>
                  </a:extLst>
                </a:gridCol>
                <a:gridCol w="411480">
                  <a:extLst>
                    <a:ext uri="{9D8B030D-6E8A-4147-A177-3AD203B41FA5}">
                      <a16:colId xmlns:a16="http://schemas.microsoft.com/office/drawing/2014/main" val="1523434410"/>
                    </a:ext>
                  </a:extLst>
                </a:gridCol>
                <a:gridCol w="411480">
                  <a:extLst>
                    <a:ext uri="{9D8B030D-6E8A-4147-A177-3AD203B41FA5}">
                      <a16:colId xmlns:a16="http://schemas.microsoft.com/office/drawing/2014/main" val="2188001298"/>
                    </a:ext>
                  </a:extLst>
                </a:gridCol>
                <a:gridCol w="411480">
                  <a:extLst>
                    <a:ext uri="{9D8B030D-6E8A-4147-A177-3AD203B41FA5}">
                      <a16:colId xmlns:a16="http://schemas.microsoft.com/office/drawing/2014/main" val="2736403305"/>
                    </a:ext>
                  </a:extLst>
                </a:gridCol>
                <a:gridCol w="411480">
                  <a:extLst>
                    <a:ext uri="{9D8B030D-6E8A-4147-A177-3AD203B41FA5}">
                      <a16:colId xmlns:a16="http://schemas.microsoft.com/office/drawing/2014/main" val="2177086154"/>
                    </a:ext>
                  </a:extLst>
                </a:gridCol>
                <a:gridCol w="411480">
                  <a:extLst>
                    <a:ext uri="{9D8B030D-6E8A-4147-A177-3AD203B41FA5}">
                      <a16:colId xmlns:a16="http://schemas.microsoft.com/office/drawing/2014/main" val="1876346830"/>
                    </a:ext>
                  </a:extLst>
                </a:gridCol>
                <a:gridCol w="411480">
                  <a:extLst>
                    <a:ext uri="{9D8B030D-6E8A-4147-A177-3AD203B41FA5}">
                      <a16:colId xmlns:a16="http://schemas.microsoft.com/office/drawing/2014/main" val="178354489"/>
                    </a:ext>
                  </a:extLst>
                </a:gridCol>
                <a:gridCol w="411480">
                  <a:extLst>
                    <a:ext uri="{9D8B030D-6E8A-4147-A177-3AD203B41FA5}">
                      <a16:colId xmlns:a16="http://schemas.microsoft.com/office/drawing/2014/main" val="2708701730"/>
                    </a:ext>
                  </a:extLst>
                </a:gridCol>
                <a:gridCol w="411480">
                  <a:extLst>
                    <a:ext uri="{9D8B030D-6E8A-4147-A177-3AD203B41FA5}">
                      <a16:colId xmlns:a16="http://schemas.microsoft.com/office/drawing/2014/main" val="79855836"/>
                    </a:ext>
                  </a:extLst>
                </a:gridCol>
                <a:gridCol w="411480">
                  <a:extLst>
                    <a:ext uri="{9D8B030D-6E8A-4147-A177-3AD203B41FA5}">
                      <a16:colId xmlns:a16="http://schemas.microsoft.com/office/drawing/2014/main" val="1191502130"/>
                    </a:ext>
                  </a:extLst>
                </a:gridCol>
                <a:gridCol w="411480">
                  <a:extLst>
                    <a:ext uri="{9D8B030D-6E8A-4147-A177-3AD203B41FA5}">
                      <a16:colId xmlns:a16="http://schemas.microsoft.com/office/drawing/2014/main" val="4221190950"/>
                    </a:ext>
                  </a:extLst>
                </a:gridCol>
                <a:gridCol w="411480">
                  <a:extLst>
                    <a:ext uri="{9D8B030D-6E8A-4147-A177-3AD203B41FA5}">
                      <a16:colId xmlns:a16="http://schemas.microsoft.com/office/drawing/2014/main" val="3962111885"/>
                    </a:ext>
                  </a:extLst>
                </a:gridCol>
                <a:gridCol w="411480">
                  <a:extLst>
                    <a:ext uri="{9D8B030D-6E8A-4147-A177-3AD203B41FA5}">
                      <a16:colId xmlns:a16="http://schemas.microsoft.com/office/drawing/2014/main" val="3001685449"/>
                    </a:ext>
                  </a:extLst>
                </a:gridCol>
                <a:gridCol w="411480">
                  <a:extLst>
                    <a:ext uri="{9D8B030D-6E8A-4147-A177-3AD203B41FA5}">
                      <a16:colId xmlns:a16="http://schemas.microsoft.com/office/drawing/2014/main" val="22899908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Post Engagements</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Positive Feedback</a:t>
                      </a:r>
                    </a:p>
                  </a:txBody>
                  <a:tcPr/>
                </a:tc>
                <a:tc>
                  <a:txBody>
                    <a:bodyPr/>
                    <a:lstStyle/>
                    <a:p>
                      <a:r>
                        <a:rPr lang="en-US" sz="1000"/>
                        <a:t>Negative Feedback</a:t>
                      </a:r>
                    </a:p>
                  </a:txBody>
                  <a:tcPr/>
                </a:tc>
                <a:extLst>
                  <a:ext uri="{0D108BD9-81ED-4DB2-BD59-A6C34878D82A}">
                    <a16:rowId xmlns:a16="http://schemas.microsoft.com/office/drawing/2014/main" val="3465516162"/>
                  </a:ext>
                </a:extLst>
              </a:tr>
              <a:tr h="370840">
                <a:tc>
                  <a:txBody>
                    <a:bodyPr/>
                    <a:lstStyle/>
                    <a:p>
                      <a:r>
                        <a:rPr lang="en-US" sz="1000"/>
                        <a:t>pronova BKK Facebook</a:t>
                      </a:r>
                    </a:p>
                  </a:txBody>
                  <a:tcPr/>
                </a:tc>
                <a:tc>
                  <a:txBody>
                    <a:bodyPr/>
                    <a:lstStyle/>
                    <a:p>
                      <a:r>
                        <a:rPr lang="en-US" sz="1000"/>
                        <a:t>9719</a:t>
                      </a:r>
                    </a:p>
                  </a:txBody>
                  <a:tcPr/>
                </a:tc>
                <a:tc>
                  <a:txBody>
                    <a:bodyPr/>
                    <a:lstStyle/>
                    <a:p>
                      <a:r>
                        <a:rPr lang="en-US" sz="1000"/>
                        <a:t>101</a:t>
                      </a:r>
                    </a:p>
                  </a:txBody>
                  <a:tcPr/>
                </a:tc>
                <a:tc>
                  <a:txBody>
                    <a:bodyPr/>
                    <a:lstStyle/>
                    <a:p>
                      <a:r>
                        <a:rPr lang="en-US" sz="1000"/>
                        <a:t>56</a:t>
                      </a:r>
                    </a:p>
                  </a:txBody>
                  <a:tcPr/>
                </a:tc>
                <a:tc>
                  <a:txBody>
                    <a:bodyPr/>
                    <a:lstStyle/>
                    <a:p>
                      <a:r>
                        <a:rPr lang="en-US" sz="1000"/>
                        <a:t>7380.5066666667</a:t>
                      </a:r>
                    </a:p>
                  </a:txBody>
                  <a:tcPr/>
                </a:tc>
                <a:tc>
                  <a:txBody>
                    <a:bodyPr/>
                    <a:lstStyle/>
                    <a:p>
                      <a:r>
                        <a:rPr lang="en-US" sz="1000"/>
                        <a:t>9762</a:t>
                      </a:r>
                    </a:p>
                  </a:txBody>
                  <a:tcPr/>
                </a:tc>
                <a:tc>
                  <a:txBody>
                    <a:bodyPr/>
                    <a:lstStyle/>
                    <a:p>
                      <a:r>
                        <a:rPr lang="en-US" sz="1000"/>
                        <a:t>3</a:t>
                      </a:r>
                    </a:p>
                  </a:txBody>
                  <a:tcPr/>
                </a:tc>
                <a:tc>
                  <a:txBody>
                    <a:bodyPr/>
                    <a:lstStyle/>
                    <a:p>
                      <a:r>
                        <a:rPr lang="en-US" sz="1000"/>
                        <a:t>25109366</a:t>
                      </a:r>
                    </a:p>
                  </a:txBody>
                  <a:tcPr/>
                </a:tc>
                <a:tc>
                  <a:txBody>
                    <a:bodyPr/>
                    <a:lstStyle/>
                    <a:p>
                      <a:r>
                        <a:rPr lang="en-US" sz="1000"/>
                        <a:t>250359.40789474</a:t>
                      </a:r>
                    </a:p>
                  </a:txBody>
                  <a:tcPr/>
                </a:tc>
                <a:tc>
                  <a:txBody>
                    <a:bodyPr/>
                    <a:lstStyle/>
                    <a:p>
                      <a:r>
                        <a:rPr lang="en-US" sz="1000"/>
                        <a:t>479552</a:t>
                      </a:r>
                    </a:p>
                  </a:txBody>
                  <a:tcPr/>
                </a:tc>
                <a:tc>
                  <a:txBody>
                    <a:bodyPr/>
                    <a:lstStyle/>
                    <a:p>
                      <a:r>
                        <a:rPr lang="en-US" sz="1000"/>
                        <a:t>0.27 %</a:t>
                      </a:r>
                    </a:p>
                  </a:txBody>
                  <a:tcPr/>
                </a:tc>
                <a:tc>
                  <a:txBody>
                    <a:bodyPr/>
                    <a:lstStyle/>
                    <a:p>
                      <a:r>
                        <a:rPr lang="en-US" sz="1000"/>
                        <a:t>2295651</a:t>
                      </a:r>
                    </a:p>
                  </a:txBody>
                  <a:tcPr/>
                </a:tc>
                <a:tc>
                  <a:txBody>
                    <a:bodyPr/>
                    <a:lstStyle/>
                    <a:p>
                      <a:r>
                        <a:rPr lang="en-US" sz="1000"/>
                        <a:t>551937</a:t>
                      </a:r>
                    </a:p>
                  </a:txBody>
                  <a:tcPr/>
                </a:tc>
                <a:tc>
                  <a:txBody>
                    <a:bodyPr/>
                    <a:lstStyle/>
                    <a:p>
                      <a:r>
                        <a:rPr lang="en-US" sz="1000"/>
                        <a:t>11</a:t>
                      </a:r>
                    </a:p>
                  </a:txBody>
                  <a:tcPr/>
                </a:tc>
                <a:tc>
                  <a:txBody>
                    <a:bodyPr/>
                    <a:lstStyle/>
                    <a:p>
                      <a:r>
                        <a:rPr lang="en-US" sz="1000"/>
                        <a:t>473180</a:t>
                      </a:r>
                    </a:p>
                  </a:txBody>
                  <a:tcPr/>
                </a:tc>
                <a:tc>
                  <a:txBody>
                    <a:bodyPr/>
                    <a:lstStyle/>
                    <a:p>
                      <a:r>
                        <a:rPr lang="en-US" sz="1000"/>
                        <a:t>6372</a:t>
                      </a:r>
                    </a:p>
                  </a:txBody>
                  <a:tcPr/>
                </a:tc>
                <a:tc>
                  <a:txBody>
                    <a:bodyPr/>
                    <a:lstStyle/>
                    <a:p>
                      <a:r>
                        <a:rPr lang="en-US" sz="1000"/>
                        <a:t>16</a:t>
                      </a:r>
                    </a:p>
                  </a:txBody>
                  <a:tcPr/>
                </a:tc>
                <a:extLst>
                  <a:ext uri="{0D108BD9-81ED-4DB2-BD59-A6C34878D82A}">
                    <a16:rowId xmlns:a16="http://schemas.microsoft.com/office/drawing/2014/main" val="1134471670"/>
                  </a:ext>
                </a:extLst>
              </a:tr>
            </a:tbl>
          </a:graphicData>
        </a:graphic>
      </p:graphicFrame>
      <p:sp>
        <p:nvSpPr>
          <p:cNvPr id="4" name="Text Placeholder 3">
            <a:extLst>
              <a:ext uri="{FF2B5EF4-FFF2-40B4-BE49-F238E27FC236}">
                <a16:creationId xmlns:a16="http://schemas.microsoft.com/office/drawing/2014/main" id="{38A7B918-1038-4BF3-A7AB-CE5DE5D26052}"/>
              </a:ext>
            </a:extLst>
          </p:cNvPr>
          <p:cNvSpPr>
            <a:spLocks noGrp="1"/>
          </p:cNvSpPr>
          <p:nvPr>
            <p:ph type="body" sz="quarter" idx="14"/>
          </p:nvPr>
        </p:nvSpPr>
        <p:spPr/>
        <p:txBody>
          <a:bodyPr/>
          <a:lstStyle/>
          <a:p>
            <a:r>
              <a:rPr lang="en-US"/>
              <a:t>01/01/2021 - 03/17/2021</a:t>
            </a:r>
          </a:p>
        </p:txBody>
      </p:sp>
    </p:spTree>
    <p:extLst>
      <p:ext uri="{BB962C8B-B14F-4D97-AF65-F5344CB8AC3E}">
        <p14:creationId xmlns:p14="http://schemas.microsoft.com/office/powerpoint/2010/main" val="40095410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528</Words>
  <Application>Microsoft Office PowerPoint</Application>
  <PresentationFormat>On-screen Show (4:3)</PresentationFormat>
  <Paragraphs>230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PRIME organic</vt:lpstr>
      <vt:lpstr>Instagram Followers Total | All Pages</vt:lpstr>
      <vt:lpstr>Instagram Key Metrics Table | All Pages</vt:lpstr>
      <vt:lpstr>Instagram Stories Table  | All Pages</vt:lpstr>
      <vt:lpstr>Instagram Posts Table | All Pages - 1 of 4</vt:lpstr>
      <vt:lpstr>Instagram Posts Table | All Pages - 2 of 4</vt:lpstr>
      <vt:lpstr>Instagram Posts Table | All Pages - 3 of 4</vt:lpstr>
      <vt:lpstr>Instagram Posts Table | All Pages - 4 of 4</vt:lpstr>
      <vt:lpstr>Facebook Followers Total | All Pages</vt:lpstr>
      <vt:lpstr>Facebook Post Tag Performance | All Pages</vt:lpstr>
      <vt:lpstr>Facebook Key Metrics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PRIME organic</dc:title>
  <dc:creator>Frederik Peiniger</dc:creator>
  <cp:lastModifiedBy>Frederik Peiniger</cp:lastModifiedBy>
  <cp:revision>1</cp:revision>
  <dcterms:created xsi:type="dcterms:W3CDTF">2021-03-19T12:15:46Z</dcterms:created>
  <dcterms:modified xsi:type="dcterms:W3CDTF">2021-03-19T12:16:04Z</dcterms:modified>
</cp:coreProperties>
</file>