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Sheet1!$B$2:$B$93</c:f>
              <c:numCache>
                <c:formatCode>General</c:formatCode>
                <c:ptCount val="92"/>
                <c:pt idx="0">
                  <c:v>2085</c:v>
                </c:pt>
                <c:pt idx="1">
                  <c:v>2086</c:v>
                </c:pt>
                <c:pt idx="2">
                  <c:v>2088</c:v>
                </c:pt>
                <c:pt idx="3">
                  <c:v>2090</c:v>
                </c:pt>
                <c:pt idx="4">
                  <c:v>2094</c:v>
                </c:pt>
                <c:pt idx="5">
                  <c:v>2094</c:v>
                </c:pt>
                <c:pt idx="6">
                  <c:v>2095</c:v>
                </c:pt>
                <c:pt idx="7">
                  <c:v>2096</c:v>
                </c:pt>
                <c:pt idx="8">
                  <c:v>2097</c:v>
                </c:pt>
                <c:pt idx="9">
                  <c:v>2097</c:v>
                </c:pt>
                <c:pt idx="10">
                  <c:v>2098</c:v>
                </c:pt>
                <c:pt idx="11">
                  <c:v>2101</c:v>
                </c:pt>
                <c:pt idx="12">
                  <c:v>2102</c:v>
                </c:pt>
                <c:pt idx="13">
                  <c:v>2103</c:v>
                </c:pt>
                <c:pt idx="14">
                  <c:v>2102</c:v>
                </c:pt>
                <c:pt idx="15">
                  <c:v>2102</c:v>
                </c:pt>
                <c:pt idx="16">
                  <c:v>2104</c:v>
                </c:pt>
                <c:pt idx="17">
                  <c:v>2105</c:v>
                </c:pt>
                <c:pt idx="18">
                  <c:v>2106</c:v>
                </c:pt>
                <c:pt idx="19">
                  <c:v>2110</c:v>
                </c:pt>
                <c:pt idx="20">
                  <c:v>2109</c:v>
                </c:pt>
                <c:pt idx="21">
                  <c:v>2110</c:v>
                </c:pt>
                <c:pt idx="22">
                  <c:v>2113</c:v>
                </c:pt>
                <c:pt idx="23">
                  <c:v>2116</c:v>
                </c:pt>
                <c:pt idx="24">
                  <c:v>2117</c:v>
                </c:pt>
                <c:pt idx="25">
                  <c:v>2118</c:v>
                </c:pt>
                <c:pt idx="26">
                  <c:v>2118</c:v>
                </c:pt>
                <c:pt idx="27">
                  <c:v>2120</c:v>
                </c:pt>
                <c:pt idx="28">
                  <c:v>2127</c:v>
                </c:pt>
                <c:pt idx="29">
                  <c:v>2128</c:v>
                </c:pt>
                <c:pt idx="30">
                  <c:v>2129</c:v>
                </c:pt>
                <c:pt idx="31">
                  <c:v>2129</c:v>
                </c:pt>
                <c:pt idx="32">
                  <c:v>2133</c:v>
                </c:pt>
                <c:pt idx="33">
                  <c:v>2132</c:v>
                </c:pt>
                <c:pt idx="34">
                  <c:v>2134</c:v>
                </c:pt>
                <c:pt idx="35">
                  <c:v>2135</c:v>
                </c:pt>
                <c:pt idx="36">
                  <c:v>2136</c:v>
                </c:pt>
                <c:pt idx="37">
                  <c:v>2138</c:v>
                </c:pt>
                <c:pt idx="38">
                  <c:v>2140</c:v>
                </c:pt>
                <c:pt idx="39">
                  <c:v>2142</c:v>
                </c:pt>
                <c:pt idx="40">
                  <c:v>2141</c:v>
                </c:pt>
                <c:pt idx="41">
                  <c:v>2143</c:v>
                </c:pt>
                <c:pt idx="42">
                  <c:v>2141</c:v>
                </c:pt>
                <c:pt idx="43">
                  <c:v>2143</c:v>
                </c:pt>
                <c:pt idx="44">
                  <c:v>2142</c:v>
                </c:pt>
                <c:pt idx="45">
                  <c:v>2143</c:v>
                </c:pt>
                <c:pt idx="46">
                  <c:v>2144</c:v>
                </c:pt>
                <c:pt idx="47">
                  <c:v>2146</c:v>
                </c:pt>
                <c:pt idx="48">
                  <c:v>2145</c:v>
                </c:pt>
                <c:pt idx="49">
                  <c:v>2147</c:v>
                </c:pt>
                <c:pt idx="50">
                  <c:v>2148</c:v>
                </c:pt>
                <c:pt idx="51">
                  <c:v>2148</c:v>
                </c:pt>
                <c:pt idx="52">
                  <c:v>2147</c:v>
                </c:pt>
                <c:pt idx="53">
                  <c:v>2147</c:v>
                </c:pt>
                <c:pt idx="54">
                  <c:v>2147</c:v>
                </c:pt>
                <c:pt idx="55">
                  <c:v>2148</c:v>
                </c:pt>
                <c:pt idx="56">
                  <c:v>2149</c:v>
                </c:pt>
                <c:pt idx="57">
                  <c:v>2148</c:v>
                </c:pt>
                <c:pt idx="58">
                  <c:v>2147</c:v>
                </c:pt>
                <c:pt idx="59">
                  <c:v>2147</c:v>
                </c:pt>
                <c:pt idx="60">
                  <c:v>2145</c:v>
                </c:pt>
                <c:pt idx="61">
                  <c:v>2150</c:v>
                </c:pt>
                <c:pt idx="62">
                  <c:v>2150</c:v>
                </c:pt>
                <c:pt idx="63">
                  <c:v>2152</c:v>
                </c:pt>
                <c:pt idx="64">
                  <c:v>2152</c:v>
                </c:pt>
                <c:pt idx="65">
                  <c:v>2151</c:v>
                </c:pt>
                <c:pt idx="66">
                  <c:v>2155</c:v>
                </c:pt>
                <c:pt idx="67">
                  <c:v>2156</c:v>
                </c:pt>
                <c:pt idx="68">
                  <c:v>2157</c:v>
                </c:pt>
                <c:pt idx="69">
                  <c:v>2158</c:v>
                </c:pt>
                <c:pt idx="70">
                  <c:v>2162</c:v>
                </c:pt>
                <c:pt idx="71">
                  <c:v>2162</c:v>
                </c:pt>
                <c:pt idx="72">
                  <c:v>2162</c:v>
                </c:pt>
                <c:pt idx="73">
                  <c:v>2161</c:v>
                </c:pt>
                <c:pt idx="74">
                  <c:v>2159</c:v>
                </c:pt>
                <c:pt idx="75">
                  <c:v>2159</c:v>
                </c:pt>
                <c:pt idx="76">
                  <c:v>2158</c:v>
                </c:pt>
                <c:pt idx="77">
                  <c:v>2157</c:v>
                </c:pt>
                <c:pt idx="78">
                  <c:v>2158</c:v>
                </c:pt>
                <c:pt idx="79">
                  <c:v>2158</c:v>
                </c:pt>
                <c:pt idx="80">
                  <c:v>2158</c:v>
                </c:pt>
                <c:pt idx="81">
                  <c:v>2159</c:v>
                </c:pt>
                <c:pt idx="82">
                  <c:v>2157</c:v>
                </c:pt>
                <c:pt idx="83">
                  <c:v>2161</c:v>
                </c:pt>
                <c:pt idx="84">
                  <c:v>2161</c:v>
                </c:pt>
                <c:pt idx="85">
                  <c:v>2164</c:v>
                </c:pt>
                <c:pt idx="86">
                  <c:v>2165</c:v>
                </c:pt>
                <c:pt idx="87">
                  <c:v>2167</c:v>
                </c:pt>
                <c:pt idx="88">
                  <c:v>2166</c:v>
                </c:pt>
                <c:pt idx="89">
                  <c:v>2167</c:v>
                </c:pt>
                <c:pt idx="90">
                  <c:v>2166</c:v>
                </c:pt>
                <c:pt idx="91">
                  <c:v>2165</c:v>
                </c:pt>
              </c:numCache>
            </c:numRef>
          </c:val>
          <c:smooth val="0"/>
          <c:extLst>
            <c:ext xmlns:c16="http://schemas.microsoft.com/office/drawing/2014/chart" uri="{C3380CC4-5D6E-409C-BE32-E72D297353CC}">
              <c16:uniqueId val="{00000000-9FE9-42A6-85D8-E746EDEE7C8F}"/>
            </c:ext>
          </c:extLst>
        </c:ser>
        <c:dLbls>
          <c:showLegendKey val="0"/>
          <c:showVal val="0"/>
          <c:showCatName val="0"/>
          <c:showSerName val="0"/>
          <c:showPercent val="0"/>
          <c:showBubbleSize val="0"/>
        </c:dLbls>
        <c:smooth val="0"/>
        <c:axId val="326597808"/>
        <c:axId val="326600104"/>
      </c:lineChart>
      <c:dateAx>
        <c:axId val="32659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00104"/>
        <c:crosses val="autoZero"/>
        <c:auto val="1"/>
        <c:lblOffset val="100"/>
        <c:baseTimeUnit val="days"/>
      </c:dateAx>
      <c:valAx>
        <c:axId val="32660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9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3.06026365348399</c:v>
                </c:pt>
                <c:pt idx="8">
                  <c:v>3.5243475921442</c:v>
                </c:pt>
                <c:pt idx="9">
                  <c:v>2.4639045825486501</c:v>
                </c:pt>
                <c:pt idx="10">
                  <c:v>1.6949152542372901</c:v>
                </c:pt>
                <c:pt idx="11">
                  <c:v>2.49529190207156</c:v>
                </c:pt>
                <c:pt idx="12">
                  <c:v>2.4011299435028199</c:v>
                </c:pt>
                <c:pt idx="13">
                  <c:v>5.7438794726930302</c:v>
                </c:pt>
                <c:pt idx="14">
                  <c:v>3.5310734463276798</c:v>
                </c:pt>
                <c:pt idx="15">
                  <c:v>3.4369114877589499</c:v>
                </c:pt>
                <c:pt idx="16">
                  <c:v>2.8954802259886998</c:v>
                </c:pt>
                <c:pt idx="17">
                  <c:v>3.0308380414312599</c:v>
                </c:pt>
                <c:pt idx="18">
                  <c:v>2.6247645951035801</c:v>
                </c:pt>
                <c:pt idx="19">
                  <c:v>2.90332705586943</c:v>
                </c:pt>
                <c:pt idx="20">
                  <c:v>0</c:v>
                </c:pt>
                <c:pt idx="21">
                  <c:v>0</c:v>
                </c:pt>
                <c:pt idx="22">
                  <c:v>0</c:v>
                </c:pt>
                <c:pt idx="23">
                  <c:v>0</c:v>
                </c:pt>
              </c:numCache>
            </c:numRef>
          </c:val>
          <c:smooth val="0"/>
          <c:extLst>
            <c:ext xmlns:c16="http://schemas.microsoft.com/office/drawing/2014/chart" uri="{C3380CC4-5D6E-409C-BE32-E72D297353CC}">
              <c16:uniqueId val="{00000000-BEC1-452A-ADE4-0888B329F673}"/>
            </c:ext>
          </c:extLst>
        </c:ser>
        <c:dLbls>
          <c:showLegendKey val="0"/>
          <c:showVal val="0"/>
          <c:showCatName val="0"/>
          <c:showSerName val="0"/>
          <c:showPercent val="0"/>
          <c:showBubbleSize val="0"/>
        </c:dLbls>
        <c:smooth val="0"/>
        <c:axId val="328155184"/>
        <c:axId val="328155512"/>
      </c:lineChart>
      <c:catAx>
        <c:axId val="32815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55512"/>
        <c:crosses val="autoZero"/>
        <c:auto val="1"/>
        <c:lblAlgn val="ctr"/>
        <c:lblOffset val="100"/>
        <c:noMultiLvlLbl val="0"/>
      </c:catAx>
      <c:valAx>
        <c:axId val="32815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5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827F-DB43-40F0-8471-FC6F8A0EC0D1}"/>
              </a:ext>
            </a:extLst>
          </p:cNvPr>
          <p:cNvSpPr>
            <a:spLocks noGrp="1"/>
          </p:cNvSpPr>
          <p:nvPr>
            <p:ph type="ctrTitle"/>
          </p:nvPr>
        </p:nvSpPr>
        <p:spPr/>
        <p:txBody>
          <a:bodyPr/>
          <a:lstStyle/>
          <a:p>
            <a:r>
              <a:rPr lang="en-US"/>
              <a:t>Quartalsreport Instagram</a:t>
            </a:r>
          </a:p>
        </p:txBody>
      </p:sp>
      <p:sp>
        <p:nvSpPr>
          <p:cNvPr id="3" name="Subtitle 2">
            <a:extLst>
              <a:ext uri="{FF2B5EF4-FFF2-40B4-BE49-F238E27FC236}">
                <a16:creationId xmlns:a16="http://schemas.microsoft.com/office/drawing/2014/main" id="{2FF2EE6D-B64A-4543-B396-65FE2D1F65DA}"/>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58021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913BD-E820-4CCC-96FD-A76508FE2956}"/>
              </a:ext>
            </a:extLst>
          </p:cNvPr>
          <p:cNvSpPr>
            <a:spLocks noGrp="1"/>
          </p:cNvSpPr>
          <p:nvPr>
            <p:ph type="title"/>
          </p:nvPr>
        </p:nvSpPr>
        <p:spPr/>
        <p:txBody>
          <a:bodyPr/>
          <a:lstStyle/>
          <a:p>
            <a:r>
              <a:rPr lang="en-US"/>
              <a:t>Instagram Instagram Key Metrics Table | All Pages</a:t>
            </a:r>
          </a:p>
        </p:txBody>
      </p:sp>
      <p:graphicFrame>
        <p:nvGraphicFramePr>
          <p:cNvPr id="5" name="Table Placeholder 4">
            <a:extLst>
              <a:ext uri="{FF2B5EF4-FFF2-40B4-BE49-F238E27FC236}">
                <a16:creationId xmlns:a16="http://schemas.microsoft.com/office/drawing/2014/main" id="{6CA366AC-0E13-4034-89DC-F99DC41300B9}"/>
              </a:ext>
            </a:extLst>
          </p:cNvPr>
          <p:cNvGraphicFramePr>
            <a:graphicFrameLocks noGrp="1"/>
          </p:cNvGraphicFramePr>
          <p:nvPr>
            <p:ph type="tbl" sz="quarter" idx="13"/>
            <p:extLst>
              <p:ext uri="{D42A27DB-BD31-4B8C-83A1-F6EECF244321}">
                <p14:modId xmlns:p14="http://schemas.microsoft.com/office/powerpoint/2010/main" val="2098791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783697"/>
                    </a:ext>
                  </a:extLst>
                </a:gridCol>
                <a:gridCol w="658368">
                  <a:extLst>
                    <a:ext uri="{9D8B030D-6E8A-4147-A177-3AD203B41FA5}">
                      <a16:colId xmlns:a16="http://schemas.microsoft.com/office/drawing/2014/main" val="1080673555"/>
                    </a:ext>
                  </a:extLst>
                </a:gridCol>
                <a:gridCol w="658368">
                  <a:extLst>
                    <a:ext uri="{9D8B030D-6E8A-4147-A177-3AD203B41FA5}">
                      <a16:colId xmlns:a16="http://schemas.microsoft.com/office/drawing/2014/main" val="1755456184"/>
                    </a:ext>
                  </a:extLst>
                </a:gridCol>
                <a:gridCol w="658368">
                  <a:extLst>
                    <a:ext uri="{9D8B030D-6E8A-4147-A177-3AD203B41FA5}">
                      <a16:colId xmlns:a16="http://schemas.microsoft.com/office/drawing/2014/main" val="1914430348"/>
                    </a:ext>
                  </a:extLst>
                </a:gridCol>
                <a:gridCol w="658368">
                  <a:extLst>
                    <a:ext uri="{9D8B030D-6E8A-4147-A177-3AD203B41FA5}">
                      <a16:colId xmlns:a16="http://schemas.microsoft.com/office/drawing/2014/main" val="1727149886"/>
                    </a:ext>
                  </a:extLst>
                </a:gridCol>
                <a:gridCol w="658368">
                  <a:extLst>
                    <a:ext uri="{9D8B030D-6E8A-4147-A177-3AD203B41FA5}">
                      <a16:colId xmlns:a16="http://schemas.microsoft.com/office/drawing/2014/main" val="3183453404"/>
                    </a:ext>
                  </a:extLst>
                </a:gridCol>
                <a:gridCol w="658368">
                  <a:extLst>
                    <a:ext uri="{9D8B030D-6E8A-4147-A177-3AD203B41FA5}">
                      <a16:colId xmlns:a16="http://schemas.microsoft.com/office/drawing/2014/main" val="4078450292"/>
                    </a:ext>
                  </a:extLst>
                </a:gridCol>
                <a:gridCol w="658368">
                  <a:extLst>
                    <a:ext uri="{9D8B030D-6E8A-4147-A177-3AD203B41FA5}">
                      <a16:colId xmlns:a16="http://schemas.microsoft.com/office/drawing/2014/main" val="863140591"/>
                    </a:ext>
                  </a:extLst>
                </a:gridCol>
                <a:gridCol w="658368">
                  <a:extLst>
                    <a:ext uri="{9D8B030D-6E8A-4147-A177-3AD203B41FA5}">
                      <a16:colId xmlns:a16="http://schemas.microsoft.com/office/drawing/2014/main" val="1934968767"/>
                    </a:ext>
                  </a:extLst>
                </a:gridCol>
                <a:gridCol w="658368">
                  <a:extLst>
                    <a:ext uri="{9D8B030D-6E8A-4147-A177-3AD203B41FA5}">
                      <a16:colId xmlns:a16="http://schemas.microsoft.com/office/drawing/2014/main" val="4539400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290155184"/>
                  </a:ext>
                </a:extLst>
              </a:tr>
              <a:tr h="370840">
                <a:tc>
                  <a:txBody>
                    <a:bodyPr/>
                    <a:lstStyle/>
                    <a:p>
                      <a:r>
                        <a:rPr lang="en-US" sz="1000"/>
                        <a:t>pronovabkk</a:t>
                      </a:r>
                    </a:p>
                  </a:txBody>
                  <a:tcPr/>
                </a:tc>
                <a:tc>
                  <a:txBody>
                    <a:bodyPr/>
                    <a:lstStyle/>
                    <a:p>
                      <a:r>
                        <a:rPr lang="en-US" sz="1000"/>
                        <a:t>2165</a:t>
                      </a:r>
                    </a:p>
                  </a:txBody>
                  <a:tcPr/>
                </a:tc>
                <a:tc>
                  <a:txBody>
                    <a:bodyPr/>
                    <a:lstStyle/>
                    <a:p>
                      <a:r>
                        <a:rPr lang="en-US" sz="1000"/>
                        <a:t>82</a:t>
                      </a:r>
                    </a:p>
                  </a:txBody>
                  <a:tcPr/>
                </a:tc>
                <a:tc>
                  <a:txBody>
                    <a:bodyPr/>
                    <a:lstStyle/>
                    <a:p>
                      <a:r>
                        <a:rPr lang="en-US" sz="1000"/>
                        <a:t>38</a:t>
                      </a:r>
                    </a:p>
                  </a:txBody>
                  <a:tcPr/>
                </a:tc>
                <a:tc>
                  <a:txBody>
                    <a:bodyPr/>
                    <a:lstStyle/>
                    <a:p>
                      <a:r>
                        <a:rPr lang="en-US" sz="1000"/>
                        <a:t>35</a:t>
                      </a:r>
                    </a:p>
                  </a:txBody>
                  <a:tcPr/>
                </a:tc>
                <a:tc>
                  <a:txBody>
                    <a:bodyPr/>
                    <a:lstStyle/>
                    <a:p>
                      <a:r>
                        <a:rPr lang="en-US" sz="1000"/>
                        <a:t>2</a:t>
                      </a:r>
                    </a:p>
                  </a:txBody>
                  <a:tcPr/>
                </a:tc>
                <a:tc>
                  <a:txBody>
                    <a:bodyPr/>
                    <a:lstStyle/>
                    <a:p>
                      <a:r>
                        <a:rPr lang="en-US" sz="1000"/>
                        <a:t>1</a:t>
                      </a:r>
                    </a:p>
                  </a:txBody>
                  <a:tcPr/>
                </a:tc>
                <a:tc>
                  <a:txBody>
                    <a:bodyPr/>
                    <a:lstStyle/>
                    <a:p>
                      <a:r>
                        <a:rPr lang="en-US" sz="1000"/>
                        <a:t>2436</a:t>
                      </a:r>
                    </a:p>
                  </a:txBody>
                  <a:tcPr/>
                </a:tc>
                <a:tc>
                  <a:txBody>
                    <a:bodyPr/>
                    <a:lstStyle/>
                    <a:p>
                      <a:r>
                        <a:rPr lang="en-US" sz="1000"/>
                        <a:t>24</a:t>
                      </a:r>
                    </a:p>
                  </a:txBody>
                  <a:tcPr/>
                </a:tc>
                <a:tc>
                  <a:txBody>
                    <a:bodyPr/>
                    <a:lstStyle/>
                    <a:p>
                      <a:r>
                        <a:rPr lang="en-US" sz="1000"/>
                        <a:t>3.0479 %</a:t>
                      </a:r>
                    </a:p>
                  </a:txBody>
                  <a:tcPr/>
                </a:tc>
                <a:extLst>
                  <a:ext uri="{0D108BD9-81ED-4DB2-BD59-A6C34878D82A}">
                    <a16:rowId xmlns:a16="http://schemas.microsoft.com/office/drawing/2014/main" val="62143449"/>
                  </a:ext>
                </a:extLst>
              </a:tr>
            </a:tbl>
          </a:graphicData>
        </a:graphic>
      </p:graphicFrame>
      <p:sp>
        <p:nvSpPr>
          <p:cNvPr id="4" name="Text Placeholder 3">
            <a:extLst>
              <a:ext uri="{FF2B5EF4-FFF2-40B4-BE49-F238E27FC236}">
                <a16:creationId xmlns:a16="http://schemas.microsoft.com/office/drawing/2014/main" id="{5EB0B946-E0A6-4DC1-AC85-6E8C141F0FB2}"/>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922057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2E76B-947B-437F-A774-783C97EE1D1F}"/>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89359CC4-504F-41FF-907B-737A81D50080}"/>
              </a:ext>
            </a:extLst>
          </p:cNvPr>
          <p:cNvGraphicFramePr>
            <a:graphicFrameLocks noGrp="1"/>
          </p:cNvGraphicFramePr>
          <p:nvPr>
            <p:ph type="chart" sz="quarter" idx="13"/>
            <p:extLst>
              <p:ext uri="{D42A27DB-BD31-4B8C-83A1-F6EECF244321}">
                <p14:modId xmlns:p14="http://schemas.microsoft.com/office/powerpoint/2010/main" val="2196876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E1E15A-240F-48A3-A7D7-BAF4A9854614}"/>
              </a:ext>
            </a:extLst>
          </p:cNvPr>
          <p:cNvSpPr>
            <a:spLocks noGrp="1"/>
          </p:cNvSpPr>
          <p:nvPr>
            <p:ph type="body" sz="quarter" idx="14"/>
          </p:nvPr>
        </p:nvSpPr>
        <p:spPr/>
        <p:txBody>
          <a:bodyPr/>
          <a:lstStyle/>
          <a:p>
            <a:r>
              <a:rPr lang="en-US"/>
              <a:t>10/01/2020 - 12/31/2020</a:t>
            </a:r>
          </a:p>
        </p:txBody>
      </p:sp>
      <p:sp>
        <p:nvSpPr>
          <p:cNvPr id="5" name="Footer Placeholder 4">
            <a:extLst>
              <a:ext uri="{FF2B5EF4-FFF2-40B4-BE49-F238E27FC236}">
                <a16:creationId xmlns:a16="http://schemas.microsoft.com/office/drawing/2014/main" id="{C6D199CC-5998-4CAC-A7C9-9BA7EF3A45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0078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EB96C-FDEA-40B7-8637-283F605658F0}"/>
              </a:ext>
            </a:extLst>
          </p:cNvPr>
          <p:cNvSpPr>
            <a:spLocks noGrp="1"/>
          </p:cNvSpPr>
          <p:nvPr>
            <p:ph type="title"/>
          </p:nvPr>
        </p:nvSpPr>
        <p:spPr/>
        <p:txBody>
          <a:bodyPr/>
          <a:lstStyle/>
          <a:p>
            <a:r>
              <a:rPr lang="en-US"/>
              <a:t>Instagram Stories Table  | All Pages</a:t>
            </a:r>
          </a:p>
        </p:txBody>
      </p:sp>
      <p:graphicFrame>
        <p:nvGraphicFramePr>
          <p:cNvPr id="5" name="Table Placeholder 4">
            <a:extLst>
              <a:ext uri="{FF2B5EF4-FFF2-40B4-BE49-F238E27FC236}">
                <a16:creationId xmlns:a16="http://schemas.microsoft.com/office/drawing/2014/main" id="{485776D8-86F0-4332-B9A6-025E2B077816}"/>
              </a:ext>
            </a:extLst>
          </p:cNvPr>
          <p:cNvGraphicFramePr>
            <a:graphicFrameLocks noGrp="1"/>
          </p:cNvGraphicFramePr>
          <p:nvPr>
            <p:ph type="tbl" sz="quarter" idx="13"/>
            <p:extLst>
              <p:ext uri="{D42A27DB-BD31-4B8C-83A1-F6EECF244321}">
                <p14:modId xmlns:p14="http://schemas.microsoft.com/office/powerpoint/2010/main" val="1157700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45432394"/>
                    </a:ext>
                  </a:extLst>
                </a:gridCol>
                <a:gridCol w="905256">
                  <a:extLst>
                    <a:ext uri="{9D8B030D-6E8A-4147-A177-3AD203B41FA5}">
                      <a16:colId xmlns:a16="http://schemas.microsoft.com/office/drawing/2014/main" val="421901156"/>
                    </a:ext>
                  </a:extLst>
                </a:gridCol>
                <a:gridCol w="905256">
                  <a:extLst>
                    <a:ext uri="{9D8B030D-6E8A-4147-A177-3AD203B41FA5}">
                      <a16:colId xmlns:a16="http://schemas.microsoft.com/office/drawing/2014/main" val="2011748381"/>
                    </a:ext>
                  </a:extLst>
                </a:gridCol>
                <a:gridCol w="905256">
                  <a:extLst>
                    <a:ext uri="{9D8B030D-6E8A-4147-A177-3AD203B41FA5}">
                      <a16:colId xmlns:a16="http://schemas.microsoft.com/office/drawing/2014/main" val="1788135812"/>
                    </a:ext>
                  </a:extLst>
                </a:gridCol>
                <a:gridCol w="905256">
                  <a:extLst>
                    <a:ext uri="{9D8B030D-6E8A-4147-A177-3AD203B41FA5}">
                      <a16:colId xmlns:a16="http://schemas.microsoft.com/office/drawing/2014/main" val="4798648"/>
                    </a:ext>
                  </a:extLst>
                </a:gridCol>
                <a:gridCol w="905256">
                  <a:extLst>
                    <a:ext uri="{9D8B030D-6E8A-4147-A177-3AD203B41FA5}">
                      <a16:colId xmlns:a16="http://schemas.microsoft.com/office/drawing/2014/main" val="1692390587"/>
                    </a:ext>
                  </a:extLst>
                </a:gridCol>
                <a:gridCol w="905256">
                  <a:extLst>
                    <a:ext uri="{9D8B030D-6E8A-4147-A177-3AD203B41FA5}">
                      <a16:colId xmlns:a16="http://schemas.microsoft.com/office/drawing/2014/main" val="2431873829"/>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337772776"/>
                  </a:ext>
                </a:extLst>
              </a:tr>
              <a:tr h="370840">
                <a:tc>
                  <a:txBody>
                    <a:bodyPr/>
                    <a:lstStyle/>
                    <a:p>
                      <a:r>
                        <a:rPr lang="de-DE" sz="1000" b="1"/>
                        <a:t>pronovabkk - 2020-10-21 14:01:57</a:t>
                      </a:r>
                      <a:r>
                        <a:rPr lang="de-DE" sz="1000"/>
                        <a:t>
 Tut auch gar nicht weh!</a:t>
                      </a:r>
                      <a:endParaRPr lang="en-US" sz="1000"/>
                    </a:p>
                  </a:txBody>
                  <a:tcPr/>
                </a:tc>
                <a:tc>
                  <a:txBody>
                    <a:bodyPr/>
                    <a:lstStyle/>
                    <a:p>
                      <a:r>
                        <a:rPr lang="en-US" sz="1000"/>
                        <a:t>10/22/2020 13:31:38</a:t>
                      </a:r>
                    </a:p>
                  </a:txBody>
                  <a:tcPr/>
                </a:tc>
                <a:tc>
                  <a:txBody>
                    <a:bodyPr/>
                    <a:lstStyle/>
                    <a:p>
                      <a:r>
                        <a:rPr lang="en-US" sz="1000"/>
                        <a:t>710</a:t>
                      </a:r>
                    </a:p>
                  </a:txBody>
                  <a:tcPr/>
                </a:tc>
                <a:tc>
                  <a:txBody>
                    <a:bodyPr/>
                    <a:lstStyle/>
                    <a:p>
                      <a:r>
                        <a:rPr lang="en-US" sz="1000"/>
                        <a:t>3</a:t>
                      </a:r>
                    </a:p>
                  </a:txBody>
                  <a:tcPr/>
                </a:tc>
                <a:tc>
                  <a:txBody>
                    <a:bodyPr/>
                    <a:lstStyle/>
                    <a:p>
                      <a:r>
                        <a:rPr lang="en-US" sz="1000"/>
                        <a:t>30</a:t>
                      </a:r>
                    </a:p>
                  </a:txBody>
                  <a:tcPr/>
                </a:tc>
                <a:tc>
                  <a:txBody>
                    <a:bodyPr/>
                    <a:lstStyle/>
                    <a:p>
                      <a:r>
                        <a:rPr lang="en-US" sz="1000"/>
                        <a:t>575</a:t>
                      </a:r>
                    </a:p>
                  </a:txBody>
                  <a:tcPr/>
                </a:tc>
                <a:tc>
                  <a:txBody>
                    <a:bodyPr/>
                    <a:lstStyle/>
                    <a:p>
                      <a:r>
                        <a:rPr lang="en-US" sz="1000"/>
                        <a:t>118</a:t>
                      </a:r>
                    </a:p>
                  </a:txBody>
                  <a:tcPr/>
                </a:tc>
                <a:extLst>
                  <a:ext uri="{0D108BD9-81ED-4DB2-BD59-A6C34878D82A}">
                    <a16:rowId xmlns:a16="http://schemas.microsoft.com/office/drawing/2014/main" val="87444395"/>
                  </a:ext>
                </a:extLst>
              </a:tr>
              <a:tr h="370840">
                <a:tc>
                  <a:txBody>
                    <a:bodyPr/>
                    <a:lstStyle/>
                    <a:p>
                      <a:r>
                        <a:rPr lang="pt-BR" sz="1000" b="1"/>
                        <a:t>pronovabkk - 2020-10-28 14:15:25</a:t>
                      </a:r>
                      <a:r>
                        <a:rPr lang="pt-BR" sz="1000"/>
                        <a:t>
 n/a</a:t>
                      </a:r>
                      <a:endParaRPr lang="en-US" sz="1000"/>
                    </a:p>
                  </a:txBody>
                  <a:tcPr/>
                </a:tc>
                <a:tc>
                  <a:txBody>
                    <a:bodyPr/>
                    <a:lstStyle/>
                    <a:p>
                      <a:r>
                        <a:rPr lang="en-US" sz="1000"/>
                        <a:t>10/29/2020 14:06:40</a:t>
                      </a:r>
                    </a:p>
                  </a:txBody>
                  <a:tcPr/>
                </a:tc>
                <a:tc>
                  <a:txBody>
                    <a:bodyPr/>
                    <a:lstStyle/>
                    <a:p>
                      <a:r>
                        <a:rPr lang="en-US" sz="1000"/>
                        <a:t>508</a:t>
                      </a:r>
                    </a:p>
                  </a:txBody>
                  <a:tcPr/>
                </a:tc>
                <a:tc>
                  <a:txBody>
                    <a:bodyPr/>
                    <a:lstStyle/>
                    <a:p>
                      <a:r>
                        <a:rPr lang="en-US" sz="1000"/>
                        <a:t>0</a:t>
                      </a:r>
                    </a:p>
                  </a:txBody>
                  <a:tcPr/>
                </a:tc>
                <a:tc>
                  <a:txBody>
                    <a:bodyPr/>
                    <a:lstStyle/>
                    <a:p>
                      <a:r>
                        <a:rPr lang="en-US" sz="1000"/>
                        <a:t>34</a:t>
                      </a:r>
                    </a:p>
                  </a:txBody>
                  <a:tcPr/>
                </a:tc>
                <a:tc>
                  <a:txBody>
                    <a:bodyPr/>
                    <a:lstStyle/>
                    <a:p>
                      <a:r>
                        <a:rPr lang="en-US" sz="1000"/>
                        <a:t>519</a:t>
                      </a:r>
                    </a:p>
                  </a:txBody>
                  <a:tcPr/>
                </a:tc>
                <a:tc>
                  <a:txBody>
                    <a:bodyPr/>
                    <a:lstStyle/>
                    <a:p>
                      <a:r>
                        <a:rPr lang="en-US" sz="1000"/>
                        <a:t>114</a:t>
                      </a:r>
                    </a:p>
                  </a:txBody>
                  <a:tcPr/>
                </a:tc>
                <a:extLst>
                  <a:ext uri="{0D108BD9-81ED-4DB2-BD59-A6C34878D82A}">
                    <a16:rowId xmlns:a16="http://schemas.microsoft.com/office/drawing/2014/main" val="999627969"/>
                  </a:ext>
                </a:extLst>
              </a:tr>
              <a:tr h="370840">
                <a:tc>
                  <a:txBody>
                    <a:bodyPr/>
                    <a:lstStyle/>
                    <a:p>
                      <a:r>
                        <a:rPr lang="pt-BR" sz="1000" b="1"/>
                        <a:t>pronovabkk - 2020-10-28 14:18:04</a:t>
                      </a:r>
                      <a:r>
                        <a:rPr lang="pt-BR" sz="1000"/>
                        <a:t>
 n/a</a:t>
                      </a:r>
                      <a:endParaRPr lang="en-US" sz="1000"/>
                    </a:p>
                  </a:txBody>
                  <a:tcPr/>
                </a:tc>
                <a:tc>
                  <a:txBody>
                    <a:bodyPr/>
                    <a:lstStyle/>
                    <a:p>
                      <a:r>
                        <a:rPr lang="en-US" sz="1000"/>
                        <a:t>10/29/2020 14:06:40</a:t>
                      </a:r>
                    </a:p>
                  </a:txBody>
                  <a:tcPr/>
                </a:tc>
                <a:tc>
                  <a:txBody>
                    <a:bodyPr/>
                    <a:lstStyle/>
                    <a:p>
                      <a:r>
                        <a:rPr lang="en-US" sz="1000"/>
                        <a:t>485</a:t>
                      </a:r>
                    </a:p>
                  </a:txBody>
                  <a:tcPr/>
                </a:tc>
                <a:tc>
                  <a:txBody>
                    <a:bodyPr/>
                    <a:lstStyle/>
                    <a:p>
                      <a:r>
                        <a:rPr lang="en-US" sz="1000"/>
                        <a:t>0</a:t>
                      </a:r>
                    </a:p>
                  </a:txBody>
                  <a:tcPr/>
                </a:tc>
                <a:tc>
                  <a:txBody>
                    <a:bodyPr/>
                    <a:lstStyle/>
                    <a:p>
                      <a:r>
                        <a:rPr lang="en-US" sz="1000"/>
                        <a:t>13</a:t>
                      </a:r>
                    </a:p>
                  </a:txBody>
                  <a:tcPr/>
                </a:tc>
                <a:tc>
                  <a:txBody>
                    <a:bodyPr/>
                    <a:lstStyle/>
                    <a:p>
                      <a:r>
                        <a:rPr lang="en-US" sz="1000"/>
                        <a:t>470</a:t>
                      </a:r>
                    </a:p>
                  </a:txBody>
                  <a:tcPr/>
                </a:tc>
                <a:tc>
                  <a:txBody>
                    <a:bodyPr/>
                    <a:lstStyle/>
                    <a:p>
                      <a:r>
                        <a:rPr lang="en-US" sz="1000"/>
                        <a:t>70</a:t>
                      </a:r>
                    </a:p>
                  </a:txBody>
                  <a:tcPr/>
                </a:tc>
                <a:extLst>
                  <a:ext uri="{0D108BD9-81ED-4DB2-BD59-A6C34878D82A}">
                    <a16:rowId xmlns:a16="http://schemas.microsoft.com/office/drawing/2014/main" val="1719578934"/>
                  </a:ext>
                </a:extLst>
              </a:tr>
              <a:tr h="370840">
                <a:tc>
                  <a:txBody>
                    <a:bodyPr/>
                    <a:lstStyle/>
                    <a:p>
                      <a:r>
                        <a:rPr lang="de-DE" sz="1000" b="1"/>
                        <a:t>pronovabkk - 2020-10-21 13:58:10</a:t>
                      </a:r>
                      <a:r>
                        <a:rPr lang="de-DE" sz="1000"/>
                        <a:t>
 Für unsere Versicherten und unser Kollegium übernehmen wir die Kosten für die Vierfach-Impfung.</a:t>
                      </a:r>
                      <a:endParaRPr lang="en-US" sz="1000"/>
                    </a:p>
                  </a:txBody>
                  <a:tcPr/>
                </a:tc>
                <a:tc>
                  <a:txBody>
                    <a:bodyPr/>
                    <a:lstStyle/>
                    <a:p>
                      <a:r>
                        <a:rPr lang="en-US" sz="1000"/>
                        <a:t>10/22/2020 13:31:38</a:t>
                      </a:r>
                    </a:p>
                  </a:txBody>
                  <a:tcPr/>
                </a:tc>
                <a:tc>
                  <a:txBody>
                    <a:bodyPr/>
                    <a:lstStyle/>
                    <a:p>
                      <a:r>
                        <a:rPr lang="en-US" sz="1000"/>
                        <a:t>736</a:t>
                      </a:r>
                    </a:p>
                  </a:txBody>
                  <a:tcPr/>
                </a:tc>
                <a:tc>
                  <a:txBody>
                    <a:bodyPr/>
                    <a:lstStyle/>
                    <a:p>
                      <a:r>
                        <a:rPr lang="en-US" sz="1000"/>
                        <a:t>0</a:t>
                      </a:r>
                    </a:p>
                  </a:txBody>
                  <a:tcPr/>
                </a:tc>
                <a:tc>
                  <a:txBody>
                    <a:bodyPr/>
                    <a:lstStyle/>
                    <a:p>
                      <a:r>
                        <a:rPr lang="en-US" sz="1000"/>
                        <a:t>31</a:t>
                      </a:r>
                    </a:p>
                  </a:txBody>
                  <a:tcPr/>
                </a:tc>
                <a:tc>
                  <a:txBody>
                    <a:bodyPr/>
                    <a:lstStyle/>
                    <a:p>
                      <a:r>
                        <a:rPr lang="en-US" sz="1000"/>
                        <a:t>627</a:t>
                      </a:r>
                    </a:p>
                  </a:txBody>
                  <a:tcPr/>
                </a:tc>
                <a:tc>
                  <a:txBody>
                    <a:bodyPr/>
                    <a:lstStyle/>
                    <a:p>
                      <a:r>
                        <a:rPr lang="en-US" sz="1000"/>
                        <a:t>65</a:t>
                      </a:r>
                    </a:p>
                  </a:txBody>
                  <a:tcPr/>
                </a:tc>
                <a:extLst>
                  <a:ext uri="{0D108BD9-81ED-4DB2-BD59-A6C34878D82A}">
                    <a16:rowId xmlns:a16="http://schemas.microsoft.com/office/drawing/2014/main" val="1736186523"/>
                  </a:ext>
                </a:extLst>
              </a:tr>
              <a:tr h="370840">
                <a:tc>
                  <a:txBody>
                    <a:bodyPr/>
                    <a:lstStyle/>
                    <a:p>
                      <a:r>
                        <a:rPr lang="pt-BR" sz="1000" b="1"/>
                        <a:t>pronovabkk - 2020-10-28 14:15:34</a:t>
                      </a:r>
                      <a:r>
                        <a:rPr lang="pt-BR" sz="1000"/>
                        <a:t>
 n/a</a:t>
                      </a:r>
                      <a:endParaRPr lang="en-US" sz="1000"/>
                    </a:p>
                  </a:txBody>
                  <a:tcPr/>
                </a:tc>
                <a:tc>
                  <a:txBody>
                    <a:bodyPr/>
                    <a:lstStyle/>
                    <a:p>
                      <a:r>
                        <a:rPr lang="en-US" sz="1000"/>
                        <a:t>10/29/2020 14:06:40</a:t>
                      </a:r>
                    </a:p>
                  </a:txBody>
                  <a:tcPr/>
                </a:tc>
                <a:tc>
                  <a:txBody>
                    <a:bodyPr/>
                    <a:lstStyle/>
                    <a:p>
                      <a:r>
                        <a:rPr lang="en-US" sz="1000"/>
                        <a:t>506</a:t>
                      </a:r>
                    </a:p>
                  </a:txBody>
                  <a:tcPr/>
                </a:tc>
                <a:tc>
                  <a:txBody>
                    <a:bodyPr/>
                    <a:lstStyle/>
                    <a:p>
                      <a:r>
                        <a:rPr lang="en-US" sz="1000"/>
                        <a:t>0</a:t>
                      </a:r>
                    </a:p>
                  </a:txBody>
                  <a:tcPr/>
                </a:tc>
                <a:tc>
                  <a:txBody>
                    <a:bodyPr/>
                    <a:lstStyle/>
                    <a:p>
                      <a:r>
                        <a:rPr lang="en-US" sz="1000"/>
                        <a:t>9</a:t>
                      </a:r>
                    </a:p>
                  </a:txBody>
                  <a:tcPr/>
                </a:tc>
                <a:tc>
                  <a:txBody>
                    <a:bodyPr/>
                    <a:lstStyle/>
                    <a:p>
                      <a:r>
                        <a:rPr lang="en-US" sz="1000"/>
                        <a:t>503</a:t>
                      </a:r>
                    </a:p>
                  </a:txBody>
                  <a:tcPr/>
                </a:tc>
                <a:tc>
                  <a:txBody>
                    <a:bodyPr/>
                    <a:lstStyle/>
                    <a:p>
                      <a:r>
                        <a:rPr lang="en-US" sz="1000"/>
                        <a:t>57</a:t>
                      </a:r>
                    </a:p>
                  </a:txBody>
                  <a:tcPr/>
                </a:tc>
                <a:extLst>
                  <a:ext uri="{0D108BD9-81ED-4DB2-BD59-A6C34878D82A}">
                    <a16:rowId xmlns:a16="http://schemas.microsoft.com/office/drawing/2014/main" val="52410965"/>
                  </a:ext>
                </a:extLst>
              </a:tr>
            </a:tbl>
          </a:graphicData>
        </a:graphic>
      </p:graphicFrame>
      <p:sp>
        <p:nvSpPr>
          <p:cNvPr id="4" name="Text Placeholder 3">
            <a:extLst>
              <a:ext uri="{FF2B5EF4-FFF2-40B4-BE49-F238E27FC236}">
                <a16:creationId xmlns:a16="http://schemas.microsoft.com/office/drawing/2014/main" id="{C97E5509-A351-44FE-B172-F9BCBBB07EAE}"/>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2675951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CFF6C-0595-485D-9326-28F521558FD7}"/>
              </a:ext>
            </a:extLst>
          </p:cNvPr>
          <p:cNvSpPr>
            <a:spLocks noGrp="1"/>
          </p:cNvSpPr>
          <p:nvPr>
            <p:ph type="title"/>
          </p:nvPr>
        </p:nvSpPr>
        <p:spPr/>
        <p:txBody>
          <a:bodyPr/>
          <a:lstStyle/>
          <a:p>
            <a:r>
              <a:rPr lang="en-US"/>
              <a:t>Instagram Interaction Rate By Hour | All Pages</a:t>
            </a:r>
          </a:p>
        </p:txBody>
      </p:sp>
      <p:graphicFrame>
        <p:nvGraphicFramePr>
          <p:cNvPr id="6" name="Chart Placeholder 5">
            <a:extLst>
              <a:ext uri="{FF2B5EF4-FFF2-40B4-BE49-F238E27FC236}">
                <a16:creationId xmlns:a16="http://schemas.microsoft.com/office/drawing/2014/main" id="{3F3AA838-1408-4084-BD46-65843544BB0A}"/>
              </a:ext>
            </a:extLst>
          </p:cNvPr>
          <p:cNvGraphicFramePr>
            <a:graphicFrameLocks noGrp="1"/>
          </p:cNvGraphicFramePr>
          <p:nvPr>
            <p:ph type="chart" sz="quarter" idx="13"/>
            <p:extLst>
              <p:ext uri="{D42A27DB-BD31-4B8C-83A1-F6EECF244321}">
                <p14:modId xmlns:p14="http://schemas.microsoft.com/office/powerpoint/2010/main" val="537867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2D402A-3A98-47E8-847D-4C990330EFDF}"/>
              </a:ext>
            </a:extLst>
          </p:cNvPr>
          <p:cNvSpPr>
            <a:spLocks noGrp="1"/>
          </p:cNvSpPr>
          <p:nvPr>
            <p:ph type="body" sz="quarter" idx="14"/>
          </p:nvPr>
        </p:nvSpPr>
        <p:spPr/>
        <p:txBody>
          <a:bodyPr/>
          <a:lstStyle/>
          <a:p>
            <a:r>
              <a:rPr lang="en-US"/>
              <a:t>10/01/2020 - 12/31/2020</a:t>
            </a:r>
          </a:p>
        </p:txBody>
      </p:sp>
      <p:sp>
        <p:nvSpPr>
          <p:cNvPr id="5" name="Footer Placeholder 4">
            <a:extLst>
              <a:ext uri="{FF2B5EF4-FFF2-40B4-BE49-F238E27FC236}">
                <a16:creationId xmlns:a16="http://schemas.microsoft.com/office/drawing/2014/main" id="{F628B3DD-F217-4C55-9D82-2890C845B8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761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B58B6-161B-46FB-809F-4FCE2F62A158}"/>
              </a:ext>
            </a:extLst>
          </p:cNvPr>
          <p:cNvSpPr>
            <a:spLocks noGrp="1"/>
          </p:cNvSpPr>
          <p:nvPr>
            <p:ph type="title"/>
          </p:nvPr>
        </p:nvSpPr>
        <p:spPr/>
        <p:txBody>
          <a:bodyPr/>
          <a:lstStyle/>
          <a:p>
            <a:r>
              <a:rPr lang="en-US"/>
              <a:t>Instagram Posts Table | All Pages - 1 of 5</a:t>
            </a:r>
          </a:p>
        </p:txBody>
      </p:sp>
      <p:graphicFrame>
        <p:nvGraphicFramePr>
          <p:cNvPr id="5" name="Table Placeholder 4">
            <a:extLst>
              <a:ext uri="{FF2B5EF4-FFF2-40B4-BE49-F238E27FC236}">
                <a16:creationId xmlns:a16="http://schemas.microsoft.com/office/drawing/2014/main" id="{4CD0267F-B468-419D-9E41-862AF37AB5C9}"/>
              </a:ext>
            </a:extLst>
          </p:cNvPr>
          <p:cNvGraphicFramePr>
            <a:graphicFrameLocks noGrp="1"/>
          </p:cNvGraphicFramePr>
          <p:nvPr>
            <p:ph type="tbl" sz="quarter" idx="13"/>
            <p:extLst>
              <p:ext uri="{D42A27DB-BD31-4B8C-83A1-F6EECF244321}">
                <p14:modId xmlns:p14="http://schemas.microsoft.com/office/powerpoint/2010/main" val="95127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647149"/>
                    </a:ext>
                  </a:extLst>
                </a:gridCol>
                <a:gridCol w="1399032">
                  <a:extLst>
                    <a:ext uri="{9D8B030D-6E8A-4147-A177-3AD203B41FA5}">
                      <a16:colId xmlns:a16="http://schemas.microsoft.com/office/drawing/2014/main" val="81809492"/>
                    </a:ext>
                  </a:extLst>
                </a:gridCol>
                <a:gridCol w="1892808">
                  <a:extLst>
                    <a:ext uri="{9D8B030D-6E8A-4147-A177-3AD203B41FA5}">
                      <a16:colId xmlns:a16="http://schemas.microsoft.com/office/drawing/2014/main" val="1863953580"/>
                    </a:ext>
                  </a:extLst>
                </a:gridCol>
                <a:gridCol w="658368">
                  <a:extLst>
                    <a:ext uri="{9D8B030D-6E8A-4147-A177-3AD203B41FA5}">
                      <a16:colId xmlns:a16="http://schemas.microsoft.com/office/drawing/2014/main" val="1072942635"/>
                    </a:ext>
                  </a:extLst>
                </a:gridCol>
                <a:gridCol w="658368">
                  <a:extLst>
                    <a:ext uri="{9D8B030D-6E8A-4147-A177-3AD203B41FA5}">
                      <a16:colId xmlns:a16="http://schemas.microsoft.com/office/drawing/2014/main" val="2253980874"/>
                    </a:ext>
                  </a:extLst>
                </a:gridCol>
                <a:gridCol w="658368">
                  <a:extLst>
                    <a:ext uri="{9D8B030D-6E8A-4147-A177-3AD203B41FA5}">
                      <a16:colId xmlns:a16="http://schemas.microsoft.com/office/drawing/2014/main" val="2713838080"/>
                    </a:ext>
                  </a:extLst>
                </a:gridCol>
                <a:gridCol w="658368">
                  <a:extLst>
                    <a:ext uri="{9D8B030D-6E8A-4147-A177-3AD203B41FA5}">
                      <a16:colId xmlns:a16="http://schemas.microsoft.com/office/drawing/2014/main" val="2617795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74112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13:26:25</a:t>
                      </a:r>
                      <a:r>
                        <a:rPr kumimoji="0" lang="de-DE" sz="1000" b="0" i="0" u="none" strike="noStrike" kern="1200" cap="none" spc="0" normalizeH="0" baseline="0" noProof="0">
                          <a:ln>
                            <a:noFill/>
                          </a:ln>
                          <a:solidFill>
                            <a:prstClr val="black"/>
                          </a:solidFill>
                          <a:effectLst/>
                          <a:uLnTx/>
                          <a:uFillTx/>
                          <a:latin typeface="+mn-lt"/>
                          <a:ea typeface="+mn-ea"/>
                          <a:cs typeface="+mn-cs"/>
                        </a:rPr>
                        <a:t>
 Starte deine Karriere in unserem starken Team: Für den Ausbildungsstart 2021 bieten wir Ausbildungsplätze in diesen vier Ausbildungsberufen an: #Sozialversicherungsfachangestellte (m/w/d), #Fachinformatiker*in Fachrichtung Systemintegration (m/w/d), #Kauffrau oder #KaufmannimGesundheitswesen (m/w/d) und Kauffrau oder #KaufmannfürBüromanagement (m/w/d).
Neugierig? Dann schau dir unsere #Stellenanzeigen an. den Link findest du in der Bio. Wir freuen uns darauf, von dir zu hören!
#azubi #azubi2021 #azubi2021gesucht #azubileverkusen #sofa2021 #bkkakademie #bkkakademierotenburg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122894816_1621934741300995_138086061025601256_n.jpg?_nc_cat=111&amp;ccb=3&amp;_nc_sid=8ae9d6&amp;_nc_eui2=AeFTf_ql0JDgAocpZT7UEPRzRHOTqlzp7cBEc5OqXOntwHp-FHNmdcIzi5AXrETQtEE&amp;_nc_ohc=P7g3RjrzNbkAX-lunl7&amp;_nc_ht=scontent-iad3-1.cdninstagram.com&amp;oh=5adf6d40ba928d03c36dbfe187b0e1f3&amp;oe=604FA0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Employer Branding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extLst>
                  <a:ext uri="{0D108BD9-81ED-4DB2-BD59-A6C34878D82A}">
                    <a16:rowId xmlns:a16="http://schemas.microsoft.com/office/drawing/2014/main" val="3265376384"/>
                  </a:ext>
                </a:extLst>
              </a:tr>
            </a:tbl>
          </a:graphicData>
        </a:graphic>
      </p:graphicFrame>
      <p:sp>
        <p:nvSpPr>
          <p:cNvPr id="4" name="Text Placeholder 3">
            <a:extLst>
              <a:ext uri="{FF2B5EF4-FFF2-40B4-BE49-F238E27FC236}">
                <a16:creationId xmlns:a16="http://schemas.microsoft.com/office/drawing/2014/main" id="{FDE098F5-BFC5-48D0-928C-7F75F80ADB43}"/>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1510973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3432E-0514-4BC6-B6CE-6574E058AB6C}"/>
              </a:ext>
            </a:extLst>
          </p:cNvPr>
          <p:cNvSpPr>
            <a:spLocks noGrp="1"/>
          </p:cNvSpPr>
          <p:nvPr>
            <p:ph type="title"/>
          </p:nvPr>
        </p:nvSpPr>
        <p:spPr/>
        <p:txBody>
          <a:bodyPr/>
          <a:lstStyle/>
          <a:p>
            <a:r>
              <a:rPr lang="en-US"/>
              <a:t>Instagram Posts Table | All Pages - 2 of 5</a:t>
            </a:r>
          </a:p>
        </p:txBody>
      </p:sp>
      <p:graphicFrame>
        <p:nvGraphicFramePr>
          <p:cNvPr id="5" name="Table Placeholder 4">
            <a:extLst>
              <a:ext uri="{FF2B5EF4-FFF2-40B4-BE49-F238E27FC236}">
                <a16:creationId xmlns:a16="http://schemas.microsoft.com/office/drawing/2014/main" id="{7CD0EC8C-2D77-4FE9-A2AD-7A24EE790281}"/>
              </a:ext>
            </a:extLst>
          </p:cNvPr>
          <p:cNvGraphicFramePr>
            <a:graphicFrameLocks noGrp="1"/>
          </p:cNvGraphicFramePr>
          <p:nvPr>
            <p:ph type="tbl" sz="quarter" idx="13"/>
            <p:extLst>
              <p:ext uri="{D42A27DB-BD31-4B8C-83A1-F6EECF244321}">
                <p14:modId xmlns:p14="http://schemas.microsoft.com/office/powerpoint/2010/main" val="4125611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0682685"/>
                    </a:ext>
                  </a:extLst>
                </a:gridCol>
                <a:gridCol w="1399032">
                  <a:extLst>
                    <a:ext uri="{9D8B030D-6E8A-4147-A177-3AD203B41FA5}">
                      <a16:colId xmlns:a16="http://schemas.microsoft.com/office/drawing/2014/main" val="1920796135"/>
                    </a:ext>
                  </a:extLst>
                </a:gridCol>
                <a:gridCol w="1892808">
                  <a:extLst>
                    <a:ext uri="{9D8B030D-6E8A-4147-A177-3AD203B41FA5}">
                      <a16:colId xmlns:a16="http://schemas.microsoft.com/office/drawing/2014/main" val="1125423859"/>
                    </a:ext>
                  </a:extLst>
                </a:gridCol>
                <a:gridCol w="658368">
                  <a:extLst>
                    <a:ext uri="{9D8B030D-6E8A-4147-A177-3AD203B41FA5}">
                      <a16:colId xmlns:a16="http://schemas.microsoft.com/office/drawing/2014/main" val="1585241984"/>
                    </a:ext>
                  </a:extLst>
                </a:gridCol>
                <a:gridCol w="658368">
                  <a:extLst>
                    <a:ext uri="{9D8B030D-6E8A-4147-A177-3AD203B41FA5}">
                      <a16:colId xmlns:a16="http://schemas.microsoft.com/office/drawing/2014/main" val="1967525027"/>
                    </a:ext>
                  </a:extLst>
                </a:gridCol>
                <a:gridCol w="658368">
                  <a:extLst>
                    <a:ext uri="{9D8B030D-6E8A-4147-A177-3AD203B41FA5}">
                      <a16:colId xmlns:a16="http://schemas.microsoft.com/office/drawing/2014/main" val="84851559"/>
                    </a:ext>
                  </a:extLst>
                </a:gridCol>
                <a:gridCol w="658368">
                  <a:extLst>
                    <a:ext uri="{9D8B030D-6E8A-4147-A177-3AD203B41FA5}">
                      <a16:colId xmlns:a16="http://schemas.microsoft.com/office/drawing/2014/main" val="2362100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303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- 2020-10-01 19:11:50</a:t>
                      </a:r>
                      <a:r>
                        <a:rPr kumimoji="0" lang="de-DE" sz="1000" b="0" i="0" u="none" strike="noStrike" kern="1200" cap="none" spc="0" normalizeH="0" baseline="0" noProof="0">
                          <a:ln>
                            <a:noFill/>
                          </a:ln>
                          <a:solidFill>
                            <a:prstClr val="black"/>
                          </a:solidFill>
                          <a:effectLst/>
                          <a:uLnTx/>
                          <a:uFillTx/>
                          <a:latin typeface="+mn-lt"/>
                          <a:ea typeface="+mn-ea"/>
                          <a:cs typeface="+mn-cs"/>
                        </a:rPr>
                        <a:t>
 Wir zahlen dir ab sofort mehr beim Zahnarztbesuch! Den Festzuschuss zu deinem Zahnersatz erhöhen wir von 50 auf 60 %. Und wenn du mit gepflegten Beißerchen und einem kompletten Bonusheft beim Zahnarzt erscheinst, steigt dein Zuschuss auf bis zu 75 %. Klingt gut, oder?
🦷🪥 Alle Details gibt es auf unserer Webseite. Den Link findest du in der Bio!
#pronovabkk #zahnarzt #zahnärztin #zahnersatzsparen #oralhealth #healthyteeth #lächeln #dentalhygiene #zähneputzen #zahnmedizin #zähneputzennichtvergessen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120364294_781183329402033_3583582836784609562_n.jpg?_nc_cat=106&amp;ccb=3&amp;_nc_sid=8ae9d6&amp;_nc_eui2=AeEtz83gvBBNum4tqLznN_4YIm389dqYo_4ibfz12pij_gh47avXXVuK5fpjf1CUcJw&amp;_nc_ohc=3887nFXmhU0AX_T2kD2&amp;_nc_ht=scontent-iad3-1.cdninstagram.com&amp;oh=b16b5f91cbda737a60b20f8ee8fd3d2b&amp;oe=604FD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extLst>
                  <a:ext uri="{0D108BD9-81ED-4DB2-BD59-A6C34878D82A}">
                    <a16:rowId xmlns:a16="http://schemas.microsoft.com/office/drawing/2014/main" val="3124277867"/>
                  </a:ext>
                </a:extLst>
              </a:tr>
            </a:tbl>
          </a:graphicData>
        </a:graphic>
      </p:graphicFrame>
      <p:sp>
        <p:nvSpPr>
          <p:cNvPr id="4" name="Text Placeholder 3">
            <a:extLst>
              <a:ext uri="{FF2B5EF4-FFF2-40B4-BE49-F238E27FC236}">
                <a16:creationId xmlns:a16="http://schemas.microsoft.com/office/drawing/2014/main" id="{D842D48E-57E6-4051-A64B-1EF37F00E7C6}"/>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518971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B94A3-7DDB-4001-B84A-75AF49B83789}"/>
              </a:ext>
            </a:extLst>
          </p:cNvPr>
          <p:cNvSpPr>
            <a:spLocks noGrp="1"/>
          </p:cNvSpPr>
          <p:nvPr>
            <p:ph type="title"/>
          </p:nvPr>
        </p:nvSpPr>
        <p:spPr/>
        <p:txBody>
          <a:bodyPr/>
          <a:lstStyle/>
          <a:p>
            <a:r>
              <a:rPr lang="en-US"/>
              <a:t>Instagram Posts Table | All Pages - 3 of 5</a:t>
            </a:r>
          </a:p>
        </p:txBody>
      </p:sp>
      <p:graphicFrame>
        <p:nvGraphicFramePr>
          <p:cNvPr id="5" name="Table Placeholder 4">
            <a:extLst>
              <a:ext uri="{FF2B5EF4-FFF2-40B4-BE49-F238E27FC236}">
                <a16:creationId xmlns:a16="http://schemas.microsoft.com/office/drawing/2014/main" id="{4AFC939F-0219-4511-94EE-E49025E8CAF2}"/>
              </a:ext>
            </a:extLst>
          </p:cNvPr>
          <p:cNvGraphicFramePr>
            <a:graphicFrameLocks noGrp="1"/>
          </p:cNvGraphicFramePr>
          <p:nvPr>
            <p:ph type="tbl" sz="quarter" idx="13"/>
            <p:extLst>
              <p:ext uri="{D42A27DB-BD31-4B8C-83A1-F6EECF244321}">
                <p14:modId xmlns:p14="http://schemas.microsoft.com/office/powerpoint/2010/main" val="1788575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5650301"/>
                    </a:ext>
                  </a:extLst>
                </a:gridCol>
                <a:gridCol w="1399032">
                  <a:extLst>
                    <a:ext uri="{9D8B030D-6E8A-4147-A177-3AD203B41FA5}">
                      <a16:colId xmlns:a16="http://schemas.microsoft.com/office/drawing/2014/main" val="744405552"/>
                    </a:ext>
                  </a:extLst>
                </a:gridCol>
                <a:gridCol w="1892808">
                  <a:extLst>
                    <a:ext uri="{9D8B030D-6E8A-4147-A177-3AD203B41FA5}">
                      <a16:colId xmlns:a16="http://schemas.microsoft.com/office/drawing/2014/main" val="1759493092"/>
                    </a:ext>
                  </a:extLst>
                </a:gridCol>
                <a:gridCol w="658368">
                  <a:extLst>
                    <a:ext uri="{9D8B030D-6E8A-4147-A177-3AD203B41FA5}">
                      <a16:colId xmlns:a16="http://schemas.microsoft.com/office/drawing/2014/main" val="3689898448"/>
                    </a:ext>
                  </a:extLst>
                </a:gridCol>
                <a:gridCol w="658368">
                  <a:extLst>
                    <a:ext uri="{9D8B030D-6E8A-4147-A177-3AD203B41FA5}">
                      <a16:colId xmlns:a16="http://schemas.microsoft.com/office/drawing/2014/main" val="3249969631"/>
                    </a:ext>
                  </a:extLst>
                </a:gridCol>
                <a:gridCol w="658368">
                  <a:extLst>
                    <a:ext uri="{9D8B030D-6E8A-4147-A177-3AD203B41FA5}">
                      <a16:colId xmlns:a16="http://schemas.microsoft.com/office/drawing/2014/main" val="3640451519"/>
                    </a:ext>
                  </a:extLst>
                </a:gridCol>
                <a:gridCol w="658368">
                  <a:extLst>
                    <a:ext uri="{9D8B030D-6E8A-4147-A177-3AD203B41FA5}">
                      <a16:colId xmlns:a16="http://schemas.microsoft.com/office/drawing/2014/main" val="603737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3873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- 2020-10-02 16:24:46</a:t>
                      </a:r>
                      <a:r>
                        <a:rPr kumimoji="0" lang="de-DE" sz="1000" b="0" i="0" u="none" strike="noStrike" kern="1200" cap="none" spc="0" normalizeH="0" baseline="0" noProof="0">
                          <a:ln>
                            <a:noFill/>
                          </a:ln>
                          <a:solidFill>
                            <a:prstClr val="black"/>
                          </a:solidFill>
                          <a:effectLst/>
                          <a:uLnTx/>
                          <a:uFillTx/>
                          <a:latin typeface="+mn-lt"/>
                          <a:ea typeface="+mn-ea"/>
                          <a:cs typeface="+mn-cs"/>
                        </a:rPr>
                        <a:t>
 SCORE MORE beim Aktionstag Schulsport! In der Gesamtschule Haspe waren wir als Gesundheitspartner des Deutschen Basketballbundes am Start und haben mit Minibasketbällen und Spielabzeichen für einen gesunden Tag voller Bewegung gesorgt. 
Bundesweit hatten sich insgesamt über 235.000 Schülerinnen und Schüler an 1.273 Schulen für den Aktionstag angemeldet. Darunter auch 4.330 jungen Korbjägerinnen und Korbjäger aus 38 Schulen. Die wurden vorab vom DBB und uns mit 400 Minibasketbällen und mehr als 4.000 Spielabzeichen ausgestattet.
#pronovabkk #SCOREMORE #gemeinsambewegen #jugendtrainiertfürolympia #jugendtrainiert #jugendtrainiert2020 #haspe #gesamtschulehaspe #schulsport #aktionstagschulsport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120372411_334032684488274_2793294356417652396_n.jpg?_nc_cat=109&amp;ccb=3&amp;_nc_sid=8ae9d6&amp;_nc_eui2=AeF4x_T11CPoTCA7_D_Z2rOW1ro4KpT2M7PWujgqlPYzs7ktGDSW4AwHFVH-w7CDz8c&amp;_nc_ohc=lI5hD-7BpbwAX_FRxyF&amp;_nc_ht=scontent-iad3-1.cdninstagram.com&amp;oh=e7a5d1d7124489123bda36b24ab449aa&amp;oe=60521904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extLst>
                  <a:ext uri="{0D108BD9-81ED-4DB2-BD59-A6C34878D82A}">
                    <a16:rowId xmlns:a16="http://schemas.microsoft.com/office/drawing/2014/main" val="932854317"/>
                  </a:ext>
                </a:extLst>
              </a:tr>
            </a:tbl>
          </a:graphicData>
        </a:graphic>
      </p:graphicFrame>
      <p:sp>
        <p:nvSpPr>
          <p:cNvPr id="4" name="Text Placeholder 3">
            <a:extLst>
              <a:ext uri="{FF2B5EF4-FFF2-40B4-BE49-F238E27FC236}">
                <a16:creationId xmlns:a16="http://schemas.microsoft.com/office/drawing/2014/main" id="{B848591A-77C8-4754-A4C9-29363A140A46}"/>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826985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1D51A-01E3-489D-AF3A-7F57A345FF43}"/>
              </a:ext>
            </a:extLst>
          </p:cNvPr>
          <p:cNvSpPr>
            <a:spLocks noGrp="1"/>
          </p:cNvSpPr>
          <p:nvPr>
            <p:ph type="title"/>
          </p:nvPr>
        </p:nvSpPr>
        <p:spPr/>
        <p:txBody>
          <a:bodyPr/>
          <a:lstStyle/>
          <a:p>
            <a:r>
              <a:rPr lang="en-US"/>
              <a:t>Instagram Posts Table | All Pages - 4 of 5</a:t>
            </a:r>
          </a:p>
        </p:txBody>
      </p:sp>
      <p:graphicFrame>
        <p:nvGraphicFramePr>
          <p:cNvPr id="5" name="Table Placeholder 4">
            <a:extLst>
              <a:ext uri="{FF2B5EF4-FFF2-40B4-BE49-F238E27FC236}">
                <a16:creationId xmlns:a16="http://schemas.microsoft.com/office/drawing/2014/main" id="{02237D56-61E4-4288-9683-81D9B7D48DB4}"/>
              </a:ext>
            </a:extLst>
          </p:cNvPr>
          <p:cNvGraphicFramePr>
            <a:graphicFrameLocks noGrp="1"/>
          </p:cNvGraphicFramePr>
          <p:nvPr>
            <p:ph type="tbl" sz="quarter" idx="13"/>
            <p:extLst>
              <p:ext uri="{D42A27DB-BD31-4B8C-83A1-F6EECF244321}">
                <p14:modId xmlns:p14="http://schemas.microsoft.com/office/powerpoint/2010/main" val="2213633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7312279"/>
                    </a:ext>
                  </a:extLst>
                </a:gridCol>
                <a:gridCol w="1399032">
                  <a:extLst>
                    <a:ext uri="{9D8B030D-6E8A-4147-A177-3AD203B41FA5}">
                      <a16:colId xmlns:a16="http://schemas.microsoft.com/office/drawing/2014/main" val="3022560797"/>
                    </a:ext>
                  </a:extLst>
                </a:gridCol>
                <a:gridCol w="1892808">
                  <a:extLst>
                    <a:ext uri="{9D8B030D-6E8A-4147-A177-3AD203B41FA5}">
                      <a16:colId xmlns:a16="http://schemas.microsoft.com/office/drawing/2014/main" val="946462094"/>
                    </a:ext>
                  </a:extLst>
                </a:gridCol>
                <a:gridCol w="658368">
                  <a:extLst>
                    <a:ext uri="{9D8B030D-6E8A-4147-A177-3AD203B41FA5}">
                      <a16:colId xmlns:a16="http://schemas.microsoft.com/office/drawing/2014/main" val="4101135166"/>
                    </a:ext>
                  </a:extLst>
                </a:gridCol>
                <a:gridCol w="658368">
                  <a:extLst>
                    <a:ext uri="{9D8B030D-6E8A-4147-A177-3AD203B41FA5}">
                      <a16:colId xmlns:a16="http://schemas.microsoft.com/office/drawing/2014/main" val="1023749629"/>
                    </a:ext>
                  </a:extLst>
                </a:gridCol>
                <a:gridCol w="658368">
                  <a:extLst>
                    <a:ext uri="{9D8B030D-6E8A-4147-A177-3AD203B41FA5}">
                      <a16:colId xmlns:a16="http://schemas.microsoft.com/office/drawing/2014/main" val="2281412574"/>
                    </a:ext>
                  </a:extLst>
                </a:gridCol>
                <a:gridCol w="658368">
                  <a:extLst>
                    <a:ext uri="{9D8B030D-6E8A-4147-A177-3AD203B41FA5}">
                      <a16:colId xmlns:a16="http://schemas.microsoft.com/office/drawing/2014/main" val="781334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01306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- 2020-10-20 17:24:07</a:t>
                      </a:r>
                      <a:r>
                        <a:rPr kumimoji="0" lang="en-US" sz="1000" b="0" i="0" u="none" strike="noStrike" kern="1200" cap="none" spc="0" normalizeH="0" baseline="0" noProof="0">
                          <a:ln>
                            <a:noFill/>
                          </a:ln>
                          <a:solidFill>
                            <a:prstClr val="black"/>
                          </a:solidFill>
                          <a:effectLst/>
                          <a:uLnTx/>
                          <a:uFillTx/>
                          <a:latin typeface="+mn-lt"/>
                          <a:ea typeface="+mn-ea"/>
                          <a:cs typeface="+mn-cs"/>
                        </a:rPr>
                        <a:t>
 vianna ist da! Mit #vianna dokumentierst du deine Schwangerschaft per App und erhältst nach der Geburt ein wunderschönes gedrucktes Fotobuch als lebenslange Erinnerung. Die App begleitet dich mit Podcasts und Videos durch die Schwangerschaft. Deine Fragen kannst du im Chat direkt mit Hebammen und unseren Gesundheitsexperten besprechen. Und das Beste: Wir übernehmen die Lizenzkosten für dich!
Den Link zu vianna finest du in unserer Bio.
#pronovaBKK #baby2020 #viannaapp #schwanger #liebeimbauch #baldmama #babyonboard #babyontheway #meinbaby #mamatobe #parentstobe #Krankenkasse #Krankenversicherung #Schwangerschaft #womenshealth #reproductivehealth #Frauengesundheit #eHealth #telemedizin #smartphone #smarthealth #smarthealthcare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122125483_156632119270053_2493210060917233165_n.jpg?_nc_cat=108&amp;ccb=3&amp;_nc_sid=8ae9d6&amp;_nc_eui2=AeEXwQwTnNiB80D3l7iX8p82buwiwEOCzsVu7CLAQ4LOxV8MhoUGFQ3FjFLQhU2c3uQ&amp;_nc_ohc=eRH084szV_MAX_B3zGE&amp;_nc_ht=scontent-iad3-1.cdninstagram.com&amp;oh=7269e52926f5e5905d94cdd0a4262089&amp;oe=60507233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Leistungen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extLst>
                  <a:ext uri="{0D108BD9-81ED-4DB2-BD59-A6C34878D82A}">
                    <a16:rowId xmlns:a16="http://schemas.microsoft.com/office/drawing/2014/main" val="1155336626"/>
                  </a:ext>
                </a:extLst>
              </a:tr>
            </a:tbl>
          </a:graphicData>
        </a:graphic>
      </p:graphicFrame>
      <p:sp>
        <p:nvSpPr>
          <p:cNvPr id="4" name="Text Placeholder 3">
            <a:extLst>
              <a:ext uri="{FF2B5EF4-FFF2-40B4-BE49-F238E27FC236}">
                <a16:creationId xmlns:a16="http://schemas.microsoft.com/office/drawing/2014/main" id="{1660DFEA-29C0-4A3F-B9D3-485FFE45DE86}"/>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916090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527B5-8535-4D55-B3E9-88D506518859}"/>
              </a:ext>
            </a:extLst>
          </p:cNvPr>
          <p:cNvSpPr>
            <a:spLocks noGrp="1"/>
          </p:cNvSpPr>
          <p:nvPr>
            <p:ph type="title"/>
          </p:nvPr>
        </p:nvSpPr>
        <p:spPr/>
        <p:txBody>
          <a:bodyPr/>
          <a:lstStyle/>
          <a:p>
            <a:r>
              <a:rPr lang="en-US"/>
              <a:t>Instagram Posts Table | All Pages - 5 of 5</a:t>
            </a:r>
          </a:p>
        </p:txBody>
      </p:sp>
      <p:graphicFrame>
        <p:nvGraphicFramePr>
          <p:cNvPr id="5" name="Table Placeholder 4">
            <a:extLst>
              <a:ext uri="{FF2B5EF4-FFF2-40B4-BE49-F238E27FC236}">
                <a16:creationId xmlns:a16="http://schemas.microsoft.com/office/drawing/2014/main" id="{9D80BC9B-18A1-4208-ADD0-A4D0990F2E7E}"/>
              </a:ext>
            </a:extLst>
          </p:cNvPr>
          <p:cNvGraphicFramePr>
            <a:graphicFrameLocks noGrp="1"/>
          </p:cNvGraphicFramePr>
          <p:nvPr>
            <p:ph type="tbl" sz="quarter" idx="13"/>
            <p:extLst>
              <p:ext uri="{D42A27DB-BD31-4B8C-83A1-F6EECF244321}">
                <p14:modId xmlns:p14="http://schemas.microsoft.com/office/powerpoint/2010/main" val="82569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9835836"/>
                    </a:ext>
                  </a:extLst>
                </a:gridCol>
                <a:gridCol w="1399032">
                  <a:extLst>
                    <a:ext uri="{9D8B030D-6E8A-4147-A177-3AD203B41FA5}">
                      <a16:colId xmlns:a16="http://schemas.microsoft.com/office/drawing/2014/main" val="2377769910"/>
                    </a:ext>
                  </a:extLst>
                </a:gridCol>
                <a:gridCol w="1892808">
                  <a:extLst>
                    <a:ext uri="{9D8B030D-6E8A-4147-A177-3AD203B41FA5}">
                      <a16:colId xmlns:a16="http://schemas.microsoft.com/office/drawing/2014/main" val="2230823841"/>
                    </a:ext>
                  </a:extLst>
                </a:gridCol>
                <a:gridCol w="658368">
                  <a:extLst>
                    <a:ext uri="{9D8B030D-6E8A-4147-A177-3AD203B41FA5}">
                      <a16:colId xmlns:a16="http://schemas.microsoft.com/office/drawing/2014/main" val="3985471119"/>
                    </a:ext>
                  </a:extLst>
                </a:gridCol>
                <a:gridCol w="658368">
                  <a:extLst>
                    <a:ext uri="{9D8B030D-6E8A-4147-A177-3AD203B41FA5}">
                      <a16:colId xmlns:a16="http://schemas.microsoft.com/office/drawing/2014/main" val="456559584"/>
                    </a:ext>
                  </a:extLst>
                </a:gridCol>
                <a:gridCol w="658368">
                  <a:extLst>
                    <a:ext uri="{9D8B030D-6E8A-4147-A177-3AD203B41FA5}">
                      <a16:colId xmlns:a16="http://schemas.microsoft.com/office/drawing/2014/main" val="958742942"/>
                    </a:ext>
                  </a:extLst>
                </a:gridCol>
                <a:gridCol w="658368">
                  <a:extLst>
                    <a:ext uri="{9D8B030D-6E8A-4147-A177-3AD203B41FA5}">
                      <a16:colId xmlns:a16="http://schemas.microsoft.com/office/drawing/2014/main" val="2565198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72920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- 2020-10-09 14:55:28</a:t>
                      </a:r>
                      <a:r>
                        <a:rPr kumimoji="0" lang="de-DE" sz="1000" b="0" i="0" u="none" strike="noStrike" kern="1200" cap="none" spc="0" normalizeH="0" baseline="0" noProof="0">
                          <a:ln>
                            <a:noFill/>
                          </a:ln>
                          <a:solidFill>
                            <a:prstClr val="black"/>
                          </a:solidFill>
                          <a:effectLst/>
                          <a:uLnTx/>
                          <a:uFillTx/>
                          <a:latin typeface="+mn-lt"/>
                          <a:ea typeface="+mn-ea"/>
                          <a:cs typeface="+mn-cs"/>
                        </a:rPr>
                        <a:t>
 Was eine Krankenkasse mit Nachhaltigkeit zu tun hat, erklären wir euch am Wochenende in #Münster bei der #GreenWorldTour. Wir sind am 10. und 11. Oktober auf der #Nachhaltigkeitsmesse von @autarkia.green. Wir freuen uns darauf, euch im @coconutbeachms zu treffen!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121023055_2020781581392640_8250473228378779524_n.jpg?_nc_cat=104&amp;ccb=3&amp;_nc_sid=8ae9d6&amp;_nc_eui2=AeGfj3GemfmAiA37Nm_59s8rX2oCtAnqEClfagK0CeoQKcRZ28xhtCo4Vz8aXW1HR_A&amp;_nc_ohc=i7KMA0iWXXUAX9QRnDr&amp;_nc_ht=scontent-iad3-1.cdninstagram.com&amp;oh=0132d1e993fff22a97c06b2abde3da54&amp;oe=60508407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extLst>
                  <a:ext uri="{0D108BD9-81ED-4DB2-BD59-A6C34878D82A}">
                    <a16:rowId xmlns:a16="http://schemas.microsoft.com/office/drawing/2014/main" val="3113923051"/>
                  </a:ext>
                </a:extLst>
              </a:tr>
            </a:tbl>
          </a:graphicData>
        </a:graphic>
      </p:graphicFrame>
      <p:sp>
        <p:nvSpPr>
          <p:cNvPr id="4" name="Text Placeholder 3">
            <a:extLst>
              <a:ext uri="{FF2B5EF4-FFF2-40B4-BE49-F238E27FC236}">
                <a16:creationId xmlns:a16="http://schemas.microsoft.com/office/drawing/2014/main" id="{64D6DD4F-2E29-4421-A51E-64D1250D76BC}"/>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23252453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671</Words>
  <Application>Microsoft Office PowerPoint</Application>
  <PresentationFormat>On-screen Show (4:3)</PresentationFormat>
  <Paragraphs>151</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Quartalsreport Instagram</vt:lpstr>
      <vt:lpstr>Instagram Instagram Key Metrics Table | All Pages</vt:lpstr>
      <vt:lpstr>Instagram Followers Total | All Pages</vt:lpstr>
      <vt:lpstr>Instagram Stories Table  | All Pages</vt:lpstr>
      <vt:lpstr>Instagram Interaction Rate By Hour | All Pages</vt:lpstr>
      <vt:lpstr>Instagram Posts Table | All Pages - 1 of 5</vt:lpstr>
      <vt:lpstr>Instagram Posts Table | All Pages - 2 of 5</vt:lpstr>
      <vt:lpstr>Instagram Posts Table | All Pages - 3 of 5</vt:lpstr>
      <vt:lpstr>Instagram Posts Table | All Pages - 4 of 5</vt:lpstr>
      <vt:lpstr>Instagram Posts Table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Instagram</dc:title>
  <dc:creator>Frederik Peiniger</dc:creator>
  <cp:lastModifiedBy>Frederik Peiniger</cp:lastModifiedBy>
  <cp:revision>1</cp:revision>
  <dcterms:created xsi:type="dcterms:W3CDTF">2021-02-15T17:17:02Z</dcterms:created>
  <dcterms:modified xsi:type="dcterms:W3CDTF">2021-02-15T17:17:18Z</dcterms:modified>
</cp:coreProperties>
</file>