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60" r:id="rId5"/>
    <p:sldId id="261" r:id="rId6"/>
    <p:sldId id="262" r:id="rId7"/>
    <p:sldId id="264" r:id="rId8"/>
    <p:sldId id="265" r:id="rId9"/>
    <p:sldId id="266" r:id="rId10"/>
    <p:sldId id="267" r:id="rId11"/>
    <p:sldId id="268" r:id="rId12"/>
  </p:sldIdLst>
  <p:sldSz cx="9144000" cy="6858000" type="screen4x3"/>
  <p:notesSz cx="6858000" cy="9144000"/>
  <p:embeddedFontLst>
    <p:embeddedFont>
      <p:font typeface="Calibri" panose="020F0502020204030204" pitchFamily="34" charset="0"/>
      <p:regular r:id="rId13"/>
      <p:bold r:id="rId14"/>
      <p:italic r:id="rId15"/>
      <p:boldItalic r:id="rId1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1.fntdata"/><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font" Target="fonts/font4.fntdata"/><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2.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pronovabkk Instagram</c:v>
                </c:pt>
              </c:strCache>
            </c:strRef>
          </c:tx>
          <c:spPr>
            <a:ln w="28575" cap="rnd">
              <a:solidFill>
                <a:schemeClr val="accent1"/>
              </a:solidFill>
              <a:round/>
            </a:ln>
            <a:effectLst/>
          </c:spPr>
          <c:marker>
            <c:symbol val="none"/>
          </c:marker>
          <c:cat>
            <c:numRef>
              <c:f>Sheet1!$A$2:$A$93</c:f>
              <c:numCache>
                <c:formatCode>m/d/yyyy</c:formatCode>
                <c:ptCount val="92"/>
                <c:pt idx="0">
                  <c:v>44105</c:v>
                </c:pt>
                <c:pt idx="1">
                  <c:v>44106</c:v>
                </c:pt>
                <c:pt idx="2">
                  <c:v>44107</c:v>
                </c:pt>
                <c:pt idx="3">
                  <c:v>44108</c:v>
                </c:pt>
                <c:pt idx="4">
                  <c:v>44109</c:v>
                </c:pt>
                <c:pt idx="5">
                  <c:v>44110</c:v>
                </c:pt>
                <c:pt idx="6">
                  <c:v>44111</c:v>
                </c:pt>
                <c:pt idx="7">
                  <c:v>44112</c:v>
                </c:pt>
                <c:pt idx="8">
                  <c:v>44113</c:v>
                </c:pt>
                <c:pt idx="9">
                  <c:v>44114</c:v>
                </c:pt>
                <c:pt idx="10">
                  <c:v>44115</c:v>
                </c:pt>
                <c:pt idx="11">
                  <c:v>44116</c:v>
                </c:pt>
                <c:pt idx="12">
                  <c:v>44117</c:v>
                </c:pt>
                <c:pt idx="13">
                  <c:v>44118</c:v>
                </c:pt>
                <c:pt idx="14">
                  <c:v>44119</c:v>
                </c:pt>
                <c:pt idx="15">
                  <c:v>44120</c:v>
                </c:pt>
                <c:pt idx="16">
                  <c:v>44121</c:v>
                </c:pt>
                <c:pt idx="17">
                  <c:v>44122</c:v>
                </c:pt>
                <c:pt idx="18">
                  <c:v>44123</c:v>
                </c:pt>
                <c:pt idx="19">
                  <c:v>44124</c:v>
                </c:pt>
                <c:pt idx="20">
                  <c:v>44125</c:v>
                </c:pt>
                <c:pt idx="21">
                  <c:v>44126</c:v>
                </c:pt>
                <c:pt idx="22">
                  <c:v>44127</c:v>
                </c:pt>
                <c:pt idx="23">
                  <c:v>44128</c:v>
                </c:pt>
                <c:pt idx="24">
                  <c:v>44129</c:v>
                </c:pt>
                <c:pt idx="25">
                  <c:v>44130</c:v>
                </c:pt>
                <c:pt idx="26">
                  <c:v>44131</c:v>
                </c:pt>
                <c:pt idx="27">
                  <c:v>44132</c:v>
                </c:pt>
                <c:pt idx="28">
                  <c:v>44133</c:v>
                </c:pt>
                <c:pt idx="29">
                  <c:v>44134</c:v>
                </c:pt>
                <c:pt idx="30">
                  <c:v>44135</c:v>
                </c:pt>
                <c:pt idx="31">
                  <c:v>44136</c:v>
                </c:pt>
                <c:pt idx="32">
                  <c:v>44137</c:v>
                </c:pt>
                <c:pt idx="33">
                  <c:v>44138</c:v>
                </c:pt>
                <c:pt idx="34">
                  <c:v>44139</c:v>
                </c:pt>
                <c:pt idx="35">
                  <c:v>44140</c:v>
                </c:pt>
                <c:pt idx="36">
                  <c:v>44141</c:v>
                </c:pt>
                <c:pt idx="37">
                  <c:v>44142</c:v>
                </c:pt>
                <c:pt idx="38">
                  <c:v>44143</c:v>
                </c:pt>
                <c:pt idx="39">
                  <c:v>44144</c:v>
                </c:pt>
                <c:pt idx="40">
                  <c:v>44145</c:v>
                </c:pt>
                <c:pt idx="41">
                  <c:v>44146</c:v>
                </c:pt>
                <c:pt idx="42">
                  <c:v>44147</c:v>
                </c:pt>
                <c:pt idx="43">
                  <c:v>44148</c:v>
                </c:pt>
                <c:pt idx="44">
                  <c:v>44149</c:v>
                </c:pt>
                <c:pt idx="45">
                  <c:v>44150</c:v>
                </c:pt>
                <c:pt idx="46">
                  <c:v>44151</c:v>
                </c:pt>
                <c:pt idx="47">
                  <c:v>44152</c:v>
                </c:pt>
                <c:pt idx="48">
                  <c:v>44153</c:v>
                </c:pt>
                <c:pt idx="49">
                  <c:v>44154</c:v>
                </c:pt>
                <c:pt idx="50">
                  <c:v>44155</c:v>
                </c:pt>
                <c:pt idx="51">
                  <c:v>44156</c:v>
                </c:pt>
                <c:pt idx="52">
                  <c:v>44157</c:v>
                </c:pt>
                <c:pt idx="53">
                  <c:v>44158</c:v>
                </c:pt>
                <c:pt idx="54">
                  <c:v>44159</c:v>
                </c:pt>
                <c:pt idx="55">
                  <c:v>44160</c:v>
                </c:pt>
                <c:pt idx="56">
                  <c:v>44161</c:v>
                </c:pt>
                <c:pt idx="57">
                  <c:v>44162</c:v>
                </c:pt>
                <c:pt idx="58">
                  <c:v>44163</c:v>
                </c:pt>
                <c:pt idx="59">
                  <c:v>44164</c:v>
                </c:pt>
                <c:pt idx="60">
                  <c:v>44165</c:v>
                </c:pt>
                <c:pt idx="61">
                  <c:v>44166</c:v>
                </c:pt>
                <c:pt idx="62">
                  <c:v>44167</c:v>
                </c:pt>
                <c:pt idx="63">
                  <c:v>44168</c:v>
                </c:pt>
                <c:pt idx="64">
                  <c:v>44169</c:v>
                </c:pt>
                <c:pt idx="65">
                  <c:v>44170</c:v>
                </c:pt>
                <c:pt idx="66">
                  <c:v>44171</c:v>
                </c:pt>
                <c:pt idx="67">
                  <c:v>44172</c:v>
                </c:pt>
                <c:pt idx="68">
                  <c:v>44173</c:v>
                </c:pt>
                <c:pt idx="69">
                  <c:v>44174</c:v>
                </c:pt>
                <c:pt idx="70">
                  <c:v>44175</c:v>
                </c:pt>
                <c:pt idx="71">
                  <c:v>44176</c:v>
                </c:pt>
                <c:pt idx="72">
                  <c:v>44177</c:v>
                </c:pt>
                <c:pt idx="73">
                  <c:v>44178</c:v>
                </c:pt>
                <c:pt idx="74">
                  <c:v>44179</c:v>
                </c:pt>
                <c:pt idx="75">
                  <c:v>44180</c:v>
                </c:pt>
                <c:pt idx="76">
                  <c:v>44181</c:v>
                </c:pt>
                <c:pt idx="77">
                  <c:v>44182</c:v>
                </c:pt>
                <c:pt idx="78">
                  <c:v>44183</c:v>
                </c:pt>
                <c:pt idx="79">
                  <c:v>44184</c:v>
                </c:pt>
                <c:pt idx="80">
                  <c:v>44185</c:v>
                </c:pt>
                <c:pt idx="81">
                  <c:v>44186</c:v>
                </c:pt>
                <c:pt idx="82">
                  <c:v>44187</c:v>
                </c:pt>
                <c:pt idx="83">
                  <c:v>44188</c:v>
                </c:pt>
                <c:pt idx="84">
                  <c:v>44189</c:v>
                </c:pt>
                <c:pt idx="85">
                  <c:v>44190</c:v>
                </c:pt>
                <c:pt idx="86">
                  <c:v>44191</c:v>
                </c:pt>
                <c:pt idx="87">
                  <c:v>44192</c:v>
                </c:pt>
                <c:pt idx="88">
                  <c:v>44193</c:v>
                </c:pt>
                <c:pt idx="89">
                  <c:v>44194</c:v>
                </c:pt>
                <c:pt idx="90">
                  <c:v>44195</c:v>
                </c:pt>
                <c:pt idx="91">
                  <c:v>44196</c:v>
                </c:pt>
              </c:numCache>
            </c:numRef>
          </c:cat>
          <c:val>
            <c:numRef>
              <c:f>Sheet1!$B$2:$B$93</c:f>
              <c:numCache>
                <c:formatCode>General</c:formatCode>
                <c:ptCount val="92"/>
                <c:pt idx="0">
                  <c:v>2085</c:v>
                </c:pt>
                <c:pt idx="1">
                  <c:v>2086</c:v>
                </c:pt>
                <c:pt idx="2">
                  <c:v>2088</c:v>
                </c:pt>
                <c:pt idx="3">
                  <c:v>2090</c:v>
                </c:pt>
                <c:pt idx="4">
                  <c:v>2094</c:v>
                </c:pt>
                <c:pt idx="5">
                  <c:v>2094</c:v>
                </c:pt>
                <c:pt idx="6">
                  <c:v>2095</c:v>
                </c:pt>
                <c:pt idx="7">
                  <c:v>2096</c:v>
                </c:pt>
                <c:pt idx="8">
                  <c:v>2097</c:v>
                </c:pt>
                <c:pt idx="9">
                  <c:v>2097</c:v>
                </c:pt>
                <c:pt idx="10">
                  <c:v>2098</c:v>
                </c:pt>
                <c:pt idx="11">
                  <c:v>2101</c:v>
                </c:pt>
                <c:pt idx="12">
                  <c:v>2102</c:v>
                </c:pt>
                <c:pt idx="13">
                  <c:v>2103</c:v>
                </c:pt>
                <c:pt idx="14">
                  <c:v>2102</c:v>
                </c:pt>
                <c:pt idx="15">
                  <c:v>2102</c:v>
                </c:pt>
                <c:pt idx="16">
                  <c:v>2104</c:v>
                </c:pt>
                <c:pt idx="17">
                  <c:v>2105</c:v>
                </c:pt>
                <c:pt idx="18">
                  <c:v>2106</c:v>
                </c:pt>
                <c:pt idx="19">
                  <c:v>2110</c:v>
                </c:pt>
                <c:pt idx="20">
                  <c:v>2109</c:v>
                </c:pt>
                <c:pt idx="21">
                  <c:v>2110</c:v>
                </c:pt>
                <c:pt idx="22">
                  <c:v>2113</c:v>
                </c:pt>
                <c:pt idx="23">
                  <c:v>2116</c:v>
                </c:pt>
                <c:pt idx="24">
                  <c:v>2117</c:v>
                </c:pt>
                <c:pt idx="25">
                  <c:v>2118</c:v>
                </c:pt>
                <c:pt idx="26">
                  <c:v>2118</c:v>
                </c:pt>
                <c:pt idx="27">
                  <c:v>2120</c:v>
                </c:pt>
                <c:pt idx="28">
                  <c:v>2127</c:v>
                </c:pt>
                <c:pt idx="29">
                  <c:v>2128</c:v>
                </c:pt>
                <c:pt idx="30">
                  <c:v>2129</c:v>
                </c:pt>
                <c:pt idx="31">
                  <c:v>2129</c:v>
                </c:pt>
                <c:pt idx="32">
                  <c:v>2133</c:v>
                </c:pt>
                <c:pt idx="33">
                  <c:v>2132</c:v>
                </c:pt>
                <c:pt idx="34">
                  <c:v>2134</c:v>
                </c:pt>
                <c:pt idx="35">
                  <c:v>2135</c:v>
                </c:pt>
                <c:pt idx="36">
                  <c:v>2136</c:v>
                </c:pt>
                <c:pt idx="37">
                  <c:v>2138</c:v>
                </c:pt>
                <c:pt idx="38">
                  <c:v>2140</c:v>
                </c:pt>
                <c:pt idx="39">
                  <c:v>2142</c:v>
                </c:pt>
                <c:pt idx="40">
                  <c:v>2141</c:v>
                </c:pt>
                <c:pt idx="41">
                  <c:v>2143</c:v>
                </c:pt>
                <c:pt idx="42">
                  <c:v>2141</c:v>
                </c:pt>
                <c:pt idx="43">
                  <c:v>2143</c:v>
                </c:pt>
                <c:pt idx="44">
                  <c:v>2142</c:v>
                </c:pt>
                <c:pt idx="45">
                  <c:v>2143</c:v>
                </c:pt>
                <c:pt idx="46">
                  <c:v>2144</c:v>
                </c:pt>
                <c:pt idx="47">
                  <c:v>2146</c:v>
                </c:pt>
                <c:pt idx="48">
                  <c:v>2145</c:v>
                </c:pt>
                <c:pt idx="49">
                  <c:v>2147</c:v>
                </c:pt>
                <c:pt idx="50">
                  <c:v>2148</c:v>
                </c:pt>
                <c:pt idx="51">
                  <c:v>2148</c:v>
                </c:pt>
                <c:pt idx="52">
                  <c:v>2147</c:v>
                </c:pt>
                <c:pt idx="53">
                  <c:v>2147</c:v>
                </c:pt>
                <c:pt idx="54">
                  <c:v>2147</c:v>
                </c:pt>
                <c:pt idx="55">
                  <c:v>2148</c:v>
                </c:pt>
                <c:pt idx="56">
                  <c:v>2149</c:v>
                </c:pt>
                <c:pt idx="57">
                  <c:v>2148</c:v>
                </c:pt>
                <c:pt idx="58">
                  <c:v>2147</c:v>
                </c:pt>
                <c:pt idx="59">
                  <c:v>2147</c:v>
                </c:pt>
                <c:pt idx="60">
                  <c:v>2145</c:v>
                </c:pt>
                <c:pt idx="61">
                  <c:v>2150</c:v>
                </c:pt>
                <c:pt idx="62">
                  <c:v>2150</c:v>
                </c:pt>
                <c:pt idx="63">
                  <c:v>2152</c:v>
                </c:pt>
                <c:pt idx="64">
                  <c:v>2152</c:v>
                </c:pt>
                <c:pt idx="65">
                  <c:v>2151</c:v>
                </c:pt>
                <c:pt idx="66">
                  <c:v>2155</c:v>
                </c:pt>
                <c:pt idx="67">
                  <c:v>2156</c:v>
                </c:pt>
                <c:pt idx="68">
                  <c:v>2157</c:v>
                </c:pt>
                <c:pt idx="69">
                  <c:v>2158</c:v>
                </c:pt>
                <c:pt idx="70">
                  <c:v>2162</c:v>
                </c:pt>
                <c:pt idx="71">
                  <c:v>2162</c:v>
                </c:pt>
                <c:pt idx="72">
                  <c:v>2162</c:v>
                </c:pt>
                <c:pt idx="73">
                  <c:v>2161</c:v>
                </c:pt>
                <c:pt idx="74">
                  <c:v>2159</c:v>
                </c:pt>
                <c:pt idx="75">
                  <c:v>2159</c:v>
                </c:pt>
                <c:pt idx="76">
                  <c:v>2158</c:v>
                </c:pt>
                <c:pt idx="77">
                  <c:v>2157</c:v>
                </c:pt>
                <c:pt idx="78">
                  <c:v>2158</c:v>
                </c:pt>
                <c:pt idx="79">
                  <c:v>2158</c:v>
                </c:pt>
                <c:pt idx="80">
                  <c:v>2158</c:v>
                </c:pt>
                <c:pt idx="81">
                  <c:v>2159</c:v>
                </c:pt>
                <c:pt idx="82">
                  <c:v>2157</c:v>
                </c:pt>
                <c:pt idx="83">
                  <c:v>2161</c:v>
                </c:pt>
                <c:pt idx="84">
                  <c:v>2161</c:v>
                </c:pt>
                <c:pt idx="85">
                  <c:v>2164</c:v>
                </c:pt>
                <c:pt idx="86">
                  <c:v>2165</c:v>
                </c:pt>
                <c:pt idx="87">
                  <c:v>2167</c:v>
                </c:pt>
                <c:pt idx="88">
                  <c:v>2166</c:v>
                </c:pt>
                <c:pt idx="89">
                  <c:v>2167</c:v>
                </c:pt>
                <c:pt idx="90">
                  <c:v>2166</c:v>
                </c:pt>
                <c:pt idx="91">
                  <c:v>2165</c:v>
                </c:pt>
              </c:numCache>
            </c:numRef>
          </c:val>
          <c:smooth val="0"/>
          <c:extLst>
            <c:ext xmlns:c16="http://schemas.microsoft.com/office/drawing/2014/chart" uri="{C3380CC4-5D6E-409C-BE32-E72D297353CC}">
              <c16:uniqueId val="{00000000-90B1-47A5-AA91-ABA4D0A772C3}"/>
            </c:ext>
          </c:extLst>
        </c:ser>
        <c:dLbls>
          <c:showLegendKey val="0"/>
          <c:showVal val="0"/>
          <c:showCatName val="0"/>
          <c:showSerName val="0"/>
          <c:showPercent val="0"/>
          <c:showBubbleSize val="0"/>
        </c:dLbls>
        <c:smooth val="0"/>
        <c:axId val="312875024"/>
        <c:axId val="312876008"/>
      </c:lineChart>
      <c:dateAx>
        <c:axId val="3128750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2876008"/>
        <c:crosses val="autoZero"/>
        <c:auto val="1"/>
        <c:lblOffset val="100"/>
        <c:baseTimeUnit val="days"/>
      </c:dateAx>
      <c:valAx>
        <c:axId val="3128760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28750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pronovabkk Instagram</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3.06026365348399</c:v>
                </c:pt>
                <c:pt idx="8">
                  <c:v>3.5243475921442</c:v>
                </c:pt>
                <c:pt idx="9">
                  <c:v>2.4639045825486501</c:v>
                </c:pt>
                <c:pt idx="10">
                  <c:v>1.6949152542372901</c:v>
                </c:pt>
                <c:pt idx="11">
                  <c:v>2.49529190207156</c:v>
                </c:pt>
                <c:pt idx="12">
                  <c:v>2.4011299435028199</c:v>
                </c:pt>
                <c:pt idx="13">
                  <c:v>5.7438794726930302</c:v>
                </c:pt>
                <c:pt idx="14">
                  <c:v>3.5310734463276798</c:v>
                </c:pt>
                <c:pt idx="15">
                  <c:v>3.4369114877589499</c:v>
                </c:pt>
                <c:pt idx="16">
                  <c:v>2.8954802259886998</c:v>
                </c:pt>
                <c:pt idx="17">
                  <c:v>3.0249529190207198</c:v>
                </c:pt>
                <c:pt idx="18">
                  <c:v>2.6247645951035801</c:v>
                </c:pt>
                <c:pt idx="19">
                  <c:v>2.90332705586943</c:v>
                </c:pt>
                <c:pt idx="20">
                  <c:v>0</c:v>
                </c:pt>
                <c:pt idx="21">
                  <c:v>0</c:v>
                </c:pt>
                <c:pt idx="22">
                  <c:v>0</c:v>
                </c:pt>
                <c:pt idx="23">
                  <c:v>0</c:v>
                </c:pt>
              </c:numCache>
            </c:numRef>
          </c:val>
          <c:smooth val="0"/>
          <c:extLst>
            <c:ext xmlns:c16="http://schemas.microsoft.com/office/drawing/2014/chart" uri="{C3380CC4-5D6E-409C-BE32-E72D297353CC}">
              <c16:uniqueId val="{00000000-C10D-4F10-862E-97B118B51E3B}"/>
            </c:ext>
          </c:extLst>
        </c:ser>
        <c:dLbls>
          <c:showLegendKey val="0"/>
          <c:showVal val="0"/>
          <c:showCatName val="0"/>
          <c:showSerName val="0"/>
          <c:showPercent val="0"/>
          <c:showBubbleSize val="0"/>
        </c:dLbls>
        <c:smooth val="0"/>
        <c:axId val="369944160"/>
        <c:axId val="369947768"/>
      </c:lineChart>
      <c:catAx>
        <c:axId val="3699441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9947768"/>
        <c:crosses val="autoZero"/>
        <c:auto val="1"/>
        <c:lblAlgn val="ctr"/>
        <c:lblOffset val="100"/>
        <c:noMultiLvlLbl val="0"/>
      </c:catAx>
      <c:valAx>
        <c:axId val="3699477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99441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F2E98B-D467-4F6D-BC28-DF5326C33BF2}"/>
              </a:ext>
            </a:extLst>
          </p:cNvPr>
          <p:cNvSpPr>
            <a:spLocks noGrp="1"/>
          </p:cNvSpPr>
          <p:nvPr>
            <p:ph type="ctrTitle"/>
          </p:nvPr>
        </p:nvSpPr>
        <p:spPr/>
        <p:txBody>
          <a:bodyPr/>
          <a:lstStyle/>
          <a:p>
            <a:r>
              <a:rPr lang="en-US"/>
              <a:t>Quartalsreport Instagram</a:t>
            </a:r>
          </a:p>
        </p:txBody>
      </p:sp>
      <p:sp>
        <p:nvSpPr>
          <p:cNvPr id="3" name="Subtitle 2">
            <a:extLst>
              <a:ext uri="{FF2B5EF4-FFF2-40B4-BE49-F238E27FC236}">
                <a16:creationId xmlns:a16="http://schemas.microsoft.com/office/drawing/2014/main" id="{ED804519-D44A-45B6-9285-CAD05CCB3073}"/>
              </a:ext>
            </a:extLst>
          </p:cNvPr>
          <p:cNvSpPr>
            <a:spLocks noGrp="1"/>
          </p:cNvSpPr>
          <p:nvPr>
            <p:ph type="subTitle" idx="1"/>
          </p:nvPr>
        </p:nvSpPr>
        <p:spPr/>
        <p:txBody>
          <a:bodyPr/>
          <a:lstStyle/>
          <a:p>
            <a:r>
              <a:rPr lang="en-US"/>
              <a:t>Pronovabkk</a:t>
            </a:r>
          </a:p>
        </p:txBody>
      </p:sp>
    </p:spTree>
    <p:extLst>
      <p:ext uri="{BB962C8B-B14F-4D97-AF65-F5344CB8AC3E}">
        <p14:creationId xmlns:p14="http://schemas.microsoft.com/office/powerpoint/2010/main" val="19643540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993511-9691-4F25-8469-D4CCEA200C0F}"/>
              </a:ext>
            </a:extLst>
          </p:cNvPr>
          <p:cNvSpPr>
            <a:spLocks noGrp="1"/>
          </p:cNvSpPr>
          <p:nvPr>
            <p:ph type="title"/>
          </p:nvPr>
        </p:nvSpPr>
        <p:spPr/>
        <p:txBody>
          <a:bodyPr/>
          <a:lstStyle/>
          <a:p>
            <a:r>
              <a:rPr lang="en-US"/>
              <a:t>Instagram Instagram Key Metrics Table | All Pages</a:t>
            </a:r>
          </a:p>
        </p:txBody>
      </p:sp>
      <p:graphicFrame>
        <p:nvGraphicFramePr>
          <p:cNvPr id="5" name="Table Placeholder 4">
            <a:extLst>
              <a:ext uri="{FF2B5EF4-FFF2-40B4-BE49-F238E27FC236}">
                <a16:creationId xmlns:a16="http://schemas.microsoft.com/office/drawing/2014/main" id="{F27BF7D3-61CF-4EAB-A0D1-6A53F189F1BB}"/>
              </a:ext>
            </a:extLst>
          </p:cNvPr>
          <p:cNvGraphicFramePr>
            <a:graphicFrameLocks noGrp="1"/>
          </p:cNvGraphicFramePr>
          <p:nvPr>
            <p:ph type="tbl" sz="quarter" idx="13"/>
            <p:extLst>
              <p:ext uri="{D42A27DB-BD31-4B8C-83A1-F6EECF244321}">
                <p14:modId xmlns:p14="http://schemas.microsoft.com/office/powerpoint/2010/main" val="10981456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547479068"/>
                    </a:ext>
                  </a:extLst>
                </a:gridCol>
                <a:gridCol w="658368">
                  <a:extLst>
                    <a:ext uri="{9D8B030D-6E8A-4147-A177-3AD203B41FA5}">
                      <a16:colId xmlns:a16="http://schemas.microsoft.com/office/drawing/2014/main" val="2949375975"/>
                    </a:ext>
                  </a:extLst>
                </a:gridCol>
                <a:gridCol w="658368">
                  <a:extLst>
                    <a:ext uri="{9D8B030D-6E8A-4147-A177-3AD203B41FA5}">
                      <a16:colId xmlns:a16="http://schemas.microsoft.com/office/drawing/2014/main" val="2617029021"/>
                    </a:ext>
                  </a:extLst>
                </a:gridCol>
                <a:gridCol w="658368">
                  <a:extLst>
                    <a:ext uri="{9D8B030D-6E8A-4147-A177-3AD203B41FA5}">
                      <a16:colId xmlns:a16="http://schemas.microsoft.com/office/drawing/2014/main" val="4159524991"/>
                    </a:ext>
                  </a:extLst>
                </a:gridCol>
                <a:gridCol w="658368">
                  <a:extLst>
                    <a:ext uri="{9D8B030D-6E8A-4147-A177-3AD203B41FA5}">
                      <a16:colId xmlns:a16="http://schemas.microsoft.com/office/drawing/2014/main" val="274728899"/>
                    </a:ext>
                  </a:extLst>
                </a:gridCol>
                <a:gridCol w="658368">
                  <a:extLst>
                    <a:ext uri="{9D8B030D-6E8A-4147-A177-3AD203B41FA5}">
                      <a16:colId xmlns:a16="http://schemas.microsoft.com/office/drawing/2014/main" val="1487308635"/>
                    </a:ext>
                  </a:extLst>
                </a:gridCol>
                <a:gridCol w="658368">
                  <a:extLst>
                    <a:ext uri="{9D8B030D-6E8A-4147-A177-3AD203B41FA5}">
                      <a16:colId xmlns:a16="http://schemas.microsoft.com/office/drawing/2014/main" val="2094135912"/>
                    </a:ext>
                  </a:extLst>
                </a:gridCol>
                <a:gridCol w="658368">
                  <a:extLst>
                    <a:ext uri="{9D8B030D-6E8A-4147-A177-3AD203B41FA5}">
                      <a16:colId xmlns:a16="http://schemas.microsoft.com/office/drawing/2014/main" val="1625387741"/>
                    </a:ext>
                  </a:extLst>
                </a:gridCol>
                <a:gridCol w="658368">
                  <a:extLst>
                    <a:ext uri="{9D8B030D-6E8A-4147-A177-3AD203B41FA5}">
                      <a16:colId xmlns:a16="http://schemas.microsoft.com/office/drawing/2014/main" val="901145457"/>
                    </a:ext>
                  </a:extLst>
                </a:gridCol>
                <a:gridCol w="658368">
                  <a:extLst>
                    <a:ext uri="{9D8B030D-6E8A-4147-A177-3AD203B41FA5}">
                      <a16:colId xmlns:a16="http://schemas.microsoft.com/office/drawing/2014/main" val="1637694709"/>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1944517257"/>
                  </a:ext>
                </a:extLst>
              </a:tr>
              <a:tr h="370840">
                <a:tc>
                  <a:txBody>
                    <a:bodyPr/>
                    <a:lstStyle/>
                    <a:p>
                      <a:r>
                        <a:rPr lang="en-US" sz="1000"/>
                        <a:t>pronovabkk</a:t>
                      </a:r>
                    </a:p>
                  </a:txBody>
                  <a:tcPr/>
                </a:tc>
                <a:tc>
                  <a:txBody>
                    <a:bodyPr/>
                    <a:lstStyle/>
                    <a:p>
                      <a:r>
                        <a:rPr lang="en-US" sz="1000"/>
                        <a:t>2165</a:t>
                      </a:r>
                    </a:p>
                  </a:txBody>
                  <a:tcPr/>
                </a:tc>
                <a:tc>
                  <a:txBody>
                    <a:bodyPr/>
                    <a:lstStyle/>
                    <a:p>
                      <a:r>
                        <a:rPr lang="en-US" sz="1000"/>
                        <a:t>82</a:t>
                      </a:r>
                    </a:p>
                  </a:txBody>
                  <a:tcPr/>
                </a:tc>
                <a:tc>
                  <a:txBody>
                    <a:bodyPr/>
                    <a:lstStyle/>
                    <a:p>
                      <a:r>
                        <a:rPr lang="en-US" sz="1000"/>
                        <a:t>38</a:t>
                      </a:r>
                    </a:p>
                  </a:txBody>
                  <a:tcPr/>
                </a:tc>
                <a:tc>
                  <a:txBody>
                    <a:bodyPr/>
                    <a:lstStyle/>
                    <a:p>
                      <a:r>
                        <a:rPr lang="en-US" sz="1000"/>
                        <a:t>35</a:t>
                      </a:r>
                    </a:p>
                  </a:txBody>
                  <a:tcPr/>
                </a:tc>
                <a:tc>
                  <a:txBody>
                    <a:bodyPr/>
                    <a:lstStyle/>
                    <a:p>
                      <a:r>
                        <a:rPr lang="en-US" sz="1000"/>
                        <a:t>2</a:t>
                      </a:r>
                    </a:p>
                  </a:txBody>
                  <a:tcPr/>
                </a:tc>
                <a:tc>
                  <a:txBody>
                    <a:bodyPr/>
                    <a:lstStyle/>
                    <a:p>
                      <a:r>
                        <a:rPr lang="en-US" sz="1000"/>
                        <a:t>1</a:t>
                      </a:r>
                    </a:p>
                  </a:txBody>
                  <a:tcPr/>
                </a:tc>
                <a:tc>
                  <a:txBody>
                    <a:bodyPr/>
                    <a:lstStyle/>
                    <a:p>
                      <a:r>
                        <a:rPr lang="en-US" sz="1000"/>
                        <a:t>2435</a:t>
                      </a:r>
                    </a:p>
                  </a:txBody>
                  <a:tcPr/>
                </a:tc>
                <a:tc>
                  <a:txBody>
                    <a:bodyPr/>
                    <a:lstStyle/>
                    <a:p>
                      <a:r>
                        <a:rPr lang="en-US" sz="1000"/>
                        <a:t>24</a:t>
                      </a:r>
                    </a:p>
                  </a:txBody>
                  <a:tcPr/>
                </a:tc>
                <a:tc>
                  <a:txBody>
                    <a:bodyPr/>
                    <a:lstStyle/>
                    <a:p>
                      <a:r>
                        <a:rPr lang="en-US" sz="1000"/>
                        <a:t>3.0466 %</a:t>
                      </a:r>
                    </a:p>
                  </a:txBody>
                  <a:tcPr/>
                </a:tc>
                <a:extLst>
                  <a:ext uri="{0D108BD9-81ED-4DB2-BD59-A6C34878D82A}">
                    <a16:rowId xmlns:a16="http://schemas.microsoft.com/office/drawing/2014/main" val="621111127"/>
                  </a:ext>
                </a:extLst>
              </a:tr>
            </a:tbl>
          </a:graphicData>
        </a:graphic>
      </p:graphicFrame>
      <p:sp>
        <p:nvSpPr>
          <p:cNvPr id="4" name="Text Placeholder 3">
            <a:extLst>
              <a:ext uri="{FF2B5EF4-FFF2-40B4-BE49-F238E27FC236}">
                <a16:creationId xmlns:a16="http://schemas.microsoft.com/office/drawing/2014/main" id="{1760DC25-A7D0-4825-87EF-B0D914E7DF88}"/>
              </a:ext>
            </a:extLst>
          </p:cNvPr>
          <p:cNvSpPr>
            <a:spLocks noGrp="1"/>
          </p:cNvSpPr>
          <p:nvPr>
            <p:ph type="body" sz="quarter" idx="14"/>
          </p:nvPr>
        </p:nvSpPr>
        <p:spPr/>
        <p:txBody>
          <a:bodyPr/>
          <a:lstStyle/>
          <a:p>
            <a:r>
              <a:rPr lang="en-US"/>
              <a:t>10/01/2020 - 12/31/2020</a:t>
            </a:r>
          </a:p>
        </p:txBody>
      </p:sp>
    </p:spTree>
    <p:extLst>
      <p:ext uri="{BB962C8B-B14F-4D97-AF65-F5344CB8AC3E}">
        <p14:creationId xmlns:p14="http://schemas.microsoft.com/office/powerpoint/2010/main" val="351873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ED8E08-E0B6-4BD0-9B33-36978BFB4571}"/>
              </a:ext>
            </a:extLst>
          </p:cNvPr>
          <p:cNvSpPr>
            <a:spLocks noGrp="1"/>
          </p:cNvSpPr>
          <p:nvPr>
            <p:ph type="title"/>
          </p:nvPr>
        </p:nvSpPr>
        <p:spPr/>
        <p:txBody>
          <a:bodyPr/>
          <a:lstStyle/>
          <a:p>
            <a:r>
              <a:rPr lang="en-US"/>
              <a:t>Instagram Followers Total | All Pages</a:t>
            </a:r>
          </a:p>
        </p:txBody>
      </p:sp>
      <p:graphicFrame>
        <p:nvGraphicFramePr>
          <p:cNvPr id="6" name="Chart Placeholder 5">
            <a:extLst>
              <a:ext uri="{FF2B5EF4-FFF2-40B4-BE49-F238E27FC236}">
                <a16:creationId xmlns:a16="http://schemas.microsoft.com/office/drawing/2014/main" id="{C72C61EB-8667-4AC7-9E3F-6A84CAF02B50}"/>
              </a:ext>
            </a:extLst>
          </p:cNvPr>
          <p:cNvGraphicFramePr>
            <a:graphicFrameLocks noGrp="1"/>
          </p:cNvGraphicFramePr>
          <p:nvPr>
            <p:ph type="chart" sz="quarter" idx="13"/>
            <p:extLst>
              <p:ext uri="{D42A27DB-BD31-4B8C-83A1-F6EECF244321}">
                <p14:modId xmlns:p14="http://schemas.microsoft.com/office/powerpoint/2010/main" val="214292124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859C509-07D0-416D-B830-464428B06CDD}"/>
              </a:ext>
            </a:extLst>
          </p:cNvPr>
          <p:cNvSpPr>
            <a:spLocks noGrp="1"/>
          </p:cNvSpPr>
          <p:nvPr>
            <p:ph type="body" sz="quarter" idx="14"/>
          </p:nvPr>
        </p:nvSpPr>
        <p:spPr/>
        <p:txBody>
          <a:bodyPr/>
          <a:lstStyle/>
          <a:p>
            <a:r>
              <a:rPr lang="en-US"/>
              <a:t>10/01/2020 - 12/31/2020</a:t>
            </a:r>
          </a:p>
        </p:txBody>
      </p:sp>
      <p:sp>
        <p:nvSpPr>
          <p:cNvPr id="5" name="Footer Placeholder 4">
            <a:extLst>
              <a:ext uri="{FF2B5EF4-FFF2-40B4-BE49-F238E27FC236}">
                <a16:creationId xmlns:a16="http://schemas.microsoft.com/office/drawing/2014/main" id="{5492983B-3277-40CA-B0C6-602D1EBF044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465028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702A4D-8281-45F1-95A8-DF4B6FF0DE56}"/>
              </a:ext>
            </a:extLst>
          </p:cNvPr>
          <p:cNvSpPr>
            <a:spLocks noGrp="1"/>
          </p:cNvSpPr>
          <p:nvPr>
            <p:ph type="title"/>
          </p:nvPr>
        </p:nvSpPr>
        <p:spPr/>
        <p:txBody>
          <a:bodyPr/>
          <a:lstStyle/>
          <a:p>
            <a:r>
              <a:rPr lang="en-US"/>
              <a:t>Instagram Stories Table  | All Pages - 1 of 2</a:t>
            </a:r>
          </a:p>
        </p:txBody>
      </p:sp>
      <p:graphicFrame>
        <p:nvGraphicFramePr>
          <p:cNvPr id="5" name="Table Placeholder 4">
            <a:extLst>
              <a:ext uri="{FF2B5EF4-FFF2-40B4-BE49-F238E27FC236}">
                <a16:creationId xmlns:a16="http://schemas.microsoft.com/office/drawing/2014/main" id="{F8C6E009-0170-48CF-A79B-B8BC17D417E1}"/>
              </a:ext>
            </a:extLst>
          </p:cNvPr>
          <p:cNvGraphicFramePr>
            <a:graphicFrameLocks noGrp="1"/>
          </p:cNvGraphicFramePr>
          <p:nvPr>
            <p:ph type="tbl" sz="quarter" idx="13"/>
            <p:extLst>
              <p:ext uri="{D42A27DB-BD31-4B8C-83A1-F6EECF244321}">
                <p14:modId xmlns:p14="http://schemas.microsoft.com/office/powerpoint/2010/main" val="2076941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867375390"/>
                    </a:ext>
                  </a:extLst>
                </a:gridCol>
                <a:gridCol w="905256">
                  <a:extLst>
                    <a:ext uri="{9D8B030D-6E8A-4147-A177-3AD203B41FA5}">
                      <a16:colId xmlns:a16="http://schemas.microsoft.com/office/drawing/2014/main" val="4110561363"/>
                    </a:ext>
                  </a:extLst>
                </a:gridCol>
                <a:gridCol w="905256">
                  <a:extLst>
                    <a:ext uri="{9D8B030D-6E8A-4147-A177-3AD203B41FA5}">
                      <a16:colId xmlns:a16="http://schemas.microsoft.com/office/drawing/2014/main" val="2960750201"/>
                    </a:ext>
                  </a:extLst>
                </a:gridCol>
                <a:gridCol w="905256">
                  <a:extLst>
                    <a:ext uri="{9D8B030D-6E8A-4147-A177-3AD203B41FA5}">
                      <a16:colId xmlns:a16="http://schemas.microsoft.com/office/drawing/2014/main" val="637941915"/>
                    </a:ext>
                  </a:extLst>
                </a:gridCol>
                <a:gridCol w="905256">
                  <a:extLst>
                    <a:ext uri="{9D8B030D-6E8A-4147-A177-3AD203B41FA5}">
                      <a16:colId xmlns:a16="http://schemas.microsoft.com/office/drawing/2014/main" val="1409568702"/>
                    </a:ext>
                  </a:extLst>
                </a:gridCol>
                <a:gridCol w="905256">
                  <a:extLst>
                    <a:ext uri="{9D8B030D-6E8A-4147-A177-3AD203B41FA5}">
                      <a16:colId xmlns:a16="http://schemas.microsoft.com/office/drawing/2014/main" val="2102148151"/>
                    </a:ext>
                  </a:extLst>
                </a:gridCol>
                <a:gridCol w="905256">
                  <a:extLst>
                    <a:ext uri="{9D8B030D-6E8A-4147-A177-3AD203B41FA5}">
                      <a16:colId xmlns:a16="http://schemas.microsoft.com/office/drawing/2014/main" val="7625885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12266067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pronovabkk - 2020-10-28 16:57:28</a:t>
                      </a:r>
                      <a:r>
                        <a:rPr kumimoji="0" lang="de-DE" sz="1000" b="0" i="0" u="none" strike="noStrike" kern="1200" cap="none" spc="0" normalizeH="0" baseline="0" noProof="0">
                          <a:ln>
                            <a:noFill/>
                          </a:ln>
                          <a:solidFill>
                            <a:prstClr val="black"/>
                          </a:solidFill>
                          <a:effectLst/>
                          <a:uLnTx/>
                          <a:uFillTx/>
                          <a:latin typeface="+mn-lt"/>
                          <a:ea typeface="+mn-ea"/>
                          <a:cs typeface="+mn-cs"/>
                        </a:rPr>
                        <a:t>
 Jetzt bist du dran. Wir freuen uns darauf, von dir zu hören.
#linkinbio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10/29/2020 16:30:56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extLst>
                  <a:ext uri="{0D108BD9-81ED-4DB2-BD59-A6C34878D82A}">
                    <a16:rowId xmlns:a16="http://schemas.microsoft.com/office/drawing/2014/main" val="5142432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pronovabkk - 2020-10-28 14:30:06</a:t>
                      </a:r>
                      <a:r>
                        <a:rPr kumimoji="0" lang="de-DE" sz="1000" b="0" i="0" u="none" strike="noStrike" kern="1200" cap="none" spc="0" normalizeH="0" baseline="0" noProof="0">
                          <a:ln>
                            <a:noFill/>
                          </a:ln>
                          <a:solidFill>
                            <a:prstClr val="black"/>
                          </a:solidFill>
                          <a:effectLst/>
                          <a:uLnTx/>
                          <a:uFillTx/>
                          <a:latin typeface="+mn-lt"/>
                          <a:ea typeface="+mn-ea"/>
                          <a:cs typeface="+mn-cs"/>
                        </a:rPr>
                        <a:t>
 SOZIALVERSICHERUNGS
FACHANGESTELLTE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10/29/2020 14:06:40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extLst>
                  <a:ext uri="{0D108BD9-81ED-4DB2-BD59-A6C34878D82A}">
                    <a16:rowId xmlns:a16="http://schemas.microsoft.com/office/drawing/2014/main" val="5619271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pronovabkk - 2020-10-28 14:24:59</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10/29/2020 14:06:40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extLst>
                  <a:ext uri="{0D108BD9-81ED-4DB2-BD59-A6C34878D82A}">
                    <a16:rowId xmlns:a16="http://schemas.microsoft.com/office/drawing/2014/main" val="12158336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pronovabkk - 2020-10-28 14:24:41</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10/29/2020 14:06:40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extLst>
                  <a:ext uri="{0D108BD9-81ED-4DB2-BD59-A6C34878D82A}">
                    <a16:rowId xmlns:a16="http://schemas.microsoft.com/office/drawing/2014/main" val="29910710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pronovabkk - 2020-10-28 14:18:04</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10/29/2020 14:06:40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extLst>
                  <a:ext uri="{0D108BD9-81ED-4DB2-BD59-A6C34878D82A}">
                    <a16:rowId xmlns:a16="http://schemas.microsoft.com/office/drawing/2014/main" val="25964278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pronovabkk - 2020-10-28 14:17:31</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10/29/2020 14:06:40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extLst>
                  <a:ext uri="{0D108BD9-81ED-4DB2-BD59-A6C34878D82A}">
                    <a16:rowId xmlns:a16="http://schemas.microsoft.com/office/drawing/2014/main" val="14388249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pronovabkk - 2020-10-28 14:15:34</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10/29/2020 14:06:40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extLst>
                  <a:ext uri="{0D108BD9-81ED-4DB2-BD59-A6C34878D82A}">
                    <a16:rowId xmlns:a16="http://schemas.microsoft.com/office/drawing/2014/main" val="6377317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pronovabkk - 2020-10-28 14:15:25</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10/29/2020 14:06:40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a:t>
                      </a:r>
                    </a:p>
                  </a:txBody>
                  <a:tcPr/>
                </a:tc>
                <a:extLst>
                  <a:ext uri="{0D108BD9-81ED-4DB2-BD59-A6C34878D82A}">
                    <a16:rowId xmlns:a16="http://schemas.microsoft.com/office/drawing/2014/main" val="30186962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pronovabkk - 2020-10-28 14:10:36</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10/29/2020 14:06:40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extLst>
                  <a:ext uri="{0D108BD9-81ED-4DB2-BD59-A6C34878D82A}">
                    <a16:rowId xmlns:a16="http://schemas.microsoft.com/office/drawing/2014/main" val="3712001808"/>
                  </a:ext>
                </a:extLst>
              </a:tr>
            </a:tbl>
          </a:graphicData>
        </a:graphic>
      </p:graphicFrame>
      <p:sp>
        <p:nvSpPr>
          <p:cNvPr id="4" name="Text Placeholder 3">
            <a:extLst>
              <a:ext uri="{FF2B5EF4-FFF2-40B4-BE49-F238E27FC236}">
                <a16:creationId xmlns:a16="http://schemas.microsoft.com/office/drawing/2014/main" id="{4EF752C3-CBE3-4353-9DDE-D5A3EBDCD83E}"/>
              </a:ext>
            </a:extLst>
          </p:cNvPr>
          <p:cNvSpPr>
            <a:spLocks noGrp="1"/>
          </p:cNvSpPr>
          <p:nvPr>
            <p:ph type="body" sz="quarter" idx="14"/>
          </p:nvPr>
        </p:nvSpPr>
        <p:spPr/>
        <p:txBody>
          <a:bodyPr/>
          <a:lstStyle/>
          <a:p>
            <a:r>
              <a:rPr lang="en-US"/>
              <a:t>10/01/2020 - 12/31/2020</a:t>
            </a:r>
          </a:p>
        </p:txBody>
      </p:sp>
    </p:spTree>
    <p:extLst>
      <p:ext uri="{BB962C8B-B14F-4D97-AF65-F5344CB8AC3E}">
        <p14:creationId xmlns:p14="http://schemas.microsoft.com/office/powerpoint/2010/main" val="352822153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E5A19A-ECDC-40EE-843A-8412ADD2C725}"/>
              </a:ext>
            </a:extLst>
          </p:cNvPr>
          <p:cNvSpPr>
            <a:spLocks noGrp="1"/>
          </p:cNvSpPr>
          <p:nvPr>
            <p:ph type="title"/>
          </p:nvPr>
        </p:nvSpPr>
        <p:spPr/>
        <p:txBody>
          <a:bodyPr/>
          <a:lstStyle/>
          <a:p>
            <a:r>
              <a:rPr lang="en-US"/>
              <a:t>Instagram Stories Table  | All Pages - 2 of 2</a:t>
            </a:r>
          </a:p>
        </p:txBody>
      </p:sp>
      <p:graphicFrame>
        <p:nvGraphicFramePr>
          <p:cNvPr id="5" name="Table Placeholder 4">
            <a:extLst>
              <a:ext uri="{FF2B5EF4-FFF2-40B4-BE49-F238E27FC236}">
                <a16:creationId xmlns:a16="http://schemas.microsoft.com/office/drawing/2014/main" id="{AE7B5BF9-6C11-4FCD-87AB-BDF3546E117C}"/>
              </a:ext>
            </a:extLst>
          </p:cNvPr>
          <p:cNvGraphicFramePr>
            <a:graphicFrameLocks noGrp="1"/>
          </p:cNvGraphicFramePr>
          <p:nvPr>
            <p:ph type="tbl" sz="quarter" idx="13"/>
            <p:extLst>
              <p:ext uri="{D42A27DB-BD31-4B8C-83A1-F6EECF244321}">
                <p14:modId xmlns:p14="http://schemas.microsoft.com/office/powerpoint/2010/main" val="24322009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029746004"/>
                    </a:ext>
                  </a:extLst>
                </a:gridCol>
                <a:gridCol w="905256">
                  <a:extLst>
                    <a:ext uri="{9D8B030D-6E8A-4147-A177-3AD203B41FA5}">
                      <a16:colId xmlns:a16="http://schemas.microsoft.com/office/drawing/2014/main" val="3563729386"/>
                    </a:ext>
                  </a:extLst>
                </a:gridCol>
                <a:gridCol w="905256">
                  <a:extLst>
                    <a:ext uri="{9D8B030D-6E8A-4147-A177-3AD203B41FA5}">
                      <a16:colId xmlns:a16="http://schemas.microsoft.com/office/drawing/2014/main" val="3267282174"/>
                    </a:ext>
                  </a:extLst>
                </a:gridCol>
                <a:gridCol w="905256">
                  <a:extLst>
                    <a:ext uri="{9D8B030D-6E8A-4147-A177-3AD203B41FA5}">
                      <a16:colId xmlns:a16="http://schemas.microsoft.com/office/drawing/2014/main" val="814285916"/>
                    </a:ext>
                  </a:extLst>
                </a:gridCol>
                <a:gridCol w="905256">
                  <a:extLst>
                    <a:ext uri="{9D8B030D-6E8A-4147-A177-3AD203B41FA5}">
                      <a16:colId xmlns:a16="http://schemas.microsoft.com/office/drawing/2014/main" val="257009999"/>
                    </a:ext>
                  </a:extLst>
                </a:gridCol>
                <a:gridCol w="905256">
                  <a:extLst>
                    <a:ext uri="{9D8B030D-6E8A-4147-A177-3AD203B41FA5}">
                      <a16:colId xmlns:a16="http://schemas.microsoft.com/office/drawing/2014/main" val="1109978740"/>
                    </a:ext>
                  </a:extLst>
                </a:gridCol>
                <a:gridCol w="905256">
                  <a:extLst>
                    <a:ext uri="{9D8B030D-6E8A-4147-A177-3AD203B41FA5}">
                      <a16:colId xmlns:a16="http://schemas.microsoft.com/office/drawing/2014/main" val="6859659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42250804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pronovabkk - 2020-10-28 14:06:23</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10/29/2020 13:32:04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extLst>
                  <a:ext uri="{0D108BD9-81ED-4DB2-BD59-A6C34878D82A}">
                    <a16:rowId xmlns:a16="http://schemas.microsoft.com/office/drawing/2014/main" val="36961684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pronovabkk - 2020-10-28 14:05:41</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10/29/2020 13:32:04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extLst>
                  <a:ext uri="{0D108BD9-81ED-4DB2-BD59-A6C34878D82A}">
                    <a16:rowId xmlns:a16="http://schemas.microsoft.com/office/drawing/2014/main" val="8358301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pronovabkk - 2020-10-21 14:05:00</a:t>
                      </a:r>
                      <a:r>
                        <a:rPr kumimoji="0" lang="de-DE" sz="1000" b="0" i="0" u="none" strike="noStrike" kern="1200" cap="none" spc="0" normalizeH="0" baseline="0" noProof="0">
                          <a:ln>
                            <a:noFill/>
                          </a:ln>
                          <a:solidFill>
                            <a:prstClr val="black"/>
                          </a:solidFill>
                          <a:effectLst/>
                          <a:uLnTx/>
                          <a:uFillTx/>
                          <a:latin typeface="+mn-lt"/>
                          <a:ea typeface="+mn-ea"/>
                          <a:cs typeface="+mn-cs"/>
                        </a:rPr>
                        <a:t>
 Jetzt seid ihr dran:
Informiert euch bei eurer Ärztin oder eurem Arzt über die Grippeimpfung.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10/22/2020 13:31:38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extLst>
                  <a:ext uri="{0D108BD9-81ED-4DB2-BD59-A6C34878D82A}">
                    <a16:rowId xmlns:a16="http://schemas.microsoft.com/office/drawing/2014/main" val="14759660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pronovabkk - 2020-10-21 14:01:57</a:t>
                      </a:r>
                      <a:r>
                        <a:rPr kumimoji="0" lang="de-DE" sz="1000" b="0" i="0" u="none" strike="noStrike" kern="1200" cap="none" spc="0" normalizeH="0" baseline="0" noProof="0">
                          <a:ln>
                            <a:noFill/>
                          </a:ln>
                          <a:solidFill>
                            <a:prstClr val="black"/>
                          </a:solidFill>
                          <a:effectLst/>
                          <a:uLnTx/>
                          <a:uFillTx/>
                          <a:latin typeface="+mn-lt"/>
                          <a:ea typeface="+mn-ea"/>
                          <a:cs typeface="+mn-cs"/>
                        </a:rPr>
                        <a:t>
 Tut auch gar nicht weh!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10/22/2020 13:31:38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a:t>
                      </a:r>
                    </a:p>
                  </a:txBody>
                  <a:tcPr/>
                </a:tc>
                <a:extLst>
                  <a:ext uri="{0D108BD9-81ED-4DB2-BD59-A6C34878D82A}">
                    <a16:rowId xmlns:a16="http://schemas.microsoft.com/office/drawing/2014/main" val="35169778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pronovabkk - 2020-10-21 13:58:10</a:t>
                      </a:r>
                      <a:r>
                        <a:rPr kumimoji="0" lang="de-DE" sz="1000" b="0" i="0" u="none" strike="noStrike" kern="1200" cap="none" spc="0" normalizeH="0" baseline="0" noProof="0">
                          <a:ln>
                            <a:noFill/>
                          </a:ln>
                          <a:solidFill>
                            <a:prstClr val="black"/>
                          </a:solidFill>
                          <a:effectLst/>
                          <a:uLnTx/>
                          <a:uFillTx/>
                          <a:latin typeface="+mn-lt"/>
                          <a:ea typeface="+mn-ea"/>
                          <a:cs typeface="+mn-cs"/>
                        </a:rPr>
                        <a:t>
 Für unsere Versicherten und unser Kollegium übernehmen wir die Kosten für die Vierfach-Impfung.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10/22/2020 13:31:38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extLst>
                  <a:ext uri="{0D108BD9-81ED-4DB2-BD59-A6C34878D82A}">
                    <a16:rowId xmlns:a16="http://schemas.microsoft.com/office/drawing/2014/main" val="25874147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pronovabkk - 2020-10-21 13:53:46</a:t>
                      </a:r>
                      <a:r>
                        <a:rPr kumimoji="0" lang="de-DE" sz="1000" b="0" i="0" u="none" strike="noStrike" kern="1200" cap="none" spc="0" normalizeH="0" baseline="0" noProof="0">
                          <a:ln>
                            <a:noFill/>
                          </a:ln>
                          <a:solidFill>
                            <a:prstClr val="black"/>
                          </a:solidFill>
                          <a:effectLst/>
                          <a:uLnTx/>
                          <a:uFillTx/>
                          <a:latin typeface="+mn-lt"/>
                          <a:ea typeface="+mn-ea"/>
                          <a:cs typeface="+mn-cs"/>
                        </a:rPr>
                        <a:t>
 Dieses Jahr besonders wichtig:
Grippeschutzimpfung!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10/22/2020 13:31:38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extLst>
                  <a:ext uri="{0D108BD9-81ED-4DB2-BD59-A6C34878D82A}">
                    <a16:rowId xmlns:a16="http://schemas.microsoft.com/office/drawing/2014/main" val="1012952453"/>
                  </a:ext>
                </a:extLst>
              </a:tr>
            </a:tbl>
          </a:graphicData>
        </a:graphic>
      </p:graphicFrame>
      <p:sp>
        <p:nvSpPr>
          <p:cNvPr id="4" name="Text Placeholder 3">
            <a:extLst>
              <a:ext uri="{FF2B5EF4-FFF2-40B4-BE49-F238E27FC236}">
                <a16:creationId xmlns:a16="http://schemas.microsoft.com/office/drawing/2014/main" id="{539428A4-F635-4DB7-B198-53420F473B27}"/>
              </a:ext>
            </a:extLst>
          </p:cNvPr>
          <p:cNvSpPr>
            <a:spLocks noGrp="1"/>
          </p:cNvSpPr>
          <p:nvPr>
            <p:ph type="body" sz="quarter" idx="14"/>
          </p:nvPr>
        </p:nvSpPr>
        <p:spPr/>
        <p:txBody>
          <a:bodyPr/>
          <a:lstStyle/>
          <a:p>
            <a:r>
              <a:rPr lang="en-US"/>
              <a:t>10/01/2020 - 12/31/2020</a:t>
            </a:r>
          </a:p>
        </p:txBody>
      </p:sp>
    </p:spTree>
    <p:extLst>
      <p:ext uri="{BB962C8B-B14F-4D97-AF65-F5344CB8AC3E}">
        <p14:creationId xmlns:p14="http://schemas.microsoft.com/office/powerpoint/2010/main" val="23695932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428520-6C5E-4A2A-A6F2-C68E9EC60726}"/>
              </a:ext>
            </a:extLst>
          </p:cNvPr>
          <p:cNvSpPr>
            <a:spLocks noGrp="1"/>
          </p:cNvSpPr>
          <p:nvPr>
            <p:ph type="title"/>
          </p:nvPr>
        </p:nvSpPr>
        <p:spPr/>
        <p:txBody>
          <a:bodyPr/>
          <a:lstStyle/>
          <a:p>
            <a:r>
              <a:rPr lang="en-US"/>
              <a:t>Instagram Interaction Rate By Hour | All Pages</a:t>
            </a:r>
          </a:p>
        </p:txBody>
      </p:sp>
      <p:graphicFrame>
        <p:nvGraphicFramePr>
          <p:cNvPr id="6" name="Chart Placeholder 5">
            <a:extLst>
              <a:ext uri="{FF2B5EF4-FFF2-40B4-BE49-F238E27FC236}">
                <a16:creationId xmlns:a16="http://schemas.microsoft.com/office/drawing/2014/main" id="{17230D28-D210-473C-A4B3-F1EBAB07300F}"/>
              </a:ext>
            </a:extLst>
          </p:cNvPr>
          <p:cNvGraphicFramePr>
            <a:graphicFrameLocks noGrp="1"/>
          </p:cNvGraphicFramePr>
          <p:nvPr>
            <p:ph type="chart" sz="quarter" idx="13"/>
            <p:extLst>
              <p:ext uri="{D42A27DB-BD31-4B8C-83A1-F6EECF244321}">
                <p14:modId xmlns:p14="http://schemas.microsoft.com/office/powerpoint/2010/main" val="378089309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754C9C8-E753-428F-9BDA-0BA9C9937F4A}"/>
              </a:ext>
            </a:extLst>
          </p:cNvPr>
          <p:cNvSpPr>
            <a:spLocks noGrp="1"/>
          </p:cNvSpPr>
          <p:nvPr>
            <p:ph type="body" sz="quarter" idx="14"/>
          </p:nvPr>
        </p:nvSpPr>
        <p:spPr/>
        <p:txBody>
          <a:bodyPr/>
          <a:lstStyle/>
          <a:p>
            <a:r>
              <a:rPr lang="en-US"/>
              <a:t>10/01/2020 - 12/31/2020</a:t>
            </a:r>
          </a:p>
        </p:txBody>
      </p:sp>
      <p:sp>
        <p:nvSpPr>
          <p:cNvPr id="5" name="Footer Placeholder 4">
            <a:extLst>
              <a:ext uri="{FF2B5EF4-FFF2-40B4-BE49-F238E27FC236}">
                <a16:creationId xmlns:a16="http://schemas.microsoft.com/office/drawing/2014/main" id="{98BC7AF4-0248-487C-A154-8E5E3F40C41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219101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FC0512-E140-4C0C-9486-3D026A3443F9}"/>
              </a:ext>
            </a:extLst>
          </p:cNvPr>
          <p:cNvSpPr>
            <a:spLocks noGrp="1"/>
          </p:cNvSpPr>
          <p:nvPr>
            <p:ph type="title"/>
          </p:nvPr>
        </p:nvSpPr>
        <p:spPr/>
        <p:txBody>
          <a:bodyPr/>
          <a:lstStyle/>
          <a:p>
            <a:r>
              <a:rPr lang="en-US"/>
              <a:t>Instagram Posts Table | All Pages - 1 of 5</a:t>
            </a:r>
          </a:p>
        </p:txBody>
      </p:sp>
      <p:graphicFrame>
        <p:nvGraphicFramePr>
          <p:cNvPr id="5" name="Table Placeholder 4">
            <a:extLst>
              <a:ext uri="{FF2B5EF4-FFF2-40B4-BE49-F238E27FC236}">
                <a16:creationId xmlns:a16="http://schemas.microsoft.com/office/drawing/2014/main" id="{AF59BA6C-0C56-4325-A000-A3040C5E5EDF}"/>
              </a:ext>
            </a:extLst>
          </p:cNvPr>
          <p:cNvGraphicFramePr>
            <a:graphicFrameLocks noGrp="1"/>
          </p:cNvGraphicFramePr>
          <p:nvPr>
            <p:ph type="tbl" sz="quarter" idx="13"/>
            <p:extLst>
              <p:ext uri="{D42A27DB-BD31-4B8C-83A1-F6EECF244321}">
                <p14:modId xmlns:p14="http://schemas.microsoft.com/office/powerpoint/2010/main" val="40220943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392207330"/>
                    </a:ext>
                  </a:extLst>
                </a:gridCol>
                <a:gridCol w="1399032">
                  <a:extLst>
                    <a:ext uri="{9D8B030D-6E8A-4147-A177-3AD203B41FA5}">
                      <a16:colId xmlns:a16="http://schemas.microsoft.com/office/drawing/2014/main" val="2128080268"/>
                    </a:ext>
                  </a:extLst>
                </a:gridCol>
                <a:gridCol w="1892808">
                  <a:extLst>
                    <a:ext uri="{9D8B030D-6E8A-4147-A177-3AD203B41FA5}">
                      <a16:colId xmlns:a16="http://schemas.microsoft.com/office/drawing/2014/main" val="3742087730"/>
                    </a:ext>
                  </a:extLst>
                </a:gridCol>
                <a:gridCol w="658368">
                  <a:extLst>
                    <a:ext uri="{9D8B030D-6E8A-4147-A177-3AD203B41FA5}">
                      <a16:colId xmlns:a16="http://schemas.microsoft.com/office/drawing/2014/main" val="397043985"/>
                    </a:ext>
                  </a:extLst>
                </a:gridCol>
                <a:gridCol w="658368">
                  <a:extLst>
                    <a:ext uri="{9D8B030D-6E8A-4147-A177-3AD203B41FA5}">
                      <a16:colId xmlns:a16="http://schemas.microsoft.com/office/drawing/2014/main" val="73153010"/>
                    </a:ext>
                  </a:extLst>
                </a:gridCol>
                <a:gridCol w="658368">
                  <a:extLst>
                    <a:ext uri="{9D8B030D-6E8A-4147-A177-3AD203B41FA5}">
                      <a16:colId xmlns:a16="http://schemas.microsoft.com/office/drawing/2014/main" val="726253836"/>
                    </a:ext>
                  </a:extLst>
                </a:gridCol>
                <a:gridCol w="658368">
                  <a:extLst>
                    <a:ext uri="{9D8B030D-6E8A-4147-A177-3AD203B41FA5}">
                      <a16:colId xmlns:a16="http://schemas.microsoft.com/office/drawing/2014/main" val="34136005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27989018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pronovabkk - 2020-10-28 13:26:25</a:t>
                      </a:r>
                      <a:r>
                        <a:rPr kumimoji="0" lang="de-DE" sz="1000" b="0" i="0" u="none" strike="noStrike" kern="1200" cap="none" spc="0" normalizeH="0" baseline="0" noProof="0">
                          <a:ln>
                            <a:noFill/>
                          </a:ln>
                          <a:solidFill>
                            <a:prstClr val="black"/>
                          </a:solidFill>
                          <a:effectLst/>
                          <a:uLnTx/>
                          <a:uFillTx/>
                          <a:latin typeface="+mn-lt"/>
                          <a:ea typeface="+mn-ea"/>
                          <a:cs typeface="+mn-cs"/>
                        </a:rPr>
                        <a:t>
 Starte deine Karriere in unserem starken Team: Für den Ausbildungsstart 2021 bieten wir Ausbildungsplätze in diesen vier Ausbildungsberufen an: #Sozialversicherungsfachangestellte (m/w/d), #Fachinformatiker*in Fachrichtung Systemintegration (m/w/d), #Kauffrau oder #KaufmannimGesundheitswesen (m/w/d) und Kauffrau oder #KaufmannfürBüromanagement (m/w/d).
Neugierig? Dann schau dir unsere #Stellenanzeigen an. den Link findest du in der Bio. Wir freuen uns darauf, von dir zu hören!
#azubi #azubi2021 #azubi2021gesucht #azubileverkusen #sofa2021 #bkkakademie #bkkakademierotenburg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122894816_1621934741300995_138086061025601256_n.jpg?_nc_cat=111&amp;ccb=2&amp;_nc_sid=8ae9d6&amp;_nc_eui2=AeFTf_ql0JDgAocpZT7UEPRzRHOTqlzp7cBEc5OqXOntwHp-FHNmdcIzi5AXrETQtEE&amp;_nc_ohc=8VMQ1Ru0yM4AX_3n5Uq&amp;_nc_ht=scontent-iad3-1.cdninstagram.com&amp;oh=9763199c2016667adac532c8a05a4033&amp;oe=603BDA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Employer Branding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1552</a:t>
                      </a:r>
                    </a:p>
                  </a:txBody>
                  <a:tcPr/>
                </a:tc>
                <a:extLst>
                  <a:ext uri="{0D108BD9-81ED-4DB2-BD59-A6C34878D82A}">
                    <a16:rowId xmlns:a16="http://schemas.microsoft.com/office/drawing/2014/main" val="2283842556"/>
                  </a:ext>
                </a:extLst>
              </a:tr>
            </a:tbl>
          </a:graphicData>
        </a:graphic>
      </p:graphicFrame>
      <p:sp>
        <p:nvSpPr>
          <p:cNvPr id="4" name="Text Placeholder 3">
            <a:extLst>
              <a:ext uri="{FF2B5EF4-FFF2-40B4-BE49-F238E27FC236}">
                <a16:creationId xmlns:a16="http://schemas.microsoft.com/office/drawing/2014/main" id="{FBC95DA4-E84F-436C-9E25-3F381D497E40}"/>
              </a:ext>
            </a:extLst>
          </p:cNvPr>
          <p:cNvSpPr>
            <a:spLocks noGrp="1"/>
          </p:cNvSpPr>
          <p:nvPr>
            <p:ph type="body" sz="quarter" idx="14"/>
          </p:nvPr>
        </p:nvSpPr>
        <p:spPr/>
        <p:txBody>
          <a:bodyPr/>
          <a:lstStyle/>
          <a:p>
            <a:r>
              <a:rPr lang="en-US"/>
              <a:t>10/01/2020 - 12/31/2020</a:t>
            </a:r>
          </a:p>
        </p:txBody>
      </p:sp>
    </p:spTree>
    <p:extLst>
      <p:ext uri="{BB962C8B-B14F-4D97-AF65-F5344CB8AC3E}">
        <p14:creationId xmlns:p14="http://schemas.microsoft.com/office/powerpoint/2010/main" val="429236331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424CC2-7E9F-4CD7-93D6-CCEA4C24DEF9}"/>
              </a:ext>
            </a:extLst>
          </p:cNvPr>
          <p:cNvSpPr>
            <a:spLocks noGrp="1"/>
          </p:cNvSpPr>
          <p:nvPr>
            <p:ph type="title"/>
          </p:nvPr>
        </p:nvSpPr>
        <p:spPr/>
        <p:txBody>
          <a:bodyPr/>
          <a:lstStyle/>
          <a:p>
            <a:r>
              <a:rPr lang="en-US"/>
              <a:t>Instagram Posts Table | All Pages - 2 of 5</a:t>
            </a:r>
          </a:p>
        </p:txBody>
      </p:sp>
      <p:graphicFrame>
        <p:nvGraphicFramePr>
          <p:cNvPr id="5" name="Table Placeholder 4">
            <a:extLst>
              <a:ext uri="{FF2B5EF4-FFF2-40B4-BE49-F238E27FC236}">
                <a16:creationId xmlns:a16="http://schemas.microsoft.com/office/drawing/2014/main" id="{1E46C96D-8EAD-4C00-9DA2-31CC3E563F20}"/>
              </a:ext>
            </a:extLst>
          </p:cNvPr>
          <p:cNvGraphicFramePr>
            <a:graphicFrameLocks noGrp="1"/>
          </p:cNvGraphicFramePr>
          <p:nvPr>
            <p:ph type="tbl" sz="quarter" idx="13"/>
            <p:extLst>
              <p:ext uri="{D42A27DB-BD31-4B8C-83A1-F6EECF244321}">
                <p14:modId xmlns:p14="http://schemas.microsoft.com/office/powerpoint/2010/main" val="3430280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351678674"/>
                    </a:ext>
                  </a:extLst>
                </a:gridCol>
                <a:gridCol w="1399032">
                  <a:extLst>
                    <a:ext uri="{9D8B030D-6E8A-4147-A177-3AD203B41FA5}">
                      <a16:colId xmlns:a16="http://schemas.microsoft.com/office/drawing/2014/main" val="344379051"/>
                    </a:ext>
                  </a:extLst>
                </a:gridCol>
                <a:gridCol w="1892808">
                  <a:extLst>
                    <a:ext uri="{9D8B030D-6E8A-4147-A177-3AD203B41FA5}">
                      <a16:colId xmlns:a16="http://schemas.microsoft.com/office/drawing/2014/main" val="2253168886"/>
                    </a:ext>
                  </a:extLst>
                </a:gridCol>
                <a:gridCol w="658368">
                  <a:extLst>
                    <a:ext uri="{9D8B030D-6E8A-4147-A177-3AD203B41FA5}">
                      <a16:colId xmlns:a16="http://schemas.microsoft.com/office/drawing/2014/main" val="3334359126"/>
                    </a:ext>
                  </a:extLst>
                </a:gridCol>
                <a:gridCol w="658368">
                  <a:extLst>
                    <a:ext uri="{9D8B030D-6E8A-4147-A177-3AD203B41FA5}">
                      <a16:colId xmlns:a16="http://schemas.microsoft.com/office/drawing/2014/main" val="3689443125"/>
                    </a:ext>
                  </a:extLst>
                </a:gridCol>
                <a:gridCol w="658368">
                  <a:extLst>
                    <a:ext uri="{9D8B030D-6E8A-4147-A177-3AD203B41FA5}">
                      <a16:colId xmlns:a16="http://schemas.microsoft.com/office/drawing/2014/main" val="1666735827"/>
                    </a:ext>
                  </a:extLst>
                </a:gridCol>
                <a:gridCol w="658368">
                  <a:extLst>
                    <a:ext uri="{9D8B030D-6E8A-4147-A177-3AD203B41FA5}">
                      <a16:colId xmlns:a16="http://schemas.microsoft.com/office/drawing/2014/main" val="37077032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37020262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pronovabkk - 2020-10-01 19:11:50</a:t>
                      </a:r>
                      <a:r>
                        <a:rPr kumimoji="0" lang="de-DE" sz="1000" b="0" i="0" u="none" strike="noStrike" kern="1200" cap="none" spc="0" normalizeH="0" baseline="0" noProof="0">
                          <a:ln>
                            <a:noFill/>
                          </a:ln>
                          <a:solidFill>
                            <a:prstClr val="black"/>
                          </a:solidFill>
                          <a:effectLst/>
                          <a:uLnTx/>
                          <a:uFillTx/>
                          <a:latin typeface="+mn-lt"/>
                          <a:ea typeface="+mn-ea"/>
                          <a:cs typeface="+mn-cs"/>
                        </a:rPr>
                        <a:t>
 Wir zahlen dir ab sofort mehr beim Zahnarztbesuch! Den Festzuschuss zu deinem Zahnersatz erhöhen wir von 50 auf 60 %. Und wenn du mit gepflegten Beißerchen und einem kompletten Bonusheft beim Zahnarzt erscheinst, steigt dein Zuschuss auf bis zu 75 %. Klingt gut, oder?
🦷🪥 Alle Details gibt es auf unserer Webseite. Den Link findest du in der Bio!
#pronovabkk #zahnarzt #zahnärztin #zahnersatzsparen #oralhealth #healthyteeth #lächeln #dentalhygiene #zähneputzen #zahnmedizin #zähneputzennichtvergessen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120364294_781183329402033_3583582836784609562_n.jpg?_nc_cat=106&amp;ccb=2&amp;_nc_sid=8ae9d6&amp;_nc_eui2=AeEtz83gvBBNum4tqLznN_4YIm389dqYo_4ibfz12pij_gh47avXXVuK5fpjf1CUcJw&amp;_nc_ohc=Hzyy7LLBRNUAX81sh5-&amp;_nc_ht=scontent-iad3-1.cdninstagram.com&amp;oh=35ac09fe7352bc78e80737ecc14cf09e&amp;oe=603C0BD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1200</a:t>
                      </a:r>
                    </a:p>
                  </a:txBody>
                  <a:tcPr/>
                </a:tc>
                <a:extLst>
                  <a:ext uri="{0D108BD9-81ED-4DB2-BD59-A6C34878D82A}">
                    <a16:rowId xmlns:a16="http://schemas.microsoft.com/office/drawing/2014/main" val="1421304160"/>
                  </a:ext>
                </a:extLst>
              </a:tr>
            </a:tbl>
          </a:graphicData>
        </a:graphic>
      </p:graphicFrame>
      <p:sp>
        <p:nvSpPr>
          <p:cNvPr id="4" name="Text Placeholder 3">
            <a:extLst>
              <a:ext uri="{FF2B5EF4-FFF2-40B4-BE49-F238E27FC236}">
                <a16:creationId xmlns:a16="http://schemas.microsoft.com/office/drawing/2014/main" id="{C6AF4F83-8348-4017-B269-AFD67DCE74A8}"/>
              </a:ext>
            </a:extLst>
          </p:cNvPr>
          <p:cNvSpPr>
            <a:spLocks noGrp="1"/>
          </p:cNvSpPr>
          <p:nvPr>
            <p:ph type="body" sz="quarter" idx="14"/>
          </p:nvPr>
        </p:nvSpPr>
        <p:spPr/>
        <p:txBody>
          <a:bodyPr/>
          <a:lstStyle/>
          <a:p>
            <a:r>
              <a:rPr lang="en-US"/>
              <a:t>10/01/2020 - 12/31/2020</a:t>
            </a:r>
          </a:p>
        </p:txBody>
      </p:sp>
    </p:spTree>
    <p:extLst>
      <p:ext uri="{BB962C8B-B14F-4D97-AF65-F5344CB8AC3E}">
        <p14:creationId xmlns:p14="http://schemas.microsoft.com/office/powerpoint/2010/main" val="246178398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C00856-27FF-49B6-8709-4A445C468C72}"/>
              </a:ext>
            </a:extLst>
          </p:cNvPr>
          <p:cNvSpPr>
            <a:spLocks noGrp="1"/>
          </p:cNvSpPr>
          <p:nvPr>
            <p:ph type="title"/>
          </p:nvPr>
        </p:nvSpPr>
        <p:spPr/>
        <p:txBody>
          <a:bodyPr/>
          <a:lstStyle/>
          <a:p>
            <a:r>
              <a:rPr lang="en-US"/>
              <a:t>Instagram Posts Table | All Pages - 3 of 5</a:t>
            </a:r>
          </a:p>
        </p:txBody>
      </p:sp>
      <p:graphicFrame>
        <p:nvGraphicFramePr>
          <p:cNvPr id="5" name="Table Placeholder 4">
            <a:extLst>
              <a:ext uri="{FF2B5EF4-FFF2-40B4-BE49-F238E27FC236}">
                <a16:creationId xmlns:a16="http://schemas.microsoft.com/office/drawing/2014/main" id="{BB2A1949-4F8F-4ABB-BCC4-BB811616BF74}"/>
              </a:ext>
            </a:extLst>
          </p:cNvPr>
          <p:cNvGraphicFramePr>
            <a:graphicFrameLocks noGrp="1"/>
          </p:cNvGraphicFramePr>
          <p:nvPr>
            <p:ph type="tbl" sz="quarter" idx="13"/>
            <p:extLst>
              <p:ext uri="{D42A27DB-BD31-4B8C-83A1-F6EECF244321}">
                <p14:modId xmlns:p14="http://schemas.microsoft.com/office/powerpoint/2010/main" val="1982989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412078314"/>
                    </a:ext>
                  </a:extLst>
                </a:gridCol>
                <a:gridCol w="1399032">
                  <a:extLst>
                    <a:ext uri="{9D8B030D-6E8A-4147-A177-3AD203B41FA5}">
                      <a16:colId xmlns:a16="http://schemas.microsoft.com/office/drawing/2014/main" val="4234216662"/>
                    </a:ext>
                  </a:extLst>
                </a:gridCol>
                <a:gridCol w="1892808">
                  <a:extLst>
                    <a:ext uri="{9D8B030D-6E8A-4147-A177-3AD203B41FA5}">
                      <a16:colId xmlns:a16="http://schemas.microsoft.com/office/drawing/2014/main" val="1605113179"/>
                    </a:ext>
                  </a:extLst>
                </a:gridCol>
                <a:gridCol w="658368">
                  <a:extLst>
                    <a:ext uri="{9D8B030D-6E8A-4147-A177-3AD203B41FA5}">
                      <a16:colId xmlns:a16="http://schemas.microsoft.com/office/drawing/2014/main" val="2497162152"/>
                    </a:ext>
                  </a:extLst>
                </a:gridCol>
                <a:gridCol w="658368">
                  <a:extLst>
                    <a:ext uri="{9D8B030D-6E8A-4147-A177-3AD203B41FA5}">
                      <a16:colId xmlns:a16="http://schemas.microsoft.com/office/drawing/2014/main" val="1102070022"/>
                    </a:ext>
                  </a:extLst>
                </a:gridCol>
                <a:gridCol w="658368">
                  <a:extLst>
                    <a:ext uri="{9D8B030D-6E8A-4147-A177-3AD203B41FA5}">
                      <a16:colId xmlns:a16="http://schemas.microsoft.com/office/drawing/2014/main" val="3926598312"/>
                    </a:ext>
                  </a:extLst>
                </a:gridCol>
                <a:gridCol w="658368">
                  <a:extLst>
                    <a:ext uri="{9D8B030D-6E8A-4147-A177-3AD203B41FA5}">
                      <a16:colId xmlns:a16="http://schemas.microsoft.com/office/drawing/2014/main" val="14377513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1365729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pronovabkk - 2020-10-20 17:24:07</a:t>
                      </a:r>
                      <a:r>
                        <a:rPr kumimoji="0" lang="en-US" sz="1000" b="0" i="0" u="none" strike="noStrike" kern="1200" cap="none" spc="0" normalizeH="0" baseline="0" noProof="0">
                          <a:ln>
                            <a:noFill/>
                          </a:ln>
                          <a:solidFill>
                            <a:prstClr val="black"/>
                          </a:solidFill>
                          <a:effectLst/>
                          <a:uLnTx/>
                          <a:uFillTx/>
                          <a:latin typeface="+mn-lt"/>
                          <a:ea typeface="+mn-ea"/>
                          <a:cs typeface="+mn-cs"/>
                        </a:rPr>
                        <a:t>
 vianna ist da! Mit #vianna dokumentierst du deine Schwangerschaft per App und erhältst nach der Geburt ein wunderschönes gedrucktes Fotobuch als lebenslange Erinnerung. Die App begleitet dich mit Podcasts und Videos durch die Schwangerschaft. Deine Fragen kannst du im Chat direkt mit Hebammen und unseren Gesundheitsexperten besprechen. Und das Beste: Wir übernehmen die Lizenzkosten für dich!
Den Link zu vianna finest du in unserer Bio.
#pronovaBKK #baby2020 #viannaapp #schwanger #liebeimbauch #baldmama #babyonboard #babyontheway #meinbaby #mamatobe #parentstobe #Krankenkasse #Krankenversicherung #Schwangerschaft #womenshealth #reproductivehealth #Frauengesundheit #eHealth #telemedizin #smartphone #smarthealth #smarthealthcare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122125483_156632119270053_2493210060917233165_n.jpg?_nc_cat=108&amp;ccb=2&amp;_nc_sid=8ae9d6&amp;_nc_eui2=AeEXwQwTnNiB80D3l7iX8p82buwiwEOCzsVu7CLAQ4LOxV8MhoUGFQ3FjFLQhU2c3uQ&amp;_nc_ohc=bviBvfY16S8AX_AckxF&amp;_nc_ht=scontent-iad3-1.cdninstagram.com&amp;oh=d8bbcccc87641fa24684b478a624ad7b&amp;oe=603CABB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classic, Leistungen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1145</a:t>
                      </a:r>
                    </a:p>
                  </a:txBody>
                  <a:tcPr/>
                </a:tc>
                <a:extLst>
                  <a:ext uri="{0D108BD9-81ED-4DB2-BD59-A6C34878D82A}">
                    <a16:rowId xmlns:a16="http://schemas.microsoft.com/office/drawing/2014/main" val="3143680854"/>
                  </a:ext>
                </a:extLst>
              </a:tr>
            </a:tbl>
          </a:graphicData>
        </a:graphic>
      </p:graphicFrame>
      <p:sp>
        <p:nvSpPr>
          <p:cNvPr id="4" name="Text Placeholder 3">
            <a:extLst>
              <a:ext uri="{FF2B5EF4-FFF2-40B4-BE49-F238E27FC236}">
                <a16:creationId xmlns:a16="http://schemas.microsoft.com/office/drawing/2014/main" id="{21392EEE-5263-415A-8539-3026507100E0}"/>
              </a:ext>
            </a:extLst>
          </p:cNvPr>
          <p:cNvSpPr>
            <a:spLocks noGrp="1"/>
          </p:cNvSpPr>
          <p:nvPr>
            <p:ph type="body" sz="quarter" idx="14"/>
          </p:nvPr>
        </p:nvSpPr>
        <p:spPr/>
        <p:txBody>
          <a:bodyPr/>
          <a:lstStyle/>
          <a:p>
            <a:r>
              <a:rPr lang="en-US"/>
              <a:t>10/01/2020 - 12/31/2020</a:t>
            </a:r>
          </a:p>
        </p:txBody>
      </p:sp>
    </p:spTree>
    <p:extLst>
      <p:ext uri="{BB962C8B-B14F-4D97-AF65-F5344CB8AC3E}">
        <p14:creationId xmlns:p14="http://schemas.microsoft.com/office/powerpoint/2010/main" val="150961293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477FD9-4A04-485D-A154-370940956F70}"/>
              </a:ext>
            </a:extLst>
          </p:cNvPr>
          <p:cNvSpPr>
            <a:spLocks noGrp="1"/>
          </p:cNvSpPr>
          <p:nvPr>
            <p:ph type="title"/>
          </p:nvPr>
        </p:nvSpPr>
        <p:spPr/>
        <p:txBody>
          <a:bodyPr/>
          <a:lstStyle/>
          <a:p>
            <a:r>
              <a:rPr lang="en-US"/>
              <a:t>Instagram Posts Table | All Pages - 4 of 5</a:t>
            </a:r>
          </a:p>
        </p:txBody>
      </p:sp>
      <p:graphicFrame>
        <p:nvGraphicFramePr>
          <p:cNvPr id="5" name="Table Placeholder 4">
            <a:extLst>
              <a:ext uri="{FF2B5EF4-FFF2-40B4-BE49-F238E27FC236}">
                <a16:creationId xmlns:a16="http://schemas.microsoft.com/office/drawing/2014/main" id="{EC74A207-D62A-4930-9516-5AA197C68BDD}"/>
              </a:ext>
            </a:extLst>
          </p:cNvPr>
          <p:cNvGraphicFramePr>
            <a:graphicFrameLocks noGrp="1"/>
          </p:cNvGraphicFramePr>
          <p:nvPr>
            <p:ph type="tbl" sz="quarter" idx="13"/>
            <p:extLst>
              <p:ext uri="{D42A27DB-BD31-4B8C-83A1-F6EECF244321}">
                <p14:modId xmlns:p14="http://schemas.microsoft.com/office/powerpoint/2010/main" val="23771666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973635331"/>
                    </a:ext>
                  </a:extLst>
                </a:gridCol>
                <a:gridCol w="1399032">
                  <a:extLst>
                    <a:ext uri="{9D8B030D-6E8A-4147-A177-3AD203B41FA5}">
                      <a16:colId xmlns:a16="http://schemas.microsoft.com/office/drawing/2014/main" val="947115787"/>
                    </a:ext>
                  </a:extLst>
                </a:gridCol>
                <a:gridCol w="1892808">
                  <a:extLst>
                    <a:ext uri="{9D8B030D-6E8A-4147-A177-3AD203B41FA5}">
                      <a16:colId xmlns:a16="http://schemas.microsoft.com/office/drawing/2014/main" val="1198824699"/>
                    </a:ext>
                  </a:extLst>
                </a:gridCol>
                <a:gridCol w="658368">
                  <a:extLst>
                    <a:ext uri="{9D8B030D-6E8A-4147-A177-3AD203B41FA5}">
                      <a16:colId xmlns:a16="http://schemas.microsoft.com/office/drawing/2014/main" val="253133857"/>
                    </a:ext>
                  </a:extLst>
                </a:gridCol>
                <a:gridCol w="658368">
                  <a:extLst>
                    <a:ext uri="{9D8B030D-6E8A-4147-A177-3AD203B41FA5}">
                      <a16:colId xmlns:a16="http://schemas.microsoft.com/office/drawing/2014/main" val="2230400553"/>
                    </a:ext>
                  </a:extLst>
                </a:gridCol>
                <a:gridCol w="658368">
                  <a:extLst>
                    <a:ext uri="{9D8B030D-6E8A-4147-A177-3AD203B41FA5}">
                      <a16:colId xmlns:a16="http://schemas.microsoft.com/office/drawing/2014/main" val="3322443443"/>
                    </a:ext>
                  </a:extLst>
                </a:gridCol>
                <a:gridCol w="658368">
                  <a:extLst>
                    <a:ext uri="{9D8B030D-6E8A-4147-A177-3AD203B41FA5}">
                      <a16:colId xmlns:a16="http://schemas.microsoft.com/office/drawing/2014/main" val="12652431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28206860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pronovabkk - 2020-10-02 16:24:46</a:t>
                      </a:r>
                      <a:r>
                        <a:rPr kumimoji="0" lang="de-DE" sz="1000" b="0" i="0" u="none" strike="noStrike" kern="1200" cap="none" spc="0" normalizeH="0" baseline="0" noProof="0">
                          <a:ln>
                            <a:noFill/>
                          </a:ln>
                          <a:solidFill>
                            <a:prstClr val="black"/>
                          </a:solidFill>
                          <a:effectLst/>
                          <a:uLnTx/>
                          <a:uFillTx/>
                          <a:latin typeface="+mn-lt"/>
                          <a:ea typeface="+mn-ea"/>
                          <a:cs typeface="+mn-cs"/>
                        </a:rPr>
                        <a:t>
 SCORE MORE beim Aktionstag Schulsport! In der Gesamtschule Haspe waren wir als Gesundheitspartner des Deutschen Basketballbundes am Start und haben mit Minibasketbällen und Spielabzeichen für einen gesunden Tag voller Bewegung gesorgt. 
Bundesweit hatten sich insgesamt über 235.000 Schülerinnen und Schüler an 1.273 Schulen für den Aktionstag angemeldet. Darunter auch 4.330 jungen Korbjägerinnen und Korbjäger aus 38 Schulen. Die wurden vorab vom DBB und uns mit 400 Minibasketbällen und mehr als 4.000 Spielabzeichen ausgestattet.
#pronovabkk #SCOREMORE #gemeinsambewegen #jugendtrainiertfürolympia #jugendtrainiert #jugendtrainiert2020 #haspe #gesamtschulehaspe #schulsport #aktionstagschulsport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120372411_334032684488274_2793294356417652396_n.jpg?_nc_cat=109&amp;ccb=2&amp;_nc_sid=8ae9d6&amp;_nc_eui2=AeF4x_T11CPoTCA7_D_Z2rOW1ro4KpT2M7PWujgqlPYzs7ktGDSW4AwHFVH-w7CDz8c&amp;_nc_ohc=QvhInfNmKrQAX888uBE&amp;_nc_ht=scontent-iad3-1.cdninstagram.com&amp;oh=5f8b122cba132c3a9689bfc2ec971918&amp;oe=603E5284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1143</a:t>
                      </a:r>
                    </a:p>
                  </a:txBody>
                  <a:tcPr/>
                </a:tc>
                <a:extLst>
                  <a:ext uri="{0D108BD9-81ED-4DB2-BD59-A6C34878D82A}">
                    <a16:rowId xmlns:a16="http://schemas.microsoft.com/office/drawing/2014/main" val="1236576622"/>
                  </a:ext>
                </a:extLst>
              </a:tr>
            </a:tbl>
          </a:graphicData>
        </a:graphic>
      </p:graphicFrame>
      <p:sp>
        <p:nvSpPr>
          <p:cNvPr id="4" name="Text Placeholder 3">
            <a:extLst>
              <a:ext uri="{FF2B5EF4-FFF2-40B4-BE49-F238E27FC236}">
                <a16:creationId xmlns:a16="http://schemas.microsoft.com/office/drawing/2014/main" id="{59985DC4-AFB8-4B17-A2DB-471EE526F290}"/>
              </a:ext>
            </a:extLst>
          </p:cNvPr>
          <p:cNvSpPr>
            <a:spLocks noGrp="1"/>
          </p:cNvSpPr>
          <p:nvPr>
            <p:ph type="body" sz="quarter" idx="14"/>
          </p:nvPr>
        </p:nvSpPr>
        <p:spPr/>
        <p:txBody>
          <a:bodyPr/>
          <a:lstStyle/>
          <a:p>
            <a:r>
              <a:rPr lang="en-US"/>
              <a:t>10/01/2020 - 12/31/2020</a:t>
            </a:r>
          </a:p>
        </p:txBody>
      </p:sp>
    </p:spTree>
    <p:extLst>
      <p:ext uri="{BB962C8B-B14F-4D97-AF65-F5344CB8AC3E}">
        <p14:creationId xmlns:p14="http://schemas.microsoft.com/office/powerpoint/2010/main" val="233131343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8BF660-F48D-486B-926D-40C0DB1C7320}"/>
              </a:ext>
            </a:extLst>
          </p:cNvPr>
          <p:cNvSpPr>
            <a:spLocks noGrp="1"/>
          </p:cNvSpPr>
          <p:nvPr>
            <p:ph type="title"/>
          </p:nvPr>
        </p:nvSpPr>
        <p:spPr/>
        <p:txBody>
          <a:bodyPr/>
          <a:lstStyle/>
          <a:p>
            <a:r>
              <a:rPr lang="en-US"/>
              <a:t>Instagram Posts Table | All Pages - 5 of 5</a:t>
            </a:r>
          </a:p>
        </p:txBody>
      </p:sp>
      <p:graphicFrame>
        <p:nvGraphicFramePr>
          <p:cNvPr id="5" name="Table Placeholder 4">
            <a:extLst>
              <a:ext uri="{FF2B5EF4-FFF2-40B4-BE49-F238E27FC236}">
                <a16:creationId xmlns:a16="http://schemas.microsoft.com/office/drawing/2014/main" id="{A263D9EF-FDC2-458D-9809-6E6CAB073C87}"/>
              </a:ext>
            </a:extLst>
          </p:cNvPr>
          <p:cNvGraphicFramePr>
            <a:graphicFrameLocks noGrp="1"/>
          </p:cNvGraphicFramePr>
          <p:nvPr>
            <p:ph type="tbl" sz="quarter" idx="13"/>
            <p:extLst>
              <p:ext uri="{D42A27DB-BD31-4B8C-83A1-F6EECF244321}">
                <p14:modId xmlns:p14="http://schemas.microsoft.com/office/powerpoint/2010/main" val="12228466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744153148"/>
                    </a:ext>
                  </a:extLst>
                </a:gridCol>
                <a:gridCol w="1399032">
                  <a:extLst>
                    <a:ext uri="{9D8B030D-6E8A-4147-A177-3AD203B41FA5}">
                      <a16:colId xmlns:a16="http://schemas.microsoft.com/office/drawing/2014/main" val="2428651442"/>
                    </a:ext>
                  </a:extLst>
                </a:gridCol>
                <a:gridCol w="1892808">
                  <a:extLst>
                    <a:ext uri="{9D8B030D-6E8A-4147-A177-3AD203B41FA5}">
                      <a16:colId xmlns:a16="http://schemas.microsoft.com/office/drawing/2014/main" val="1591653815"/>
                    </a:ext>
                  </a:extLst>
                </a:gridCol>
                <a:gridCol w="658368">
                  <a:extLst>
                    <a:ext uri="{9D8B030D-6E8A-4147-A177-3AD203B41FA5}">
                      <a16:colId xmlns:a16="http://schemas.microsoft.com/office/drawing/2014/main" val="1729499630"/>
                    </a:ext>
                  </a:extLst>
                </a:gridCol>
                <a:gridCol w="658368">
                  <a:extLst>
                    <a:ext uri="{9D8B030D-6E8A-4147-A177-3AD203B41FA5}">
                      <a16:colId xmlns:a16="http://schemas.microsoft.com/office/drawing/2014/main" val="1892902137"/>
                    </a:ext>
                  </a:extLst>
                </a:gridCol>
                <a:gridCol w="658368">
                  <a:extLst>
                    <a:ext uri="{9D8B030D-6E8A-4147-A177-3AD203B41FA5}">
                      <a16:colId xmlns:a16="http://schemas.microsoft.com/office/drawing/2014/main" val="1459602420"/>
                    </a:ext>
                  </a:extLst>
                </a:gridCol>
                <a:gridCol w="658368">
                  <a:extLst>
                    <a:ext uri="{9D8B030D-6E8A-4147-A177-3AD203B41FA5}">
                      <a16:colId xmlns:a16="http://schemas.microsoft.com/office/drawing/2014/main" val="11076852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6213910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pronovabkk - 2020-10-09 14:55:28</a:t>
                      </a:r>
                      <a:r>
                        <a:rPr kumimoji="0" lang="de-DE" sz="1000" b="0" i="0" u="none" strike="noStrike" kern="1200" cap="none" spc="0" normalizeH="0" baseline="0" noProof="0">
                          <a:ln>
                            <a:noFill/>
                          </a:ln>
                          <a:solidFill>
                            <a:prstClr val="black"/>
                          </a:solidFill>
                          <a:effectLst/>
                          <a:uLnTx/>
                          <a:uFillTx/>
                          <a:latin typeface="+mn-lt"/>
                          <a:ea typeface="+mn-ea"/>
                          <a:cs typeface="+mn-cs"/>
                        </a:rPr>
                        <a:t>
 Was eine Krankenkasse mit Nachhaltigkeit zu tun hat, erklären wir euch am Wochenende in #Münster bei der #GreenWorldTour. Wir sind am 10. und 11. Oktober auf der #Nachhaltigkeitsmesse von @autarkia.green. Wir freuen uns darauf, euch im @coconutbeachms zu treffen!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121023055_2020781581392640_8250473228378779524_n.jpg?_nc_cat=104&amp;ccb=2&amp;_nc_sid=8ae9d6&amp;_nc_eui2=AeGfj3GemfmAiA37Nm_59s8rX2oCtAnqEClfagK0CeoQKcRZ28xhtCo4Vz8aXW1HR_A&amp;_nc_ohc=HbvzmY7MvhEAX_-QCyY&amp;_nc_ht=scontent-iad3-1.cdninstagram.com&amp;oh=40cb322308076c554c1133ed1af928f7&amp;oe=603CBD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1105</a:t>
                      </a:r>
                    </a:p>
                  </a:txBody>
                  <a:tcPr/>
                </a:tc>
                <a:extLst>
                  <a:ext uri="{0D108BD9-81ED-4DB2-BD59-A6C34878D82A}">
                    <a16:rowId xmlns:a16="http://schemas.microsoft.com/office/drawing/2014/main" val="3106723820"/>
                  </a:ext>
                </a:extLst>
              </a:tr>
            </a:tbl>
          </a:graphicData>
        </a:graphic>
      </p:graphicFrame>
      <p:sp>
        <p:nvSpPr>
          <p:cNvPr id="4" name="Text Placeholder 3">
            <a:extLst>
              <a:ext uri="{FF2B5EF4-FFF2-40B4-BE49-F238E27FC236}">
                <a16:creationId xmlns:a16="http://schemas.microsoft.com/office/drawing/2014/main" id="{F1D10D10-9F0A-4DA0-B9FD-B82D795A5B84}"/>
              </a:ext>
            </a:extLst>
          </p:cNvPr>
          <p:cNvSpPr>
            <a:spLocks noGrp="1"/>
          </p:cNvSpPr>
          <p:nvPr>
            <p:ph type="body" sz="quarter" idx="14"/>
          </p:nvPr>
        </p:nvSpPr>
        <p:spPr/>
        <p:txBody>
          <a:bodyPr/>
          <a:lstStyle/>
          <a:p>
            <a:r>
              <a:rPr lang="en-US"/>
              <a:t>10/01/2020 - 12/31/2020</a:t>
            </a:r>
          </a:p>
        </p:txBody>
      </p:sp>
    </p:spTree>
    <p:extLst>
      <p:ext uri="{BB962C8B-B14F-4D97-AF65-F5344CB8AC3E}">
        <p14:creationId xmlns:p14="http://schemas.microsoft.com/office/powerpoint/2010/main" val="4007515436"/>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806</Words>
  <Application>Microsoft Office PowerPoint</Application>
  <PresentationFormat>On-screen Show (4:3)</PresentationFormat>
  <Paragraphs>230</Paragraphs>
  <Slides>11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11</vt:i4>
      </vt:variant>
    </vt:vector>
  </HeadingPairs>
  <TitlesOfParts>
    <vt:vector size="14" baseType="lpstr">
      <vt:lpstr>Arial</vt:lpstr>
      <vt:lpstr>Calibri</vt:lpstr>
      <vt:lpstr>quintly_template</vt:lpstr>
      <vt:lpstr>Quartalsreport Instagram</vt:lpstr>
      <vt:lpstr>Instagram Instagram Key Metrics Table | All Pages</vt:lpstr>
      <vt:lpstr>Instagram Followers Total | All Pages</vt:lpstr>
      <vt:lpstr>Instagram Stories Table  | All Pages - 1 of 2</vt:lpstr>
      <vt:lpstr>Instagram Stories Table  | All Pages - 2 of 2</vt:lpstr>
      <vt:lpstr>Instagram Interaction Rate By Hour | All Pages</vt:lpstr>
      <vt:lpstr>Instagram Posts Table | All Pages - 1 of 5</vt:lpstr>
      <vt:lpstr>Instagram Posts Table | All Pages - 2 of 5</vt:lpstr>
      <vt:lpstr>Instagram Posts Table | All Pages - 3 of 5</vt:lpstr>
      <vt:lpstr>Instagram Posts Table | All Pages - 4 of 5</vt:lpstr>
      <vt:lpstr>Instagram Posts Table | All Pages - 5 of 5</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Quartalsreport Instagram</dc:title>
  <dc:creator>Frederik Peiniger</dc:creator>
  <cp:lastModifiedBy>Frederik Peiniger</cp:lastModifiedBy>
  <cp:revision>1</cp:revision>
  <dcterms:created xsi:type="dcterms:W3CDTF">2021-02-01T07:57:00Z</dcterms:created>
  <dcterms:modified xsi:type="dcterms:W3CDTF">2021-02-01T07:57:20Z</dcterms:modified>
</cp:coreProperties>
</file>