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9656</c:v>
                </c:pt>
                <c:pt idx="1">
                  <c:v>9656</c:v>
                </c:pt>
                <c:pt idx="2">
                  <c:v>9656</c:v>
                </c:pt>
                <c:pt idx="3">
                  <c:v>9657</c:v>
                </c:pt>
                <c:pt idx="4">
                  <c:v>9658</c:v>
                </c:pt>
                <c:pt idx="5">
                  <c:v>9655</c:v>
                </c:pt>
                <c:pt idx="6">
                  <c:v>9655</c:v>
                </c:pt>
                <c:pt idx="7">
                  <c:v>9655</c:v>
                </c:pt>
                <c:pt idx="8">
                  <c:v>9654</c:v>
                </c:pt>
                <c:pt idx="9">
                  <c:v>9654</c:v>
                </c:pt>
                <c:pt idx="10">
                  <c:v>9654</c:v>
                </c:pt>
                <c:pt idx="11">
                  <c:v>9657</c:v>
                </c:pt>
                <c:pt idx="12">
                  <c:v>9658</c:v>
                </c:pt>
                <c:pt idx="13">
                  <c:v>9661</c:v>
                </c:pt>
                <c:pt idx="14">
                  <c:v>9662</c:v>
                </c:pt>
                <c:pt idx="15">
                  <c:v>9660</c:v>
                </c:pt>
                <c:pt idx="16">
                  <c:v>9660</c:v>
                </c:pt>
                <c:pt idx="17">
                  <c:v>9661</c:v>
                </c:pt>
                <c:pt idx="18">
                  <c:v>9663</c:v>
                </c:pt>
                <c:pt idx="19">
                  <c:v>9664</c:v>
                </c:pt>
                <c:pt idx="20">
                  <c:v>9665</c:v>
                </c:pt>
                <c:pt idx="21">
                  <c:v>9663</c:v>
                </c:pt>
                <c:pt idx="22">
                  <c:v>9665</c:v>
                </c:pt>
                <c:pt idx="23">
                  <c:v>9666</c:v>
                </c:pt>
                <c:pt idx="24">
                  <c:v>9666</c:v>
                </c:pt>
                <c:pt idx="25">
                  <c:v>9664</c:v>
                </c:pt>
                <c:pt idx="26">
                  <c:v>9663</c:v>
                </c:pt>
                <c:pt idx="27">
                  <c:v>9663</c:v>
                </c:pt>
                <c:pt idx="28">
                  <c:v>9663</c:v>
                </c:pt>
                <c:pt idx="29">
                  <c:v>9663</c:v>
                </c:pt>
                <c:pt idx="30">
                  <c:v>9662</c:v>
                </c:pt>
                <c:pt idx="31">
                  <c:v>9664</c:v>
                </c:pt>
                <c:pt idx="32">
                  <c:v>9664</c:v>
                </c:pt>
                <c:pt idx="33">
                  <c:v>9664</c:v>
                </c:pt>
                <c:pt idx="34">
                  <c:v>9665</c:v>
                </c:pt>
                <c:pt idx="35">
                  <c:v>9666</c:v>
                </c:pt>
                <c:pt idx="36">
                  <c:v>9667</c:v>
                </c:pt>
                <c:pt idx="37">
                  <c:v>9669</c:v>
                </c:pt>
                <c:pt idx="38">
                  <c:v>9670</c:v>
                </c:pt>
                <c:pt idx="39">
                  <c:v>9672</c:v>
                </c:pt>
                <c:pt idx="40">
                  <c:v>9673</c:v>
                </c:pt>
                <c:pt idx="41">
                  <c:v>9673</c:v>
                </c:pt>
                <c:pt idx="42">
                  <c:v>9674</c:v>
                </c:pt>
                <c:pt idx="43">
                  <c:v>9674</c:v>
                </c:pt>
                <c:pt idx="44">
                  <c:v>9672</c:v>
                </c:pt>
                <c:pt idx="45">
                  <c:v>9671</c:v>
                </c:pt>
                <c:pt idx="46">
                  <c:v>9673</c:v>
                </c:pt>
                <c:pt idx="47">
                  <c:v>9674</c:v>
                </c:pt>
                <c:pt idx="48">
                  <c:v>9674</c:v>
                </c:pt>
                <c:pt idx="49">
                  <c:v>9673</c:v>
                </c:pt>
                <c:pt idx="50">
                  <c:v>9672</c:v>
                </c:pt>
                <c:pt idx="51">
                  <c:v>9670</c:v>
                </c:pt>
                <c:pt idx="52">
                  <c:v>9669</c:v>
                </c:pt>
                <c:pt idx="53">
                  <c:v>9667</c:v>
                </c:pt>
                <c:pt idx="54">
                  <c:v>9666</c:v>
                </c:pt>
                <c:pt idx="55">
                  <c:v>9667</c:v>
                </c:pt>
                <c:pt idx="56">
                  <c:v>9668</c:v>
                </c:pt>
                <c:pt idx="57">
                  <c:v>9668</c:v>
                </c:pt>
                <c:pt idx="58">
                  <c:v>9669</c:v>
                </c:pt>
                <c:pt idx="59">
                  <c:v>9669</c:v>
                </c:pt>
                <c:pt idx="60">
                  <c:v>9667</c:v>
                </c:pt>
                <c:pt idx="61">
                  <c:v>9666</c:v>
                </c:pt>
                <c:pt idx="62">
                  <c:v>9666</c:v>
                </c:pt>
                <c:pt idx="63">
                  <c:v>9667</c:v>
                </c:pt>
                <c:pt idx="64">
                  <c:v>9668</c:v>
                </c:pt>
                <c:pt idx="65">
                  <c:v>9669</c:v>
                </c:pt>
                <c:pt idx="66">
                  <c:v>9669</c:v>
                </c:pt>
                <c:pt idx="67">
                  <c:v>9667</c:v>
                </c:pt>
                <c:pt idx="68">
                  <c:v>9669</c:v>
                </c:pt>
                <c:pt idx="69">
                  <c:v>9668</c:v>
                </c:pt>
                <c:pt idx="70">
                  <c:v>9664</c:v>
                </c:pt>
                <c:pt idx="71">
                  <c:v>9667</c:v>
                </c:pt>
                <c:pt idx="72">
                  <c:v>9667</c:v>
                </c:pt>
                <c:pt idx="73">
                  <c:v>9667</c:v>
                </c:pt>
                <c:pt idx="74">
                  <c:v>9667</c:v>
                </c:pt>
                <c:pt idx="75">
                  <c:v>9667</c:v>
                </c:pt>
                <c:pt idx="76">
                  <c:v>9666</c:v>
                </c:pt>
                <c:pt idx="77">
                  <c:v>9666</c:v>
                </c:pt>
                <c:pt idx="78">
                  <c:v>9666</c:v>
                </c:pt>
                <c:pt idx="79">
                  <c:v>9667</c:v>
                </c:pt>
                <c:pt idx="80">
                  <c:v>9668</c:v>
                </c:pt>
                <c:pt idx="81">
                  <c:v>9667</c:v>
                </c:pt>
                <c:pt idx="82">
                  <c:v>9667</c:v>
                </c:pt>
                <c:pt idx="83">
                  <c:v>9668</c:v>
                </c:pt>
                <c:pt idx="84">
                  <c:v>9667</c:v>
                </c:pt>
                <c:pt idx="85">
                  <c:v>9667</c:v>
                </c:pt>
                <c:pt idx="86">
                  <c:v>9667</c:v>
                </c:pt>
                <c:pt idx="87">
                  <c:v>9666</c:v>
                </c:pt>
                <c:pt idx="88">
                  <c:v>9669</c:v>
                </c:pt>
                <c:pt idx="89">
                  <c:v>9668</c:v>
                </c:pt>
                <c:pt idx="90">
                  <c:v>9668</c:v>
                </c:pt>
                <c:pt idx="91">
                  <c:v>9666</c:v>
                </c:pt>
              </c:numCache>
            </c:numRef>
          </c:val>
          <c:smooth val="0"/>
          <c:extLst>
            <c:ext xmlns:c16="http://schemas.microsoft.com/office/drawing/2014/chart" uri="{C3380CC4-5D6E-409C-BE32-E72D297353CC}">
              <c16:uniqueId val="{00000000-5938-4A33-AD73-9B74D9FAE493}"/>
            </c:ext>
          </c:extLst>
        </c:ser>
        <c:dLbls>
          <c:showLegendKey val="0"/>
          <c:showVal val="0"/>
          <c:showCatName val="0"/>
          <c:showSerName val="0"/>
          <c:showPercent val="0"/>
          <c:showBubbleSize val="0"/>
        </c:dLbls>
        <c:smooth val="0"/>
        <c:axId val="267464144"/>
        <c:axId val="262449536"/>
      </c:lineChart>
      <c:dateAx>
        <c:axId val="26746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449536"/>
        <c:crosses val="autoZero"/>
        <c:auto val="1"/>
        <c:lblOffset val="100"/>
        <c:baseTimeUnit val="days"/>
      </c:dateAx>
      <c:valAx>
        <c:axId val="26244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46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F9F1-4700-A071-4DEB70F9D0F1}"/>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Sheet1!$C$2:$C$93</c:f>
              <c:numCache>
                <c:formatCode>General</c:formatCode>
                <c:ptCount val="92"/>
                <c:pt idx="0">
                  <c:v>2780</c:v>
                </c:pt>
                <c:pt idx="1">
                  <c:v>2246</c:v>
                </c:pt>
                <c:pt idx="2">
                  <c:v>749</c:v>
                </c:pt>
                <c:pt idx="3">
                  <c:v>327</c:v>
                </c:pt>
                <c:pt idx="4">
                  <c:v>1254</c:v>
                </c:pt>
                <c:pt idx="5">
                  <c:v>3054</c:v>
                </c:pt>
                <c:pt idx="6">
                  <c:v>766</c:v>
                </c:pt>
                <c:pt idx="7">
                  <c:v>256</c:v>
                </c:pt>
                <c:pt idx="8">
                  <c:v>747</c:v>
                </c:pt>
                <c:pt idx="9">
                  <c:v>446</c:v>
                </c:pt>
                <c:pt idx="10">
                  <c:v>174</c:v>
                </c:pt>
                <c:pt idx="11">
                  <c:v>220</c:v>
                </c:pt>
                <c:pt idx="12">
                  <c:v>84</c:v>
                </c:pt>
                <c:pt idx="13">
                  <c:v>337</c:v>
                </c:pt>
                <c:pt idx="14">
                  <c:v>1347</c:v>
                </c:pt>
                <c:pt idx="15">
                  <c:v>2009</c:v>
                </c:pt>
                <c:pt idx="16">
                  <c:v>643</c:v>
                </c:pt>
                <c:pt idx="17">
                  <c:v>448</c:v>
                </c:pt>
                <c:pt idx="18">
                  <c:v>1355</c:v>
                </c:pt>
                <c:pt idx="19">
                  <c:v>3154</c:v>
                </c:pt>
                <c:pt idx="20">
                  <c:v>1495</c:v>
                </c:pt>
                <c:pt idx="21">
                  <c:v>1623</c:v>
                </c:pt>
                <c:pt idx="22">
                  <c:v>616</c:v>
                </c:pt>
                <c:pt idx="23">
                  <c:v>548</c:v>
                </c:pt>
                <c:pt idx="24">
                  <c:v>333</c:v>
                </c:pt>
                <c:pt idx="25">
                  <c:v>141</c:v>
                </c:pt>
                <c:pt idx="26">
                  <c:v>93</c:v>
                </c:pt>
                <c:pt idx="27">
                  <c:v>3289</c:v>
                </c:pt>
                <c:pt idx="28">
                  <c:v>1632</c:v>
                </c:pt>
                <c:pt idx="29">
                  <c:v>413</c:v>
                </c:pt>
                <c:pt idx="30">
                  <c:v>236</c:v>
                </c:pt>
                <c:pt idx="31">
                  <c:v>295</c:v>
                </c:pt>
                <c:pt idx="32">
                  <c:v>113</c:v>
                </c:pt>
                <c:pt idx="33">
                  <c:v>156</c:v>
                </c:pt>
                <c:pt idx="34">
                  <c:v>111</c:v>
                </c:pt>
                <c:pt idx="35">
                  <c:v>1011</c:v>
                </c:pt>
                <c:pt idx="36">
                  <c:v>4399</c:v>
                </c:pt>
                <c:pt idx="37">
                  <c:v>2228</c:v>
                </c:pt>
                <c:pt idx="38">
                  <c:v>1830</c:v>
                </c:pt>
                <c:pt idx="39">
                  <c:v>1803</c:v>
                </c:pt>
                <c:pt idx="40">
                  <c:v>1458</c:v>
                </c:pt>
                <c:pt idx="41">
                  <c:v>3145</c:v>
                </c:pt>
                <c:pt idx="42">
                  <c:v>1608</c:v>
                </c:pt>
                <c:pt idx="43">
                  <c:v>692</c:v>
                </c:pt>
                <c:pt idx="44">
                  <c:v>1702</c:v>
                </c:pt>
                <c:pt idx="45">
                  <c:v>804</c:v>
                </c:pt>
                <c:pt idx="46">
                  <c:v>1136</c:v>
                </c:pt>
                <c:pt idx="47">
                  <c:v>307</c:v>
                </c:pt>
                <c:pt idx="48">
                  <c:v>116</c:v>
                </c:pt>
                <c:pt idx="49">
                  <c:v>1231</c:v>
                </c:pt>
                <c:pt idx="50">
                  <c:v>867</c:v>
                </c:pt>
                <c:pt idx="51">
                  <c:v>429</c:v>
                </c:pt>
                <c:pt idx="52">
                  <c:v>1180</c:v>
                </c:pt>
                <c:pt idx="53">
                  <c:v>1279</c:v>
                </c:pt>
                <c:pt idx="54">
                  <c:v>389</c:v>
                </c:pt>
                <c:pt idx="55">
                  <c:v>1058</c:v>
                </c:pt>
                <c:pt idx="56">
                  <c:v>397</c:v>
                </c:pt>
                <c:pt idx="57">
                  <c:v>809</c:v>
                </c:pt>
                <c:pt idx="58">
                  <c:v>493</c:v>
                </c:pt>
                <c:pt idx="59">
                  <c:v>264</c:v>
                </c:pt>
                <c:pt idx="60">
                  <c:v>1341</c:v>
                </c:pt>
                <c:pt idx="61">
                  <c:v>3113</c:v>
                </c:pt>
                <c:pt idx="62">
                  <c:v>1273</c:v>
                </c:pt>
                <c:pt idx="63">
                  <c:v>630</c:v>
                </c:pt>
                <c:pt idx="64">
                  <c:v>1177</c:v>
                </c:pt>
                <c:pt idx="65">
                  <c:v>548</c:v>
                </c:pt>
                <c:pt idx="66">
                  <c:v>1133</c:v>
                </c:pt>
                <c:pt idx="67">
                  <c:v>1386</c:v>
                </c:pt>
                <c:pt idx="68">
                  <c:v>601</c:v>
                </c:pt>
                <c:pt idx="69">
                  <c:v>1303</c:v>
                </c:pt>
                <c:pt idx="70">
                  <c:v>555</c:v>
                </c:pt>
                <c:pt idx="71">
                  <c:v>273</c:v>
                </c:pt>
                <c:pt idx="72">
                  <c:v>239</c:v>
                </c:pt>
                <c:pt idx="73">
                  <c:v>253</c:v>
                </c:pt>
                <c:pt idx="74">
                  <c:v>1039</c:v>
                </c:pt>
                <c:pt idx="75">
                  <c:v>270</c:v>
                </c:pt>
                <c:pt idx="76">
                  <c:v>892</c:v>
                </c:pt>
                <c:pt idx="77">
                  <c:v>697</c:v>
                </c:pt>
                <c:pt idx="78">
                  <c:v>1897</c:v>
                </c:pt>
                <c:pt idx="79">
                  <c:v>438</c:v>
                </c:pt>
                <c:pt idx="80">
                  <c:v>2542</c:v>
                </c:pt>
                <c:pt idx="81">
                  <c:v>1203</c:v>
                </c:pt>
                <c:pt idx="82">
                  <c:v>883</c:v>
                </c:pt>
                <c:pt idx="83">
                  <c:v>943</c:v>
                </c:pt>
                <c:pt idx="84">
                  <c:v>1704</c:v>
                </c:pt>
                <c:pt idx="85">
                  <c:v>807</c:v>
                </c:pt>
                <c:pt idx="86">
                  <c:v>380</c:v>
                </c:pt>
                <c:pt idx="87">
                  <c:v>446</c:v>
                </c:pt>
                <c:pt idx="88">
                  <c:v>5397</c:v>
                </c:pt>
                <c:pt idx="89">
                  <c:v>4003</c:v>
                </c:pt>
                <c:pt idx="90">
                  <c:v>883</c:v>
                </c:pt>
                <c:pt idx="91">
                  <c:v>459</c:v>
                </c:pt>
              </c:numCache>
            </c:numRef>
          </c:val>
          <c:smooth val="0"/>
          <c:extLst>
            <c:ext xmlns:c16="http://schemas.microsoft.com/office/drawing/2014/chart" uri="{C3380CC4-5D6E-409C-BE32-E72D297353CC}">
              <c16:uniqueId val="{00000001-F9F1-4700-A071-4DEB70F9D0F1}"/>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Sheet1!$D$2:$D$93</c:f>
              <c:numCache>
                <c:formatCode>General</c:formatCode>
                <c:ptCount val="92"/>
                <c:pt idx="0">
                  <c:v>1608</c:v>
                </c:pt>
                <c:pt idx="1">
                  <c:v>1286</c:v>
                </c:pt>
                <c:pt idx="2">
                  <c:v>497</c:v>
                </c:pt>
                <c:pt idx="3">
                  <c:v>218</c:v>
                </c:pt>
                <c:pt idx="4">
                  <c:v>333</c:v>
                </c:pt>
                <c:pt idx="5">
                  <c:v>1897</c:v>
                </c:pt>
                <c:pt idx="6">
                  <c:v>593</c:v>
                </c:pt>
                <c:pt idx="7">
                  <c:v>208</c:v>
                </c:pt>
                <c:pt idx="8">
                  <c:v>183</c:v>
                </c:pt>
                <c:pt idx="9">
                  <c:v>293</c:v>
                </c:pt>
                <c:pt idx="10">
                  <c:v>135</c:v>
                </c:pt>
                <c:pt idx="11">
                  <c:v>76</c:v>
                </c:pt>
                <c:pt idx="12">
                  <c:v>61</c:v>
                </c:pt>
                <c:pt idx="13">
                  <c:v>126</c:v>
                </c:pt>
                <c:pt idx="14">
                  <c:v>593</c:v>
                </c:pt>
                <c:pt idx="15">
                  <c:v>1194</c:v>
                </c:pt>
                <c:pt idx="16">
                  <c:v>485</c:v>
                </c:pt>
                <c:pt idx="17">
                  <c:v>347</c:v>
                </c:pt>
                <c:pt idx="18">
                  <c:v>601</c:v>
                </c:pt>
                <c:pt idx="19">
                  <c:v>2115</c:v>
                </c:pt>
                <c:pt idx="20">
                  <c:v>875</c:v>
                </c:pt>
                <c:pt idx="21">
                  <c:v>816</c:v>
                </c:pt>
                <c:pt idx="22">
                  <c:v>440</c:v>
                </c:pt>
                <c:pt idx="23">
                  <c:v>478</c:v>
                </c:pt>
                <c:pt idx="24">
                  <c:v>267</c:v>
                </c:pt>
                <c:pt idx="25">
                  <c:v>119</c:v>
                </c:pt>
                <c:pt idx="26">
                  <c:v>79</c:v>
                </c:pt>
                <c:pt idx="27">
                  <c:v>2082</c:v>
                </c:pt>
                <c:pt idx="28">
                  <c:v>1420</c:v>
                </c:pt>
                <c:pt idx="29">
                  <c:v>359</c:v>
                </c:pt>
                <c:pt idx="30">
                  <c:v>215</c:v>
                </c:pt>
                <c:pt idx="31">
                  <c:v>261</c:v>
                </c:pt>
                <c:pt idx="32">
                  <c:v>98</c:v>
                </c:pt>
                <c:pt idx="33">
                  <c:v>85</c:v>
                </c:pt>
                <c:pt idx="34">
                  <c:v>66</c:v>
                </c:pt>
                <c:pt idx="35">
                  <c:v>319</c:v>
                </c:pt>
                <c:pt idx="36">
                  <c:v>3028</c:v>
                </c:pt>
                <c:pt idx="37">
                  <c:v>1900</c:v>
                </c:pt>
                <c:pt idx="38">
                  <c:v>979</c:v>
                </c:pt>
                <c:pt idx="39">
                  <c:v>879</c:v>
                </c:pt>
                <c:pt idx="40">
                  <c:v>669</c:v>
                </c:pt>
                <c:pt idx="41">
                  <c:v>1318</c:v>
                </c:pt>
                <c:pt idx="42">
                  <c:v>1240</c:v>
                </c:pt>
                <c:pt idx="43">
                  <c:v>497</c:v>
                </c:pt>
                <c:pt idx="44">
                  <c:v>795</c:v>
                </c:pt>
                <c:pt idx="45">
                  <c:v>542</c:v>
                </c:pt>
                <c:pt idx="46">
                  <c:v>480</c:v>
                </c:pt>
                <c:pt idx="47">
                  <c:v>205</c:v>
                </c:pt>
                <c:pt idx="48">
                  <c:v>82</c:v>
                </c:pt>
                <c:pt idx="49">
                  <c:v>238</c:v>
                </c:pt>
                <c:pt idx="50">
                  <c:v>348</c:v>
                </c:pt>
                <c:pt idx="51">
                  <c:v>221</c:v>
                </c:pt>
                <c:pt idx="52">
                  <c:v>389</c:v>
                </c:pt>
                <c:pt idx="53">
                  <c:v>400</c:v>
                </c:pt>
                <c:pt idx="54">
                  <c:v>204</c:v>
                </c:pt>
                <c:pt idx="55">
                  <c:v>418</c:v>
                </c:pt>
                <c:pt idx="56">
                  <c:v>245</c:v>
                </c:pt>
                <c:pt idx="57">
                  <c:v>241</c:v>
                </c:pt>
                <c:pt idx="58">
                  <c:v>257</c:v>
                </c:pt>
                <c:pt idx="59">
                  <c:v>181</c:v>
                </c:pt>
                <c:pt idx="60">
                  <c:v>676</c:v>
                </c:pt>
                <c:pt idx="61">
                  <c:v>1943</c:v>
                </c:pt>
                <c:pt idx="62">
                  <c:v>1010</c:v>
                </c:pt>
                <c:pt idx="63">
                  <c:v>526</c:v>
                </c:pt>
                <c:pt idx="64">
                  <c:v>628</c:v>
                </c:pt>
                <c:pt idx="65">
                  <c:v>357</c:v>
                </c:pt>
                <c:pt idx="66">
                  <c:v>371</c:v>
                </c:pt>
                <c:pt idx="67">
                  <c:v>580</c:v>
                </c:pt>
                <c:pt idx="68">
                  <c:v>398</c:v>
                </c:pt>
                <c:pt idx="69">
                  <c:v>608</c:v>
                </c:pt>
                <c:pt idx="70">
                  <c:v>321</c:v>
                </c:pt>
                <c:pt idx="71">
                  <c:v>196</c:v>
                </c:pt>
                <c:pt idx="72">
                  <c:v>188</c:v>
                </c:pt>
                <c:pt idx="73">
                  <c:v>221</c:v>
                </c:pt>
                <c:pt idx="74">
                  <c:v>328</c:v>
                </c:pt>
                <c:pt idx="75">
                  <c:v>168</c:v>
                </c:pt>
                <c:pt idx="76">
                  <c:v>185</c:v>
                </c:pt>
                <c:pt idx="77">
                  <c:v>306</c:v>
                </c:pt>
                <c:pt idx="78">
                  <c:v>1119</c:v>
                </c:pt>
                <c:pt idx="79">
                  <c:v>312</c:v>
                </c:pt>
                <c:pt idx="80">
                  <c:v>1328</c:v>
                </c:pt>
                <c:pt idx="81">
                  <c:v>507</c:v>
                </c:pt>
                <c:pt idx="82">
                  <c:v>525</c:v>
                </c:pt>
                <c:pt idx="83">
                  <c:v>338</c:v>
                </c:pt>
                <c:pt idx="84">
                  <c:v>872</c:v>
                </c:pt>
                <c:pt idx="85">
                  <c:v>627</c:v>
                </c:pt>
                <c:pt idx="86">
                  <c:v>256</c:v>
                </c:pt>
                <c:pt idx="87">
                  <c:v>340</c:v>
                </c:pt>
                <c:pt idx="88">
                  <c:v>4039</c:v>
                </c:pt>
                <c:pt idx="89">
                  <c:v>3624</c:v>
                </c:pt>
                <c:pt idx="90">
                  <c:v>797</c:v>
                </c:pt>
                <c:pt idx="91">
                  <c:v>409</c:v>
                </c:pt>
              </c:numCache>
            </c:numRef>
          </c:val>
          <c:smooth val="0"/>
          <c:extLst>
            <c:ext xmlns:c16="http://schemas.microsoft.com/office/drawing/2014/chart" uri="{C3380CC4-5D6E-409C-BE32-E72D297353CC}">
              <c16:uniqueId val="{00000002-F9F1-4700-A071-4DEB70F9D0F1}"/>
            </c:ext>
          </c:extLst>
        </c:ser>
        <c:dLbls>
          <c:showLegendKey val="0"/>
          <c:showVal val="0"/>
          <c:showCatName val="0"/>
          <c:showSerName val="0"/>
          <c:showPercent val="0"/>
          <c:showBubbleSize val="0"/>
        </c:dLbls>
        <c:smooth val="0"/>
        <c:axId val="316996920"/>
        <c:axId val="319924288"/>
      </c:lineChart>
      <c:dateAx>
        <c:axId val="31699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24288"/>
        <c:crosses val="autoZero"/>
        <c:auto val="1"/>
        <c:lblOffset val="100"/>
        <c:baseTimeUnit val="days"/>
      </c:dateAx>
      <c:valAx>
        <c:axId val="31992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2780</c:v>
                </c:pt>
                <c:pt idx="1">
                  <c:v>2246</c:v>
                </c:pt>
                <c:pt idx="2">
                  <c:v>749</c:v>
                </c:pt>
                <c:pt idx="3">
                  <c:v>327</c:v>
                </c:pt>
                <c:pt idx="4">
                  <c:v>1254</c:v>
                </c:pt>
                <c:pt idx="5">
                  <c:v>3054</c:v>
                </c:pt>
                <c:pt idx="6">
                  <c:v>766</c:v>
                </c:pt>
                <c:pt idx="7">
                  <c:v>256</c:v>
                </c:pt>
                <c:pt idx="8">
                  <c:v>747</c:v>
                </c:pt>
                <c:pt idx="9">
                  <c:v>446</c:v>
                </c:pt>
                <c:pt idx="10">
                  <c:v>174</c:v>
                </c:pt>
                <c:pt idx="11">
                  <c:v>220</c:v>
                </c:pt>
                <c:pt idx="12">
                  <c:v>84</c:v>
                </c:pt>
                <c:pt idx="13">
                  <c:v>337</c:v>
                </c:pt>
                <c:pt idx="14">
                  <c:v>1347</c:v>
                </c:pt>
                <c:pt idx="15">
                  <c:v>2009</c:v>
                </c:pt>
                <c:pt idx="16">
                  <c:v>643</c:v>
                </c:pt>
                <c:pt idx="17">
                  <c:v>448</c:v>
                </c:pt>
                <c:pt idx="18">
                  <c:v>1355</c:v>
                </c:pt>
                <c:pt idx="19">
                  <c:v>3154</c:v>
                </c:pt>
                <c:pt idx="20">
                  <c:v>1495</c:v>
                </c:pt>
                <c:pt idx="21">
                  <c:v>1623</c:v>
                </c:pt>
                <c:pt idx="22">
                  <c:v>616</c:v>
                </c:pt>
                <c:pt idx="23">
                  <c:v>548</c:v>
                </c:pt>
                <c:pt idx="24">
                  <c:v>333</c:v>
                </c:pt>
                <c:pt idx="25">
                  <c:v>141</c:v>
                </c:pt>
                <c:pt idx="26">
                  <c:v>93</c:v>
                </c:pt>
                <c:pt idx="27">
                  <c:v>3289</c:v>
                </c:pt>
                <c:pt idx="28">
                  <c:v>1632</c:v>
                </c:pt>
                <c:pt idx="29">
                  <c:v>413</c:v>
                </c:pt>
                <c:pt idx="30">
                  <c:v>236</c:v>
                </c:pt>
                <c:pt idx="31">
                  <c:v>295</c:v>
                </c:pt>
                <c:pt idx="32">
                  <c:v>113</c:v>
                </c:pt>
                <c:pt idx="33">
                  <c:v>156</c:v>
                </c:pt>
                <c:pt idx="34">
                  <c:v>111</c:v>
                </c:pt>
                <c:pt idx="35">
                  <c:v>1011</c:v>
                </c:pt>
                <c:pt idx="36">
                  <c:v>4399</c:v>
                </c:pt>
                <c:pt idx="37">
                  <c:v>2228</c:v>
                </c:pt>
                <c:pt idx="38">
                  <c:v>1830</c:v>
                </c:pt>
                <c:pt idx="39">
                  <c:v>1803</c:v>
                </c:pt>
                <c:pt idx="40">
                  <c:v>1458</c:v>
                </c:pt>
                <c:pt idx="41">
                  <c:v>3145</c:v>
                </c:pt>
                <c:pt idx="42">
                  <c:v>1608</c:v>
                </c:pt>
                <c:pt idx="43">
                  <c:v>692</c:v>
                </c:pt>
                <c:pt idx="44">
                  <c:v>1702</c:v>
                </c:pt>
                <c:pt idx="45">
                  <c:v>804</c:v>
                </c:pt>
                <c:pt idx="46">
                  <c:v>1136</c:v>
                </c:pt>
                <c:pt idx="47">
                  <c:v>307</c:v>
                </c:pt>
                <c:pt idx="48">
                  <c:v>116</c:v>
                </c:pt>
                <c:pt idx="49">
                  <c:v>1231</c:v>
                </c:pt>
                <c:pt idx="50">
                  <c:v>867</c:v>
                </c:pt>
                <c:pt idx="51">
                  <c:v>429</c:v>
                </c:pt>
                <c:pt idx="52">
                  <c:v>1180</c:v>
                </c:pt>
                <c:pt idx="53">
                  <c:v>1279</c:v>
                </c:pt>
                <c:pt idx="54">
                  <c:v>389</c:v>
                </c:pt>
                <c:pt idx="55">
                  <c:v>1058</c:v>
                </c:pt>
                <c:pt idx="56">
                  <c:v>397</c:v>
                </c:pt>
                <c:pt idx="57">
                  <c:v>809</c:v>
                </c:pt>
                <c:pt idx="58">
                  <c:v>493</c:v>
                </c:pt>
                <c:pt idx="59">
                  <c:v>264</c:v>
                </c:pt>
                <c:pt idx="60">
                  <c:v>1341</c:v>
                </c:pt>
                <c:pt idx="61">
                  <c:v>3113</c:v>
                </c:pt>
                <c:pt idx="62">
                  <c:v>1273</c:v>
                </c:pt>
                <c:pt idx="63">
                  <c:v>630</c:v>
                </c:pt>
                <c:pt idx="64">
                  <c:v>1177</c:v>
                </c:pt>
                <c:pt idx="65">
                  <c:v>548</c:v>
                </c:pt>
                <c:pt idx="66">
                  <c:v>1133</c:v>
                </c:pt>
                <c:pt idx="67">
                  <c:v>1386</c:v>
                </c:pt>
                <c:pt idx="68">
                  <c:v>601</c:v>
                </c:pt>
                <c:pt idx="69">
                  <c:v>1303</c:v>
                </c:pt>
                <c:pt idx="70">
                  <c:v>555</c:v>
                </c:pt>
                <c:pt idx="71">
                  <c:v>273</c:v>
                </c:pt>
                <c:pt idx="72">
                  <c:v>239</c:v>
                </c:pt>
                <c:pt idx="73">
                  <c:v>253</c:v>
                </c:pt>
                <c:pt idx="74">
                  <c:v>1039</c:v>
                </c:pt>
                <c:pt idx="75">
                  <c:v>270</c:v>
                </c:pt>
                <c:pt idx="76">
                  <c:v>892</c:v>
                </c:pt>
                <c:pt idx="77">
                  <c:v>697</c:v>
                </c:pt>
                <c:pt idx="78">
                  <c:v>1897</c:v>
                </c:pt>
                <c:pt idx="79">
                  <c:v>438</c:v>
                </c:pt>
                <c:pt idx="80">
                  <c:v>2542</c:v>
                </c:pt>
                <c:pt idx="81">
                  <c:v>1203</c:v>
                </c:pt>
                <c:pt idx="82">
                  <c:v>883</c:v>
                </c:pt>
                <c:pt idx="83">
                  <c:v>943</c:v>
                </c:pt>
                <c:pt idx="84">
                  <c:v>1704</c:v>
                </c:pt>
                <c:pt idx="85">
                  <c:v>807</c:v>
                </c:pt>
                <c:pt idx="86">
                  <c:v>380</c:v>
                </c:pt>
                <c:pt idx="87">
                  <c:v>446</c:v>
                </c:pt>
                <c:pt idx="88">
                  <c:v>5397</c:v>
                </c:pt>
                <c:pt idx="89">
                  <c:v>4003</c:v>
                </c:pt>
                <c:pt idx="90">
                  <c:v>883</c:v>
                </c:pt>
                <c:pt idx="91">
                  <c:v>459</c:v>
                </c:pt>
              </c:numCache>
            </c:numRef>
          </c:val>
          <c:smooth val="0"/>
          <c:extLst>
            <c:ext xmlns:c16="http://schemas.microsoft.com/office/drawing/2014/chart" uri="{C3380CC4-5D6E-409C-BE32-E72D297353CC}">
              <c16:uniqueId val="{00000000-7541-4011-99D7-E958C3662421}"/>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Sheet1!$C$2:$C$93</c:f>
              <c:numCache>
                <c:formatCode>General</c:formatCode>
                <c:ptCount val="92"/>
                <c:pt idx="0">
                  <c:v>1608</c:v>
                </c:pt>
                <c:pt idx="1">
                  <c:v>1286</c:v>
                </c:pt>
                <c:pt idx="2">
                  <c:v>497</c:v>
                </c:pt>
                <c:pt idx="3">
                  <c:v>218</c:v>
                </c:pt>
                <c:pt idx="4">
                  <c:v>333</c:v>
                </c:pt>
                <c:pt idx="5">
                  <c:v>1897</c:v>
                </c:pt>
                <c:pt idx="6">
                  <c:v>593</c:v>
                </c:pt>
                <c:pt idx="7">
                  <c:v>208</c:v>
                </c:pt>
                <c:pt idx="8">
                  <c:v>183</c:v>
                </c:pt>
                <c:pt idx="9">
                  <c:v>293</c:v>
                </c:pt>
                <c:pt idx="10">
                  <c:v>135</c:v>
                </c:pt>
                <c:pt idx="11">
                  <c:v>76</c:v>
                </c:pt>
                <c:pt idx="12">
                  <c:v>61</c:v>
                </c:pt>
                <c:pt idx="13">
                  <c:v>126</c:v>
                </c:pt>
                <c:pt idx="14">
                  <c:v>593</c:v>
                </c:pt>
                <c:pt idx="15">
                  <c:v>1194</c:v>
                </c:pt>
                <c:pt idx="16">
                  <c:v>485</c:v>
                </c:pt>
                <c:pt idx="17">
                  <c:v>347</c:v>
                </c:pt>
                <c:pt idx="18">
                  <c:v>601</c:v>
                </c:pt>
                <c:pt idx="19">
                  <c:v>2115</c:v>
                </c:pt>
                <c:pt idx="20">
                  <c:v>875</c:v>
                </c:pt>
                <c:pt idx="21">
                  <c:v>816</c:v>
                </c:pt>
                <c:pt idx="22">
                  <c:v>440</c:v>
                </c:pt>
                <c:pt idx="23">
                  <c:v>478</c:v>
                </c:pt>
                <c:pt idx="24">
                  <c:v>267</c:v>
                </c:pt>
                <c:pt idx="25">
                  <c:v>119</c:v>
                </c:pt>
                <c:pt idx="26">
                  <c:v>79</c:v>
                </c:pt>
                <c:pt idx="27">
                  <c:v>2082</c:v>
                </c:pt>
                <c:pt idx="28">
                  <c:v>1420</c:v>
                </c:pt>
                <c:pt idx="29">
                  <c:v>359</c:v>
                </c:pt>
                <c:pt idx="30">
                  <c:v>215</c:v>
                </c:pt>
                <c:pt idx="31">
                  <c:v>261</c:v>
                </c:pt>
                <c:pt idx="32">
                  <c:v>98</c:v>
                </c:pt>
                <c:pt idx="33">
                  <c:v>85</c:v>
                </c:pt>
                <c:pt idx="34">
                  <c:v>66</c:v>
                </c:pt>
                <c:pt idx="35">
                  <c:v>319</c:v>
                </c:pt>
                <c:pt idx="36">
                  <c:v>3028</c:v>
                </c:pt>
                <c:pt idx="37">
                  <c:v>1900</c:v>
                </c:pt>
                <c:pt idx="38">
                  <c:v>979</c:v>
                </c:pt>
                <c:pt idx="39">
                  <c:v>879</c:v>
                </c:pt>
                <c:pt idx="40">
                  <c:v>669</c:v>
                </c:pt>
                <c:pt idx="41">
                  <c:v>1318</c:v>
                </c:pt>
                <c:pt idx="42">
                  <c:v>1240</c:v>
                </c:pt>
                <c:pt idx="43">
                  <c:v>497</c:v>
                </c:pt>
                <c:pt idx="44">
                  <c:v>795</c:v>
                </c:pt>
                <c:pt idx="45">
                  <c:v>542</c:v>
                </c:pt>
                <c:pt idx="46">
                  <c:v>480</c:v>
                </c:pt>
                <c:pt idx="47">
                  <c:v>205</c:v>
                </c:pt>
                <c:pt idx="48">
                  <c:v>82</c:v>
                </c:pt>
                <c:pt idx="49">
                  <c:v>238</c:v>
                </c:pt>
                <c:pt idx="50">
                  <c:v>348</c:v>
                </c:pt>
                <c:pt idx="51">
                  <c:v>221</c:v>
                </c:pt>
                <c:pt idx="52">
                  <c:v>389</c:v>
                </c:pt>
                <c:pt idx="53">
                  <c:v>400</c:v>
                </c:pt>
                <c:pt idx="54">
                  <c:v>204</c:v>
                </c:pt>
                <c:pt idx="55">
                  <c:v>418</c:v>
                </c:pt>
                <c:pt idx="56">
                  <c:v>245</c:v>
                </c:pt>
                <c:pt idx="57">
                  <c:v>241</c:v>
                </c:pt>
                <c:pt idx="58">
                  <c:v>257</c:v>
                </c:pt>
                <c:pt idx="59">
                  <c:v>181</c:v>
                </c:pt>
                <c:pt idx="60">
                  <c:v>676</c:v>
                </c:pt>
                <c:pt idx="61">
                  <c:v>1943</c:v>
                </c:pt>
                <c:pt idx="62">
                  <c:v>1010</c:v>
                </c:pt>
                <c:pt idx="63">
                  <c:v>526</c:v>
                </c:pt>
                <c:pt idx="64">
                  <c:v>628</c:v>
                </c:pt>
                <c:pt idx="65">
                  <c:v>357</c:v>
                </c:pt>
                <c:pt idx="66">
                  <c:v>371</c:v>
                </c:pt>
                <c:pt idx="67">
                  <c:v>580</c:v>
                </c:pt>
                <c:pt idx="68">
                  <c:v>398</c:v>
                </c:pt>
                <c:pt idx="69">
                  <c:v>608</c:v>
                </c:pt>
                <c:pt idx="70">
                  <c:v>321</c:v>
                </c:pt>
                <c:pt idx="71">
                  <c:v>196</c:v>
                </c:pt>
                <c:pt idx="72">
                  <c:v>188</c:v>
                </c:pt>
                <c:pt idx="73">
                  <c:v>221</c:v>
                </c:pt>
                <c:pt idx="74">
                  <c:v>328</c:v>
                </c:pt>
                <c:pt idx="75">
                  <c:v>168</c:v>
                </c:pt>
                <c:pt idx="76">
                  <c:v>185</c:v>
                </c:pt>
                <c:pt idx="77">
                  <c:v>306</c:v>
                </c:pt>
                <c:pt idx="78">
                  <c:v>1119</c:v>
                </c:pt>
                <c:pt idx="79">
                  <c:v>312</c:v>
                </c:pt>
                <c:pt idx="80">
                  <c:v>1328</c:v>
                </c:pt>
                <c:pt idx="81">
                  <c:v>507</c:v>
                </c:pt>
                <c:pt idx="82">
                  <c:v>525</c:v>
                </c:pt>
                <c:pt idx="83">
                  <c:v>338</c:v>
                </c:pt>
                <c:pt idx="84">
                  <c:v>872</c:v>
                </c:pt>
                <c:pt idx="85">
                  <c:v>627</c:v>
                </c:pt>
                <c:pt idx="86">
                  <c:v>256</c:v>
                </c:pt>
                <c:pt idx="87">
                  <c:v>340</c:v>
                </c:pt>
                <c:pt idx="88">
                  <c:v>4039</c:v>
                </c:pt>
                <c:pt idx="89">
                  <c:v>3624</c:v>
                </c:pt>
                <c:pt idx="90">
                  <c:v>797</c:v>
                </c:pt>
                <c:pt idx="91">
                  <c:v>409</c:v>
                </c:pt>
              </c:numCache>
            </c:numRef>
          </c:val>
          <c:smooth val="0"/>
          <c:extLst>
            <c:ext xmlns:c16="http://schemas.microsoft.com/office/drawing/2014/chart" uri="{C3380CC4-5D6E-409C-BE32-E72D297353CC}">
              <c16:uniqueId val="{00000001-7541-4011-99D7-E958C3662421}"/>
            </c:ext>
          </c:extLst>
        </c:ser>
        <c:dLbls>
          <c:showLegendKey val="0"/>
          <c:showVal val="0"/>
          <c:showCatName val="0"/>
          <c:showSerName val="0"/>
          <c:showPercent val="0"/>
          <c:showBubbleSize val="0"/>
        </c:dLbls>
        <c:smooth val="0"/>
        <c:axId val="319925928"/>
        <c:axId val="319922648"/>
      </c:lineChart>
      <c:dateAx>
        <c:axId val="31992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22648"/>
        <c:crosses val="autoZero"/>
        <c:auto val="1"/>
        <c:lblOffset val="100"/>
        <c:baseTimeUnit val="days"/>
      </c:dateAx>
      <c:valAx>
        <c:axId val="31992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2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2185-B663-45E1-B37B-CFE9C71E639C}"/>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CC7EE272-2A19-4757-BF03-A08DB42D5D4B}"/>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3198009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3E5B-C587-42FC-A042-824DEA55B3F6}"/>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45F5CAD2-5E4E-4C0E-A8CC-756738A3ED30}"/>
              </a:ext>
            </a:extLst>
          </p:cNvPr>
          <p:cNvGraphicFramePr>
            <a:graphicFrameLocks noGrp="1"/>
          </p:cNvGraphicFramePr>
          <p:nvPr>
            <p:ph type="chart" sz="quarter" idx="13"/>
            <p:extLst>
              <p:ext uri="{D42A27DB-BD31-4B8C-83A1-F6EECF244321}">
                <p14:modId xmlns:p14="http://schemas.microsoft.com/office/powerpoint/2010/main" val="184731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D7D691-CD38-4950-862F-5D3EA7A04DB2}"/>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CB8EF1BE-85CD-467B-9C43-CADB480BAD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932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01E91-C8EE-46C0-8A88-8F31EE54AF31}"/>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1379280A-6939-4947-92ED-F7B9A86D2DBB}"/>
              </a:ext>
            </a:extLst>
          </p:cNvPr>
          <p:cNvGraphicFramePr>
            <a:graphicFrameLocks noGrp="1"/>
          </p:cNvGraphicFramePr>
          <p:nvPr>
            <p:ph type="tbl" sz="quarter" idx="13"/>
            <p:extLst>
              <p:ext uri="{D42A27DB-BD31-4B8C-83A1-F6EECF244321}">
                <p14:modId xmlns:p14="http://schemas.microsoft.com/office/powerpoint/2010/main" val="398379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17066320"/>
                    </a:ext>
                  </a:extLst>
                </a:gridCol>
                <a:gridCol w="987552">
                  <a:extLst>
                    <a:ext uri="{9D8B030D-6E8A-4147-A177-3AD203B41FA5}">
                      <a16:colId xmlns:a16="http://schemas.microsoft.com/office/drawing/2014/main" val="4177924880"/>
                    </a:ext>
                  </a:extLst>
                </a:gridCol>
                <a:gridCol w="987552">
                  <a:extLst>
                    <a:ext uri="{9D8B030D-6E8A-4147-A177-3AD203B41FA5}">
                      <a16:colId xmlns:a16="http://schemas.microsoft.com/office/drawing/2014/main" val="1508742276"/>
                    </a:ext>
                  </a:extLst>
                </a:gridCol>
                <a:gridCol w="987552">
                  <a:extLst>
                    <a:ext uri="{9D8B030D-6E8A-4147-A177-3AD203B41FA5}">
                      <a16:colId xmlns:a16="http://schemas.microsoft.com/office/drawing/2014/main" val="3375964"/>
                    </a:ext>
                  </a:extLst>
                </a:gridCol>
                <a:gridCol w="822960">
                  <a:extLst>
                    <a:ext uri="{9D8B030D-6E8A-4147-A177-3AD203B41FA5}">
                      <a16:colId xmlns:a16="http://schemas.microsoft.com/office/drawing/2014/main" val="3549644483"/>
                    </a:ext>
                  </a:extLst>
                </a:gridCol>
                <a:gridCol w="411480">
                  <a:extLst>
                    <a:ext uri="{9D8B030D-6E8A-4147-A177-3AD203B41FA5}">
                      <a16:colId xmlns:a16="http://schemas.microsoft.com/office/drawing/2014/main" val="646471127"/>
                    </a:ext>
                  </a:extLst>
                </a:gridCol>
                <a:gridCol w="987552">
                  <a:extLst>
                    <a:ext uri="{9D8B030D-6E8A-4147-A177-3AD203B41FA5}">
                      <a16:colId xmlns:a16="http://schemas.microsoft.com/office/drawing/2014/main" val="3649565372"/>
                    </a:ext>
                  </a:extLst>
                </a:gridCol>
                <a:gridCol w="740664">
                  <a:extLst>
                    <a:ext uri="{9D8B030D-6E8A-4147-A177-3AD203B41FA5}">
                      <a16:colId xmlns:a16="http://schemas.microsoft.com/office/drawing/2014/main" val="2471171947"/>
                    </a:ext>
                  </a:extLst>
                </a:gridCol>
                <a:gridCol w="987552">
                  <a:extLst>
                    <a:ext uri="{9D8B030D-6E8A-4147-A177-3AD203B41FA5}">
                      <a16:colId xmlns:a16="http://schemas.microsoft.com/office/drawing/2014/main" val="2152980868"/>
                    </a:ext>
                  </a:extLst>
                </a:gridCol>
                <a:gridCol w="411480">
                  <a:extLst>
                    <a:ext uri="{9D8B030D-6E8A-4147-A177-3AD203B41FA5}">
                      <a16:colId xmlns:a16="http://schemas.microsoft.com/office/drawing/2014/main" val="2474641378"/>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3082322605"/>
                  </a:ext>
                </a:extLst>
              </a:tr>
              <a:tr h="370840">
                <a:tc>
                  <a:txBody>
                    <a:bodyPr/>
                    <a:lstStyle/>
                    <a:p>
                      <a:r>
                        <a:rPr lang="en-US" sz="1000"/>
                        <a:t>9666</a:t>
                      </a:r>
                    </a:p>
                  </a:txBody>
                  <a:tcPr/>
                </a:tc>
                <a:tc>
                  <a:txBody>
                    <a:bodyPr/>
                    <a:lstStyle/>
                    <a:p>
                      <a:r>
                        <a:rPr lang="en-US" sz="1000"/>
                        <a:t>10</a:t>
                      </a:r>
                    </a:p>
                  </a:txBody>
                  <a:tcPr/>
                </a:tc>
                <a:tc>
                  <a:txBody>
                    <a:bodyPr/>
                    <a:lstStyle/>
                    <a:p>
                      <a:r>
                        <a:rPr lang="en-US" sz="1000"/>
                        <a:t>41</a:t>
                      </a:r>
                    </a:p>
                  </a:txBody>
                  <a:tcPr/>
                </a:tc>
                <a:tc>
                  <a:txBody>
                    <a:bodyPr/>
                    <a:lstStyle/>
                    <a:p>
                      <a:r>
                        <a:rPr lang="en-US" sz="1000"/>
                        <a:t>137792</a:t>
                      </a:r>
                    </a:p>
                  </a:txBody>
                  <a:tcPr/>
                </a:tc>
                <a:tc>
                  <a:txBody>
                    <a:bodyPr/>
                    <a:lstStyle/>
                    <a:p>
                      <a:r>
                        <a:rPr lang="en-US" sz="1000"/>
                        <a:t>0</a:t>
                      </a:r>
                    </a:p>
                  </a:txBody>
                  <a:tcPr/>
                </a:tc>
                <a:tc>
                  <a:txBody>
                    <a:bodyPr/>
                    <a:lstStyle/>
                    <a:p>
                      <a:r>
                        <a:rPr lang="en-US" sz="1000"/>
                        <a:t>0.00 %</a:t>
                      </a:r>
                    </a:p>
                  </a:txBody>
                  <a:tcPr/>
                </a:tc>
                <a:tc>
                  <a:txBody>
                    <a:bodyPr/>
                    <a:lstStyle/>
                    <a:p>
                      <a:r>
                        <a:rPr lang="en-US" sz="1000"/>
                        <a:t>137792</a:t>
                      </a:r>
                    </a:p>
                  </a:txBody>
                  <a:tcPr/>
                </a:tc>
                <a:tc>
                  <a:txBody>
                    <a:bodyPr/>
                    <a:lstStyle/>
                    <a:p>
                      <a:r>
                        <a:rPr lang="en-US" sz="1000"/>
                        <a:t>103.98 %</a:t>
                      </a:r>
                    </a:p>
                  </a:txBody>
                  <a:tcPr/>
                </a:tc>
                <a:tc>
                  <a:txBody>
                    <a:bodyPr/>
                    <a:lstStyle/>
                    <a:p>
                      <a:r>
                        <a:rPr lang="en-US" sz="1000"/>
                        <a:t>74584</a:t>
                      </a:r>
                    </a:p>
                  </a:txBody>
                  <a:tcPr/>
                </a:tc>
                <a:tc>
                  <a:txBody>
                    <a:bodyPr/>
                    <a:lstStyle/>
                    <a:p>
                      <a:r>
                        <a:rPr lang="en-US" sz="1000"/>
                        <a:t>56.28 %</a:t>
                      </a:r>
                    </a:p>
                  </a:txBody>
                  <a:tcPr/>
                </a:tc>
                <a:extLst>
                  <a:ext uri="{0D108BD9-81ED-4DB2-BD59-A6C34878D82A}">
                    <a16:rowId xmlns:a16="http://schemas.microsoft.com/office/drawing/2014/main" val="3371058565"/>
                  </a:ext>
                </a:extLst>
              </a:tr>
            </a:tbl>
          </a:graphicData>
        </a:graphic>
      </p:graphicFrame>
      <p:sp>
        <p:nvSpPr>
          <p:cNvPr id="4" name="Text Placeholder 3">
            <a:extLst>
              <a:ext uri="{FF2B5EF4-FFF2-40B4-BE49-F238E27FC236}">
                <a16:creationId xmlns:a16="http://schemas.microsoft.com/office/drawing/2014/main" id="{7FAC6AE7-C650-4703-B1D2-192434B29F81}"/>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627736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3EA1-BEA1-4DDE-BCF8-B968AD0C707D}"/>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DA6D6067-CBCD-40A1-B50F-C9E62A63EBCD}"/>
              </a:ext>
            </a:extLst>
          </p:cNvPr>
          <p:cNvGraphicFramePr>
            <a:graphicFrameLocks noGrp="1"/>
          </p:cNvGraphicFramePr>
          <p:nvPr>
            <p:ph type="chart" sz="quarter" idx="13"/>
            <p:extLst>
              <p:ext uri="{D42A27DB-BD31-4B8C-83A1-F6EECF244321}">
                <p14:modId xmlns:p14="http://schemas.microsoft.com/office/powerpoint/2010/main" val="4254383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59CBA-3208-4127-A8E7-3367ED8EEB0B}"/>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003D918A-BCD3-4924-A0E3-764B78911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374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D7FC-2121-49E4-BE2C-3ADA8957F683}"/>
              </a:ext>
            </a:extLst>
          </p:cNvPr>
          <p:cNvSpPr>
            <a:spLocks noGrp="1"/>
          </p:cNvSpPr>
          <p:nvPr>
            <p:ph type="title"/>
          </p:nvPr>
        </p:nvSpPr>
        <p:spPr/>
        <p:txBody>
          <a:bodyPr/>
          <a:lstStyle/>
          <a:p>
            <a:r>
              <a:rPr lang="en-US"/>
              <a:t>Facebook Organische und Virale Reichweite Facebook | All Pages</a:t>
            </a:r>
          </a:p>
        </p:txBody>
      </p:sp>
      <p:graphicFrame>
        <p:nvGraphicFramePr>
          <p:cNvPr id="6" name="Chart Placeholder 5">
            <a:extLst>
              <a:ext uri="{FF2B5EF4-FFF2-40B4-BE49-F238E27FC236}">
                <a16:creationId xmlns:a16="http://schemas.microsoft.com/office/drawing/2014/main" id="{73C01C5D-8490-4083-8464-2D3AD0204FD7}"/>
              </a:ext>
            </a:extLst>
          </p:cNvPr>
          <p:cNvGraphicFramePr>
            <a:graphicFrameLocks noGrp="1"/>
          </p:cNvGraphicFramePr>
          <p:nvPr>
            <p:ph type="chart" sz="quarter" idx="13"/>
            <p:extLst>
              <p:ext uri="{D42A27DB-BD31-4B8C-83A1-F6EECF244321}">
                <p14:modId xmlns:p14="http://schemas.microsoft.com/office/powerpoint/2010/main" val="3729630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B90BF-F97B-437B-A943-61B217C6505E}"/>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4E0A6ADB-0E07-4662-9863-A03156CED2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212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767B-890D-490D-B0B3-AB15ADF59C5C}"/>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AFC5A4F6-6480-4F23-902C-862EA7CDFF98}"/>
              </a:ext>
            </a:extLst>
          </p:cNvPr>
          <p:cNvGraphicFramePr>
            <a:graphicFrameLocks noGrp="1"/>
          </p:cNvGraphicFramePr>
          <p:nvPr>
            <p:ph type="tbl" sz="quarter" idx="13"/>
            <p:extLst>
              <p:ext uri="{D42A27DB-BD31-4B8C-83A1-F6EECF244321}">
                <p14:modId xmlns:p14="http://schemas.microsoft.com/office/powerpoint/2010/main" val="235454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64996499"/>
                    </a:ext>
                  </a:extLst>
                </a:gridCol>
                <a:gridCol w="1069848">
                  <a:extLst>
                    <a:ext uri="{9D8B030D-6E8A-4147-A177-3AD203B41FA5}">
                      <a16:colId xmlns:a16="http://schemas.microsoft.com/office/drawing/2014/main" val="3112432041"/>
                    </a:ext>
                  </a:extLst>
                </a:gridCol>
                <a:gridCol w="1069848">
                  <a:extLst>
                    <a:ext uri="{9D8B030D-6E8A-4147-A177-3AD203B41FA5}">
                      <a16:colId xmlns:a16="http://schemas.microsoft.com/office/drawing/2014/main" val="4260639419"/>
                    </a:ext>
                  </a:extLst>
                </a:gridCol>
                <a:gridCol w="1069848">
                  <a:extLst>
                    <a:ext uri="{9D8B030D-6E8A-4147-A177-3AD203B41FA5}">
                      <a16:colId xmlns:a16="http://schemas.microsoft.com/office/drawing/2014/main" val="2412775216"/>
                    </a:ext>
                  </a:extLst>
                </a:gridCol>
                <a:gridCol w="1069848">
                  <a:extLst>
                    <a:ext uri="{9D8B030D-6E8A-4147-A177-3AD203B41FA5}">
                      <a16:colId xmlns:a16="http://schemas.microsoft.com/office/drawing/2014/main" val="3910554533"/>
                    </a:ext>
                  </a:extLst>
                </a:gridCol>
                <a:gridCol w="905256">
                  <a:extLst>
                    <a:ext uri="{9D8B030D-6E8A-4147-A177-3AD203B41FA5}">
                      <a16:colId xmlns:a16="http://schemas.microsoft.com/office/drawing/2014/main" val="3708602242"/>
                    </a:ext>
                  </a:extLst>
                </a:gridCol>
                <a:gridCol w="493776">
                  <a:extLst>
                    <a:ext uri="{9D8B030D-6E8A-4147-A177-3AD203B41FA5}">
                      <a16:colId xmlns:a16="http://schemas.microsoft.com/office/drawing/2014/main" val="4008069391"/>
                    </a:ext>
                  </a:extLst>
                </a:gridCol>
                <a:gridCol w="493776">
                  <a:extLst>
                    <a:ext uri="{9D8B030D-6E8A-4147-A177-3AD203B41FA5}">
                      <a16:colId xmlns:a16="http://schemas.microsoft.com/office/drawing/2014/main" val="2055372488"/>
                    </a:ext>
                  </a:extLst>
                </a:gridCol>
                <a:gridCol w="493776">
                  <a:extLst>
                    <a:ext uri="{9D8B030D-6E8A-4147-A177-3AD203B41FA5}">
                      <a16:colId xmlns:a16="http://schemas.microsoft.com/office/drawing/2014/main" val="631386928"/>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1724112774"/>
                  </a:ext>
                </a:extLst>
              </a:tr>
              <a:tr h="370840">
                <a:tc>
                  <a:txBody>
                    <a:bodyPr/>
                    <a:lstStyle/>
                    <a:p>
                      <a:r>
                        <a:rPr lang="en-US" sz="1000"/>
                        <a:t>9669</a:t>
                      </a:r>
                    </a:p>
                  </a:txBody>
                  <a:tcPr/>
                </a:tc>
                <a:tc>
                  <a:txBody>
                    <a:bodyPr/>
                    <a:lstStyle/>
                    <a:p>
                      <a:r>
                        <a:rPr lang="en-US" sz="1000"/>
                        <a:t>40</a:t>
                      </a:r>
                    </a:p>
                  </a:txBody>
                  <a:tcPr/>
                </a:tc>
                <a:tc>
                  <a:txBody>
                    <a:bodyPr/>
                    <a:lstStyle/>
                    <a:p>
                      <a:r>
                        <a:rPr lang="en-US" sz="1000"/>
                        <a:t>2</a:t>
                      </a:r>
                    </a:p>
                  </a:txBody>
                  <a:tcPr/>
                </a:tc>
                <a:tc>
                  <a:txBody>
                    <a:bodyPr/>
                    <a:lstStyle/>
                    <a:p>
                      <a:r>
                        <a:rPr lang="en-US" sz="1000"/>
                        <a:t>37</a:t>
                      </a:r>
                    </a:p>
                  </a:txBody>
                  <a:tcPr/>
                </a:tc>
                <a:tc>
                  <a:txBody>
                    <a:bodyPr/>
                    <a:lstStyle/>
                    <a:p>
                      <a:r>
                        <a:rPr lang="en-US" sz="1000"/>
                        <a:t>1</a:t>
                      </a:r>
                    </a:p>
                  </a:txBody>
                  <a:tcPr/>
                </a:tc>
                <a:tc>
                  <a:txBody>
                    <a:bodyPr/>
                    <a:lstStyle/>
                    <a:p>
                      <a:r>
                        <a:rPr lang="en-US" sz="1000"/>
                        <a:t>948</a:t>
                      </a:r>
                    </a:p>
                  </a:txBody>
                  <a:tcPr/>
                </a:tc>
                <a:tc>
                  <a:txBody>
                    <a:bodyPr/>
                    <a:lstStyle/>
                    <a:p>
                      <a:r>
                        <a:rPr lang="en-US" sz="1000"/>
                        <a:t>21</a:t>
                      </a:r>
                    </a:p>
                  </a:txBody>
                  <a:tcPr/>
                </a:tc>
                <a:tc>
                  <a:txBody>
                    <a:bodyPr/>
                    <a:lstStyle/>
                    <a:p>
                      <a:r>
                        <a:rPr lang="en-US" sz="1000"/>
                        <a:t>815</a:t>
                      </a:r>
                    </a:p>
                  </a:txBody>
                  <a:tcPr/>
                </a:tc>
                <a:tc>
                  <a:txBody>
                    <a:bodyPr/>
                    <a:lstStyle/>
                    <a:p>
                      <a:r>
                        <a:rPr lang="en-US" sz="1000"/>
                        <a:t>0.9226 %</a:t>
                      </a:r>
                    </a:p>
                  </a:txBody>
                  <a:tcPr/>
                </a:tc>
                <a:extLst>
                  <a:ext uri="{0D108BD9-81ED-4DB2-BD59-A6C34878D82A}">
                    <a16:rowId xmlns:a16="http://schemas.microsoft.com/office/drawing/2014/main" val="3124148617"/>
                  </a:ext>
                </a:extLst>
              </a:tr>
            </a:tbl>
          </a:graphicData>
        </a:graphic>
      </p:graphicFrame>
      <p:sp>
        <p:nvSpPr>
          <p:cNvPr id="4" name="Text Placeholder 3">
            <a:extLst>
              <a:ext uri="{FF2B5EF4-FFF2-40B4-BE49-F238E27FC236}">
                <a16:creationId xmlns:a16="http://schemas.microsoft.com/office/drawing/2014/main" id="{16528FF4-1DBF-4153-9B85-0CB50BBE9D5E}"/>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49327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704E9-A03C-4377-AFC4-0B0AE672D583}"/>
              </a:ext>
            </a:extLst>
          </p:cNvPr>
          <p:cNvSpPr>
            <a:spLocks noGrp="1"/>
          </p:cNvSpPr>
          <p:nvPr>
            <p:ph type="title"/>
          </p:nvPr>
        </p:nvSpPr>
        <p:spPr/>
        <p:txBody>
          <a:bodyPr/>
          <a:lstStyle/>
          <a:p>
            <a:r>
              <a:rPr lang="de-DE"/>
              <a:t>Facebook Postings mit den meisten Interaktionen | All Pages - 1 of 5</a:t>
            </a:r>
            <a:endParaRPr lang="en-US"/>
          </a:p>
        </p:txBody>
      </p:sp>
      <p:graphicFrame>
        <p:nvGraphicFramePr>
          <p:cNvPr id="5" name="Table Placeholder 4">
            <a:extLst>
              <a:ext uri="{FF2B5EF4-FFF2-40B4-BE49-F238E27FC236}">
                <a16:creationId xmlns:a16="http://schemas.microsoft.com/office/drawing/2014/main" id="{503B523E-8FB1-4E70-9346-2679C15C53A0}"/>
              </a:ext>
            </a:extLst>
          </p:cNvPr>
          <p:cNvGraphicFramePr>
            <a:graphicFrameLocks noGrp="1"/>
          </p:cNvGraphicFramePr>
          <p:nvPr>
            <p:ph type="tbl" sz="quarter" idx="13"/>
            <p:extLst>
              <p:ext uri="{D42A27DB-BD31-4B8C-83A1-F6EECF244321}">
                <p14:modId xmlns:p14="http://schemas.microsoft.com/office/powerpoint/2010/main" val="82125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40848594"/>
                    </a:ext>
                  </a:extLst>
                </a:gridCol>
                <a:gridCol w="1645920">
                  <a:extLst>
                    <a:ext uri="{9D8B030D-6E8A-4147-A177-3AD203B41FA5}">
                      <a16:colId xmlns:a16="http://schemas.microsoft.com/office/drawing/2014/main" val="3462188423"/>
                    </a:ext>
                  </a:extLst>
                </a:gridCol>
                <a:gridCol w="1152144">
                  <a:extLst>
                    <a:ext uri="{9D8B030D-6E8A-4147-A177-3AD203B41FA5}">
                      <a16:colId xmlns:a16="http://schemas.microsoft.com/office/drawing/2014/main" val="310639679"/>
                    </a:ext>
                  </a:extLst>
                </a:gridCol>
                <a:gridCol w="576072">
                  <a:extLst>
                    <a:ext uri="{9D8B030D-6E8A-4147-A177-3AD203B41FA5}">
                      <a16:colId xmlns:a16="http://schemas.microsoft.com/office/drawing/2014/main" val="3961730746"/>
                    </a:ext>
                  </a:extLst>
                </a:gridCol>
                <a:gridCol w="576072">
                  <a:extLst>
                    <a:ext uri="{9D8B030D-6E8A-4147-A177-3AD203B41FA5}">
                      <a16:colId xmlns:a16="http://schemas.microsoft.com/office/drawing/2014/main" val="4170890205"/>
                    </a:ext>
                  </a:extLst>
                </a:gridCol>
                <a:gridCol w="576072">
                  <a:extLst>
                    <a:ext uri="{9D8B030D-6E8A-4147-A177-3AD203B41FA5}">
                      <a16:colId xmlns:a16="http://schemas.microsoft.com/office/drawing/2014/main" val="837550277"/>
                    </a:ext>
                  </a:extLst>
                </a:gridCol>
                <a:gridCol w="576072">
                  <a:extLst>
                    <a:ext uri="{9D8B030D-6E8A-4147-A177-3AD203B41FA5}">
                      <a16:colId xmlns:a16="http://schemas.microsoft.com/office/drawing/2014/main" val="729768469"/>
                    </a:ext>
                  </a:extLst>
                </a:gridCol>
                <a:gridCol w="576072">
                  <a:extLst>
                    <a:ext uri="{9D8B030D-6E8A-4147-A177-3AD203B41FA5}">
                      <a16:colId xmlns:a16="http://schemas.microsoft.com/office/drawing/2014/main" val="257131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8511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- 2020-12-28 20:18:37</a:t>
                      </a:r>
                      <a:r>
                        <a:rPr kumimoji="0" lang="de-DE" sz="1000" b="0" i="0" u="none" strike="noStrike" kern="1200" cap="none" spc="0" normalizeH="0" baseline="0" noProof="0">
                          <a:ln>
                            <a:noFill/>
                          </a:ln>
                          <a:solidFill>
                            <a:prstClr val="black"/>
                          </a:solidFill>
                          <a:effectLst/>
                          <a:uLnTx/>
                          <a:uFillTx/>
                          <a:latin typeface="+mn-lt"/>
                          <a:ea typeface="+mn-ea"/>
                          <a:cs typeface="+mn-cs"/>
                        </a:rPr>
                        <a:t>
 Eine gute Nachricht für 2021: Dank solider Haushaltsplanung wird die pronova BKK im Gegensatz zu vielen anderen Krankenkassen den individuellen Zusatzbeitrag für das Jahr 2021 nicht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https://scontent-iad3-1.xx.fbcdn.net/v/t1.0-0/p480x480/131978408_3627344173977783_2120669289558715152_o.jpg?_nc_cat=105&amp;ccb=2&amp;_nc_sid=8024bb&amp;_nc_ohc=Qhiky4ItIlgAX9Z7d_C&amp;_nc_ht=scontent-iad3-1.xx&amp;tp=6&amp;oh=7c0b136a97ea0e3f9af53ec1a5134937&amp;oe=6022D96E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14:11:37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2.7002 %</a:t>
                      </a:r>
                    </a:p>
                  </a:txBody>
                  <a:tcPr/>
                </a:tc>
                <a:extLst>
                  <a:ext uri="{0D108BD9-81ED-4DB2-BD59-A6C34878D82A}">
                    <a16:rowId xmlns:a16="http://schemas.microsoft.com/office/drawing/2014/main" val="245564232"/>
                  </a:ext>
                </a:extLst>
              </a:tr>
            </a:tbl>
          </a:graphicData>
        </a:graphic>
      </p:graphicFrame>
      <p:sp>
        <p:nvSpPr>
          <p:cNvPr id="4" name="Text Placeholder 3">
            <a:extLst>
              <a:ext uri="{FF2B5EF4-FFF2-40B4-BE49-F238E27FC236}">
                <a16:creationId xmlns:a16="http://schemas.microsoft.com/office/drawing/2014/main" id="{9E153DEC-FC30-4929-802E-F2D4BA896F78}"/>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623789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9CD1A-E750-4AA5-94F5-78D34D93F02B}"/>
              </a:ext>
            </a:extLst>
          </p:cNvPr>
          <p:cNvSpPr>
            <a:spLocks noGrp="1"/>
          </p:cNvSpPr>
          <p:nvPr>
            <p:ph type="title"/>
          </p:nvPr>
        </p:nvSpPr>
        <p:spPr/>
        <p:txBody>
          <a:bodyPr/>
          <a:lstStyle/>
          <a:p>
            <a:r>
              <a:rPr lang="de-DE"/>
              <a:t>Facebook Postings mit den meisten Interaktionen | All Pages - 2 of 5</a:t>
            </a:r>
            <a:endParaRPr lang="en-US"/>
          </a:p>
        </p:txBody>
      </p:sp>
      <p:graphicFrame>
        <p:nvGraphicFramePr>
          <p:cNvPr id="5" name="Table Placeholder 4">
            <a:extLst>
              <a:ext uri="{FF2B5EF4-FFF2-40B4-BE49-F238E27FC236}">
                <a16:creationId xmlns:a16="http://schemas.microsoft.com/office/drawing/2014/main" id="{5F3CF5B3-AC8C-4D0A-A820-C1CB14C1C1E0}"/>
              </a:ext>
            </a:extLst>
          </p:cNvPr>
          <p:cNvGraphicFramePr>
            <a:graphicFrameLocks noGrp="1"/>
          </p:cNvGraphicFramePr>
          <p:nvPr>
            <p:ph type="tbl" sz="quarter" idx="13"/>
            <p:extLst>
              <p:ext uri="{D42A27DB-BD31-4B8C-83A1-F6EECF244321}">
                <p14:modId xmlns:p14="http://schemas.microsoft.com/office/powerpoint/2010/main" val="364124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6145182"/>
                    </a:ext>
                  </a:extLst>
                </a:gridCol>
                <a:gridCol w="1645920">
                  <a:extLst>
                    <a:ext uri="{9D8B030D-6E8A-4147-A177-3AD203B41FA5}">
                      <a16:colId xmlns:a16="http://schemas.microsoft.com/office/drawing/2014/main" val="1723105233"/>
                    </a:ext>
                  </a:extLst>
                </a:gridCol>
                <a:gridCol w="1152144">
                  <a:extLst>
                    <a:ext uri="{9D8B030D-6E8A-4147-A177-3AD203B41FA5}">
                      <a16:colId xmlns:a16="http://schemas.microsoft.com/office/drawing/2014/main" val="65343310"/>
                    </a:ext>
                  </a:extLst>
                </a:gridCol>
                <a:gridCol w="576072">
                  <a:extLst>
                    <a:ext uri="{9D8B030D-6E8A-4147-A177-3AD203B41FA5}">
                      <a16:colId xmlns:a16="http://schemas.microsoft.com/office/drawing/2014/main" val="2687539955"/>
                    </a:ext>
                  </a:extLst>
                </a:gridCol>
                <a:gridCol w="576072">
                  <a:extLst>
                    <a:ext uri="{9D8B030D-6E8A-4147-A177-3AD203B41FA5}">
                      <a16:colId xmlns:a16="http://schemas.microsoft.com/office/drawing/2014/main" val="1446930613"/>
                    </a:ext>
                  </a:extLst>
                </a:gridCol>
                <a:gridCol w="576072">
                  <a:extLst>
                    <a:ext uri="{9D8B030D-6E8A-4147-A177-3AD203B41FA5}">
                      <a16:colId xmlns:a16="http://schemas.microsoft.com/office/drawing/2014/main" val="2653398647"/>
                    </a:ext>
                  </a:extLst>
                </a:gridCol>
                <a:gridCol w="576072">
                  <a:extLst>
                    <a:ext uri="{9D8B030D-6E8A-4147-A177-3AD203B41FA5}">
                      <a16:colId xmlns:a16="http://schemas.microsoft.com/office/drawing/2014/main" val="3420781800"/>
                    </a:ext>
                  </a:extLst>
                </a:gridCol>
                <a:gridCol w="576072">
                  <a:extLst>
                    <a:ext uri="{9D8B030D-6E8A-4147-A177-3AD203B41FA5}">
                      <a16:colId xmlns:a16="http://schemas.microsoft.com/office/drawing/2014/main" val="92191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4502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- 2020-11-11 17:34:07</a:t>
                      </a:r>
                      <a:r>
                        <a:rPr kumimoji="0" lang="de-DE" sz="1000" b="0" i="0" u="none" strike="noStrike" kern="1200" cap="none" spc="0" normalizeH="0" baseline="0" noProof="0">
                          <a:ln>
                            <a:noFill/>
                          </a:ln>
                          <a:solidFill>
                            <a:prstClr val="black"/>
                          </a:solidFill>
                          <a:effectLst/>
                          <a:uLnTx/>
                          <a:uFillTx/>
                          <a:latin typeface="+mn-lt"/>
                          <a:ea typeface="+mn-ea"/>
                          <a:cs typeface="+mn-cs"/>
                        </a:rPr>
                        <a:t>
 Wir reagieren mit Kulanz auf Corona: Wenn du es in diesem Jahr nicht zur Kontrolluntersuchung beim Zahnarzt schaffst, drücken wir ein Auge zu. Du behältst den vollen Anspruch auf den Festzuschuss, wenn dein Bonusheft bis auf das Jahr 2020 gepflegt ist. Damit schützen wir besonders Personen aus der Risikogruppe. 
Ganz wichtig: Wenn du akute Beschwerden hast, solltest du deine Zahnarztpraxis trotzdem sofort kontaktieren und deine Situation besprechen.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https://scontent-iad3-1.xx.fbcdn.net/v/t1.0-9/p720x720/124773184_3515304531848415_1478573402372510816_o.jpg?_nc_cat=100&amp;ccb=2&amp;_nc_sid=8024bb&amp;_nc_ohc=XUfh9zlWGWsAX9uXubH&amp;_nc_ht=scontent-iad3-1.xx&amp;tp=6&amp;oh=e8c1a32c7e3d2fb04973e0eaf45b1258&amp;oe=60220DAB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14:11:37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1.2921 %</a:t>
                      </a:r>
                    </a:p>
                  </a:txBody>
                  <a:tcPr/>
                </a:tc>
                <a:extLst>
                  <a:ext uri="{0D108BD9-81ED-4DB2-BD59-A6C34878D82A}">
                    <a16:rowId xmlns:a16="http://schemas.microsoft.com/office/drawing/2014/main" val="1399150182"/>
                  </a:ext>
                </a:extLst>
              </a:tr>
            </a:tbl>
          </a:graphicData>
        </a:graphic>
      </p:graphicFrame>
      <p:sp>
        <p:nvSpPr>
          <p:cNvPr id="4" name="Text Placeholder 3">
            <a:extLst>
              <a:ext uri="{FF2B5EF4-FFF2-40B4-BE49-F238E27FC236}">
                <a16:creationId xmlns:a16="http://schemas.microsoft.com/office/drawing/2014/main" id="{5B632277-136B-4ACF-9CDA-B1B77FC8CDF5}"/>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4093547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3D44F-87ED-4BCB-A534-811A7058CD37}"/>
              </a:ext>
            </a:extLst>
          </p:cNvPr>
          <p:cNvSpPr>
            <a:spLocks noGrp="1"/>
          </p:cNvSpPr>
          <p:nvPr>
            <p:ph type="title"/>
          </p:nvPr>
        </p:nvSpPr>
        <p:spPr/>
        <p:txBody>
          <a:bodyPr/>
          <a:lstStyle/>
          <a:p>
            <a:r>
              <a:rPr lang="de-DE"/>
              <a:t>Facebook Postings mit den meisten Interaktionen | All Pages - 3 of 5</a:t>
            </a:r>
            <a:endParaRPr lang="en-US"/>
          </a:p>
        </p:txBody>
      </p:sp>
      <p:graphicFrame>
        <p:nvGraphicFramePr>
          <p:cNvPr id="5" name="Table Placeholder 4">
            <a:extLst>
              <a:ext uri="{FF2B5EF4-FFF2-40B4-BE49-F238E27FC236}">
                <a16:creationId xmlns:a16="http://schemas.microsoft.com/office/drawing/2014/main" id="{B4E3ABC9-2C4D-4F66-AD66-DECAC2333651}"/>
              </a:ext>
            </a:extLst>
          </p:cNvPr>
          <p:cNvGraphicFramePr>
            <a:graphicFrameLocks noGrp="1"/>
          </p:cNvGraphicFramePr>
          <p:nvPr>
            <p:ph type="tbl" sz="quarter" idx="13"/>
            <p:extLst>
              <p:ext uri="{D42A27DB-BD31-4B8C-83A1-F6EECF244321}">
                <p14:modId xmlns:p14="http://schemas.microsoft.com/office/powerpoint/2010/main" val="754617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3660521"/>
                    </a:ext>
                  </a:extLst>
                </a:gridCol>
                <a:gridCol w="1645920">
                  <a:extLst>
                    <a:ext uri="{9D8B030D-6E8A-4147-A177-3AD203B41FA5}">
                      <a16:colId xmlns:a16="http://schemas.microsoft.com/office/drawing/2014/main" val="298734000"/>
                    </a:ext>
                  </a:extLst>
                </a:gridCol>
                <a:gridCol w="1152144">
                  <a:extLst>
                    <a:ext uri="{9D8B030D-6E8A-4147-A177-3AD203B41FA5}">
                      <a16:colId xmlns:a16="http://schemas.microsoft.com/office/drawing/2014/main" val="2738794328"/>
                    </a:ext>
                  </a:extLst>
                </a:gridCol>
                <a:gridCol w="576072">
                  <a:extLst>
                    <a:ext uri="{9D8B030D-6E8A-4147-A177-3AD203B41FA5}">
                      <a16:colId xmlns:a16="http://schemas.microsoft.com/office/drawing/2014/main" val="1780263243"/>
                    </a:ext>
                  </a:extLst>
                </a:gridCol>
                <a:gridCol w="576072">
                  <a:extLst>
                    <a:ext uri="{9D8B030D-6E8A-4147-A177-3AD203B41FA5}">
                      <a16:colId xmlns:a16="http://schemas.microsoft.com/office/drawing/2014/main" val="1200168151"/>
                    </a:ext>
                  </a:extLst>
                </a:gridCol>
                <a:gridCol w="576072">
                  <a:extLst>
                    <a:ext uri="{9D8B030D-6E8A-4147-A177-3AD203B41FA5}">
                      <a16:colId xmlns:a16="http://schemas.microsoft.com/office/drawing/2014/main" val="1152788292"/>
                    </a:ext>
                  </a:extLst>
                </a:gridCol>
                <a:gridCol w="576072">
                  <a:extLst>
                    <a:ext uri="{9D8B030D-6E8A-4147-A177-3AD203B41FA5}">
                      <a16:colId xmlns:a16="http://schemas.microsoft.com/office/drawing/2014/main" val="892710689"/>
                    </a:ext>
                  </a:extLst>
                </a:gridCol>
                <a:gridCol w="576072">
                  <a:extLst>
                    <a:ext uri="{9D8B030D-6E8A-4147-A177-3AD203B41FA5}">
                      <a16:colId xmlns:a16="http://schemas.microsoft.com/office/drawing/2014/main" val="3152365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4293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- 2020-11-06 11:58:04</a:t>
                      </a:r>
                      <a:r>
                        <a:rPr kumimoji="0" lang="de-DE" sz="1000" b="0" i="0" u="none" strike="noStrike" kern="1200" cap="none" spc="0" normalizeH="0" baseline="0" noProof="0">
                          <a:ln>
                            <a:noFill/>
                          </a:ln>
                          <a:solidFill>
                            <a:prstClr val="black"/>
                          </a:solidFill>
                          <a:effectLst/>
                          <a:uLnTx/>
                          <a:uFillTx/>
                          <a:latin typeface="+mn-lt"/>
                          <a:ea typeface="+mn-ea"/>
                          <a:cs typeface="+mn-cs"/>
                        </a:rPr>
                        <a:t>
 Die zweite Welle der Corona-Pandemie ist seit einiger Zeit im Gange und das Infektionsgeschehen verändert sich täglich. Aufgrund der steigenden Infektionszahlen haben wir uns dazu entschlossen, unsere Kundenservices für persönliche Besuche vorerst bis zum 30. November zu schließen. Im Vordergrund aller Maßnahmen steht aktuell, die Ausbreitung des Coronavirus zu verlangsamen. Wir wollen unseren Beitrag dazu leisten und euch und unsere Mitarbeitenden gleichermaßen schützen.
Wo es möglich ist, reduzieren wir die persönlichen Kontakte deshalb auf ein Minimum. Das geht nicht in allen Bereichen des öffentlichen Lebens ohne Probleme, bei uns in den meisten Fällen aber schon. 
Im Schnitt lassen sich nämlich 90 Prozent eurer Anliegen telefonisch sofort klären. 
Parallel zur Schließung der Kundenservices haben wir unsere anderen Servicekanäle personell so ausgerichtet, dass wir eure Anfragen in gewohnter Qualität und Schnelligkeit beantworten können. 
Per Telefon können wir euer Anliegen 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https://scontent-iad3-1.xx.fbcdn.net/v/t1.0-9/p720x720/123818851_3502488973129971_5770586038423260777_o.jpg?_nc_cat=100&amp;ccb=2&amp;_nc_sid=8024bb&amp;_nc_ohc=oQdrKb4gvv4AX9_fDK9&amp;_nc_ht=scontent-iad3-1.xx&amp;tp=6&amp;oh=d37d5c4110d529c09bce69f8f6f96a3d&amp;oe=602115B2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14:11:37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1.1998 %</a:t>
                      </a:r>
                    </a:p>
                  </a:txBody>
                  <a:tcPr/>
                </a:tc>
                <a:extLst>
                  <a:ext uri="{0D108BD9-81ED-4DB2-BD59-A6C34878D82A}">
                    <a16:rowId xmlns:a16="http://schemas.microsoft.com/office/drawing/2014/main" val="3800401893"/>
                  </a:ext>
                </a:extLst>
              </a:tr>
            </a:tbl>
          </a:graphicData>
        </a:graphic>
      </p:graphicFrame>
      <p:sp>
        <p:nvSpPr>
          <p:cNvPr id="4" name="Text Placeholder 3">
            <a:extLst>
              <a:ext uri="{FF2B5EF4-FFF2-40B4-BE49-F238E27FC236}">
                <a16:creationId xmlns:a16="http://schemas.microsoft.com/office/drawing/2014/main" id="{6C66AA16-855D-4DC7-BCBC-6ED2872C2A97}"/>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03760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AD94-F6D5-4B59-82BC-C4E3F33212EF}"/>
              </a:ext>
            </a:extLst>
          </p:cNvPr>
          <p:cNvSpPr>
            <a:spLocks noGrp="1"/>
          </p:cNvSpPr>
          <p:nvPr>
            <p:ph type="title"/>
          </p:nvPr>
        </p:nvSpPr>
        <p:spPr/>
        <p:txBody>
          <a:bodyPr/>
          <a:lstStyle/>
          <a:p>
            <a:r>
              <a:rPr lang="de-DE"/>
              <a:t>Facebook Postings mit den meisten Interaktionen | All Pages - 4 of 5</a:t>
            </a:r>
            <a:endParaRPr lang="en-US"/>
          </a:p>
        </p:txBody>
      </p:sp>
      <p:graphicFrame>
        <p:nvGraphicFramePr>
          <p:cNvPr id="5" name="Table Placeholder 4">
            <a:extLst>
              <a:ext uri="{FF2B5EF4-FFF2-40B4-BE49-F238E27FC236}">
                <a16:creationId xmlns:a16="http://schemas.microsoft.com/office/drawing/2014/main" id="{E88996F8-75BB-459D-8766-2BDAE8FEF712}"/>
              </a:ext>
            </a:extLst>
          </p:cNvPr>
          <p:cNvGraphicFramePr>
            <a:graphicFrameLocks noGrp="1"/>
          </p:cNvGraphicFramePr>
          <p:nvPr>
            <p:ph type="tbl" sz="quarter" idx="13"/>
            <p:extLst>
              <p:ext uri="{D42A27DB-BD31-4B8C-83A1-F6EECF244321}">
                <p14:modId xmlns:p14="http://schemas.microsoft.com/office/powerpoint/2010/main" val="349014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3244027"/>
                    </a:ext>
                  </a:extLst>
                </a:gridCol>
                <a:gridCol w="1645920">
                  <a:extLst>
                    <a:ext uri="{9D8B030D-6E8A-4147-A177-3AD203B41FA5}">
                      <a16:colId xmlns:a16="http://schemas.microsoft.com/office/drawing/2014/main" val="3825813960"/>
                    </a:ext>
                  </a:extLst>
                </a:gridCol>
                <a:gridCol w="1152144">
                  <a:extLst>
                    <a:ext uri="{9D8B030D-6E8A-4147-A177-3AD203B41FA5}">
                      <a16:colId xmlns:a16="http://schemas.microsoft.com/office/drawing/2014/main" val="3661692876"/>
                    </a:ext>
                  </a:extLst>
                </a:gridCol>
                <a:gridCol w="576072">
                  <a:extLst>
                    <a:ext uri="{9D8B030D-6E8A-4147-A177-3AD203B41FA5}">
                      <a16:colId xmlns:a16="http://schemas.microsoft.com/office/drawing/2014/main" val="2101279197"/>
                    </a:ext>
                  </a:extLst>
                </a:gridCol>
                <a:gridCol w="576072">
                  <a:extLst>
                    <a:ext uri="{9D8B030D-6E8A-4147-A177-3AD203B41FA5}">
                      <a16:colId xmlns:a16="http://schemas.microsoft.com/office/drawing/2014/main" val="1439335079"/>
                    </a:ext>
                  </a:extLst>
                </a:gridCol>
                <a:gridCol w="576072">
                  <a:extLst>
                    <a:ext uri="{9D8B030D-6E8A-4147-A177-3AD203B41FA5}">
                      <a16:colId xmlns:a16="http://schemas.microsoft.com/office/drawing/2014/main" val="3211336766"/>
                    </a:ext>
                  </a:extLst>
                </a:gridCol>
                <a:gridCol w="576072">
                  <a:extLst>
                    <a:ext uri="{9D8B030D-6E8A-4147-A177-3AD203B41FA5}">
                      <a16:colId xmlns:a16="http://schemas.microsoft.com/office/drawing/2014/main" val="3134450301"/>
                    </a:ext>
                  </a:extLst>
                </a:gridCol>
                <a:gridCol w="576072">
                  <a:extLst>
                    <a:ext uri="{9D8B030D-6E8A-4147-A177-3AD203B41FA5}">
                      <a16:colId xmlns:a16="http://schemas.microsoft.com/office/drawing/2014/main" val="101867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45544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- 2020-12-01 17:54:35</a:t>
                      </a:r>
                      <a:r>
                        <a:rPr kumimoji="0" lang="de-DE" sz="1000" b="0" i="0" u="none" strike="noStrike" kern="1200" cap="none" spc="0" normalizeH="0" baseline="0" noProof="0">
                          <a:ln>
                            <a:noFill/>
                          </a:ln>
                          <a:solidFill>
                            <a:prstClr val="black"/>
                          </a:solidFill>
                          <a:effectLst/>
                          <a:uLnTx/>
                          <a:uFillTx/>
                          <a:latin typeface="+mn-lt"/>
                          <a:ea typeface="+mn-ea"/>
                          <a:cs typeface="+mn-cs"/>
                        </a:rPr>
                        <a:t>
 Die zweite Welle der Corona-Pandemie hat Deutschland fest im Griff und stellt uns auch zum Ende des Jahres vor Herausforderungen. Weihnachten rückt immer näher und viele von uns freuen sich darauf, das Fest im Kreise ihrer Liebsten zu feiern.
Das kann nur gelingen, wenn wir auch in Zukunft gemeinsam alles dafür tun, um die Ausbreitung des Virus zu verlangsamen. Wir wollen unseren Beitrag dazu leisten, indem wir unsere Versicherten und unsere Mitarbeitenden gleichermaßen schützen. Deshalb bleiben unsere Kundenservices für persönliche Besuche vorerst weiterhin geschlossen. 
Unsere Servicebereiche haben wir so aufgestellt, dass sie deine Anliegen so schnell und persönlich beantworten, wie du es gewohnt bist.
Was bedeutet das für dich?
Wir sind für dich da. 
Per Telefon können wir deine Anfrage schnell und persönlich bearbeiten und direkt mit dir besprechen. Gemeinsam finden wir eine Lösung, wie wir dein Anliegen auch ohne Besuch bei uns klären können.
Auch über unsere digitalen Servi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https://scontent-iad3-1.xx.fbcdn.net/v/t1.0-9/p720x720/128747873_3574502189261982_7229228726463667564_o.jpg?_nc_cat=111&amp;ccb=2&amp;_nc_sid=8024bb&amp;_nc_ohc=cYbgbHTXtjsAX9duYnR&amp;_nc_ht=scontent-iad3-1.xx&amp;tp=6&amp;oh=55f02d2bdd52d6cec6fac1c5234bed4c&amp;oe=6021215E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14:11:37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1.1481 %</a:t>
                      </a:r>
                    </a:p>
                  </a:txBody>
                  <a:tcPr/>
                </a:tc>
                <a:extLst>
                  <a:ext uri="{0D108BD9-81ED-4DB2-BD59-A6C34878D82A}">
                    <a16:rowId xmlns:a16="http://schemas.microsoft.com/office/drawing/2014/main" val="1580684510"/>
                  </a:ext>
                </a:extLst>
              </a:tr>
            </a:tbl>
          </a:graphicData>
        </a:graphic>
      </p:graphicFrame>
      <p:sp>
        <p:nvSpPr>
          <p:cNvPr id="4" name="Text Placeholder 3">
            <a:extLst>
              <a:ext uri="{FF2B5EF4-FFF2-40B4-BE49-F238E27FC236}">
                <a16:creationId xmlns:a16="http://schemas.microsoft.com/office/drawing/2014/main" id="{0C32752A-E56B-4A6C-A503-01C83AEFC902}"/>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289066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B85B-DAB4-4B09-AE8A-4722117142A3}"/>
              </a:ext>
            </a:extLst>
          </p:cNvPr>
          <p:cNvSpPr>
            <a:spLocks noGrp="1"/>
          </p:cNvSpPr>
          <p:nvPr>
            <p:ph type="title"/>
          </p:nvPr>
        </p:nvSpPr>
        <p:spPr/>
        <p:txBody>
          <a:bodyPr/>
          <a:lstStyle/>
          <a:p>
            <a:r>
              <a:rPr lang="de-DE"/>
              <a:t>Facebook Postings mit den meisten Interaktionen | All Pages - 5 of 5</a:t>
            </a:r>
            <a:endParaRPr lang="en-US"/>
          </a:p>
        </p:txBody>
      </p:sp>
      <p:graphicFrame>
        <p:nvGraphicFramePr>
          <p:cNvPr id="5" name="Table Placeholder 4">
            <a:extLst>
              <a:ext uri="{FF2B5EF4-FFF2-40B4-BE49-F238E27FC236}">
                <a16:creationId xmlns:a16="http://schemas.microsoft.com/office/drawing/2014/main" id="{367E30A5-4BDD-4DAF-A0FE-9ED24B48798D}"/>
              </a:ext>
            </a:extLst>
          </p:cNvPr>
          <p:cNvGraphicFramePr>
            <a:graphicFrameLocks noGrp="1"/>
          </p:cNvGraphicFramePr>
          <p:nvPr>
            <p:ph type="tbl" sz="quarter" idx="13"/>
            <p:extLst>
              <p:ext uri="{D42A27DB-BD31-4B8C-83A1-F6EECF244321}">
                <p14:modId xmlns:p14="http://schemas.microsoft.com/office/powerpoint/2010/main" val="346282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61775656"/>
                    </a:ext>
                  </a:extLst>
                </a:gridCol>
                <a:gridCol w="1645920">
                  <a:extLst>
                    <a:ext uri="{9D8B030D-6E8A-4147-A177-3AD203B41FA5}">
                      <a16:colId xmlns:a16="http://schemas.microsoft.com/office/drawing/2014/main" val="4012437759"/>
                    </a:ext>
                  </a:extLst>
                </a:gridCol>
                <a:gridCol w="1152144">
                  <a:extLst>
                    <a:ext uri="{9D8B030D-6E8A-4147-A177-3AD203B41FA5}">
                      <a16:colId xmlns:a16="http://schemas.microsoft.com/office/drawing/2014/main" val="3539075143"/>
                    </a:ext>
                  </a:extLst>
                </a:gridCol>
                <a:gridCol w="576072">
                  <a:extLst>
                    <a:ext uri="{9D8B030D-6E8A-4147-A177-3AD203B41FA5}">
                      <a16:colId xmlns:a16="http://schemas.microsoft.com/office/drawing/2014/main" val="841126878"/>
                    </a:ext>
                  </a:extLst>
                </a:gridCol>
                <a:gridCol w="576072">
                  <a:extLst>
                    <a:ext uri="{9D8B030D-6E8A-4147-A177-3AD203B41FA5}">
                      <a16:colId xmlns:a16="http://schemas.microsoft.com/office/drawing/2014/main" val="1538408295"/>
                    </a:ext>
                  </a:extLst>
                </a:gridCol>
                <a:gridCol w="576072">
                  <a:extLst>
                    <a:ext uri="{9D8B030D-6E8A-4147-A177-3AD203B41FA5}">
                      <a16:colId xmlns:a16="http://schemas.microsoft.com/office/drawing/2014/main" val="769624197"/>
                    </a:ext>
                  </a:extLst>
                </a:gridCol>
                <a:gridCol w="576072">
                  <a:extLst>
                    <a:ext uri="{9D8B030D-6E8A-4147-A177-3AD203B41FA5}">
                      <a16:colId xmlns:a16="http://schemas.microsoft.com/office/drawing/2014/main" val="924545804"/>
                    </a:ext>
                  </a:extLst>
                </a:gridCol>
                <a:gridCol w="576072">
                  <a:extLst>
                    <a:ext uri="{9D8B030D-6E8A-4147-A177-3AD203B41FA5}">
                      <a16:colId xmlns:a16="http://schemas.microsoft.com/office/drawing/2014/main" val="894894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4622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- 2020-10-01 19:10:24</a:t>
                      </a:r>
                      <a:r>
                        <a:rPr kumimoji="0" lang="de-DE" sz="1000" b="0" i="0" u="none" strike="noStrike" kern="1200" cap="none" spc="0" normalizeH="0" baseline="0" noProof="0">
                          <a:ln>
                            <a:noFill/>
                          </a:ln>
                          <a:solidFill>
                            <a:prstClr val="black"/>
                          </a:solidFill>
                          <a:effectLst/>
                          <a:uLnTx/>
                          <a:uFillTx/>
                          <a:latin typeface="+mn-lt"/>
                          <a:ea typeface="+mn-ea"/>
                          <a:cs typeface="+mn-cs"/>
                        </a:rPr>
                        <a:t>
 Wir zahlen dir ab sofort mehr beim Zahnarztbesuch! Den Festzuschuss zu deinem Zahnersatz erhöhen wir von 50 auf 60 %. Und wenn du mit gepflegten Beißerchen und einem kompletten Bonusheft beim Zahnarzt erscheinst, steigt dein Zuschuss auf bis zu 75 %. Klingt gut, oder?
🦷🪥 Alle Details gibt es auf unserer Webseite:
https://www.pronovabkk.de/leistungen-und-mitgliedschaft/zahnersatz.html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https://scontent-iad3-1.xx.fbcdn.net/v/t1.0-9/p720x720/120493739_3397635806948622_7316583848427243029_o.jpg?_nc_cat=105&amp;ccb=2&amp;_nc_sid=8024bb&amp;_nc_ohc=4r6hCC6VySwAX9YJaAN&amp;_nc_ht=scontent-iad3-1.xx&amp;tp=6&amp;oh=cca52f1c1bee843f19284f6fccad1896&amp;oe=60206693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14:11:37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0.9529 %</a:t>
                      </a:r>
                    </a:p>
                  </a:txBody>
                  <a:tcPr/>
                </a:tc>
                <a:extLst>
                  <a:ext uri="{0D108BD9-81ED-4DB2-BD59-A6C34878D82A}">
                    <a16:rowId xmlns:a16="http://schemas.microsoft.com/office/drawing/2014/main" val="1130613360"/>
                  </a:ext>
                </a:extLst>
              </a:tr>
            </a:tbl>
          </a:graphicData>
        </a:graphic>
      </p:graphicFrame>
      <p:sp>
        <p:nvSpPr>
          <p:cNvPr id="4" name="Text Placeholder 3">
            <a:extLst>
              <a:ext uri="{FF2B5EF4-FFF2-40B4-BE49-F238E27FC236}">
                <a16:creationId xmlns:a16="http://schemas.microsoft.com/office/drawing/2014/main" id="{85B3C484-A92F-49B9-8AF9-9BD92D73316C}"/>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1402117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0330-BCF7-474F-A98B-DF2B9D430DBF}"/>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3DE29760-7C73-481E-83F0-8071D4658A29}"/>
              </a:ext>
            </a:extLst>
          </p:cNvPr>
          <p:cNvGraphicFramePr>
            <a:graphicFrameLocks noGrp="1"/>
          </p:cNvGraphicFramePr>
          <p:nvPr>
            <p:ph type="tbl" sz="quarter" idx="13"/>
            <p:extLst>
              <p:ext uri="{D42A27DB-BD31-4B8C-83A1-F6EECF244321}">
                <p14:modId xmlns:p14="http://schemas.microsoft.com/office/powerpoint/2010/main" val="1108785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1069872"/>
                    </a:ext>
                  </a:extLst>
                </a:gridCol>
                <a:gridCol w="1481328">
                  <a:extLst>
                    <a:ext uri="{9D8B030D-6E8A-4147-A177-3AD203B41FA5}">
                      <a16:colId xmlns:a16="http://schemas.microsoft.com/office/drawing/2014/main" val="4023316006"/>
                    </a:ext>
                  </a:extLst>
                </a:gridCol>
                <a:gridCol w="1481328">
                  <a:extLst>
                    <a:ext uri="{9D8B030D-6E8A-4147-A177-3AD203B41FA5}">
                      <a16:colId xmlns:a16="http://schemas.microsoft.com/office/drawing/2014/main" val="2654119180"/>
                    </a:ext>
                  </a:extLst>
                </a:gridCol>
                <a:gridCol w="2221992">
                  <a:extLst>
                    <a:ext uri="{9D8B030D-6E8A-4147-A177-3AD203B41FA5}">
                      <a16:colId xmlns:a16="http://schemas.microsoft.com/office/drawing/2014/main" val="1682194854"/>
                    </a:ext>
                  </a:extLst>
                </a:gridCol>
                <a:gridCol w="1481328">
                  <a:extLst>
                    <a:ext uri="{9D8B030D-6E8A-4147-A177-3AD203B41FA5}">
                      <a16:colId xmlns:a16="http://schemas.microsoft.com/office/drawing/2014/main" val="1377365067"/>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1628728477"/>
                  </a:ext>
                </a:extLst>
              </a:tr>
              <a:tr h="370840">
                <a:tc>
                  <a:txBody>
                    <a:bodyPr/>
                    <a:lstStyle/>
                    <a:p>
                      <a:r>
                        <a:rPr lang="en-US" sz="1000"/>
                        <a:t>1603</a:t>
                      </a:r>
                    </a:p>
                  </a:txBody>
                  <a:tcPr/>
                </a:tc>
                <a:tc>
                  <a:txBody>
                    <a:bodyPr/>
                    <a:lstStyle/>
                    <a:p>
                      <a:r>
                        <a:rPr lang="en-US" sz="1000"/>
                        <a:t>467</a:t>
                      </a:r>
                    </a:p>
                  </a:txBody>
                  <a:tcPr/>
                </a:tc>
                <a:tc>
                  <a:txBody>
                    <a:bodyPr/>
                    <a:lstStyle/>
                    <a:p>
                      <a:r>
                        <a:rPr lang="en-US" sz="1000"/>
                        <a:t>185</a:t>
                      </a:r>
                    </a:p>
                  </a:txBody>
                  <a:tcPr/>
                </a:tc>
                <a:tc>
                  <a:txBody>
                    <a:bodyPr/>
                    <a:lstStyle/>
                    <a:p>
                      <a:r>
                        <a:rPr lang="en-US" sz="1000"/>
                        <a:t>396</a:t>
                      </a:r>
                    </a:p>
                  </a:txBody>
                  <a:tcPr/>
                </a:tc>
                <a:tc>
                  <a:txBody>
                    <a:bodyPr/>
                    <a:lstStyle/>
                    <a:p>
                      <a:r>
                        <a:rPr lang="en-US" sz="1000"/>
                        <a:t>4686</a:t>
                      </a:r>
                    </a:p>
                  </a:txBody>
                  <a:tcPr/>
                </a:tc>
                <a:extLst>
                  <a:ext uri="{0D108BD9-81ED-4DB2-BD59-A6C34878D82A}">
                    <a16:rowId xmlns:a16="http://schemas.microsoft.com/office/drawing/2014/main" val="2352998469"/>
                  </a:ext>
                </a:extLst>
              </a:tr>
            </a:tbl>
          </a:graphicData>
        </a:graphic>
      </p:graphicFrame>
      <p:sp>
        <p:nvSpPr>
          <p:cNvPr id="4" name="Text Placeholder 3">
            <a:extLst>
              <a:ext uri="{FF2B5EF4-FFF2-40B4-BE49-F238E27FC236}">
                <a16:creationId xmlns:a16="http://schemas.microsoft.com/office/drawing/2014/main" id="{048B0E73-A6F2-4F1D-B1E6-C1FF9F7B9DC2}"/>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9053190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655</Words>
  <Application>Microsoft Office PowerPoint</Application>
  <PresentationFormat>On-screen Show (4:3)</PresentationFormat>
  <Paragraphs>155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Organische und Virale Reichweite Facebook | All Pages</vt:lpstr>
      <vt:lpstr>Facebook Übersicht redaktionelle Inhalte | All Pages</vt:lpstr>
      <vt:lpstr>Facebook Postings mit den meisten Interaktionen | All Pages - 1 of 5</vt:lpstr>
      <vt:lpstr>Facebook Postings mit den meisten Interaktionen | All Pages - 2 of 5</vt:lpstr>
      <vt:lpstr>Facebook Postings mit den meisten Interaktionen | All Pages - 3 of 5</vt:lpstr>
      <vt:lpstr>Facebook Postings mit den meisten Interaktionen | All Pages - 4 of 5</vt:lpstr>
      <vt:lpstr>Facebook Postings mit den meisten Interaktionen | All Pages - 5 of 5</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2021-01-11T16:10:36Z</dcterms:created>
  <dcterms:modified xsi:type="dcterms:W3CDTF">2021-01-11T16:10:53Z</dcterms:modified>
</cp:coreProperties>
</file>