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9656</c:v>
                </c:pt>
                <c:pt idx="1">
                  <c:v>9656</c:v>
                </c:pt>
                <c:pt idx="2">
                  <c:v>9656</c:v>
                </c:pt>
                <c:pt idx="3">
                  <c:v>9657</c:v>
                </c:pt>
                <c:pt idx="4">
                  <c:v>9658</c:v>
                </c:pt>
                <c:pt idx="5">
                  <c:v>9655</c:v>
                </c:pt>
                <c:pt idx="6">
                  <c:v>9655</c:v>
                </c:pt>
                <c:pt idx="7">
                  <c:v>9655</c:v>
                </c:pt>
                <c:pt idx="8">
                  <c:v>9654</c:v>
                </c:pt>
                <c:pt idx="9">
                  <c:v>9654</c:v>
                </c:pt>
                <c:pt idx="10">
                  <c:v>9654</c:v>
                </c:pt>
                <c:pt idx="11">
                  <c:v>9657</c:v>
                </c:pt>
                <c:pt idx="12">
                  <c:v>9658</c:v>
                </c:pt>
                <c:pt idx="13">
                  <c:v>9661</c:v>
                </c:pt>
                <c:pt idx="14">
                  <c:v>9662</c:v>
                </c:pt>
                <c:pt idx="15">
                  <c:v>9660</c:v>
                </c:pt>
                <c:pt idx="16">
                  <c:v>9660</c:v>
                </c:pt>
                <c:pt idx="17">
                  <c:v>9661</c:v>
                </c:pt>
                <c:pt idx="18">
                  <c:v>9663</c:v>
                </c:pt>
                <c:pt idx="19">
                  <c:v>9664</c:v>
                </c:pt>
                <c:pt idx="20">
                  <c:v>9665</c:v>
                </c:pt>
                <c:pt idx="21">
                  <c:v>9663</c:v>
                </c:pt>
                <c:pt idx="22">
                  <c:v>9665</c:v>
                </c:pt>
                <c:pt idx="23">
                  <c:v>9666</c:v>
                </c:pt>
                <c:pt idx="24">
                  <c:v>9666</c:v>
                </c:pt>
                <c:pt idx="25">
                  <c:v>9664</c:v>
                </c:pt>
                <c:pt idx="26">
                  <c:v>9663</c:v>
                </c:pt>
                <c:pt idx="27">
                  <c:v>9663</c:v>
                </c:pt>
                <c:pt idx="28">
                  <c:v>9663</c:v>
                </c:pt>
                <c:pt idx="29">
                  <c:v>9663</c:v>
                </c:pt>
                <c:pt idx="30">
                  <c:v>9662</c:v>
                </c:pt>
                <c:pt idx="31">
                  <c:v>9664</c:v>
                </c:pt>
                <c:pt idx="32">
                  <c:v>9664</c:v>
                </c:pt>
                <c:pt idx="33">
                  <c:v>9664</c:v>
                </c:pt>
                <c:pt idx="34">
                  <c:v>9665</c:v>
                </c:pt>
                <c:pt idx="35">
                  <c:v>9666</c:v>
                </c:pt>
                <c:pt idx="36">
                  <c:v>9667</c:v>
                </c:pt>
                <c:pt idx="37">
                  <c:v>9669</c:v>
                </c:pt>
                <c:pt idx="38">
                  <c:v>9670</c:v>
                </c:pt>
                <c:pt idx="39">
                  <c:v>9672</c:v>
                </c:pt>
                <c:pt idx="40">
                  <c:v>9673</c:v>
                </c:pt>
                <c:pt idx="41">
                  <c:v>9673</c:v>
                </c:pt>
                <c:pt idx="42">
                  <c:v>9674</c:v>
                </c:pt>
                <c:pt idx="43">
                  <c:v>9674</c:v>
                </c:pt>
                <c:pt idx="44">
                  <c:v>9672</c:v>
                </c:pt>
                <c:pt idx="45">
                  <c:v>9671</c:v>
                </c:pt>
                <c:pt idx="46">
                  <c:v>9673</c:v>
                </c:pt>
                <c:pt idx="47">
                  <c:v>9674</c:v>
                </c:pt>
                <c:pt idx="48">
                  <c:v>9674</c:v>
                </c:pt>
                <c:pt idx="49">
                  <c:v>9673</c:v>
                </c:pt>
                <c:pt idx="50">
                  <c:v>9672</c:v>
                </c:pt>
                <c:pt idx="51">
                  <c:v>9670</c:v>
                </c:pt>
                <c:pt idx="52">
                  <c:v>9669</c:v>
                </c:pt>
                <c:pt idx="53">
                  <c:v>9667</c:v>
                </c:pt>
                <c:pt idx="54">
                  <c:v>9666</c:v>
                </c:pt>
                <c:pt idx="55">
                  <c:v>9667</c:v>
                </c:pt>
                <c:pt idx="56">
                  <c:v>9668</c:v>
                </c:pt>
                <c:pt idx="57">
                  <c:v>9668</c:v>
                </c:pt>
                <c:pt idx="58">
                  <c:v>9669</c:v>
                </c:pt>
                <c:pt idx="59">
                  <c:v>9669</c:v>
                </c:pt>
                <c:pt idx="60">
                  <c:v>9667</c:v>
                </c:pt>
                <c:pt idx="61">
                  <c:v>9666</c:v>
                </c:pt>
                <c:pt idx="62">
                  <c:v>9666</c:v>
                </c:pt>
                <c:pt idx="63">
                  <c:v>9667</c:v>
                </c:pt>
                <c:pt idx="64">
                  <c:v>9668</c:v>
                </c:pt>
                <c:pt idx="65">
                  <c:v>9669</c:v>
                </c:pt>
                <c:pt idx="66">
                  <c:v>9669</c:v>
                </c:pt>
                <c:pt idx="67">
                  <c:v>9667</c:v>
                </c:pt>
                <c:pt idx="68">
                  <c:v>9669</c:v>
                </c:pt>
                <c:pt idx="69">
                  <c:v>9668</c:v>
                </c:pt>
                <c:pt idx="70">
                  <c:v>9664</c:v>
                </c:pt>
                <c:pt idx="71">
                  <c:v>9667</c:v>
                </c:pt>
                <c:pt idx="72">
                  <c:v>9667</c:v>
                </c:pt>
                <c:pt idx="73">
                  <c:v>9667</c:v>
                </c:pt>
                <c:pt idx="74">
                  <c:v>9667</c:v>
                </c:pt>
                <c:pt idx="75">
                  <c:v>9667</c:v>
                </c:pt>
                <c:pt idx="76">
                  <c:v>9666</c:v>
                </c:pt>
                <c:pt idx="77">
                  <c:v>9666</c:v>
                </c:pt>
                <c:pt idx="78">
                  <c:v>9666</c:v>
                </c:pt>
                <c:pt idx="79">
                  <c:v>9667</c:v>
                </c:pt>
                <c:pt idx="80">
                  <c:v>9668</c:v>
                </c:pt>
                <c:pt idx="81">
                  <c:v>9667</c:v>
                </c:pt>
                <c:pt idx="82">
                  <c:v>9667</c:v>
                </c:pt>
                <c:pt idx="83">
                  <c:v>9668</c:v>
                </c:pt>
                <c:pt idx="84">
                  <c:v>9667</c:v>
                </c:pt>
                <c:pt idx="85">
                  <c:v>9667</c:v>
                </c:pt>
                <c:pt idx="86">
                  <c:v>9667</c:v>
                </c:pt>
                <c:pt idx="87">
                  <c:v>9666</c:v>
                </c:pt>
                <c:pt idx="88">
                  <c:v>9669</c:v>
                </c:pt>
                <c:pt idx="89">
                  <c:v>9668</c:v>
                </c:pt>
                <c:pt idx="90">
                  <c:v>9668</c:v>
                </c:pt>
                <c:pt idx="91">
                  <c:v>9666</c:v>
                </c:pt>
              </c:numCache>
            </c:numRef>
          </c:val>
          <c:smooth val="0"/>
          <c:extLst>
            <c:ext xmlns:c16="http://schemas.microsoft.com/office/drawing/2014/chart" uri="{C3380CC4-5D6E-409C-BE32-E72D297353CC}">
              <c16:uniqueId val="{00000000-ED3E-4D56-B27F-8D5EFCBE9667}"/>
            </c:ext>
          </c:extLst>
        </c:ser>
        <c:dLbls>
          <c:showLegendKey val="0"/>
          <c:showVal val="0"/>
          <c:showCatName val="0"/>
          <c:showSerName val="0"/>
          <c:showPercent val="0"/>
          <c:showBubbleSize val="0"/>
        </c:dLbls>
        <c:smooth val="0"/>
        <c:axId val="321664440"/>
        <c:axId val="321661816"/>
      </c:lineChart>
      <c:dateAx>
        <c:axId val="32166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61816"/>
        <c:crosses val="autoZero"/>
        <c:auto val="1"/>
        <c:lblOffset val="100"/>
        <c:baseTimeUnit val="days"/>
      </c:dateAx>
      <c:valAx>
        <c:axId val="32166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6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37C0-4D8E-87DF-311BA107572E}"/>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Sheet1!$C$2:$C$93</c:f>
              <c:numCache>
                <c:formatCode>General</c:formatCode>
                <c:ptCount val="92"/>
                <c:pt idx="0">
                  <c:v>2780</c:v>
                </c:pt>
                <c:pt idx="1">
                  <c:v>2246</c:v>
                </c:pt>
                <c:pt idx="2">
                  <c:v>749</c:v>
                </c:pt>
                <c:pt idx="3">
                  <c:v>327</c:v>
                </c:pt>
                <c:pt idx="4">
                  <c:v>1254</c:v>
                </c:pt>
                <c:pt idx="5">
                  <c:v>3054</c:v>
                </c:pt>
                <c:pt idx="6">
                  <c:v>766</c:v>
                </c:pt>
                <c:pt idx="7">
                  <c:v>256</c:v>
                </c:pt>
                <c:pt idx="8">
                  <c:v>747</c:v>
                </c:pt>
                <c:pt idx="9">
                  <c:v>446</c:v>
                </c:pt>
                <c:pt idx="10">
                  <c:v>174</c:v>
                </c:pt>
                <c:pt idx="11">
                  <c:v>220</c:v>
                </c:pt>
                <c:pt idx="12">
                  <c:v>84</c:v>
                </c:pt>
                <c:pt idx="13">
                  <c:v>337</c:v>
                </c:pt>
                <c:pt idx="14">
                  <c:v>1347</c:v>
                </c:pt>
                <c:pt idx="15">
                  <c:v>2009</c:v>
                </c:pt>
                <c:pt idx="16">
                  <c:v>643</c:v>
                </c:pt>
                <c:pt idx="17">
                  <c:v>448</c:v>
                </c:pt>
                <c:pt idx="18">
                  <c:v>1355</c:v>
                </c:pt>
                <c:pt idx="19">
                  <c:v>3154</c:v>
                </c:pt>
                <c:pt idx="20">
                  <c:v>1495</c:v>
                </c:pt>
                <c:pt idx="21">
                  <c:v>1623</c:v>
                </c:pt>
                <c:pt idx="22">
                  <c:v>616</c:v>
                </c:pt>
                <c:pt idx="23">
                  <c:v>548</c:v>
                </c:pt>
                <c:pt idx="24">
                  <c:v>333</c:v>
                </c:pt>
                <c:pt idx="25">
                  <c:v>141</c:v>
                </c:pt>
                <c:pt idx="26">
                  <c:v>93</c:v>
                </c:pt>
                <c:pt idx="27">
                  <c:v>3289</c:v>
                </c:pt>
                <c:pt idx="28">
                  <c:v>1632</c:v>
                </c:pt>
                <c:pt idx="29">
                  <c:v>413</c:v>
                </c:pt>
                <c:pt idx="30">
                  <c:v>236</c:v>
                </c:pt>
                <c:pt idx="31">
                  <c:v>295</c:v>
                </c:pt>
                <c:pt idx="32">
                  <c:v>113</c:v>
                </c:pt>
                <c:pt idx="33">
                  <c:v>156</c:v>
                </c:pt>
                <c:pt idx="34">
                  <c:v>111</c:v>
                </c:pt>
                <c:pt idx="35">
                  <c:v>1011</c:v>
                </c:pt>
                <c:pt idx="36">
                  <c:v>4399</c:v>
                </c:pt>
                <c:pt idx="37">
                  <c:v>2228</c:v>
                </c:pt>
                <c:pt idx="38">
                  <c:v>1830</c:v>
                </c:pt>
                <c:pt idx="39">
                  <c:v>1803</c:v>
                </c:pt>
                <c:pt idx="40">
                  <c:v>1458</c:v>
                </c:pt>
                <c:pt idx="41">
                  <c:v>3145</c:v>
                </c:pt>
                <c:pt idx="42">
                  <c:v>1608</c:v>
                </c:pt>
                <c:pt idx="43">
                  <c:v>692</c:v>
                </c:pt>
                <c:pt idx="44">
                  <c:v>1702</c:v>
                </c:pt>
                <c:pt idx="45">
                  <c:v>804</c:v>
                </c:pt>
                <c:pt idx="46">
                  <c:v>1136</c:v>
                </c:pt>
                <c:pt idx="47">
                  <c:v>307</c:v>
                </c:pt>
                <c:pt idx="48">
                  <c:v>116</c:v>
                </c:pt>
                <c:pt idx="49">
                  <c:v>1231</c:v>
                </c:pt>
                <c:pt idx="50">
                  <c:v>867</c:v>
                </c:pt>
                <c:pt idx="51">
                  <c:v>429</c:v>
                </c:pt>
                <c:pt idx="52">
                  <c:v>1180</c:v>
                </c:pt>
                <c:pt idx="53">
                  <c:v>1279</c:v>
                </c:pt>
                <c:pt idx="54">
                  <c:v>389</c:v>
                </c:pt>
                <c:pt idx="55">
                  <c:v>1058</c:v>
                </c:pt>
                <c:pt idx="56">
                  <c:v>397</c:v>
                </c:pt>
                <c:pt idx="57">
                  <c:v>809</c:v>
                </c:pt>
                <c:pt idx="58">
                  <c:v>493</c:v>
                </c:pt>
                <c:pt idx="59">
                  <c:v>264</c:v>
                </c:pt>
                <c:pt idx="60">
                  <c:v>1341</c:v>
                </c:pt>
                <c:pt idx="61">
                  <c:v>3113</c:v>
                </c:pt>
                <c:pt idx="62">
                  <c:v>1273</c:v>
                </c:pt>
                <c:pt idx="63">
                  <c:v>630</c:v>
                </c:pt>
                <c:pt idx="64">
                  <c:v>1177</c:v>
                </c:pt>
                <c:pt idx="65">
                  <c:v>548</c:v>
                </c:pt>
                <c:pt idx="66">
                  <c:v>1133</c:v>
                </c:pt>
                <c:pt idx="67">
                  <c:v>1386</c:v>
                </c:pt>
                <c:pt idx="68">
                  <c:v>601</c:v>
                </c:pt>
                <c:pt idx="69">
                  <c:v>1303</c:v>
                </c:pt>
                <c:pt idx="70">
                  <c:v>555</c:v>
                </c:pt>
                <c:pt idx="71">
                  <c:v>273</c:v>
                </c:pt>
                <c:pt idx="72">
                  <c:v>239</c:v>
                </c:pt>
                <c:pt idx="73">
                  <c:v>253</c:v>
                </c:pt>
                <c:pt idx="74">
                  <c:v>1039</c:v>
                </c:pt>
                <c:pt idx="75">
                  <c:v>270</c:v>
                </c:pt>
                <c:pt idx="76">
                  <c:v>892</c:v>
                </c:pt>
                <c:pt idx="77">
                  <c:v>697</c:v>
                </c:pt>
                <c:pt idx="78">
                  <c:v>1897</c:v>
                </c:pt>
                <c:pt idx="79">
                  <c:v>438</c:v>
                </c:pt>
                <c:pt idx="80">
                  <c:v>2542</c:v>
                </c:pt>
                <c:pt idx="81">
                  <c:v>1203</c:v>
                </c:pt>
                <c:pt idx="82">
                  <c:v>883</c:v>
                </c:pt>
                <c:pt idx="83">
                  <c:v>943</c:v>
                </c:pt>
                <c:pt idx="84">
                  <c:v>1704</c:v>
                </c:pt>
                <c:pt idx="85">
                  <c:v>807</c:v>
                </c:pt>
                <c:pt idx="86">
                  <c:v>380</c:v>
                </c:pt>
                <c:pt idx="87">
                  <c:v>446</c:v>
                </c:pt>
                <c:pt idx="88">
                  <c:v>5397</c:v>
                </c:pt>
                <c:pt idx="89">
                  <c:v>4003</c:v>
                </c:pt>
                <c:pt idx="90">
                  <c:v>883</c:v>
                </c:pt>
                <c:pt idx="91">
                  <c:v>459</c:v>
                </c:pt>
              </c:numCache>
            </c:numRef>
          </c:val>
          <c:smooth val="0"/>
          <c:extLst>
            <c:ext xmlns:c16="http://schemas.microsoft.com/office/drawing/2014/chart" uri="{C3380CC4-5D6E-409C-BE32-E72D297353CC}">
              <c16:uniqueId val="{00000001-37C0-4D8E-87DF-311BA107572E}"/>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Sheet1!$A$2:$A$93</c:f>
              <c:numCache>
                <c:formatCode>m/d/yyyy</c:formatCode>
                <c:ptCount val="92"/>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numCache>
            </c:numRef>
          </c:cat>
          <c:val>
            <c:numRef>
              <c:f>Sheet1!$D$2:$D$93</c:f>
              <c:numCache>
                <c:formatCode>General</c:formatCode>
                <c:ptCount val="92"/>
                <c:pt idx="0">
                  <c:v>1608</c:v>
                </c:pt>
                <c:pt idx="1">
                  <c:v>1286</c:v>
                </c:pt>
                <c:pt idx="2">
                  <c:v>497</c:v>
                </c:pt>
                <c:pt idx="3">
                  <c:v>218</c:v>
                </c:pt>
                <c:pt idx="4">
                  <c:v>333</c:v>
                </c:pt>
                <c:pt idx="5">
                  <c:v>1897</c:v>
                </c:pt>
                <c:pt idx="6">
                  <c:v>593</c:v>
                </c:pt>
                <c:pt idx="7">
                  <c:v>208</c:v>
                </c:pt>
                <c:pt idx="8">
                  <c:v>183</c:v>
                </c:pt>
                <c:pt idx="9">
                  <c:v>293</c:v>
                </c:pt>
                <c:pt idx="10">
                  <c:v>135</c:v>
                </c:pt>
                <c:pt idx="11">
                  <c:v>76</c:v>
                </c:pt>
                <c:pt idx="12">
                  <c:v>61</c:v>
                </c:pt>
                <c:pt idx="13">
                  <c:v>126</c:v>
                </c:pt>
                <c:pt idx="14">
                  <c:v>593</c:v>
                </c:pt>
                <c:pt idx="15">
                  <c:v>1194</c:v>
                </c:pt>
                <c:pt idx="16">
                  <c:v>485</c:v>
                </c:pt>
                <c:pt idx="17">
                  <c:v>347</c:v>
                </c:pt>
                <c:pt idx="18">
                  <c:v>601</c:v>
                </c:pt>
                <c:pt idx="19">
                  <c:v>2115</c:v>
                </c:pt>
                <c:pt idx="20">
                  <c:v>875</c:v>
                </c:pt>
                <c:pt idx="21">
                  <c:v>816</c:v>
                </c:pt>
                <c:pt idx="22">
                  <c:v>440</c:v>
                </c:pt>
                <c:pt idx="23">
                  <c:v>478</c:v>
                </c:pt>
                <c:pt idx="24">
                  <c:v>267</c:v>
                </c:pt>
                <c:pt idx="25">
                  <c:v>119</c:v>
                </c:pt>
                <c:pt idx="26">
                  <c:v>79</c:v>
                </c:pt>
                <c:pt idx="27">
                  <c:v>2082</c:v>
                </c:pt>
                <c:pt idx="28">
                  <c:v>1420</c:v>
                </c:pt>
                <c:pt idx="29">
                  <c:v>359</c:v>
                </c:pt>
                <c:pt idx="30">
                  <c:v>215</c:v>
                </c:pt>
                <c:pt idx="31">
                  <c:v>261</c:v>
                </c:pt>
                <c:pt idx="32">
                  <c:v>98</c:v>
                </c:pt>
                <c:pt idx="33">
                  <c:v>85</c:v>
                </c:pt>
                <c:pt idx="34">
                  <c:v>66</c:v>
                </c:pt>
                <c:pt idx="35">
                  <c:v>319</c:v>
                </c:pt>
                <c:pt idx="36">
                  <c:v>3028</c:v>
                </c:pt>
                <c:pt idx="37">
                  <c:v>1900</c:v>
                </c:pt>
                <c:pt idx="38">
                  <c:v>979</c:v>
                </c:pt>
                <c:pt idx="39">
                  <c:v>879</c:v>
                </c:pt>
                <c:pt idx="40">
                  <c:v>669</c:v>
                </c:pt>
                <c:pt idx="41">
                  <c:v>1318</c:v>
                </c:pt>
                <c:pt idx="42">
                  <c:v>1240</c:v>
                </c:pt>
                <c:pt idx="43">
                  <c:v>497</c:v>
                </c:pt>
                <c:pt idx="44">
                  <c:v>795</c:v>
                </c:pt>
                <c:pt idx="45">
                  <c:v>542</c:v>
                </c:pt>
                <c:pt idx="46">
                  <c:v>480</c:v>
                </c:pt>
                <c:pt idx="47">
                  <c:v>205</c:v>
                </c:pt>
                <c:pt idx="48">
                  <c:v>82</c:v>
                </c:pt>
                <c:pt idx="49">
                  <c:v>238</c:v>
                </c:pt>
                <c:pt idx="50">
                  <c:v>348</c:v>
                </c:pt>
                <c:pt idx="51">
                  <c:v>221</c:v>
                </c:pt>
                <c:pt idx="52">
                  <c:v>389</c:v>
                </c:pt>
                <c:pt idx="53">
                  <c:v>400</c:v>
                </c:pt>
                <c:pt idx="54">
                  <c:v>204</c:v>
                </c:pt>
                <c:pt idx="55">
                  <c:v>418</c:v>
                </c:pt>
                <c:pt idx="56">
                  <c:v>245</c:v>
                </c:pt>
                <c:pt idx="57">
                  <c:v>241</c:v>
                </c:pt>
                <c:pt idx="58">
                  <c:v>257</c:v>
                </c:pt>
                <c:pt idx="59">
                  <c:v>181</c:v>
                </c:pt>
                <c:pt idx="60">
                  <c:v>676</c:v>
                </c:pt>
                <c:pt idx="61">
                  <c:v>1943</c:v>
                </c:pt>
                <c:pt idx="62">
                  <c:v>1010</c:v>
                </c:pt>
                <c:pt idx="63">
                  <c:v>526</c:v>
                </c:pt>
                <c:pt idx="64">
                  <c:v>628</c:v>
                </c:pt>
                <c:pt idx="65">
                  <c:v>357</c:v>
                </c:pt>
                <c:pt idx="66">
                  <c:v>371</c:v>
                </c:pt>
                <c:pt idx="67">
                  <c:v>580</c:v>
                </c:pt>
                <c:pt idx="68">
                  <c:v>398</c:v>
                </c:pt>
                <c:pt idx="69">
                  <c:v>608</c:v>
                </c:pt>
                <c:pt idx="70">
                  <c:v>321</c:v>
                </c:pt>
                <c:pt idx="71">
                  <c:v>196</c:v>
                </c:pt>
                <c:pt idx="72">
                  <c:v>188</c:v>
                </c:pt>
                <c:pt idx="73">
                  <c:v>221</c:v>
                </c:pt>
                <c:pt idx="74">
                  <c:v>328</c:v>
                </c:pt>
                <c:pt idx="75">
                  <c:v>168</c:v>
                </c:pt>
                <c:pt idx="76">
                  <c:v>185</c:v>
                </c:pt>
                <c:pt idx="77">
                  <c:v>306</c:v>
                </c:pt>
                <c:pt idx="78">
                  <c:v>1119</c:v>
                </c:pt>
                <c:pt idx="79">
                  <c:v>312</c:v>
                </c:pt>
                <c:pt idx="80">
                  <c:v>1328</c:v>
                </c:pt>
                <c:pt idx="81">
                  <c:v>507</c:v>
                </c:pt>
                <c:pt idx="82">
                  <c:v>525</c:v>
                </c:pt>
                <c:pt idx="83">
                  <c:v>338</c:v>
                </c:pt>
                <c:pt idx="84">
                  <c:v>872</c:v>
                </c:pt>
                <c:pt idx="85">
                  <c:v>627</c:v>
                </c:pt>
                <c:pt idx="86">
                  <c:v>256</c:v>
                </c:pt>
                <c:pt idx="87">
                  <c:v>340</c:v>
                </c:pt>
                <c:pt idx="88">
                  <c:v>4039</c:v>
                </c:pt>
                <c:pt idx="89">
                  <c:v>3624</c:v>
                </c:pt>
                <c:pt idx="90">
                  <c:v>797</c:v>
                </c:pt>
                <c:pt idx="91">
                  <c:v>409</c:v>
                </c:pt>
              </c:numCache>
            </c:numRef>
          </c:val>
          <c:smooth val="0"/>
          <c:extLst>
            <c:ext xmlns:c16="http://schemas.microsoft.com/office/drawing/2014/chart" uri="{C3380CC4-5D6E-409C-BE32-E72D297353CC}">
              <c16:uniqueId val="{00000002-37C0-4D8E-87DF-311BA107572E}"/>
            </c:ext>
          </c:extLst>
        </c:ser>
        <c:dLbls>
          <c:showLegendKey val="0"/>
          <c:showVal val="0"/>
          <c:showCatName val="0"/>
          <c:showSerName val="0"/>
          <c:showPercent val="0"/>
          <c:showBubbleSize val="0"/>
        </c:dLbls>
        <c:smooth val="0"/>
        <c:axId val="324577480"/>
        <c:axId val="324574528"/>
      </c:lineChart>
      <c:dateAx>
        <c:axId val="32457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74528"/>
        <c:crosses val="autoZero"/>
        <c:auto val="1"/>
        <c:lblOffset val="100"/>
        <c:baseTimeUnit val="days"/>
      </c:dateAx>
      <c:valAx>
        <c:axId val="32457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7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84B7-7FBF-4E6E-BDA5-F55A8C4AAD4A}"/>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F667D1C9-EF45-4450-BB88-FACA5A6BA157}"/>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5503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B70B0-2AFD-4C3F-9263-1346FC7607D2}"/>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EB399EF5-9D22-4291-BBB7-14D196FAF4F7}"/>
              </a:ext>
            </a:extLst>
          </p:cNvPr>
          <p:cNvGraphicFramePr>
            <a:graphicFrameLocks noGrp="1"/>
          </p:cNvGraphicFramePr>
          <p:nvPr>
            <p:ph type="chart" sz="quarter" idx="13"/>
            <p:extLst>
              <p:ext uri="{D42A27DB-BD31-4B8C-83A1-F6EECF244321}">
                <p14:modId xmlns:p14="http://schemas.microsoft.com/office/powerpoint/2010/main" val="799063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761DAF-898C-419C-856B-8A8E39C8513C}"/>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A96CB121-1B11-4B3E-A767-FFE3401D1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4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57795-2D05-43E1-A248-091B948FEC8E}"/>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D2B77B8E-5F6D-4A33-9AFF-AC1B03422262}"/>
              </a:ext>
            </a:extLst>
          </p:cNvPr>
          <p:cNvGraphicFramePr>
            <a:graphicFrameLocks noGrp="1"/>
          </p:cNvGraphicFramePr>
          <p:nvPr>
            <p:ph type="tbl" sz="quarter" idx="13"/>
            <p:extLst>
              <p:ext uri="{D42A27DB-BD31-4B8C-83A1-F6EECF244321}">
                <p14:modId xmlns:p14="http://schemas.microsoft.com/office/powerpoint/2010/main" val="271877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15235106"/>
                    </a:ext>
                  </a:extLst>
                </a:gridCol>
                <a:gridCol w="987552">
                  <a:extLst>
                    <a:ext uri="{9D8B030D-6E8A-4147-A177-3AD203B41FA5}">
                      <a16:colId xmlns:a16="http://schemas.microsoft.com/office/drawing/2014/main" val="2863332532"/>
                    </a:ext>
                  </a:extLst>
                </a:gridCol>
                <a:gridCol w="987552">
                  <a:extLst>
                    <a:ext uri="{9D8B030D-6E8A-4147-A177-3AD203B41FA5}">
                      <a16:colId xmlns:a16="http://schemas.microsoft.com/office/drawing/2014/main" val="2412788119"/>
                    </a:ext>
                  </a:extLst>
                </a:gridCol>
                <a:gridCol w="987552">
                  <a:extLst>
                    <a:ext uri="{9D8B030D-6E8A-4147-A177-3AD203B41FA5}">
                      <a16:colId xmlns:a16="http://schemas.microsoft.com/office/drawing/2014/main" val="747279415"/>
                    </a:ext>
                  </a:extLst>
                </a:gridCol>
                <a:gridCol w="822960">
                  <a:extLst>
                    <a:ext uri="{9D8B030D-6E8A-4147-A177-3AD203B41FA5}">
                      <a16:colId xmlns:a16="http://schemas.microsoft.com/office/drawing/2014/main" val="4234058770"/>
                    </a:ext>
                  </a:extLst>
                </a:gridCol>
                <a:gridCol w="411480">
                  <a:extLst>
                    <a:ext uri="{9D8B030D-6E8A-4147-A177-3AD203B41FA5}">
                      <a16:colId xmlns:a16="http://schemas.microsoft.com/office/drawing/2014/main" val="2964895136"/>
                    </a:ext>
                  </a:extLst>
                </a:gridCol>
                <a:gridCol w="987552">
                  <a:extLst>
                    <a:ext uri="{9D8B030D-6E8A-4147-A177-3AD203B41FA5}">
                      <a16:colId xmlns:a16="http://schemas.microsoft.com/office/drawing/2014/main" val="788113923"/>
                    </a:ext>
                  </a:extLst>
                </a:gridCol>
                <a:gridCol w="740664">
                  <a:extLst>
                    <a:ext uri="{9D8B030D-6E8A-4147-A177-3AD203B41FA5}">
                      <a16:colId xmlns:a16="http://schemas.microsoft.com/office/drawing/2014/main" val="3226425215"/>
                    </a:ext>
                  </a:extLst>
                </a:gridCol>
                <a:gridCol w="987552">
                  <a:extLst>
                    <a:ext uri="{9D8B030D-6E8A-4147-A177-3AD203B41FA5}">
                      <a16:colId xmlns:a16="http://schemas.microsoft.com/office/drawing/2014/main" val="3918173888"/>
                    </a:ext>
                  </a:extLst>
                </a:gridCol>
                <a:gridCol w="411480">
                  <a:extLst>
                    <a:ext uri="{9D8B030D-6E8A-4147-A177-3AD203B41FA5}">
                      <a16:colId xmlns:a16="http://schemas.microsoft.com/office/drawing/2014/main" val="2351665195"/>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1279987247"/>
                  </a:ext>
                </a:extLst>
              </a:tr>
              <a:tr h="370840">
                <a:tc>
                  <a:txBody>
                    <a:bodyPr/>
                    <a:lstStyle/>
                    <a:p>
                      <a:r>
                        <a:rPr lang="en-US" sz="1000"/>
                        <a:t>9666</a:t>
                      </a:r>
                    </a:p>
                  </a:txBody>
                  <a:tcPr/>
                </a:tc>
                <a:tc>
                  <a:txBody>
                    <a:bodyPr/>
                    <a:lstStyle/>
                    <a:p>
                      <a:r>
                        <a:rPr lang="en-US" sz="1000"/>
                        <a:t>10</a:t>
                      </a:r>
                    </a:p>
                  </a:txBody>
                  <a:tcPr/>
                </a:tc>
                <a:tc>
                  <a:txBody>
                    <a:bodyPr/>
                    <a:lstStyle/>
                    <a:p>
                      <a:r>
                        <a:rPr lang="en-US" sz="1000"/>
                        <a:t>41</a:t>
                      </a:r>
                    </a:p>
                  </a:txBody>
                  <a:tcPr/>
                </a:tc>
                <a:tc>
                  <a:txBody>
                    <a:bodyPr/>
                    <a:lstStyle/>
                    <a:p>
                      <a:r>
                        <a:rPr lang="en-US" sz="1000"/>
                        <a:t>137792</a:t>
                      </a:r>
                    </a:p>
                  </a:txBody>
                  <a:tcPr/>
                </a:tc>
                <a:tc>
                  <a:txBody>
                    <a:bodyPr/>
                    <a:lstStyle/>
                    <a:p>
                      <a:r>
                        <a:rPr lang="en-US" sz="1000"/>
                        <a:t>0</a:t>
                      </a:r>
                    </a:p>
                  </a:txBody>
                  <a:tcPr/>
                </a:tc>
                <a:tc>
                  <a:txBody>
                    <a:bodyPr/>
                    <a:lstStyle/>
                    <a:p>
                      <a:r>
                        <a:rPr lang="en-US" sz="1000"/>
                        <a:t>0.00 %</a:t>
                      </a:r>
                    </a:p>
                  </a:txBody>
                  <a:tcPr/>
                </a:tc>
                <a:tc>
                  <a:txBody>
                    <a:bodyPr/>
                    <a:lstStyle/>
                    <a:p>
                      <a:r>
                        <a:rPr lang="en-US" sz="1000"/>
                        <a:t>137792</a:t>
                      </a:r>
                    </a:p>
                  </a:txBody>
                  <a:tcPr/>
                </a:tc>
                <a:tc>
                  <a:txBody>
                    <a:bodyPr/>
                    <a:lstStyle/>
                    <a:p>
                      <a:r>
                        <a:rPr lang="en-US" sz="1000"/>
                        <a:t>103.98 %</a:t>
                      </a:r>
                    </a:p>
                  </a:txBody>
                  <a:tcPr/>
                </a:tc>
                <a:tc>
                  <a:txBody>
                    <a:bodyPr/>
                    <a:lstStyle/>
                    <a:p>
                      <a:r>
                        <a:rPr lang="en-US" sz="1000"/>
                        <a:t>74584</a:t>
                      </a:r>
                    </a:p>
                  </a:txBody>
                  <a:tcPr/>
                </a:tc>
                <a:tc>
                  <a:txBody>
                    <a:bodyPr/>
                    <a:lstStyle/>
                    <a:p>
                      <a:r>
                        <a:rPr lang="en-US" sz="1000"/>
                        <a:t>56.28 %</a:t>
                      </a:r>
                    </a:p>
                  </a:txBody>
                  <a:tcPr/>
                </a:tc>
                <a:extLst>
                  <a:ext uri="{0D108BD9-81ED-4DB2-BD59-A6C34878D82A}">
                    <a16:rowId xmlns:a16="http://schemas.microsoft.com/office/drawing/2014/main" val="2692743211"/>
                  </a:ext>
                </a:extLst>
              </a:tr>
            </a:tbl>
          </a:graphicData>
        </a:graphic>
      </p:graphicFrame>
      <p:sp>
        <p:nvSpPr>
          <p:cNvPr id="4" name="Text Placeholder 3">
            <a:extLst>
              <a:ext uri="{FF2B5EF4-FFF2-40B4-BE49-F238E27FC236}">
                <a16:creationId xmlns:a16="http://schemas.microsoft.com/office/drawing/2014/main" id="{42494109-61B7-4474-A039-6D6804D86417}"/>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82072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F2BAB-9C02-44EC-BE5D-74ADE7288CFD}"/>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60D34824-AB66-4D05-90F5-BA3DE862C119}"/>
              </a:ext>
            </a:extLst>
          </p:cNvPr>
          <p:cNvGraphicFramePr>
            <a:graphicFrameLocks noGrp="1"/>
          </p:cNvGraphicFramePr>
          <p:nvPr>
            <p:ph type="chart" sz="quarter" idx="13"/>
            <p:extLst>
              <p:ext uri="{D42A27DB-BD31-4B8C-83A1-F6EECF244321}">
                <p14:modId xmlns:p14="http://schemas.microsoft.com/office/powerpoint/2010/main" val="3725661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F60A6-F277-47AF-B939-3A73BABDE0A5}"/>
              </a:ext>
            </a:extLst>
          </p:cNvPr>
          <p:cNvSpPr>
            <a:spLocks noGrp="1"/>
          </p:cNvSpPr>
          <p:nvPr>
            <p:ph type="body" sz="quarter" idx="14"/>
          </p:nvPr>
        </p:nvSpPr>
        <p:spPr/>
        <p:txBody>
          <a:bodyPr/>
          <a:lstStyle/>
          <a:p>
            <a:r>
              <a:rPr lang="en-US"/>
              <a:t>10/01/2020 - 12/31/2020</a:t>
            </a:r>
          </a:p>
        </p:txBody>
      </p:sp>
      <p:sp>
        <p:nvSpPr>
          <p:cNvPr id="5" name="Footer Placeholder 4">
            <a:extLst>
              <a:ext uri="{FF2B5EF4-FFF2-40B4-BE49-F238E27FC236}">
                <a16:creationId xmlns:a16="http://schemas.microsoft.com/office/drawing/2014/main" id="{B02E9FE8-378F-44A2-BB2A-64613DD43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320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CC4F-E682-452E-8940-8952CAFB13A9}"/>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18812653-BB6B-438A-8FE0-10CB8EF59CE8}"/>
              </a:ext>
            </a:extLst>
          </p:cNvPr>
          <p:cNvGraphicFramePr>
            <a:graphicFrameLocks noGrp="1"/>
          </p:cNvGraphicFramePr>
          <p:nvPr>
            <p:ph type="tbl" sz="quarter" idx="13"/>
            <p:extLst>
              <p:ext uri="{D42A27DB-BD31-4B8C-83A1-F6EECF244321}">
                <p14:modId xmlns:p14="http://schemas.microsoft.com/office/powerpoint/2010/main" val="267105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09042469"/>
                    </a:ext>
                  </a:extLst>
                </a:gridCol>
                <a:gridCol w="1069848">
                  <a:extLst>
                    <a:ext uri="{9D8B030D-6E8A-4147-A177-3AD203B41FA5}">
                      <a16:colId xmlns:a16="http://schemas.microsoft.com/office/drawing/2014/main" val="3979522959"/>
                    </a:ext>
                  </a:extLst>
                </a:gridCol>
                <a:gridCol w="1069848">
                  <a:extLst>
                    <a:ext uri="{9D8B030D-6E8A-4147-A177-3AD203B41FA5}">
                      <a16:colId xmlns:a16="http://schemas.microsoft.com/office/drawing/2014/main" val="3600934445"/>
                    </a:ext>
                  </a:extLst>
                </a:gridCol>
                <a:gridCol w="1069848">
                  <a:extLst>
                    <a:ext uri="{9D8B030D-6E8A-4147-A177-3AD203B41FA5}">
                      <a16:colId xmlns:a16="http://schemas.microsoft.com/office/drawing/2014/main" val="1324578636"/>
                    </a:ext>
                  </a:extLst>
                </a:gridCol>
                <a:gridCol w="1069848">
                  <a:extLst>
                    <a:ext uri="{9D8B030D-6E8A-4147-A177-3AD203B41FA5}">
                      <a16:colId xmlns:a16="http://schemas.microsoft.com/office/drawing/2014/main" val="2335277781"/>
                    </a:ext>
                  </a:extLst>
                </a:gridCol>
                <a:gridCol w="905256">
                  <a:extLst>
                    <a:ext uri="{9D8B030D-6E8A-4147-A177-3AD203B41FA5}">
                      <a16:colId xmlns:a16="http://schemas.microsoft.com/office/drawing/2014/main" val="2892802286"/>
                    </a:ext>
                  </a:extLst>
                </a:gridCol>
                <a:gridCol w="493776">
                  <a:extLst>
                    <a:ext uri="{9D8B030D-6E8A-4147-A177-3AD203B41FA5}">
                      <a16:colId xmlns:a16="http://schemas.microsoft.com/office/drawing/2014/main" val="1594844283"/>
                    </a:ext>
                  </a:extLst>
                </a:gridCol>
                <a:gridCol w="493776">
                  <a:extLst>
                    <a:ext uri="{9D8B030D-6E8A-4147-A177-3AD203B41FA5}">
                      <a16:colId xmlns:a16="http://schemas.microsoft.com/office/drawing/2014/main" val="2008793057"/>
                    </a:ext>
                  </a:extLst>
                </a:gridCol>
                <a:gridCol w="493776">
                  <a:extLst>
                    <a:ext uri="{9D8B030D-6E8A-4147-A177-3AD203B41FA5}">
                      <a16:colId xmlns:a16="http://schemas.microsoft.com/office/drawing/2014/main" val="1911265901"/>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4062629628"/>
                  </a:ext>
                </a:extLst>
              </a:tr>
              <a:tr h="370840">
                <a:tc>
                  <a:txBody>
                    <a:bodyPr/>
                    <a:lstStyle/>
                    <a:p>
                      <a:r>
                        <a:rPr lang="en-US" sz="1000"/>
                        <a:t>9669</a:t>
                      </a:r>
                    </a:p>
                  </a:txBody>
                  <a:tcPr/>
                </a:tc>
                <a:tc>
                  <a:txBody>
                    <a:bodyPr/>
                    <a:lstStyle/>
                    <a:p>
                      <a:r>
                        <a:rPr lang="en-US" sz="1000"/>
                        <a:t>40</a:t>
                      </a:r>
                    </a:p>
                  </a:txBody>
                  <a:tcPr/>
                </a:tc>
                <a:tc>
                  <a:txBody>
                    <a:bodyPr/>
                    <a:lstStyle/>
                    <a:p>
                      <a:r>
                        <a:rPr lang="en-US" sz="1000"/>
                        <a:t>2</a:t>
                      </a:r>
                    </a:p>
                  </a:txBody>
                  <a:tcPr/>
                </a:tc>
                <a:tc>
                  <a:txBody>
                    <a:bodyPr/>
                    <a:lstStyle/>
                    <a:p>
                      <a:r>
                        <a:rPr lang="en-US" sz="1000"/>
                        <a:t>37</a:t>
                      </a:r>
                    </a:p>
                  </a:txBody>
                  <a:tcPr/>
                </a:tc>
                <a:tc>
                  <a:txBody>
                    <a:bodyPr/>
                    <a:lstStyle/>
                    <a:p>
                      <a:r>
                        <a:rPr lang="en-US" sz="1000"/>
                        <a:t>1</a:t>
                      </a:r>
                    </a:p>
                  </a:txBody>
                  <a:tcPr/>
                </a:tc>
                <a:tc>
                  <a:txBody>
                    <a:bodyPr/>
                    <a:lstStyle/>
                    <a:p>
                      <a:r>
                        <a:rPr lang="en-US" sz="1000"/>
                        <a:t>944</a:t>
                      </a:r>
                    </a:p>
                  </a:txBody>
                  <a:tcPr/>
                </a:tc>
                <a:tc>
                  <a:txBody>
                    <a:bodyPr/>
                    <a:lstStyle/>
                    <a:p>
                      <a:r>
                        <a:rPr lang="en-US" sz="1000"/>
                        <a:t>20</a:t>
                      </a:r>
                    </a:p>
                  </a:txBody>
                  <a:tcPr/>
                </a:tc>
                <a:tc>
                  <a:txBody>
                    <a:bodyPr/>
                    <a:lstStyle/>
                    <a:p>
                      <a:r>
                        <a:rPr lang="en-US" sz="1000"/>
                        <a:t>811</a:t>
                      </a:r>
                    </a:p>
                  </a:txBody>
                  <a:tcPr/>
                </a:tc>
                <a:tc>
                  <a:txBody>
                    <a:bodyPr/>
                    <a:lstStyle/>
                    <a:p>
                      <a:r>
                        <a:rPr lang="en-US" sz="1000"/>
                        <a:t>0.9180 %</a:t>
                      </a:r>
                    </a:p>
                  </a:txBody>
                  <a:tcPr/>
                </a:tc>
                <a:extLst>
                  <a:ext uri="{0D108BD9-81ED-4DB2-BD59-A6C34878D82A}">
                    <a16:rowId xmlns:a16="http://schemas.microsoft.com/office/drawing/2014/main" val="2772987731"/>
                  </a:ext>
                </a:extLst>
              </a:tr>
            </a:tbl>
          </a:graphicData>
        </a:graphic>
      </p:graphicFrame>
      <p:sp>
        <p:nvSpPr>
          <p:cNvPr id="4" name="Text Placeholder 3">
            <a:extLst>
              <a:ext uri="{FF2B5EF4-FFF2-40B4-BE49-F238E27FC236}">
                <a16:creationId xmlns:a16="http://schemas.microsoft.com/office/drawing/2014/main" id="{09028E5E-0392-448E-92CC-FE154595756F}"/>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4129097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8DFA-E8C2-4B65-B834-514A353CD023}"/>
              </a:ext>
            </a:extLst>
          </p:cNvPr>
          <p:cNvSpPr>
            <a:spLocks noGrp="1"/>
          </p:cNvSpPr>
          <p:nvPr>
            <p:ph type="title"/>
          </p:nvPr>
        </p:nvSpPr>
        <p:spPr/>
        <p:txBody>
          <a:bodyPr/>
          <a:lstStyle/>
          <a:p>
            <a:r>
              <a:rPr lang="de-DE"/>
              <a:t>Facebook Postings mit den meisten Interaktionen | All Pages - 1 of 5</a:t>
            </a:r>
            <a:endParaRPr lang="en-US"/>
          </a:p>
        </p:txBody>
      </p:sp>
      <p:graphicFrame>
        <p:nvGraphicFramePr>
          <p:cNvPr id="5" name="Table Placeholder 4">
            <a:extLst>
              <a:ext uri="{FF2B5EF4-FFF2-40B4-BE49-F238E27FC236}">
                <a16:creationId xmlns:a16="http://schemas.microsoft.com/office/drawing/2014/main" id="{A504624D-DCAA-4941-B012-1DA28D7F794D}"/>
              </a:ext>
            </a:extLst>
          </p:cNvPr>
          <p:cNvGraphicFramePr>
            <a:graphicFrameLocks noGrp="1"/>
          </p:cNvGraphicFramePr>
          <p:nvPr>
            <p:ph type="tbl" sz="quarter" idx="13"/>
            <p:extLst>
              <p:ext uri="{D42A27DB-BD31-4B8C-83A1-F6EECF244321}">
                <p14:modId xmlns:p14="http://schemas.microsoft.com/office/powerpoint/2010/main" val="3277200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4183596"/>
                    </a:ext>
                  </a:extLst>
                </a:gridCol>
                <a:gridCol w="1645920">
                  <a:extLst>
                    <a:ext uri="{9D8B030D-6E8A-4147-A177-3AD203B41FA5}">
                      <a16:colId xmlns:a16="http://schemas.microsoft.com/office/drawing/2014/main" val="1138722211"/>
                    </a:ext>
                  </a:extLst>
                </a:gridCol>
                <a:gridCol w="1152144">
                  <a:extLst>
                    <a:ext uri="{9D8B030D-6E8A-4147-A177-3AD203B41FA5}">
                      <a16:colId xmlns:a16="http://schemas.microsoft.com/office/drawing/2014/main" val="682797055"/>
                    </a:ext>
                  </a:extLst>
                </a:gridCol>
                <a:gridCol w="576072">
                  <a:extLst>
                    <a:ext uri="{9D8B030D-6E8A-4147-A177-3AD203B41FA5}">
                      <a16:colId xmlns:a16="http://schemas.microsoft.com/office/drawing/2014/main" val="3174756616"/>
                    </a:ext>
                  </a:extLst>
                </a:gridCol>
                <a:gridCol w="576072">
                  <a:extLst>
                    <a:ext uri="{9D8B030D-6E8A-4147-A177-3AD203B41FA5}">
                      <a16:colId xmlns:a16="http://schemas.microsoft.com/office/drawing/2014/main" val="1587681694"/>
                    </a:ext>
                  </a:extLst>
                </a:gridCol>
                <a:gridCol w="576072">
                  <a:extLst>
                    <a:ext uri="{9D8B030D-6E8A-4147-A177-3AD203B41FA5}">
                      <a16:colId xmlns:a16="http://schemas.microsoft.com/office/drawing/2014/main" val="953195658"/>
                    </a:ext>
                  </a:extLst>
                </a:gridCol>
                <a:gridCol w="576072">
                  <a:extLst>
                    <a:ext uri="{9D8B030D-6E8A-4147-A177-3AD203B41FA5}">
                      <a16:colId xmlns:a16="http://schemas.microsoft.com/office/drawing/2014/main" val="2288000118"/>
                    </a:ext>
                  </a:extLst>
                </a:gridCol>
                <a:gridCol w="576072">
                  <a:extLst>
                    <a:ext uri="{9D8B030D-6E8A-4147-A177-3AD203B41FA5}">
                      <a16:colId xmlns:a16="http://schemas.microsoft.com/office/drawing/2014/main" val="181554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1390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- 2020-12-28 20:18:37</a:t>
                      </a:r>
                      <a:r>
                        <a:rPr kumimoji="0" lang="de-DE" sz="1000" b="0" i="0" u="none" strike="noStrike" kern="1200" cap="none" spc="0" normalizeH="0" baseline="0" noProof="0">
                          <a:ln>
                            <a:noFill/>
                          </a:ln>
                          <a:solidFill>
                            <a:prstClr val="black"/>
                          </a:solidFill>
                          <a:effectLst/>
                          <a:uLnTx/>
                          <a:uFillTx/>
                          <a:latin typeface="+mn-lt"/>
                          <a:ea typeface="+mn-ea"/>
                          <a:cs typeface="+mn-cs"/>
                        </a:rPr>
                        <a:t>
 Eine gute Nachricht für 2021: Dank solider Haushaltsplanung wird die pronova BKK im Gegensatz zu vielen anderen Krankenkassen den individuellen Zusatzbeitrag für das Jahr 2021 nicht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https://scontent-iad3-1.xx.fbcdn.net/v/t1.0-0/p480x480/131978408_3627344173977783_2120669289558715152_o.jpg?_nc_cat=105&amp;ccb=2&amp;_nc_sid=8024bb&amp;_nc_ohc=tnM6HC9qf5sAX9joWj_&amp;_nc_ht=scontent-iad3-1.xx&amp;tp=6&amp;oh=d7737718710f56cb85915b749918ff23&amp;oe=601AF06E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2.5450 %</a:t>
                      </a:r>
                    </a:p>
                  </a:txBody>
                  <a:tcPr/>
                </a:tc>
                <a:extLst>
                  <a:ext uri="{0D108BD9-81ED-4DB2-BD59-A6C34878D82A}">
                    <a16:rowId xmlns:a16="http://schemas.microsoft.com/office/drawing/2014/main" val="2869968446"/>
                  </a:ext>
                </a:extLst>
              </a:tr>
            </a:tbl>
          </a:graphicData>
        </a:graphic>
      </p:graphicFrame>
      <p:sp>
        <p:nvSpPr>
          <p:cNvPr id="4" name="Text Placeholder 3">
            <a:extLst>
              <a:ext uri="{FF2B5EF4-FFF2-40B4-BE49-F238E27FC236}">
                <a16:creationId xmlns:a16="http://schemas.microsoft.com/office/drawing/2014/main" id="{263282DF-9C3B-4A8B-ABD8-19244A45CA51}"/>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138506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5D30-904C-4964-8E52-EEFDD7236EEC}"/>
              </a:ext>
            </a:extLst>
          </p:cNvPr>
          <p:cNvSpPr>
            <a:spLocks noGrp="1"/>
          </p:cNvSpPr>
          <p:nvPr>
            <p:ph type="title"/>
          </p:nvPr>
        </p:nvSpPr>
        <p:spPr/>
        <p:txBody>
          <a:bodyPr/>
          <a:lstStyle/>
          <a:p>
            <a:r>
              <a:rPr lang="de-DE"/>
              <a:t>Facebook Postings mit den meisten Interaktionen | All Pages - 2 of 5</a:t>
            </a:r>
            <a:endParaRPr lang="en-US"/>
          </a:p>
        </p:txBody>
      </p:sp>
      <p:graphicFrame>
        <p:nvGraphicFramePr>
          <p:cNvPr id="5" name="Table Placeholder 4">
            <a:extLst>
              <a:ext uri="{FF2B5EF4-FFF2-40B4-BE49-F238E27FC236}">
                <a16:creationId xmlns:a16="http://schemas.microsoft.com/office/drawing/2014/main" id="{8363AA53-BA80-4CD4-9203-219B65354A19}"/>
              </a:ext>
            </a:extLst>
          </p:cNvPr>
          <p:cNvGraphicFramePr>
            <a:graphicFrameLocks noGrp="1"/>
          </p:cNvGraphicFramePr>
          <p:nvPr>
            <p:ph type="tbl" sz="quarter" idx="13"/>
            <p:extLst>
              <p:ext uri="{D42A27DB-BD31-4B8C-83A1-F6EECF244321}">
                <p14:modId xmlns:p14="http://schemas.microsoft.com/office/powerpoint/2010/main" val="2156812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7274648"/>
                    </a:ext>
                  </a:extLst>
                </a:gridCol>
                <a:gridCol w="1645920">
                  <a:extLst>
                    <a:ext uri="{9D8B030D-6E8A-4147-A177-3AD203B41FA5}">
                      <a16:colId xmlns:a16="http://schemas.microsoft.com/office/drawing/2014/main" val="1578582380"/>
                    </a:ext>
                  </a:extLst>
                </a:gridCol>
                <a:gridCol w="1152144">
                  <a:extLst>
                    <a:ext uri="{9D8B030D-6E8A-4147-A177-3AD203B41FA5}">
                      <a16:colId xmlns:a16="http://schemas.microsoft.com/office/drawing/2014/main" val="2037543342"/>
                    </a:ext>
                  </a:extLst>
                </a:gridCol>
                <a:gridCol w="576072">
                  <a:extLst>
                    <a:ext uri="{9D8B030D-6E8A-4147-A177-3AD203B41FA5}">
                      <a16:colId xmlns:a16="http://schemas.microsoft.com/office/drawing/2014/main" val="3250970856"/>
                    </a:ext>
                  </a:extLst>
                </a:gridCol>
                <a:gridCol w="576072">
                  <a:extLst>
                    <a:ext uri="{9D8B030D-6E8A-4147-A177-3AD203B41FA5}">
                      <a16:colId xmlns:a16="http://schemas.microsoft.com/office/drawing/2014/main" val="3891944785"/>
                    </a:ext>
                  </a:extLst>
                </a:gridCol>
                <a:gridCol w="576072">
                  <a:extLst>
                    <a:ext uri="{9D8B030D-6E8A-4147-A177-3AD203B41FA5}">
                      <a16:colId xmlns:a16="http://schemas.microsoft.com/office/drawing/2014/main" val="1266640841"/>
                    </a:ext>
                  </a:extLst>
                </a:gridCol>
                <a:gridCol w="576072">
                  <a:extLst>
                    <a:ext uri="{9D8B030D-6E8A-4147-A177-3AD203B41FA5}">
                      <a16:colId xmlns:a16="http://schemas.microsoft.com/office/drawing/2014/main" val="1824103715"/>
                    </a:ext>
                  </a:extLst>
                </a:gridCol>
                <a:gridCol w="576072">
                  <a:extLst>
                    <a:ext uri="{9D8B030D-6E8A-4147-A177-3AD203B41FA5}">
                      <a16:colId xmlns:a16="http://schemas.microsoft.com/office/drawing/2014/main" val="1765294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3348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- 2020-11-11 17:34:07</a:t>
                      </a:r>
                      <a:r>
                        <a:rPr kumimoji="0" lang="de-DE" sz="1000" b="0" i="0" u="none" strike="noStrike" kern="1200" cap="none" spc="0" normalizeH="0" baseline="0" noProof="0">
                          <a:ln>
                            <a:noFill/>
                          </a:ln>
                          <a:solidFill>
                            <a:prstClr val="black"/>
                          </a:solidFill>
                          <a:effectLst/>
                          <a:uLnTx/>
                          <a:uFillTx/>
                          <a:latin typeface="+mn-lt"/>
                          <a:ea typeface="+mn-ea"/>
                          <a:cs typeface="+mn-cs"/>
                        </a:rPr>
                        <a:t>
 Wir reagieren mit Kulanz auf Corona: Wenn du es in diesem Jahr nicht zur Kontrolluntersuchung beim Zahnarzt schaffst, drücken wir ein Auge zu. Du behältst den vollen Anspruch auf den Festzuschuss, wenn dein Bonusheft bis auf das Jahr 2020 gepflegt ist. Damit schützen wir besonders Personen aus der Risikogruppe. 
Ganz wichtig: Wenn du akute Beschwerden hast, solltest du deine Zahnarztpraxis trotzdem sofort kontaktieren und deine Situation besprechen.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https://scontent-iad3-1.xx.fbcdn.net/v/t1.0-9/p720x720/124773184_3515304531848415_1478573402372510816_o.jpg?_nc_cat=100&amp;ccb=2&amp;_nc_sid=8024bb&amp;_nc_ohc=QIv9wbSrjNwAX95gPzj&amp;_nc_ht=scontent-iad3-1.xx&amp;tp=6&amp;oh=8db12ed15ae6baff06843fb06ed21585&amp;oe=601A24AB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1.2921 %</a:t>
                      </a:r>
                    </a:p>
                  </a:txBody>
                  <a:tcPr/>
                </a:tc>
                <a:extLst>
                  <a:ext uri="{0D108BD9-81ED-4DB2-BD59-A6C34878D82A}">
                    <a16:rowId xmlns:a16="http://schemas.microsoft.com/office/drawing/2014/main" val="1652834729"/>
                  </a:ext>
                </a:extLst>
              </a:tr>
            </a:tbl>
          </a:graphicData>
        </a:graphic>
      </p:graphicFrame>
      <p:sp>
        <p:nvSpPr>
          <p:cNvPr id="4" name="Text Placeholder 3">
            <a:extLst>
              <a:ext uri="{FF2B5EF4-FFF2-40B4-BE49-F238E27FC236}">
                <a16:creationId xmlns:a16="http://schemas.microsoft.com/office/drawing/2014/main" id="{25060E66-75BF-4EAD-B172-6E5907A50811}"/>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833884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0E5C4-EBA1-4B2B-AB9C-F2A7C81AF2DF}"/>
              </a:ext>
            </a:extLst>
          </p:cNvPr>
          <p:cNvSpPr>
            <a:spLocks noGrp="1"/>
          </p:cNvSpPr>
          <p:nvPr>
            <p:ph type="title"/>
          </p:nvPr>
        </p:nvSpPr>
        <p:spPr/>
        <p:txBody>
          <a:bodyPr/>
          <a:lstStyle/>
          <a:p>
            <a:r>
              <a:rPr lang="de-DE"/>
              <a:t>Facebook Postings mit den meisten Interaktionen | All Pages - 3 of 5</a:t>
            </a:r>
            <a:endParaRPr lang="en-US"/>
          </a:p>
        </p:txBody>
      </p:sp>
      <p:graphicFrame>
        <p:nvGraphicFramePr>
          <p:cNvPr id="5" name="Table Placeholder 4">
            <a:extLst>
              <a:ext uri="{FF2B5EF4-FFF2-40B4-BE49-F238E27FC236}">
                <a16:creationId xmlns:a16="http://schemas.microsoft.com/office/drawing/2014/main" id="{80BA2A71-7518-497F-990C-5482CCF4CB8B}"/>
              </a:ext>
            </a:extLst>
          </p:cNvPr>
          <p:cNvGraphicFramePr>
            <a:graphicFrameLocks noGrp="1"/>
          </p:cNvGraphicFramePr>
          <p:nvPr>
            <p:ph type="tbl" sz="quarter" idx="13"/>
            <p:extLst>
              <p:ext uri="{D42A27DB-BD31-4B8C-83A1-F6EECF244321}">
                <p14:modId xmlns:p14="http://schemas.microsoft.com/office/powerpoint/2010/main" val="2643431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5600486"/>
                    </a:ext>
                  </a:extLst>
                </a:gridCol>
                <a:gridCol w="1645920">
                  <a:extLst>
                    <a:ext uri="{9D8B030D-6E8A-4147-A177-3AD203B41FA5}">
                      <a16:colId xmlns:a16="http://schemas.microsoft.com/office/drawing/2014/main" val="814703108"/>
                    </a:ext>
                  </a:extLst>
                </a:gridCol>
                <a:gridCol w="1152144">
                  <a:extLst>
                    <a:ext uri="{9D8B030D-6E8A-4147-A177-3AD203B41FA5}">
                      <a16:colId xmlns:a16="http://schemas.microsoft.com/office/drawing/2014/main" val="854264017"/>
                    </a:ext>
                  </a:extLst>
                </a:gridCol>
                <a:gridCol w="576072">
                  <a:extLst>
                    <a:ext uri="{9D8B030D-6E8A-4147-A177-3AD203B41FA5}">
                      <a16:colId xmlns:a16="http://schemas.microsoft.com/office/drawing/2014/main" val="3212600059"/>
                    </a:ext>
                  </a:extLst>
                </a:gridCol>
                <a:gridCol w="576072">
                  <a:extLst>
                    <a:ext uri="{9D8B030D-6E8A-4147-A177-3AD203B41FA5}">
                      <a16:colId xmlns:a16="http://schemas.microsoft.com/office/drawing/2014/main" val="4011947408"/>
                    </a:ext>
                  </a:extLst>
                </a:gridCol>
                <a:gridCol w="576072">
                  <a:extLst>
                    <a:ext uri="{9D8B030D-6E8A-4147-A177-3AD203B41FA5}">
                      <a16:colId xmlns:a16="http://schemas.microsoft.com/office/drawing/2014/main" val="2088390491"/>
                    </a:ext>
                  </a:extLst>
                </a:gridCol>
                <a:gridCol w="576072">
                  <a:extLst>
                    <a:ext uri="{9D8B030D-6E8A-4147-A177-3AD203B41FA5}">
                      <a16:colId xmlns:a16="http://schemas.microsoft.com/office/drawing/2014/main" val="1581088679"/>
                    </a:ext>
                  </a:extLst>
                </a:gridCol>
                <a:gridCol w="576072">
                  <a:extLst>
                    <a:ext uri="{9D8B030D-6E8A-4147-A177-3AD203B41FA5}">
                      <a16:colId xmlns:a16="http://schemas.microsoft.com/office/drawing/2014/main" val="53683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3010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- 2020-11-06 11:58:04</a:t>
                      </a:r>
                      <a:r>
                        <a:rPr kumimoji="0" lang="de-DE" sz="1000" b="0" i="0" u="none" strike="noStrike" kern="1200" cap="none" spc="0" normalizeH="0" baseline="0" noProof="0">
                          <a:ln>
                            <a:noFill/>
                          </a:ln>
                          <a:solidFill>
                            <a:prstClr val="black"/>
                          </a:solidFill>
                          <a:effectLst/>
                          <a:uLnTx/>
                          <a:uFillTx/>
                          <a:latin typeface="+mn-lt"/>
                          <a:ea typeface="+mn-ea"/>
                          <a:cs typeface="+mn-cs"/>
                        </a:rPr>
                        <a:t>
 Die zweite Welle der Corona-Pandemie ist seit einiger Zeit im Gange und das Infektionsgeschehen verändert sich täglich. Aufgrund der steigenden Infektionszahlen haben wir uns dazu entschlossen, unsere Kundenservices für persönliche Besuche vorerst bis zum 30. November zu schließen. Im Vordergrund aller Maßnahmen steht aktuell, die Ausbreitung des Coronavirus zu verlangsamen. Wir wollen unseren Beitrag dazu leisten und euch und unsere Mitarbeitenden gleichermaßen schützen.
Wo es möglich ist, reduzieren wir die persönlichen Kontakte deshalb auf ein Minimum. Das geht nicht in allen Bereichen des öffentlichen Lebens ohne Probleme, bei uns in den meisten Fällen aber schon. 
Im Schnitt lassen sich nämlich 90 Prozent eurer Anliegen telefonisch sofort klären. 
Parallel zur Schließung der Kundenservices haben wir unsere anderen Servicekanäle personell so ausgerichtet, dass wir eure Anfragen in gewohnter Qualität und Schnelligkeit beantworten können. 
Per Telefon können wir euer Anliegen 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https://scontent-iad3-1.xx.fbcdn.net/v/t1.0-9/p720x720/123818851_3502488973129971_5770586038423260777_o.jpg?_nc_cat=100&amp;ccb=2&amp;_nc_sid=8024bb&amp;_nc_ohc=zfuSDKJtwfMAX_g5Xfh&amp;_nc_ht=scontent-iad3-1.xx&amp;tp=6&amp;oh=bfb21a2f83a0cc65fb701d1aab0fd0c8&amp;oe=60192CB2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1.1998 %</a:t>
                      </a:r>
                    </a:p>
                  </a:txBody>
                  <a:tcPr/>
                </a:tc>
                <a:extLst>
                  <a:ext uri="{0D108BD9-81ED-4DB2-BD59-A6C34878D82A}">
                    <a16:rowId xmlns:a16="http://schemas.microsoft.com/office/drawing/2014/main" val="3238135839"/>
                  </a:ext>
                </a:extLst>
              </a:tr>
            </a:tbl>
          </a:graphicData>
        </a:graphic>
      </p:graphicFrame>
      <p:sp>
        <p:nvSpPr>
          <p:cNvPr id="4" name="Text Placeholder 3">
            <a:extLst>
              <a:ext uri="{FF2B5EF4-FFF2-40B4-BE49-F238E27FC236}">
                <a16:creationId xmlns:a16="http://schemas.microsoft.com/office/drawing/2014/main" id="{53DECE4D-91BA-4994-B994-7AE910B3B46B}"/>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91599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3BF78-F81B-4C5B-954E-1D1BB48425C8}"/>
              </a:ext>
            </a:extLst>
          </p:cNvPr>
          <p:cNvSpPr>
            <a:spLocks noGrp="1"/>
          </p:cNvSpPr>
          <p:nvPr>
            <p:ph type="title"/>
          </p:nvPr>
        </p:nvSpPr>
        <p:spPr/>
        <p:txBody>
          <a:bodyPr/>
          <a:lstStyle/>
          <a:p>
            <a:r>
              <a:rPr lang="de-DE"/>
              <a:t>Facebook Postings mit den meisten Interaktionen | All Pages - 4 of 5</a:t>
            </a:r>
            <a:endParaRPr lang="en-US"/>
          </a:p>
        </p:txBody>
      </p:sp>
      <p:graphicFrame>
        <p:nvGraphicFramePr>
          <p:cNvPr id="5" name="Table Placeholder 4">
            <a:extLst>
              <a:ext uri="{FF2B5EF4-FFF2-40B4-BE49-F238E27FC236}">
                <a16:creationId xmlns:a16="http://schemas.microsoft.com/office/drawing/2014/main" id="{64089CA5-D0FA-4245-849F-F40F6E2354CE}"/>
              </a:ext>
            </a:extLst>
          </p:cNvPr>
          <p:cNvGraphicFramePr>
            <a:graphicFrameLocks noGrp="1"/>
          </p:cNvGraphicFramePr>
          <p:nvPr>
            <p:ph type="tbl" sz="quarter" idx="13"/>
            <p:extLst>
              <p:ext uri="{D42A27DB-BD31-4B8C-83A1-F6EECF244321}">
                <p14:modId xmlns:p14="http://schemas.microsoft.com/office/powerpoint/2010/main" val="218514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7910475"/>
                    </a:ext>
                  </a:extLst>
                </a:gridCol>
                <a:gridCol w="1645920">
                  <a:extLst>
                    <a:ext uri="{9D8B030D-6E8A-4147-A177-3AD203B41FA5}">
                      <a16:colId xmlns:a16="http://schemas.microsoft.com/office/drawing/2014/main" val="940053515"/>
                    </a:ext>
                  </a:extLst>
                </a:gridCol>
                <a:gridCol w="1152144">
                  <a:extLst>
                    <a:ext uri="{9D8B030D-6E8A-4147-A177-3AD203B41FA5}">
                      <a16:colId xmlns:a16="http://schemas.microsoft.com/office/drawing/2014/main" val="2020404250"/>
                    </a:ext>
                  </a:extLst>
                </a:gridCol>
                <a:gridCol w="576072">
                  <a:extLst>
                    <a:ext uri="{9D8B030D-6E8A-4147-A177-3AD203B41FA5}">
                      <a16:colId xmlns:a16="http://schemas.microsoft.com/office/drawing/2014/main" val="3094369373"/>
                    </a:ext>
                  </a:extLst>
                </a:gridCol>
                <a:gridCol w="576072">
                  <a:extLst>
                    <a:ext uri="{9D8B030D-6E8A-4147-A177-3AD203B41FA5}">
                      <a16:colId xmlns:a16="http://schemas.microsoft.com/office/drawing/2014/main" val="1835307540"/>
                    </a:ext>
                  </a:extLst>
                </a:gridCol>
                <a:gridCol w="576072">
                  <a:extLst>
                    <a:ext uri="{9D8B030D-6E8A-4147-A177-3AD203B41FA5}">
                      <a16:colId xmlns:a16="http://schemas.microsoft.com/office/drawing/2014/main" val="2989831350"/>
                    </a:ext>
                  </a:extLst>
                </a:gridCol>
                <a:gridCol w="576072">
                  <a:extLst>
                    <a:ext uri="{9D8B030D-6E8A-4147-A177-3AD203B41FA5}">
                      <a16:colId xmlns:a16="http://schemas.microsoft.com/office/drawing/2014/main" val="1408092165"/>
                    </a:ext>
                  </a:extLst>
                </a:gridCol>
                <a:gridCol w="576072">
                  <a:extLst>
                    <a:ext uri="{9D8B030D-6E8A-4147-A177-3AD203B41FA5}">
                      <a16:colId xmlns:a16="http://schemas.microsoft.com/office/drawing/2014/main" val="2177738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081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- 2020-12-01 17:54:35</a:t>
                      </a:r>
                      <a:r>
                        <a:rPr kumimoji="0" lang="de-DE" sz="1000" b="0" i="0" u="none" strike="noStrike" kern="1200" cap="none" spc="0" normalizeH="0" baseline="0" noProof="0">
                          <a:ln>
                            <a:noFill/>
                          </a:ln>
                          <a:solidFill>
                            <a:prstClr val="black"/>
                          </a:solidFill>
                          <a:effectLst/>
                          <a:uLnTx/>
                          <a:uFillTx/>
                          <a:latin typeface="+mn-lt"/>
                          <a:ea typeface="+mn-ea"/>
                          <a:cs typeface="+mn-cs"/>
                        </a:rPr>
                        <a:t>
 Die zweite Welle der Corona-Pandemie hat Deutschland fest im Griff und stellt uns auch zum Ende des Jahres vor Herausforderungen. Weihnachten rückt immer näher und viele von uns freuen sich darauf, das Fest im Kreise ihrer Liebsten zu feiern.
Das kann nur gelingen, wenn wir auch in Zukunft gemeinsam alles dafür tun, um die Ausbreitung des Virus zu verlangsamen. Wir wollen unseren Beitrag dazu leisten, indem wir unsere Versicherten und unsere Mitarbeitenden gleichermaßen schützen. Deshalb bleiben unsere Kundenservices für persönliche Besuche vorerst weiterhin geschlossen. 
Unsere Servicebereiche haben wir so aufgestellt, dass sie deine Anliegen so schnell und persönlich beantworten, wie du es gewohnt bist.
Was bedeutet das für dich?
Wir sind für dich da. 
Per Telefon können wir deine Anfrage schnell und persönlich bearbeiten und direkt mit dir besprechen. Gemeinsam finden wir eine Lösung, wie wir dein Anliegen auch ohne Besuch bei uns klären können.
Auch über unsere digitalen Servi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https://scontent-iad3-1.xx.fbcdn.net/v/t1.0-9/p720x720/128747873_3574502189261982_7229228726463667564_o.jpg?_nc_cat=111&amp;ccb=2&amp;_nc_sid=8024bb&amp;_nc_ohc=v5Sny5P4oQEAX9v7Ovc&amp;_nc_ht=scontent-iad3-1.xx&amp;tp=6&amp;oh=bc1f5d35c6d0bf6c4e8dcc19a9b2bc7c&amp;oe=6019385E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1.1585 %</a:t>
                      </a:r>
                    </a:p>
                  </a:txBody>
                  <a:tcPr/>
                </a:tc>
                <a:extLst>
                  <a:ext uri="{0D108BD9-81ED-4DB2-BD59-A6C34878D82A}">
                    <a16:rowId xmlns:a16="http://schemas.microsoft.com/office/drawing/2014/main" val="1926436279"/>
                  </a:ext>
                </a:extLst>
              </a:tr>
            </a:tbl>
          </a:graphicData>
        </a:graphic>
      </p:graphicFrame>
      <p:sp>
        <p:nvSpPr>
          <p:cNvPr id="4" name="Text Placeholder 3">
            <a:extLst>
              <a:ext uri="{FF2B5EF4-FFF2-40B4-BE49-F238E27FC236}">
                <a16:creationId xmlns:a16="http://schemas.microsoft.com/office/drawing/2014/main" id="{FE881DB0-11DB-40B0-9F96-9FDBF361FC1C}"/>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208447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ED9F-D2D6-4CD3-998B-D79D3DAD146E}"/>
              </a:ext>
            </a:extLst>
          </p:cNvPr>
          <p:cNvSpPr>
            <a:spLocks noGrp="1"/>
          </p:cNvSpPr>
          <p:nvPr>
            <p:ph type="title"/>
          </p:nvPr>
        </p:nvSpPr>
        <p:spPr/>
        <p:txBody>
          <a:bodyPr/>
          <a:lstStyle/>
          <a:p>
            <a:r>
              <a:rPr lang="de-DE"/>
              <a:t>Facebook Postings mit den meisten Interaktionen | All Pages - 5 of 5</a:t>
            </a:r>
            <a:endParaRPr lang="en-US"/>
          </a:p>
        </p:txBody>
      </p:sp>
      <p:graphicFrame>
        <p:nvGraphicFramePr>
          <p:cNvPr id="5" name="Table Placeholder 4">
            <a:extLst>
              <a:ext uri="{FF2B5EF4-FFF2-40B4-BE49-F238E27FC236}">
                <a16:creationId xmlns:a16="http://schemas.microsoft.com/office/drawing/2014/main" id="{56A5EF76-B1AE-43B2-A437-DF3A4B38A756}"/>
              </a:ext>
            </a:extLst>
          </p:cNvPr>
          <p:cNvGraphicFramePr>
            <a:graphicFrameLocks noGrp="1"/>
          </p:cNvGraphicFramePr>
          <p:nvPr>
            <p:ph type="tbl" sz="quarter" idx="13"/>
            <p:extLst>
              <p:ext uri="{D42A27DB-BD31-4B8C-83A1-F6EECF244321}">
                <p14:modId xmlns:p14="http://schemas.microsoft.com/office/powerpoint/2010/main" val="22968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7510288"/>
                    </a:ext>
                  </a:extLst>
                </a:gridCol>
                <a:gridCol w="1645920">
                  <a:extLst>
                    <a:ext uri="{9D8B030D-6E8A-4147-A177-3AD203B41FA5}">
                      <a16:colId xmlns:a16="http://schemas.microsoft.com/office/drawing/2014/main" val="94981236"/>
                    </a:ext>
                  </a:extLst>
                </a:gridCol>
                <a:gridCol w="1152144">
                  <a:extLst>
                    <a:ext uri="{9D8B030D-6E8A-4147-A177-3AD203B41FA5}">
                      <a16:colId xmlns:a16="http://schemas.microsoft.com/office/drawing/2014/main" val="1580156451"/>
                    </a:ext>
                  </a:extLst>
                </a:gridCol>
                <a:gridCol w="576072">
                  <a:extLst>
                    <a:ext uri="{9D8B030D-6E8A-4147-A177-3AD203B41FA5}">
                      <a16:colId xmlns:a16="http://schemas.microsoft.com/office/drawing/2014/main" val="764093134"/>
                    </a:ext>
                  </a:extLst>
                </a:gridCol>
                <a:gridCol w="576072">
                  <a:extLst>
                    <a:ext uri="{9D8B030D-6E8A-4147-A177-3AD203B41FA5}">
                      <a16:colId xmlns:a16="http://schemas.microsoft.com/office/drawing/2014/main" val="3249117226"/>
                    </a:ext>
                  </a:extLst>
                </a:gridCol>
                <a:gridCol w="576072">
                  <a:extLst>
                    <a:ext uri="{9D8B030D-6E8A-4147-A177-3AD203B41FA5}">
                      <a16:colId xmlns:a16="http://schemas.microsoft.com/office/drawing/2014/main" val="3061744209"/>
                    </a:ext>
                  </a:extLst>
                </a:gridCol>
                <a:gridCol w="576072">
                  <a:extLst>
                    <a:ext uri="{9D8B030D-6E8A-4147-A177-3AD203B41FA5}">
                      <a16:colId xmlns:a16="http://schemas.microsoft.com/office/drawing/2014/main" val="3156982331"/>
                    </a:ext>
                  </a:extLst>
                </a:gridCol>
                <a:gridCol w="576072">
                  <a:extLst>
                    <a:ext uri="{9D8B030D-6E8A-4147-A177-3AD203B41FA5}">
                      <a16:colId xmlns:a16="http://schemas.microsoft.com/office/drawing/2014/main" val="40202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083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- 2020-10-01 19:10:24</a:t>
                      </a:r>
                      <a:r>
                        <a:rPr kumimoji="0" lang="de-DE" sz="1000" b="0" i="0" u="none" strike="noStrike" kern="1200" cap="none" spc="0" normalizeH="0" baseline="0" noProof="0">
                          <a:ln>
                            <a:noFill/>
                          </a:ln>
                          <a:solidFill>
                            <a:prstClr val="black"/>
                          </a:solidFill>
                          <a:effectLst/>
                          <a:uLnTx/>
                          <a:uFillTx/>
                          <a:latin typeface="+mn-lt"/>
                          <a:ea typeface="+mn-ea"/>
                          <a:cs typeface="+mn-cs"/>
                        </a:rPr>
                        <a:t>
 Wir zahlen dir ab sofort mehr beim Zahnarztbesuch! Den Festzuschuss zu deinem Zahnersatz erhöhen wir von 50 auf 60 %. Und wenn du mit gepflegten Beißerchen und einem kompletten Bonusheft beim Zahnarzt erscheinst, steigt dein Zuschuss auf bis zu 75 %. Klingt gut, oder?
🦷🪥 Alle Details gibt es auf unserer Webseite:
https://www.pronovabkk.de/leistungen-und-mitgliedschaft/zahnersatz.html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https://scontent-iad3-1.xx.fbcdn.net/v/t1.0-9/p720x720/120493739_3397635806948622_7316583848427243029_o.jpg?_nc_cat=105&amp;ccb=2&amp;_nc_sid=8024bb&amp;_nc_ohc=Owg3wZ-AKFUAX8FXhQp&amp;_nc_ht=scontent-iad3-1.xx&amp;tp=6&amp;oh=da8f94ffb9c0fe6ffe08580d71026c0a&amp;oe=601C7213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0.9529 %</a:t>
                      </a:r>
                    </a:p>
                  </a:txBody>
                  <a:tcPr/>
                </a:tc>
                <a:extLst>
                  <a:ext uri="{0D108BD9-81ED-4DB2-BD59-A6C34878D82A}">
                    <a16:rowId xmlns:a16="http://schemas.microsoft.com/office/drawing/2014/main" val="4237265101"/>
                  </a:ext>
                </a:extLst>
              </a:tr>
            </a:tbl>
          </a:graphicData>
        </a:graphic>
      </p:graphicFrame>
      <p:sp>
        <p:nvSpPr>
          <p:cNvPr id="4" name="Text Placeholder 3">
            <a:extLst>
              <a:ext uri="{FF2B5EF4-FFF2-40B4-BE49-F238E27FC236}">
                <a16:creationId xmlns:a16="http://schemas.microsoft.com/office/drawing/2014/main" id="{914317AC-1773-470E-9E10-9D7BD9843B15}"/>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3794296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5D26-7077-4350-BFE6-E379049EB085}"/>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41040647-986C-41F0-ADFE-1EE3703DC41C}"/>
              </a:ext>
            </a:extLst>
          </p:cNvPr>
          <p:cNvGraphicFramePr>
            <a:graphicFrameLocks noGrp="1"/>
          </p:cNvGraphicFramePr>
          <p:nvPr>
            <p:ph type="tbl" sz="quarter" idx="13"/>
            <p:extLst>
              <p:ext uri="{D42A27DB-BD31-4B8C-83A1-F6EECF244321}">
                <p14:modId xmlns:p14="http://schemas.microsoft.com/office/powerpoint/2010/main" val="81343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9474906"/>
                    </a:ext>
                  </a:extLst>
                </a:gridCol>
                <a:gridCol w="1481328">
                  <a:extLst>
                    <a:ext uri="{9D8B030D-6E8A-4147-A177-3AD203B41FA5}">
                      <a16:colId xmlns:a16="http://schemas.microsoft.com/office/drawing/2014/main" val="3825951428"/>
                    </a:ext>
                  </a:extLst>
                </a:gridCol>
                <a:gridCol w="1481328">
                  <a:extLst>
                    <a:ext uri="{9D8B030D-6E8A-4147-A177-3AD203B41FA5}">
                      <a16:colId xmlns:a16="http://schemas.microsoft.com/office/drawing/2014/main" val="3987857755"/>
                    </a:ext>
                  </a:extLst>
                </a:gridCol>
                <a:gridCol w="2221992">
                  <a:extLst>
                    <a:ext uri="{9D8B030D-6E8A-4147-A177-3AD203B41FA5}">
                      <a16:colId xmlns:a16="http://schemas.microsoft.com/office/drawing/2014/main" val="2446242035"/>
                    </a:ext>
                  </a:extLst>
                </a:gridCol>
                <a:gridCol w="1481328">
                  <a:extLst>
                    <a:ext uri="{9D8B030D-6E8A-4147-A177-3AD203B41FA5}">
                      <a16:colId xmlns:a16="http://schemas.microsoft.com/office/drawing/2014/main" val="3346461048"/>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2613570292"/>
                  </a:ext>
                </a:extLst>
              </a:tr>
              <a:tr h="370840">
                <a:tc>
                  <a:txBody>
                    <a:bodyPr/>
                    <a:lstStyle/>
                    <a:p>
                      <a:r>
                        <a:rPr lang="en-US" sz="1000"/>
                        <a:t>1603</a:t>
                      </a:r>
                    </a:p>
                  </a:txBody>
                  <a:tcPr/>
                </a:tc>
                <a:tc>
                  <a:txBody>
                    <a:bodyPr/>
                    <a:lstStyle/>
                    <a:p>
                      <a:r>
                        <a:rPr lang="en-US" sz="1000"/>
                        <a:t>467</a:t>
                      </a:r>
                    </a:p>
                  </a:txBody>
                  <a:tcPr/>
                </a:tc>
                <a:tc>
                  <a:txBody>
                    <a:bodyPr/>
                    <a:lstStyle/>
                    <a:p>
                      <a:r>
                        <a:rPr lang="en-US" sz="1000"/>
                        <a:t>185</a:t>
                      </a:r>
                    </a:p>
                  </a:txBody>
                  <a:tcPr/>
                </a:tc>
                <a:tc>
                  <a:txBody>
                    <a:bodyPr/>
                    <a:lstStyle/>
                    <a:p>
                      <a:r>
                        <a:rPr lang="en-US" sz="1000"/>
                        <a:t>396</a:t>
                      </a:r>
                    </a:p>
                  </a:txBody>
                  <a:tcPr/>
                </a:tc>
                <a:tc>
                  <a:txBody>
                    <a:bodyPr/>
                    <a:lstStyle/>
                    <a:p>
                      <a:r>
                        <a:rPr lang="en-US" sz="1000"/>
                        <a:t>4686</a:t>
                      </a:r>
                    </a:p>
                  </a:txBody>
                  <a:tcPr/>
                </a:tc>
                <a:extLst>
                  <a:ext uri="{0D108BD9-81ED-4DB2-BD59-A6C34878D82A}">
                    <a16:rowId xmlns:a16="http://schemas.microsoft.com/office/drawing/2014/main" val="1855540702"/>
                  </a:ext>
                </a:extLst>
              </a:tr>
            </a:tbl>
          </a:graphicData>
        </a:graphic>
      </p:graphicFrame>
      <p:sp>
        <p:nvSpPr>
          <p:cNvPr id="4" name="Text Placeholder 3">
            <a:extLst>
              <a:ext uri="{FF2B5EF4-FFF2-40B4-BE49-F238E27FC236}">
                <a16:creationId xmlns:a16="http://schemas.microsoft.com/office/drawing/2014/main" id="{A3C10737-3A41-4CE0-9A4C-0A1A37DEC206}"/>
              </a:ext>
            </a:extLst>
          </p:cNvPr>
          <p:cNvSpPr>
            <a:spLocks noGrp="1"/>
          </p:cNvSpPr>
          <p:nvPr>
            <p:ph type="body" sz="quarter" idx="14"/>
          </p:nvPr>
        </p:nvSpPr>
        <p:spPr/>
        <p:txBody>
          <a:bodyPr/>
          <a:lstStyle/>
          <a:p>
            <a:r>
              <a:rPr lang="en-US"/>
              <a:t>10/01/2020 - 12/31/2020</a:t>
            </a:r>
          </a:p>
        </p:txBody>
      </p:sp>
    </p:spTree>
    <p:extLst>
      <p:ext uri="{BB962C8B-B14F-4D97-AF65-F5344CB8AC3E}">
        <p14:creationId xmlns:p14="http://schemas.microsoft.com/office/powerpoint/2010/main" val="5707222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638</Words>
  <Application>Microsoft Office PowerPoint</Application>
  <PresentationFormat>On-screen Show (4:3)</PresentationFormat>
  <Paragraphs>152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Übersicht redaktionelle Inhalte | All Pages</vt:lpstr>
      <vt:lpstr>Facebook Postings mit den meisten Interaktionen | All Pages - 1 of 5</vt:lpstr>
      <vt:lpstr>Facebook Postings mit den meisten Interaktionen | All Pages - 2 of 5</vt:lpstr>
      <vt:lpstr>Facebook Postings mit den meisten Interaktionen | All Pages - 3 of 5</vt:lpstr>
      <vt:lpstr>Facebook Postings mit den meisten Interaktionen | All Pages - 4 of 5</vt:lpstr>
      <vt:lpstr>Facebook Postings mit den meisten Interaktionen | All Pages - 5 of 5</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2021-01-06T12:08:17Z</dcterms:created>
  <dcterms:modified xsi:type="dcterms:W3CDTF">2021-01-06T12:08:32Z</dcterms:modified>
</cp:coreProperties>
</file>