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Sheet1!$A$2:$A$93</c:f>
              <c:numCache>
                <c:formatCode>m/d/yyyy</c:formatCode>
                <c:ptCount val="92"/>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pt idx="31">
                  <c:v>44044</c:v>
                </c:pt>
                <c:pt idx="32">
                  <c:v>44045</c:v>
                </c:pt>
                <c:pt idx="33">
                  <c:v>44046</c:v>
                </c:pt>
                <c:pt idx="34">
                  <c:v>44047</c:v>
                </c:pt>
                <c:pt idx="35">
                  <c:v>44048</c:v>
                </c:pt>
                <c:pt idx="36">
                  <c:v>44049</c:v>
                </c:pt>
                <c:pt idx="37">
                  <c:v>44050</c:v>
                </c:pt>
                <c:pt idx="38">
                  <c:v>44051</c:v>
                </c:pt>
                <c:pt idx="39">
                  <c:v>44052</c:v>
                </c:pt>
                <c:pt idx="40">
                  <c:v>44053</c:v>
                </c:pt>
                <c:pt idx="41">
                  <c:v>44054</c:v>
                </c:pt>
                <c:pt idx="42">
                  <c:v>44055</c:v>
                </c:pt>
                <c:pt idx="43">
                  <c:v>44056</c:v>
                </c:pt>
                <c:pt idx="44">
                  <c:v>44057</c:v>
                </c:pt>
                <c:pt idx="45">
                  <c:v>44058</c:v>
                </c:pt>
                <c:pt idx="46">
                  <c:v>44059</c:v>
                </c:pt>
                <c:pt idx="47">
                  <c:v>44060</c:v>
                </c:pt>
                <c:pt idx="48">
                  <c:v>44061</c:v>
                </c:pt>
                <c:pt idx="49">
                  <c:v>44062</c:v>
                </c:pt>
                <c:pt idx="50">
                  <c:v>44063</c:v>
                </c:pt>
                <c:pt idx="51">
                  <c:v>44064</c:v>
                </c:pt>
                <c:pt idx="52">
                  <c:v>44065</c:v>
                </c:pt>
                <c:pt idx="53">
                  <c:v>44066</c:v>
                </c:pt>
                <c:pt idx="54">
                  <c:v>44067</c:v>
                </c:pt>
                <c:pt idx="55">
                  <c:v>44068</c:v>
                </c:pt>
                <c:pt idx="56">
                  <c:v>44069</c:v>
                </c:pt>
                <c:pt idx="57">
                  <c:v>44070</c:v>
                </c:pt>
                <c:pt idx="58">
                  <c:v>44071</c:v>
                </c:pt>
                <c:pt idx="59">
                  <c:v>44072</c:v>
                </c:pt>
                <c:pt idx="60">
                  <c:v>44073</c:v>
                </c:pt>
                <c:pt idx="61">
                  <c:v>44074</c:v>
                </c:pt>
                <c:pt idx="62">
                  <c:v>44075</c:v>
                </c:pt>
                <c:pt idx="63">
                  <c:v>44076</c:v>
                </c:pt>
                <c:pt idx="64">
                  <c:v>44077</c:v>
                </c:pt>
                <c:pt idx="65">
                  <c:v>44078</c:v>
                </c:pt>
                <c:pt idx="66">
                  <c:v>44079</c:v>
                </c:pt>
                <c:pt idx="67">
                  <c:v>44080</c:v>
                </c:pt>
                <c:pt idx="68">
                  <c:v>44081</c:v>
                </c:pt>
                <c:pt idx="69">
                  <c:v>44082</c:v>
                </c:pt>
                <c:pt idx="70">
                  <c:v>44083</c:v>
                </c:pt>
                <c:pt idx="71">
                  <c:v>44084</c:v>
                </c:pt>
                <c:pt idx="72">
                  <c:v>44085</c:v>
                </c:pt>
                <c:pt idx="73">
                  <c:v>44086</c:v>
                </c:pt>
                <c:pt idx="74">
                  <c:v>44087</c:v>
                </c:pt>
                <c:pt idx="75">
                  <c:v>44088</c:v>
                </c:pt>
                <c:pt idx="76">
                  <c:v>44089</c:v>
                </c:pt>
                <c:pt idx="77">
                  <c:v>44090</c:v>
                </c:pt>
                <c:pt idx="78">
                  <c:v>44091</c:v>
                </c:pt>
                <c:pt idx="79">
                  <c:v>44092</c:v>
                </c:pt>
                <c:pt idx="80">
                  <c:v>44093</c:v>
                </c:pt>
                <c:pt idx="81">
                  <c:v>44094</c:v>
                </c:pt>
                <c:pt idx="82">
                  <c:v>44095</c:v>
                </c:pt>
                <c:pt idx="83">
                  <c:v>44096</c:v>
                </c:pt>
                <c:pt idx="84">
                  <c:v>44097</c:v>
                </c:pt>
                <c:pt idx="85">
                  <c:v>44098</c:v>
                </c:pt>
                <c:pt idx="86">
                  <c:v>44099</c:v>
                </c:pt>
                <c:pt idx="87">
                  <c:v>44100</c:v>
                </c:pt>
                <c:pt idx="88">
                  <c:v>44101</c:v>
                </c:pt>
                <c:pt idx="89">
                  <c:v>44102</c:v>
                </c:pt>
                <c:pt idx="90">
                  <c:v>44103</c:v>
                </c:pt>
                <c:pt idx="91">
                  <c:v>44104</c:v>
                </c:pt>
              </c:numCache>
            </c:numRef>
          </c:cat>
          <c:val>
            <c:numRef>
              <c:f>Sheet1!$B$2:$B$93</c:f>
              <c:numCache>
                <c:formatCode>General</c:formatCode>
                <c:ptCount val="92"/>
                <c:pt idx="0">
                  <c:v>9640</c:v>
                </c:pt>
                <c:pt idx="1">
                  <c:v>9642</c:v>
                </c:pt>
                <c:pt idx="2">
                  <c:v>9643</c:v>
                </c:pt>
                <c:pt idx="3">
                  <c:v>9644</c:v>
                </c:pt>
                <c:pt idx="4">
                  <c:v>9644</c:v>
                </c:pt>
                <c:pt idx="5">
                  <c:v>9643</c:v>
                </c:pt>
                <c:pt idx="6">
                  <c:v>9641</c:v>
                </c:pt>
                <c:pt idx="7">
                  <c:v>9639</c:v>
                </c:pt>
                <c:pt idx="8">
                  <c:v>9640</c:v>
                </c:pt>
                <c:pt idx="9">
                  <c:v>9639</c:v>
                </c:pt>
                <c:pt idx="10">
                  <c:v>9639</c:v>
                </c:pt>
                <c:pt idx="11">
                  <c:v>9639</c:v>
                </c:pt>
                <c:pt idx="12">
                  <c:v>9639</c:v>
                </c:pt>
                <c:pt idx="13">
                  <c:v>9641</c:v>
                </c:pt>
                <c:pt idx="14">
                  <c:v>9639</c:v>
                </c:pt>
                <c:pt idx="15">
                  <c:v>9639</c:v>
                </c:pt>
                <c:pt idx="16">
                  <c:v>9638</c:v>
                </c:pt>
                <c:pt idx="17">
                  <c:v>9638</c:v>
                </c:pt>
                <c:pt idx="18">
                  <c:v>9639</c:v>
                </c:pt>
                <c:pt idx="19">
                  <c:v>9640</c:v>
                </c:pt>
                <c:pt idx="20">
                  <c:v>9640</c:v>
                </c:pt>
                <c:pt idx="21">
                  <c:v>9639</c:v>
                </c:pt>
                <c:pt idx="22">
                  <c:v>9642</c:v>
                </c:pt>
                <c:pt idx="23">
                  <c:v>9641</c:v>
                </c:pt>
                <c:pt idx="24">
                  <c:v>9640</c:v>
                </c:pt>
                <c:pt idx="25">
                  <c:v>9639</c:v>
                </c:pt>
                <c:pt idx="26">
                  <c:v>9643</c:v>
                </c:pt>
                <c:pt idx="27">
                  <c:v>9641</c:v>
                </c:pt>
                <c:pt idx="28">
                  <c:v>9643</c:v>
                </c:pt>
                <c:pt idx="29">
                  <c:v>9643</c:v>
                </c:pt>
                <c:pt idx="30">
                  <c:v>9641</c:v>
                </c:pt>
                <c:pt idx="31">
                  <c:v>9643</c:v>
                </c:pt>
                <c:pt idx="32">
                  <c:v>9642</c:v>
                </c:pt>
                <c:pt idx="33">
                  <c:v>9642</c:v>
                </c:pt>
                <c:pt idx="34">
                  <c:v>9644</c:v>
                </c:pt>
                <c:pt idx="35">
                  <c:v>9644</c:v>
                </c:pt>
                <c:pt idx="36">
                  <c:v>9644</c:v>
                </c:pt>
                <c:pt idx="37">
                  <c:v>9645</c:v>
                </c:pt>
                <c:pt idx="38">
                  <c:v>9646</c:v>
                </c:pt>
                <c:pt idx="39">
                  <c:v>9646</c:v>
                </c:pt>
                <c:pt idx="40">
                  <c:v>9648</c:v>
                </c:pt>
                <c:pt idx="41">
                  <c:v>9648</c:v>
                </c:pt>
                <c:pt idx="42">
                  <c:v>9647</c:v>
                </c:pt>
                <c:pt idx="43">
                  <c:v>9646</c:v>
                </c:pt>
                <c:pt idx="44">
                  <c:v>9647</c:v>
                </c:pt>
                <c:pt idx="45">
                  <c:v>9646</c:v>
                </c:pt>
                <c:pt idx="46">
                  <c:v>9647</c:v>
                </c:pt>
                <c:pt idx="47">
                  <c:v>9649</c:v>
                </c:pt>
                <c:pt idx="48">
                  <c:v>9650</c:v>
                </c:pt>
                <c:pt idx="49">
                  <c:v>9651</c:v>
                </c:pt>
                <c:pt idx="50">
                  <c:v>9651</c:v>
                </c:pt>
                <c:pt idx="51">
                  <c:v>9651</c:v>
                </c:pt>
                <c:pt idx="52">
                  <c:v>9651</c:v>
                </c:pt>
                <c:pt idx="53">
                  <c:v>9650</c:v>
                </c:pt>
                <c:pt idx="54">
                  <c:v>9650</c:v>
                </c:pt>
                <c:pt idx="55">
                  <c:v>9648</c:v>
                </c:pt>
                <c:pt idx="56">
                  <c:v>9648</c:v>
                </c:pt>
                <c:pt idx="57">
                  <c:v>9647</c:v>
                </c:pt>
                <c:pt idx="58">
                  <c:v>9646</c:v>
                </c:pt>
                <c:pt idx="59">
                  <c:v>9645</c:v>
                </c:pt>
                <c:pt idx="60">
                  <c:v>9644</c:v>
                </c:pt>
                <c:pt idx="61">
                  <c:v>9644</c:v>
                </c:pt>
                <c:pt idx="62">
                  <c:v>9644</c:v>
                </c:pt>
                <c:pt idx="63">
                  <c:v>9643</c:v>
                </c:pt>
                <c:pt idx="64">
                  <c:v>9644</c:v>
                </c:pt>
                <c:pt idx="65">
                  <c:v>9645</c:v>
                </c:pt>
                <c:pt idx="66">
                  <c:v>9646</c:v>
                </c:pt>
                <c:pt idx="67">
                  <c:v>9647</c:v>
                </c:pt>
                <c:pt idx="68">
                  <c:v>9646</c:v>
                </c:pt>
                <c:pt idx="69">
                  <c:v>9646</c:v>
                </c:pt>
                <c:pt idx="70">
                  <c:v>9647</c:v>
                </c:pt>
                <c:pt idx="71">
                  <c:v>9647</c:v>
                </c:pt>
                <c:pt idx="72">
                  <c:v>9647</c:v>
                </c:pt>
                <c:pt idx="73">
                  <c:v>9648</c:v>
                </c:pt>
                <c:pt idx="74">
                  <c:v>9650</c:v>
                </c:pt>
                <c:pt idx="75">
                  <c:v>9648</c:v>
                </c:pt>
                <c:pt idx="76">
                  <c:v>9647</c:v>
                </c:pt>
                <c:pt idx="77">
                  <c:v>9647</c:v>
                </c:pt>
                <c:pt idx="78">
                  <c:v>9647</c:v>
                </c:pt>
                <c:pt idx="79">
                  <c:v>9646</c:v>
                </c:pt>
                <c:pt idx="80">
                  <c:v>9648</c:v>
                </c:pt>
                <c:pt idx="81">
                  <c:v>9649</c:v>
                </c:pt>
                <c:pt idx="82">
                  <c:v>9645</c:v>
                </c:pt>
                <c:pt idx="83">
                  <c:v>9645</c:v>
                </c:pt>
                <c:pt idx="84">
                  <c:v>9645</c:v>
                </c:pt>
                <c:pt idx="85">
                  <c:v>9646</c:v>
                </c:pt>
                <c:pt idx="86">
                  <c:v>9646</c:v>
                </c:pt>
                <c:pt idx="87">
                  <c:v>9645</c:v>
                </c:pt>
                <c:pt idx="88">
                  <c:v>9646</c:v>
                </c:pt>
                <c:pt idx="89">
                  <c:v>9646</c:v>
                </c:pt>
                <c:pt idx="90">
                  <c:v>9649</c:v>
                </c:pt>
                <c:pt idx="91">
                  <c:v>9652</c:v>
                </c:pt>
              </c:numCache>
            </c:numRef>
          </c:val>
          <c:smooth val="0"/>
          <c:extLst>
            <c:ext xmlns:c16="http://schemas.microsoft.com/office/drawing/2014/chart" uri="{C3380CC4-5D6E-409C-BE32-E72D297353CC}">
              <c16:uniqueId val="{00000000-555D-42F4-8658-D95F221E232A}"/>
            </c:ext>
          </c:extLst>
        </c:ser>
        <c:dLbls>
          <c:showLegendKey val="0"/>
          <c:showVal val="0"/>
          <c:showCatName val="0"/>
          <c:showSerName val="0"/>
          <c:showPercent val="0"/>
          <c:showBubbleSize val="0"/>
        </c:dLbls>
        <c:smooth val="0"/>
        <c:axId val="68937320"/>
        <c:axId val="269187112"/>
      </c:lineChart>
      <c:dateAx>
        <c:axId val="68937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187112"/>
        <c:crosses val="autoZero"/>
        <c:auto val="1"/>
        <c:lblOffset val="100"/>
        <c:baseTimeUnit val="days"/>
      </c:dateAx>
      <c:valAx>
        <c:axId val="26918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937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Bezahlte Reichweite</c:v>
                </c:pt>
              </c:strCache>
            </c:strRef>
          </c:tx>
          <c:spPr>
            <a:ln w="28575" cap="rnd">
              <a:solidFill>
                <a:schemeClr val="accent1"/>
              </a:solidFill>
              <a:round/>
            </a:ln>
            <a:effectLst/>
          </c:spPr>
          <c:marker>
            <c:symbol val="none"/>
          </c:marker>
          <c:cat>
            <c:numRef>
              <c:f>Sheet1!$A$2:$A$93</c:f>
              <c:numCache>
                <c:formatCode>m/d/yyyy</c:formatCode>
                <c:ptCount val="92"/>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pt idx="31">
                  <c:v>44044</c:v>
                </c:pt>
                <c:pt idx="32">
                  <c:v>44045</c:v>
                </c:pt>
                <c:pt idx="33">
                  <c:v>44046</c:v>
                </c:pt>
                <c:pt idx="34">
                  <c:v>44047</c:v>
                </c:pt>
                <c:pt idx="35">
                  <c:v>44048</c:v>
                </c:pt>
                <c:pt idx="36">
                  <c:v>44049</c:v>
                </c:pt>
                <c:pt idx="37">
                  <c:v>44050</c:v>
                </c:pt>
                <c:pt idx="38">
                  <c:v>44051</c:v>
                </c:pt>
                <c:pt idx="39">
                  <c:v>44052</c:v>
                </c:pt>
                <c:pt idx="40">
                  <c:v>44053</c:v>
                </c:pt>
                <c:pt idx="41">
                  <c:v>44054</c:v>
                </c:pt>
                <c:pt idx="42">
                  <c:v>44055</c:v>
                </c:pt>
                <c:pt idx="43">
                  <c:v>44056</c:v>
                </c:pt>
                <c:pt idx="44">
                  <c:v>44057</c:v>
                </c:pt>
                <c:pt idx="45">
                  <c:v>44058</c:v>
                </c:pt>
                <c:pt idx="46">
                  <c:v>44059</c:v>
                </c:pt>
                <c:pt idx="47">
                  <c:v>44060</c:v>
                </c:pt>
                <c:pt idx="48">
                  <c:v>44061</c:v>
                </c:pt>
                <c:pt idx="49">
                  <c:v>44062</c:v>
                </c:pt>
                <c:pt idx="50">
                  <c:v>44063</c:v>
                </c:pt>
                <c:pt idx="51">
                  <c:v>44064</c:v>
                </c:pt>
                <c:pt idx="52">
                  <c:v>44065</c:v>
                </c:pt>
                <c:pt idx="53">
                  <c:v>44066</c:v>
                </c:pt>
                <c:pt idx="54">
                  <c:v>44067</c:v>
                </c:pt>
                <c:pt idx="55">
                  <c:v>44068</c:v>
                </c:pt>
                <c:pt idx="56">
                  <c:v>44069</c:v>
                </c:pt>
                <c:pt idx="57">
                  <c:v>44070</c:v>
                </c:pt>
                <c:pt idx="58">
                  <c:v>44071</c:v>
                </c:pt>
                <c:pt idx="59">
                  <c:v>44072</c:v>
                </c:pt>
                <c:pt idx="60">
                  <c:v>44073</c:v>
                </c:pt>
                <c:pt idx="61">
                  <c:v>44074</c:v>
                </c:pt>
                <c:pt idx="62">
                  <c:v>44075</c:v>
                </c:pt>
                <c:pt idx="63">
                  <c:v>44076</c:v>
                </c:pt>
                <c:pt idx="64">
                  <c:v>44077</c:v>
                </c:pt>
                <c:pt idx="65">
                  <c:v>44078</c:v>
                </c:pt>
                <c:pt idx="66">
                  <c:v>44079</c:v>
                </c:pt>
                <c:pt idx="67">
                  <c:v>44080</c:v>
                </c:pt>
                <c:pt idx="68">
                  <c:v>44081</c:v>
                </c:pt>
                <c:pt idx="69">
                  <c:v>44082</c:v>
                </c:pt>
                <c:pt idx="70">
                  <c:v>44083</c:v>
                </c:pt>
                <c:pt idx="71">
                  <c:v>44084</c:v>
                </c:pt>
                <c:pt idx="72">
                  <c:v>44085</c:v>
                </c:pt>
                <c:pt idx="73">
                  <c:v>44086</c:v>
                </c:pt>
                <c:pt idx="74">
                  <c:v>44087</c:v>
                </c:pt>
                <c:pt idx="75">
                  <c:v>44088</c:v>
                </c:pt>
                <c:pt idx="76">
                  <c:v>44089</c:v>
                </c:pt>
                <c:pt idx="77">
                  <c:v>44090</c:v>
                </c:pt>
                <c:pt idx="78">
                  <c:v>44091</c:v>
                </c:pt>
                <c:pt idx="79">
                  <c:v>44092</c:v>
                </c:pt>
                <c:pt idx="80">
                  <c:v>44093</c:v>
                </c:pt>
                <c:pt idx="81">
                  <c:v>44094</c:v>
                </c:pt>
                <c:pt idx="82">
                  <c:v>44095</c:v>
                </c:pt>
                <c:pt idx="83">
                  <c:v>44096</c:v>
                </c:pt>
                <c:pt idx="84">
                  <c:v>44097</c:v>
                </c:pt>
                <c:pt idx="85">
                  <c:v>44098</c:v>
                </c:pt>
                <c:pt idx="86">
                  <c:v>44099</c:v>
                </c:pt>
                <c:pt idx="87">
                  <c:v>44100</c:v>
                </c:pt>
                <c:pt idx="88">
                  <c:v>44101</c:v>
                </c:pt>
                <c:pt idx="89">
                  <c:v>44102</c:v>
                </c:pt>
                <c:pt idx="90">
                  <c:v>44103</c:v>
                </c:pt>
                <c:pt idx="91">
                  <c:v>44104</c:v>
                </c:pt>
              </c:numCache>
            </c:numRef>
          </c:cat>
          <c:val>
            <c:numRef>
              <c:f>Sheet1!$B$2:$B$93</c:f>
              <c:numCache>
                <c:formatCode>General</c:formatCode>
                <c:ptCount val="92"/>
                <c:pt idx="0">
                  <c:v>145244</c:v>
                </c:pt>
                <c:pt idx="1">
                  <c:v>13777</c:v>
                </c:pt>
                <c:pt idx="2">
                  <c:v>224</c:v>
                </c:pt>
                <c:pt idx="3">
                  <c:v>215</c:v>
                </c:pt>
                <c:pt idx="4">
                  <c:v>237</c:v>
                </c:pt>
                <c:pt idx="5">
                  <c:v>201</c:v>
                </c:pt>
                <c:pt idx="6">
                  <c:v>214</c:v>
                </c:pt>
                <c:pt idx="7">
                  <c:v>195</c:v>
                </c:pt>
                <c:pt idx="8">
                  <c:v>206</c:v>
                </c:pt>
                <c:pt idx="9">
                  <c:v>201</c:v>
                </c:pt>
                <c:pt idx="10">
                  <c:v>202</c:v>
                </c:pt>
                <c:pt idx="11">
                  <c:v>188</c:v>
                </c:pt>
                <c:pt idx="12">
                  <c:v>216</c:v>
                </c:pt>
                <c:pt idx="13">
                  <c:v>205</c:v>
                </c:pt>
                <c:pt idx="14">
                  <c:v>185</c:v>
                </c:pt>
                <c:pt idx="15">
                  <c:v>193</c:v>
                </c:pt>
                <c:pt idx="16">
                  <c:v>176</c:v>
                </c:pt>
                <c:pt idx="17">
                  <c:v>194</c:v>
                </c:pt>
                <c:pt idx="18">
                  <c:v>194</c:v>
                </c:pt>
                <c:pt idx="19">
                  <c:v>187</c:v>
                </c:pt>
                <c:pt idx="20">
                  <c:v>182</c:v>
                </c:pt>
                <c:pt idx="21">
                  <c:v>168</c:v>
                </c:pt>
                <c:pt idx="22">
                  <c:v>191</c:v>
                </c:pt>
                <c:pt idx="23">
                  <c:v>173</c:v>
                </c:pt>
                <c:pt idx="24">
                  <c:v>183</c:v>
                </c:pt>
                <c:pt idx="25">
                  <c:v>199</c:v>
                </c:pt>
                <c:pt idx="26">
                  <c:v>206</c:v>
                </c:pt>
                <c:pt idx="27">
                  <c:v>208</c:v>
                </c:pt>
                <c:pt idx="28">
                  <c:v>223</c:v>
                </c:pt>
                <c:pt idx="29">
                  <c:v>224</c:v>
                </c:pt>
                <c:pt idx="30">
                  <c:v>210</c:v>
                </c:pt>
                <c:pt idx="31">
                  <c:v>239</c:v>
                </c:pt>
                <c:pt idx="32">
                  <c:v>229</c:v>
                </c:pt>
                <c:pt idx="33">
                  <c:v>237</c:v>
                </c:pt>
                <c:pt idx="34">
                  <c:v>233</c:v>
                </c:pt>
                <c:pt idx="35">
                  <c:v>247</c:v>
                </c:pt>
                <c:pt idx="36">
                  <c:v>228</c:v>
                </c:pt>
                <c:pt idx="37">
                  <c:v>227</c:v>
                </c:pt>
                <c:pt idx="38">
                  <c:v>241</c:v>
                </c:pt>
                <c:pt idx="39">
                  <c:v>261</c:v>
                </c:pt>
                <c:pt idx="40">
                  <c:v>236</c:v>
                </c:pt>
                <c:pt idx="41">
                  <c:v>1768</c:v>
                </c:pt>
                <c:pt idx="42">
                  <c:v>3482</c:v>
                </c:pt>
                <c:pt idx="43">
                  <c:v>1639</c:v>
                </c:pt>
                <c:pt idx="44">
                  <c:v>226</c:v>
                </c:pt>
                <c:pt idx="45">
                  <c:v>251</c:v>
                </c:pt>
                <c:pt idx="46">
                  <c:v>222</c:v>
                </c:pt>
                <c:pt idx="47">
                  <c:v>177</c:v>
                </c:pt>
                <c:pt idx="48">
                  <c:v>542</c:v>
                </c:pt>
                <c:pt idx="49">
                  <c:v>910</c:v>
                </c:pt>
                <c:pt idx="50">
                  <c:v>714</c:v>
                </c:pt>
                <c:pt idx="51">
                  <c:v>640</c:v>
                </c:pt>
                <c:pt idx="52">
                  <c:v>608</c:v>
                </c:pt>
                <c:pt idx="53">
                  <c:v>620</c:v>
                </c:pt>
                <c:pt idx="54">
                  <c:v>613</c:v>
                </c:pt>
                <c:pt idx="55">
                  <c:v>534</c:v>
                </c:pt>
                <c:pt idx="56">
                  <c:v>753</c:v>
                </c:pt>
                <c:pt idx="57">
                  <c:v>760</c:v>
                </c:pt>
                <c:pt idx="58">
                  <c:v>806</c:v>
                </c:pt>
                <c:pt idx="59">
                  <c:v>870</c:v>
                </c:pt>
                <c:pt idx="60">
                  <c:v>187</c:v>
                </c:pt>
                <c:pt idx="61">
                  <c:v>203</c:v>
                </c:pt>
                <c:pt idx="62">
                  <c:v>179</c:v>
                </c:pt>
                <c:pt idx="63">
                  <c:v>217</c:v>
                </c:pt>
                <c:pt idx="64">
                  <c:v>210</c:v>
                </c:pt>
                <c:pt idx="65">
                  <c:v>187</c:v>
                </c:pt>
                <c:pt idx="66">
                  <c:v>232</c:v>
                </c:pt>
                <c:pt idx="67">
                  <c:v>217</c:v>
                </c:pt>
                <c:pt idx="68">
                  <c:v>195</c:v>
                </c:pt>
                <c:pt idx="69">
                  <c:v>199</c:v>
                </c:pt>
                <c:pt idx="70">
                  <c:v>154</c:v>
                </c:pt>
                <c:pt idx="71">
                  <c:v>204</c:v>
                </c:pt>
                <c:pt idx="72">
                  <c:v>182</c:v>
                </c:pt>
                <c:pt idx="73">
                  <c:v>208</c:v>
                </c:pt>
                <c:pt idx="74">
                  <c:v>217</c:v>
                </c:pt>
                <c:pt idx="75">
                  <c:v>188</c:v>
                </c:pt>
                <c:pt idx="76">
                  <c:v>184</c:v>
                </c:pt>
                <c:pt idx="77">
                  <c:v>192</c:v>
                </c:pt>
                <c:pt idx="78">
                  <c:v>167</c:v>
                </c:pt>
                <c:pt idx="79">
                  <c:v>173</c:v>
                </c:pt>
                <c:pt idx="80">
                  <c:v>223</c:v>
                </c:pt>
                <c:pt idx="81">
                  <c:v>195</c:v>
                </c:pt>
                <c:pt idx="82">
                  <c:v>149</c:v>
                </c:pt>
                <c:pt idx="83">
                  <c:v>155</c:v>
                </c:pt>
                <c:pt idx="84">
                  <c:v>162</c:v>
                </c:pt>
                <c:pt idx="85">
                  <c:v>179</c:v>
                </c:pt>
                <c:pt idx="86">
                  <c:v>174</c:v>
                </c:pt>
                <c:pt idx="87">
                  <c:v>192</c:v>
                </c:pt>
                <c:pt idx="88">
                  <c:v>187</c:v>
                </c:pt>
                <c:pt idx="89">
                  <c:v>118</c:v>
                </c:pt>
                <c:pt idx="90">
                  <c:v>0</c:v>
                </c:pt>
                <c:pt idx="91">
                  <c:v>0</c:v>
                </c:pt>
              </c:numCache>
            </c:numRef>
          </c:val>
          <c:smooth val="0"/>
          <c:extLst>
            <c:ext xmlns:c16="http://schemas.microsoft.com/office/drawing/2014/chart" uri="{C3380CC4-5D6E-409C-BE32-E72D297353CC}">
              <c16:uniqueId val="{00000000-90B8-496D-8C52-39D2C003ECF2}"/>
            </c:ext>
          </c:extLst>
        </c:ser>
        <c:ser>
          <c:idx val="1"/>
          <c:order val="1"/>
          <c:tx>
            <c:strRef>
              <c:f>Sheet1!$C$1</c:f>
              <c:strCache>
                <c:ptCount val="1"/>
                <c:pt idx="0">
                  <c:v>pronova BKK Facebook Organische Reichweite</c:v>
                </c:pt>
              </c:strCache>
            </c:strRef>
          </c:tx>
          <c:spPr>
            <a:ln w="28575" cap="rnd">
              <a:solidFill>
                <a:schemeClr val="accent2"/>
              </a:solidFill>
              <a:round/>
            </a:ln>
            <a:effectLst/>
          </c:spPr>
          <c:marker>
            <c:symbol val="none"/>
          </c:marker>
          <c:cat>
            <c:numRef>
              <c:f>Sheet1!$A$2:$A$93</c:f>
              <c:numCache>
                <c:formatCode>m/d/yyyy</c:formatCode>
                <c:ptCount val="92"/>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pt idx="31">
                  <c:v>44044</c:v>
                </c:pt>
                <c:pt idx="32">
                  <c:v>44045</c:v>
                </c:pt>
                <c:pt idx="33">
                  <c:v>44046</c:v>
                </c:pt>
                <c:pt idx="34">
                  <c:v>44047</c:v>
                </c:pt>
                <c:pt idx="35">
                  <c:v>44048</c:v>
                </c:pt>
                <c:pt idx="36">
                  <c:v>44049</c:v>
                </c:pt>
                <c:pt idx="37">
                  <c:v>44050</c:v>
                </c:pt>
                <c:pt idx="38">
                  <c:v>44051</c:v>
                </c:pt>
                <c:pt idx="39">
                  <c:v>44052</c:v>
                </c:pt>
                <c:pt idx="40">
                  <c:v>44053</c:v>
                </c:pt>
                <c:pt idx="41">
                  <c:v>44054</c:v>
                </c:pt>
                <c:pt idx="42">
                  <c:v>44055</c:v>
                </c:pt>
                <c:pt idx="43">
                  <c:v>44056</c:v>
                </c:pt>
                <c:pt idx="44">
                  <c:v>44057</c:v>
                </c:pt>
                <c:pt idx="45">
                  <c:v>44058</c:v>
                </c:pt>
                <c:pt idx="46">
                  <c:v>44059</c:v>
                </c:pt>
                <c:pt idx="47">
                  <c:v>44060</c:v>
                </c:pt>
                <c:pt idx="48">
                  <c:v>44061</c:v>
                </c:pt>
                <c:pt idx="49">
                  <c:v>44062</c:v>
                </c:pt>
                <c:pt idx="50">
                  <c:v>44063</c:v>
                </c:pt>
                <c:pt idx="51">
                  <c:v>44064</c:v>
                </c:pt>
                <c:pt idx="52">
                  <c:v>44065</c:v>
                </c:pt>
                <c:pt idx="53">
                  <c:v>44066</c:v>
                </c:pt>
                <c:pt idx="54">
                  <c:v>44067</c:v>
                </c:pt>
                <c:pt idx="55">
                  <c:v>44068</c:v>
                </c:pt>
                <c:pt idx="56">
                  <c:v>44069</c:v>
                </c:pt>
                <c:pt idx="57">
                  <c:v>44070</c:v>
                </c:pt>
                <c:pt idx="58">
                  <c:v>44071</c:v>
                </c:pt>
                <c:pt idx="59">
                  <c:v>44072</c:v>
                </c:pt>
                <c:pt idx="60">
                  <c:v>44073</c:v>
                </c:pt>
                <c:pt idx="61">
                  <c:v>44074</c:v>
                </c:pt>
                <c:pt idx="62">
                  <c:v>44075</c:v>
                </c:pt>
                <c:pt idx="63">
                  <c:v>44076</c:v>
                </c:pt>
                <c:pt idx="64">
                  <c:v>44077</c:v>
                </c:pt>
                <c:pt idx="65">
                  <c:v>44078</c:v>
                </c:pt>
                <c:pt idx="66">
                  <c:v>44079</c:v>
                </c:pt>
                <c:pt idx="67">
                  <c:v>44080</c:v>
                </c:pt>
                <c:pt idx="68">
                  <c:v>44081</c:v>
                </c:pt>
                <c:pt idx="69">
                  <c:v>44082</c:v>
                </c:pt>
                <c:pt idx="70">
                  <c:v>44083</c:v>
                </c:pt>
                <c:pt idx="71">
                  <c:v>44084</c:v>
                </c:pt>
                <c:pt idx="72">
                  <c:v>44085</c:v>
                </c:pt>
                <c:pt idx="73">
                  <c:v>44086</c:v>
                </c:pt>
                <c:pt idx="74">
                  <c:v>44087</c:v>
                </c:pt>
                <c:pt idx="75">
                  <c:v>44088</c:v>
                </c:pt>
                <c:pt idx="76">
                  <c:v>44089</c:v>
                </c:pt>
                <c:pt idx="77">
                  <c:v>44090</c:v>
                </c:pt>
                <c:pt idx="78">
                  <c:v>44091</c:v>
                </c:pt>
                <c:pt idx="79">
                  <c:v>44092</c:v>
                </c:pt>
                <c:pt idx="80">
                  <c:v>44093</c:v>
                </c:pt>
                <c:pt idx="81">
                  <c:v>44094</c:v>
                </c:pt>
                <c:pt idx="82">
                  <c:v>44095</c:v>
                </c:pt>
                <c:pt idx="83">
                  <c:v>44096</c:v>
                </c:pt>
                <c:pt idx="84">
                  <c:v>44097</c:v>
                </c:pt>
                <c:pt idx="85">
                  <c:v>44098</c:v>
                </c:pt>
                <c:pt idx="86">
                  <c:v>44099</c:v>
                </c:pt>
                <c:pt idx="87">
                  <c:v>44100</c:v>
                </c:pt>
                <c:pt idx="88">
                  <c:v>44101</c:v>
                </c:pt>
                <c:pt idx="89">
                  <c:v>44102</c:v>
                </c:pt>
                <c:pt idx="90">
                  <c:v>44103</c:v>
                </c:pt>
                <c:pt idx="91">
                  <c:v>44104</c:v>
                </c:pt>
              </c:numCache>
            </c:numRef>
          </c:cat>
          <c:val>
            <c:numRef>
              <c:f>Sheet1!$C$2:$C$93</c:f>
              <c:numCache>
                <c:formatCode>General</c:formatCode>
                <c:ptCount val="92"/>
                <c:pt idx="0">
                  <c:v>222</c:v>
                </c:pt>
                <c:pt idx="1">
                  <c:v>1003</c:v>
                </c:pt>
                <c:pt idx="2">
                  <c:v>2424</c:v>
                </c:pt>
                <c:pt idx="3">
                  <c:v>1420</c:v>
                </c:pt>
                <c:pt idx="4">
                  <c:v>642</c:v>
                </c:pt>
                <c:pt idx="5">
                  <c:v>4291</c:v>
                </c:pt>
                <c:pt idx="6">
                  <c:v>720</c:v>
                </c:pt>
                <c:pt idx="7">
                  <c:v>215</c:v>
                </c:pt>
                <c:pt idx="8">
                  <c:v>227</c:v>
                </c:pt>
                <c:pt idx="9">
                  <c:v>3601</c:v>
                </c:pt>
                <c:pt idx="10">
                  <c:v>730</c:v>
                </c:pt>
                <c:pt idx="11">
                  <c:v>404</c:v>
                </c:pt>
                <c:pt idx="12">
                  <c:v>310</c:v>
                </c:pt>
                <c:pt idx="13">
                  <c:v>1450</c:v>
                </c:pt>
                <c:pt idx="14">
                  <c:v>493</c:v>
                </c:pt>
                <c:pt idx="15">
                  <c:v>198</c:v>
                </c:pt>
                <c:pt idx="16">
                  <c:v>143</c:v>
                </c:pt>
                <c:pt idx="17">
                  <c:v>213</c:v>
                </c:pt>
                <c:pt idx="18">
                  <c:v>153</c:v>
                </c:pt>
                <c:pt idx="19">
                  <c:v>82</c:v>
                </c:pt>
                <c:pt idx="20">
                  <c:v>91</c:v>
                </c:pt>
                <c:pt idx="21">
                  <c:v>84</c:v>
                </c:pt>
                <c:pt idx="22">
                  <c:v>1034</c:v>
                </c:pt>
                <c:pt idx="23">
                  <c:v>328</c:v>
                </c:pt>
                <c:pt idx="24">
                  <c:v>194</c:v>
                </c:pt>
                <c:pt idx="25">
                  <c:v>1732</c:v>
                </c:pt>
                <c:pt idx="26">
                  <c:v>518</c:v>
                </c:pt>
                <c:pt idx="27">
                  <c:v>1390</c:v>
                </c:pt>
                <c:pt idx="28">
                  <c:v>522</c:v>
                </c:pt>
                <c:pt idx="29">
                  <c:v>217</c:v>
                </c:pt>
                <c:pt idx="30">
                  <c:v>145</c:v>
                </c:pt>
                <c:pt idx="31">
                  <c:v>108</c:v>
                </c:pt>
                <c:pt idx="32">
                  <c:v>141</c:v>
                </c:pt>
                <c:pt idx="33">
                  <c:v>1721</c:v>
                </c:pt>
                <c:pt idx="34">
                  <c:v>465</c:v>
                </c:pt>
                <c:pt idx="35">
                  <c:v>1286</c:v>
                </c:pt>
                <c:pt idx="36">
                  <c:v>336</c:v>
                </c:pt>
                <c:pt idx="37">
                  <c:v>365</c:v>
                </c:pt>
                <c:pt idx="38">
                  <c:v>301</c:v>
                </c:pt>
                <c:pt idx="39">
                  <c:v>158</c:v>
                </c:pt>
                <c:pt idx="40">
                  <c:v>1646</c:v>
                </c:pt>
                <c:pt idx="41">
                  <c:v>1507</c:v>
                </c:pt>
                <c:pt idx="42">
                  <c:v>387</c:v>
                </c:pt>
                <c:pt idx="43">
                  <c:v>390</c:v>
                </c:pt>
                <c:pt idx="44">
                  <c:v>1031</c:v>
                </c:pt>
                <c:pt idx="45">
                  <c:v>98</c:v>
                </c:pt>
                <c:pt idx="46">
                  <c:v>89</c:v>
                </c:pt>
                <c:pt idx="47">
                  <c:v>95</c:v>
                </c:pt>
                <c:pt idx="48">
                  <c:v>66</c:v>
                </c:pt>
                <c:pt idx="49">
                  <c:v>62</c:v>
                </c:pt>
                <c:pt idx="50">
                  <c:v>2552</c:v>
                </c:pt>
                <c:pt idx="51">
                  <c:v>542</c:v>
                </c:pt>
                <c:pt idx="52">
                  <c:v>217</c:v>
                </c:pt>
                <c:pt idx="53">
                  <c:v>352</c:v>
                </c:pt>
                <c:pt idx="54">
                  <c:v>278</c:v>
                </c:pt>
                <c:pt idx="55">
                  <c:v>96</c:v>
                </c:pt>
                <c:pt idx="56">
                  <c:v>93</c:v>
                </c:pt>
                <c:pt idx="57">
                  <c:v>74</c:v>
                </c:pt>
                <c:pt idx="58">
                  <c:v>1366</c:v>
                </c:pt>
                <c:pt idx="59">
                  <c:v>628</c:v>
                </c:pt>
                <c:pt idx="60">
                  <c:v>168</c:v>
                </c:pt>
                <c:pt idx="61">
                  <c:v>130</c:v>
                </c:pt>
                <c:pt idx="62">
                  <c:v>131</c:v>
                </c:pt>
                <c:pt idx="63">
                  <c:v>70</c:v>
                </c:pt>
                <c:pt idx="64">
                  <c:v>74</c:v>
                </c:pt>
                <c:pt idx="65">
                  <c:v>2017</c:v>
                </c:pt>
                <c:pt idx="66">
                  <c:v>737</c:v>
                </c:pt>
                <c:pt idx="67">
                  <c:v>233</c:v>
                </c:pt>
                <c:pt idx="68">
                  <c:v>1666</c:v>
                </c:pt>
                <c:pt idx="69">
                  <c:v>414</c:v>
                </c:pt>
                <c:pt idx="70">
                  <c:v>143</c:v>
                </c:pt>
                <c:pt idx="71">
                  <c:v>220</c:v>
                </c:pt>
                <c:pt idx="72">
                  <c:v>1059</c:v>
                </c:pt>
                <c:pt idx="73">
                  <c:v>317</c:v>
                </c:pt>
                <c:pt idx="74">
                  <c:v>216</c:v>
                </c:pt>
                <c:pt idx="75">
                  <c:v>135</c:v>
                </c:pt>
                <c:pt idx="76">
                  <c:v>110</c:v>
                </c:pt>
                <c:pt idx="77">
                  <c:v>73</c:v>
                </c:pt>
                <c:pt idx="78">
                  <c:v>320</c:v>
                </c:pt>
                <c:pt idx="79">
                  <c:v>1069</c:v>
                </c:pt>
                <c:pt idx="80">
                  <c:v>1414</c:v>
                </c:pt>
                <c:pt idx="81">
                  <c:v>829</c:v>
                </c:pt>
                <c:pt idx="82">
                  <c:v>1977</c:v>
                </c:pt>
                <c:pt idx="83">
                  <c:v>371</c:v>
                </c:pt>
                <c:pt idx="84">
                  <c:v>475</c:v>
                </c:pt>
                <c:pt idx="85">
                  <c:v>1100</c:v>
                </c:pt>
                <c:pt idx="86">
                  <c:v>440</c:v>
                </c:pt>
                <c:pt idx="87">
                  <c:v>1242</c:v>
                </c:pt>
                <c:pt idx="88">
                  <c:v>357</c:v>
                </c:pt>
                <c:pt idx="89">
                  <c:v>191</c:v>
                </c:pt>
                <c:pt idx="90">
                  <c:v>130</c:v>
                </c:pt>
                <c:pt idx="91">
                  <c:v>92</c:v>
                </c:pt>
              </c:numCache>
            </c:numRef>
          </c:val>
          <c:smooth val="0"/>
          <c:extLst>
            <c:ext xmlns:c16="http://schemas.microsoft.com/office/drawing/2014/chart" uri="{C3380CC4-5D6E-409C-BE32-E72D297353CC}">
              <c16:uniqueId val="{00000001-90B8-496D-8C52-39D2C003ECF2}"/>
            </c:ext>
          </c:extLst>
        </c:ser>
        <c:ser>
          <c:idx val="2"/>
          <c:order val="2"/>
          <c:tx>
            <c:strRef>
              <c:f>Sheet1!$D$1</c:f>
              <c:strCache>
                <c:ptCount val="1"/>
                <c:pt idx="0">
                  <c:v>pronova BKK Facebook Virale reichweite</c:v>
                </c:pt>
              </c:strCache>
            </c:strRef>
          </c:tx>
          <c:spPr>
            <a:ln w="28575" cap="rnd">
              <a:solidFill>
                <a:schemeClr val="accent3"/>
              </a:solidFill>
              <a:round/>
            </a:ln>
            <a:effectLst/>
          </c:spPr>
          <c:marker>
            <c:symbol val="none"/>
          </c:marker>
          <c:cat>
            <c:numRef>
              <c:f>Sheet1!$A$2:$A$93</c:f>
              <c:numCache>
                <c:formatCode>m/d/yyyy</c:formatCode>
                <c:ptCount val="92"/>
                <c:pt idx="0">
                  <c:v>44013</c:v>
                </c:pt>
                <c:pt idx="1">
                  <c:v>44014</c:v>
                </c:pt>
                <c:pt idx="2">
                  <c:v>44015</c:v>
                </c:pt>
                <c:pt idx="3">
                  <c:v>44016</c:v>
                </c:pt>
                <c:pt idx="4">
                  <c:v>44017</c:v>
                </c:pt>
                <c:pt idx="5">
                  <c:v>44018</c:v>
                </c:pt>
                <c:pt idx="6">
                  <c:v>44019</c:v>
                </c:pt>
                <c:pt idx="7">
                  <c:v>44020</c:v>
                </c:pt>
                <c:pt idx="8">
                  <c:v>44021</c:v>
                </c:pt>
                <c:pt idx="9">
                  <c:v>44022</c:v>
                </c:pt>
                <c:pt idx="10">
                  <c:v>44023</c:v>
                </c:pt>
                <c:pt idx="11">
                  <c:v>44024</c:v>
                </c:pt>
                <c:pt idx="12">
                  <c:v>44025</c:v>
                </c:pt>
                <c:pt idx="13">
                  <c:v>44026</c:v>
                </c:pt>
                <c:pt idx="14">
                  <c:v>44027</c:v>
                </c:pt>
                <c:pt idx="15">
                  <c:v>44028</c:v>
                </c:pt>
                <c:pt idx="16">
                  <c:v>44029</c:v>
                </c:pt>
                <c:pt idx="17">
                  <c:v>44030</c:v>
                </c:pt>
                <c:pt idx="18">
                  <c:v>44031</c:v>
                </c:pt>
                <c:pt idx="19">
                  <c:v>44032</c:v>
                </c:pt>
                <c:pt idx="20">
                  <c:v>44033</c:v>
                </c:pt>
                <c:pt idx="21">
                  <c:v>44034</c:v>
                </c:pt>
                <c:pt idx="22">
                  <c:v>44035</c:v>
                </c:pt>
                <c:pt idx="23">
                  <c:v>44036</c:v>
                </c:pt>
                <c:pt idx="24">
                  <c:v>44037</c:v>
                </c:pt>
                <c:pt idx="25">
                  <c:v>44038</c:v>
                </c:pt>
                <c:pt idx="26">
                  <c:v>44039</c:v>
                </c:pt>
                <c:pt idx="27">
                  <c:v>44040</c:v>
                </c:pt>
                <c:pt idx="28">
                  <c:v>44041</c:v>
                </c:pt>
                <c:pt idx="29">
                  <c:v>44042</c:v>
                </c:pt>
                <c:pt idx="30">
                  <c:v>44043</c:v>
                </c:pt>
                <c:pt idx="31">
                  <c:v>44044</c:v>
                </c:pt>
                <c:pt idx="32">
                  <c:v>44045</c:v>
                </c:pt>
                <c:pt idx="33">
                  <c:v>44046</c:v>
                </c:pt>
                <c:pt idx="34">
                  <c:v>44047</c:v>
                </c:pt>
                <c:pt idx="35">
                  <c:v>44048</c:v>
                </c:pt>
                <c:pt idx="36">
                  <c:v>44049</c:v>
                </c:pt>
                <c:pt idx="37">
                  <c:v>44050</c:v>
                </c:pt>
                <c:pt idx="38">
                  <c:v>44051</c:v>
                </c:pt>
                <c:pt idx="39">
                  <c:v>44052</c:v>
                </c:pt>
                <c:pt idx="40">
                  <c:v>44053</c:v>
                </c:pt>
                <c:pt idx="41">
                  <c:v>44054</c:v>
                </c:pt>
                <c:pt idx="42">
                  <c:v>44055</c:v>
                </c:pt>
                <c:pt idx="43">
                  <c:v>44056</c:v>
                </c:pt>
                <c:pt idx="44">
                  <c:v>44057</c:v>
                </c:pt>
                <c:pt idx="45">
                  <c:v>44058</c:v>
                </c:pt>
                <c:pt idx="46">
                  <c:v>44059</c:v>
                </c:pt>
                <c:pt idx="47">
                  <c:v>44060</c:v>
                </c:pt>
                <c:pt idx="48">
                  <c:v>44061</c:v>
                </c:pt>
                <c:pt idx="49">
                  <c:v>44062</c:v>
                </c:pt>
                <c:pt idx="50">
                  <c:v>44063</c:v>
                </c:pt>
                <c:pt idx="51">
                  <c:v>44064</c:v>
                </c:pt>
                <c:pt idx="52">
                  <c:v>44065</c:v>
                </c:pt>
                <c:pt idx="53">
                  <c:v>44066</c:v>
                </c:pt>
                <c:pt idx="54">
                  <c:v>44067</c:v>
                </c:pt>
                <c:pt idx="55">
                  <c:v>44068</c:v>
                </c:pt>
                <c:pt idx="56">
                  <c:v>44069</c:v>
                </c:pt>
                <c:pt idx="57">
                  <c:v>44070</c:v>
                </c:pt>
                <c:pt idx="58">
                  <c:v>44071</c:v>
                </c:pt>
                <c:pt idx="59">
                  <c:v>44072</c:v>
                </c:pt>
                <c:pt idx="60">
                  <c:v>44073</c:v>
                </c:pt>
                <c:pt idx="61">
                  <c:v>44074</c:v>
                </c:pt>
                <c:pt idx="62">
                  <c:v>44075</c:v>
                </c:pt>
                <c:pt idx="63">
                  <c:v>44076</c:v>
                </c:pt>
                <c:pt idx="64">
                  <c:v>44077</c:v>
                </c:pt>
                <c:pt idx="65">
                  <c:v>44078</c:v>
                </c:pt>
                <c:pt idx="66">
                  <c:v>44079</c:v>
                </c:pt>
                <c:pt idx="67">
                  <c:v>44080</c:v>
                </c:pt>
                <c:pt idx="68">
                  <c:v>44081</c:v>
                </c:pt>
                <c:pt idx="69">
                  <c:v>44082</c:v>
                </c:pt>
                <c:pt idx="70">
                  <c:v>44083</c:v>
                </c:pt>
                <c:pt idx="71">
                  <c:v>44084</c:v>
                </c:pt>
                <c:pt idx="72">
                  <c:v>44085</c:v>
                </c:pt>
                <c:pt idx="73">
                  <c:v>44086</c:v>
                </c:pt>
                <c:pt idx="74">
                  <c:v>44087</c:v>
                </c:pt>
                <c:pt idx="75">
                  <c:v>44088</c:v>
                </c:pt>
                <c:pt idx="76">
                  <c:v>44089</c:v>
                </c:pt>
                <c:pt idx="77">
                  <c:v>44090</c:v>
                </c:pt>
                <c:pt idx="78">
                  <c:v>44091</c:v>
                </c:pt>
                <c:pt idx="79">
                  <c:v>44092</c:v>
                </c:pt>
                <c:pt idx="80">
                  <c:v>44093</c:v>
                </c:pt>
                <c:pt idx="81">
                  <c:v>44094</c:v>
                </c:pt>
                <c:pt idx="82">
                  <c:v>44095</c:v>
                </c:pt>
                <c:pt idx="83">
                  <c:v>44096</c:v>
                </c:pt>
                <c:pt idx="84">
                  <c:v>44097</c:v>
                </c:pt>
                <c:pt idx="85">
                  <c:v>44098</c:v>
                </c:pt>
                <c:pt idx="86">
                  <c:v>44099</c:v>
                </c:pt>
                <c:pt idx="87">
                  <c:v>44100</c:v>
                </c:pt>
                <c:pt idx="88">
                  <c:v>44101</c:v>
                </c:pt>
                <c:pt idx="89">
                  <c:v>44102</c:v>
                </c:pt>
                <c:pt idx="90">
                  <c:v>44103</c:v>
                </c:pt>
                <c:pt idx="91">
                  <c:v>44104</c:v>
                </c:pt>
              </c:numCache>
            </c:numRef>
          </c:cat>
          <c:val>
            <c:numRef>
              <c:f>Sheet1!$D$2:$D$93</c:f>
              <c:numCache>
                <c:formatCode>General</c:formatCode>
                <c:ptCount val="92"/>
                <c:pt idx="0">
                  <c:v>105</c:v>
                </c:pt>
                <c:pt idx="1">
                  <c:v>150</c:v>
                </c:pt>
                <c:pt idx="2">
                  <c:v>1184</c:v>
                </c:pt>
                <c:pt idx="3">
                  <c:v>1196</c:v>
                </c:pt>
                <c:pt idx="4">
                  <c:v>507</c:v>
                </c:pt>
                <c:pt idx="5">
                  <c:v>2663</c:v>
                </c:pt>
                <c:pt idx="6">
                  <c:v>556</c:v>
                </c:pt>
                <c:pt idx="7">
                  <c:v>167</c:v>
                </c:pt>
                <c:pt idx="8">
                  <c:v>171</c:v>
                </c:pt>
                <c:pt idx="9">
                  <c:v>2193</c:v>
                </c:pt>
                <c:pt idx="10">
                  <c:v>499</c:v>
                </c:pt>
                <c:pt idx="11">
                  <c:v>308</c:v>
                </c:pt>
                <c:pt idx="12">
                  <c:v>238</c:v>
                </c:pt>
                <c:pt idx="13">
                  <c:v>484</c:v>
                </c:pt>
                <c:pt idx="14">
                  <c:v>312</c:v>
                </c:pt>
                <c:pt idx="15">
                  <c:v>157</c:v>
                </c:pt>
                <c:pt idx="16">
                  <c:v>106</c:v>
                </c:pt>
                <c:pt idx="17">
                  <c:v>193</c:v>
                </c:pt>
                <c:pt idx="18">
                  <c:v>143</c:v>
                </c:pt>
                <c:pt idx="19">
                  <c:v>71</c:v>
                </c:pt>
                <c:pt idx="20">
                  <c:v>78</c:v>
                </c:pt>
                <c:pt idx="21">
                  <c:v>73</c:v>
                </c:pt>
                <c:pt idx="22">
                  <c:v>270</c:v>
                </c:pt>
                <c:pt idx="23">
                  <c:v>129</c:v>
                </c:pt>
                <c:pt idx="24">
                  <c:v>133</c:v>
                </c:pt>
                <c:pt idx="25">
                  <c:v>682</c:v>
                </c:pt>
                <c:pt idx="26">
                  <c:v>344</c:v>
                </c:pt>
                <c:pt idx="27">
                  <c:v>457</c:v>
                </c:pt>
                <c:pt idx="28">
                  <c:v>362</c:v>
                </c:pt>
                <c:pt idx="29">
                  <c:v>154</c:v>
                </c:pt>
                <c:pt idx="30">
                  <c:v>106</c:v>
                </c:pt>
                <c:pt idx="31">
                  <c:v>92</c:v>
                </c:pt>
                <c:pt idx="32">
                  <c:v>135</c:v>
                </c:pt>
                <c:pt idx="33">
                  <c:v>498</c:v>
                </c:pt>
                <c:pt idx="34">
                  <c:v>284</c:v>
                </c:pt>
                <c:pt idx="35">
                  <c:v>531</c:v>
                </c:pt>
                <c:pt idx="36">
                  <c:v>187</c:v>
                </c:pt>
                <c:pt idx="37">
                  <c:v>321</c:v>
                </c:pt>
                <c:pt idx="38">
                  <c:v>241</c:v>
                </c:pt>
                <c:pt idx="39">
                  <c:v>132</c:v>
                </c:pt>
                <c:pt idx="40">
                  <c:v>640</c:v>
                </c:pt>
                <c:pt idx="41">
                  <c:v>699</c:v>
                </c:pt>
                <c:pt idx="42">
                  <c:v>324</c:v>
                </c:pt>
                <c:pt idx="43">
                  <c:v>338</c:v>
                </c:pt>
                <c:pt idx="44">
                  <c:v>386</c:v>
                </c:pt>
                <c:pt idx="45">
                  <c:v>95</c:v>
                </c:pt>
                <c:pt idx="46">
                  <c:v>84</c:v>
                </c:pt>
                <c:pt idx="47">
                  <c:v>84</c:v>
                </c:pt>
                <c:pt idx="48">
                  <c:v>60</c:v>
                </c:pt>
                <c:pt idx="49">
                  <c:v>57</c:v>
                </c:pt>
                <c:pt idx="50">
                  <c:v>1256</c:v>
                </c:pt>
                <c:pt idx="51">
                  <c:v>428</c:v>
                </c:pt>
                <c:pt idx="52">
                  <c:v>153</c:v>
                </c:pt>
                <c:pt idx="53">
                  <c:v>291</c:v>
                </c:pt>
                <c:pt idx="54">
                  <c:v>254</c:v>
                </c:pt>
                <c:pt idx="55">
                  <c:v>85</c:v>
                </c:pt>
                <c:pt idx="56">
                  <c:v>80</c:v>
                </c:pt>
                <c:pt idx="57">
                  <c:v>69</c:v>
                </c:pt>
                <c:pt idx="58">
                  <c:v>430</c:v>
                </c:pt>
                <c:pt idx="59">
                  <c:v>375</c:v>
                </c:pt>
                <c:pt idx="60">
                  <c:v>113</c:v>
                </c:pt>
                <c:pt idx="61">
                  <c:v>91</c:v>
                </c:pt>
                <c:pt idx="62">
                  <c:v>101</c:v>
                </c:pt>
                <c:pt idx="63">
                  <c:v>58</c:v>
                </c:pt>
                <c:pt idx="64">
                  <c:v>66</c:v>
                </c:pt>
                <c:pt idx="65">
                  <c:v>738</c:v>
                </c:pt>
                <c:pt idx="66">
                  <c:v>443</c:v>
                </c:pt>
                <c:pt idx="67">
                  <c:v>148</c:v>
                </c:pt>
                <c:pt idx="68">
                  <c:v>517</c:v>
                </c:pt>
                <c:pt idx="69">
                  <c:v>243</c:v>
                </c:pt>
                <c:pt idx="70">
                  <c:v>85</c:v>
                </c:pt>
                <c:pt idx="71">
                  <c:v>185</c:v>
                </c:pt>
                <c:pt idx="72">
                  <c:v>265</c:v>
                </c:pt>
                <c:pt idx="73">
                  <c:v>166</c:v>
                </c:pt>
                <c:pt idx="74">
                  <c:v>160</c:v>
                </c:pt>
                <c:pt idx="75">
                  <c:v>92</c:v>
                </c:pt>
                <c:pt idx="76">
                  <c:v>90</c:v>
                </c:pt>
                <c:pt idx="77">
                  <c:v>64</c:v>
                </c:pt>
                <c:pt idx="78">
                  <c:v>105</c:v>
                </c:pt>
                <c:pt idx="79">
                  <c:v>511</c:v>
                </c:pt>
                <c:pt idx="80">
                  <c:v>461</c:v>
                </c:pt>
                <c:pt idx="81">
                  <c:v>224</c:v>
                </c:pt>
                <c:pt idx="82">
                  <c:v>943</c:v>
                </c:pt>
                <c:pt idx="83">
                  <c:v>234</c:v>
                </c:pt>
                <c:pt idx="84">
                  <c:v>149</c:v>
                </c:pt>
                <c:pt idx="85">
                  <c:v>521</c:v>
                </c:pt>
                <c:pt idx="86">
                  <c:v>219</c:v>
                </c:pt>
                <c:pt idx="87">
                  <c:v>455</c:v>
                </c:pt>
                <c:pt idx="88">
                  <c:v>201</c:v>
                </c:pt>
                <c:pt idx="89">
                  <c:v>129</c:v>
                </c:pt>
                <c:pt idx="90">
                  <c:v>88</c:v>
                </c:pt>
                <c:pt idx="91">
                  <c:v>57</c:v>
                </c:pt>
              </c:numCache>
            </c:numRef>
          </c:val>
          <c:smooth val="0"/>
          <c:extLst>
            <c:ext xmlns:c16="http://schemas.microsoft.com/office/drawing/2014/chart" uri="{C3380CC4-5D6E-409C-BE32-E72D297353CC}">
              <c16:uniqueId val="{00000002-90B8-496D-8C52-39D2C003ECF2}"/>
            </c:ext>
          </c:extLst>
        </c:ser>
        <c:dLbls>
          <c:showLegendKey val="0"/>
          <c:showVal val="0"/>
          <c:showCatName val="0"/>
          <c:showSerName val="0"/>
          <c:showPercent val="0"/>
          <c:showBubbleSize val="0"/>
        </c:dLbls>
        <c:smooth val="0"/>
        <c:axId val="325730336"/>
        <c:axId val="325729680"/>
      </c:lineChart>
      <c:dateAx>
        <c:axId val="325730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29680"/>
        <c:crosses val="autoZero"/>
        <c:auto val="1"/>
        <c:lblOffset val="100"/>
        <c:baseTimeUnit val="days"/>
      </c:dateAx>
      <c:valAx>
        <c:axId val="325729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3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8C518-F94B-4F1C-AEA5-468AC47F7B60}"/>
              </a:ext>
            </a:extLst>
          </p:cNvPr>
          <p:cNvSpPr>
            <a:spLocks noGrp="1"/>
          </p:cNvSpPr>
          <p:nvPr>
            <p:ph type="ctrTitle"/>
          </p:nvPr>
        </p:nvSpPr>
        <p:spPr/>
        <p:txBody>
          <a:bodyPr/>
          <a:lstStyle/>
          <a:p>
            <a:r>
              <a:rPr lang="en-US"/>
              <a:t>Quartalsreport Facebook</a:t>
            </a:r>
          </a:p>
        </p:txBody>
      </p:sp>
      <p:sp>
        <p:nvSpPr>
          <p:cNvPr id="3" name="Subtitle 2">
            <a:extLst>
              <a:ext uri="{FF2B5EF4-FFF2-40B4-BE49-F238E27FC236}">
                <a16:creationId xmlns:a16="http://schemas.microsoft.com/office/drawing/2014/main" id="{279D3DC4-3AA2-4946-ACDB-01E5B07BA1FB}"/>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1533778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8408F-8981-440F-B2E5-78C87DE1A77A}"/>
              </a:ext>
            </a:extLst>
          </p:cNvPr>
          <p:cNvSpPr>
            <a:spLocks noGrp="1"/>
          </p:cNvSpPr>
          <p:nvPr>
            <p:ph type="title"/>
          </p:nvPr>
        </p:nvSpPr>
        <p:spPr/>
        <p:txBody>
          <a:bodyPr/>
          <a:lstStyle/>
          <a:p>
            <a:r>
              <a:rPr lang="de-DE"/>
              <a:t>Facebook Entwicklung der Follower | All Pages</a:t>
            </a:r>
            <a:endParaRPr lang="en-US"/>
          </a:p>
        </p:txBody>
      </p:sp>
      <p:graphicFrame>
        <p:nvGraphicFramePr>
          <p:cNvPr id="6" name="Chart Placeholder 5">
            <a:extLst>
              <a:ext uri="{FF2B5EF4-FFF2-40B4-BE49-F238E27FC236}">
                <a16:creationId xmlns:a16="http://schemas.microsoft.com/office/drawing/2014/main" id="{B28713E0-F978-42FC-9E09-39E546A25F2A}"/>
              </a:ext>
            </a:extLst>
          </p:cNvPr>
          <p:cNvGraphicFramePr>
            <a:graphicFrameLocks noGrp="1"/>
          </p:cNvGraphicFramePr>
          <p:nvPr>
            <p:ph type="chart" sz="quarter" idx="13"/>
            <p:extLst>
              <p:ext uri="{D42A27DB-BD31-4B8C-83A1-F6EECF244321}">
                <p14:modId xmlns:p14="http://schemas.microsoft.com/office/powerpoint/2010/main" val="111059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D6183B-BDC5-4DB6-9CC3-B75E48D39567}"/>
              </a:ext>
            </a:extLst>
          </p:cNvPr>
          <p:cNvSpPr>
            <a:spLocks noGrp="1"/>
          </p:cNvSpPr>
          <p:nvPr>
            <p:ph type="body" sz="quarter" idx="14"/>
          </p:nvPr>
        </p:nvSpPr>
        <p:spPr/>
        <p:txBody>
          <a:bodyPr/>
          <a:lstStyle/>
          <a:p>
            <a:r>
              <a:rPr lang="en-US"/>
              <a:t>07/01/2020 - 09/30/2020</a:t>
            </a:r>
          </a:p>
        </p:txBody>
      </p:sp>
      <p:sp>
        <p:nvSpPr>
          <p:cNvPr id="5" name="Footer Placeholder 4">
            <a:extLst>
              <a:ext uri="{FF2B5EF4-FFF2-40B4-BE49-F238E27FC236}">
                <a16:creationId xmlns:a16="http://schemas.microsoft.com/office/drawing/2014/main" id="{13E6FE0C-0D29-4058-8B20-603C877659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08650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07871-FDA8-4313-BD01-CE99C264E6AB}"/>
              </a:ext>
            </a:extLst>
          </p:cNvPr>
          <p:cNvSpPr>
            <a:spLocks noGrp="1"/>
          </p:cNvSpPr>
          <p:nvPr>
            <p:ph type="title"/>
          </p:nvPr>
        </p:nvSpPr>
        <p:spPr/>
        <p:txBody>
          <a:bodyPr/>
          <a:lstStyle/>
          <a:p>
            <a:r>
              <a:rPr lang="en-US"/>
              <a:t>Facebook Facebook KPIs Reichweite | All Pages</a:t>
            </a:r>
          </a:p>
        </p:txBody>
      </p:sp>
      <p:graphicFrame>
        <p:nvGraphicFramePr>
          <p:cNvPr id="5" name="Table Placeholder 4">
            <a:extLst>
              <a:ext uri="{FF2B5EF4-FFF2-40B4-BE49-F238E27FC236}">
                <a16:creationId xmlns:a16="http://schemas.microsoft.com/office/drawing/2014/main" id="{B602DA82-C285-4A7B-A5DF-22AEDF89DE62}"/>
              </a:ext>
            </a:extLst>
          </p:cNvPr>
          <p:cNvGraphicFramePr>
            <a:graphicFrameLocks noGrp="1"/>
          </p:cNvGraphicFramePr>
          <p:nvPr>
            <p:ph type="tbl" sz="quarter" idx="13"/>
            <p:extLst>
              <p:ext uri="{D42A27DB-BD31-4B8C-83A1-F6EECF244321}">
                <p14:modId xmlns:p14="http://schemas.microsoft.com/office/powerpoint/2010/main" val="1306685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831277577"/>
                    </a:ext>
                  </a:extLst>
                </a:gridCol>
                <a:gridCol w="987552">
                  <a:extLst>
                    <a:ext uri="{9D8B030D-6E8A-4147-A177-3AD203B41FA5}">
                      <a16:colId xmlns:a16="http://schemas.microsoft.com/office/drawing/2014/main" val="357399044"/>
                    </a:ext>
                  </a:extLst>
                </a:gridCol>
                <a:gridCol w="987552">
                  <a:extLst>
                    <a:ext uri="{9D8B030D-6E8A-4147-A177-3AD203B41FA5}">
                      <a16:colId xmlns:a16="http://schemas.microsoft.com/office/drawing/2014/main" val="1413602664"/>
                    </a:ext>
                  </a:extLst>
                </a:gridCol>
                <a:gridCol w="987552">
                  <a:extLst>
                    <a:ext uri="{9D8B030D-6E8A-4147-A177-3AD203B41FA5}">
                      <a16:colId xmlns:a16="http://schemas.microsoft.com/office/drawing/2014/main" val="3240505814"/>
                    </a:ext>
                  </a:extLst>
                </a:gridCol>
                <a:gridCol w="822960">
                  <a:extLst>
                    <a:ext uri="{9D8B030D-6E8A-4147-A177-3AD203B41FA5}">
                      <a16:colId xmlns:a16="http://schemas.microsoft.com/office/drawing/2014/main" val="2447024496"/>
                    </a:ext>
                  </a:extLst>
                </a:gridCol>
                <a:gridCol w="411480">
                  <a:extLst>
                    <a:ext uri="{9D8B030D-6E8A-4147-A177-3AD203B41FA5}">
                      <a16:colId xmlns:a16="http://schemas.microsoft.com/office/drawing/2014/main" val="2765957516"/>
                    </a:ext>
                  </a:extLst>
                </a:gridCol>
                <a:gridCol w="987552">
                  <a:extLst>
                    <a:ext uri="{9D8B030D-6E8A-4147-A177-3AD203B41FA5}">
                      <a16:colId xmlns:a16="http://schemas.microsoft.com/office/drawing/2014/main" val="2149913700"/>
                    </a:ext>
                  </a:extLst>
                </a:gridCol>
                <a:gridCol w="740664">
                  <a:extLst>
                    <a:ext uri="{9D8B030D-6E8A-4147-A177-3AD203B41FA5}">
                      <a16:colId xmlns:a16="http://schemas.microsoft.com/office/drawing/2014/main" val="3341858409"/>
                    </a:ext>
                  </a:extLst>
                </a:gridCol>
                <a:gridCol w="987552">
                  <a:extLst>
                    <a:ext uri="{9D8B030D-6E8A-4147-A177-3AD203B41FA5}">
                      <a16:colId xmlns:a16="http://schemas.microsoft.com/office/drawing/2014/main" val="837103061"/>
                    </a:ext>
                  </a:extLst>
                </a:gridCol>
                <a:gridCol w="411480">
                  <a:extLst>
                    <a:ext uri="{9D8B030D-6E8A-4147-A177-3AD203B41FA5}">
                      <a16:colId xmlns:a16="http://schemas.microsoft.com/office/drawing/2014/main" val="1432871776"/>
                    </a:ext>
                  </a:extLst>
                </a:gridCol>
              </a:tblGrid>
              <a:tr h="370840">
                <a:tc>
                  <a:txBody>
                    <a:bodyPr/>
                    <a:lstStyle/>
                    <a:p>
                      <a:r>
                        <a:rPr lang="en-US" sz="1000"/>
                        <a:t>Fans</a:t>
                      </a:r>
                    </a:p>
                  </a:txBody>
                  <a:tcPr/>
                </a:tc>
                <a:tc>
                  <a:txBody>
                    <a:bodyPr/>
                    <a:lstStyle/>
                    <a:p>
                      <a:r>
                        <a:rPr lang="en-US" sz="1000"/>
                        <a:t>Änderung Fans</a:t>
                      </a:r>
                    </a:p>
                  </a:txBody>
                  <a:tcPr/>
                </a:tc>
                <a:tc>
                  <a:txBody>
                    <a:bodyPr/>
                    <a:lstStyle/>
                    <a:p>
                      <a:r>
                        <a:rPr lang="en-US" sz="1000"/>
                        <a:t>Posts</a:t>
                      </a:r>
                    </a:p>
                  </a:txBody>
                  <a:tcPr/>
                </a:tc>
                <a:tc>
                  <a:txBody>
                    <a:bodyPr/>
                    <a:lstStyle/>
                    <a:p>
                      <a:r>
                        <a:rPr lang="en-US" sz="1000"/>
                        <a:t>Impressionen</a:t>
                      </a:r>
                    </a:p>
                  </a:txBody>
                  <a:tcPr/>
                </a:tc>
                <a:tc>
                  <a:txBody>
                    <a:bodyPr/>
                    <a:lstStyle/>
                    <a:p>
                      <a:r>
                        <a:rPr lang="en-US" sz="1000"/>
                        <a:t>Bezahlte Impressionen</a:t>
                      </a:r>
                    </a:p>
                  </a:txBody>
                  <a:tcPr/>
                </a:tc>
                <a:tc>
                  <a:txBody>
                    <a:bodyPr/>
                    <a:lstStyle/>
                    <a:p>
                      <a:r>
                        <a:rPr lang="en-US" sz="1000"/>
                        <a:t>Anteil Bezahlt</a:t>
                      </a:r>
                    </a:p>
                  </a:txBody>
                  <a:tcPr/>
                </a:tc>
                <a:tc>
                  <a:txBody>
                    <a:bodyPr/>
                    <a:lstStyle/>
                    <a:p>
                      <a:r>
                        <a:rPr lang="en-US" sz="1000"/>
                        <a:t>Organische Impressionen</a:t>
                      </a:r>
                    </a:p>
                  </a:txBody>
                  <a:tcPr/>
                </a:tc>
                <a:tc>
                  <a:txBody>
                    <a:bodyPr/>
                    <a:lstStyle/>
                    <a:p>
                      <a:r>
                        <a:rPr lang="en-US" sz="1000"/>
                        <a:t>Anteil Organisch</a:t>
                      </a:r>
                    </a:p>
                  </a:txBody>
                  <a:tcPr/>
                </a:tc>
                <a:tc>
                  <a:txBody>
                    <a:bodyPr/>
                    <a:lstStyle/>
                    <a:p>
                      <a:r>
                        <a:rPr lang="en-US" sz="1000"/>
                        <a:t>Virale Impressionen</a:t>
                      </a:r>
                    </a:p>
                  </a:txBody>
                  <a:tcPr/>
                </a:tc>
                <a:tc>
                  <a:txBody>
                    <a:bodyPr/>
                    <a:lstStyle/>
                    <a:p>
                      <a:r>
                        <a:rPr lang="en-US" sz="1000"/>
                        <a:t>Anteil Viral</a:t>
                      </a:r>
                    </a:p>
                  </a:txBody>
                  <a:tcPr/>
                </a:tc>
                <a:extLst>
                  <a:ext uri="{0D108BD9-81ED-4DB2-BD59-A6C34878D82A}">
                    <a16:rowId xmlns:a16="http://schemas.microsoft.com/office/drawing/2014/main" val="3396383854"/>
                  </a:ext>
                </a:extLst>
              </a:tr>
              <a:tr h="370840">
                <a:tc>
                  <a:txBody>
                    <a:bodyPr/>
                    <a:lstStyle/>
                    <a:p>
                      <a:r>
                        <a:rPr lang="en-US" sz="1000"/>
                        <a:t>9652</a:t>
                      </a:r>
                    </a:p>
                  </a:txBody>
                  <a:tcPr/>
                </a:tc>
                <a:tc>
                  <a:txBody>
                    <a:bodyPr/>
                    <a:lstStyle/>
                    <a:p>
                      <a:r>
                        <a:rPr lang="en-US" sz="1000"/>
                        <a:t>12</a:t>
                      </a:r>
                    </a:p>
                  </a:txBody>
                  <a:tcPr/>
                </a:tc>
                <a:tc>
                  <a:txBody>
                    <a:bodyPr/>
                    <a:lstStyle/>
                    <a:p>
                      <a:r>
                        <a:rPr lang="en-US" sz="1000"/>
                        <a:t>24</a:t>
                      </a:r>
                    </a:p>
                  </a:txBody>
                  <a:tcPr/>
                </a:tc>
                <a:tc>
                  <a:txBody>
                    <a:bodyPr/>
                    <a:lstStyle/>
                    <a:p>
                      <a:r>
                        <a:rPr lang="en-US" sz="1000"/>
                        <a:t>313911</a:t>
                      </a:r>
                    </a:p>
                  </a:txBody>
                  <a:tcPr/>
                </a:tc>
                <a:tc>
                  <a:txBody>
                    <a:bodyPr/>
                    <a:lstStyle/>
                    <a:p>
                      <a:r>
                        <a:rPr lang="en-US" sz="1000"/>
                        <a:t>224677</a:t>
                      </a:r>
                    </a:p>
                  </a:txBody>
                  <a:tcPr/>
                </a:tc>
                <a:tc>
                  <a:txBody>
                    <a:bodyPr/>
                    <a:lstStyle/>
                    <a:p>
                      <a:r>
                        <a:rPr lang="en-US" sz="1000"/>
                        <a:t>72.14 %</a:t>
                      </a:r>
                    </a:p>
                  </a:txBody>
                  <a:tcPr/>
                </a:tc>
                <a:tc>
                  <a:txBody>
                    <a:bodyPr/>
                    <a:lstStyle/>
                    <a:p>
                      <a:r>
                        <a:rPr lang="en-US" sz="1000"/>
                        <a:t>89234</a:t>
                      </a:r>
                    </a:p>
                  </a:txBody>
                  <a:tcPr/>
                </a:tc>
                <a:tc>
                  <a:txBody>
                    <a:bodyPr/>
                    <a:lstStyle/>
                    <a:p>
                      <a:r>
                        <a:rPr lang="en-US" sz="1000"/>
                        <a:t>28.65 %</a:t>
                      </a:r>
                    </a:p>
                  </a:txBody>
                  <a:tcPr/>
                </a:tc>
                <a:tc>
                  <a:txBody>
                    <a:bodyPr/>
                    <a:lstStyle/>
                    <a:p>
                      <a:r>
                        <a:rPr lang="en-US" sz="1000"/>
                        <a:t>44799</a:t>
                      </a:r>
                    </a:p>
                  </a:txBody>
                  <a:tcPr/>
                </a:tc>
                <a:tc>
                  <a:txBody>
                    <a:bodyPr/>
                    <a:lstStyle/>
                    <a:p>
                      <a:r>
                        <a:rPr lang="en-US" sz="1000"/>
                        <a:t>14.38 %</a:t>
                      </a:r>
                    </a:p>
                  </a:txBody>
                  <a:tcPr/>
                </a:tc>
                <a:extLst>
                  <a:ext uri="{0D108BD9-81ED-4DB2-BD59-A6C34878D82A}">
                    <a16:rowId xmlns:a16="http://schemas.microsoft.com/office/drawing/2014/main" val="1434328136"/>
                  </a:ext>
                </a:extLst>
              </a:tr>
            </a:tbl>
          </a:graphicData>
        </a:graphic>
      </p:graphicFrame>
      <p:sp>
        <p:nvSpPr>
          <p:cNvPr id="4" name="Text Placeholder 3">
            <a:extLst>
              <a:ext uri="{FF2B5EF4-FFF2-40B4-BE49-F238E27FC236}">
                <a16:creationId xmlns:a16="http://schemas.microsoft.com/office/drawing/2014/main" id="{94267141-FFC5-4B96-B3FD-B40EC53F2F5D}"/>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3464684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19CE5-FED1-45BE-9F62-83BDEA1A6832}"/>
              </a:ext>
            </a:extLst>
          </p:cNvPr>
          <p:cNvSpPr>
            <a:spLocks noGrp="1"/>
          </p:cNvSpPr>
          <p:nvPr>
            <p:ph type="title"/>
          </p:nvPr>
        </p:nvSpPr>
        <p:spPr/>
        <p:txBody>
          <a:bodyPr/>
          <a:lstStyle/>
          <a:p>
            <a:r>
              <a:rPr lang="de-DE"/>
              <a:t>Facebook Reichweite organisch, viral und bezahlt | All Pages</a:t>
            </a:r>
            <a:endParaRPr lang="en-US"/>
          </a:p>
        </p:txBody>
      </p:sp>
      <p:graphicFrame>
        <p:nvGraphicFramePr>
          <p:cNvPr id="6" name="Chart Placeholder 5">
            <a:extLst>
              <a:ext uri="{FF2B5EF4-FFF2-40B4-BE49-F238E27FC236}">
                <a16:creationId xmlns:a16="http://schemas.microsoft.com/office/drawing/2014/main" id="{44D7BB01-C3B3-4E2A-89D7-496A00D916C3}"/>
              </a:ext>
            </a:extLst>
          </p:cNvPr>
          <p:cNvGraphicFramePr>
            <a:graphicFrameLocks noGrp="1"/>
          </p:cNvGraphicFramePr>
          <p:nvPr>
            <p:ph type="chart" sz="quarter" idx="13"/>
            <p:extLst>
              <p:ext uri="{D42A27DB-BD31-4B8C-83A1-F6EECF244321}">
                <p14:modId xmlns:p14="http://schemas.microsoft.com/office/powerpoint/2010/main" val="8636882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026D88-F69A-4D06-A13C-13B5EBADC4E7}"/>
              </a:ext>
            </a:extLst>
          </p:cNvPr>
          <p:cNvSpPr>
            <a:spLocks noGrp="1"/>
          </p:cNvSpPr>
          <p:nvPr>
            <p:ph type="body" sz="quarter" idx="14"/>
          </p:nvPr>
        </p:nvSpPr>
        <p:spPr/>
        <p:txBody>
          <a:bodyPr/>
          <a:lstStyle/>
          <a:p>
            <a:r>
              <a:rPr lang="en-US"/>
              <a:t>07/01/2020 - 09/30/2020</a:t>
            </a:r>
          </a:p>
        </p:txBody>
      </p:sp>
      <p:sp>
        <p:nvSpPr>
          <p:cNvPr id="5" name="Footer Placeholder 4">
            <a:extLst>
              <a:ext uri="{FF2B5EF4-FFF2-40B4-BE49-F238E27FC236}">
                <a16:creationId xmlns:a16="http://schemas.microsoft.com/office/drawing/2014/main" id="{6336EB96-B5FE-45AE-9594-78D016BB90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7295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7B2C2-5A85-4D2F-9B7A-4127E546CB54}"/>
              </a:ext>
            </a:extLst>
          </p:cNvPr>
          <p:cNvSpPr>
            <a:spLocks noGrp="1"/>
          </p:cNvSpPr>
          <p:nvPr>
            <p:ph type="title"/>
          </p:nvPr>
        </p:nvSpPr>
        <p:spPr/>
        <p:txBody>
          <a:bodyPr/>
          <a:lstStyle/>
          <a:p>
            <a:r>
              <a:rPr lang="de-DE"/>
              <a:t>Facebook Übersicht redaktionelle Inhalte | All Pages</a:t>
            </a:r>
            <a:endParaRPr lang="en-US"/>
          </a:p>
        </p:txBody>
      </p:sp>
      <p:graphicFrame>
        <p:nvGraphicFramePr>
          <p:cNvPr id="5" name="Table Placeholder 4">
            <a:extLst>
              <a:ext uri="{FF2B5EF4-FFF2-40B4-BE49-F238E27FC236}">
                <a16:creationId xmlns:a16="http://schemas.microsoft.com/office/drawing/2014/main" id="{8F8A0ECF-1831-45F9-9FE1-76182D5B1E0F}"/>
              </a:ext>
            </a:extLst>
          </p:cNvPr>
          <p:cNvGraphicFramePr>
            <a:graphicFrameLocks noGrp="1"/>
          </p:cNvGraphicFramePr>
          <p:nvPr>
            <p:ph type="tbl" sz="quarter" idx="13"/>
            <p:extLst>
              <p:ext uri="{D42A27DB-BD31-4B8C-83A1-F6EECF244321}">
                <p14:modId xmlns:p14="http://schemas.microsoft.com/office/powerpoint/2010/main" val="1502013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750622567"/>
                    </a:ext>
                  </a:extLst>
                </a:gridCol>
                <a:gridCol w="1069848">
                  <a:extLst>
                    <a:ext uri="{9D8B030D-6E8A-4147-A177-3AD203B41FA5}">
                      <a16:colId xmlns:a16="http://schemas.microsoft.com/office/drawing/2014/main" val="3269054140"/>
                    </a:ext>
                  </a:extLst>
                </a:gridCol>
                <a:gridCol w="1069848">
                  <a:extLst>
                    <a:ext uri="{9D8B030D-6E8A-4147-A177-3AD203B41FA5}">
                      <a16:colId xmlns:a16="http://schemas.microsoft.com/office/drawing/2014/main" val="2625361194"/>
                    </a:ext>
                  </a:extLst>
                </a:gridCol>
                <a:gridCol w="1069848">
                  <a:extLst>
                    <a:ext uri="{9D8B030D-6E8A-4147-A177-3AD203B41FA5}">
                      <a16:colId xmlns:a16="http://schemas.microsoft.com/office/drawing/2014/main" val="3382117659"/>
                    </a:ext>
                  </a:extLst>
                </a:gridCol>
                <a:gridCol w="1069848">
                  <a:extLst>
                    <a:ext uri="{9D8B030D-6E8A-4147-A177-3AD203B41FA5}">
                      <a16:colId xmlns:a16="http://schemas.microsoft.com/office/drawing/2014/main" val="3834876018"/>
                    </a:ext>
                  </a:extLst>
                </a:gridCol>
                <a:gridCol w="905256">
                  <a:extLst>
                    <a:ext uri="{9D8B030D-6E8A-4147-A177-3AD203B41FA5}">
                      <a16:colId xmlns:a16="http://schemas.microsoft.com/office/drawing/2014/main" val="623097481"/>
                    </a:ext>
                  </a:extLst>
                </a:gridCol>
                <a:gridCol w="493776">
                  <a:extLst>
                    <a:ext uri="{9D8B030D-6E8A-4147-A177-3AD203B41FA5}">
                      <a16:colId xmlns:a16="http://schemas.microsoft.com/office/drawing/2014/main" val="3973350622"/>
                    </a:ext>
                  </a:extLst>
                </a:gridCol>
                <a:gridCol w="493776">
                  <a:extLst>
                    <a:ext uri="{9D8B030D-6E8A-4147-A177-3AD203B41FA5}">
                      <a16:colId xmlns:a16="http://schemas.microsoft.com/office/drawing/2014/main" val="4253655404"/>
                    </a:ext>
                  </a:extLst>
                </a:gridCol>
                <a:gridCol w="493776">
                  <a:extLst>
                    <a:ext uri="{9D8B030D-6E8A-4147-A177-3AD203B41FA5}">
                      <a16:colId xmlns:a16="http://schemas.microsoft.com/office/drawing/2014/main" val="839102775"/>
                    </a:ext>
                  </a:extLst>
                </a:gridCol>
              </a:tblGrid>
              <a:tr h="370840">
                <a:tc>
                  <a:txBody>
                    <a:bodyPr/>
                    <a:lstStyle/>
                    <a:p>
                      <a:r>
                        <a:rPr lang="en-US" sz="1000"/>
                        <a:t>Fans</a:t>
                      </a:r>
                    </a:p>
                  </a:txBody>
                  <a:tcPr/>
                </a:tc>
                <a:tc>
                  <a:txBody>
                    <a:bodyPr/>
                    <a:lstStyle/>
                    <a:p>
                      <a:r>
                        <a:rPr lang="en-US" sz="1000"/>
                        <a:t>Posts</a:t>
                      </a:r>
                    </a:p>
                  </a:txBody>
                  <a:tcPr/>
                </a:tc>
                <a:tc>
                  <a:txBody>
                    <a:bodyPr/>
                    <a:lstStyle/>
                    <a:p>
                      <a:r>
                        <a:rPr lang="en-US" sz="1000"/>
                        <a:t>Videos</a:t>
                      </a:r>
                    </a:p>
                  </a:txBody>
                  <a:tcPr/>
                </a:tc>
                <a:tc>
                  <a:txBody>
                    <a:bodyPr/>
                    <a:lstStyle/>
                    <a:p>
                      <a:r>
                        <a:rPr lang="en-US" sz="1000"/>
                        <a:t>Foto Posts</a:t>
                      </a:r>
                    </a:p>
                  </a:txBody>
                  <a:tcPr/>
                </a:tc>
                <a:tc>
                  <a:txBody>
                    <a:bodyPr/>
                    <a:lstStyle/>
                    <a:p>
                      <a:r>
                        <a:rPr lang="en-US" sz="1000"/>
                        <a:t>Link Posts</a:t>
                      </a:r>
                    </a:p>
                  </a:txBody>
                  <a:tcPr/>
                </a:tc>
                <a:tc>
                  <a:txBody>
                    <a:bodyPr/>
                    <a:lstStyle/>
                    <a:p>
                      <a:r>
                        <a:rPr lang="en-US" sz="1000"/>
                        <a:t>Reaktionen</a:t>
                      </a:r>
                    </a:p>
                  </a:txBody>
                  <a:tcPr/>
                </a:tc>
                <a:tc>
                  <a:txBody>
                    <a:bodyPr/>
                    <a:lstStyle/>
                    <a:p>
                      <a:r>
                        <a:rPr lang="en-US" sz="1000"/>
                        <a:t>Kommentare</a:t>
                      </a:r>
                    </a:p>
                  </a:txBody>
                  <a:tcPr/>
                </a:tc>
                <a:tc>
                  <a:txBody>
                    <a:bodyPr/>
                    <a:lstStyle/>
                    <a:p>
                      <a:r>
                        <a:rPr lang="en-US" sz="1000"/>
                        <a:t>Geteilt</a:t>
                      </a:r>
                    </a:p>
                  </a:txBody>
                  <a:tcPr/>
                </a:tc>
                <a:tc>
                  <a:txBody>
                    <a:bodyPr/>
                    <a:lstStyle/>
                    <a:p>
                      <a:r>
                        <a:rPr lang="en-US" sz="1000"/>
                        <a:t>Interaktionsrate</a:t>
                      </a:r>
                    </a:p>
                  </a:txBody>
                  <a:tcPr/>
                </a:tc>
                <a:extLst>
                  <a:ext uri="{0D108BD9-81ED-4DB2-BD59-A6C34878D82A}">
                    <a16:rowId xmlns:a16="http://schemas.microsoft.com/office/drawing/2014/main" val="3675489084"/>
                  </a:ext>
                </a:extLst>
              </a:tr>
              <a:tr h="370840">
                <a:tc>
                  <a:txBody>
                    <a:bodyPr/>
                    <a:lstStyle/>
                    <a:p>
                      <a:r>
                        <a:rPr lang="en-US" sz="1000"/>
                        <a:t>9651</a:t>
                      </a:r>
                    </a:p>
                  </a:txBody>
                  <a:tcPr/>
                </a:tc>
                <a:tc>
                  <a:txBody>
                    <a:bodyPr/>
                    <a:lstStyle/>
                    <a:p>
                      <a:r>
                        <a:rPr lang="en-US" sz="1000"/>
                        <a:t>24</a:t>
                      </a:r>
                    </a:p>
                  </a:txBody>
                  <a:tcPr/>
                </a:tc>
                <a:tc>
                  <a:txBody>
                    <a:bodyPr/>
                    <a:lstStyle/>
                    <a:p>
                      <a:r>
                        <a:rPr lang="en-US" sz="1000"/>
                        <a:t>3</a:t>
                      </a:r>
                    </a:p>
                  </a:txBody>
                  <a:tcPr/>
                </a:tc>
                <a:tc>
                  <a:txBody>
                    <a:bodyPr/>
                    <a:lstStyle/>
                    <a:p>
                      <a:r>
                        <a:rPr lang="en-US" sz="1000"/>
                        <a:t>21</a:t>
                      </a:r>
                    </a:p>
                  </a:txBody>
                  <a:tcPr/>
                </a:tc>
                <a:tc>
                  <a:txBody>
                    <a:bodyPr/>
                    <a:lstStyle/>
                    <a:p>
                      <a:r>
                        <a:rPr lang="en-US" sz="1000"/>
                        <a:t>0</a:t>
                      </a:r>
                    </a:p>
                  </a:txBody>
                  <a:tcPr/>
                </a:tc>
                <a:tc>
                  <a:txBody>
                    <a:bodyPr/>
                    <a:lstStyle/>
                    <a:p>
                      <a:r>
                        <a:rPr lang="en-US" sz="1000"/>
                        <a:t>413</a:t>
                      </a:r>
                    </a:p>
                  </a:txBody>
                  <a:tcPr/>
                </a:tc>
                <a:tc>
                  <a:txBody>
                    <a:bodyPr/>
                    <a:lstStyle/>
                    <a:p>
                      <a:r>
                        <a:rPr lang="en-US" sz="1000"/>
                        <a:t>12</a:t>
                      </a:r>
                    </a:p>
                  </a:txBody>
                  <a:tcPr/>
                </a:tc>
                <a:tc>
                  <a:txBody>
                    <a:bodyPr/>
                    <a:lstStyle/>
                    <a:p>
                      <a:r>
                        <a:rPr lang="en-US" sz="1000"/>
                        <a:t>299</a:t>
                      </a:r>
                    </a:p>
                  </a:txBody>
                  <a:tcPr/>
                </a:tc>
                <a:tc>
                  <a:txBody>
                    <a:bodyPr/>
                    <a:lstStyle/>
                    <a:p>
                      <a:r>
                        <a:rPr lang="en-US" sz="1000"/>
                        <a:t>0.6252 %</a:t>
                      </a:r>
                    </a:p>
                  </a:txBody>
                  <a:tcPr/>
                </a:tc>
                <a:extLst>
                  <a:ext uri="{0D108BD9-81ED-4DB2-BD59-A6C34878D82A}">
                    <a16:rowId xmlns:a16="http://schemas.microsoft.com/office/drawing/2014/main" val="2824269744"/>
                  </a:ext>
                </a:extLst>
              </a:tr>
            </a:tbl>
          </a:graphicData>
        </a:graphic>
      </p:graphicFrame>
      <p:sp>
        <p:nvSpPr>
          <p:cNvPr id="4" name="Text Placeholder 3">
            <a:extLst>
              <a:ext uri="{FF2B5EF4-FFF2-40B4-BE49-F238E27FC236}">
                <a16:creationId xmlns:a16="http://schemas.microsoft.com/office/drawing/2014/main" id="{ACAF0DE9-5816-45A2-893C-5B8ECF68CF3C}"/>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1811037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FCE43-5804-4B25-A504-4D84DA58CFAB}"/>
              </a:ext>
            </a:extLst>
          </p:cNvPr>
          <p:cNvSpPr>
            <a:spLocks noGrp="1"/>
          </p:cNvSpPr>
          <p:nvPr>
            <p:ph type="title"/>
          </p:nvPr>
        </p:nvSpPr>
        <p:spPr/>
        <p:txBody>
          <a:bodyPr/>
          <a:lstStyle/>
          <a:p>
            <a:r>
              <a:rPr lang="de-DE"/>
              <a:t>Facebook Postings mit den meisten Interaktionen | All Pages - 1 of 4</a:t>
            </a:r>
            <a:endParaRPr lang="en-US"/>
          </a:p>
        </p:txBody>
      </p:sp>
      <p:graphicFrame>
        <p:nvGraphicFramePr>
          <p:cNvPr id="5" name="Table Placeholder 4">
            <a:extLst>
              <a:ext uri="{FF2B5EF4-FFF2-40B4-BE49-F238E27FC236}">
                <a16:creationId xmlns:a16="http://schemas.microsoft.com/office/drawing/2014/main" id="{2F1C12AD-9F1D-472F-932E-AEADFC802281}"/>
              </a:ext>
            </a:extLst>
          </p:cNvPr>
          <p:cNvGraphicFramePr>
            <a:graphicFrameLocks noGrp="1"/>
          </p:cNvGraphicFramePr>
          <p:nvPr>
            <p:ph type="tbl" sz="quarter" idx="13"/>
            <p:extLst>
              <p:ext uri="{D42A27DB-BD31-4B8C-83A1-F6EECF244321}">
                <p14:modId xmlns:p14="http://schemas.microsoft.com/office/powerpoint/2010/main" val="3407322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33558184"/>
                    </a:ext>
                  </a:extLst>
                </a:gridCol>
                <a:gridCol w="1645920">
                  <a:extLst>
                    <a:ext uri="{9D8B030D-6E8A-4147-A177-3AD203B41FA5}">
                      <a16:colId xmlns:a16="http://schemas.microsoft.com/office/drawing/2014/main" val="3533462146"/>
                    </a:ext>
                  </a:extLst>
                </a:gridCol>
                <a:gridCol w="1152144">
                  <a:extLst>
                    <a:ext uri="{9D8B030D-6E8A-4147-A177-3AD203B41FA5}">
                      <a16:colId xmlns:a16="http://schemas.microsoft.com/office/drawing/2014/main" val="1320579647"/>
                    </a:ext>
                  </a:extLst>
                </a:gridCol>
                <a:gridCol w="576072">
                  <a:extLst>
                    <a:ext uri="{9D8B030D-6E8A-4147-A177-3AD203B41FA5}">
                      <a16:colId xmlns:a16="http://schemas.microsoft.com/office/drawing/2014/main" val="4291437370"/>
                    </a:ext>
                  </a:extLst>
                </a:gridCol>
                <a:gridCol w="576072">
                  <a:extLst>
                    <a:ext uri="{9D8B030D-6E8A-4147-A177-3AD203B41FA5}">
                      <a16:colId xmlns:a16="http://schemas.microsoft.com/office/drawing/2014/main" val="1325454896"/>
                    </a:ext>
                  </a:extLst>
                </a:gridCol>
                <a:gridCol w="576072">
                  <a:extLst>
                    <a:ext uri="{9D8B030D-6E8A-4147-A177-3AD203B41FA5}">
                      <a16:colId xmlns:a16="http://schemas.microsoft.com/office/drawing/2014/main" val="1189482285"/>
                    </a:ext>
                  </a:extLst>
                </a:gridCol>
                <a:gridCol w="576072">
                  <a:extLst>
                    <a:ext uri="{9D8B030D-6E8A-4147-A177-3AD203B41FA5}">
                      <a16:colId xmlns:a16="http://schemas.microsoft.com/office/drawing/2014/main" val="285784165"/>
                    </a:ext>
                  </a:extLst>
                </a:gridCol>
                <a:gridCol w="576072">
                  <a:extLst>
                    <a:ext uri="{9D8B030D-6E8A-4147-A177-3AD203B41FA5}">
                      <a16:colId xmlns:a16="http://schemas.microsoft.com/office/drawing/2014/main" val="2824245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69976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- 2020-07-03 12:49:03</a:t>
                      </a:r>
                      <a:r>
                        <a:rPr kumimoji="0" lang="de-DE" sz="1000" b="0" i="0" u="none" strike="noStrike" kern="1200" cap="none" spc="0" normalizeH="0" baseline="0" noProof="0">
                          <a:ln>
                            <a:noFill/>
                          </a:ln>
                          <a:solidFill>
                            <a:prstClr val="black"/>
                          </a:solidFill>
                          <a:effectLst/>
                          <a:uLnTx/>
                          <a:uFillTx/>
                          <a:latin typeface="+mn-lt"/>
                          <a:ea typeface="+mn-ea"/>
                          <a:cs typeface="+mn-cs"/>
                        </a:rPr>
                        <a:t>
 Mit unserer Online-Geschäftsstelle sind wir immer für dich da. Und auch dein Bonusprogramm kannst du hier verwalten!
Die Details zur App und die Links zu den App-Stores findest du hier:
https://www.pronovabkk.de/online-geschaeftsstelle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https://scontent-iad3-1.xx.fbcdn.net/v/t15.13418-10/s720x720/106385868_699955807245097_236125105327728808_n.jpg?_nc_cat=106&amp;ccb=2&amp;_nc_sid=ad6a45&amp;_nc_ohc=9TjWy_tur9YAX8kDbwx&amp;_nc_ht=scontent-iad3-1.xx&amp;tp=7&amp;oh=4b4d7b3d78be7bdf39a57e86b72422b9&amp;oe=60114CB3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12/28/2020 20:17:53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0.7985 %</a:t>
                      </a:r>
                    </a:p>
                  </a:txBody>
                  <a:tcPr/>
                </a:tc>
                <a:extLst>
                  <a:ext uri="{0D108BD9-81ED-4DB2-BD59-A6C34878D82A}">
                    <a16:rowId xmlns:a16="http://schemas.microsoft.com/office/drawing/2014/main" val="2749054957"/>
                  </a:ext>
                </a:extLst>
              </a:tr>
            </a:tbl>
          </a:graphicData>
        </a:graphic>
      </p:graphicFrame>
      <p:sp>
        <p:nvSpPr>
          <p:cNvPr id="4" name="Text Placeholder 3">
            <a:extLst>
              <a:ext uri="{FF2B5EF4-FFF2-40B4-BE49-F238E27FC236}">
                <a16:creationId xmlns:a16="http://schemas.microsoft.com/office/drawing/2014/main" id="{35F3FE0E-7B32-45EB-9B3E-66049C2001C1}"/>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3867215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A1353-A490-4D48-BFE9-0D5159C5BBC0}"/>
              </a:ext>
            </a:extLst>
          </p:cNvPr>
          <p:cNvSpPr>
            <a:spLocks noGrp="1"/>
          </p:cNvSpPr>
          <p:nvPr>
            <p:ph type="title"/>
          </p:nvPr>
        </p:nvSpPr>
        <p:spPr/>
        <p:txBody>
          <a:bodyPr/>
          <a:lstStyle/>
          <a:p>
            <a:r>
              <a:rPr lang="de-DE"/>
              <a:t>Facebook Postings mit den meisten Interaktionen | All Pages - 2 of 4</a:t>
            </a:r>
            <a:endParaRPr lang="en-US"/>
          </a:p>
        </p:txBody>
      </p:sp>
      <p:graphicFrame>
        <p:nvGraphicFramePr>
          <p:cNvPr id="5" name="Table Placeholder 4">
            <a:extLst>
              <a:ext uri="{FF2B5EF4-FFF2-40B4-BE49-F238E27FC236}">
                <a16:creationId xmlns:a16="http://schemas.microsoft.com/office/drawing/2014/main" id="{85EDE69D-0BFF-46A5-BF89-620FF26FED00}"/>
              </a:ext>
            </a:extLst>
          </p:cNvPr>
          <p:cNvGraphicFramePr>
            <a:graphicFrameLocks noGrp="1"/>
          </p:cNvGraphicFramePr>
          <p:nvPr>
            <p:ph type="tbl" sz="quarter" idx="13"/>
            <p:extLst>
              <p:ext uri="{D42A27DB-BD31-4B8C-83A1-F6EECF244321}">
                <p14:modId xmlns:p14="http://schemas.microsoft.com/office/powerpoint/2010/main" val="350660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70533509"/>
                    </a:ext>
                  </a:extLst>
                </a:gridCol>
                <a:gridCol w="1645920">
                  <a:extLst>
                    <a:ext uri="{9D8B030D-6E8A-4147-A177-3AD203B41FA5}">
                      <a16:colId xmlns:a16="http://schemas.microsoft.com/office/drawing/2014/main" val="1215920695"/>
                    </a:ext>
                  </a:extLst>
                </a:gridCol>
                <a:gridCol w="1152144">
                  <a:extLst>
                    <a:ext uri="{9D8B030D-6E8A-4147-A177-3AD203B41FA5}">
                      <a16:colId xmlns:a16="http://schemas.microsoft.com/office/drawing/2014/main" val="2659325630"/>
                    </a:ext>
                  </a:extLst>
                </a:gridCol>
                <a:gridCol w="576072">
                  <a:extLst>
                    <a:ext uri="{9D8B030D-6E8A-4147-A177-3AD203B41FA5}">
                      <a16:colId xmlns:a16="http://schemas.microsoft.com/office/drawing/2014/main" val="225551198"/>
                    </a:ext>
                  </a:extLst>
                </a:gridCol>
                <a:gridCol w="576072">
                  <a:extLst>
                    <a:ext uri="{9D8B030D-6E8A-4147-A177-3AD203B41FA5}">
                      <a16:colId xmlns:a16="http://schemas.microsoft.com/office/drawing/2014/main" val="1437065729"/>
                    </a:ext>
                  </a:extLst>
                </a:gridCol>
                <a:gridCol w="576072">
                  <a:extLst>
                    <a:ext uri="{9D8B030D-6E8A-4147-A177-3AD203B41FA5}">
                      <a16:colId xmlns:a16="http://schemas.microsoft.com/office/drawing/2014/main" val="3161606420"/>
                    </a:ext>
                  </a:extLst>
                </a:gridCol>
                <a:gridCol w="576072">
                  <a:extLst>
                    <a:ext uri="{9D8B030D-6E8A-4147-A177-3AD203B41FA5}">
                      <a16:colId xmlns:a16="http://schemas.microsoft.com/office/drawing/2014/main" val="506682635"/>
                    </a:ext>
                  </a:extLst>
                </a:gridCol>
                <a:gridCol w="576072">
                  <a:extLst>
                    <a:ext uri="{9D8B030D-6E8A-4147-A177-3AD203B41FA5}">
                      <a16:colId xmlns:a16="http://schemas.microsoft.com/office/drawing/2014/main" val="1963378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42569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- 2020-07-10 09:10:52</a:t>
                      </a:r>
                      <a:r>
                        <a:rPr kumimoji="0" lang="de-DE" sz="1000" b="0" i="0" u="none" strike="noStrike" kern="1200" cap="none" spc="0" normalizeH="0" baseline="0" noProof="0">
                          <a:ln>
                            <a:noFill/>
                          </a:ln>
                          <a:solidFill>
                            <a:prstClr val="black"/>
                          </a:solidFill>
                          <a:effectLst/>
                          <a:uLnTx/>
                          <a:uFillTx/>
                          <a:latin typeface="+mn-lt"/>
                          <a:ea typeface="+mn-ea"/>
                          <a:cs typeface="+mn-cs"/>
                        </a:rPr>
                        <a:t>
 +++Update: Die Störung ist behoben!+++ Wir arbeiten mit Hochdruck an euren Rückrufen.
⚠️ Unser Rechenzentrum ist aktuell von Störungen betroffen. Telefonisch können wir euch beraten, wir können aber nicht auf alle Daten zugreifen, die wir brauchen, um euch in persönlichen Angelegenheiten weiterzuhelfen. Die Experten arbeiten gerade an einer Lösung. 
Wenn ihr unser Rückrufformular nutzt, melden wir uns, sobald das Problem behoben ist:
https://www.pronovabkk.de/formulare/rueckruf-formular.html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107741509_3146299472082258_2113358889589702430_o.png?_nc_cat=109&amp;ccb=2&amp;_nc_sid=8024bb&amp;_nc_ohc=Tuh9QPvfqPYAX-Qq6P_&amp;_nc_ht=scontent-iad3-1.xx&amp;_nc_tp=30&amp;oh=907c936fa44909e87d1011e85a3a32b6&amp;oe=601B4576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01/06/2021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0.6431 %</a:t>
                      </a:r>
                    </a:p>
                  </a:txBody>
                  <a:tcPr/>
                </a:tc>
                <a:extLst>
                  <a:ext uri="{0D108BD9-81ED-4DB2-BD59-A6C34878D82A}">
                    <a16:rowId xmlns:a16="http://schemas.microsoft.com/office/drawing/2014/main" val="3406489963"/>
                  </a:ext>
                </a:extLst>
              </a:tr>
            </a:tbl>
          </a:graphicData>
        </a:graphic>
      </p:graphicFrame>
      <p:sp>
        <p:nvSpPr>
          <p:cNvPr id="4" name="Text Placeholder 3">
            <a:extLst>
              <a:ext uri="{FF2B5EF4-FFF2-40B4-BE49-F238E27FC236}">
                <a16:creationId xmlns:a16="http://schemas.microsoft.com/office/drawing/2014/main" id="{C57354BB-CF9C-46C8-8553-A310852975DE}"/>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4867203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01F4D-7F6E-4AA6-8C36-F16C2A0AD52C}"/>
              </a:ext>
            </a:extLst>
          </p:cNvPr>
          <p:cNvSpPr>
            <a:spLocks noGrp="1"/>
          </p:cNvSpPr>
          <p:nvPr>
            <p:ph type="title"/>
          </p:nvPr>
        </p:nvSpPr>
        <p:spPr/>
        <p:txBody>
          <a:bodyPr/>
          <a:lstStyle/>
          <a:p>
            <a:r>
              <a:rPr lang="de-DE"/>
              <a:t>Facebook Postings mit den meisten Interaktionen | All Pages - 3 of 4</a:t>
            </a:r>
            <a:endParaRPr lang="en-US"/>
          </a:p>
        </p:txBody>
      </p:sp>
      <p:graphicFrame>
        <p:nvGraphicFramePr>
          <p:cNvPr id="5" name="Table Placeholder 4">
            <a:extLst>
              <a:ext uri="{FF2B5EF4-FFF2-40B4-BE49-F238E27FC236}">
                <a16:creationId xmlns:a16="http://schemas.microsoft.com/office/drawing/2014/main" id="{C7D59203-7406-4461-9D8C-14017B1AA33A}"/>
              </a:ext>
            </a:extLst>
          </p:cNvPr>
          <p:cNvGraphicFramePr>
            <a:graphicFrameLocks noGrp="1"/>
          </p:cNvGraphicFramePr>
          <p:nvPr>
            <p:ph type="tbl" sz="quarter" idx="13"/>
            <p:extLst>
              <p:ext uri="{D42A27DB-BD31-4B8C-83A1-F6EECF244321}">
                <p14:modId xmlns:p14="http://schemas.microsoft.com/office/powerpoint/2010/main" val="88395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06944436"/>
                    </a:ext>
                  </a:extLst>
                </a:gridCol>
                <a:gridCol w="1645920">
                  <a:extLst>
                    <a:ext uri="{9D8B030D-6E8A-4147-A177-3AD203B41FA5}">
                      <a16:colId xmlns:a16="http://schemas.microsoft.com/office/drawing/2014/main" val="3295461328"/>
                    </a:ext>
                  </a:extLst>
                </a:gridCol>
                <a:gridCol w="1152144">
                  <a:extLst>
                    <a:ext uri="{9D8B030D-6E8A-4147-A177-3AD203B41FA5}">
                      <a16:colId xmlns:a16="http://schemas.microsoft.com/office/drawing/2014/main" val="176876977"/>
                    </a:ext>
                  </a:extLst>
                </a:gridCol>
                <a:gridCol w="576072">
                  <a:extLst>
                    <a:ext uri="{9D8B030D-6E8A-4147-A177-3AD203B41FA5}">
                      <a16:colId xmlns:a16="http://schemas.microsoft.com/office/drawing/2014/main" val="1827178379"/>
                    </a:ext>
                  </a:extLst>
                </a:gridCol>
                <a:gridCol w="576072">
                  <a:extLst>
                    <a:ext uri="{9D8B030D-6E8A-4147-A177-3AD203B41FA5}">
                      <a16:colId xmlns:a16="http://schemas.microsoft.com/office/drawing/2014/main" val="3913029022"/>
                    </a:ext>
                  </a:extLst>
                </a:gridCol>
                <a:gridCol w="576072">
                  <a:extLst>
                    <a:ext uri="{9D8B030D-6E8A-4147-A177-3AD203B41FA5}">
                      <a16:colId xmlns:a16="http://schemas.microsoft.com/office/drawing/2014/main" val="160364299"/>
                    </a:ext>
                  </a:extLst>
                </a:gridCol>
                <a:gridCol w="576072">
                  <a:extLst>
                    <a:ext uri="{9D8B030D-6E8A-4147-A177-3AD203B41FA5}">
                      <a16:colId xmlns:a16="http://schemas.microsoft.com/office/drawing/2014/main" val="1675847966"/>
                    </a:ext>
                  </a:extLst>
                </a:gridCol>
                <a:gridCol w="576072">
                  <a:extLst>
                    <a:ext uri="{9D8B030D-6E8A-4147-A177-3AD203B41FA5}">
                      <a16:colId xmlns:a16="http://schemas.microsoft.com/office/drawing/2014/main" val="1718639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10412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pronova BKK Facebook - 2020-08-20 11:15:36</a:t>
                      </a:r>
                      <a:r>
                        <a:rPr kumimoji="0" lang="en-US" sz="1000" b="0" i="0" u="none" strike="noStrike" kern="1200" cap="none" spc="0" normalizeH="0" baseline="0" noProof="0">
                          <a:ln>
                            <a:noFill/>
                          </a:ln>
                          <a:solidFill>
                            <a:prstClr val="black"/>
                          </a:solidFill>
                          <a:effectLst/>
                          <a:uLnTx/>
                          <a:uFillTx/>
                          <a:latin typeface="+mn-lt"/>
                          <a:ea typeface="+mn-ea"/>
                          <a:cs typeface="+mn-cs"/>
                        </a:rPr>
                        <a:t>
 Tschüss Wartezimmer. Hallo Online-Rezept: Deine Zeit ist zu wertvoll, um auf Pillenrezepte zu warten. So holst du dir dein Folgerezept für die Pille kostenlos auf's Smartphone: 💊📲 https://www.pronovabkk.de/online-pillenrezept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117316948_3236507009728170_4766211588133091362_o.png?_nc_cat=108&amp;ccb=2&amp;_nc_sid=8024bb&amp;_nc_ohc=0yRWZz46lssAX_CBcvl&amp;_nc_ht=scontent-iad3-1.xx&amp;_nc_tp=30&amp;oh=32e80859bd9018dfbdfa90eecfc0a9dd&amp;oe=601BC0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01/06/2021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0.4973 %</a:t>
                      </a:r>
                    </a:p>
                  </a:txBody>
                  <a:tcPr/>
                </a:tc>
                <a:extLst>
                  <a:ext uri="{0D108BD9-81ED-4DB2-BD59-A6C34878D82A}">
                    <a16:rowId xmlns:a16="http://schemas.microsoft.com/office/drawing/2014/main" val="3282561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- 2020-09-21 07:46:22</a:t>
                      </a:r>
                      <a:r>
                        <a:rPr kumimoji="0" lang="de-DE" sz="1000" b="0" i="0" u="none" strike="noStrike" kern="1200" cap="none" spc="0" normalizeH="0" baseline="0" noProof="0">
                          <a:ln>
                            <a:noFill/>
                          </a:ln>
                          <a:solidFill>
                            <a:prstClr val="black"/>
                          </a:solidFill>
                          <a:effectLst/>
                          <a:uLnTx/>
                          <a:uFillTx/>
                          <a:latin typeface="+mn-lt"/>
                          <a:ea typeface="+mn-ea"/>
                          <a:cs typeface="+mn-cs"/>
                        </a:rPr>
                        <a:t>
 Duzen wir uns schon? 🤔 Und darfst du dein Handy im Büro aufladen?
Alles für Azubis: https://www.pronovabkk.de/azubis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https://scontent-iad3-1.xx.fbcdn.net/v/t15.5256-10/s720x720/118165024_2689873161230303_618267239575173418_n.jpg?_nc_cat=104&amp;ccb=2&amp;_nc_sid=ad6a45&amp;_nc_ohc=XY5ZJ2Yrg7sAX_u7cuJ&amp;_nc_ht=scontent-iad3-1.xx&amp;oh=df648b5cdd5643dfbb9906577fdf0a79&amp;oe=601B3347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01/06/2021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0.4146 %</a:t>
                      </a:r>
                    </a:p>
                  </a:txBody>
                  <a:tcPr/>
                </a:tc>
                <a:extLst>
                  <a:ext uri="{0D108BD9-81ED-4DB2-BD59-A6C34878D82A}">
                    <a16:rowId xmlns:a16="http://schemas.microsoft.com/office/drawing/2014/main" val="667702738"/>
                  </a:ext>
                </a:extLst>
              </a:tr>
            </a:tbl>
          </a:graphicData>
        </a:graphic>
      </p:graphicFrame>
      <p:sp>
        <p:nvSpPr>
          <p:cNvPr id="4" name="Text Placeholder 3">
            <a:extLst>
              <a:ext uri="{FF2B5EF4-FFF2-40B4-BE49-F238E27FC236}">
                <a16:creationId xmlns:a16="http://schemas.microsoft.com/office/drawing/2014/main" id="{63DEDF64-C5AB-42DD-B79F-83C4C741F9B1}"/>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29708785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4BF7A-755D-498A-B65A-4F1EB2A38381}"/>
              </a:ext>
            </a:extLst>
          </p:cNvPr>
          <p:cNvSpPr>
            <a:spLocks noGrp="1"/>
          </p:cNvSpPr>
          <p:nvPr>
            <p:ph type="title"/>
          </p:nvPr>
        </p:nvSpPr>
        <p:spPr/>
        <p:txBody>
          <a:bodyPr/>
          <a:lstStyle/>
          <a:p>
            <a:r>
              <a:rPr lang="de-DE"/>
              <a:t>Facebook Postings mit den meisten Interaktionen | All Pages - 4 of 4</a:t>
            </a:r>
            <a:endParaRPr lang="en-US"/>
          </a:p>
        </p:txBody>
      </p:sp>
      <p:graphicFrame>
        <p:nvGraphicFramePr>
          <p:cNvPr id="5" name="Table Placeholder 4">
            <a:extLst>
              <a:ext uri="{FF2B5EF4-FFF2-40B4-BE49-F238E27FC236}">
                <a16:creationId xmlns:a16="http://schemas.microsoft.com/office/drawing/2014/main" id="{2B946B6B-A580-446A-89F6-744359708294}"/>
              </a:ext>
            </a:extLst>
          </p:cNvPr>
          <p:cNvGraphicFramePr>
            <a:graphicFrameLocks noGrp="1"/>
          </p:cNvGraphicFramePr>
          <p:nvPr>
            <p:ph type="tbl" sz="quarter" idx="13"/>
            <p:extLst>
              <p:ext uri="{D42A27DB-BD31-4B8C-83A1-F6EECF244321}">
                <p14:modId xmlns:p14="http://schemas.microsoft.com/office/powerpoint/2010/main" val="702290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02688074"/>
                    </a:ext>
                  </a:extLst>
                </a:gridCol>
                <a:gridCol w="1645920">
                  <a:extLst>
                    <a:ext uri="{9D8B030D-6E8A-4147-A177-3AD203B41FA5}">
                      <a16:colId xmlns:a16="http://schemas.microsoft.com/office/drawing/2014/main" val="2458620423"/>
                    </a:ext>
                  </a:extLst>
                </a:gridCol>
                <a:gridCol w="1152144">
                  <a:extLst>
                    <a:ext uri="{9D8B030D-6E8A-4147-A177-3AD203B41FA5}">
                      <a16:colId xmlns:a16="http://schemas.microsoft.com/office/drawing/2014/main" val="3994852280"/>
                    </a:ext>
                  </a:extLst>
                </a:gridCol>
                <a:gridCol w="576072">
                  <a:extLst>
                    <a:ext uri="{9D8B030D-6E8A-4147-A177-3AD203B41FA5}">
                      <a16:colId xmlns:a16="http://schemas.microsoft.com/office/drawing/2014/main" val="1511609787"/>
                    </a:ext>
                  </a:extLst>
                </a:gridCol>
                <a:gridCol w="576072">
                  <a:extLst>
                    <a:ext uri="{9D8B030D-6E8A-4147-A177-3AD203B41FA5}">
                      <a16:colId xmlns:a16="http://schemas.microsoft.com/office/drawing/2014/main" val="1172131183"/>
                    </a:ext>
                  </a:extLst>
                </a:gridCol>
                <a:gridCol w="576072">
                  <a:extLst>
                    <a:ext uri="{9D8B030D-6E8A-4147-A177-3AD203B41FA5}">
                      <a16:colId xmlns:a16="http://schemas.microsoft.com/office/drawing/2014/main" val="2644299111"/>
                    </a:ext>
                  </a:extLst>
                </a:gridCol>
                <a:gridCol w="576072">
                  <a:extLst>
                    <a:ext uri="{9D8B030D-6E8A-4147-A177-3AD203B41FA5}">
                      <a16:colId xmlns:a16="http://schemas.microsoft.com/office/drawing/2014/main" val="2282775131"/>
                    </a:ext>
                  </a:extLst>
                </a:gridCol>
                <a:gridCol w="576072">
                  <a:extLst>
                    <a:ext uri="{9D8B030D-6E8A-4147-A177-3AD203B41FA5}">
                      <a16:colId xmlns:a16="http://schemas.microsoft.com/office/drawing/2014/main" val="1289328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1429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- 2020-09-04 16:59:28</a:t>
                      </a:r>
                      <a:r>
                        <a:rPr kumimoji="0" lang="de-DE" sz="1000" b="0" i="0" u="none" strike="noStrike" kern="1200" cap="none" spc="0" normalizeH="0" baseline="0" noProof="0">
                          <a:ln>
                            <a:noFill/>
                          </a:ln>
                          <a:solidFill>
                            <a:prstClr val="black"/>
                          </a:solidFill>
                          <a:effectLst/>
                          <a:uLnTx/>
                          <a:uFillTx/>
                          <a:latin typeface="+mn-lt"/>
                          <a:ea typeface="+mn-ea"/>
                          <a:cs typeface="+mn-cs"/>
                        </a:rPr>
                        <a:t>
 Wann willst du aufhören, wenn nicht jetzt? Wir bezahlen bis zu 150 Euro für deinen Rauchstopp-Kurs!
https://www.pronovabkk.de/gesundheit/rauchentwoehnung.html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https://scontent-iad3-1.xx.fbcdn.net/v/t1.0-9/p720x720/118775643_3313391895373014_5816758002491371734_o.jpg?_nc_cat=107&amp;ccb=2&amp;_nc_sid=8024bb&amp;_nc_ohc=zg2jaq094ycAX834b_I&amp;_nc_ht=scontent-iad3-1.xx&amp;tp=6&amp;oh=7c5c6bbe4eaac9a1d51d32f87c0df154&amp;oe=601AEE84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01/06/2021 08:17:35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0.3836 %</a:t>
                      </a:r>
                    </a:p>
                  </a:txBody>
                  <a:tcPr/>
                </a:tc>
                <a:extLst>
                  <a:ext uri="{0D108BD9-81ED-4DB2-BD59-A6C34878D82A}">
                    <a16:rowId xmlns:a16="http://schemas.microsoft.com/office/drawing/2014/main" val="3344668660"/>
                  </a:ext>
                </a:extLst>
              </a:tr>
            </a:tbl>
          </a:graphicData>
        </a:graphic>
      </p:graphicFrame>
      <p:sp>
        <p:nvSpPr>
          <p:cNvPr id="4" name="Text Placeholder 3">
            <a:extLst>
              <a:ext uri="{FF2B5EF4-FFF2-40B4-BE49-F238E27FC236}">
                <a16:creationId xmlns:a16="http://schemas.microsoft.com/office/drawing/2014/main" id="{D25CD6F2-C5A3-428C-80B4-49BFCCF4ED5E}"/>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2791272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B7AD4-ABEB-477C-9F37-0B99F662D3A6}"/>
              </a:ext>
            </a:extLst>
          </p:cNvPr>
          <p:cNvSpPr>
            <a:spLocks noGrp="1"/>
          </p:cNvSpPr>
          <p:nvPr>
            <p:ph type="title"/>
          </p:nvPr>
        </p:nvSpPr>
        <p:spPr/>
        <p:txBody>
          <a:bodyPr/>
          <a:lstStyle/>
          <a:p>
            <a:r>
              <a:rPr lang="de-DE"/>
              <a:t>Facebook Engagement &amp; Medien Übersicht | All Pages</a:t>
            </a:r>
            <a:endParaRPr lang="en-US"/>
          </a:p>
        </p:txBody>
      </p:sp>
      <p:graphicFrame>
        <p:nvGraphicFramePr>
          <p:cNvPr id="5" name="Table Placeholder 4">
            <a:extLst>
              <a:ext uri="{FF2B5EF4-FFF2-40B4-BE49-F238E27FC236}">
                <a16:creationId xmlns:a16="http://schemas.microsoft.com/office/drawing/2014/main" id="{D9DC3A67-8125-4D3A-856C-1C84F8258233}"/>
              </a:ext>
            </a:extLst>
          </p:cNvPr>
          <p:cNvGraphicFramePr>
            <a:graphicFrameLocks noGrp="1"/>
          </p:cNvGraphicFramePr>
          <p:nvPr>
            <p:ph type="tbl" sz="quarter" idx="13"/>
            <p:extLst>
              <p:ext uri="{D42A27DB-BD31-4B8C-83A1-F6EECF244321}">
                <p14:modId xmlns:p14="http://schemas.microsoft.com/office/powerpoint/2010/main" val="1315602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32323260"/>
                    </a:ext>
                  </a:extLst>
                </a:gridCol>
                <a:gridCol w="1481328">
                  <a:extLst>
                    <a:ext uri="{9D8B030D-6E8A-4147-A177-3AD203B41FA5}">
                      <a16:colId xmlns:a16="http://schemas.microsoft.com/office/drawing/2014/main" val="2030123418"/>
                    </a:ext>
                  </a:extLst>
                </a:gridCol>
                <a:gridCol w="1481328">
                  <a:extLst>
                    <a:ext uri="{9D8B030D-6E8A-4147-A177-3AD203B41FA5}">
                      <a16:colId xmlns:a16="http://schemas.microsoft.com/office/drawing/2014/main" val="1519539170"/>
                    </a:ext>
                  </a:extLst>
                </a:gridCol>
                <a:gridCol w="2221992">
                  <a:extLst>
                    <a:ext uri="{9D8B030D-6E8A-4147-A177-3AD203B41FA5}">
                      <a16:colId xmlns:a16="http://schemas.microsoft.com/office/drawing/2014/main" val="3010697956"/>
                    </a:ext>
                  </a:extLst>
                </a:gridCol>
                <a:gridCol w="1481328">
                  <a:extLst>
                    <a:ext uri="{9D8B030D-6E8A-4147-A177-3AD203B41FA5}">
                      <a16:colId xmlns:a16="http://schemas.microsoft.com/office/drawing/2014/main" val="3859607645"/>
                    </a:ext>
                  </a:extLst>
                </a:gridCol>
              </a:tblGrid>
              <a:tr h="370840">
                <a:tc>
                  <a:txBody>
                    <a:bodyPr/>
                    <a:lstStyle/>
                    <a:p>
                      <a:r>
                        <a:rPr lang="en-US" sz="1000"/>
                        <a:t>Video Views</a:t>
                      </a:r>
                    </a:p>
                  </a:txBody>
                  <a:tcPr/>
                </a:tc>
                <a:tc>
                  <a:txBody>
                    <a:bodyPr/>
                    <a:lstStyle/>
                    <a:p>
                      <a:r>
                        <a:rPr lang="en-US" sz="1000"/>
                        <a:t>Ansichtsdauer in Minuten</a:t>
                      </a:r>
                    </a:p>
                  </a:txBody>
                  <a:tcPr/>
                </a:tc>
                <a:tc>
                  <a:txBody>
                    <a:bodyPr/>
                    <a:lstStyle/>
                    <a:p>
                      <a:r>
                        <a:rPr lang="en-US" sz="1000"/>
                        <a:t>Klicks auf Bilder</a:t>
                      </a:r>
                    </a:p>
                  </a:txBody>
                  <a:tcPr/>
                </a:tc>
                <a:tc>
                  <a:txBody>
                    <a:bodyPr/>
                    <a:lstStyle/>
                    <a:p>
                      <a:r>
                        <a:rPr lang="en-US" sz="1000"/>
                        <a:t>Link-Klicks</a:t>
                      </a:r>
                    </a:p>
                  </a:txBody>
                  <a:tcPr/>
                </a:tc>
                <a:tc>
                  <a:txBody>
                    <a:bodyPr/>
                    <a:lstStyle/>
                    <a:p>
                      <a:r>
                        <a:rPr lang="en-US" sz="1000"/>
                        <a:t>Interaktionen mit Posts</a:t>
                      </a:r>
                    </a:p>
                  </a:txBody>
                  <a:tcPr/>
                </a:tc>
                <a:extLst>
                  <a:ext uri="{0D108BD9-81ED-4DB2-BD59-A6C34878D82A}">
                    <a16:rowId xmlns:a16="http://schemas.microsoft.com/office/drawing/2014/main" val="2099929371"/>
                  </a:ext>
                </a:extLst>
              </a:tr>
              <a:tr h="370840">
                <a:tc>
                  <a:txBody>
                    <a:bodyPr/>
                    <a:lstStyle/>
                    <a:p>
                      <a:r>
                        <a:rPr lang="en-US" sz="1000"/>
                        <a:t>3964</a:t>
                      </a:r>
                    </a:p>
                  </a:txBody>
                  <a:tcPr/>
                </a:tc>
                <a:tc>
                  <a:txBody>
                    <a:bodyPr/>
                    <a:lstStyle/>
                    <a:p>
                      <a:r>
                        <a:rPr lang="en-US" sz="1000"/>
                        <a:t>1309</a:t>
                      </a:r>
                    </a:p>
                  </a:txBody>
                  <a:tcPr/>
                </a:tc>
                <a:tc>
                  <a:txBody>
                    <a:bodyPr/>
                    <a:lstStyle/>
                    <a:p>
                      <a:r>
                        <a:rPr lang="en-US" sz="1000"/>
                        <a:t>261</a:t>
                      </a:r>
                    </a:p>
                  </a:txBody>
                  <a:tcPr/>
                </a:tc>
                <a:tc>
                  <a:txBody>
                    <a:bodyPr/>
                    <a:lstStyle/>
                    <a:p>
                      <a:r>
                        <a:rPr lang="en-US" sz="1000"/>
                        <a:t>514</a:t>
                      </a:r>
                    </a:p>
                  </a:txBody>
                  <a:tcPr/>
                </a:tc>
                <a:tc>
                  <a:txBody>
                    <a:bodyPr/>
                    <a:lstStyle/>
                    <a:p>
                      <a:r>
                        <a:rPr lang="en-US" sz="1000"/>
                        <a:t>2911</a:t>
                      </a:r>
                    </a:p>
                  </a:txBody>
                  <a:tcPr/>
                </a:tc>
                <a:extLst>
                  <a:ext uri="{0D108BD9-81ED-4DB2-BD59-A6C34878D82A}">
                    <a16:rowId xmlns:a16="http://schemas.microsoft.com/office/drawing/2014/main" val="3997991007"/>
                  </a:ext>
                </a:extLst>
              </a:tr>
            </a:tbl>
          </a:graphicData>
        </a:graphic>
      </p:graphicFrame>
      <p:sp>
        <p:nvSpPr>
          <p:cNvPr id="4" name="Text Placeholder 3">
            <a:extLst>
              <a:ext uri="{FF2B5EF4-FFF2-40B4-BE49-F238E27FC236}">
                <a16:creationId xmlns:a16="http://schemas.microsoft.com/office/drawing/2014/main" id="{C56C69F4-CB1B-4FBC-B92E-5E6FF882CB8E}"/>
              </a:ext>
            </a:extLst>
          </p:cNvPr>
          <p:cNvSpPr>
            <a:spLocks noGrp="1"/>
          </p:cNvSpPr>
          <p:nvPr>
            <p:ph type="body" sz="quarter" idx="14"/>
          </p:nvPr>
        </p:nvSpPr>
        <p:spPr/>
        <p:txBody>
          <a:bodyPr/>
          <a:lstStyle/>
          <a:p>
            <a:r>
              <a:rPr lang="en-US"/>
              <a:t>07/01/2020 - 09/30/2020</a:t>
            </a:r>
          </a:p>
        </p:txBody>
      </p:sp>
    </p:spTree>
    <p:extLst>
      <p:ext uri="{BB962C8B-B14F-4D97-AF65-F5344CB8AC3E}">
        <p14:creationId xmlns:p14="http://schemas.microsoft.com/office/powerpoint/2010/main" val="38735434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618</Words>
  <Application>Microsoft Office PowerPoint</Application>
  <PresentationFormat>On-screen Show (4:3)</PresentationFormat>
  <Paragraphs>142</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quintly_template</vt:lpstr>
      <vt:lpstr>Quartalsreport Facebook</vt:lpstr>
      <vt:lpstr>Facebook Entwicklung der Follower | All Pages</vt:lpstr>
      <vt:lpstr>Facebook Facebook KPIs Reichweite | All Pages</vt:lpstr>
      <vt:lpstr>Facebook Reichweite organisch, viral und bezahlt | All Pages</vt:lpstr>
      <vt:lpstr>Facebook Übersicht redaktionelle Inhalte | All Pages</vt:lpstr>
      <vt:lpstr>Facebook Postings mit den meisten Interaktionen | All Pages - 1 of 4</vt:lpstr>
      <vt:lpstr>Facebook Postings mit den meisten Interaktionen | All Pages - 2 of 4</vt:lpstr>
      <vt:lpstr>Facebook Postings mit den meisten Interaktionen | All Pages - 3 of 4</vt:lpstr>
      <vt:lpstr>Facebook Postings mit den meisten Interaktionen | All Pages - 4 of 4</vt:lpstr>
      <vt:lpstr>Facebook Engagement &amp; Medien Übersicht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Facebook</dc:title>
  <dc:creator>Frederik Peiniger</dc:creator>
  <cp:lastModifiedBy>Frederik Peiniger</cp:lastModifiedBy>
  <cp:revision>1</cp:revision>
  <dcterms:created xsi:type="dcterms:W3CDTF">2021-01-06T11:52:51Z</dcterms:created>
  <dcterms:modified xsi:type="dcterms:W3CDTF">2021-01-06T11:53:07Z</dcterms:modified>
</cp:coreProperties>
</file>