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4" r:id="rId8"/>
    <p:sldId id="265" r:id="rId9"/>
    <p:sldId id="266" r:id="rId10"/>
    <p:sldId id="267" r:id="rId11"/>
    <p:sldId id="268"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Sheet1!$B$2:$B$93</c:f>
              <c:numCache>
                <c:formatCode>General</c:formatCode>
                <c:ptCount val="92"/>
                <c:pt idx="0">
                  <c:v>2085</c:v>
                </c:pt>
                <c:pt idx="1">
                  <c:v>2086</c:v>
                </c:pt>
                <c:pt idx="2">
                  <c:v>2088</c:v>
                </c:pt>
                <c:pt idx="3">
                  <c:v>2090</c:v>
                </c:pt>
                <c:pt idx="4">
                  <c:v>2094</c:v>
                </c:pt>
                <c:pt idx="5">
                  <c:v>2094</c:v>
                </c:pt>
                <c:pt idx="6">
                  <c:v>2095</c:v>
                </c:pt>
                <c:pt idx="7">
                  <c:v>2096</c:v>
                </c:pt>
                <c:pt idx="8">
                  <c:v>2097</c:v>
                </c:pt>
                <c:pt idx="9">
                  <c:v>2097</c:v>
                </c:pt>
                <c:pt idx="10">
                  <c:v>2098</c:v>
                </c:pt>
                <c:pt idx="11">
                  <c:v>2101</c:v>
                </c:pt>
                <c:pt idx="12">
                  <c:v>2102</c:v>
                </c:pt>
                <c:pt idx="13">
                  <c:v>2103</c:v>
                </c:pt>
                <c:pt idx="14">
                  <c:v>2102</c:v>
                </c:pt>
                <c:pt idx="15">
                  <c:v>2102</c:v>
                </c:pt>
                <c:pt idx="16">
                  <c:v>2104</c:v>
                </c:pt>
                <c:pt idx="17">
                  <c:v>2105</c:v>
                </c:pt>
                <c:pt idx="18">
                  <c:v>2106</c:v>
                </c:pt>
                <c:pt idx="19">
                  <c:v>2110</c:v>
                </c:pt>
                <c:pt idx="20">
                  <c:v>2109</c:v>
                </c:pt>
                <c:pt idx="21">
                  <c:v>2110</c:v>
                </c:pt>
                <c:pt idx="22">
                  <c:v>2113</c:v>
                </c:pt>
                <c:pt idx="23">
                  <c:v>2116</c:v>
                </c:pt>
                <c:pt idx="24">
                  <c:v>2117</c:v>
                </c:pt>
                <c:pt idx="25">
                  <c:v>2118</c:v>
                </c:pt>
                <c:pt idx="26">
                  <c:v>2118</c:v>
                </c:pt>
                <c:pt idx="27">
                  <c:v>2120</c:v>
                </c:pt>
                <c:pt idx="28">
                  <c:v>2127</c:v>
                </c:pt>
                <c:pt idx="29">
                  <c:v>2128</c:v>
                </c:pt>
                <c:pt idx="30">
                  <c:v>2129</c:v>
                </c:pt>
                <c:pt idx="31">
                  <c:v>2129</c:v>
                </c:pt>
                <c:pt idx="32">
                  <c:v>2133</c:v>
                </c:pt>
                <c:pt idx="33">
                  <c:v>2132</c:v>
                </c:pt>
                <c:pt idx="34">
                  <c:v>2134</c:v>
                </c:pt>
                <c:pt idx="35">
                  <c:v>2135</c:v>
                </c:pt>
                <c:pt idx="36">
                  <c:v>2136</c:v>
                </c:pt>
                <c:pt idx="37">
                  <c:v>2138</c:v>
                </c:pt>
                <c:pt idx="38">
                  <c:v>2140</c:v>
                </c:pt>
                <c:pt idx="39">
                  <c:v>2142</c:v>
                </c:pt>
                <c:pt idx="40">
                  <c:v>2141</c:v>
                </c:pt>
                <c:pt idx="41">
                  <c:v>2143</c:v>
                </c:pt>
                <c:pt idx="42">
                  <c:v>2141</c:v>
                </c:pt>
                <c:pt idx="43">
                  <c:v>2143</c:v>
                </c:pt>
                <c:pt idx="44">
                  <c:v>2142</c:v>
                </c:pt>
                <c:pt idx="45">
                  <c:v>2143</c:v>
                </c:pt>
                <c:pt idx="46">
                  <c:v>2144</c:v>
                </c:pt>
                <c:pt idx="47">
                  <c:v>2146</c:v>
                </c:pt>
                <c:pt idx="48">
                  <c:v>2145</c:v>
                </c:pt>
                <c:pt idx="49">
                  <c:v>2147</c:v>
                </c:pt>
                <c:pt idx="50">
                  <c:v>2148</c:v>
                </c:pt>
                <c:pt idx="51">
                  <c:v>2148</c:v>
                </c:pt>
                <c:pt idx="52">
                  <c:v>2147</c:v>
                </c:pt>
                <c:pt idx="53">
                  <c:v>2147</c:v>
                </c:pt>
                <c:pt idx="54">
                  <c:v>2147</c:v>
                </c:pt>
                <c:pt idx="55">
                  <c:v>2148</c:v>
                </c:pt>
                <c:pt idx="56">
                  <c:v>2149</c:v>
                </c:pt>
                <c:pt idx="57">
                  <c:v>2148</c:v>
                </c:pt>
                <c:pt idx="58">
                  <c:v>2147</c:v>
                </c:pt>
                <c:pt idx="59">
                  <c:v>2147</c:v>
                </c:pt>
                <c:pt idx="60">
                  <c:v>2145</c:v>
                </c:pt>
                <c:pt idx="61">
                  <c:v>2150</c:v>
                </c:pt>
                <c:pt idx="62">
                  <c:v>2150</c:v>
                </c:pt>
                <c:pt idx="63">
                  <c:v>2152</c:v>
                </c:pt>
                <c:pt idx="64">
                  <c:v>2152</c:v>
                </c:pt>
                <c:pt idx="65">
                  <c:v>2151</c:v>
                </c:pt>
                <c:pt idx="66">
                  <c:v>2155</c:v>
                </c:pt>
                <c:pt idx="67">
                  <c:v>2156</c:v>
                </c:pt>
                <c:pt idx="68">
                  <c:v>2157</c:v>
                </c:pt>
                <c:pt idx="69">
                  <c:v>2158</c:v>
                </c:pt>
                <c:pt idx="70">
                  <c:v>2162</c:v>
                </c:pt>
                <c:pt idx="71">
                  <c:v>2162</c:v>
                </c:pt>
                <c:pt idx="72">
                  <c:v>2162</c:v>
                </c:pt>
                <c:pt idx="73">
                  <c:v>2161</c:v>
                </c:pt>
                <c:pt idx="74">
                  <c:v>2159</c:v>
                </c:pt>
                <c:pt idx="75">
                  <c:v>2159</c:v>
                </c:pt>
                <c:pt idx="76">
                  <c:v>2158</c:v>
                </c:pt>
                <c:pt idx="77">
                  <c:v>2157</c:v>
                </c:pt>
                <c:pt idx="78">
                  <c:v>2158</c:v>
                </c:pt>
                <c:pt idx="79">
                  <c:v>2158</c:v>
                </c:pt>
                <c:pt idx="80">
                  <c:v>2158</c:v>
                </c:pt>
                <c:pt idx="81">
                  <c:v>2159</c:v>
                </c:pt>
                <c:pt idx="82">
                  <c:v>2157</c:v>
                </c:pt>
                <c:pt idx="83">
                  <c:v>2161</c:v>
                </c:pt>
                <c:pt idx="84">
                  <c:v>2161</c:v>
                </c:pt>
                <c:pt idx="85">
                  <c:v>2164</c:v>
                </c:pt>
                <c:pt idx="86">
                  <c:v>2165</c:v>
                </c:pt>
                <c:pt idx="87">
                  <c:v>2167</c:v>
                </c:pt>
                <c:pt idx="88">
                  <c:v>2166</c:v>
                </c:pt>
                <c:pt idx="89">
                  <c:v>2167</c:v>
                </c:pt>
                <c:pt idx="90">
                  <c:v>2166</c:v>
                </c:pt>
                <c:pt idx="91">
                  <c:v>2165</c:v>
                </c:pt>
              </c:numCache>
            </c:numRef>
          </c:val>
          <c:smooth val="0"/>
          <c:extLst>
            <c:ext xmlns:c16="http://schemas.microsoft.com/office/drawing/2014/chart" uri="{C3380CC4-5D6E-409C-BE32-E72D297353CC}">
              <c16:uniqueId val="{00000000-9F7C-45C3-A15F-B043D0FD301A}"/>
            </c:ext>
          </c:extLst>
        </c:ser>
        <c:dLbls>
          <c:showLegendKey val="0"/>
          <c:showVal val="0"/>
          <c:showCatName val="0"/>
          <c:showSerName val="0"/>
          <c:showPercent val="0"/>
          <c:showBubbleSize val="0"/>
        </c:dLbls>
        <c:smooth val="0"/>
        <c:axId val="327581072"/>
        <c:axId val="327580744"/>
      </c:lineChart>
      <c:dateAx>
        <c:axId val="32758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80744"/>
        <c:crosses val="autoZero"/>
        <c:auto val="1"/>
        <c:lblOffset val="100"/>
        <c:baseTimeUnit val="days"/>
      </c:dateAx>
      <c:valAx>
        <c:axId val="32758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8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3.06026365348399</c:v>
                </c:pt>
                <c:pt idx="8">
                  <c:v>3.5108958837772399</c:v>
                </c:pt>
                <c:pt idx="9">
                  <c:v>2.3854362837413698</c:v>
                </c:pt>
                <c:pt idx="10">
                  <c:v>1.6949152542372901</c:v>
                </c:pt>
                <c:pt idx="11">
                  <c:v>2.49529190207156</c:v>
                </c:pt>
                <c:pt idx="12">
                  <c:v>2.4011299435028199</c:v>
                </c:pt>
                <c:pt idx="13">
                  <c:v>5.6497175141242897</c:v>
                </c:pt>
                <c:pt idx="14">
                  <c:v>3.48399246704331</c:v>
                </c:pt>
                <c:pt idx="15">
                  <c:v>3.4369114877589499</c:v>
                </c:pt>
                <c:pt idx="16">
                  <c:v>2.8954802259886998</c:v>
                </c:pt>
                <c:pt idx="17">
                  <c:v>3.0249529190207198</c:v>
                </c:pt>
                <c:pt idx="18">
                  <c:v>2.6247645951035801</c:v>
                </c:pt>
                <c:pt idx="19">
                  <c:v>2.90332705586943</c:v>
                </c:pt>
                <c:pt idx="20">
                  <c:v>0</c:v>
                </c:pt>
                <c:pt idx="21">
                  <c:v>0</c:v>
                </c:pt>
                <c:pt idx="22">
                  <c:v>0</c:v>
                </c:pt>
                <c:pt idx="23">
                  <c:v>0</c:v>
                </c:pt>
              </c:numCache>
            </c:numRef>
          </c:val>
          <c:smooth val="0"/>
          <c:extLst>
            <c:ext xmlns:c16="http://schemas.microsoft.com/office/drawing/2014/chart" uri="{C3380CC4-5D6E-409C-BE32-E72D297353CC}">
              <c16:uniqueId val="{00000000-325A-437F-8CF2-99CBC6516B1A}"/>
            </c:ext>
          </c:extLst>
        </c:ser>
        <c:dLbls>
          <c:showLegendKey val="0"/>
          <c:showVal val="0"/>
          <c:showCatName val="0"/>
          <c:showSerName val="0"/>
          <c:showPercent val="0"/>
          <c:showBubbleSize val="0"/>
        </c:dLbls>
        <c:smooth val="0"/>
        <c:axId val="375846680"/>
        <c:axId val="375847008"/>
      </c:lineChart>
      <c:catAx>
        <c:axId val="37584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847008"/>
        <c:crosses val="autoZero"/>
        <c:auto val="1"/>
        <c:lblAlgn val="ctr"/>
        <c:lblOffset val="100"/>
        <c:noMultiLvlLbl val="0"/>
      </c:catAx>
      <c:valAx>
        <c:axId val="37584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84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1D545-4120-43C8-9DB7-08F6E4D265B3}"/>
              </a:ext>
            </a:extLst>
          </p:cNvPr>
          <p:cNvSpPr>
            <a:spLocks noGrp="1"/>
          </p:cNvSpPr>
          <p:nvPr>
            <p:ph type="ctrTitle"/>
          </p:nvPr>
        </p:nvSpPr>
        <p:spPr/>
        <p:txBody>
          <a:bodyPr/>
          <a:lstStyle/>
          <a:p>
            <a:r>
              <a:rPr lang="en-US"/>
              <a:t>Quartalsreport Instagram</a:t>
            </a:r>
          </a:p>
        </p:txBody>
      </p:sp>
      <p:sp>
        <p:nvSpPr>
          <p:cNvPr id="3" name="Subtitle 2">
            <a:extLst>
              <a:ext uri="{FF2B5EF4-FFF2-40B4-BE49-F238E27FC236}">
                <a16:creationId xmlns:a16="http://schemas.microsoft.com/office/drawing/2014/main" id="{DDF1D8E7-82A9-47FA-AE1C-F69445F66BAD}"/>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2426681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14CDD-EB8D-47A8-A42A-900348B5946B}"/>
              </a:ext>
            </a:extLst>
          </p:cNvPr>
          <p:cNvSpPr>
            <a:spLocks noGrp="1"/>
          </p:cNvSpPr>
          <p:nvPr>
            <p:ph type="title"/>
          </p:nvPr>
        </p:nvSpPr>
        <p:spPr/>
        <p:txBody>
          <a:bodyPr/>
          <a:lstStyle/>
          <a:p>
            <a:r>
              <a:rPr lang="en-US"/>
              <a:t>Instagram Instagram Key Metrics Table | All Pages</a:t>
            </a:r>
          </a:p>
        </p:txBody>
      </p:sp>
      <p:graphicFrame>
        <p:nvGraphicFramePr>
          <p:cNvPr id="5" name="Table Placeholder 4">
            <a:extLst>
              <a:ext uri="{FF2B5EF4-FFF2-40B4-BE49-F238E27FC236}">
                <a16:creationId xmlns:a16="http://schemas.microsoft.com/office/drawing/2014/main" id="{A6AB416D-316F-40B1-A16A-4A3F3F49C9DE}"/>
              </a:ext>
            </a:extLst>
          </p:cNvPr>
          <p:cNvGraphicFramePr>
            <a:graphicFrameLocks noGrp="1"/>
          </p:cNvGraphicFramePr>
          <p:nvPr>
            <p:ph type="tbl" sz="quarter" idx="13"/>
            <p:extLst>
              <p:ext uri="{D42A27DB-BD31-4B8C-83A1-F6EECF244321}">
                <p14:modId xmlns:p14="http://schemas.microsoft.com/office/powerpoint/2010/main" val="931670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2834522"/>
                    </a:ext>
                  </a:extLst>
                </a:gridCol>
                <a:gridCol w="658368">
                  <a:extLst>
                    <a:ext uri="{9D8B030D-6E8A-4147-A177-3AD203B41FA5}">
                      <a16:colId xmlns:a16="http://schemas.microsoft.com/office/drawing/2014/main" val="1545768428"/>
                    </a:ext>
                  </a:extLst>
                </a:gridCol>
                <a:gridCol w="658368">
                  <a:extLst>
                    <a:ext uri="{9D8B030D-6E8A-4147-A177-3AD203B41FA5}">
                      <a16:colId xmlns:a16="http://schemas.microsoft.com/office/drawing/2014/main" val="2199944978"/>
                    </a:ext>
                  </a:extLst>
                </a:gridCol>
                <a:gridCol w="658368">
                  <a:extLst>
                    <a:ext uri="{9D8B030D-6E8A-4147-A177-3AD203B41FA5}">
                      <a16:colId xmlns:a16="http://schemas.microsoft.com/office/drawing/2014/main" val="3718512272"/>
                    </a:ext>
                  </a:extLst>
                </a:gridCol>
                <a:gridCol w="658368">
                  <a:extLst>
                    <a:ext uri="{9D8B030D-6E8A-4147-A177-3AD203B41FA5}">
                      <a16:colId xmlns:a16="http://schemas.microsoft.com/office/drawing/2014/main" val="1100637035"/>
                    </a:ext>
                  </a:extLst>
                </a:gridCol>
                <a:gridCol w="658368">
                  <a:extLst>
                    <a:ext uri="{9D8B030D-6E8A-4147-A177-3AD203B41FA5}">
                      <a16:colId xmlns:a16="http://schemas.microsoft.com/office/drawing/2014/main" val="416787391"/>
                    </a:ext>
                  </a:extLst>
                </a:gridCol>
                <a:gridCol w="658368">
                  <a:extLst>
                    <a:ext uri="{9D8B030D-6E8A-4147-A177-3AD203B41FA5}">
                      <a16:colId xmlns:a16="http://schemas.microsoft.com/office/drawing/2014/main" val="3557633027"/>
                    </a:ext>
                  </a:extLst>
                </a:gridCol>
                <a:gridCol w="658368">
                  <a:extLst>
                    <a:ext uri="{9D8B030D-6E8A-4147-A177-3AD203B41FA5}">
                      <a16:colId xmlns:a16="http://schemas.microsoft.com/office/drawing/2014/main" val="1096176353"/>
                    </a:ext>
                  </a:extLst>
                </a:gridCol>
                <a:gridCol w="658368">
                  <a:extLst>
                    <a:ext uri="{9D8B030D-6E8A-4147-A177-3AD203B41FA5}">
                      <a16:colId xmlns:a16="http://schemas.microsoft.com/office/drawing/2014/main" val="1267232121"/>
                    </a:ext>
                  </a:extLst>
                </a:gridCol>
                <a:gridCol w="658368">
                  <a:extLst>
                    <a:ext uri="{9D8B030D-6E8A-4147-A177-3AD203B41FA5}">
                      <a16:colId xmlns:a16="http://schemas.microsoft.com/office/drawing/2014/main" val="164536219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04313074"/>
                  </a:ext>
                </a:extLst>
              </a:tr>
              <a:tr h="370840">
                <a:tc>
                  <a:txBody>
                    <a:bodyPr/>
                    <a:lstStyle/>
                    <a:p>
                      <a:r>
                        <a:rPr lang="en-US" sz="1000"/>
                        <a:t>pronovabkk</a:t>
                      </a:r>
                    </a:p>
                  </a:txBody>
                  <a:tcPr/>
                </a:tc>
                <a:tc>
                  <a:txBody>
                    <a:bodyPr/>
                    <a:lstStyle/>
                    <a:p>
                      <a:r>
                        <a:rPr lang="en-US" sz="1000"/>
                        <a:t>2165</a:t>
                      </a:r>
                    </a:p>
                  </a:txBody>
                  <a:tcPr/>
                </a:tc>
                <a:tc>
                  <a:txBody>
                    <a:bodyPr/>
                    <a:lstStyle/>
                    <a:p>
                      <a:r>
                        <a:rPr lang="en-US" sz="1000"/>
                        <a:t>82</a:t>
                      </a:r>
                    </a:p>
                  </a:txBody>
                  <a:tcPr/>
                </a:tc>
                <a:tc>
                  <a:txBody>
                    <a:bodyPr/>
                    <a:lstStyle/>
                    <a:p>
                      <a:r>
                        <a:rPr lang="en-US" sz="1000"/>
                        <a:t>38</a:t>
                      </a:r>
                    </a:p>
                  </a:txBody>
                  <a:tcPr/>
                </a:tc>
                <a:tc>
                  <a:txBody>
                    <a:bodyPr/>
                    <a:lstStyle/>
                    <a:p>
                      <a:r>
                        <a:rPr lang="en-US" sz="1000"/>
                        <a:t>35</a:t>
                      </a:r>
                    </a:p>
                  </a:txBody>
                  <a:tcPr/>
                </a:tc>
                <a:tc>
                  <a:txBody>
                    <a:bodyPr/>
                    <a:lstStyle/>
                    <a:p>
                      <a:r>
                        <a:rPr lang="en-US" sz="1000"/>
                        <a:t>2</a:t>
                      </a:r>
                    </a:p>
                  </a:txBody>
                  <a:tcPr/>
                </a:tc>
                <a:tc>
                  <a:txBody>
                    <a:bodyPr/>
                    <a:lstStyle/>
                    <a:p>
                      <a:r>
                        <a:rPr lang="en-US" sz="1000"/>
                        <a:t>1</a:t>
                      </a:r>
                    </a:p>
                  </a:txBody>
                  <a:tcPr/>
                </a:tc>
                <a:tc>
                  <a:txBody>
                    <a:bodyPr/>
                    <a:lstStyle/>
                    <a:p>
                      <a:r>
                        <a:rPr lang="en-US" sz="1000"/>
                        <a:t>2430</a:t>
                      </a:r>
                    </a:p>
                  </a:txBody>
                  <a:tcPr/>
                </a:tc>
                <a:tc>
                  <a:txBody>
                    <a:bodyPr/>
                    <a:lstStyle/>
                    <a:p>
                      <a:r>
                        <a:rPr lang="en-US" sz="1000"/>
                        <a:t>18</a:t>
                      </a:r>
                    </a:p>
                  </a:txBody>
                  <a:tcPr/>
                </a:tc>
                <a:tc>
                  <a:txBody>
                    <a:bodyPr/>
                    <a:lstStyle/>
                    <a:p>
                      <a:r>
                        <a:rPr lang="en-US" sz="1000"/>
                        <a:t>3.0330 %</a:t>
                      </a:r>
                    </a:p>
                  </a:txBody>
                  <a:tcPr/>
                </a:tc>
                <a:extLst>
                  <a:ext uri="{0D108BD9-81ED-4DB2-BD59-A6C34878D82A}">
                    <a16:rowId xmlns:a16="http://schemas.microsoft.com/office/drawing/2014/main" val="3212142519"/>
                  </a:ext>
                </a:extLst>
              </a:tr>
            </a:tbl>
          </a:graphicData>
        </a:graphic>
      </p:graphicFrame>
      <p:sp>
        <p:nvSpPr>
          <p:cNvPr id="4" name="Text Placeholder 3">
            <a:extLst>
              <a:ext uri="{FF2B5EF4-FFF2-40B4-BE49-F238E27FC236}">
                <a16:creationId xmlns:a16="http://schemas.microsoft.com/office/drawing/2014/main" id="{6E50780E-9DCA-4E19-9495-189C00D738F3}"/>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783267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D323-183B-4BFA-AF6D-C580554FA20A}"/>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03F2B79C-3141-4518-A9C5-C225DF0FF40E}"/>
              </a:ext>
            </a:extLst>
          </p:cNvPr>
          <p:cNvGraphicFramePr>
            <a:graphicFrameLocks noGrp="1"/>
          </p:cNvGraphicFramePr>
          <p:nvPr>
            <p:ph type="chart" sz="quarter" idx="13"/>
            <p:extLst>
              <p:ext uri="{D42A27DB-BD31-4B8C-83A1-F6EECF244321}">
                <p14:modId xmlns:p14="http://schemas.microsoft.com/office/powerpoint/2010/main" val="3934988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93D888-1908-4D3F-AC50-EDAF1305F6E7}"/>
              </a:ext>
            </a:extLst>
          </p:cNvPr>
          <p:cNvSpPr>
            <a:spLocks noGrp="1"/>
          </p:cNvSpPr>
          <p:nvPr>
            <p:ph type="body" sz="quarter" idx="14"/>
          </p:nvPr>
        </p:nvSpPr>
        <p:spPr/>
        <p:txBody>
          <a:bodyPr/>
          <a:lstStyle/>
          <a:p>
            <a:r>
              <a:rPr lang="en-US"/>
              <a:t>10/01/2020 - 12/31/2020</a:t>
            </a:r>
          </a:p>
        </p:txBody>
      </p:sp>
      <p:sp>
        <p:nvSpPr>
          <p:cNvPr id="5" name="Footer Placeholder 4">
            <a:extLst>
              <a:ext uri="{FF2B5EF4-FFF2-40B4-BE49-F238E27FC236}">
                <a16:creationId xmlns:a16="http://schemas.microsoft.com/office/drawing/2014/main" id="{50CA7D3E-E2E1-4FA0-A899-BDD9EF3DDD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1855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02B51-79FC-4419-950C-3ADF9CE62119}"/>
              </a:ext>
            </a:extLst>
          </p:cNvPr>
          <p:cNvSpPr>
            <a:spLocks noGrp="1"/>
          </p:cNvSpPr>
          <p:nvPr>
            <p:ph type="title"/>
          </p:nvPr>
        </p:nvSpPr>
        <p:spPr/>
        <p:txBody>
          <a:bodyPr/>
          <a:lstStyle/>
          <a:p>
            <a:r>
              <a:rPr lang="en-US"/>
              <a:t>Instagram Stories Table  | All Pages - 1 of 2</a:t>
            </a:r>
          </a:p>
        </p:txBody>
      </p:sp>
      <p:graphicFrame>
        <p:nvGraphicFramePr>
          <p:cNvPr id="5" name="Table Placeholder 4">
            <a:extLst>
              <a:ext uri="{FF2B5EF4-FFF2-40B4-BE49-F238E27FC236}">
                <a16:creationId xmlns:a16="http://schemas.microsoft.com/office/drawing/2014/main" id="{3B78D28B-8C27-44DB-BCAF-2706FD4AE146}"/>
              </a:ext>
            </a:extLst>
          </p:cNvPr>
          <p:cNvGraphicFramePr>
            <a:graphicFrameLocks noGrp="1"/>
          </p:cNvGraphicFramePr>
          <p:nvPr>
            <p:ph type="tbl" sz="quarter" idx="13"/>
            <p:extLst>
              <p:ext uri="{D42A27DB-BD31-4B8C-83A1-F6EECF244321}">
                <p14:modId xmlns:p14="http://schemas.microsoft.com/office/powerpoint/2010/main" val="1713244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80319182"/>
                    </a:ext>
                  </a:extLst>
                </a:gridCol>
                <a:gridCol w="905256">
                  <a:extLst>
                    <a:ext uri="{9D8B030D-6E8A-4147-A177-3AD203B41FA5}">
                      <a16:colId xmlns:a16="http://schemas.microsoft.com/office/drawing/2014/main" val="3402364196"/>
                    </a:ext>
                  </a:extLst>
                </a:gridCol>
                <a:gridCol w="905256">
                  <a:extLst>
                    <a:ext uri="{9D8B030D-6E8A-4147-A177-3AD203B41FA5}">
                      <a16:colId xmlns:a16="http://schemas.microsoft.com/office/drawing/2014/main" val="3445475716"/>
                    </a:ext>
                  </a:extLst>
                </a:gridCol>
                <a:gridCol w="905256">
                  <a:extLst>
                    <a:ext uri="{9D8B030D-6E8A-4147-A177-3AD203B41FA5}">
                      <a16:colId xmlns:a16="http://schemas.microsoft.com/office/drawing/2014/main" val="3111656243"/>
                    </a:ext>
                  </a:extLst>
                </a:gridCol>
                <a:gridCol w="905256">
                  <a:extLst>
                    <a:ext uri="{9D8B030D-6E8A-4147-A177-3AD203B41FA5}">
                      <a16:colId xmlns:a16="http://schemas.microsoft.com/office/drawing/2014/main" val="1070534155"/>
                    </a:ext>
                  </a:extLst>
                </a:gridCol>
                <a:gridCol w="905256">
                  <a:extLst>
                    <a:ext uri="{9D8B030D-6E8A-4147-A177-3AD203B41FA5}">
                      <a16:colId xmlns:a16="http://schemas.microsoft.com/office/drawing/2014/main" val="575513089"/>
                    </a:ext>
                  </a:extLst>
                </a:gridCol>
                <a:gridCol w="905256">
                  <a:extLst>
                    <a:ext uri="{9D8B030D-6E8A-4147-A177-3AD203B41FA5}">
                      <a16:colId xmlns:a16="http://schemas.microsoft.com/office/drawing/2014/main" val="258537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43122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16:57:28</a:t>
                      </a:r>
                      <a:r>
                        <a:rPr kumimoji="0" lang="de-DE" sz="1000" b="0" i="0" u="none" strike="noStrike" kern="1200" cap="none" spc="0" normalizeH="0" baseline="0" noProof="0">
                          <a:ln>
                            <a:noFill/>
                          </a:ln>
                          <a:solidFill>
                            <a:prstClr val="black"/>
                          </a:solidFill>
                          <a:effectLst/>
                          <a:uLnTx/>
                          <a:uFillTx/>
                          <a:latin typeface="+mn-lt"/>
                          <a:ea typeface="+mn-ea"/>
                          <a:cs typeface="+mn-cs"/>
                        </a:rPr>
                        <a:t>
 Jetzt bist du dran. Wir freuen uns darauf, von dir zu hören.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16:30:56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87413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14:30:06</a:t>
                      </a:r>
                      <a:r>
                        <a:rPr kumimoji="0" lang="de-DE" sz="1000" b="0" i="0" u="none" strike="noStrike" kern="1200" cap="none" spc="0" normalizeH="0" baseline="0" noProof="0">
                          <a:ln>
                            <a:noFill/>
                          </a:ln>
                          <a:solidFill>
                            <a:prstClr val="black"/>
                          </a:solidFill>
                          <a:effectLst/>
                          <a:uLnTx/>
                          <a:uFillTx/>
                          <a:latin typeface="+mn-lt"/>
                          <a:ea typeface="+mn-ea"/>
                          <a:cs typeface="+mn-cs"/>
                        </a:rPr>
                        <a:t>
 SOZIALVERSICHERUNGS
FACHANGESTELLTE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987707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14:24:59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3411357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14:24:41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54699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14:18:04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201102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14:17:31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45566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14:15:34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405977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14:15:25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108182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14:10:36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4235861697"/>
                  </a:ext>
                </a:extLst>
              </a:tr>
            </a:tbl>
          </a:graphicData>
        </a:graphic>
      </p:graphicFrame>
      <p:sp>
        <p:nvSpPr>
          <p:cNvPr id="4" name="Text Placeholder 3">
            <a:extLst>
              <a:ext uri="{FF2B5EF4-FFF2-40B4-BE49-F238E27FC236}">
                <a16:creationId xmlns:a16="http://schemas.microsoft.com/office/drawing/2014/main" id="{821933CB-97BB-42D6-98FF-456582680E3D}"/>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624444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9A0A2-6CC7-45E1-96E9-70B94429DAD2}"/>
              </a:ext>
            </a:extLst>
          </p:cNvPr>
          <p:cNvSpPr>
            <a:spLocks noGrp="1"/>
          </p:cNvSpPr>
          <p:nvPr>
            <p:ph type="title"/>
          </p:nvPr>
        </p:nvSpPr>
        <p:spPr/>
        <p:txBody>
          <a:bodyPr/>
          <a:lstStyle/>
          <a:p>
            <a:r>
              <a:rPr lang="en-US"/>
              <a:t>Instagram Stories Table  | All Pages - 2 of 2</a:t>
            </a:r>
          </a:p>
        </p:txBody>
      </p:sp>
      <p:graphicFrame>
        <p:nvGraphicFramePr>
          <p:cNvPr id="5" name="Table Placeholder 4">
            <a:extLst>
              <a:ext uri="{FF2B5EF4-FFF2-40B4-BE49-F238E27FC236}">
                <a16:creationId xmlns:a16="http://schemas.microsoft.com/office/drawing/2014/main" id="{A02468C8-02FB-427F-B15A-CF933613C3AF}"/>
              </a:ext>
            </a:extLst>
          </p:cNvPr>
          <p:cNvGraphicFramePr>
            <a:graphicFrameLocks noGrp="1"/>
          </p:cNvGraphicFramePr>
          <p:nvPr>
            <p:ph type="tbl" sz="quarter" idx="13"/>
            <p:extLst>
              <p:ext uri="{D42A27DB-BD31-4B8C-83A1-F6EECF244321}">
                <p14:modId xmlns:p14="http://schemas.microsoft.com/office/powerpoint/2010/main" val="249306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92850387"/>
                    </a:ext>
                  </a:extLst>
                </a:gridCol>
                <a:gridCol w="905256">
                  <a:extLst>
                    <a:ext uri="{9D8B030D-6E8A-4147-A177-3AD203B41FA5}">
                      <a16:colId xmlns:a16="http://schemas.microsoft.com/office/drawing/2014/main" val="3877514726"/>
                    </a:ext>
                  </a:extLst>
                </a:gridCol>
                <a:gridCol w="905256">
                  <a:extLst>
                    <a:ext uri="{9D8B030D-6E8A-4147-A177-3AD203B41FA5}">
                      <a16:colId xmlns:a16="http://schemas.microsoft.com/office/drawing/2014/main" val="660277602"/>
                    </a:ext>
                  </a:extLst>
                </a:gridCol>
                <a:gridCol w="905256">
                  <a:extLst>
                    <a:ext uri="{9D8B030D-6E8A-4147-A177-3AD203B41FA5}">
                      <a16:colId xmlns:a16="http://schemas.microsoft.com/office/drawing/2014/main" val="2550976081"/>
                    </a:ext>
                  </a:extLst>
                </a:gridCol>
                <a:gridCol w="905256">
                  <a:extLst>
                    <a:ext uri="{9D8B030D-6E8A-4147-A177-3AD203B41FA5}">
                      <a16:colId xmlns:a16="http://schemas.microsoft.com/office/drawing/2014/main" val="91011421"/>
                    </a:ext>
                  </a:extLst>
                </a:gridCol>
                <a:gridCol w="905256">
                  <a:extLst>
                    <a:ext uri="{9D8B030D-6E8A-4147-A177-3AD203B41FA5}">
                      <a16:colId xmlns:a16="http://schemas.microsoft.com/office/drawing/2014/main" val="1684502527"/>
                    </a:ext>
                  </a:extLst>
                </a:gridCol>
                <a:gridCol w="905256">
                  <a:extLst>
                    <a:ext uri="{9D8B030D-6E8A-4147-A177-3AD203B41FA5}">
                      <a16:colId xmlns:a16="http://schemas.microsoft.com/office/drawing/2014/main" val="1403902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2608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14:06:23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13:32:04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25200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14:05:41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13:32:04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81213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14:05:00</a:t>
                      </a:r>
                      <a:r>
                        <a:rPr kumimoji="0" lang="de-DE" sz="1000" b="0" i="0" u="none" strike="noStrike" kern="1200" cap="none" spc="0" normalizeH="0" baseline="0" noProof="0">
                          <a:ln>
                            <a:noFill/>
                          </a:ln>
                          <a:solidFill>
                            <a:prstClr val="black"/>
                          </a:solidFill>
                          <a:effectLst/>
                          <a:uLnTx/>
                          <a:uFillTx/>
                          <a:latin typeface="+mn-lt"/>
                          <a:ea typeface="+mn-ea"/>
                          <a:cs typeface="+mn-cs"/>
                        </a:rPr>
                        <a:t>
 Jetzt seid ihr dran:
Informiert euch bei eurer Ärztin oder eurem Arzt über die Grippeimpfung.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58342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14:01:57</a:t>
                      </a:r>
                      <a:r>
                        <a:rPr kumimoji="0" lang="de-DE" sz="1000" b="0" i="0" u="none" strike="noStrike" kern="1200" cap="none" spc="0" normalizeH="0" baseline="0" noProof="0">
                          <a:ln>
                            <a:noFill/>
                          </a:ln>
                          <a:solidFill>
                            <a:prstClr val="black"/>
                          </a:solidFill>
                          <a:effectLst/>
                          <a:uLnTx/>
                          <a:uFillTx/>
                          <a:latin typeface="+mn-lt"/>
                          <a:ea typeface="+mn-ea"/>
                          <a:cs typeface="+mn-cs"/>
                        </a:rPr>
                        <a:t>
 Tut auch gar nicht weh!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1185655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13:58:10</a:t>
                      </a:r>
                      <a:r>
                        <a:rPr kumimoji="0" lang="de-DE" sz="1000" b="0" i="0" u="none" strike="noStrike" kern="1200" cap="none" spc="0" normalizeH="0" baseline="0" noProof="0">
                          <a:ln>
                            <a:noFill/>
                          </a:ln>
                          <a:solidFill>
                            <a:prstClr val="black"/>
                          </a:solidFill>
                          <a:effectLst/>
                          <a:uLnTx/>
                          <a:uFillTx/>
                          <a:latin typeface="+mn-lt"/>
                          <a:ea typeface="+mn-ea"/>
                          <a:cs typeface="+mn-cs"/>
                        </a:rPr>
                        <a:t>
 Für unsere Versicherten und unser Kollegium übernehmen wir die Kosten für die Vierfach-Impfung.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42047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13:53:46</a:t>
                      </a:r>
                      <a:r>
                        <a:rPr kumimoji="0" lang="de-DE" sz="1000" b="0" i="0" u="none" strike="noStrike" kern="1200" cap="none" spc="0" normalizeH="0" baseline="0" noProof="0">
                          <a:ln>
                            <a:noFill/>
                          </a:ln>
                          <a:solidFill>
                            <a:prstClr val="black"/>
                          </a:solidFill>
                          <a:effectLst/>
                          <a:uLnTx/>
                          <a:uFillTx/>
                          <a:latin typeface="+mn-lt"/>
                          <a:ea typeface="+mn-ea"/>
                          <a:cs typeface="+mn-cs"/>
                        </a:rPr>
                        <a:t>
 Dieses Jahr besonders wichtig:
Grippeschutzimpfung!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275843468"/>
                  </a:ext>
                </a:extLst>
              </a:tr>
            </a:tbl>
          </a:graphicData>
        </a:graphic>
      </p:graphicFrame>
      <p:sp>
        <p:nvSpPr>
          <p:cNvPr id="4" name="Text Placeholder 3">
            <a:extLst>
              <a:ext uri="{FF2B5EF4-FFF2-40B4-BE49-F238E27FC236}">
                <a16:creationId xmlns:a16="http://schemas.microsoft.com/office/drawing/2014/main" id="{728F16B4-F147-4766-8843-3CD33B94EBB0}"/>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911725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E4F53-C9B2-4B5C-B413-D21A5B7B36A3}"/>
              </a:ext>
            </a:extLst>
          </p:cNvPr>
          <p:cNvSpPr>
            <a:spLocks noGrp="1"/>
          </p:cNvSpPr>
          <p:nvPr>
            <p:ph type="title"/>
          </p:nvPr>
        </p:nvSpPr>
        <p:spPr/>
        <p:txBody>
          <a:bodyPr/>
          <a:lstStyle/>
          <a:p>
            <a:r>
              <a:rPr lang="en-US"/>
              <a:t>Instagram Interaction Rate By Hour | All Pages</a:t>
            </a:r>
          </a:p>
        </p:txBody>
      </p:sp>
      <p:graphicFrame>
        <p:nvGraphicFramePr>
          <p:cNvPr id="6" name="Chart Placeholder 5">
            <a:extLst>
              <a:ext uri="{FF2B5EF4-FFF2-40B4-BE49-F238E27FC236}">
                <a16:creationId xmlns:a16="http://schemas.microsoft.com/office/drawing/2014/main" id="{217DF666-8020-40B2-A8DF-937CAE507042}"/>
              </a:ext>
            </a:extLst>
          </p:cNvPr>
          <p:cNvGraphicFramePr>
            <a:graphicFrameLocks noGrp="1"/>
          </p:cNvGraphicFramePr>
          <p:nvPr>
            <p:ph type="chart" sz="quarter" idx="13"/>
            <p:extLst>
              <p:ext uri="{D42A27DB-BD31-4B8C-83A1-F6EECF244321}">
                <p14:modId xmlns:p14="http://schemas.microsoft.com/office/powerpoint/2010/main" val="2792090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3866F-A256-4632-A0F2-4F4C901EF4FE}"/>
              </a:ext>
            </a:extLst>
          </p:cNvPr>
          <p:cNvSpPr>
            <a:spLocks noGrp="1"/>
          </p:cNvSpPr>
          <p:nvPr>
            <p:ph type="body" sz="quarter" idx="14"/>
          </p:nvPr>
        </p:nvSpPr>
        <p:spPr/>
        <p:txBody>
          <a:bodyPr/>
          <a:lstStyle/>
          <a:p>
            <a:r>
              <a:rPr lang="en-US"/>
              <a:t>10/01/2020 - 12/31/2020</a:t>
            </a:r>
          </a:p>
        </p:txBody>
      </p:sp>
      <p:sp>
        <p:nvSpPr>
          <p:cNvPr id="5" name="Footer Placeholder 4">
            <a:extLst>
              <a:ext uri="{FF2B5EF4-FFF2-40B4-BE49-F238E27FC236}">
                <a16:creationId xmlns:a16="http://schemas.microsoft.com/office/drawing/2014/main" id="{48A3252C-3EFA-432C-B6AA-DC63D73101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1713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F091D-81CD-46B4-929E-BEBD6A850032}"/>
              </a:ext>
            </a:extLst>
          </p:cNvPr>
          <p:cNvSpPr>
            <a:spLocks noGrp="1"/>
          </p:cNvSpPr>
          <p:nvPr>
            <p:ph type="title"/>
          </p:nvPr>
        </p:nvSpPr>
        <p:spPr/>
        <p:txBody>
          <a:bodyPr/>
          <a:lstStyle/>
          <a:p>
            <a:r>
              <a:rPr lang="en-US"/>
              <a:t>Instagram Posts Table | All Pages - 1 of 5</a:t>
            </a:r>
          </a:p>
        </p:txBody>
      </p:sp>
      <p:graphicFrame>
        <p:nvGraphicFramePr>
          <p:cNvPr id="5" name="Table Placeholder 4">
            <a:extLst>
              <a:ext uri="{FF2B5EF4-FFF2-40B4-BE49-F238E27FC236}">
                <a16:creationId xmlns:a16="http://schemas.microsoft.com/office/drawing/2014/main" id="{87A83B9F-ED0A-46E5-8EC5-71340EB660AC}"/>
              </a:ext>
            </a:extLst>
          </p:cNvPr>
          <p:cNvGraphicFramePr>
            <a:graphicFrameLocks noGrp="1"/>
          </p:cNvGraphicFramePr>
          <p:nvPr>
            <p:ph type="tbl" sz="quarter" idx="13"/>
            <p:extLst>
              <p:ext uri="{D42A27DB-BD31-4B8C-83A1-F6EECF244321}">
                <p14:modId xmlns:p14="http://schemas.microsoft.com/office/powerpoint/2010/main" val="368337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0394552"/>
                    </a:ext>
                  </a:extLst>
                </a:gridCol>
                <a:gridCol w="1399032">
                  <a:extLst>
                    <a:ext uri="{9D8B030D-6E8A-4147-A177-3AD203B41FA5}">
                      <a16:colId xmlns:a16="http://schemas.microsoft.com/office/drawing/2014/main" val="1077964794"/>
                    </a:ext>
                  </a:extLst>
                </a:gridCol>
                <a:gridCol w="1892808">
                  <a:extLst>
                    <a:ext uri="{9D8B030D-6E8A-4147-A177-3AD203B41FA5}">
                      <a16:colId xmlns:a16="http://schemas.microsoft.com/office/drawing/2014/main" val="2102279514"/>
                    </a:ext>
                  </a:extLst>
                </a:gridCol>
                <a:gridCol w="658368">
                  <a:extLst>
                    <a:ext uri="{9D8B030D-6E8A-4147-A177-3AD203B41FA5}">
                      <a16:colId xmlns:a16="http://schemas.microsoft.com/office/drawing/2014/main" val="260949149"/>
                    </a:ext>
                  </a:extLst>
                </a:gridCol>
                <a:gridCol w="658368">
                  <a:extLst>
                    <a:ext uri="{9D8B030D-6E8A-4147-A177-3AD203B41FA5}">
                      <a16:colId xmlns:a16="http://schemas.microsoft.com/office/drawing/2014/main" val="865108111"/>
                    </a:ext>
                  </a:extLst>
                </a:gridCol>
                <a:gridCol w="658368">
                  <a:extLst>
                    <a:ext uri="{9D8B030D-6E8A-4147-A177-3AD203B41FA5}">
                      <a16:colId xmlns:a16="http://schemas.microsoft.com/office/drawing/2014/main" val="2591070271"/>
                    </a:ext>
                  </a:extLst>
                </a:gridCol>
                <a:gridCol w="658368">
                  <a:extLst>
                    <a:ext uri="{9D8B030D-6E8A-4147-A177-3AD203B41FA5}">
                      <a16:colId xmlns:a16="http://schemas.microsoft.com/office/drawing/2014/main" val="3236354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8193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13:26:25</a:t>
                      </a:r>
                      <a:r>
                        <a:rPr kumimoji="0" lang="de-DE" sz="1000" b="0" i="0" u="none" strike="noStrike" kern="1200" cap="none" spc="0" normalizeH="0" baseline="0" noProof="0">
                          <a:ln>
                            <a:noFill/>
                          </a:ln>
                          <a:solidFill>
                            <a:prstClr val="black"/>
                          </a:solidFill>
                          <a:effectLst/>
                          <a:uLnTx/>
                          <a:uFillTx/>
                          <a:latin typeface="+mn-lt"/>
                          <a:ea typeface="+mn-ea"/>
                          <a:cs typeface="+mn-cs"/>
                        </a:rPr>
                        <a:t>
 Starte deine Karriere in unserem starken Team: Für den Ausbildungsstart 2021 bieten wir Ausbildungsplätze in diesen vier Ausbildungsberufen an: #Sozialversicherungsfachangestellte (m/w/d), #Fachinformatiker*in Fachrichtung Systemintegration (m/w/d), #Kauffrau oder #KaufmannimGesundheitswesen (m/w/d) und Kauffrau oder #KaufmannfürBüromanagement (m/w/d).
Neugierig? Dann schau dir unsere #Stellenanzeigen an. den Link findest du in der Bio. Wir freuen uns darauf, von dir zu hören!
#azubi #azubi2021 #azubi2021gesucht #azubileverkusen #sofa2021 #bkkakademie #bkkakademierotenburg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https://scontent-iad3-1.cdninstagram.com/v/t51.2885-15/122894816_1621934741300995_138086061025601256_n.jpg?_nc_cat=111&amp;ccb=2&amp;_nc_sid=8ae9d6&amp;_nc_ohc=UXNC_Tg6mDsAX-_3EAS&amp;_nc_ht=scontent-iad3-1.cdninstagram.com&amp;oh=7e5d77cba93c4a0cd160087a167a355b&amp;oe=601C3638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Employer Branding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extLst>
                  <a:ext uri="{0D108BD9-81ED-4DB2-BD59-A6C34878D82A}">
                    <a16:rowId xmlns:a16="http://schemas.microsoft.com/office/drawing/2014/main" val="2842813295"/>
                  </a:ext>
                </a:extLst>
              </a:tr>
            </a:tbl>
          </a:graphicData>
        </a:graphic>
      </p:graphicFrame>
      <p:sp>
        <p:nvSpPr>
          <p:cNvPr id="4" name="Text Placeholder 3">
            <a:extLst>
              <a:ext uri="{FF2B5EF4-FFF2-40B4-BE49-F238E27FC236}">
                <a16:creationId xmlns:a16="http://schemas.microsoft.com/office/drawing/2014/main" id="{42FF4E31-F780-47D7-AB04-E42355F8194F}"/>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695530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378F-9979-44A8-A516-EB2FD6EA71CE}"/>
              </a:ext>
            </a:extLst>
          </p:cNvPr>
          <p:cNvSpPr>
            <a:spLocks noGrp="1"/>
          </p:cNvSpPr>
          <p:nvPr>
            <p:ph type="title"/>
          </p:nvPr>
        </p:nvSpPr>
        <p:spPr/>
        <p:txBody>
          <a:bodyPr/>
          <a:lstStyle/>
          <a:p>
            <a:r>
              <a:rPr lang="en-US"/>
              <a:t>Instagram Posts Table | All Pages - 2 of 5</a:t>
            </a:r>
          </a:p>
        </p:txBody>
      </p:sp>
      <p:graphicFrame>
        <p:nvGraphicFramePr>
          <p:cNvPr id="5" name="Table Placeholder 4">
            <a:extLst>
              <a:ext uri="{FF2B5EF4-FFF2-40B4-BE49-F238E27FC236}">
                <a16:creationId xmlns:a16="http://schemas.microsoft.com/office/drawing/2014/main" id="{454AA8F3-820A-494A-BAC5-D6C3B81744BC}"/>
              </a:ext>
            </a:extLst>
          </p:cNvPr>
          <p:cNvGraphicFramePr>
            <a:graphicFrameLocks noGrp="1"/>
          </p:cNvGraphicFramePr>
          <p:nvPr>
            <p:ph type="tbl" sz="quarter" idx="13"/>
            <p:extLst>
              <p:ext uri="{D42A27DB-BD31-4B8C-83A1-F6EECF244321}">
                <p14:modId xmlns:p14="http://schemas.microsoft.com/office/powerpoint/2010/main" val="1194883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154576"/>
                    </a:ext>
                  </a:extLst>
                </a:gridCol>
                <a:gridCol w="1399032">
                  <a:extLst>
                    <a:ext uri="{9D8B030D-6E8A-4147-A177-3AD203B41FA5}">
                      <a16:colId xmlns:a16="http://schemas.microsoft.com/office/drawing/2014/main" val="2285866603"/>
                    </a:ext>
                  </a:extLst>
                </a:gridCol>
                <a:gridCol w="1892808">
                  <a:extLst>
                    <a:ext uri="{9D8B030D-6E8A-4147-A177-3AD203B41FA5}">
                      <a16:colId xmlns:a16="http://schemas.microsoft.com/office/drawing/2014/main" val="16320574"/>
                    </a:ext>
                  </a:extLst>
                </a:gridCol>
                <a:gridCol w="658368">
                  <a:extLst>
                    <a:ext uri="{9D8B030D-6E8A-4147-A177-3AD203B41FA5}">
                      <a16:colId xmlns:a16="http://schemas.microsoft.com/office/drawing/2014/main" val="1559782654"/>
                    </a:ext>
                  </a:extLst>
                </a:gridCol>
                <a:gridCol w="658368">
                  <a:extLst>
                    <a:ext uri="{9D8B030D-6E8A-4147-A177-3AD203B41FA5}">
                      <a16:colId xmlns:a16="http://schemas.microsoft.com/office/drawing/2014/main" val="952125054"/>
                    </a:ext>
                  </a:extLst>
                </a:gridCol>
                <a:gridCol w="658368">
                  <a:extLst>
                    <a:ext uri="{9D8B030D-6E8A-4147-A177-3AD203B41FA5}">
                      <a16:colId xmlns:a16="http://schemas.microsoft.com/office/drawing/2014/main" val="464002862"/>
                    </a:ext>
                  </a:extLst>
                </a:gridCol>
                <a:gridCol w="658368">
                  <a:extLst>
                    <a:ext uri="{9D8B030D-6E8A-4147-A177-3AD203B41FA5}">
                      <a16:colId xmlns:a16="http://schemas.microsoft.com/office/drawing/2014/main" val="998472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6502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- 2020-10-01 19:11:50</a:t>
                      </a:r>
                      <a:r>
                        <a:rPr kumimoji="0" lang="de-DE" sz="1000" b="0" i="0" u="none" strike="noStrike" kern="1200" cap="none" spc="0" normalizeH="0" baseline="0" noProof="0">
                          <a:ln>
                            <a:noFill/>
                          </a:ln>
                          <a:solidFill>
                            <a:prstClr val="black"/>
                          </a:solidFill>
                          <a:effectLst/>
                          <a:uLnTx/>
                          <a:uFillTx/>
                          <a:latin typeface="+mn-lt"/>
                          <a:ea typeface="+mn-ea"/>
                          <a:cs typeface="+mn-cs"/>
                        </a:rPr>
                        <a:t>
 Wir zahlen dir ab sofort mehr beim Zahnarztbesuch! Den Festzuschuss zu deinem Zahnersatz erhöhen wir von 50 auf 60 %. Und wenn du mit gepflegten Beißerchen und einem kompletten Bonusheft beim Zahnarzt erscheinst, steigt dein Zuschuss auf bis zu 75 %. Klingt gut, oder?
🦷🪥 Alle Details gibt es auf unserer Webseite. Den Link findest du in der Bio!
#pronovabkk #zahnarzt #zahnärztin #zahnersatzsparen #oralhealth #healthyteeth #lächeln #dentalhygiene #zähneputzen #zahnmedizin #zähneputzennichtvergessen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https://scontent-iad3-1.cdninstagram.com/v/t51.2885-15/120364294_781183329402033_3583582836784609562_n.jpg?_nc_cat=106&amp;ccb=2&amp;_nc_sid=8ae9d6&amp;_nc_ohc=mxGHIu1RBNcAX9aOR5P&amp;_nc_ht=scontent-iad3-1.cdninstagram.com&amp;oh=ff2760a70082e4ae3a57e901b563c3a5&amp;oe=601C67D0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extLst>
                  <a:ext uri="{0D108BD9-81ED-4DB2-BD59-A6C34878D82A}">
                    <a16:rowId xmlns:a16="http://schemas.microsoft.com/office/drawing/2014/main" val="3166302455"/>
                  </a:ext>
                </a:extLst>
              </a:tr>
            </a:tbl>
          </a:graphicData>
        </a:graphic>
      </p:graphicFrame>
      <p:sp>
        <p:nvSpPr>
          <p:cNvPr id="4" name="Text Placeholder 3">
            <a:extLst>
              <a:ext uri="{FF2B5EF4-FFF2-40B4-BE49-F238E27FC236}">
                <a16:creationId xmlns:a16="http://schemas.microsoft.com/office/drawing/2014/main" id="{BD130AC8-EC6B-4D7F-B245-42F3849EA08E}"/>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4071110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E5FB0-F930-4CEC-8653-6176246C028A}"/>
              </a:ext>
            </a:extLst>
          </p:cNvPr>
          <p:cNvSpPr>
            <a:spLocks noGrp="1"/>
          </p:cNvSpPr>
          <p:nvPr>
            <p:ph type="title"/>
          </p:nvPr>
        </p:nvSpPr>
        <p:spPr/>
        <p:txBody>
          <a:bodyPr/>
          <a:lstStyle/>
          <a:p>
            <a:r>
              <a:rPr lang="en-US"/>
              <a:t>Instagram Posts Table | All Pages - 3 of 5</a:t>
            </a:r>
          </a:p>
        </p:txBody>
      </p:sp>
      <p:graphicFrame>
        <p:nvGraphicFramePr>
          <p:cNvPr id="5" name="Table Placeholder 4">
            <a:extLst>
              <a:ext uri="{FF2B5EF4-FFF2-40B4-BE49-F238E27FC236}">
                <a16:creationId xmlns:a16="http://schemas.microsoft.com/office/drawing/2014/main" id="{FF2D605D-D5F7-4DCE-9EBE-BFF83C2DA0A4}"/>
              </a:ext>
            </a:extLst>
          </p:cNvPr>
          <p:cNvGraphicFramePr>
            <a:graphicFrameLocks noGrp="1"/>
          </p:cNvGraphicFramePr>
          <p:nvPr>
            <p:ph type="tbl" sz="quarter" idx="13"/>
            <p:extLst>
              <p:ext uri="{D42A27DB-BD31-4B8C-83A1-F6EECF244321}">
                <p14:modId xmlns:p14="http://schemas.microsoft.com/office/powerpoint/2010/main" val="3195310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4665558"/>
                    </a:ext>
                  </a:extLst>
                </a:gridCol>
                <a:gridCol w="1399032">
                  <a:extLst>
                    <a:ext uri="{9D8B030D-6E8A-4147-A177-3AD203B41FA5}">
                      <a16:colId xmlns:a16="http://schemas.microsoft.com/office/drawing/2014/main" val="1281619325"/>
                    </a:ext>
                  </a:extLst>
                </a:gridCol>
                <a:gridCol w="1892808">
                  <a:extLst>
                    <a:ext uri="{9D8B030D-6E8A-4147-A177-3AD203B41FA5}">
                      <a16:colId xmlns:a16="http://schemas.microsoft.com/office/drawing/2014/main" val="3000001251"/>
                    </a:ext>
                  </a:extLst>
                </a:gridCol>
                <a:gridCol w="658368">
                  <a:extLst>
                    <a:ext uri="{9D8B030D-6E8A-4147-A177-3AD203B41FA5}">
                      <a16:colId xmlns:a16="http://schemas.microsoft.com/office/drawing/2014/main" val="3768114073"/>
                    </a:ext>
                  </a:extLst>
                </a:gridCol>
                <a:gridCol w="658368">
                  <a:extLst>
                    <a:ext uri="{9D8B030D-6E8A-4147-A177-3AD203B41FA5}">
                      <a16:colId xmlns:a16="http://schemas.microsoft.com/office/drawing/2014/main" val="4183230362"/>
                    </a:ext>
                  </a:extLst>
                </a:gridCol>
                <a:gridCol w="658368">
                  <a:extLst>
                    <a:ext uri="{9D8B030D-6E8A-4147-A177-3AD203B41FA5}">
                      <a16:colId xmlns:a16="http://schemas.microsoft.com/office/drawing/2014/main" val="4255355320"/>
                    </a:ext>
                  </a:extLst>
                </a:gridCol>
                <a:gridCol w="658368">
                  <a:extLst>
                    <a:ext uri="{9D8B030D-6E8A-4147-A177-3AD203B41FA5}">
                      <a16:colId xmlns:a16="http://schemas.microsoft.com/office/drawing/2014/main" val="1160229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1251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- 2020-10-20 17:24:07</a:t>
                      </a:r>
                      <a:r>
                        <a:rPr kumimoji="0" lang="en-US" sz="1000" b="0" i="0" u="none" strike="noStrike" kern="1200" cap="none" spc="0" normalizeH="0" baseline="0" noProof="0">
                          <a:ln>
                            <a:noFill/>
                          </a:ln>
                          <a:solidFill>
                            <a:prstClr val="black"/>
                          </a:solidFill>
                          <a:effectLst/>
                          <a:uLnTx/>
                          <a:uFillTx/>
                          <a:latin typeface="+mn-lt"/>
                          <a:ea typeface="+mn-ea"/>
                          <a:cs typeface="+mn-cs"/>
                        </a:rPr>
                        <a:t>
 vianna ist da! Mit #vianna dokumentierst du deine Schwangerschaft per App und erhältst nach der Geburt ein wunderschönes gedrucktes Fotobuch als lebenslange Erinnerung. Die App begleitet dich mit Podcasts und Videos durch die Schwangerschaft. Deine Fragen kannst du im Chat direkt mit Hebammen und unseren Gesundheitsexperten besprechen. Und das Beste: Wir übernehmen die Lizenzkosten für dich!
Den Link zu vianna finest du in unserer Bio.
#pronovaBKK #baby2020 #viannaapp #schwanger #liebeimbauch #baldmama #babyonboard #babyontheway #meinbaby #mamatobe #parentstobe #Krankenkasse #Krankenversicherung #Schwangerschaft #womenshealth #reproductivehealth #Frauengesundheit #eHealth #telemedizin #smartphone #smarthealth #smarthealthcare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https://scontent-iad3-1.cdninstagram.com/v/t51.2885-15/122125483_156632119270053_2493210060917233165_n.jpg?_nc_cat=108&amp;ccb=2&amp;_nc_sid=8ae9d6&amp;_nc_ohc=D1meTTafBisAX8Hc4Rt&amp;_nc_ht=scontent-iad3-1.cdninstagram.com&amp;oh=3272f216c90b20ca13993b217881850d&amp;oe=601D07B3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Leistungen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extLst>
                  <a:ext uri="{0D108BD9-81ED-4DB2-BD59-A6C34878D82A}">
                    <a16:rowId xmlns:a16="http://schemas.microsoft.com/office/drawing/2014/main" val="1939948121"/>
                  </a:ext>
                </a:extLst>
              </a:tr>
            </a:tbl>
          </a:graphicData>
        </a:graphic>
      </p:graphicFrame>
      <p:sp>
        <p:nvSpPr>
          <p:cNvPr id="4" name="Text Placeholder 3">
            <a:extLst>
              <a:ext uri="{FF2B5EF4-FFF2-40B4-BE49-F238E27FC236}">
                <a16:creationId xmlns:a16="http://schemas.microsoft.com/office/drawing/2014/main" id="{82EA7D6C-BEB1-41B9-93C5-59F6CB5494C5}"/>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1990626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1950B-2CF3-4B93-9050-B276A24EA902}"/>
              </a:ext>
            </a:extLst>
          </p:cNvPr>
          <p:cNvSpPr>
            <a:spLocks noGrp="1"/>
          </p:cNvSpPr>
          <p:nvPr>
            <p:ph type="title"/>
          </p:nvPr>
        </p:nvSpPr>
        <p:spPr/>
        <p:txBody>
          <a:bodyPr/>
          <a:lstStyle/>
          <a:p>
            <a:r>
              <a:rPr lang="en-US"/>
              <a:t>Instagram Posts Table | All Pages - 4 of 5</a:t>
            </a:r>
          </a:p>
        </p:txBody>
      </p:sp>
      <p:graphicFrame>
        <p:nvGraphicFramePr>
          <p:cNvPr id="5" name="Table Placeholder 4">
            <a:extLst>
              <a:ext uri="{FF2B5EF4-FFF2-40B4-BE49-F238E27FC236}">
                <a16:creationId xmlns:a16="http://schemas.microsoft.com/office/drawing/2014/main" id="{25E49FDF-42D6-4A0C-A11B-E97EAA9A21F2}"/>
              </a:ext>
            </a:extLst>
          </p:cNvPr>
          <p:cNvGraphicFramePr>
            <a:graphicFrameLocks noGrp="1"/>
          </p:cNvGraphicFramePr>
          <p:nvPr>
            <p:ph type="tbl" sz="quarter" idx="13"/>
            <p:extLst>
              <p:ext uri="{D42A27DB-BD31-4B8C-83A1-F6EECF244321}">
                <p14:modId xmlns:p14="http://schemas.microsoft.com/office/powerpoint/2010/main" val="621213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6598237"/>
                    </a:ext>
                  </a:extLst>
                </a:gridCol>
                <a:gridCol w="1399032">
                  <a:extLst>
                    <a:ext uri="{9D8B030D-6E8A-4147-A177-3AD203B41FA5}">
                      <a16:colId xmlns:a16="http://schemas.microsoft.com/office/drawing/2014/main" val="1695428525"/>
                    </a:ext>
                  </a:extLst>
                </a:gridCol>
                <a:gridCol w="1892808">
                  <a:extLst>
                    <a:ext uri="{9D8B030D-6E8A-4147-A177-3AD203B41FA5}">
                      <a16:colId xmlns:a16="http://schemas.microsoft.com/office/drawing/2014/main" val="1815618895"/>
                    </a:ext>
                  </a:extLst>
                </a:gridCol>
                <a:gridCol w="658368">
                  <a:extLst>
                    <a:ext uri="{9D8B030D-6E8A-4147-A177-3AD203B41FA5}">
                      <a16:colId xmlns:a16="http://schemas.microsoft.com/office/drawing/2014/main" val="3946191705"/>
                    </a:ext>
                  </a:extLst>
                </a:gridCol>
                <a:gridCol w="658368">
                  <a:extLst>
                    <a:ext uri="{9D8B030D-6E8A-4147-A177-3AD203B41FA5}">
                      <a16:colId xmlns:a16="http://schemas.microsoft.com/office/drawing/2014/main" val="4175291562"/>
                    </a:ext>
                  </a:extLst>
                </a:gridCol>
                <a:gridCol w="658368">
                  <a:extLst>
                    <a:ext uri="{9D8B030D-6E8A-4147-A177-3AD203B41FA5}">
                      <a16:colId xmlns:a16="http://schemas.microsoft.com/office/drawing/2014/main" val="704999321"/>
                    </a:ext>
                  </a:extLst>
                </a:gridCol>
                <a:gridCol w="658368">
                  <a:extLst>
                    <a:ext uri="{9D8B030D-6E8A-4147-A177-3AD203B41FA5}">
                      <a16:colId xmlns:a16="http://schemas.microsoft.com/office/drawing/2014/main" val="704513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7931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- 2020-10-02 16:24:46</a:t>
                      </a:r>
                      <a:r>
                        <a:rPr kumimoji="0" lang="de-DE" sz="1000" b="0" i="0" u="none" strike="noStrike" kern="1200" cap="none" spc="0" normalizeH="0" baseline="0" noProof="0">
                          <a:ln>
                            <a:noFill/>
                          </a:ln>
                          <a:solidFill>
                            <a:prstClr val="black"/>
                          </a:solidFill>
                          <a:effectLst/>
                          <a:uLnTx/>
                          <a:uFillTx/>
                          <a:latin typeface="+mn-lt"/>
                          <a:ea typeface="+mn-ea"/>
                          <a:cs typeface="+mn-cs"/>
                        </a:rPr>
                        <a:t>
 SCORE MORE beim Aktionstag Schulsport! In der Gesamtschule Haspe waren wir als Gesundheitspartner des Deutschen Basketballbundes am Start und haben mit Minibasketbällen und Spielabzeichen für einen gesunden Tag voller Bewegung gesorgt. 
Bundesweit hatten sich insgesamt über 235.000 Schülerinnen und Schüler an 1.273 Schulen für den Aktionstag angemeldet. Darunter auch 4.330 jungen Korbjägerinnen und Korbjäger aus 38 Schulen. Die wurden vorab vom DBB und uns mit 400 Minibasketbällen und mehr als 4.000 Spielabzeichen ausgestattet.
#pronovabkk #SCOREMORE #gemeinsambewegen #jugendtrainiertfürolympia #jugendtrainiert #jugendtrainiert2020 #haspe #gesamtschulehaspe #schulsport #aktionstagschulsport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https://scontent-iad3-1.cdninstagram.com/v/t51.2885-15/120372411_334032684488274_2793294356417652396_n.jpg?_nc_cat=109&amp;ccb=2&amp;_nc_sid=8ae9d6&amp;_nc_ohc=teT78ITchlYAX9_P3bf&amp;_nc_ht=scontent-iad3-1.cdninstagram.com&amp;oh=f25bb2d4f29f4aa72f2fc4520bdb3718&amp;oe=601ABA04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extLst>
                  <a:ext uri="{0D108BD9-81ED-4DB2-BD59-A6C34878D82A}">
                    <a16:rowId xmlns:a16="http://schemas.microsoft.com/office/drawing/2014/main" val="3689479674"/>
                  </a:ext>
                </a:extLst>
              </a:tr>
            </a:tbl>
          </a:graphicData>
        </a:graphic>
      </p:graphicFrame>
      <p:sp>
        <p:nvSpPr>
          <p:cNvPr id="4" name="Text Placeholder 3">
            <a:extLst>
              <a:ext uri="{FF2B5EF4-FFF2-40B4-BE49-F238E27FC236}">
                <a16:creationId xmlns:a16="http://schemas.microsoft.com/office/drawing/2014/main" id="{BA43E9FE-BA78-4B3C-839C-9FF81F98A516}"/>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2358533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1EFA-0D66-432E-8650-11820C19C134}"/>
              </a:ext>
            </a:extLst>
          </p:cNvPr>
          <p:cNvSpPr>
            <a:spLocks noGrp="1"/>
          </p:cNvSpPr>
          <p:nvPr>
            <p:ph type="title"/>
          </p:nvPr>
        </p:nvSpPr>
        <p:spPr/>
        <p:txBody>
          <a:bodyPr/>
          <a:lstStyle/>
          <a:p>
            <a:r>
              <a:rPr lang="en-US"/>
              <a:t>Instagram Posts Table | All Pages - 5 of 5</a:t>
            </a:r>
          </a:p>
        </p:txBody>
      </p:sp>
      <p:graphicFrame>
        <p:nvGraphicFramePr>
          <p:cNvPr id="5" name="Table Placeholder 4">
            <a:extLst>
              <a:ext uri="{FF2B5EF4-FFF2-40B4-BE49-F238E27FC236}">
                <a16:creationId xmlns:a16="http://schemas.microsoft.com/office/drawing/2014/main" id="{1E5DDFBD-D9FE-4F7E-83B9-4D05A473B163}"/>
              </a:ext>
            </a:extLst>
          </p:cNvPr>
          <p:cNvGraphicFramePr>
            <a:graphicFrameLocks noGrp="1"/>
          </p:cNvGraphicFramePr>
          <p:nvPr>
            <p:ph type="tbl" sz="quarter" idx="13"/>
            <p:extLst>
              <p:ext uri="{D42A27DB-BD31-4B8C-83A1-F6EECF244321}">
                <p14:modId xmlns:p14="http://schemas.microsoft.com/office/powerpoint/2010/main" val="1760758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3370582"/>
                    </a:ext>
                  </a:extLst>
                </a:gridCol>
                <a:gridCol w="1399032">
                  <a:extLst>
                    <a:ext uri="{9D8B030D-6E8A-4147-A177-3AD203B41FA5}">
                      <a16:colId xmlns:a16="http://schemas.microsoft.com/office/drawing/2014/main" val="3648699766"/>
                    </a:ext>
                  </a:extLst>
                </a:gridCol>
                <a:gridCol w="1892808">
                  <a:extLst>
                    <a:ext uri="{9D8B030D-6E8A-4147-A177-3AD203B41FA5}">
                      <a16:colId xmlns:a16="http://schemas.microsoft.com/office/drawing/2014/main" val="1279007476"/>
                    </a:ext>
                  </a:extLst>
                </a:gridCol>
                <a:gridCol w="658368">
                  <a:extLst>
                    <a:ext uri="{9D8B030D-6E8A-4147-A177-3AD203B41FA5}">
                      <a16:colId xmlns:a16="http://schemas.microsoft.com/office/drawing/2014/main" val="29033166"/>
                    </a:ext>
                  </a:extLst>
                </a:gridCol>
                <a:gridCol w="658368">
                  <a:extLst>
                    <a:ext uri="{9D8B030D-6E8A-4147-A177-3AD203B41FA5}">
                      <a16:colId xmlns:a16="http://schemas.microsoft.com/office/drawing/2014/main" val="2427170317"/>
                    </a:ext>
                  </a:extLst>
                </a:gridCol>
                <a:gridCol w="658368">
                  <a:extLst>
                    <a:ext uri="{9D8B030D-6E8A-4147-A177-3AD203B41FA5}">
                      <a16:colId xmlns:a16="http://schemas.microsoft.com/office/drawing/2014/main" val="627178122"/>
                    </a:ext>
                  </a:extLst>
                </a:gridCol>
                <a:gridCol w="658368">
                  <a:extLst>
                    <a:ext uri="{9D8B030D-6E8A-4147-A177-3AD203B41FA5}">
                      <a16:colId xmlns:a16="http://schemas.microsoft.com/office/drawing/2014/main" val="1695876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1230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- 2020-10-09 14:55:28</a:t>
                      </a:r>
                      <a:r>
                        <a:rPr kumimoji="0" lang="de-DE" sz="1000" b="0" i="0" u="none" strike="noStrike" kern="1200" cap="none" spc="0" normalizeH="0" baseline="0" noProof="0">
                          <a:ln>
                            <a:noFill/>
                          </a:ln>
                          <a:solidFill>
                            <a:prstClr val="black"/>
                          </a:solidFill>
                          <a:effectLst/>
                          <a:uLnTx/>
                          <a:uFillTx/>
                          <a:latin typeface="+mn-lt"/>
                          <a:ea typeface="+mn-ea"/>
                          <a:cs typeface="+mn-cs"/>
                        </a:rPr>
                        <a:t>
 Was eine Krankenkasse mit Nachhaltigkeit zu tun hat, erklären wir euch am Wochenende in #Münster bei der #GreenWorldTour. Wir sind am 10. und 11. Oktober auf der #Nachhaltigkeitsmesse von @autarkia.green. Wir freuen uns darauf, euch im @coconutbeachms zu treffen!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121023055_2020781581392640_8250473228378779524_n.jpg?_nc_cat=104&amp;ccb=2&amp;_nc_sid=8ae9d6&amp;_nc_ohc=0Es1O5RMpbgAX-uZcVI&amp;_nc_ht=scontent-iad3-1.cdninstagram.com&amp;oh=941f1e4d53c7e2663c81e6415f1693a1&amp;oe=601D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extLst>
                  <a:ext uri="{0D108BD9-81ED-4DB2-BD59-A6C34878D82A}">
                    <a16:rowId xmlns:a16="http://schemas.microsoft.com/office/drawing/2014/main" val="2617968868"/>
                  </a:ext>
                </a:extLst>
              </a:tr>
            </a:tbl>
          </a:graphicData>
        </a:graphic>
      </p:graphicFrame>
      <p:sp>
        <p:nvSpPr>
          <p:cNvPr id="4" name="Text Placeholder 3">
            <a:extLst>
              <a:ext uri="{FF2B5EF4-FFF2-40B4-BE49-F238E27FC236}">
                <a16:creationId xmlns:a16="http://schemas.microsoft.com/office/drawing/2014/main" id="{A5896FC7-F532-4441-A60A-5A56EC4989EA}"/>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18661166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758</Words>
  <Application>Microsoft Office PowerPoint</Application>
  <PresentationFormat>On-screen Show (4:3)</PresentationFormat>
  <Paragraphs>230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Quartalsreport Instagram</vt:lpstr>
      <vt:lpstr>Instagram Instagram Key Metrics Table | All Pages</vt:lpstr>
      <vt:lpstr>Instagram Followers Total | All Pages</vt:lpstr>
      <vt:lpstr>Instagram Stories Table  | All Pages - 1 of 2</vt:lpstr>
      <vt:lpstr>Instagram Stories Table  | All Pages - 2 of 2</vt:lpstr>
      <vt:lpstr>Instagram Interaction Rate By Hour | All Pages</vt:lpstr>
      <vt:lpstr>Instagram Posts Table | All Pages - 1 of 5</vt:lpstr>
      <vt:lpstr>Instagram Posts Table | All Pages - 2 of 5</vt:lpstr>
      <vt:lpstr>Instagram Posts Table | All Pages - 3 of 5</vt:lpstr>
      <vt:lpstr>Instagram Posts Table | All Pages - 4 of 5</vt:lpstr>
      <vt:lpstr>Instagram Posts Table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Instagram</dc:title>
  <dc:creator>Frederik Peiniger</dc:creator>
  <cp:lastModifiedBy>Frederik Peiniger</cp:lastModifiedBy>
  <cp:revision>1</cp:revision>
  <dcterms:created xsi:type="dcterms:W3CDTF">2021-01-06T11:29:17Z</dcterms:created>
  <dcterms:modified xsi:type="dcterms:W3CDTF">2021-01-06T11:29:38Z</dcterms:modified>
</cp:coreProperties>
</file>