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Lst>
  <p:sldSz cx="9144000" cy="6858000" type="screen4x3"/>
  <p:notesSz cx="6858000" cy="9144000"/>
  <p:embeddedFontLst>
    <p:embeddedFont>
      <p:font typeface="Calibri" panose="020F0502020204030204" pitchFamily="34" charset="0"/>
      <p:regular r:id="rId12"/>
      <p:bold r:id="rId13"/>
      <p:italic r:id="rId14"/>
      <p:boldItalic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pronovabkk Instagram</c:v>
                </c:pt>
              </c:strCache>
            </c:strRef>
          </c:tx>
          <c:spPr>
            <a:ln w="28575" cap="rnd">
              <a:solidFill>
                <a:schemeClr val="accent1"/>
              </a:solidFill>
              <a:round/>
            </a:ln>
            <a:effectLst/>
          </c:spPr>
          <c:marker>
            <c:symbol val="none"/>
          </c:marker>
          <c:cat>
            <c:numRef>
              <c:f>Sheet1!$A$2:$A$93</c:f>
              <c:numCache>
                <c:formatCode>m/d/yyyy</c:formatCode>
                <c:ptCount val="92"/>
                <c:pt idx="0">
                  <c:v>44013</c:v>
                </c:pt>
                <c:pt idx="1">
                  <c:v>44014</c:v>
                </c:pt>
                <c:pt idx="2">
                  <c:v>44015</c:v>
                </c:pt>
                <c:pt idx="3">
                  <c:v>44016</c:v>
                </c:pt>
                <c:pt idx="4">
                  <c:v>44017</c:v>
                </c:pt>
                <c:pt idx="5">
                  <c:v>44018</c:v>
                </c:pt>
                <c:pt idx="6">
                  <c:v>44019</c:v>
                </c:pt>
                <c:pt idx="7">
                  <c:v>44020</c:v>
                </c:pt>
                <c:pt idx="8">
                  <c:v>44021</c:v>
                </c:pt>
                <c:pt idx="9">
                  <c:v>44022</c:v>
                </c:pt>
                <c:pt idx="10">
                  <c:v>44023</c:v>
                </c:pt>
                <c:pt idx="11">
                  <c:v>44024</c:v>
                </c:pt>
                <c:pt idx="12">
                  <c:v>44025</c:v>
                </c:pt>
                <c:pt idx="13">
                  <c:v>44026</c:v>
                </c:pt>
                <c:pt idx="14">
                  <c:v>44027</c:v>
                </c:pt>
                <c:pt idx="15">
                  <c:v>44028</c:v>
                </c:pt>
                <c:pt idx="16">
                  <c:v>44029</c:v>
                </c:pt>
                <c:pt idx="17">
                  <c:v>44030</c:v>
                </c:pt>
                <c:pt idx="18">
                  <c:v>44031</c:v>
                </c:pt>
                <c:pt idx="19">
                  <c:v>44032</c:v>
                </c:pt>
                <c:pt idx="20">
                  <c:v>44033</c:v>
                </c:pt>
                <c:pt idx="21">
                  <c:v>44034</c:v>
                </c:pt>
                <c:pt idx="22">
                  <c:v>44035</c:v>
                </c:pt>
                <c:pt idx="23">
                  <c:v>44036</c:v>
                </c:pt>
                <c:pt idx="24">
                  <c:v>44037</c:v>
                </c:pt>
                <c:pt idx="25">
                  <c:v>44038</c:v>
                </c:pt>
                <c:pt idx="26">
                  <c:v>44039</c:v>
                </c:pt>
                <c:pt idx="27">
                  <c:v>44040</c:v>
                </c:pt>
                <c:pt idx="28">
                  <c:v>44041</c:v>
                </c:pt>
                <c:pt idx="29">
                  <c:v>44042</c:v>
                </c:pt>
                <c:pt idx="30">
                  <c:v>44043</c:v>
                </c:pt>
                <c:pt idx="31">
                  <c:v>44044</c:v>
                </c:pt>
                <c:pt idx="32">
                  <c:v>44045</c:v>
                </c:pt>
                <c:pt idx="33">
                  <c:v>44046</c:v>
                </c:pt>
                <c:pt idx="34">
                  <c:v>44047</c:v>
                </c:pt>
                <c:pt idx="35">
                  <c:v>44048</c:v>
                </c:pt>
                <c:pt idx="36">
                  <c:v>44049</c:v>
                </c:pt>
                <c:pt idx="37">
                  <c:v>44050</c:v>
                </c:pt>
                <c:pt idx="38">
                  <c:v>44051</c:v>
                </c:pt>
                <c:pt idx="39">
                  <c:v>44052</c:v>
                </c:pt>
                <c:pt idx="40">
                  <c:v>44053</c:v>
                </c:pt>
                <c:pt idx="41">
                  <c:v>44054</c:v>
                </c:pt>
                <c:pt idx="42">
                  <c:v>44055</c:v>
                </c:pt>
                <c:pt idx="43">
                  <c:v>44056</c:v>
                </c:pt>
                <c:pt idx="44">
                  <c:v>44057</c:v>
                </c:pt>
                <c:pt idx="45">
                  <c:v>44058</c:v>
                </c:pt>
                <c:pt idx="46">
                  <c:v>44059</c:v>
                </c:pt>
                <c:pt idx="47">
                  <c:v>44060</c:v>
                </c:pt>
                <c:pt idx="48">
                  <c:v>44061</c:v>
                </c:pt>
                <c:pt idx="49">
                  <c:v>44062</c:v>
                </c:pt>
                <c:pt idx="50">
                  <c:v>44063</c:v>
                </c:pt>
                <c:pt idx="51">
                  <c:v>44064</c:v>
                </c:pt>
                <c:pt idx="52">
                  <c:v>44065</c:v>
                </c:pt>
                <c:pt idx="53">
                  <c:v>44066</c:v>
                </c:pt>
                <c:pt idx="54">
                  <c:v>44067</c:v>
                </c:pt>
                <c:pt idx="55">
                  <c:v>44068</c:v>
                </c:pt>
                <c:pt idx="56">
                  <c:v>44069</c:v>
                </c:pt>
                <c:pt idx="57">
                  <c:v>44070</c:v>
                </c:pt>
                <c:pt idx="58">
                  <c:v>44071</c:v>
                </c:pt>
                <c:pt idx="59">
                  <c:v>44072</c:v>
                </c:pt>
                <c:pt idx="60">
                  <c:v>44073</c:v>
                </c:pt>
                <c:pt idx="61">
                  <c:v>44074</c:v>
                </c:pt>
                <c:pt idx="62">
                  <c:v>44075</c:v>
                </c:pt>
                <c:pt idx="63">
                  <c:v>44076</c:v>
                </c:pt>
                <c:pt idx="64">
                  <c:v>44077</c:v>
                </c:pt>
                <c:pt idx="65">
                  <c:v>44078</c:v>
                </c:pt>
                <c:pt idx="66">
                  <c:v>44079</c:v>
                </c:pt>
                <c:pt idx="67">
                  <c:v>44080</c:v>
                </c:pt>
                <c:pt idx="68">
                  <c:v>44081</c:v>
                </c:pt>
                <c:pt idx="69">
                  <c:v>44082</c:v>
                </c:pt>
                <c:pt idx="70">
                  <c:v>44083</c:v>
                </c:pt>
                <c:pt idx="71">
                  <c:v>44084</c:v>
                </c:pt>
                <c:pt idx="72">
                  <c:v>44085</c:v>
                </c:pt>
                <c:pt idx="73">
                  <c:v>44086</c:v>
                </c:pt>
                <c:pt idx="74">
                  <c:v>44087</c:v>
                </c:pt>
                <c:pt idx="75">
                  <c:v>44088</c:v>
                </c:pt>
                <c:pt idx="76">
                  <c:v>44089</c:v>
                </c:pt>
                <c:pt idx="77">
                  <c:v>44090</c:v>
                </c:pt>
                <c:pt idx="78">
                  <c:v>44091</c:v>
                </c:pt>
                <c:pt idx="79">
                  <c:v>44092</c:v>
                </c:pt>
                <c:pt idx="80">
                  <c:v>44093</c:v>
                </c:pt>
                <c:pt idx="81">
                  <c:v>44094</c:v>
                </c:pt>
                <c:pt idx="82">
                  <c:v>44095</c:v>
                </c:pt>
                <c:pt idx="83">
                  <c:v>44096</c:v>
                </c:pt>
                <c:pt idx="84">
                  <c:v>44097</c:v>
                </c:pt>
                <c:pt idx="85">
                  <c:v>44098</c:v>
                </c:pt>
                <c:pt idx="86">
                  <c:v>44099</c:v>
                </c:pt>
                <c:pt idx="87">
                  <c:v>44100</c:v>
                </c:pt>
                <c:pt idx="88">
                  <c:v>44101</c:v>
                </c:pt>
                <c:pt idx="89">
                  <c:v>44102</c:v>
                </c:pt>
                <c:pt idx="90">
                  <c:v>44103</c:v>
                </c:pt>
                <c:pt idx="91">
                  <c:v>44104</c:v>
                </c:pt>
              </c:numCache>
            </c:numRef>
          </c:cat>
          <c:val>
            <c:numRef>
              <c:f>Sheet1!$B$2:$B$93</c:f>
              <c:numCache>
                <c:formatCode>General</c:formatCode>
                <c:ptCount val="92"/>
                <c:pt idx="0">
                  <c:v>2041</c:v>
                </c:pt>
                <c:pt idx="1">
                  <c:v>2041</c:v>
                </c:pt>
                <c:pt idx="2">
                  <c:v>2043</c:v>
                </c:pt>
                <c:pt idx="3">
                  <c:v>2043</c:v>
                </c:pt>
                <c:pt idx="4">
                  <c:v>2044</c:v>
                </c:pt>
                <c:pt idx="5">
                  <c:v>2043</c:v>
                </c:pt>
                <c:pt idx="6">
                  <c:v>2045</c:v>
                </c:pt>
                <c:pt idx="7">
                  <c:v>2046</c:v>
                </c:pt>
                <c:pt idx="8">
                  <c:v>2051</c:v>
                </c:pt>
                <c:pt idx="9">
                  <c:v>2051</c:v>
                </c:pt>
                <c:pt idx="10">
                  <c:v>2047</c:v>
                </c:pt>
                <c:pt idx="11">
                  <c:v>2047</c:v>
                </c:pt>
                <c:pt idx="12">
                  <c:v>2047</c:v>
                </c:pt>
                <c:pt idx="13">
                  <c:v>2048</c:v>
                </c:pt>
                <c:pt idx="14">
                  <c:v>2050</c:v>
                </c:pt>
                <c:pt idx="15">
                  <c:v>2050</c:v>
                </c:pt>
                <c:pt idx="16">
                  <c:v>2048</c:v>
                </c:pt>
                <c:pt idx="17">
                  <c:v>2048</c:v>
                </c:pt>
                <c:pt idx="18">
                  <c:v>2046</c:v>
                </c:pt>
                <c:pt idx="19">
                  <c:v>2044</c:v>
                </c:pt>
                <c:pt idx="20">
                  <c:v>2044</c:v>
                </c:pt>
                <c:pt idx="21">
                  <c:v>2043</c:v>
                </c:pt>
                <c:pt idx="22">
                  <c:v>2042</c:v>
                </c:pt>
                <c:pt idx="23">
                  <c:v>2044</c:v>
                </c:pt>
                <c:pt idx="24">
                  <c:v>2045</c:v>
                </c:pt>
                <c:pt idx="25">
                  <c:v>2045</c:v>
                </c:pt>
                <c:pt idx="26">
                  <c:v>2047</c:v>
                </c:pt>
                <c:pt idx="27">
                  <c:v>2049</c:v>
                </c:pt>
                <c:pt idx="28">
                  <c:v>2052</c:v>
                </c:pt>
                <c:pt idx="29">
                  <c:v>2054</c:v>
                </c:pt>
                <c:pt idx="30">
                  <c:v>2054</c:v>
                </c:pt>
                <c:pt idx="31">
                  <c:v>2055</c:v>
                </c:pt>
                <c:pt idx="32">
                  <c:v>2056</c:v>
                </c:pt>
                <c:pt idx="33">
                  <c:v>2057</c:v>
                </c:pt>
                <c:pt idx="34">
                  <c:v>2055</c:v>
                </c:pt>
                <c:pt idx="35">
                  <c:v>2053</c:v>
                </c:pt>
                <c:pt idx="36">
                  <c:v>2055</c:v>
                </c:pt>
                <c:pt idx="37">
                  <c:v>2055</c:v>
                </c:pt>
                <c:pt idx="38">
                  <c:v>2055</c:v>
                </c:pt>
                <c:pt idx="39">
                  <c:v>2055</c:v>
                </c:pt>
                <c:pt idx="40">
                  <c:v>2055</c:v>
                </c:pt>
                <c:pt idx="41">
                  <c:v>2056</c:v>
                </c:pt>
                <c:pt idx="42">
                  <c:v>2056</c:v>
                </c:pt>
                <c:pt idx="43">
                  <c:v>2057</c:v>
                </c:pt>
                <c:pt idx="44">
                  <c:v>2058</c:v>
                </c:pt>
                <c:pt idx="45">
                  <c:v>2057</c:v>
                </c:pt>
                <c:pt idx="46">
                  <c:v>2056</c:v>
                </c:pt>
                <c:pt idx="47">
                  <c:v>2056</c:v>
                </c:pt>
                <c:pt idx="48">
                  <c:v>2055</c:v>
                </c:pt>
                <c:pt idx="49">
                  <c:v>2054</c:v>
                </c:pt>
                <c:pt idx="50">
                  <c:v>2054</c:v>
                </c:pt>
                <c:pt idx="51">
                  <c:v>2053</c:v>
                </c:pt>
                <c:pt idx="52">
                  <c:v>2052</c:v>
                </c:pt>
                <c:pt idx="53">
                  <c:v>2051</c:v>
                </c:pt>
                <c:pt idx="54">
                  <c:v>2052</c:v>
                </c:pt>
                <c:pt idx="55">
                  <c:v>2052</c:v>
                </c:pt>
                <c:pt idx="56">
                  <c:v>2053</c:v>
                </c:pt>
                <c:pt idx="57">
                  <c:v>2054</c:v>
                </c:pt>
                <c:pt idx="58">
                  <c:v>2052</c:v>
                </c:pt>
                <c:pt idx="59">
                  <c:v>2052</c:v>
                </c:pt>
                <c:pt idx="60">
                  <c:v>2053</c:v>
                </c:pt>
                <c:pt idx="61">
                  <c:v>2055</c:v>
                </c:pt>
                <c:pt idx="62">
                  <c:v>2055</c:v>
                </c:pt>
                <c:pt idx="63">
                  <c:v>2057</c:v>
                </c:pt>
                <c:pt idx="64">
                  <c:v>2059</c:v>
                </c:pt>
                <c:pt idx="65">
                  <c:v>2060</c:v>
                </c:pt>
                <c:pt idx="66">
                  <c:v>2060</c:v>
                </c:pt>
                <c:pt idx="67">
                  <c:v>2060</c:v>
                </c:pt>
                <c:pt idx="68">
                  <c:v>2059</c:v>
                </c:pt>
                <c:pt idx="69">
                  <c:v>2058</c:v>
                </c:pt>
                <c:pt idx="70">
                  <c:v>2060</c:v>
                </c:pt>
                <c:pt idx="71">
                  <c:v>2062</c:v>
                </c:pt>
                <c:pt idx="72">
                  <c:v>2062</c:v>
                </c:pt>
                <c:pt idx="73">
                  <c:v>2063</c:v>
                </c:pt>
                <c:pt idx="74">
                  <c:v>2063</c:v>
                </c:pt>
                <c:pt idx="75">
                  <c:v>2064</c:v>
                </c:pt>
                <c:pt idx="76">
                  <c:v>2066</c:v>
                </c:pt>
                <c:pt idx="77">
                  <c:v>2064</c:v>
                </c:pt>
                <c:pt idx="78">
                  <c:v>2065</c:v>
                </c:pt>
                <c:pt idx="79">
                  <c:v>2067</c:v>
                </c:pt>
                <c:pt idx="80">
                  <c:v>2068</c:v>
                </c:pt>
                <c:pt idx="81">
                  <c:v>2067</c:v>
                </c:pt>
                <c:pt idx="82">
                  <c:v>2067</c:v>
                </c:pt>
                <c:pt idx="83">
                  <c:v>2072</c:v>
                </c:pt>
                <c:pt idx="84">
                  <c:v>2074</c:v>
                </c:pt>
                <c:pt idx="85">
                  <c:v>2075</c:v>
                </c:pt>
                <c:pt idx="86">
                  <c:v>2076</c:v>
                </c:pt>
                <c:pt idx="87">
                  <c:v>2076</c:v>
                </c:pt>
                <c:pt idx="88">
                  <c:v>2076</c:v>
                </c:pt>
                <c:pt idx="89">
                  <c:v>2077</c:v>
                </c:pt>
                <c:pt idx="90">
                  <c:v>2080</c:v>
                </c:pt>
                <c:pt idx="91">
                  <c:v>2083</c:v>
                </c:pt>
              </c:numCache>
            </c:numRef>
          </c:val>
          <c:smooth val="0"/>
          <c:extLst>
            <c:ext xmlns:c16="http://schemas.microsoft.com/office/drawing/2014/chart" uri="{C3380CC4-5D6E-409C-BE32-E72D297353CC}">
              <c16:uniqueId val="{00000000-E169-4AFC-983F-EB94F5883D36}"/>
            </c:ext>
          </c:extLst>
        </c:ser>
        <c:dLbls>
          <c:showLegendKey val="0"/>
          <c:showVal val="0"/>
          <c:showCatName val="0"/>
          <c:showSerName val="0"/>
          <c:showPercent val="0"/>
          <c:showBubbleSize val="0"/>
        </c:dLbls>
        <c:smooth val="0"/>
        <c:axId val="317301432"/>
        <c:axId val="317298808"/>
      </c:lineChart>
      <c:dateAx>
        <c:axId val="317301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298808"/>
        <c:crosses val="autoZero"/>
        <c:auto val="1"/>
        <c:lblOffset val="100"/>
        <c:baseTimeUnit val="days"/>
      </c:dateAx>
      <c:valAx>
        <c:axId val="317298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301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pronovabkk Instagram</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2.5242718446601899</c:v>
                </c:pt>
                <c:pt idx="8">
                  <c:v>2.3139158576051799</c:v>
                </c:pt>
                <c:pt idx="9">
                  <c:v>3.2038834951456301</c:v>
                </c:pt>
                <c:pt idx="10">
                  <c:v>1.957928802589</c:v>
                </c:pt>
                <c:pt idx="11">
                  <c:v>2.6699029126213598</c:v>
                </c:pt>
                <c:pt idx="12">
                  <c:v>2.6213592233009702</c:v>
                </c:pt>
                <c:pt idx="13">
                  <c:v>1.7961165048543699</c:v>
                </c:pt>
                <c:pt idx="14">
                  <c:v>0</c:v>
                </c:pt>
                <c:pt idx="15">
                  <c:v>2.6537216828479</c:v>
                </c:pt>
                <c:pt idx="16">
                  <c:v>2.23300970873786</c:v>
                </c:pt>
                <c:pt idx="17">
                  <c:v>2.3300970873786402</c:v>
                </c:pt>
                <c:pt idx="18">
                  <c:v>2.23300970873786</c:v>
                </c:pt>
                <c:pt idx="19">
                  <c:v>0</c:v>
                </c:pt>
                <c:pt idx="20">
                  <c:v>0</c:v>
                </c:pt>
                <c:pt idx="21">
                  <c:v>0</c:v>
                </c:pt>
                <c:pt idx="22">
                  <c:v>0</c:v>
                </c:pt>
                <c:pt idx="23">
                  <c:v>0</c:v>
                </c:pt>
              </c:numCache>
            </c:numRef>
          </c:val>
          <c:smooth val="0"/>
          <c:extLst>
            <c:ext xmlns:c16="http://schemas.microsoft.com/office/drawing/2014/chart" uri="{C3380CC4-5D6E-409C-BE32-E72D297353CC}">
              <c16:uniqueId val="{00000000-2CA0-4381-9596-05E1AAE25D80}"/>
            </c:ext>
          </c:extLst>
        </c:ser>
        <c:dLbls>
          <c:showLegendKey val="0"/>
          <c:showVal val="0"/>
          <c:showCatName val="0"/>
          <c:showSerName val="0"/>
          <c:showPercent val="0"/>
          <c:showBubbleSize val="0"/>
        </c:dLbls>
        <c:smooth val="0"/>
        <c:axId val="62473712"/>
        <c:axId val="62474040"/>
      </c:lineChart>
      <c:catAx>
        <c:axId val="62473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474040"/>
        <c:crosses val="autoZero"/>
        <c:auto val="1"/>
        <c:lblAlgn val="ctr"/>
        <c:lblOffset val="100"/>
        <c:noMultiLvlLbl val="0"/>
      </c:catAx>
      <c:valAx>
        <c:axId val="62474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473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E35D1-C0E7-43E5-B31C-96FE4B6E9A38}"/>
              </a:ext>
            </a:extLst>
          </p:cNvPr>
          <p:cNvSpPr>
            <a:spLocks noGrp="1"/>
          </p:cNvSpPr>
          <p:nvPr>
            <p:ph type="ctrTitle"/>
          </p:nvPr>
        </p:nvSpPr>
        <p:spPr/>
        <p:txBody>
          <a:bodyPr/>
          <a:lstStyle/>
          <a:p>
            <a:r>
              <a:rPr lang="en-US"/>
              <a:t>Quartalsreport Instagram</a:t>
            </a:r>
          </a:p>
        </p:txBody>
      </p:sp>
      <p:sp>
        <p:nvSpPr>
          <p:cNvPr id="3" name="Subtitle 2">
            <a:extLst>
              <a:ext uri="{FF2B5EF4-FFF2-40B4-BE49-F238E27FC236}">
                <a16:creationId xmlns:a16="http://schemas.microsoft.com/office/drawing/2014/main" id="{8401A806-D2D5-4226-8935-969AA5FC427A}"/>
              </a:ext>
            </a:extLst>
          </p:cNvPr>
          <p:cNvSpPr>
            <a:spLocks noGrp="1"/>
          </p:cNvSpPr>
          <p:nvPr>
            <p:ph type="subTitle" idx="1"/>
          </p:nvPr>
        </p:nvSpPr>
        <p:spPr/>
        <p:txBody>
          <a:bodyPr/>
          <a:lstStyle/>
          <a:p>
            <a:r>
              <a:rPr lang="en-US"/>
              <a:t>Pronovabkk</a:t>
            </a:r>
          </a:p>
        </p:txBody>
      </p:sp>
    </p:spTree>
    <p:extLst>
      <p:ext uri="{BB962C8B-B14F-4D97-AF65-F5344CB8AC3E}">
        <p14:creationId xmlns:p14="http://schemas.microsoft.com/office/powerpoint/2010/main" val="11319280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8FC76-88A7-4061-AD28-129BD8C6BE5F}"/>
              </a:ext>
            </a:extLst>
          </p:cNvPr>
          <p:cNvSpPr>
            <a:spLocks noGrp="1"/>
          </p:cNvSpPr>
          <p:nvPr>
            <p:ph type="title"/>
          </p:nvPr>
        </p:nvSpPr>
        <p:spPr/>
        <p:txBody>
          <a:bodyPr/>
          <a:lstStyle/>
          <a:p>
            <a:r>
              <a:rPr lang="en-US"/>
              <a:t>Instagram Instagram Key Metrics Table | All Pages</a:t>
            </a:r>
          </a:p>
        </p:txBody>
      </p:sp>
      <p:graphicFrame>
        <p:nvGraphicFramePr>
          <p:cNvPr id="5" name="Table Placeholder 4">
            <a:extLst>
              <a:ext uri="{FF2B5EF4-FFF2-40B4-BE49-F238E27FC236}">
                <a16:creationId xmlns:a16="http://schemas.microsoft.com/office/drawing/2014/main" id="{8D47B52E-C3EC-4EE8-A72F-C3F7C597CB96}"/>
              </a:ext>
            </a:extLst>
          </p:cNvPr>
          <p:cNvGraphicFramePr>
            <a:graphicFrameLocks noGrp="1"/>
          </p:cNvGraphicFramePr>
          <p:nvPr>
            <p:ph type="tbl" sz="quarter" idx="13"/>
            <p:extLst>
              <p:ext uri="{D42A27DB-BD31-4B8C-83A1-F6EECF244321}">
                <p14:modId xmlns:p14="http://schemas.microsoft.com/office/powerpoint/2010/main" val="3925497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64508257"/>
                    </a:ext>
                  </a:extLst>
                </a:gridCol>
                <a:gridCol w="658368">
                  <a:extLst>
                    <a:ext uri="{9D8B030D-6E8A-4147-A177-3AD203B41FA5}">
                      <a16:colId xmlns:a16="http://schemas.microsoft.com/office/drawing/2014/main" val="209134937"/>
                    </a:ext>
                  </a:extLst>
                </a:gridCol>
                <a:gridCol w="658368">
                  <a:extLst>
                    <a:ext uri="{9D8B030D-6E8A-4147-A177-3AD203B41FA5}">
                      <a16:colId xmlns:a16="http://schemas.microsoft.com/office/drawing/2014/main" val="3050631047"/>
                    </a:ext>
                  </a:extLst>
                </a:gridCol>
                <a:gridCol w="658368">
                  <a:extLst>
                    <a:ext uri="{9D8B030D-6E8A-4147-A177-3AD203B41FA5}">
                      <a16:colId xmlns:a16="http://schemas.microsoft.com/office/drawing/2014/main" val="1422751867"/>
                    </a:ext>
                  </a:extLst>
                </a:gridCol>
                <a:gridCol w="658368">
                  <a:extLst>
                    <a:ext uri="{9D8B030D-6E8A-4147-A177-3AD203B41FA5}">
                      <a16:colId xmlns:a16="http://schemas.microsoft.com/office/drawing/2014/main" val="1359766421"/>
                    </a:ext>
                  </a:extLst>
                </a:gridCol>
                <a:gridCol w="658368">
                  <a:extLst>
                    <a:ext uri="{9D8B030D-6E8A-4147-A177-3AD203B41FA5}">
                      <a16:colId xmlns:a16="http://schemas.microsoft.com/office/drawing/2014/main" val="4007762573"/>
                    </a:ext>
                  </a:extLst>
                </a:gridCol>
                <a:gridCol w="658368">
                  <a:extLst>
                    <a:ext uri="{9D8B030D-6E8A-4147-A177-3AD203B41FA5}">
                      <a16:colId xmlns:a16="http://schemas.microsoft.com/office/drawing/2014/main" val="3996378243"/>
                    </a:ext>
                  </a:extLst>
                </a:gridCol>
                <a:gridCol w="658368">
                  <a:extLst>
                    <a:ext uri="{9D8B030D-6E8A-4147-A177-3AD203B41FA5}">
                      <a16:colId xmlns:a16="http://schemas.microsoft.com/office/drawing/2014/main" val="3307194621"/>
                    </a:ext>
                  </a:extLst>
                </a:gridCol>
                <a:gridCol w="658368">
                  <a:extLst>
                    <a:ext uri="{9D8B030D-6E8A-4147-A177-3AD203B41FA5}">
                      <a16:colId xmlns:a16="http://schemas.microsoft.com/office/drawing/2014/main" val="2007512837"/>
                    </a:ext>
                  </a:extLst>
                </a:gridCol>
                <a:gridCol w="658368">
                  <a:extLst>
                    <a:ext uri="{9D8B030D-6E8A-4147-A177-3AD203B41FA5}">
                      <a16:colId xmlns:a16="http://schemas.microsoft.com/office/drawing/2014/main" val="221967839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4187027518"/>
                  </a:ext>
                </a:extLst>
              </a:tr>
              <a:tr h="370840">
                <a:tc>
                  <a:txBody>
                    <a:bodyPr/>
                    <a:lstStyle/>
                    <a:p>
                      <a:r>
                        <a:rPr lang="en-US" sz="1000"/>
                        <a:t>pronovabkk</a:t>
                      </a:r>
                    </a:p>
                  </a:txBody>
                  <a:tcPr/>
                </a:tc>
                <a:tc>
                  <a:txBody>
                    <a:bodyPr/>
                    <a:lstStyle/>
                    <a:p>
                      <a:r>
                        <a:rPr lang="en-US" sz="1000"/>
                        <a:t>2083</a:t>
                      </a:r>
                    </a:p>
                  </a:txBody>
                  <a:tcPr/>
                </a:tc>
                <a:tc>
                  <a:txBody>
                    <a:bodyPr/>
                    <a:lstStyle/>
                    <a:p>
                      <a:r>
                        <a:rPr lang="en-US" sz="1000"/>
                        <a:t>46</a:t>
                      </a:r>
                    </a:p>
                  </a:txBody>
                  <a:tcPr/>
                </a:tc>
                <a:tc>
                  <a:txBody>
                    <a:bodyPr/>
                    <a:lstStyle/>
                    <a:p>
                      <a:r>
                        <a:rPr lang="en-US" sz="1000"/>
                        <a:t>21</a:t>
                      </a:r>
                    </a:p>
                  </a:txBody>
                  <a:tcPr/>
                </a:tc>
                <a:tc>
                  <a:txBody>
                    <a:bodyPr/>
                    <a:lstStyle/>
                    <a:p>
                      <a:r>
                        <a:rPr lang="en-US" sz="1000"/>
                        <a:t>20</a:t>
                      </a:r>
                    </a:p>
                  </a:txBody>
                  <a:tcPr/>
                </a:tc>
                <a:tc>
                  <a:txBody>
                    <a:bodyPr/>
                    <a:lstStyle/>
                    <a:p>
                      <a:r>
                        <a:rPr lang="en-US" sz="1000"/>
                        <a:t>0</a:t>
                      </a:r>
                    </a:p>
                  </a:txBody>
                  <a:tcPr/>
                </a:tc>
                <a:tc>
                  <a:txBody>
                    <a:bodyPr/>
                    <a:lstStyle/>
                    <a:p>
                      <a:r>
                        <a:rPr lang="en-US" sz="1000"/>
                        <a:t>1</a:t>
                      </a:r>
                    </a:p>
                  </a:txBody>
                  <a:tcPr/>
                </a:tc>
                <a:tc>
                  <a:txBody>
                    <a:bodyPr/>
                    <a:lstStyle/>
                    <a:p>
                      <a:r>
                        <a:rPr lang="en-US" sz="1000"/>
                        <a:t>1045</a:t>
                      </a:r>
                    </a:p>
                  </a:txBody>
                  <a:tcPr/>
                </a:tc>
                <a:tc>
                  <a:txBody>
                    <a:bodyPr/>
                    <a:lstStyle/>
                    <a:p>
                      <a:r>
                        <a:rPr lang="en-US" sz="1000"/>
                        <a:t>7</a:t>
                      </a:r>
                    </a:p>
                  </a:txBody>
                  <a:tcPr/>
                </a:tc>
                <a:tc>
                  <a:txBody>
                    <a:bodyPr/>
                    <a:lstStyle/>
                    <a:p>
                      <a:r>
                        <a:rPr lang="en-US" sz="1000"/>
                        <a:t>2.4318 %</a:t>
                      </a:r>
                    </a:p>
                  </a:txBody>
                  <a:tcPr/>
                </a:tc>
                <a:extLst>
                  <a:ext uri="{0D108BD9-81ED-4DB2-BD59-A6C34878D82A}">
                    <a16:rowId xmlns:a16="http://schemas.microsoft.com/office/drawing/2014/main" val="1502490992"/>
                  </a:ext>
                </a:extLst>
              </a:tr>
            </a:tbl>
          </a:graphicData>
        </a:graphic>
      </p:graphicFrame>
      <p:sp>
        <p:nvSpPr>
          <p:cNvPr id="4" name="Text Placeholder 3">
            <a:extLst>
              <a:ext uri="{FF2B5EF4-FFF2-40B4-BE49-F238E27FC236}">
                <a16:creationId xmlns:a16="http://schemas.microsoft.com/office/drawing/2014/main" id="{A87DFB5F-AAB8-4D05-909D-7DFEC944B3BD}"/>
              </a:ext>
            </a:extLst>
          </p:cNvPr>
          <p:cNvSpPr>
            <a:spLocks noGrp="1"/>
          </p:cNvSpPr>
          <p:nvPr>
            <p:ph type="body" sz="quarter" idx="14"/>
          </p:nvPr>
        </p:nvSpPr>
        <p:spPr/>
        <p:txBody>
          <a:bodyPr/>
          <a:lstStyle/>
          <a:p>
            <a:r>
              <a:rPr lang="en-US"/>
              <a:t>07/01/2020 - 09/30/2020</a:t>
            </a:r>
          </a:p>
        </p:txBody>
      </p:sp>
    </p:spTree>
    <p:extLst>
      <p:ext uri="{BB962C8B-B14F-4D97-AF65-F5344CB8AC3E}">
        <p14:creationId xmlns:p14="http://schemas.microsoft.com/office/powerpoint/2010/main" val="29266991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AFE40-85DE-4E0F-A55A-7E209EF29E41}"/>
              </a:ext>
            </a:extLst>
          </p:cNvPr>
          <p:cNvSpPr>
            <a:spLocks noGrp="1"/>
          </p:cNvSpPr>
          <p:nvPr>
            <p:ph type="title"/>
          </p:nvPr>
        </p:nvSpPr>
        <p:spPr/>
        <p:txBody>
          <a:bodyPr/>
          <a:lstStyle/>
          <a:p>
            <a:r>
              <a:rPr lang="en-US"/>
              <a:t>Instagram Followers Total | All Pages</a:t>
            </a:r>
          </a:p>
        </p:txBody>
      </p:sp>
      <p:graphicFrame>
        <p:nvGraphicFramePr>
          <p:cNvPr id="6" name="Chart Placeholder 5">
            <a:extLst>
              <a:ext uri="{FF2B5EF4-FFF2-40B4-BE49-F238E27FC236}">
                <a16:creationId xmlns:a16="http://schemas.microsoft.com/office/drawing/2014/main" id="{84DD3744-0941-48B9-8300-B1B78B318046}"/>
              </a:ext>
            </a:extLst>
          </p:cNvPr>
          <p:cNvGraphicFramePr>
            <a:graphicFrameLocks noGrp="1"/>
          </p:cNvGraphicFramePr>
          <p:nvPr>
            <p:ph type="chart" sz="quarter" idx="13"/>
            <p:extLst>
              <p:ext uri="{D42A27DB-BD31-4B8C-83A1-F6EECF244321}">
                <p14:modId xmlns:p14="http://schemas.microsoft.com/office/powerpoint/2010/main" val="39892742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BC8CB7-1AF8-4BBC-8435-325518186EA2}"/>
              </a:ext>
            </a:extLst>
          </p:cNvPr>
          <p:cNvSpPr>
            <a:spLocks noGrp="1"/>
          </p:cNvSpPr>
          <p:nvPr>
            <p:ph type="body" sz="quarter" idx="14"/>
          </p:nvPr>
        </p:nvSpPr>
        <p:spPr/>
        <p:txBody>
          <a:bodyPr/>
          <a:lstStyle/>
          <a:p>
            <a:r>
              <a:rPr lang="en-US"/>
              <a:t>07/01/2020 - 09/30/2020</a:t>
            </a:r>
          </a:p>
        </p:txBody>
      </p:sp>
      <p:sp>
        <p:nvSpPr>
          <p:cNvPr id="5" name="Footer Placeholder 4">
            <a:extLst>
              <a:ext uri="{FF2B5EF4-FFF2-40B4-BE49-F238E27FC236}">
                <a16:creationId xmlns:a16="http://schemas.microsoft.com/office/drawing/2014/main" id="{C2750A8F-2207-4301-B0E2-3C3DBAD55A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515440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30A70-D728-4820-AF73-E24A8D17CEC8}"/>
              </a:ext>
            </a:extLst>
          </p:cNvPr>
          <p:cNvSpPr>
            <a:spLocks noGrp="1"/>
          </p:cNvSpPr>
          <p:nvPr>
            <p:ph type="title"/>
          </p:nvPr>
        </p:nvSpPr>
        <p:spPr/>
        <p:txBody>
          <a:bodyPr/>
          <a:lstStyle/>
          <a:p>
            <a:r>
              <a:rPr lang="en-US"/>
              <a:t>Instagram Stories Table  | All Pages</a:t>
            </a:r>
          </a:p>
        </p:txBody>
      </p:sp>
      <p:graphicFrame>
        <p:nvGraphicFramePr>
          <p:cNvPr id="5" name="Table Placeholder 4">
            <a:extLst>
              <a:ext uri="{FF2B5EF4-FFF2-40B4-BE49-F238E27FC236}">
                <a16:creationId xmlns:a16="http://schemas.microsoft.com/office/drawing/2014/main" id="{230A2575-D07B-4A1B-A185-C3E98D47B5B6}"/>
              </a:ext>
            </a:extLst>
          </p:cNvPr>
          <p:cNvGraphicFramePr>
            <a:graphicFrameLocks noGrp="1"/>
          </p:cNvGraphicFramePr>
          <p:nvPr>
            <p:ph type="tbl" sz="quarter" idx="13"/>
            <p:extLst>
              <p:ext uri="{D42A27DB-BD31-4B8C-83A1-F6EECF244321}">
                <p14:modId xmlns:p14="http://schemas.microsoft.com/office/powerpoint/2010/main" val="658810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65628890"/>
                    </a:ext>
                  </a:extLst>
                </a:gridCol>
                <a:gridCol w="905256">
                  <a:extLst>
                    <a:ext uri="{9D8B030D-6E8A-4147-A177-3AD203B41FA5}">
                      <a16:colId xmlns:a16="http://schemas.microsoft.com/office/drawing/2014/main" val="3889472590"/>
                    </a:ext>
                  </a:extLst>
                </a:gridCol>
                <a:gridCol w="905256">
                  <a:extLst>
                    <a:ext uri="{9D8B030D-6E8A-4147-A177-3AD203B41FA5}">
                      <a16:colId xmlns:a16="http://schemas.microsoft.com/office/drawing/2014/main" val="1523588234"/>
                    </a:ext>
                  </a:extLst>
                </a:gridCol>
                <a:gridCol w="905256">
                  <a:extLst>
                    <a:ext uri="{9D8B030D-6E8A-4147-A177-3AD203B41FA5}">
                      <a16:colId xmlns:a16="http://schemas.microsoft.com/office/drawing/2014/main" val="3193781817"/>
                    </a:ext>
                  </a:extLst>
                </a:gridCol>
                <a:gridCol w="905256">
                  <a:extLst>
                    <a:ext uri="{9D8B030D-6E8A-4147-A177-3AD203B41FA5}">
                      <a16:colId xmlns:a16="http://schemas.microsoft.com/office/drawing/2014/main" val="4277961615"/>
                    </a:ext>
                  </a:extLst>
                </a:gridCol>
                <a:gridCol w="905256">
                  <a:extLst>
                    <a:ext uri="{9D8B030D-6E8A-4147-A177-3AD203B41FA5}">
                      <a16:colId xmlns:a16="http://schemas.microsoft.com/office/drawing/2014/main" val="2094482192"/>
                    </a:ext>
                  </a:extLst>
                </a:gridCol>
                <a:gridCol w="905256">
                  <a:extLst>
                    <a:ext uri="{9D8B030D-6E8A-4147-A177-3AD203B41FA5}">
                      <a16:colId xmlns:a16="http://schemas.microsoft.com/office/drawing/2014/main" val="1063323651"/>
                    </a:ext>
                  </a:extLst>
                </a:gridCol>
              </a:tblGrid>
              <a:tr h="370840">
                <a:tc>
                  <a:txBody>
                    <a:bodyPr/>
                    <a:lstStyle/>
                    <a:p>
                      <a:r>
                        <a:rPr lang="en-US" sz="1000"/>
                        <a:t>Post</a:t>
                      </a:r>
                    </a:p>
                  </a:txBody>
                  <a:tcPr/>
                </a:tc>
                <a:tc>
                  <a:txBody>
                    <a:bodyPr/>
                    <a:lstStyle/>
                    <a:p>
                      <a:r>
                        <a:rPr lang="en-US" sz="1000"/>
                        <a:t>Last Updated</a:t>
                      </a:r>
                    </a:p>
                  </a:txBody>
                  <a:tcPr/>
                </a:tc>
                <a:tc>
                  <a:txBody>
                    <a:bodyPr/>
                    <a:lstStyle/>
                    <a:p>
                      <a:r>
                        <a:rPr lang="en-US" sz="1000"/>
                        <a:t>Reach</a:t>
                      </a:r>
                    </a:p>
                  </a:txBody>
                  <a:tcPr/>
                </a:tc>
                <a:tc>
                  <a:txBody>
                    <a:bodyPr/>
                    <a:lstStyle/>
                    <a:p>
                      <a:r>
                        <a:rPr lang="en-US" sz="1000"/>
                        <a:t>Replies</a:t>
                      </a:r>
                    </a:p>
                  </a:txBody>
                  <a:tcPr/>
                </a:tc>
                <a:tc>
                  <a:txBody>
                    <a:bodyPr/>
                    <a:lstStyle/>
                    <a:p>
                      <a:r>
                        <a:rPr lang="en-US" sz="1000"/>
                        <a:t>Exits</a:t>
                      </a:r>
                    </a:p>
                  </a:txBody>
                  <a:tcPr/>
                </a:tc>
                <a:tc>
                  <a:txBody>
                    <a:bodyPr/>
                    <a:lstStyle/>
                    <a:p>
                      <a:r>
                        <a:rPr lang="en-US" sz="1000"/>
                        <a:t>Taps Forward</a:t>
                      </a:r>
                    </a:p>
                  </a:txBody>
                  <a:tcPr/>
                </a:tc>
                <a:tc>
                  <a:txBody>
                    <a:bodyPr/>
                    <a:lstStyle/>
                    <a:p>
                      <a:r>
                        <a:rPr lang="en-US" sz="1000"/>
                        <a:t>Taps Back</a:t>
                      </a:r>
                    </a:p>
                  </a:txBody>
                  <a:tcPr/>
                </a:tc>
                <a:extLst>
                  <a:ext uri="{0D108BD9-81ED-4DB2-BD59-A6C34878D82A}">
                    <a16:rowId xmlns:a16="http://schemas.microsoft.com/office/drawing/2014/main" val="2433739802"/>
                  </a:ext>
                </a:extLst>
              </a:tr>
              <a:tr h="370840">
                <a:tc>
                  <a:txBody>
                    <a:bodyPr/>
                    <a:lstStyle/>
                    <a:p>
                      <a:r>
                        <a:rPr lang="de-DE" sz="1000" b="1"/>
                        <a:t>pronovabkk - 2020-09-07 14:43:26</a:t>
                      </a:r>
                      <a:r>
                        <a:rPr lang="de-DE" sz="1000"/>
                        <a:t>
 Wir haben Kinderärzte gefragt, wie Eltern und Kinder die Zeit erlebt haben:</a:t>
                      </a:r>
                      <a:endParaRPr lang="en-US" sz="1000"/>
                    </a:p>
                  </a:txBody>
                  <a:tcPr/>
                </a:tc>
                <a:tc>
                  <a:txBody>
                    <a:bodyPr/>
                    <a:lstStyle/>
                    <a:p>
                      <a:r>
                        <a:rPr lang="en-US" sz="1000"/>
                        <a:t>09/08/2020 14:31:50</a:t>
                      </a:r>
                    </a:p>
                  </a:txBody>
                  <a:tcPr/>
                </a:tc>
                <a:tc>
                  <a:txBody>
                    <a:bodyPr/>
                    <a:lstStyle/>
                    <a:p>
                      <a:r>
                        <a:rPr lang="en-US" sz="1000"/>
                        <a:t>504</a:t>
                      </a:r>
                    </a:p>
                  </a:txBody>
                  <a:tcPr/>
                </a:tc>
                <a:tc>
                  <a:txBody>
                    <a:bodyPr/>
                    <a:lstStyle/>
                    <a:p>
                      <a:r>
                        <a:rPr lang="en-US" sz="1000"/>
                        <a:t>0</a:t>
                      </a:r>
                    </a:p>
                  </a:txBody>
                  <a:tcPr/>
                </a:tc>
                <a:tc>
                  <a:txBody>
                    <a:bodyPr/>
                    <a:lstStyle/>
                    <a:p>
                      <a:r>
                        <a:rPr lang="en-US" sz="1000"/>
                        <a:t>72</a:t>
                      </a:r>
                    </a:p>
                  </a:txBody>
                  <a:tcPr/>
                </a:tc>
                <a:tc>
                  <a:txBody>
                    <a:bodyPr/>
                    <a:lstStyle/>
                    <a:p>
                      <a:r>
                        <a:rPr lang="en-US" sz="1000"/>
                        <a:t>385</a:t>
                      </a:r>
                    </a:p>
                  </a:txBody>
                  <a:tcPr/>
                </a:tc>
                <a:tc>
                  <a:txBody>
                    <a:bodyPr/>
                    <a:lstStyle/>
                    <a:p>
                      <a:r>
                        <a:rPr lang="en-US" sz="1000"/>
                        <a:t>27</a:t>
                      </a:r>
                    </a:p>
                  </a:txBody>
                  <a:tcPr/>
                </a:tc>
                <a:extLst>
                  <a:ext uri="{0D108BD9-81ED-4DB2-BD59-A6C34878D82A}">
                    <a16:rowId xmlns:a16="http://schemas.microsoft.com/office/drawing/2014/main" val="4156618184"/>
                  </a:ext>
                </a:extLst>
              </a:tr>
              <a:tr h="370840">
                <a:tc>
                  <a:txBody>
                    <a:bodyPr/>
                    <a:lstStyle/>
                    <a:p>
                      <a:r>
                        <a:rPr lang="de-DE" sz="1000" b="1"/>
                        <a:t>pronovabkk - 2020-09-07 14:41:41</a:t>
                      </a:r>
                      <a:r>
                        <a:rPr lang="de-DE" sz="1000"/>
                        <a:t>
 Wie habt ihr die Homeschooling-Zeit erlebt?</a:t>
                      </a:r>
                      <a:endParaRPr lang="en-US" sz="1000"/>
                    </a:p>
                  </a:txBody>
                  <a:tcPr/>
                </a:tc>
                <a:tc>
                  <a:txBody>
                    <a:bodyPr/>
                    <a:lstStyle/>
                    <a:p>
                      <a:r>
                        <a:rPr lang="en-US" sz="1000"/>
                        <a:t>09/08/2020 14:31:50</a:t>
                      </a:r>
                    </a:p>
                  </a:txBody>
                  <a:tcPr/>
                </a:tc>
                <a:tc>
                  <a:txBody>
                    <a:bodyPr/>
                    <a:lstStyle/>
                    <a:p>
                      <a:r>
                        <a:rPr lang="en-US" sz="1000"/>
                        <a:t>549</a:t>
                      </a:r>
                    </a:p>
                  </a:txBody>
                  <a:tcPr/>
                </a:tc>
                <a:tc>
                  <a:txBody>
                    <a:bodyPr/>
                    <a:lstStyle/>
                    <a:p>
                      <a:r>
                        <a:rPr lang="en-US" sz="1000"/>
                        <a:t>0</a:t>
                      </a:r>
                    </a:p>
                  </a:txBody>
                  <a:tcPr/>
                </a:tc>
                <a:tc>
                  <a:txBody>
                    <a:bodyPr/>
                    <a:lstStyle/>
                    <a:p>
                      <a:r>
                        <a:rPr lang="en-US" sz="1000"/>
                        <a:t>57</a:t>
                      </a:r>
                    </a:p>
                  </a:txBody>
                  <a:tcPr/>
                </a:tc>
                <a:tc>
                  <a:txBody>
                    <a:bodyPr/>
                    <a:lstStyle/>
                    <a:p>
                      <a:r>
                        <a:rPr lang="en-US" sz="1000"/>
                        <a:t>420</a:t>
                      </a:r>
                    </a:p>
                  </a:txBody>
                  <a:tcPr/>
                </a:tc>
                <a:tc>
                  <a:txBody>
                    <a:bodyPr/>
                    <a:lstStyle/>
                    <a:p>
                      <a:r>
                        <a:rPr lang="en-US" sz="1000"/>
                        <a:t>15</a:t>
                      </a:r>
                    </a:p>
                  </a:txBody>
                  <a:tcPr/>
                </a:tc>
                <a:extLst>
                  <a:ext uri="{0D108BD9-81ED-4DB2-BD59-A6C34878D82A}">
                    <a16:rowId xmlns:a16="http://schemas.microsoft.com/office/drawing/2014/main" val="3873185921"/>
                  </a:ext>
                </a:extLst>
              </a:tr>
              <a:tr h="370840">
                <a:tc>
                  <a:txBody>
                    <a:bodyPr/>
                    <a:lstStyle/>
                    <a:p>
                      <a:r>
                        <a:rPr lang="de-DE" sz="1000" b="1"/>
                        <a:t>pronovabkk - 2020-07-03 16:46:17</a:t>
                      </a:r>
                      <a:r>
                        <a:rPr lang="de-DE" sz="1000"/>
                        <a:t>
 Wir wollen euch bei Erziehungsfragen zu Smartphone &amp; Co. unterstützen.</a:t>
                      </a:r>
                      <a:endParaRPr lang="en-US" sz="1000"/>
                    </a:p>
                  </a:txBody>
                  <a:tcPr/>
                </a:tc>
                <a:tc>
                  <a:txBody>
                    <a:bodyPr/>
                    <a:lstStyle/>
                    <a:p>
                      <a:r>
                        <a:rPr lang="en-US" sz="1000"/>
                        <a:t>07/04/2020 16:31:39</a:t>
                      </a:r>
                    </a:p>
                  </a:txBody>
                  <a:tcPr/>
                </a:tc>
                <a:tc>
                  <a:txBody>
                    <a:bodyPr/>
                    <a:lstStyle/>
                    <a:p>
                      <a:r>
                        <a:rPr lang="en-US" sz="1000"/>
                        <a:t>520</a:t>
                      </a:r>
                    </a:p>
                  </a:txBody>
                  <a:tcPr/>
                </a:tc>
                <a:tc>
                  <a:txBody>
                    <a:bodyPr/>
                    <a:lstStyle/>
                    <a:p>
                      <a:r>
                        <a:rPr lang="en-US" sz="1000"/>
                        <a:t>0</a:t>
                      </a:r>
                    </a:p>
                  </a:txBody>
                  <a:tcPr/>
                </a:tc>
                <a:tc>
                  <a:txBody>
                    <a:bodyPr/>
                    <a:lstStyle/>
                    <a:p>
                      <a:r>
                        <a:rPr lang="en-US" sz="1000"/>
                        <a:t>81</a:t>
                      </a:r>
                    </a:p>
                  </a:txBody>
                  <a:tcPr/>
                </a:tc>
                <a:tc>
                  <a:txBody>
                    <a:bodyPr/>
                    <a:lstStyle/>
                    <a:p>
                      <a:r>
                        <a:rPr lang="en-US" sz="1000"/>
                        <a:t>381</a:t>
                      </a:r>
                    </a:p>
                  </a:txBody>
                  <a:tcPr/>
                </a:tc>
                <a:tc>
                  <a:txBody>
                    <a:bodyPr/>
                    <a:lstStyle/>
                    <a:p>
                      <a:r>
                        <a:rPr lang="en-US" sz="1000"/>
                        <a:t>12</a:t>
                      </a:r>
                    </a:p>
                  </a:txBody>
                  <a:tcPr/>
                </a:tc>
                <a:extLst>
                  <a:ext uri="{0D108BD9-81ED-4DB2-BD59-A6C34878D82A}">
                    <a16:rowId xmlns:a16="http://schemas.microsoft.com/office/drawing/2014/main" val="809441531"/>
                  </a:ext>
                </a:extLst>
              </a:tr>
            </a:tbl>
          </a:graphicData>
        </a:graphic>
      </p:graphicFrame>
      <p:sp>
        <p:nvSpPr>
          <p:cNvPr id="4" name="Text Placeholder 3">
            <a:extLst>
              <a:ext uri="{FF2B5EF4-FFF2-40B4-BE49-F238E27FC236}">
                <a16:creationId xmlns:a16="http://schemas.microsoft.com/office/drawing/2014/main" id="{8CBB0CAE-547E-4873-A4EF-B6B22CCFF19E}"/>
              </a:ext>
            </a:extLst>
          </p:cNvPr>
          <p:cNvSpPr>
            <a:spLocks noGrp="1"/>
          </p:cNvSpPr>
          <p:nvPr>
            <p:ph type="body" sz="quarter" idx="14"/>
          </p:nvPr>
        </p:nvSpPr>
        <p:spPr/>
        <p:txBody>
          <a:bodyPr/>
          <a:lstStyle/>
          <a:p>
            <a:r>
              <a:rPr lang="en-US"/>
              <a:t>07/01/2020 - 09/30/2020</a:t>
            </a:r>
          </a:p>
        </p:txBody>
      </p:sp>
    </p:spTree>
    <p:extLst>
      <p:ext uri="{BB962C8B-B14F-4D97-AF65-F5344CB8AC3E}">
        <p14:creationId xmlns:p14="http://schemas.microsoft.com/office/powerpoint/2010/main" val="34184898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FED27-A8BB-418B-B5E4-61FB28B1551D}"/>
              </a:ext>
            </a:extLst>
          </p:cNvPr>
          <p:cNvSpPr>
            <a:spLocks noGrp="1"/>
          </p:cNvSpPr>
          <p:nvPr>
            <p:ph type="title"/>
          </p:nvPr>
        </p:nvSpPr>
        <p:spPr/>
        <p:txBody>
          <a:bodyPr/>
          <a:lstStyle/>
          <a:p>
            <a:r>
              <a:rPr lang="en-US"/>
              <a:t>Instagram Interaction Rate By Hour | All Pages</a:t>
            </a:r>
          </a:p>
        </p:txBody>
      </p:sp>
      <p:graphicFrame>
        <p:nvGraphicFramePr>
          <p:cNvPr id="6" name="Chart Placeholder 5">
            <a:extLst>
              <a:ext uri="{FF2B5EF4-FFF2-40B4-BE49-F238E27FC236}">
                <a16:creationId xmlns:a16="http://schemas.microsoft.com/office/drawing/2014/main" id="{CA69920A-CEC2-456E-B9F5-77116B2DF1F5}"/>
              </a:ext>
            </a:extLst>
          </p:cNvPr>
          <p:cNvGraphicFramePr>
            <a:graphicFrameLocks noGrp="1"/>
          </p:cNvGraphicFramePr>
          <p:nvPr>
            <p:ph type="chart" sz="quarter" idx="13"/>
            <p:extLst>
              <p:ext uri="{D42A27DB-BD31-4B8C-83A1-F6EECF244321}">
                <p14:modId xmlns:p14="http://schemas.microsoft.com/office/powerpoint/2010/main" val="4331282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32EB0D-B3A1-4CAE-B8F5-6D679FDAE084}"/>
              </a:ext>
            </a:extLst>
          </p:cNvPr>
          <p:cNvSpPr>
            <a:spLocks noGrp="1"/>
          </p:cNvSpPr>
          <p:nvPr>
            <p:ph type="body" sz="quarter" idx="14"/>
          </p:nvPr>
        </p:nvSpPr>
        <p:spPr/>
        <p:txBody>
          <a:bodyPr/>
          <a:lstStyle/>
          <a:p>
            <a:r>
              <a:rPr lang="en-US"/>
              <a:t>07/01/2020 - 09/30/2020</a:t>
            </a:r>
          </a:p>
        </p:txBody>
      </p:sp>
      <p:sp>
        <p:nvSpPr>
          <p:cNvPr id="5" name="Footer Placeholder 4">
            <a:extLst>
              <a:ext uri="{FF2B5EF4-FFF2-40B4-BE49-F238E27FC236}">
                <a16:creationId xmlns:a16="http://schemas.microsoft.com/office/drawing/2014/main" id="{9BE79EC3-C172-448F-96DC-67796F32EB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733388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3AD0E-0593-4D37-B41F-9E8B6D85175C}"/>
              </a:ext>
            </a:extLst>
          </p:cNvPr>
          <p:cNvSpPr>
            <a:spLocks noGrp="1"/>
          </p:cNvSpPr>
          <p:nvPr>
            <p:ph type="title"/>
          </p:nvPr>
        </p:nvSpPr>
        <p:spPr/>
        <p:txBody>
          <a:bodyPr/>
          <a:lstStyle/>
          <a:p>
            <a:r>
              <a:rPr lang="en-US"/>
              <a:t>Instagram Posts Table | All Pages - 1 of 5</a:t>
            </a:r>
          </a:p>
        </p:txBody>
      </p:sp>
      <p:graphicFrame>
        <p:nvGraphicFramePr>
          <p:cNvPr id="5" name="Table Placeholder 4">
            <a:extLst>
              <a:ext uri="{FF2B5EF4-FFF2-40B4-BE49-F238E27FC236}">
                <a16:creationId xmlns:a16="http://schemas.microsoft.com/office/drawing/2014/main" id="{6819AEDA-F882-49F9-B3D1-C33A87D50EB4}"/>
              </a:ext>
            </a:extLst>
          </p:cNvPr>
          <p:cNvGraphicFramePr>
            <a:graphicFrameLocks noGrp="1"/>
          </p:cNvGraphicFramePr>
          <p:nvPr>
            <p:ph type="tbl" sz="quarter" idx="13"/>
            <p:extLst>
              <p:ext uri="{D42A27DB-BD31-4B8C-83A1-F6EECF244321}">
                <p14:modId xmlns:p14="http://schemas.microsoft.com/office/powerpoint/2010/main" val="20367377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18028718"/>
                    </a:ext>
                  </a:extLst>
                </a:gridCol>
                <a:gridCol w="1399032">
                  <a:extLst>
                    <a:ext uri="{9D8B030D-6E8A-4147-A177-3AD203B41FA5}">
                      <a16:colId xmlns:a16="http://schemas.microsoft.com/office/drawing/2014/main" val="1665098859"/>
                    </a:ext>
                  </a:extLst>
                </a:gridCol>
                <a:gridCol w="1892808">
                  <a:extLst>
                    <a:ext uri="{9D8B030D-6E8A-4147-A177-3AD203B41FA5}">
                      <a16:colId xmlns:a16="http://schemas.microsoft.com/office/drawing/2014/main" val="1556409865"/>
                    </a:ext>
                  </a:extLst>
                </a:gridCol>
                <a:gridCol w="658368">
                  <a:extLst>
                    <a:ext uri="{9D8B030D-6E8A-4147-A177-3AD203B41FA5}">
                      <a16:colId xmlns:a16="http://schemas.microsoft.com/office/drawing/2014/main" val="1819280305"/>
                    </a:ext>
                  </a:extLst>
                </a:gridCol>
                <a:gridCol w="658368">
                  <a:extLst>
                    <a:ext uri="{9D8B030D-6E8A-4147-A177-3AD203B41FA5}">
                      <a16:colId xmlns:a16="http://schemas.microsoft.com/office/drawing/2014/main" val="1143983502"/>
                    </a:ext>
                  </a:extLst>
                </a:gridCol>
                <a:gridCol w="658368">
                  <a:extLst>
                    <a:ext uri="{9D8B030D-6E8A-4147-A177-3AD203B41FA5}">
                      <a16:colId xmlns:a16="http://schemas.microsoft.com/office/drawing/2014/main" val="1531357290"/>
                    </a:ext>
                  </a:extLst>
                </a:gridCol>
                <a:gridCol w="658368">
                  <a:extLst>
                    <a:ext uri="{9D8B030D-6E8A-4147-A177-3AD203B41FA5}">
                      <a16:colId xmlns:a16="http://schemas.microsoft.com/office/drawing/2014/main" val="8812870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36926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pronovabkk - 2020-08-20 11:15:13</a:t>
                      </a:r>
                      <a:r>
                        <a:rPr kumimoji="0" lang="en-US" sz="1000" b="0" i="0" u="none" strike="noStrike" kern="1200" cap="none" spc="0" normalizeH="0" baseline="0" noProof="0">
                          <a:ln>
                            <a:noFill/>
                          </a:ln>
                          <a:solidFill>
                            <a:prstClr val="black"/>
                          </a:solidFill>
                          <a:effectLst/>
                          <a:uLnTx/>
                          <a:uFillTx/>
                          <a:latin typeface="+mn-lt"/>
                          <a:ea typeface="+mn-ea"/>
                          <a:cs typeface="+mn-cs"/>
                        </a:rPr>
                        <a:t>
 Tschüss Wartezimmer. Hallo Online-Rezept: Deine Zeit ist zu wertvoll, um auf Pillenrezepte zu warten. Hol dir dein Folgerezept für die Pille kostenlos auf's Smartphone.
Den Link zur  Anleitung findest du in unserer Bio.
#pronovaBKK #eHealth #telemedizin #telemedizinindeutschland #instahealth #instadoc #instadoctor #arzt #smartphone #smarthealth #smarthealthcare #verhütung #verhüten #verhütung #antibabypille #sex #safersex #safetyfirst #besseralssex #aufklärung #kondom #pille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https://scontent-iad3-1.cdninstagram.com/v/t51.2885-15/117725153_142750074174067_5137470927464246556_n.jpg?_nc_cat=101&amp;ccb=2&amp;_nc_sid=8ae9d6&amp;_nc_ohc=sCev6LFW-UQAX9X47X5&amp;_nc_ht=scontent-iad3-1.cdninstagram.com&amp;oh=fc7f1a9f715ce0bb280f1c9773a70b35&amp;oe=601C57D1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Leistungen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a:t>
                      </a:r>
                    </a:p>
                  </a:txBody>
                  <a:tcPr/>
                </a:tc>
                <a:extLst>
                  <a:ext uri="{0D108BD9-81ED-4DB2-BD59-A6C34878D82A}">
                    <a16:rowId xmlns:a16="http://schemas.microsoft.com/office/drawing/2014/main" val="3553028015"/>
                  </a:ext>
                </a:extLst>
              </a:tr>
            </a:tbl>
          </a:graphicData>
        </a:graphic>
      </p:graphicFrame>
      <p:sp>
        <p:nvSpPr>
          <p:cNvPr id="4" name="Text Placeholder 3">
            <a:extLst>
              <a:ext uri="{FF2B5EF4-FFF2-40B4-BE49-F238E27FC236}">
                <a16:creationId xmlns:a16="http://schemas.microsoft.com/office/drawing/2014/main" id="{29B056C7-5DB0-4637-89D0-068E95BB71CF}"/>
              </a:ext>
            </a:extLst>
          </p:cNvPr>
          <p:cNvSpPr>
            <a:spLocks noGrp="1"/>
          </p:cNvSpPr>
          <p:nvPr>
            <p:ph type="body" sz="quarter" idx="14"/>
          </p:nvPr>
        </p:nvSpPr>
        <p:spPr/>
        <p:txBody>
          <a:bodyPr/>
          <a:lstStyle/>
          <a:p>
            <a:r>
              <a:rPr lang="en-US"/>
              <a:t>07/01/2020 - 09/30/2020</a:t>
            </a:r>
          </a:p>
        </p:txBody>
      </p:sp>
    </p:spTree>
    <p:extLst>
      <p:ext uri="{BB962C8B-B14F-4D97-AF65-F5344CB8AC3E}">
        <p14:creationId xmlns:p14="http://schemas.microsoft.com/office/powerpoint/2010/main" val="13885730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DA035-FC2A-4498-8046-F88D112EC85D}"/>
              </a:ext>
            </a:extLst>
          </p:cNvPr>
          <p:cNvSpPr>
            <a:spLocks noGrp="1"/>
          </p:cNvSpPr>
          <p:nvPr>
            <p:ph type="title"/>
          </p:nvPr>
        </p:nvSpPr>
        <p:spPr/>
        <p:txBody>
          <a:bodyPr/>
          <a:lstStyle/>
          <a:p>
            <a:r>
              <a:rPr lang="en-US"/>
              <a:t>Instagram Posts Table | All Pages - 2 of 5</a:t>
            </a:r>
          </a:p>
        </p:txBody>
      </p:sp>
      <p:graphicFrame>
        <p:nvGraphicFramePr>
          <p:cNvPr id="5" name="Table Placeholder 4">
            <a:extLst>
              <a:ext uri="{FF2B5EF4-FFF2-40B4-BE49-F238E27FC236}">
                <a16:creationId xmlns:a16="http://schemas.microsoft.com/office/drawing/2014/main" id="{6070B4EB-E36E-44B7-899B-4F1A0FB5F602}"/>
              </a:ext>
            </a:extLst>
          </p:cNvPr>
          <p:cNvGraphicFramePr>
            <a:graphicFrameLocks noGrp="1"/>
          </p:cNvGraphicFramePr>
          <p:nvPr>
            <p:ph type="tbl" sz="quarter" idx="13"/>
            <p:extLst>
              <p:ext uri="{D42A27DB-BD31-4B8C-83A1-F6EECF244321}">
                <p14:modId xmlns:p14="http://schemas.microsoft.com/office/powerpoint/2010/main" val="3447391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68528850"/>
                    </a:ext>
                  </a:extLst>
                </a:gridCol>
                <a:gridCol w="1399032">
                  <a:extLst>
                    <a:ext uri="{9D8B030D-6E8A-4147-A177-3AD203B41FA5}">
                      <a16:colId xmlns:a16="http://schemas.microsoft.com/office/drawing/2014/main" val="1860681114"/>
                    </a:ext>
                  </a:extLst>
                </a:gridCol>
                <a:gridCol w="1892808">
                  <a:extLst>
                    <a:ext uri="{9D8B030D-6E8A-4147-A177-3AD203B41FA5}">
                      <a16:colId xmlns:a16="http://schemas.microsoft.com/office/drawing/2014/main" val="353039980"/>
                    </a:ext>
                  </a:extLst>
                </a:gridCol>
                <a:gridCol w="658368">
                  <a:extLst>
                    <a:ext uri="{9D8B030D-6E8A-4147-A177-3AD203B41FA5}">
                      <a16:colId xmlns:a16="http://schemas.microsoft.com/office/drawing/2014/main" val="4075643539"/>
                    </a:ext>
                  </a:extLst>
                </a:gridCol>
                <a:gridCol w="658368">
                  <a:extLst>
                    <a:ext uri="{9D8B030D-6E8A-4147-A177-3AD203B41FA5}">
                      <a16:colId xmlns:a16="http://schemas.microsoft.com/office/drawing/2014/main" val="1478243508"/>
                    </a:ext>
                  </a:extLst>
                </a:gridCol>
                <a:gridCol w="658368">
                  <a:extLst>
                    <a:ext uri="{9D8B030D-6E8A-4147-A177-3AD203B41FA5}">
                      <a16:colId xmlns:a16="http://schemas.microsoft.com/office/drawing/2014/main" val="721729613"/>
                    </a:ext>
                  </a:extLst>
                </a:gridCol>
                <a:gridCol w="658368">
                  <a:extLst>
                    <a:ext uri="{9D8B030D-6E8A-4147-A177-3AD203B41FA5}">
                      <a16:colId xmlns:a16="http://schemas.microsoft.com/office/drawing/2014/main" val="9036449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420031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- 2020-07-14 15:30:28</a:t>
                      </a:r>
                      <a:r>
                        <a:rPr kumimoji="0" lang="de-DE" sz="1000" b="0" i="0" u="none" strike="noStrike" kern="1200" cap="none" spc="0" normalizeH="0" baseline="0" noProof="0">
                          <a:ln>
                            <a:noFill/>
                          </a:ln>
                          <a:solidFill>
                            <a:prstClr val="black"/>
                          </a:solidFill>
                          <a:effectLst/>
                          <a:uLnTx/>
                          <a:uFillTx/>
                          <a:latin typeface="+mn-lt"/>
                          <a:ea typeface="+mn-ea"/>
                          <a:cs typeface="+mn-cs"/>
                        </a:rPr>
                        <a:t>
 Fit ohne Fleisch: So bekommst du als Sportler genug #Proteine auf Pflanzenbasis auf den Teller! 
Proteine spielen beim Aufbau und Erhalt der Muskeln eine große Rolle. Deshalb: Gemüse und Obst bringen nicht nur Proteine auf den Teller, sondern gleichzeitig wertvolle sekundäre Pflanzenstoffe, reichlich Ballaststoffe und eine Vielzahl an Vitaminen und Mineralstoffen. Außerdem glänzen sie durch die Abwesenheit von Cholesterin und enthalten kaum gesättigte Fettsäuren. Eiweißreiche Hülsenfrüchte wie Linsen, Bohnen und Erbsen sollten regelmäßig auf deinem Speiseplan stehen. Auch Nüsse sind gute Eiweißquellen. Pilze und Kohlsorten wie Rosenkohl, Brokkoli, Grünkohl und Blumenkohl oder auch Zucchini erreichen ebenfalls gute Werte. Wichtig ist, dass du immer wieder auf unterschiedliche Kombinationen setzt. So bekommst du auch alle essentiellen Aminosäuren.
#pronovabkk #fitohnefleisch #vegan #ernährung #noneedforshakes #govegan #govegan🌱 #healthylifestyle #publicHealth #chat #ama #bodypositivity #ernährungsberatung #gesundkochen #leckerundgesund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107930990_205800814107461_4233760852647735188_n.jpg?_nc_cat=100&amp;ccb=2&amp;_nc_sid=8ae9d6&amp;_nc_ohc=pp-w7YrAf_gAX8z-ZWL&amp;_nc_oc=AQmm9vIZZxEI0JH6GOuHnKwh5edV5EEqTl4XA56B1TnTbd5AMvLZyi9pqk0wis1lQfk&amp;_nc_ht=scontent-iad3-1.cdninstagram.com&amp;oh=a31346245ca890af2c7dc514a33eae8a&amp;oe=601B69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a:t>
                      </a:r>
                    </a:p>
                  </a:txBody>
                  <a:tcPr/>
                </a:tc>
                <a:extLst>
                  <a:ext uri="{0D108BD9-81ED-4DB2-BD59-A6C34878D82A}">
                    <a16:rowId xmlns:a16="http://schemas.microsoft.com/office/drawing/2014/main" val="3635152015"/>
                  </a:ext>
                </a:extLst>
              </a:tr>
            </a:tbl>
          </a:graphicData>
        </a:graphic>
      </p:graphicFrame>
      <p:sp>
        <p:nvSpPr>
          <p:cNvPr id="4" name="Text Placeholder 3">
            <a:extLst>
              <a:ext uri="{FF2B5EF4-FFF2-40B4-BE49-F238E27FC236}">
                <a16:creationId xmlns:a16="http://schemas.microsoft.com/office/drawing/2014/main" id="{D2188E86-8AB6-4BAC-8397-D069857892AF}"/>
              </a:ext>
            </a:extLst>
          </p:cNvPr>
          <p:cNvSpPr>
            <a:spLocks noGrp="1"/>
          </p:cNvSpPr>
          <p:nvPr>
            <p:ph type="body" sz="quarter" idx="14"/>
          </p:nvPr>
        </p:nvSpPr>
        <p:spPr/>
        <p:txBody>
          <a:bodyPr/>
          <a:lstStyle/>
          <a:p>
            <a:r>
              <a:rPr lang="en-US"/>
              <a:t>07/01/2020 - 09/30/2020</a:t>
            </a:r>
          </a:p>
        </p:txBody>
      </p:sp>
    </p:spTree>
    <p:extLst>
      <p:ext uri="{BB962C8B-B14F-4D97-AF65-F5344CB8AC3E}">
        <p14:creationId xmlns:p14="http://schemas.microsoft.com/office/powerpoint/2010/main" val="10005686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CD28E-F638-47B7-BAF0-679F5C5FF73E}"/>
              </a:ext>
            </a:extLst>
          </p:cNvPr>
          <p:cNvSpPr>
            <a:spLocks noGrp="1"/>
          </p:cNvSpPr>
          <p:nvPr>
            <p:ph type="title"/>
          </p:nvPr>
        </p:nvSpPr>
        <p:spPr/>
        <p:txBody>
          <a:bodyPr/>
          <a:lstStyle/>
          <a:p>
            <a:r>
              <a:rPr lang="en-US"/>
              <a:t>Instagram Posts Table | All Pages - 3 of 5</a:t>
            </a:r>
          </a:p>
        </p:txBody>
      </p:sp>
      <p:graphicFrame>
        <p:nvGraphicFramePr>
          <p:cNvPr id="5" name="Table Placeholder 4">
            <a:extLst>
              <a:ext uri="{FF2B5EF4-FFF2-40B4-BE49-F238E27FC236}">
                <a16:creationId xmlns:a16="http://schemas.microsoft.com/office/drawing/2014/main" id="{29E401A1-D18A-4A21-9849-B3B91D7262C0}"/>
              </a:ext>
            </a:extLst>
          </p:cNvPr>
          <p:cNvGraphicFramePr>
            <a:graphicFrameLocks noGrp="1"/>
          </p:cNvGraphicFramePr>
          <p:nvPr>
            <p:ph type="tbl" sz="quarter" idx="13"/>
            <p:extLst>
              <p:ext uri="{D42A27DB-BD31-4B8C-83A1-F6EECF244321}">
                <p14:modId xmlns:p14="http://schemas.microsoft.com/office/powerpoint/2010/main" val="13767722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11641028"/>
                    </a:ext>
                  </a:extLst>
                </a:gridCol>
                <a:gridCol w="1399032">
                  <a:extLst>
                    <a:ext uri="{9D8B030D-6E8A-4147-A177-3AD203B41FA5}">
                      <a16:colId xmlns:a16="http://schemas.microsoft.com/office/drawing/2014/main" val="369868694"/>
                    </a:ext>
                  </a:extLst>
                </a:gridCol>
                <a:gridCol w="1892808">
                  <a:extLst>
                    <a:ext uri="{9D8B030D-6E8A-4147-A177-3AD203B41FA5}">
                      <a16:colId xmlns:a16="http://schemas.microsoft.com/office/drawing/2014/main" val="4184529760"/>
                    </a:ext>
                  </a:extLst>
                </a:gridCol>
                <a:gridCol w="658368">
                  <a:extLst>
                    <a:ext uri="{9D8B030D-6E8A-4147-A177-3AD203B41FA5}">
                      <a16:colId xmlns:a16="http://schemas.microsoft.com/office/drawing/2014/main" val="2250483228"/>
                    </a:ext>
                  </a:extLst>
                </a:gridCol>
                <a:gridCol w="658368">
                  <a:extLst>
                    <a:ext uri="{9D8B030D-6E8A-4147-A177-3AD203B41FA5}">
                      <a16:colId xmlns:a16="http://schemas.microsoft.com/office/drawing/2014/main" val="4232903387"/>
                    </a:ext>
                  </a:extLst>
                </a:gridCol>
                <a:gridCol w="658368">
                  <a:extLst>
                    <a:ext uri="{9D8B030D-6E8A-4147-A177-3AD203B41FA5}">
                      <a16:colId xmlns:a16="http://schemas.microsoft.com/office/drawing/2014/main" val="774577773"/>
                    </a:ext>
                  </a:extLst>
                </a:gridCol>
                <a:gridCol w="658368">
                  <a:extLst>
                    <a:ext uri="{9D8B030D-6E8A-4147-A177-3AD203B41FA5}">
                      <a16:colId xmlns:a16="http://schemas.microsoft.com/office/drawing/2014/main" val="28029061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607879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- 2020-08-05 11:13:52</a:t>
                      </a:r>
                      <a:r>
                        <a:rPr kumimoji="0" lang="de-DE" sz="1000" b="0" i="0" u="none" strike="noStrike" kern="1200" cap="none" spc="0" normalizeH="0" baseline="0" noProof="0">
                          <a:ln>
                            <a:noFill/>
                          </a:ln>
                          <a:solidFill>
                            <a:prstClr val="black"/>
                          </a:solidFill>
                          <a:effectLst/>
                          <a:uLnTx/>
                          <a:uFillTx/>
                          <a:latin typeface="+mn-lt"/>
                          <a:ea typeface="+mn-ea"/>
                          <a:cs typeface="+mn-cs"/>
                        </a:rPr>
                        <a:t>
 Ein weiteres Jahr Erste Handball-Bundesliga für die @eulenludwigshafen, ein weiteres Jahr Jahr Gesundheitspartnerschaft mit der #pronovaBKK! Wir bleiben auch in schwierigen Zeiten ein verlässlicher Partner für euch.
Das feiern wir mit einem Gewinnspiel: Sichert euch eure Chance auf ein Shirt mit dem brandneuen Eulen-Logo! Den Link zum Gewinnspiel findet ihr in unserer Bio!
#eulenpartner #Wirstehnzusammen #handball #ludwigshafen #liquimolyhbl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https://scontent-iad3-1.cdninstagram.com/v/t51.2885-15/116871485_580596845965740_5666631745842067789_n.jpg?_nc_cat=107&amp;ccb=2&amp;_nc_sid=8ae9d6&amp;_nc_ohc=GGmEmJY4S30AX-A0pci&amp;_nc_ht=scontent-iad3-1.cdninstagram.com&amp;oh=5168b0eedbcf683fd86f2b4c009db35c&amp;oe=601C7CDD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a:t>
                      </a:r>
                    </a:p>
                  </a:txBody>
                  <a:tcPr/>
                </a:tc>
                <a:extLst>
                  <a:ext uri="{0D108BD9-81ED-4DB2-BD59-A6C34878D82A}">
                    <a16:rowId xmlns:a16="http://schemas.microsoft.com/office/drawing/2014/main" val="2405816634"/>
                  </a:ext>
                </a:extLst>
              </a:tr>
            </a:tbl>
          </a:graphicData>
        </a:graphic>
      </p:graphicFrame>
      <p:sp>
        <p:nvSpPr>
          <p:cNvPr id="4" name="Text Placeholder 3">
            <a:extLst>
              <a:ext uri="{FF2B5EF4-FFF2-40B4-BE49-F238E27FC236}">
                <a16:creationId xmlns:a16="http://schemas.microsoft.com/office/drawing/2014/main" id="{6852A889-1AF9-43C3-A0EC-A4522C74FDC2}"/>
              </a:ext>
            </a:extLst>
          </p:cNvPr>
          <p:cNvSpPr>
            <a:spLocks noGrp="1"/>
          </p:cNvSpPr>
          <p:nvPr>
            <p:ph type="body" sz="quarter" idx="14"/>
          </p:nvPr>
        </p:nvSpPr>
        <p:spPr/>
        <p:txBody>
          <a:bodyPr/>
          <a:lstStyle/>
          <a:p>
            <a:r>
              <a:rPr lang="en-US"/>
              <a:t>07/01/2020 - 09/30/2020</a:t>
            </a:r>
          </a:p>
        </p:txBody>
      </p:sp>
    </p:spTree>
    <p:extLst>
      <p:ext uri="{BB962C8B-B14F-4D97-AF65-F5344CB8AC3E}">
        <p14:creationId xmlns:p14="http://schemas.microsoft.com/office/powerpoint/2010/main" val="1948860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01FB8-ED3F-4242-A6BF-43235D7DFF88}"/>
              </a:ext>
            </a:extLst>
          </p:cNvPr>
          <p:cNvSpPr>
            <a:spLocks noGrp="1"/>
          </p:cNvSpPr>
          <p:nvPr>
            <p:ph type="title"/>
          </p:nvPr>
        </p:nvSpPr>
        <p:spPr/>
        <p:txBody>
          <a:bodyPr/>
          <a:lstStyle/>
          <a:p>
            <a:r>
              <a:rPr lang="en-US"/>
              <a:t>Instagram Posts Table | All Pages - 4 of 5</a:t>
            </a:r>
          </a:p>
        </p:txBody>
      </p:sp>
      <p:graphicFrame>
        <p:nvGraphicFramePr>
          <p:cNvPr id="5" name="Table Placeholder 4">
            <a:extLst>
              <a:ext uri="{FF2B5EF4-FFF2-40B4-BE49-F238E27FC236}">
                <a16:creationId xmlns:a16="http://schemas.microsoft.com/office/drawing/2014/main" id="{F7025857-857B-4F74-8944-384123CD36D9}"/>
              </a:ext>
            </a:extLst>
          </p:cNvPr>
          <p:cNvGraphicFramePr>
            <a:graphicFrameLocks noGrp="1"/>
          </p:cNvGraphicFramePr>
          <p:nvPr>
            <p:ph type="tbl" sz="quarter" idx="13"/>
            <p:extLst>
              <p:ext uri="{D42A27DB-BD31-4B8C-83A1-F6EECF244321}">
                <p14:modId xmlns:p14="http://schemas.microsoft.com/office/powerpoint/2010/main" val="40027461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21125488"/>
                    </a:ext>
                  </a:extLst>
                </a:gridCol>
                <a:gridCol w="1399032">
                  <a:extLst>
                    <a:ext uri="{9D8B030D-6E8A-4147-A177-3AD203B41FA5}">
                      <a16:colId xmlns:a16="http://schemas.microsoft.com/office/drawing/2014/main" val="1069303676"/>
                    </a:ext>
                  </a:extLst>
                </a:gridCol>
                <a:gridCol w="1892808">
                  <a:extLst>
                    <a:ext uri="{9D8B030D-6E8A-4147-A177-3AD203B41FA5}">
                      <a16:colId xmlns:a16="http://schemas.microsoft.com/office/drawing/2014/main" val="785778420"/>
                    </a:ext>
                  </a:extLst>
                </a:gridCol>
                <a:gridCol w="658368">
                  <a:extLst>
                    <a:ext uri="{9D8B030D-6E8A-4147-A177-3AD203B41FA5}">
                      <a16:colId xmlns:a16="http://schemas.microsoft.com/office/drawing/2014/main" val="758505410"/>
                    </a:ext>
                  </a:extLst>
                </a:gridCol>
                <a:gridCol w="658368">
                  <a:extLst>
                    <a:ext uri="{9D8B030D-6E8A-4147-A177-3AD203B41FA5}">
                      <a16:colId xmlns:a16="http://schemas.microsoft.com/office/drawing/2014/main" val="3623931482"/>
                    </a:ext>
                  </a:extLst>
                </a:gridCol>
                <a:gridCol w="658368">
                  <a:extLst>
                    <a:ext uri="{9D8B030D-6E8A-4147-A177-3AD203B41FA5}">
                      <a16:colId xmlns:a16="http://schemas.microsoft.com/office/drawing/2014/main" val="3174985851"/>
                    </a:ext>
                  </a:extLst>
                </a:gridCol>
                <a:gridCol w="658368">
                  <a:extLst>
                    <a:ext uri="{9D8B030D-6E8A-4147-A177-3AD203B41FA5}">
                      <a16:colId xmlns:a16="http://schemas.microsoft.com/office/drawing/2014/main" val="20804394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4290780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- 2020-09-26 08:28:55</a:t>
                      </a:r>
                      <a:r>
                        <a:rPr kumimoji="0" lang="de-DE" sz="1000" b="0" i="0" u="none" strike="noStrike" kern="1200" cap="none" spc="0" normalizeH="0" baseline="0" noProof="0">
                          <a:ln>
                            <a:noFill/>
                          </a:ln>
                          <a:solidFill>
                            <a:prstClr val="black"/>
                          </a:solidFill>
                          <a:effectLst/>
                          <a:uLnTx/>
                          <a:uFillTx/>
                          <a:latin typeface="+mn-lt"/>
                          <a:ea typeface="+mn-ea"/>
                          <a:cs typeface="+mn-cs"/>
                        </a:rPr>
                        <a:t>
 Durchhalten oder aussteigen: Wie gehst du mit Konflikten in der Ausbildung um? Trägst du Konflikte selbstbewusst aus, oder suchst du das Weite?
Wir haben für dich zusammengestellt, welche Unterstützung du im Konfliktfall bekommen kannst, und wie du dich auf klärende Gespräche vorbereiten kannst. Den Artikel findest du auf unserer Webseite. Der Link ist in unserer Bio.
#ausbildung #beruf #bewerbung #abschluss #geld #zukunft #traumjob #allemgewachsen #lehre #arbeit #azubi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https://scontent-iad3-1.cdninstagram.com/v/t51.2885-15/120122988_637743390265580_312387586783744974_n.jpg?_nc_cat=107&amp;ccb=2&amp;_nc_sid=8ae9d6&amp;_nc_ohc=_iRL8WacxyEAX_yBemH&amp;_nc_ht=scontent-iad3-1.cdninstagram.com&amp;oh=5f0b217826d33382b7f3526fc055a2d9&amp;oe=6019D1BE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young, Ausbildung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a:t>
                      </a:r>
                    </a:p>
                  </a:txBody>
                  <a:tcPr/>
                </a:tc>
                <a:extLst>
                  <a:ext uri="{0D108BD9-81ED-4DB2-BD59-A6C34878D82A}">
                    <a16:rowId xmlns:a16="http://schemas.microsoft.com/office/drawing/2014/main" val="4100610753"/>
                  </a:ext>
                </a:extLst>
              </a:tr>
            </a:tbl>
          </a:graphicData>
        </a:graphic>
      </p:graphicFrame>
      <p:sp>
        <p:nvSpPr>
          <p:cNvPr id="4" name="Text Placeholder 3">
            <a:extLst>
              <a:ext uri="{FF2B5EF4-FFF2-40B4-BE49-F238E27FC236}">
                <a16:creationId xmlns:a16="http://schemas.microsoft.com/office/drawing/2014/main" id="{E3B55B57-29F5-4F1F-94CF-A65296660CFF}"/>
              </a:ext>
            </a:extLst>
          </p:cNvPr>
          <p:cNvSpPr>
            <a:spLocks noGrp="1"/>
          </p:cNvSpPr>
          <p:nvPr>
            <p:ph type="body" sz="quarter" idx="14"/>
          </p:nvPr>
        </p:nvSpPr>
        <p:spPr/>
        <p:txBody>
          <a:bodyPr/>
          <a:lstStyle/>
          <a:p>
            <a:r>
              <a:rPr lang="en-US"/>
              <a:t>07/01/2020 - 09/30/2020</a:t>
            </a:r>
          </a:p>
        </p:txBody>
      </p:sp>
    </p:spTree>
    <p:extLst>
      <p:ext uri="{BB962C8B-B14F-4D97-AF65-F5344CB8AC3E}">
        <p14:creationId xmlns:p14="http://schemas.microsoft.com/office/powerpoint/2010/main" val="31317651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E0047-CC0F-46DD-BA2C-476EF62E8B2B}"/>
              </a:ext>
            </a:extLst>
          </p:cNvPr>
          <p:cNvSpPr>
            <a:spLocks noGrp="1"/>
          </p:cNvSpPr>
          <p:nvPr>
            <p:ph type="title"/>
          </p:nvPr>
        </p:nvSpPr>
        <p:spPr/>
        <p:txBody>
          <a:bodyPr/>
          <a:lstStyle/>
          <a:p>
            <a:r>
              <a:rPr lang="en-US"/>
              <a:t>Instagram Posts Table | All Pages - 5 of 5</a:t>
            </a:r>
          </a:p>
        </p:txBody>
      </p:sp>
      <p:graphicFrame>
        <p:nvGraphicFramePr>
          <p:cNvPr id="5" name="Table Placeholder 4">
            <a:extLst>
              <a:ext uri="{FF2B5EF4-FFF2-40B4-BE49-F238E27FC236}">
                <a16:creationId xmlns:a16="http://schemas.microsoft.com/office/drawing/2014/main" id="{6007CFF0-AAE6-49F8-88CD-7DC1544A27D4}"/>
              </a:ext>
            </a:extLst>
          </p:cNvPr>
          <p:cNvGraphicFramePr>
            <a:graphicFrameLocks noGrp="1"/>
          </p:cNvGraphicFramePr>
          <p:nvPr>
            <p:ph type="tbl" sz="quarter" idx="13"/>
            <p:extLst>
              <p:ext uri="{D42A27DB-BD31-4B8C-83A1-F6EECF244321}">
                <p14:modId xmlns:p14="http://schemas.microsoft.com/office/powerpoint/2010/main" val="1226012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08099663"/>
                    </a:ext>
                  </a:extLst>
                </a:gridCol>
                <a:gridCol w="1399032">
                  <a:extLst>
                    <a:ext uri="{9D8B030D-6E8A-4147-A177-3AD203B41FA5}">
                      <a16:colId xmlns:a16="http://schemas.microsoft.com/office/drawing/2014/main" val="3783836762"/>
                    </a:ext>
                  </a:extLst>
                </a:gridCol>
                <a:gridCol w="1892808">
                  <a:extLst>
                    <a:ext uri="{9D8B030D-6E8A-4147-A177-3AD203B41FA5}">
                      <a16:colId xmlns:a16="http://schemas.microsoft.com/office/drawing/2014/main" val="4157007291"/>
                    </a:ext>
                  </a:extLst>
                </a:gridCol>
                <a:gridCol w="658368">
                  <a:extLst>
                    <a:ext uri="{9D8B030D-6E8A-4147-A177-3AD203B41FA5}">
                      <a16:colId xmlns:a16="http://schemas.microsoft.com/office/drawing/2014/main" val="526461145"/>
                    </a:ext>
                  </a:extLst>
                </a:gridCol>
                <a:gridCol w="658368">
                  <a:extLst>
                    <a:ext uri="{9D8B030D-6E8A-4147-A177-3AD203B41FA5}">
                      <a16:colId xmlns:a16="http://schemas.microsoft.com/office/drawing/2014/main" val="2274091120"/>
                    </a:ext>
                  </a:extLst>
                </a:gridCol>
                <a:gridCol w="658368">
                  <a:extLst>
                    <a:ext uri="{9D8B030D-6E8A-4147-A177-3AD203B41FA5}">
                      <a16:colId xmlns:a16="http://schemas.microsoft.com/office/drawing/2014/main" val="3583259833"/>
                    </a:ext>
                  </a:extLst>
                </a:gridCol>
                <a:gridCol w="658368">
                  <a:extLst>
                    <a:ext uri="{9D8B030D-6E8A-4147-A177-3AD203B41FA5}">
                      <a16:colId xmlns:a16="http://schemas.microsoft.com/office/drawing/2014/main" val="38636552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896179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- 2020-09-24 08:28:58</a:t>
                      </a:r>
                      <a:r>
                        <a:rPr kumimoji="0" lang="de-DE" sz="1000" b="0" i="0" u="none" strike="noStrike" kern="1200" cap="none" spc="0" normalizeH="0" baseline="0" noProof="0">
                          <a:ln>
                            <a:noFill/>
                          </a:ln>
                          <a:solidFill>
                            <a:prstClr val="black"/>
                          </a:solidFill>
                          <a:effectLst/>
                          <a:uLnTx/>
                          <a:uFillTx/>
                          <a:latin typeface="+mn-lt"/>
                          <a:ea typeface="+mn-ea"/>
                          <a:cs typeface="+mn-cs"/>
                        </a:rPr>
                        <a:t>
 Was hast du mit deinem ersten Ausbildungsgehalt gemacht? Konntest du dir etwas gönnen? Oder ging alles für Lebensmittel und Miete drauf?
Alles, was du über Ausbildungsvergütung wissen musst, haben wir dir auf unserer Webseite zusammengestellt. Den Link findest du in unserer Bio.
#pronovabkk #ausbildung #beruf #bewerbung #abschluss #geld #zukunft #traumjob #allemgewachsen #lehre #arbeit #azubi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https://scontent-iad3-1.cdninstagram.com/v/t51.2885-15/120079177_143329427484831_9134720712344113887_n.jpg?_nc_cat=105&amp;ccb=2&amp;_nc_sid=8ae9d6&amp;_nc_ohc=d0fctu8PE2QAX8Y_HUD&amp;_nc_ht=scontent-iad3-1.cdninstagram.com&amp;oh=d29ac98dce662c1c45d717221328623e&amp;oe=601A7458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young, Ausbildung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a:t>
                      </a:r>
                    </a:p>
                  </a:txBody>
                  <a:tcPr/>
                </a:tc>
                <a:extLst>
                  <a:ext uri="{0D108BD9-81ED-4DB2-BD59-A6C34878D82A}">
                    <a16:rowId xmlns:a16="http://schemas.microsoft.com/office/drawing/2014/main" val="1212024462"/>
                  </a:ext>
                </a:extLst>
              </a:tr>
            </a:tbl>
          </a:graphicData>
        </a:graphic>
      </p:graphicFrame>
      <p:sp>
        <p:nvSpPr>
          <p:cNvPr id="4" name="Text Placeholder 3">
            <a:extLst>
              <a:ext uri="{FF2B5EF4-FFF2-40B4-BE49-F238E27FC236}">
                <a16:creationId xmlns:a16="http://schemas.microsoft.com/office/drawing/2014/main" id="{0A82D4B6-D245-43E3-999B-4AA94871BA97}"/>
              </a:ext>
            </a:extLst>
          </p:cNvPr>
          <p:cNvSpPr>
            <a:spLocks noGrp="1"/>
          </p:cNvSpPr>
          <p:nvPr>
            <p:ph type="body" sz="quarter" idx="14"/>
          </p:nvPr>
        </p:nvSpPr>
        <p:spPr/>
        <p:txBody>
          <a:bodyPr/>
          <a:lstStyle/>
          <a:p>
            <a:r>
              <a:rPr lang="en-US"/>
              <a:t>07/01/2020 - 09/30/2020</a:t>
            </a:r>
          </a:p>
        </p:txBody>
      </p:sp>
    </p:spTree>
    <p:extLst>
      <p:ext uri="{BB962C8B-B14F-4D97-AF65-F5344CB8AC3E}">
        <p14:creationId xmlns:p14="http://schemas.microsoft.com/office/powerpoint/2010/main" val="82851438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607</Words>
  <Application>Microsoft Office PowerPoint</Application>
  <PresentationFormat>On-screen Show (4:3)</PresentationFormat>
  <Paragraphs>138</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quintly_template</vt:lpstr>
      <vt:lpstr>Quartalsreport Instagram</vt:lpstr>
      <vt:lpstr>Instagram Instagram Key Metrics Table | All Pages</vt:lpstr>
      <vt:lpstr>Instagram Followers Total | All Pages</vt:lpstr>
      <vt:lpstr>Instagram Stories Table  | All Pages</vt:lpstr>
      <vt:lpstr>Instagram Interaction Rate By Hour | All Pages</vt:lpstr>
      <vt:lpstr>Instagram Posts Table | All Pages - 1 of 5</vt:lpstr>
      <vt:lpstr>Instagram Posts Table | All Pages - 2 of 5</vt:lpstr>
      <vt:lpstr>Instagram Posts Table | All Pages - 3 of 5</vt:lpstr>
      <vt:lpstr>Instagram Posts Table | All Pages - 4 of 5</vt:lpstr>
      <vt:lpstr>Instagram Posts Table | All Pages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Quartalsreport Instagram</dc:title>
  <dc:creator>Frederik Peiniger</dc:creator>
  <cp:lastModifiedBy>Frederik Peiniger</cp:lastModifiedBy>
  <cp:revision>1</cp:revision>
  <dcterms:created xsi:type="dcterms:W3CDTF">2021-01-06T11:25:37Z</dcterms:created>
  <dcterms:modified xsi:type="dcterms:W3CDTF">2021-01-06T11:25:50Z</dcterms:modified>
</cp:coreProperties>
</file>