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5" r:id="rId9"/>
    <p:sldId id="266" r:id="rId10"/>
    <p:sldId id="267" r:id="rId11"/>
    <p:sldId id="268" r:id="rId12"/>
    <p:sldId id="269"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pronovabkk Instagram</c:v>
                </c:pt>
              </c:strCache>
            </c:strRef>
          </c:tx>
          <c:spPr>
            <a:ln w="28575" cap="rnd">
              <a:solidFill>
                <a:schemeClr val="accent1"/>
              </a:solidFill>
              <a:round/>
            </a:ln>
            <a:effectLst/>
          </c:spPr>
          <c:marker>
            <c:symbol val="none"/>
          </c:marker>
          <c:cat>
            <c:numRef>
              <c:f>Sheet1!$A$2:$A$123</c:f>
              <c:numCache>
                <c:formatCode>m/d/yyyy</c:formatCode>
                <c:ptCount val="122"/>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pt idx="30">
                  <c:v>44105</c:v>
                </c:pt>
                <c:pt idx="31">
                  <c:v>44106</c:v>
                </c:pt>
                <c:pt idx="32">
                  <c:v>44107</c:v>
                </c:pt>
                <c:pt idx="33">
                  <c:v>44108</c:v>
                </c:pt>
                <c:pt idx="34">
                  <c:v>44109</c:v>
                </c:pt>
                <c:pt idx="35">
                  <c:v>44110</c:v>
                </c:pt>
                <c:pt idx="36">
                  <c:v>44111</c:v>
                </c:pt>
                <c:pt idx="37">
                  <c:v>44112</c:v>
                </c:pt>
                <c:pt idx="38">
                  <c:v>44113</c:v>
                </c:pt>
                <c:pt idx="39">
                  <c:v>44114</c:v>
                </c:pt>
                <c:pt idx="40">
                  <c:v>44115</c:v>
                </c:pt>
                <c:pt idx="41">
                  <c:v>44116</c:v>
                </c:pt>
                <c:pt idx="42">
                  <c:v>44117</c:v>
                </c:pt>
                <c:pt idx="43">
                  <c:v>44118</c:v>
                </c:pt>
                <c:pt idx="44">
                  <c:v>44119</c:v>
                </c:pt>
                <c:pt idx="45">
                  <c:v>44120</c:v>
                </c:pt>
                <c:pt idx="46">
                  <c:v>44121</c:v>
                </c:pt>
                <c:pt idx="47">
                  <c:v>44122</c:v>
                </c:pt>
                <c:pt idx="48">
                  <c:v>44123</c:v>
                </c:pt>
                <c:pt idx="49">
                  <c:v>44124</c:v>
                </c:pt>
                <c:pt idx="50">
                  <c:v>44125</c:v>
                </c:pt>
                <c:pt idx="51">
                  <c:v>44126</c:v>
                </c:pt>
                <c:pt idx="52">
                  <c:v>44127</c:v>
                </c:pt>
                <c:pt idx="53">
                  <c:v>44128</c:v>
                </c:pt>
                <c:pt idx="54">
                  <c:v>44129</c:v>
                </c:pt>
                <c:pt idx="55">
                  <c:v>44130</c:v>
                </c:pt>
                <c:pt idx="56">
                  <c:v>44131</c:v>
                </c:pt>
                <c:pt idx="57">
                  <c:v>44132</c:v>
                </c:pt>
                <c:pt idx="58">
                  <c:v>44133</c:v>
                </c:pt>
                <c:pt idx="59">
                  <c:v>44134</c:v>
                </c:pt>
                <c:pt idx="60">
                  <c:v>44135</c:v>
                </c:pt>
                <c:pt idx="61">
                  <c:v>44136</c:v>
                </c:pt>
                <c:pt idx="62">
                  <c:v>44137</c:v>
                </c:pt>
                <c:pt idx="63">
                  <c:v>44138</c:v>
                </c:pt>
                <c:pt idx="64">
                  <c:v>44139</c:v>
                </c:pt>
                <c:pt idx="65">
                  <c:v>44140</c:v>
                </c:pt>
                <c:pt idx="66">
                  <c:v>44141</c:v>
                </c:pt>
                <c:pt idx="67">
                  <c:v>44142</c:v>
                </c:pt>
                <c:pt idx="68">
                  <c:v>44143</c:v>
                </c:pt>
                <c:pt idx="69">
                  <c:v>44144</c:v>
                </c:pt>
                <c:pt idx="70">
                  <c:v>44145</c:v>
                </c:pt>
                <c:pt idx="71">
                  <c:v>44146</c:v>
                </c:pt>
                <c:pt idx="72">
                  <c:v>44147</c:v>
                </c:pt>
                <c:pt idx="73">
                  <c:v>44148</c:v>
                </c:pt>
                <c:pt idx="74">
                  <c:v>44149</c:v>
                </c:pt>
                <c:pt idx="75">
                  <c:v>44150</c:v>
                </c:pt>
                <c:pt idx="76">
                  <c:v>44151</c:v>
                </c:pt>
                <c:pt idx="77">
                  <c:v>44152</c:v>
                </c:pt>
                <c:pt idx="78">
                  <c:v>44153</c:v>
                </c:pt>
                <c:pt idx="79">
                  <c:v>44154</c:v>
                </c:pt>
                <c:pt idx="80">
                  <c:v>44155</c:v>
                </c:pt>
                <c:pt idx="81">
                  <c:v>44156</c:v>
                </c:pt>
                <c:pt idx="82">
                  <c:v>44157</c:v>
                </c:pt>
                <c:pt idx="83">
                  <c:v>44158</c:v>
                </c:pt>
                <c:pt idx="84">
                  <c:v>44159</c:v>
                </c:pt>
                <c:pt idx="85">
                  <c:v>44160</c:v>
                </c:pt>
                <c:pt idx="86">
                  <c:v>44161</c:v>
                </c:pt>
                <c:pt idx="87">
                  <c:v>44162</c:v>
                </c:pt>
                <c:pt idx="88">
                  <c:v>44163</c:v>
                </c:pt>
                <c:pt idx="89">
                  <c:v>44164</c:v>
                </c:pt>
                <c:pt idx="90">
                  <c:v>44165</c:v>
                </c:pt>
                <c:pt idx="91">
                  <c:v>44166</c:v>
                </c:pt>
                <c:pt idx="92">
                  <c:v>44167</c:v>
                </c:pt>
                <c:pt idx="93">
                  <c:v>44168</c:v>
                </c:pt>
                <c:pt idx="94">
                  <c:v>44169</c:v>
                </c:pt>
                <c:pt idx="95">
                  <c:v>44170</c:v>
                </c:pt>
                <c:pt idx="96">
                  <c:v>44171</c:v>
                </c:pt>
                <c:pt idx="97">
                  <c:v>44172</c:v>
                </c:pt>
                <c:pt idx="98">
                  <c:v>44173</c:v>
                </c:pt>
                <c:pt idx="99">
                  <c:v>44174</c:v>
                </c:pt>
                <c:pt idx="100">
                  <c:v>44175</c:v>
                </c:pt>
                <c:pt idx="101">
                  <c:v>44176</c:v>
                </c:pt>
                <c:pt idx="102">
                  <c:v>44177</c:v>
                </c:pt>
                <c:pt idx="103">
                  <c:v>44178</c:v>
                </c:pt>
                <c:pt idx="104">
                  <c:v>44179</c:v>
                </c:pt>
                <c:pt idx="105">
                  <c:v>44180</c:v>
                </c:pt>
                <c:pt idx="106">
                  <c:v>44181</c:v>
                </c:pt>
                <c:pt idx="107">
                  <c:v>44182</c:v>
                </c:pt>
                <c:pt idx="108">
                  <c:v>44183</c:v>
                </c:pt>
                <c:pt idx="109">
                  <c:v>44184</c:v>
                </c:pt>
                <c:pt idx="110">
                  <c:v>44185</c:v>
                </c:pt>
                <c:pt idx="111">
                  <c:v>44186</c:v>
                </c:pt>
                <c:pt idx="112">
                  <c:v>44187</c:v>
                </c:pt>
                <c:pt idx="113">
                  <c:v>44188</c:v>
                </c:pt>
                <c:pt idx="114">
                  <c:v>44189</c:v>
                </c:pt>
                <c:pt idx="115">
                  <c:v>44190</c:v>
                </c:pt>
                <c:pt idx="116">
                  <c:v>44191</c:v>
                </c:pt>
                <c:pt idx="117">
                  <c:v>44192</c:v>
                </c:pt>
                <c:pt idx="118">
                  <c:v>44193</c:v>
                </c:pt>
                <c:pt idx="119">
                  <c:v>44194</c:v>
                </c:pt>
                <c:pt idx="120">
                  <c:v>44195</c:v>
                </c:pt>
                <c:pt idx="121">
                  <c:v>44196</c:v>
                </c:pt>
              </c:numCache>
            </c:numRef>
          </c:cat>
          <c:val>
            <c:numRef>
              <c:f>Sheet1!$B$2:$B$123</c:f>
              <c:numCache>
                <c:formatCode>General</c:formatCode>
                <c:ptCount val="122"/>
                <c:pt idx="0">
                  <c:v>2055</c:v>
                </c:pt>
                <c:pt idx="1">
                  <c:v>2057</c:v>
                </c:pt>
                <c:pt idx="2">
                  <c:v>2059</c:v>
                </c:pt>
                <c:pt idx="3">
                  <c:v>2060</c:v>
                </c:pt>
                <c:pt idx="4">
                  <c:v>2060</c:v>
                </c:pt>
                <c:pt idx="5">
                  <c:v>2060</c:v>
                </c:pt>
                <c:pt idx="6">
                  <c:v>2059</c:v>
                </c:pt>
                <c:pt idx="7">
                  <c:v>2058</c:v>
                </c:pt>
                <c:pt idx="8">
                  <c:v>2060</c:v>
                </c:pt>
                <c:pt idx="9">
                  <c:v>2062</c:v>
                </c:pt>
                <c:pt idx="10">
                  <c:v>2062</c:v>
                </c:pt>
                <c:pt idx="11">
                  <c:v>2063</c:v>
                </c:pt>
                <c:pt idx="12">
                  <c:v>2063</c:v>
                </c:pt>
                <c:pt idx="13">
                  <c:v>2064</c:v>
                </c:pt>
                <c:pt idx="14">
                  <c:v>2066</c:v>
                </c:pt>
                <c:pt idx="15">
                  <c:v>2064</c:v>
                </c:pt>
                <c:pt idx="16">
                  <c:v>2065</c:v>
                </c:pt>
                <c:pt idx="17">
                  <c:v>2067</c:v>
                </c:pt>
                <c:pt idx="18">
                  <c:v>2068</c:v>
                </c:pt>
                <c:pt idx="19">
                  <c:v>2067</c:v>
                </c:pt>
                <c:pt idx="20">
                  <c:v>2067</c:v>
                </c:pt>
                <c:pt idx="21">
                  <c:v>2072</c:v>
                </c:pt>
                <c:pt idx="22">
                  <c:v>2074</c:v>
                </c:pt>
                <c:pt idx="23">
                  <c:v>2075</c:v>
                </c:pt>
                <c:pt idx="24">
                  <c:v>2076</c:v>
                </c:pt>
                <c:pt idx="25">
                  <c:v>2076</c:v>
                </c:pt>
                <c:pt idx="26">
                  <c:v>2076</c:v>
                </c:pt>
                <c:pt idx="27">
                  <c:v>2077</c:v>
                </c:pt>
                <c:pt idx="28">
                  <c:v>2080</c:v>
                </c:pt>
                <c:pt idx="29">
                  <c:v>2083</c:v>
                </c:pt>
                <c:pt idx="30">
                  <c:v>2085</c:v>
                </c:pt>
                <c:pt idx="31">
                  <c:v>2086</c:v>
                </c:pt>
                <c:pt idx="32">
                  <c:v>2088</c:v>
                </c:pt>
                <c:pt idx="33">
                  <c:v>2090</c:v>
                </c:pt>
                <c:pt idx="34">
                  <c:v>2094</c:v>
                </c:pt>
                <c:pt idx="35">
                  <c:v>2094</c:v>
                </c:pt>
                <c:pt idx="36">
                  <c:v>2095</c:v>
                </c:pt>
                <c:pt idx="37">
                  <c:v>2096</c:v>
                </c:pt>
                <c:pt idx="38">
                  <c:v>2097</c:v>
                </c:pt>
                <c:pt idx="39">
                  <c:v>2097</c:v>
                </c:pt>
                <c:pt idx="40">
                  <c:v>2098</c:v>
                </c:pt>
                <c:pt idx="41">
                  <c:v>2101</c:v>
                </c:pt>
                <c:pt idx="42">
                  <c:v>2102</c:v>
                </c:pt>
                <c:pt idx="43">
                  <c:v>2103</c:v>
                </c:pt>
                <c:pt idx="44">
                  <c:v>2102</c:v>
                </c:pt>
                <c:pt idx="45">
                  <c:v>2102</c:v>
                </c:pt>
                <c:pt idx="46">
                  <c:v>2104</c:v>
                </c:pt>
                <c:pt idx="47">
                  <c:v>2105</c:v>
                </c:pt>
                <c:pt idx="48">
                  <c:v>2106</c:v>
                </c:pt>
                <c:pt idx="49">
                  <c:v>2110</c:v>
                </c:pt>
                <c:pt idx="50">
                  <c:v>2109</c:v>
                </c:pt>
                <c:pt idx="51">
                  <c:v>2110</c:v>
                </c:pt>
                <c:pt idx="52">
                  <c:v>2113</c:v>
                </c:pt>
                <c:pt idx="53">
                  <c:v>2116</c:v>
                </c:pt>
                <c:pt idx="54">
                  <c:v>2117</c:v>
                </c:pt>
                <c:pt idx="55">
                  <c:v>2118</c:v>
                </c:pt>
                <c:pt idx="56">
                  <c:v>2118</c:v>
                </c:pt>
                <c:pt idx="57">
                  <c:v>2120</c:v>
                </c:pt>
                <c:pt idx="58">
                  <c:v>2127</c:v>
                </c:pt>
                <c:pt idx="59">
                  <c:v>2128</c:v>
                </c:pt>
                <c:pt idx="60">
                  <c:v>2129</c:v>
                </c:pt>
                <c:pt idx="61">
                  <c:v>2129</c:v>
                </c:pt>
                <c:pt idx="62">
                  <c:v>2133</c:v>
                </c:pt>
                <c:pt idx="63">
                  <c:v>2132</c:v>
                </c:pt>
                <c:pt idx="64">
                  <c:v>2134</c:v>
                </c:pt>
                <c:pt idx="65">
                  <c:v>2135</c:v>
                </c:pt>
                <c:pt idx="66">
                  <c:v>2136</c:v>
                </c:pt>
                <c:pt idx="67">
                  <c:v>2138</c:v>
                </c:pt>
                <c:pt idx="68">
                  <c:v>2140</c:v>
                </c:pt>
                <c:pt idx="69">
                  <c:v>2142</c:v>
                </c:pt>
                <c:pt idx="70">
                  <c:v>2141</c:v>
                </c:pt>
                <c:pt idx="71">
                  <c:v>2143</c:v>
                </c:pt>
                <c:pt idx="72">
                  <c:v>2141</c:v>
                </c:pt>
                <c:pt idx="73">
                  <c:v>2143</c:v>
                </c:pt>
                <c:pt idx="74">
                  <c:v>2142</c:v>
                </c:pt>
                <c:pt idx="75">
                  <c:v>2143</c:v>
                </c:pt>
                <c:pt idx="76">
                  <c:v>2144</c:v>
                </c:pt>
                <c:pt idx="77">
                  <c:v>2146</c:v>
                </c:pt>
                <c:pt idx="78">
                  <c:v>2145</c:v>
                </c:pt>
                <c:pt idx="79">
                  <c:v>2147</c:v>
                </c:pt>
                <c:pt idx="80">
                  <c:v>2148</c:v>
                </c:pt>
                <c:pt idx="81">
                  <c:v>2148</c:v>
                </c:pt>
                <c:pt idx="82">
                  <c:v>2147</c:v>
                </c:pt>
                <c:pt idx="83">
                  <c:v>2147</c:v>
                </c:pt>
                <c:pt idx="84">
                  <c:v>2147</c:v>
                </c:pt>
                <c:pt idx="85">
                  <c:v>2148</c:v>
                </c:pt>
                <c:pt idx="86">
                  <c:v>2149</c:v>
                </c:pt>
                <c:pt idx="87">
                  <c:v>2148</c:v>
                </c:pt>
                <c:pt idx="88">
                  <c:v>2147</c:v>
                </c:pt>
                <c:pt idx="89">
                  <c:v>2147</c:v>
                </c:pt>
                <c:pt idx="90">
                  <c:v>2145</c:v>
                </c:pt>
                <c:pt idx="91">
                  <c:v>2150</c:v>
                </c:pt>
                <c:pt idx="92">
                  <c:v>2150</c:v>
                </c:pt>
                <c:pt idx="93">
                  <c:v>2152</c:v>
                </c:pt>
                <c:pt idx="94">
                  <c:v>2152</c:v>
                </c:pt>
                <c:pt idx="95">
                  <c:v>2151</c:v>
                </c:pt>
                <c:pt idx="96">
                  <c:v>2155</c:v>
                </c:pt>
                <c:pt idx="97">
                  <c:v>2156</c:v>
                </c:pt>
                <c:pt idx="98">
                  <c:v>2157</c:v>
                </c:pt>
                <c:pt idx="99">
                  <c:v>2158</c:v>
                </c:pt>
                <c:pt idx="100">
                  <c:v>2162</c:v>
                </c:pt>
                <c:pt idx="101">
                  <c:v>2162</c:v>
                </c:pt>
                <c:pt idx="102">
                  <c:v>2162</c:v>
                </c:pt>
                <c:pt idx="103">
                  <c:v>2161</c:v>
                </c:pt>
                <c:pt idx="104">
                  <c:v>2159</c:v>
                </c:pt>
                <c:pt idx="105">
                  <c:v>2159</c:v>
                </c:pt>
                <c:pt idx="106">
                  <c:v>2158</c:v>
                </c:pt>
                <c:pt idx="107">
                  <c:v>2157</c:v>
                </c:pt>
                <c:pt idx="108">
                  <c:v>2158</c:v>
                </c:pt>
                <c:pt idx="109">
                  <c:v>2158</c:v>
                </c:pt>
                <c:pt idx="110">
                  <c:v>2158</c:v>
                </c:pt>
                <c:pt idx="111">
                  <c:v>2159</c:v>
                </c:pt>
                <c:pt idx="112">
                  <c:v>2157</c:v>
                </c:pt>
                <c:pt idx="113">
                  <c:v>2161</c:v>
                </c:pt>
                <c:pt idx="114">
                  <c:v>2161</c:v>
                </c:pt>
                <c:pt idx="115">
                  <c:v>2164</c:v>
                </c:pt>
                <c:pt idx="116">
                  <c:v>2165</c:v>
                </c:pt>
                <c:pt idx="117">
                  <c:v>2167</c:v>
                </c:pt>
                <c:pt idx="118">
                  <c:v>2166</c:v>
                </c:pt>
                <c:pt idx="119">
                  <c:v>2167</c:v>
                </c:pt>
                <c:pt idx="120">
                  <c:v>2166</c:v>
                </c:pt>
                <c:pt idx="121">
                  <c:v>2165</c:v>
                </c:pt>
              </c:numCache>
            </c:numRef>
          </c:val>
          <c:smooth val="0"/>
          <c:extLst>
            <c:ext xmlns:c16="http://schemas.microsoft.com/office/drawing/2014/chart" uri="{C3380CC4-5D6E-409C-BE32-E72D297353CC}">
              <c16:uniqueId val="{00000000-122F-4330-AF1D-87784FCB768C}"/>
            </c:ext>
          </c:extLst>
        </c:ser>
        <c:dLbls>
          <c:showLegendKey val="0"/>
          <c:showVal val="0"/>
          <c:showCatName val="0"/>
          <c:showSerName val="0"/>
          <c:showPercent val="0"/>
          <c:showBubbleSize val="0"/>
        </c:dLbls>
        <c:smooth val="0"/>
        <c:axId val="325463776"/>
        <c:axId val="325460496"/>
      </c:lineChart>
      <c:dateAx>
        <c:axId val="325463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60496"/>
        <c:crosses val="autoZero"/>
        <c:auto val="1"/>
        <c:lblOffset val="100"/>
        <c:baseTimeUnit val="days"/>
      </c:dateAx>
      <c:valAx>
        <c:axId val="325460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63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pronovabkk Instagram</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2.9265402843601902</c:v>
                </c:pt>
                <c:pt idx="8">
                  <c:v>3.2701421800947901</c:v>
                </c:pt>
                <c:pt idx="9">
                  <c:v>2.5829383886255899</c:v>
                </c:pt>
                <c:pt idx="10">
                  <c:v>1.7298578199052099</c:v>
                </c:pt>
                <c:pt idx="11">
                  <c:v>2.5118483412322301</c:v>
                </c:pt>
                <c:pt idx="12">
                  <c:v>2.4170616113744101</c:v>
                </c:pt>
                <c:pt idx="13">
                  <c:v>3.7203791469194298</c:v>
                </c:pt>
                <c:pt idx="14">
                  <c:v>3.5071090047393398</c:v>
                </c:pt>
                <c:pt idx="15">
                  <c:v>3.4597156398104301</c:v>
                </c:pt>
                <c:pt idx="16">
                  <c:v>2.9146919431279601</c:v>
                </c:pt>
                <c:pt idx="17">
                  <c:v>2.9594523433386</c:v>
                </c:pt>
                <c:pt idx="18">
                  <c:v>2.6421800947867302</c:v>
                </c:pt>
                <c:pt idx="19">
                  <c:v>2.92259083728278</c:v>
                </c:pt>
                <c:pt idx="20">
                  <c:v>0</c:v>
                </c:pt>
                <c:pt idx="21">
                  <c:v>0</c:v>
                </c:pt>
                <c:pt idx="22">
                  <c:v>0</c:v>
                </c:pt>
                <c:pt idx="23">
                  <c:v>0</c:v>
                </c:pt>
              </c:numCache>
            </c:numRef>
          </c:val>
          <c:smooth val="0"/>
          <c:extLst>
            <c:ext xmlns:c16="http://schemas.microsoft.com/office/drawing/2014/chart" uri="{C3380CC4-5D6E-409C-BE32-E72D297353CC}">
              <c16:uniqueId val="{00000000-7CDD-40C2-8BD5-484713C130EB}"/>
            </c:ext>
          </c:extLst>
        </c:ser>
        <c:dLbls>
          <c:showLegendKey val="0"/>
          <c:showVal val="0"/>
          <c:showCatName val="0"/>
          <c:showSerName val="0"/>
          <c:showPercent val="0"/>
          <c:showBubbleSize val="0"/>
        </c:dLbls>
        <c:smooth val="0"/>
        <c:axId val="375401408"/>
        <c:axId val="375402064"/>
      </c:lineChart>
      <c:catAx>
        <c:axId val="375401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402064"/>
        <c:crosses val="autoZero"/>
        <c:auto val="1"/>
        <c:lblAlgn val="ctr"/>
        <c:lblOffset val="100"/>
        <c:noMultiLvlLbl val="0"/>
      </c:catAx>
      <c:valAx>
        <c:axId val="375402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401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53368-4B36-457F-849C-8AE87CF6F7C7}"/>
              </a:ext>
            </a:extLst>
          </p:cNvPr>
          <p:cNvSpPr>
            <a:spLocks noGrp="1"/>
          </p:cNvSpPr>
          <p:nvPr>
            <p:ph type="ctrTitle"/>
          </p:nvPr>
        </p:nvSpPr>
        <p:spPr/>
        <p:txBody>
          <a:bodyPr/>
          <a:lstStyle/>
          <a:p>
            <a:r>
              <a:rPr lang="en-US"/>
              <a:t>Quartalsreport Instagram</a:t>
            </a:r>
          </a:p>
        </p:txBody>
      </p:sp>
      <p:sp>
        <p:nvSpPr>
          <p:cNvPr id="3" name="Subtitle 2">
            <a:extLst>
              <a:ext uri="{FF2B5EF4-FFF2-40B4-BE49-F238E27FC236}">
                <a16:creationId xmlns:a16="http://schemas.microsoft.com/office/drawing/2014/main" id="{06EA7760-BBEA-4395-B9C7-CDB726BB4E85}"/>
              </a:ext>
            </a:extLst>
          </p:cNvPr>
          <p:cNvSpPr>
            <a:spLocks noGrp="1"/>
          </p:cNvSpPr>
          <p:nvPr>
            <p:ph type="subTitle" idx="1"/>
          </p:nvPr>
        </p:nvSpPr>
        <p:spPr/>
        <p:txBody>
          <a:bodyPr/>
          <a:lstStyle/>
          <a:p>
            <a:r>
              <a:rPr lang="en-US"/>
              <a:t>Pronovabkk</a:t>
            </a:r>
          </a:p>
        </p:txBody>
      </p:sp>
    </p:spTree>
    <p:extLst>
      <p:ext uri="{BB962C8B-B14F-4D97-AF65-F5344CB8AC3E}">
        <p14:creationId xmlns:p14="http://schemas.microsoft.com/office/powerpoint/2010/main" val="29234674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0F0EE-8152-4955-B666-599031F8A766}"/>
              </a:ext>
            </a:extLst>
          </p:cNvPr>
          <p:cNvSpPr>
            <a:spLocks noGrp="1"/>
          </p:cNvSpPr>
          <p:nvPr>
            <p:ph type="title"/>
          </p:nvPr>
        </p:nvSpPr>
        <p:spPr/>
        <p:txBody>
          <a:bodyPr/>
          <a:lstStyle/>
          <a:p>
            <a:r>
              <a:rPr lang="en-US"/>
              <a:t>Instagram Instagram Key Metrics Table | All Pages</a:t>
            </a:r>
          </a:p>
        </p:txBody>
      </p:sp>
      <p:graphicFrame>
        <p:nvGraphicFramePr>
          <p:cNvPr id="5" name="Table Placeholder 4">
            <a:extLst>
              <a:ext uri="{FF2B5EF4-FFF2-40B4-BE49-F238E27FC236}">
                <a16:creationId xmlns:a16="http://schemas.microsoft.com/office/drawing/2014/main" id="{5CBCC2CE-8A7B-4380-B073-37F14CCAE2F6}"/>
              </a:ext>
            </a:extLst>
          </p:cNvPr>
          <p:cNvGraphicFramePr>
            <a:graphicFrameLocks noGrp="1"/>
          </p:cNvGraphicFramePr>
          <p:nvPr>
            <p:ph type="tbl" sz="quarter" idx="13"/>
            <p:extLst>
              <p:ext uri="{D42A27DB-BD31-4B8C-83A1-F6EECF244321}">
                <p14:modId xmlns:p14="http://schemas.microsoft.com/office/powerpoint/2010/main" val="1514592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51082236"/>
                    </a:ext>
                  </a:extLst>
                </a:gridCol>
                <a:gridCol w="658368">
                  <a:extLst>
                    <a:ext uri="{9D8B030D-6E8A-4147-A177-3AD203B41FA5}">
                      <a16:colId xmlns:a16="http://schemas.microsoft.com/office/drawing/2014/main" val="563957455"/>
                    </a:ext>
                  </a:extLst>
                </a:gridCol>
                <a:gridCol w="658368">
                  <a:extLst>
                    <a:ext uri="{9D8B030D-6E8A-4147-A177-3AD203B41FA5}">
                      <a16:colId xmlns:a16="http://schemas.microsoft.com/office/drawing/2014/main" val="2560735475"/>
                    </a:ext>
                  </a:extLst>
                </a:gridCol>
                <a:gridCol w="658368">
                  <a:extLst>
                    <a:ext uri="{9D8B030D-6E8A-4147-A177-3AD203B41FA5}">
                      <a16:colId xmlns:a16="http://schemas.microsoft.com/office/drawing/2014/main" val="2259906439"/>
                    </a:ext>
                  </a:extLst>
                </a:gridCol>
                <a:gridCol w="658368">
                  <a:extLst>
                    <a:ext uri="{9D8B030D-6E8A-4147-A177-3AD203B41FA5}">
                      <a16:colId xmlns:a16="http://schemas.microsoft.com/office/drawing/2014/main" val="1686587168"/>
                    </a:ext>
                  </a:extLst>
                </a:gridCol>
                <a:gridCol w="658368">
                  <a:extLst>
                    <a:ext uri="{9D8B030D-6E8A-4147-A177-3AD203B41FA5}">
                      <a16:colId xmlns:a16="http://schemas.microsoft.com/office/drawing/2014/main" val="3270366752"/>
                    </a:ext>
                  </a:extLst>
                </a:gridCol>
                <a:gridCol w="658368">
                  <a:extLst>
                    <a:ext uri="{9D8B030D-6E8A-4147-A177-3AD203B41FA5}">
                      <a16:colId xmlns:a16="http://schemas.microsoft.com/office/drawing/2014/main" val="2112688758"/>
                    </a:ext>
                  </a:extLst>
                </a:gridCol>
                <a:gridCol w="658368">
                  <a:extLst>
                    <a:ext uri="{9D8B030D-6E8A-4147-A177-3AD203B41FA5}">
                      <a16:colId xmlns:a16="http://schemas.microsoft.com/office/drawing/2014/main" val="1002600615"/>
                    </a:ext>
                  </a:extLst>
                </a:gridCol>
                <a:gridCol w="658368">
                  <a:extLst>
                    <a:ext uri="{9D8B030D-6E8A-4147-A177-3AD203B41FA5}">
                      <a16:colId xmlns:a16="http://schemas.microsoft.com/office/drawing/2014/main" val="148854635"/>
                    </a:ext>
                  </a:extLst>
                </a:gridCol>
                <a:gridCol w="658368">
                  <a:extLst>
                    <a:ext uri="{9D8B030D-6E8A-4147-A177-3AD203B41FA5}">
                      <a16:colId xmlns:a16="http://schemas.microsoft.com/office/drawing/2014/main" val="396053580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493626467"/>
                  </a:ext>
                </a:extLst>
              </a:tr>
              <a:tr h="370840">
                <a:tc>
                  <a:txBody>
                    <a:bodyPr/>
                    <a:lstStyle/>
                    <a:p>
                      <a:r>
                        <a:rPr lang="en-US" sz="1000"/>
                        <a:t>pronovabkk</a:t>
                      </a:r>
                    </a:p>
                  </a:txBody>
                  <a:tcPr/>
                </a:tc>
                <a:tc>
                  <a:txBody>
                    <a:bodyPr/>
                    <a:lstStyle/>
                    <a:p>
                      <a:r>
                        <a:rPr lang="en-US" sz="1000"/>
                        <a:t>2165</a:t>
                      </a:r>
                    </a:p>
                  </a:txBody>
                  <a:tcPr/>
                </a:tc>
                <a:tc>
                  <a:txBody>
                    <a:bodyPr/>
                    <a:lstStyle/>
                    <a:p>
                      <a:r>
                        <a:rPr lang="en-US" sz="1000"/>
                        <a:t>110</a:t>
                      </a:r>
                    </a:p>
                  </a:txBody>
                  <a:tcPr/>
                </a:tc>
                <a:tc>
                  <a:txBody>
                    <a:bodyPr/>
                    <a:lstStyle/>
                    <a:p>
                      <a:r>
                        <a:rPr lang="en-US" sz="1000"/>
                        <a:t>45</a:t>
                      </a:r>
                    </a:p>
                  </a:txBody>
                  <a:tcPr/>
                </a:tc>
                <a:tc>
                  <a:txBody>
                    <a:bodyPr/>
                    <a:lstStyle/>
                    <a:p>
                      <a:r>
                        <a:rPr lang="en-US" sz="1000"/>
                        <a:t>41</a:t>
                      </a:r>
                    </a:p>
                  </a:txBody>
                  <a:tcPr/>
                </a:tc>
                <a:tc>
                  <a:txBody>
                    <a:bodyPr/>
                    <a:lstStyle/>
                    <a:p>
                      <a:r>
                        <a:rPr lang="en-US" sz="1000"/>
                        <a:t>2</a:t>
                      </a:r>
                    </a:p>
                  </a:txBody>
                  <a:tcPr/>
                </a:tc>
                <a:tc>
                  <a:txBody>
                    <a:bodyPr/>
                    <a:lstStyle/>
                    <a:p>
                      <a:r>
                        <a:rPr lang="en-US" sz="1000"/>
                        <a:t>2</a:t>
                      </a:r>
                    </a:p>
                  </a:txBody>
                  <a:tcPr/>
                </a:tc>
                <a:tc>
                  <a:txBody>
                    <a:bodyPr/>
                    <a:lstStyle/>
                    <a:p>
                      <a:r>
                        <a:rPr lang="en-US" sz="1000"/>
                        <a:t>2767</a:t>
                      </a:r>
                    </a:p>
                  </a:txBody>
                  <a:tcPr/>
                </a:tc>
                <a:tc>
                  <a:txBody>
                    <a:bodyPr/>
                    <a:lstStyle/>
                    <a:p>
                      <a:r>
                        <a:rPr lang="en-US" sz="1000"/>
                        <a:t>20</a:t>
                      </a:r>
                    </a:p>
                  </a:txBody>
                  <a:tcPr/>
                </a:tc>
                <a:tc>
                  <a:txBody>
                    <a:bodyPr/>
                    <a:lstStyle/>
                    <a:p>
                      <a:r>
                        <a:rPr lang="en-US" sz="1000"/>
                        <a:t>2.9352 %</a:t>
                      </a:r>
                    </a:p>
                  </a:txBody>
                  <a:tcPr/>
                </a:tc>
                <a:extLst>
                  <a:ext uri="{0D108BD9-81ED-4DB2-BD59-A6C34878D82A}">
                    <a16:rowId xmlns:a16="http://schemas.microsoft.com/office/drawing/2014/main" val="4195112211"/>
                  </a:ext>
                </a:extLst>
              </a:tr>
            </a:tbl>
          </a:graphicData>
        </a:graphic>
      </p:graphicFrame>
      <p:sp>
        <p:nvSpPr>
          <p:cNvPr id="4" name="Text Placeholder 3">
            <a:extLst>
              <a:ext uri="{FF2B5EF4-FFF2-40B4-BE49-F238E27FC236}">
                <a16:creationId xmlns:a16="http://schemas.microsoft.com/office/drawing/2014/main" id="{47A5C65B-CF6A-4E8A-A2C0-D005BEE66ADC}"/>
              </a:ext>
            </a:extLst>
          </p:cNvPr>
          <p:cNvSpPr>
            <a:spLocks noGrp="1"/>
          </p:cNvSpPr>
          <p:nvPr>
            <p:ph type="body" sz="quarter" idx="14"/>
          </p:nvPr>
        </p:nvSpPr>
        <p:spPr/>
        <p:txBody>
          <a:bodyPr/>
          <a:lstStyle/>
          <a:p>
            <a:r>
              <a:rPr lang="en-US"/>
              <a:t>09/01/2020 - 12/31/2020</a:t>
            </a:r>
          </a:p>
        </p:txBody>
      </p:sp>
    </p:spTree>
    <p:extLst>
      <p:ext uri="{BB962C8B-B14F-4D97-AF65-F5344CB8AC3E}">
        <p14:creationId xmlns:p14="http://schemas.microsoft.com/office/powerpoint/2010/main" val="2915401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44FCD-4A1F-4D04-A6C2-26E179EE39D3}"/>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F5A1D831-B27E-4C3D-91BB-464C9C7FD3D3}"/>
              </a:ext>
            </a:extLst>
          </p:cNvPr>
          <p:cNvGraphicFramePr>
            <a:graphicFrameLocks noGrp="1"/>
          </p:cNvGraphicFramePr>
          <p:nvPr>
            <p:ph type="chart" sz="quarter" idx="13"/>
            <p:extLst>
              <p:ext uri="{D42A27DB-BD31-4B8C-83A1-F6EECF244321}">
                <p14:modId xmlns:p14="http://schemas.microsoft.com/office/powerpoint/2010/main" val="22869279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50EACA-091B-46EA-9AE4-BECF719BF292}"/>
              </a:ext>
            </a:extLst>
          </p:cNvPr>
          <p:cNvSpPr>
            <a:spLocks noGrp="1"/>
          </p:cNvSpPr>
          <p:nvPr>
            <p:ph type="body" sz="quarter" idx="14"/>
          </p:nvPr>
        </p:nvSpPr>
        <p:spPr/>
        <p:txBody>
          <a:bodyPr/>
          <a:lstStyle/>
          <a:p>
            <a:r>
              <a:rPr lang="en-US"/>
              <a:t>09/01/2020 - 12/31/2020</a:t>
            </a:r>
          </a:p>
        </p:txBody>
      </p:sp>
      <p:sp>
        <p:nvSpPr>
          <p:cNvPr id="5" name="Footer Placeholder 4">
            <a:extLst>
              <a:ext uri="{FF2B5EF4-FFF2-40B4-BE49-F238E27FC236}">
                <a16:creationId xmlns:a16="http://schemas.microsoft.com/office/drawing/2014/main" id="{0CECBAB7-2D73-4D07-A8AC-CA14CE3EEB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2757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3AFEA-0624-4214-A35E-5DAAED44476F}"/>
              </a:ext>
            </a:extLst>
          </p:cNvPr>
          <p:cNvSpPr>
            <a:spLocks noGrp="1"/>
          </p:cNvSpPr>
          <p:nvPr>
            <p:ph type="title"/>
          </p:nvPr>
        </p:nvSpPr>
        <p:spPr/>
        <p:txBody>
          <a:bodyPr/>
          <a:lstStyle/>
          <a:p>
            <a:r>
              <a:rPr lang="en-US"/>
              <a:t>Instagram Stories Table  | All Pages - 1 of 3</a:t>
            </a:r>
          </a:p>
        </p:txBody>
      </p:sp>
      <p:graphicFrame>
        <p:nvGraphicFramePr>
          <p:cNvPr id="5" name="Table Placeholder 4">
            <a:extLst>
              <a:ext uri="{FF2B5EF4-FFF2-40B4-BE49-F238E27FC236}">
                <a16:creationId xmlns:a16="http://schemas.microsoft.com/office/drawing/2014/main" id="{543BF068-D43A-444C-BA10-531422CB162B}"/>
              </a:ext>
            </a:extLst>
          </p:cNvPr>
          <p:cNvGraphicFramePr>
            <a:graphicFrameLocks noGrp="1"/>
          </p:cNvGraphicFramePr>
          <p:nvPr>
            <p:ph type="tbl" sz="quarter" idx="13"/>
            <p:extLst>
              <p:ext uri="{D42A27DB-BD31-4B8C-83A1-F6EECF244321}">
                <p14:modId xmlns:p14="http://schemas.microsoft.com/office/powerpoint/2010/main" val="953540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69555235"/>
                    </a:ext>
                  </a:extLst>
                </a:gridCol>
                <a:gridCol w="905256">
                  <a:extLst>
                    <a:ext uri="{9D8B030D-6E8A-4147-A177-3AD203B41FA5}">
                      <a16:colId xmlns:a16="http://schemas.microsoft.com/office/drawing/2014/main" val="3467475481"/>
                    </a:ext>
                  </a:extLst>
                </a:gridCol>
                <a:gridCol w="905256">
                  <a:extLst>
                    <a:ext uri="{9D8B030D-6E8A-4147-A177-3AD203B41FA5}">
                      <a16:colId xmlns:a16="http://schemas.microsoft.com/office/drawing/2014/main" val="1886218467"/>
                    </a:ext>
                  </a:extLst>
                </a:gridCol>
                <a:gridCol w="905256">
                  <a:extLst>
                    <a:ext uri="{9D8B030D-6E8A-4147-A177-3AD203B41FA5}">
                      <a16:colId xmlns:a16="http://schemas.microsoft.com/office/drawing/2014/main" val="3194425702"/>
                    </a:ext>
                  </a:extLst>
                </a:gridCol>
                <a:gridCol w="905256">
                  <a:extLst>
                    <a:ext uri="{9D8B030D-6E8A-4147-A177-3AD203B41FA5}">
                      <a16:colId xmlns:a16="http://schemas.microsoft.com/office/drawing/2014/main" val="529425015"/>
                    </a:ext>
                  </a:extLst>
                </a:gridCol>
                <a:gridCol w="905256">
                  <a:extLst>
                    <a:ext uri="{9D8B030D-6E8A-4147-A177-3AD203B41FA5}">
                      <a16:colId xmlns:a16="http://schemas.microsoft.com/office/drawing/2014/main" val="3964327021"/>
                    </a:ext>
                  </a:extLst>
                </a:gridCol>
                <a:gridCol w="905256">
                  <a:extLst>
                    <a:ext uri="{9D8B030D-6E8A-4147-A177-3AD203B41FA5}">
                      <a16:colId xmlns:a16="http://schemas.microsoft.com/office/drawing/2014/main" val="2498726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074769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- 2020-10-28 16:57:28</a:t>
                      </a:r>
                      <a:r>
                        <a:rPr kumimoji="0" lang="de-DE" sz="1000" b="0" i="0" u="none" strike="noStrike" kern="1200" cap="none" spc="0" normalizeH="0" baseline="0" noProof="0">
                          <a:ln>
                            <a:noFill/>
                          </a:ln>
                          <a:solidFill>
                            <a:prstClr val="black"/>
                          </a:solidFill>
                          <a:effectLst/>
                          <a:uLnTx/>
                          <a:uFillTx/>
                          <a:latin typeface="+mn-lt"/>
                          <a:ea typeface="+mn-ea"/>
                          <a:cs typeface="+mn-cs"/>
                        </a:rPr>
                        <a:t>
 Jetzt bist du dran. Wir freuen uns darauf, von dir zu hören.
#linkinbio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16:30:56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1727038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- 2020-10-28 14:30:06</a:t>
                      </a:r>
                      <a:r>
                        <a:rPr kumimoji="0" lang="de-DE" sz="1000" b="0" i="0" u="none" strike="noStrike" kern="1200" cap="none" spc="0" normalizeH="0" baseline="0" noProof="0">
                          <a:ln>
                            <a:noFill/>
                          </a:ln>
                          <a:solidFill>
                            <a:prstClr val="black"/>
                          </a:solidFill>
                          <a:effectLst/>
                          <a:uLnTx/>
                          <a:uFillTx/>
                          <a:latin typeface="+mn-lt"/>
                          <a:ea typeface="+mn-ea"/>
                          <a:cs typeface="+mn-cs"/>
                        </a:rPr>
                        <a:t>
 SOZIALVERSICHERUNGS
FACHANGESTELLTE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1035419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14:24:59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3983648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14:24:41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3433854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14:18:04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1548676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14:17:31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2708415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14:15:34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3478831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14:15:25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extLst>
                  <a:ext uri="{0D108BD9-81ED-4DB2-BD59-A6C34878D82A}">
                    <a16:rowId xmlns:a16="http://schemas.microsoft.com/office/drawing/2014/main" val="2276816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14:10:36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2278048856"/>
                  </a:ext>
                </a:extLst>
              </a:tr>
            </a:tbl>
          </a:graphicData>
        </a:graphic>
      </p:graphicFrame>
      <p:sp>
        <p:nvSpPr>
          <p:cNvPr id="4" name="Text Placeholder 3">
            <a:extLst>
              <a:ext uri="{FF2B5EF4-FFF2-40B4-BE49-F238E27FC236}">
                <a16:creationId xmlns:a16="http://schemas.microsoft.com/office/drawing/2014/main" id="{AA00EC22-13B2-4CB3-BB77-9D6ACE5B9D1B}"/>
              </a:ext>
            </a:extLst>
          </p:cNvPr>
          <p:cNvSpPr>
            <a:spLocks noGrp="1"/>
          </p:cNvSpPr>
          <p:nvPr>
            <p:ph type="body" sz="quarter" idx="14"/>
          </p:nvPr>
        </p:nvSpPr>
        <p:spPr/>
        <p:txBody>
          <a:bodyPr/>
          <a:lstStyle/>
          <a:p>
            <a:r>
              <a:rPr lang="en-US"/>
              <a:t>09/01/2020 - 12/31/2020</a:t>
            </a:r>
          </a:p>
        </p:txBody>
      </p:sp>
    </p:spTree>
    <p:extLst>
      <p:ext uri="{BB962C8B-B14F-4D97-AF65-F5344CB8AC3E}">
        <p14:creationId xmlns:p14="http://schemas.microsoft.com/office/powerpoint/2010/main" val="4267138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8F16D-4F29-41E9-8E04-C93E0BEA618C}"/>
              </a:ext>
            </a:extLst>
          </p:cNvPr>
          <p:cNvSpPr>
            <a:spLocks noGrp="1"/>
          </p:cNvSpPr>
          <p:nvPr>
            <p:ph type="title"/>
          </p:nvPr>
        </p:nvSpPr>
        <p:spPr/>
        <p:txBody>
          <a:bodyPr/>
          <a:lstStyle/>
          <a:p>
            <a:r>
              <a:rPr lang="en-US"/>
              <a:t>Instagram Stories Table  | All Pages - 2 of 3</a:t>
            </a:r>
          </a:p>
        </p:txBody>
      </p:sp>
      <p:graphicFrame>
        <p:nvGraphicFramePr>
          <p:cNvPr id="5" name="Table Placeholder 4">
            <a:extLst>
              <a:ext uri="{FF2B5EF4-FFF2-40B4-BE49-F238E27FC236}">
                <a16:creationId xmlns:a16="http://schemas.microsoft.com/office/drawing/2014/main" id="{63C77536-2B73-4CA1-8ECC-1A8A64566106}"/>
              </a:ext>
            </a:extLst>
          </p:cNvPr>
          <p:cNvGraphicFramePr>
            <a:graphicFrameLocks noGrp="1"/>
          </p:cNvGraphicFramePr>
          <p:nvPr>
            <p:ph type="tbl" sz="quarter" idx="13"/>
            <p:extLst>
              <p:ext uri="{D42A27DB-BD31-4B8C-83A1-F6EECF244321}">
                <p14:modId xmlns:p14="http://schemas.microsoft.com/office/powerpoint/2010/main" val="2142642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73344929"/>
                    </a:ext>
                  </a:extLst>
                </a:gridCol>
                <a:gridCol w="905256">
                  <a:extLst>
                    <a:ext uri="{9D8B030D-6E8A-4147-A177-3AD203B41FA5}">
                      <a16:colId xmlns:a16="http://schemas.microsoft.com/office/drawing/2014/main" val="3124635275"/>
                    </a:ext>
                  </a:extLst>
                </a:gridCol>
                <a:gridCol w="905256">
                  <a:extLst>
                    <a:ext uri="{9D8B030D-6E8A-4147-A177-3AD203B41FA5}">
                      <a16:colId xmlns:a16="http://schemas.microsoft.com/office/drawing/2014/main" val="4004859316"/>
                    </a:ext>
                  </a:extLst>
                </a:gridCol>
                <a:gridCol w="905256">
                  <a:extLst>
                    <a:ext uri="{9D8B030D-6E8A-4147-A177-3AD203B41FA5}">
                      <a16:colId xmlns:a16="http://schemas.microsoft.com/office/drawing/2014/main" val="4139614209"/>
                    </a:ext>
                  </a:extLst>
                </a:gridCol>
                <a:gridCol w="905256">
                  <a:extLst>
                    <a:ext uri="{9D8B030D-6E8A-4147-A177-3AD203B41FA5}">
                      <a16:colId xmlns:a16="http://schemas.microsoft.com/office/drawing/2014/main" val="2406366523"/>
                    </a:ext>
                  </a:extLst>
                </a:gridCol>
                <a:gridCol w="905256">
                  <a:extLst>
                    <a:ext uri="{9D8B030D-6E8A-4147-A177-3AD203B41FA5}">
                      <a16:colId xmlns:a16="http://schemas.microsoft.com/office/drawing/2014/main" val="114944554"/>
                    </a:ext>
                  </a:extLst>
                </a:gridCol>
                <a:gridCol w="905256">
                  <a:extLst>
                    <a:ext uri="{9D8B030D-6E8A-4147-A177-3AD203B41FA5}">
                      <a16:colId xmlns:a16="http://schemas.microsoft.com/office/drawing/2014/main" val="2990686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43368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14:06:23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13:32:04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4072935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14:05:41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13:32:04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662069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- 2020-10-21 14:05:00</a:t>
                      </a:r>
                      <a:r>
                        <a:rPr kumimoji="0" lang="de-DE" sz="1000" b="0" i="0" u="none" strike="noStrike" kern="1200" cap="none" spc="0" normalizeH="0" baseline="0" noProof="0">
                          <a:ln>
                            <a:noFill/>
                          </a:ln>
                          <a:solidFill>
                            <a:prstClr val="black"/>
                          </a:solidFill>
                          <a:effectLst/>
                          <a:uLnTx/>
                          <a:uFillTx/>
                          <a:latin typeface="+mn-lt"/>
                          <a:ea typeface="+mn-ea"/>
                          <a:cs typeface="+mn-cs"/>
                        </a:rPr>
                        <a:t>
 Jetzt seid ihr dran:
Informiert euch bei eurer Ärztin oder eurem Arzt über die Grippeimpfung.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10/22/2020 13:31:38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2488871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- 2020-10-21 14:01:57</a:t>
                      </a:r>
                      <a:r>
                        <a:rPr kumimoji="0" lang="de-DE" sz="1000" b="0" i="0" u="none" strike="noStrike" kern="1200" cap="none" spc="0" normalizeH="0" baseline="0" noProof="0">
                          <a:ln>
                            <a:noFill/>
                          </a:ln>
                          <a:solidFill>
                            <a:prstClr val="black"/>
                          </a:solidFill>
                          <a:effectLst/>
                          <a:uLnTx/>
                          <a:uFillTx/>
                          <a:latin typeface="+mn-lt"/>
                          <a:ea typeface="+mn-ea"/>
                          <a:cs typeface="+mn-cs"/>
                        </a:rPr>
                        <a:t>
 Tut auch gar nicht weh!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10/22/2020 13:31:38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extLst>
                  <a:ext uri="{0D108BD9-81ED-4DB2-BD59-A6C34878D82A}">
                    <a16:rowId xmlns:a16="http://schemas.microsoft.com/office/drawing/2014/main" val="3621675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- 2020-10-21 13:58:10</a:t>
                      </a:r>
                      <a:r>
                        <a:rPr kumimoji="0" lang="de-DE" sz="1000" b="0" i="0" u="none" strike="noStrike" kern="1200" cap="none" spc="0" normalizeH="0" baseline="0" noProof="0">
                          <a:ln>
                            <a:noFill/>
                          </a:ln>
                          <a:solidFill>
                            <a:prstClr val="black"/>
                          </a:solidFill>
                          <a:effectLst/>
                          <a:uLnTx/>
                          <a:uFillTx/>
                          <a:latin typeface="+mn-lt"/>
                          <a:ea typeface="+mn-ea"/>
                          <a:cs typeface="+mn-cs"/>
                        </a:rPr>
                        <a:t>
 Für unsere Versicherten und unser Kollegium übernehmen wir die Kosten für die Vierfach-Impfung.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10/22/2020 13:31:38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730751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- 2020-10-21 13:53:46</a:t>
                      </a:r>
                      <a:r>
                        <a:rPr kumimoji="0" lang="de-DE" sz="1000" b="0" i="0" u="none" strike="noStrike" kern="1200" cap="none" spc="0" normalizeH="0" baseline="0" noProof="0">
                          <a:ln>
                            <a:noFill/>
                          </a:ln>
                          <a:solidFill>
                            <a:prstClr val="black"/>
                          </a:solidFill>
                          <a:effectLst/>
                          <a:uLnTx/>
                          <a:uFillTx/>
                          <a:latin typeface="+mn-lt"/>
                          <a:ea typeface="+mn-ea"/>
                          <a:cs typeface="+mn-cs"/>
                        </a:rPr>
                        <a:t>
 Dieses Jahr besonders wichtig:
Grippeschutzimpfung!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10/22/2020 13:31:38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25158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- 2020-09-07 14:43:26</a:t>
                      </a:r>
                      <a:r>
                        <a:rPr kumimoji="0" lang="de-DE" sz="1000" b="0" i="0" u="none" strike="noStrike" kern="1200" cap="none" spc="0" normalizeH="0" baseline="0" noProof="0">
                          <a:ln>
                            <a:noFill/>
                          </a:ln>
                          <a:solidFill>
                            <a:prstClr val="black"/>
                          </a:solidFill>
                          <a:effectLst/>
                          <a:uLnTx/>
                          <a:uFillTx/>
                          <a:latin typeface="+mn-lt"/>
                          <a:ea typeface="+mn-ea"/>
                          <a:cs typeface="+mn-cs"/>
                        </a:rPr>
                        <a:t>
 Wir haben Kinderärzte gefragt, wie Eltern und Kinder die Zeit erlebt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09/08/2020 14:31:50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2291363132"/>
                  </a:ext>
                </a:extLst>
              </a:tr>
            </a:tbl>
          </a:graphicData>
        </a:graphic>
      </p:graphicFrame>
      <p:sp>
        <p:nvSpPr>
          <p:cNvPr id="4" name="Text Placeholder 3">
            <a:extLst>
              <a:ext uri="{FF2B5EF4-FFF2-40B4-BE49-F238E27FC236}">
                <a16:creationId xmlns:a16="http://schemas.microsoft.com/office/drawing/2014/main" id="{3B89FF2A-BAAF-47EE-8B68-7A7F267E7711}"/>
              </a:ext>
            </a:extLst>
          </p:cNvPr>
          <p:cNvSpPr>
            <a:spLocks noGrp="1"/>
          </p:cNvSpPr>
          <p:nvPr>
            <p:ph type="body" sz="quarter" idx="14"/>
          </p:nvPr>
        </p:nvSpPr>
        <p:spPr/>
        <p:txBody>
          <a:bodyPr/>
          <a:lstStyle/>
          <a:p>
            <a:r>
              <a:rPr lang="en-US"/>
              <a:t>09/01/2020 - 12/31/2020</a:t>
            </a:r>
          </a:p>
        </p:txBody>
      </p:sp>
    </p:spTree>
    <p:extLst>
      <p:ext uri="{BB962C8B-B14F-4D97-AF65-F5344CB8AC3E}">
        <p14:creationId xmlns:p14="http://schemas.microsoft.com/office/powerpoint/2010/main" val="3330521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A31BE-E2B6-42BA-A408-DC3671461DCC}"/>
              </a:ext>
            </a:extLst>
          </p:cNvPr>
          <p:cNvSpPr>
            <a:spLocks noGrp="1"/>
          </p:cNvSpPr>
          <p:nvPr>
            <p:ph type="title"/>
          </p:nvPr>
        </p:nvSpPr>
        <p:spPr/>
        <p:txBody>
          <a:bodyPr/>
          <a:lstStyle/>
          <a:p>
            <a:r>
              <a:rPr lang="en-US"/>
              <a:t>Instagram Stories Table  | All Pages - 3 of 3</a:t>
            </a:r>
          </a:p>
        </p:txBody>
      </p:sp>
      <p:graphicFrame>
        <p:nvGraphicFramePr>
          <p:cNvPr id="5" name="Table Placeholder 4">
            <a:extLst>
              <a:ext uri="{FF2B5EF4-FFF2-40B4-BE49-F238E27FC236}">
                <a16:creationId xmlns:a16="http://schemas.microsoft.com/office/drawing/2014/main" id="{1F92FC65-AA7F-4FC9-8CB5-ABB72E5EACD2}"/>
              </a:ext>
            </a:extLst>
          </p:cNvPr>
          <p:cNvGraphicFramePr>
            <a:graphicFrameLocks noGrp="1"/>
          </p:cNvGraphicFramePr>
          <p:nvPr>
            <p:ph type="tbl" sz="quarter" idx="13"/>
            <p:extLst>
              <p:ext uri="{D42A27DB-BD31-4B8C-83A1-F6EECF244321}">
                <p14:modId xmlns:p14="http://schemas.microsoft.com/office/powerpoint/2010/main" val="902268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54084785"/>
                    </a:ext>
                  </a:extLst>
                </a:gridCol>
                <a:gridCol w="905256">
                  <a:extLst>
                    <a:ext uri="{9D8B030D-6E8A-4147-A177-3AD203B41FA5}">
                      <a16:colId xmlns:a16="http://schemas.microsoft.com/office/drawing/2014/main" val="1011067457"/>
                    </a:ext>
                  </a:extLst>
                </a:gridCol>
                <a:gridCol w="905256">
                  <a:extLst>
                    <a:ext uri="{9D8B030D-6E8A-4147-A177-3AD203B41FA5}">
                      <a16:colId xmlns:a16="http://schemas.microsoft.com/office/drawing/2014/main" val="3525275425"/>
                    </a:ext>
                  </a:extLst>
                </a:gridCol>
                <a:gridCol w="905256">
                  <a:extLst>
                    <a:ext uri="{9D8B030D-6E8A-4147-A177-3AD203B41FA5}">
                      <a16:colId xmlns:a16="http://schemas.microsoft.com/office/drawing/2014/main" val="1245236"/>
                    </a:ext>
                  </a:extLst>
                </a:gridCol>
                <a:gridCol w="905256">
                  <a:extLst>
                    <a:ext uri="{9D8B030D-6E8A-4147-A177-3AD203B41FA5}">
                      <a16:colId xmlns:a16="http://schemas.microsoft.com/office/drawing/2014/main" val="3353754537"/>
                    </a:ext>
                  </a:extLst>
                </a:gridCol>
                <a:gridCol w="905256">
                  <a:extLst>
                    <a:ext uri="{9D8B030D-6E8A-4147-A177-3AD203B41FA5}">
                      <a16:colId xmlns:a16="http://schemas.microsoft.com/office/drawing/2014/main" val="4232641486"/>
                    </a:ext>
                  </a:extLst>
                </a:gridCol>
                <a:gridCol w="905256">
                  <a:extLst>
                    <a:ext uri="{9D8B030D-6E8A-4147-A177-3AD203B41FA5}">
                      <a16:colId xmlns:a16="http://schemas.microsoft.com/office/drawing/2014/main" val="2391332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942076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- 2020-09-07 14:41:41</a:t>
                      </a:r>
                      <a:r>
                        <a:rPr kumimoji="0" lang="de-DE" sz="1000" b="0" i="0" u="none" strike="noStrike" kern="1200" cap="none" spc="0" normalizeH="0" baseline="0" noProof="0">
                          <a:ln>
                            <a:noFill/>
                          </a:ln>
                          <a:solidFill>
                            <a:prstClr val="black"/>
                          </a:solidFill>
                          <a:effectLst/>
                          <a:uLnTx/>
                          <a:uFillTx/>
                          <a:latin typeface="+mn-lt"/>
                          <a:ea typeface="+mn-ea"/>
                          <a:cs typeface="+mn-cs"/>
                        </a:rPr>
                        <a:t>
 Wie habt ihr die Homeschooling-Zeit erlebt?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09/08/2020 14:31:50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490279203"/>
                  </a:ext>
                </a:extLst>
              </a:tr>
            </a:tbl>
          </a:graphicData>
        </a:graphic>
      </p:graphicFrame>
      <p:sp>
        <p:nvSpPr>
          <p:cNvPr id="4" name="Text Placeholder 3">
            <a:extLst>
              <a:ext uri="{FF2B5EF4-FFF2-40B4-BE49-F238E27FC236}">
                <a16:creationId xmlns:a16="http://schemas.microsoft.com/office/drawing/2014/main" id="{3BE1C147-3503-4CD3-916E-DDF85F672570}"/>
              </a:ext>
            </a:extLst>
          </p:cNvPr>
          <p:cNvSpPr>
            <a:spLocks noGrp="1"/>
          </p:cNvSpPr>
          <p:nvPr>
            <p:ph type="body" sz="quarter" idx="14"/>
          </p:nvPr>
        </p:nvSpPr>
        <p:spPr/>
        <p:txBody>
          <a:bodyPr/>
          <a:lstStyle/>
          <a:p>
            <a:r>
              <a:rPr lang="en-US"/>
              <a:t>09/01/2020 - 12/31/2020</a:t>
            </a:r>
          </a:p>
        </p:txBody>
      </p:sp>
    </p:spTree>
    <p:extLst>
      <p:ext uri="{BB962C8B-B14F-4D97-AF65-F5344CB8AC3E}">
        <p14:creationId xmlns:p14="http://schemas.microsoft.com/office/powerpoint/2010/main" val="108210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EF753-033D-4FF3-B8D9-1D33F1C93207}"/>
              </a:ext>
            </a:extLst>
          </p:cNvPr>
          <p:cNvSpPr>
            <a:spLocks noGrp="1"/>
          </p:cNvSpPr>
          <p:nvPr>
            <p:ph type="title"/>
          </p:nvPr>
        </p:nvSpPr>
        <p:spPr/>
        <p:txBody>
          <a:bodyPr/>
          <a:lstStyle/>
          <a:p>
            <a:r>
              <a:rPr lang="en-US"/>
              <a:t>Instagram Interaction Rate By Hour | All Pages</a:t>
            </a:r>
          </a:p>
        </p:txBody>
      </p:sp>
      <p:graphicFrame>
        <p:nvGraphicFramePr>
          <p:cNvPr id="6" name="Chart Placeholder 5">
            <a:extLst>
              <a:ext uri="{FF2B5EF4-FFF2-40B4-BE49-F238E27FC236}">
                <a16:creationId xmlns:a16="http://schemas.microsoft.com/office/drawing/2014/main" id="{587F01BB-0C70-4681-A451-09BAAA6013A1}"/>
              </a:ext>
            </a:extLst>
          </p:cNvPr>
          <p:cNvGraphicFramePr>
            <a:graphicFrameLocks noGrp="1"/>
          </p:cNvGraphicFramePr>
          <p:nvPr>
            <p:ph type="chart" sz="quarter" idx="13"/>
            <p:extLst>
              <p:ext uri="{D42A27DB-BD31-4B8C-83A1-F6EECF244321}">
                <p14:modId xmlns:p14="http://schemas.microsoft.com/office/powerpoint/2010/main" val="29642819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9F058A-1206-4B1C-9CC7-864FC73FB578}"/>
              </a:ext>
            </a:extLst>
          </p:cNvPr>
          <p:cNvSpPr>
            <a:spLocks noGrp="1"/>
          </p:cNvSpPr>
          <p:nvPr>
            <p:ph type="body" sz="quarter" idx="14"/>
          </p:nvPr>
        </p:nvSpPr>
        <p:spPr/>
        <p:txBody>
          <a:bodyPr/>
          <a:lstStyle/>
          <a:p>
            <a:r>
              <a:rPr lang="en-US"/>
              <a:t>09/01/2020 - 12/31/2020</a:t>
            </a:r>
          </a:p>
        </p:txBody>
      </p:sp>
      <p:sp>
        <p:nvSpPr>
          <p:cNvPr id="5" name="Footer Placeholder 4">
            <a:extLst>
              <a:ext uri="{FF2B5EF4-FFF2-40B4-BE49-F238E27FC236}">
                <a16:creationId xmlns:a16="http://schemas.microsoft.com/office/drawing/2014/main" id="{D38801CA-6774-4A3E-B9EB-E5657ABA41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32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AA1C1-0B77-4095-AA80-F8E11379F5BF}"/>
              </a:ext>
            </a:extLst>
          </p:cNvPr>
          <p:cNvSpPr>
            <a:spLocks noGrp="1"/>
          </p:cNvSpPr>
          <p:nvPr>
            <p:ph type="title"/>
          </p:nvPr>
        </p:nvSpPr>
        <p:spPr/>
        <p:txBody>
          <a:bodyPr/>
          <a:lstStyle/>
          <a:p>
            <a:r>
              <a:rPr lang="en-US"/>
              <a:t>Instagram Posts Table | All Pages - 1 of 5</a:t>
            </a:r>
          </a:p>
        </p:txBody>
      </p:sp>
      <p:graphicFrame>
        <p:nvGraphicFramePr>
          <p:cNvPr id="5" name="Table Placeholder 4">
            <a:extLst>
              <a:ext uri="{FF2B5EF4-FFF2-40B4-BE49-F238E27FC236}">
                <a16:creationId xmlns:a16="http://schemas.microsoft.com/office/drawing/2014/main" id="{DC48FED3-FE00-45C2-8E14-D009849E709F}"/>
              </a:ext>
            </a:extLst>
          </p:cNvPr>
          <p:cNvGraphicFramePr>
            <a:graphicFrameLocks noGrp="1"/>
          </p:cNvGraphicFramePr>
          <p:nvPr>
            <p:ph type="tbl" sz="quarter" idx="13"/>
            <p:extLst>
              <p:ext uri="{D42A27DB-BD31-4B8C-83A1-F6EECF244321}">
                <p14:modId xmlns:p14="http://schemas.microsoft.com/office/powerpoint/2010/main" val="425506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72761007"/>
                    </a:ext>
                  </a:extLst>
                </a:gridCol>
                <a:gridCol w="1399032">
                  <a:extLst>
                    <a:ext uri="{9D8B030D-6E8A-4147-A177-3AD203B41FA5}">
                      <a16:colId xmlns:a16="http://schemas.microsoft.com/office/drawing/2014/main" val="3789756359"/>
                    </a:ext>
                  </a:extLst>
                </a:gridCol>
                <a:gridCol w="1892808">
                  <a:extLst>
                    <a:ext uri="{9D8B030D-6E8A-4147-A177-3AD203B41FA5}">
                      <a16:colId xmlns:a16="http://schemas.microsoft.com/office/drawing/2014/main" val="1376977209"/>
                    </a:ext>
                  </a:extLst>
                </a:gridCol>
                <a:gridCol w="658368">
                  <a:extLst>
                    <a:ext uri="{9D8B030D-6E8A-4147-A177-3AD203B41FA5}">
                      <a16:colId xmlns:a16="http://schemas.microsoft.com/office/drawing/2014/main" val="879854199"/>
                    </a:ext>
                  </a:extLst>
                </a:gridCol>
                <a:gridCol w="658368">
                  <a:extLst>
                    <a:ext uri="{9D8B030D-6E8A-4147-A177-3AD203B41FA5}">
                      <a16:colId xmlns:a16="http://schemas.microsoft.com/office/drawing/2014/main" val="1750516962"/>
                    </a:ext>
                  </a:extLst>
                </a:gridCol>
                <a:gridCol w="658368">
                  <a:extLst>
                    <a:ext uri="{9D8B030D-6E8A-4147-A177-3AD203B41FA5}">
                      <a16:colId xmlns:a16="http://schemas.microsoft.com/office/drawing/2014/main" val="4069652501"/>
                    </a:ext>
                  </a:extLst>
                </a:gridCol>
                <a:gridCol w="658368">
                  <a:extLst>
                    <a:ext uri="{9D8B030D-6E8A-4147-A177-3AD203B41FA5}">
                      <a16:colId xmlns:a16="http://schemas.microsoft.com/office/drawing/2014/main" val="2356442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387545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- 2020-10-28 13:26:25</a:t>
                      </a:r>
                      <a:r>
                        <a:rPr kumimoji="0" lang="de-DE" sz="1000" b="0" i="0" u="none" strike="noStrike" kern="1200" cap="none" spc="0" normalizeH="0" baseline="0" noProof="0">
                          <a:ln>
                            <a:noFill/>
                          </a:ln>
                          <a:solidFill>
                            <a:prstClr val="black"/>
                          </a:solidFill>
                          <a:effectLst/>
                          <a:uLnTx/>
                          <a:uFillTx/>
                          <a:latin typeface="+mn-lt"/>
                          <a:ea typeface="+mn-ea"/>
                          <a:cs typeface="+mn-cs"/>
                        </a:rPr>
                        <a:t>
 Starte deine Karriere in unserem starken Team: Für den Ausbildungsstart 2021 bieten wir Ausbildungsplätze in diesen vier Ausbildungsberufen an: #Sozialversicherungsfachangestellte (m/w/d), #Fachinformatiker*in Fachrichtung Systemintegration (m/w/d), #Kauffrau oder #KaufmannimGesundheitswesen (m/w/d) und Kauffrau oder #KaufmannfürBüromanagement (m/w/d).
Neugierig? Dann schau dir unsere #Stellenanzeigen an. den Link findest du in der Bio. Wir freuen uns darauf, von dir zu hören!
#azubi #azubi2021 #azubi2021gesucht #azubileverkusen #sofa2021 #bkkakademie #bkkakademierotenburg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https://scontent-iad3-1.cdninstagram.com/v/t51.2885-15/122894816_1621934741300995_138086061025601256_n.jpg?_nc_cat=111&amp;ccb=2&amp;_nc_sid=8ae9d6&amp;_nc_ohc=UXNC_Tg6mDsAX-_3EAS&amp;_nc_ht=scontent-iad3-1.cdninstagram.com&amp;oh=7e5d77cba93c4a0cd160087a167a355b&amp;oe=601C3638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Employer Branding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a:t>
                      </a:r>
                    </a:p>
                  </a:txBody>
                  <a:tcPr/>
                </a:tc>
                <a:extLst>
                  <a:ext uri="{0D108BD9-81ED-4DB2-BD59-A6C34878D82A}">
                    <a16:rowId xmlns:a16="http://schemas.microsoft.com/office/drawing/2014/main" val="3528050588"/>
                  </a:ext>
                </a:extLst>
              </a:tr>
            </a:tbl>
          </a:graphicData>
        </a:graphic>
      </p:graphicFrame>
      <p:sp>
        <p:nvSpPr>
          <p:cNvPr id="4" name="Text Placeholder 3">
            <a:extLst>
              <a:ext uri="{FF2B5EF4-FFF2-40B4-BE49-F238E27FC236}">
                <a16:creationId xmlns:a16="http://schemas.microsoft.com/office/drawing/2014/main" id="{20EBE26A-5DF9-4820-ABF7-32F47C9A3FD2}"/>
              </a:ext>
            </a:extLst>
          </p:cNvPr>
          <p:cNvSpPr>
            <a:spLocks noGrp="1"/>
          </p:cNvSpPr>
          <p:nvPr>
            <p:ph type="body" sz="quarter" idx="14"/>
          </p:nvPr>
        </p:nvSpPr>
        <p:spPr/>
        <p:txBody>
          <a:bodyPr/>
          <a:lstStyle/>
          <a:p>
            <a:r>
              <a:rPr lang="en-US"/>
              <a:t>09/01/2020 - 12/31/2020</a:t>
            </a:r>
          </a:p>
        </p:txBody>
      </p:sp>
    </p:spTree>
    <p:extLst>
      <p:ext uri="{BB962C8B-B14F-4D97-AF65-F5344CB8AC3E}">
        <p14:creationId xmlns:p14="http://schemas.microsoft.com/office/powerpoint/2010/main" val="232462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C8A8E-407F-43E6-A0E3-7B4A3B1E8B0E}"/>
              </a:ext>
            </a:extLst>
          </p:cNvPr>
          <p:cNvSpPr>
            <a:spLocks noGrp="1"/>
          </p:cNvSpPr>
          <p:nvPr>
            <p:ph type="title"/>
          </p:nvPr>
        </p:nvSpPr>
        <p:spPr/>
        <p:txBody>
          <a:bodyPr/>
          <a:lstStyle/>
          <a:p>
            <a:r>
              <a:rPr lang="en-US"/>
              <a:t>Instagram Posts Table | All Pages - 2 of 5</a:t>
            </a:r>
          </a:p>
        </p:txBody>
      </p:sp>
      <p:graphicFrame>
        <p:nvGraphicFramePr>
          <p:cNvPr id="5" name="Table Placeholder 4">
            <a:extLst>
              <a:ext uri="{FF2B5EF4-FFF2-40B4-BE49-F238E27FC236}">
                <a16:creationId xmlns:a16="http://schemas.microsoft.com/office/drawing/2014/main" id="{A83D2708-2552-4E38-BD32-CD6CB4750D6E}"/>
              </a:ext>
            </a:extLst>
          </p:cNvPr>
          <p:cNvGraphicFramePr>
            <a:graphicFrameLocks noGrp="1"/>
          </p:cNvGraphicFramePr>
          <p:nvPr>
            <p:ph type="tbl" sz="quarter" idx="13"/>
            <p:extLst>
              <p:ext uri="{D42A27DB-BD31-4B8C-83A1-F6EECF244321}">
                <p14:modId xmlns:p14="http://schemas.microsoft.com/office/powerpoint/2010/main" val="4088182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86870492"/>
                    </a:ext>
                  </a:extLst>
                </a:gridCol>
                <a:gridCol w="1399032">
                  <a:extLst>
                    <a:ext uri="{9D8B030D-6E8A-4147-A177-3AD203B41FA5}">
                      <a16:colId xmlns:a16="http://schemas.microsoft.com/office/drawing/2014/main" val="3995992565"/>
                    </a:ext>
                  </a:extLst>
                </a:gridCol>
                <a:gridCol w="1892808">
                  <a:extLst>
                    <a:ext uri="{9D8B030D-6E8A-4147-A177-3AD203B41FA5}">
                      <a16:colId xmlns:a16="http://schemas.microsoft.com/office/drawing/2014/main" val="4008852191"/>
                    </a:ext>
                  </a:extLst>
                </a:gridCol>
                <a:gridCol w="658368">
                  <a:extLst>
                    <a:ext uri="{9D8B030D-6E8A-4147-A177-3AD203B41FA5}">
                      <a16:colId xmlns:a16="http://schemas.microsoft.com/office/drawing/2014/main" val="1974439959"/>
                    </a:ext>
                  </a:extLst>
                </a:gridCol>
                <a:gridCol w="658368">
                  <a:extLst>
                    <a:ext uri="{9D8B030D-6E8A-4147-A177-3AD203B41FA5}">
                      <a16:colId xmlns:a16="http://schemas.microsoft.com/office/drawing/2014/main" val="3539125667"/>
                    </a:ext>
                  </a:extLst>
                </a:gridCol>
                <a:gridCol w="658368">
                  <a:extLst>
                    <a:ext uri="{9D8B030D-6E8A-4147-A177-3AD203B41FA5}">
                      <a16:colId xmlns:a16="http://schemas.microsoft.com/office/drawing/2014/main" val="1333365495"/>
                    </a:ext>
                  </a:extLst>
                </a:gridCol>
                <a:gridCol w="658368">
                  <a:extLst>
                    <a:ext uri="{9D8B030D-6E8A-4147-A177-3AD203B41FA5}">
                      <a16:colId xmlns:a16="http://schemas.microsoft.com/office/drawing/2014/main" val="2280094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272167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- 2020-10-01 19:11:50</a:t>
                      </a:r>
                      <a:r>
                        <a:rPr kumimoji="0" lang="de-DE" sz="1000" b="0" i="0" u="none" strike="noStrike" kern="1200" cap="none" spc="0" normalizeH="0" baseline="0" noProof="0">
                          <a:ln>
                            <a:noFill/>
                          </a:ln>
                          <a:solidFill>
                            <a:prstClr val="black"/>
                          </a:solidFill>
                          <a:effectLst/>
                          <a:uLnTx/>
                          <a:uFillTx/>
                          <a:latin typeface="+mn-lt"/>
                          <a:ea typeface="+mn-ea"/>
                          <a:cs typeface="+mn-cs"/>
                        </a:rPr>
                        <a:t>
 Wir zahlen dir ab sofort mehr beim Zahnarztbesuch! Den Festzuschuss zu deinem Zahnersatz erhöhen wir von 50 auf 60 %. Und wenn du mit gepflegten Beißerchen und einem kompletten Bonusheft beim Zahnarzt erscheinst, steigt dein Zuschuss auf bis zu 75 %. Klingt gut, oder?
🦷🪥 Alle Details gibt es auf unserer Webseite. Den Link findest du in der Bio!
#pronovabkk #zahnarzt #zahnärztin #zahnersatzsparen #oralhealth #healthyteeth #lächeln #dentalhygiene #zähneputzen #zahnmedizin #zähneputzennichtvergessen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https://scontent-iad3-1.cdninstagram.com/v/t51.2885-15/120364294_781183329402033_3583582836784609562_n.jpg?_nc_cat=106&amp;ccb=2&amp;_nc_sid=8ae9d6&amp;_nc_ohc=mxGHIu1RBNcAX9aOR5P&amp;_nc_ht=scontent-iad3-1.cdninstagram.com&amp;oh=ff2760a70082e4ae3a57e901b563c3a5&amp;oe=601C67D0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a:t>
                      </a:r>
                    </a:p>
                  </a:txBody>
                  <a:tcPr/>
                </a:tc>
                <a:extLst>
                  <a:ext uri="{0D108BD9-81ED-4DB2-BD59-A6C34878D82A}">
                    <a16:rowId xmlns:a16="http://schemas.microsoft.com/office/drawing/2014/main" val="2463827846"/>
                  </a:ext>
                </a:extLst>
              </a:tr>
            </a:tbl>
          </a:graphicData>
        </a:graphic>
      </p:graphicFrame>
      <p:sp>
        <p:nvSpPr>
          <p:cNvPr id="4" name="Text Placeholder 3">
            <a:extLst>
              <a:ext uri="{FF2B5EF4-FFF2-40B4-BE49-F238E27FC236}">
                <a16:creationId xmlns:a16="http://schemas.microsoft.com/office/drawing/2014/main" id="{DCBCC52E-F400-4710-90D9-C5EA46444BBD}"/>
              </a:ext>
            </a:extLst>
          </p:cNvPr>
          <p:cNvSpPr>
            <a:spLocks noGrp="1"/>
          </p:cNvSpPr>
          <p:nvPr>
            <p:ph type="body" sz="quarter" idx="14"/>
          </p:nvPr>
        </p:nvSpPr>
        <p:spPr/>
        <p:txBody>
          <a:bodyPr/>
          <a:lstStyle/>
          <a:p>
            <a:r>
              <a:rPr lang="en-US"/>
              <a:t>09/01/2020 - 12/31/2020</a:t>
            </a:r>
          </a:p>
        </p:txBody>
      </p:sp>
    </p:spTree>
    <p:extLst>
      <p:ext uri="{BB962C8B-B14F-4D97-AF65-F5344CB8AC3E}">
        <p14:creationId xmlns:p14="http://schemas.microsoft.com/office/powerpoint/2010/main" val="3032885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B3AA3-07ED-475F-8FE6-B4BEEA58DB14}"/>
              </a:ext>
            </a:extLst>
          </p:cNvPr>
          <p:cNvSpPr>
            <a:spLocks noGrp="1"/>
          </p:cNvSpPr>
          <p:nvPr>
            <p:ph type="title"/>
          </p:nvPr>
        </p:nvSpPr>
        <p:spPr/>
        <p:txBody>
          <a:bodyPr/>
          <a:lstStyle/>
          <a:p>
            <a:r>
              <a:rPr lang="en-US"/>
              <a:t>Instagram Posts Table | All Pages - 3 of 5</a:t>
            </a:r>
          </a:p>
        </p:txBody>
      </p:sp>
      <p:graphicFrame>
        <p:nvGraphicFramePr>
          <p:cNvPr id="5" name="Table Placeholder 4">
            <a:extLst>
              <a:ext uri="{FF2B5EF4-FFF2-40B4-BE49-F238E27FC236}">
                <a16:creationId xmlns:a16="http://schemas.microsoft.com/office/drawing/2014/main" id="{F94C8F36-759A-4591-B3B5-76B4F3475740}"/>
              </a:ext>
            </a:extLst>
          </p:cNvPr>
          <p:cNvGraphicFramePr>
            <a:graphicFrameLocks noGrp="1"/>
          </p:cNvGraphicFramePr>
          <p:nvPr>
            <p:ph type="tbl" sz="quarter" idx="13"/>
            <p:extLst>
              <p:ext uri="{D42A27DB-BD31-4B8C-83A1-F6EECF244321}">
                <p14:modId xmlns:p14="http://schemas.microsoft.com/office/powerpoint/2010/main" val="1258820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08812239"/>
                    </a:ext>
                  </a:extLst>
                </a:gridCol>
                <a:gridCol w="1399032">
                  <a:extLst>
                    <a:ext uri="{9D8B030D-6E8A-4147-A177-3AD203B41FA5}">
                      <a16:colId xmlns:a16="http://schemas.microsoft.com/office/drawing/2014/main" val="2078735506"/>
                    </a:ext>
                  </a:extLst>
                </a:gridCol>
                <a:gridCol w="1892808">
                  <a:extLst>
                    <a:ext uri="{9D8B030D-6E8A-4147-A177-3AD203B41FA5}">
                      <a16:colId xmlns:a16="http://schemas.microsoft.com/office/drawing/2014/main" val="665009350"/>
                    </a:ext>
                  </a:extLst>
                </a:gridCol>
                <a:gridCol w="658368">
                  <a:extLst>
                    <a:ext uri="{9D8B030D-6E8A-4147-A177-3AD203B41FA5}">
                      <a16:colId xmlns:a16="http://schemas.microsoft.com/office/drawing/2014/main" val="621434160"/>
                    </a:ext>
                  </a:extLst>
                </a:gridCol>
                <a:gridCol w="658368">
                  <a:extLst>
                    <a:ext uri="{9D8B030D-6E8A-4147-A177-3AD203B41FA5}">
                      <a16:colId xmlns:a16="http://schemas.microsoft.com/office/drawing/2014/main" val="37279556"/>
                    </a:ext>
                  </a:extLst>
                </a:gridCol>
                <a:gridCol w="658368">
                  <a:extLst>
                    <a:ext uri="{9D8B030D-6E8A-4147-A177-3AD203B41FA5}">
                      <a16:colId xmlns:a16="http://schemas.microsoft.com/office/drawing/2014/main" val="140957906"/>
                    </a:ext>
                  </a:extLst>
                </a:gridCol>
                <a:gridCol w="658368">
                  <a:extLst>
                    <a:ext uri="{9D8B030D-6E8A-4147-A177-3AD203B41FA5}">
                      <a16:colId xmlns:a16="http://schemas.microsoft.com/office/drawing/2014/main" val="3330736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91607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- 2020-10-20 17:24:07</a:t>
                      </a:r>
                      <a:r>
                        <a:rPr kumimoji="0" lang="en-US" sz="1000" b="0" i="0" u="none" strike="noStrike" kern="1200" cap="none" spc="0" normalizeH="0" baseline="0" noProof="0">
                          <a:ln>
                            <a:noFill/>
                          </a:ln>
                          <a:solidFill>
                            <a:prstClr val="black"/>
                          </a:solidFill>
                          <a:effectLst/>
                          <a:uLnTx/>
                          <a:uFillTx/>
                          <a:latin typeface="+mn-lt"/>
                          <a:ea typeface="+mn-ea"/>
                          <a:cs typeface="+mn-cs"/>
                        </a:rPr>
                        <a:t>
 vianna ist da! Mit #vianna dokumentierst du deine Schwangerschaft per App und erhältst nach der Geburt ein wunderschönes gedrucktes Fotobuch als lebenslange Erinnerung. Die App begleitet dich mit Podcasts und Videos durch die Schwangerschaft. Deine Fragen kannst du im Chat direkt mit Hebammen und unseren Gesundheitsexperten besprechen. Und das Beste: Wir übernehmen die Lizenzkosten für dich!
Den Link zu vianna finest du in unserer Bio.
#pronovaBKK #baby2020 #viannaapp #schwanger #liebeimbauch #baldmama #babyonboard #babyontheway #meinbaby #mamatobe #parentstobe #Krankenkasse #Krankenversicherung #Schwangerschaft #womenshealth #reproductivehealth #Frauengesundheit #eHealth #telemedizin #smartphone #smarthealth #smarthealthcare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https://scontent-iad3-1.cdninstagram.com/v/t51.2885-15/122125483_156632119270053_2493210060917233165_n.jpg?_nc_cat=108&amp;ccb=2&amp;_nc_sid=8ae9d6&amp;_nc_ohc=D1meTTafBisAX8Hc4Rt&amp;_nc_ht=scontent-iad3-1.cdninstagram.com&amp;oh=3272f216c90b20ca13993b217881850d&amp;oe=601D07B3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classic, Leistungen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a:t>
                      </a:r>
                    </a:p>
                  </a:txBody>
                  <a:tcPr/>
                </a:tc>
                <a:extLst>
                  <a:ext uri="{0D108BD9-81ED-4DB2-BD59-A6C34878D82A}">
                    <a16:rowId xmlns:a16="http://schemas.microsoft.com/office/drawing/2014/main" val="2159909618"/>
                  </a:ext>
                </a:extLst>
              </a:tr>
            </a:tbl>
          </a:graphicData>
        </a:graphic>
      </p:graphicFrame>
      <p:sp>
        <p:nvSpPr>
          <p:cNvPr id="4" name="Text Placeholder 3">
            <a:extLst>
              <a:ext uri="{FF2B5EF4-FFF2-40B4-BE49-F238E27FC236}">
                <a16:creationId xmlns:a16="http://schemas.microsoft.com/office/drawing/2014/main" id="{39309E5B-12BA-49B4-B605-533044CBC688}"/>
              </a:ext>
            </a:extLst>
          </p:cNvPr>
          <p:cNvSpPr>
            <a:spLocks noGrp="1"/>
          </p:cNvSpPr>
          <p:nvPr>
            <p:ph type="body" sz="quarter" idx="14"/>
          </p:nvPr>
        </p:nvSpPr>
        <p:spPr/>
        <p:txBody>
          <a:bodyPr/>
          <a:lstStyle/>
          <a:p>
            <a:r>
              <a:rPr lang="en-US"/>
              <a:t>09/01/2020 - 12/31/2020</a:t>
            </a:r>
          </a:p>
        </p:txBody>
      </p:sp>
    </p:spTree>
    <p:extLst>
      <p:ext uri="{BB962C8B-B14F-4D97-AF65-F5344CB8AC3E}">
        <p14:creationId xmlns:p14="http://schemas.microsoft.com/office/powerpoint/2010/main" val="3642222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2D12F-986F-4155-B94C-0BD5ED6923C8}"/>
              </a:ext>
            </a:extLst>
          </p:cNvPr>
          <p:cNvSpPr>
            <a:spLocks noGrp="1"/>
          </p:cNvSpPr>
          <p:nvPr>
            <p:ph type="title"/>
          </p:nvPr>
        </p:nvSpPr>
        <p:spPr/>
        <p:txBody>
          <a:bodyPr/>
          <a:lstStyle/>
          <a:p>
            <a:r>
              <a:rPr lang="en-US"/>
              <a:t>Instagram Posts Table | All Pages - 4 of 5</a:t>
            </a:r>
          </a:p>
        </p:txBody>
      </p:sp>
      <p:graphicFrame>
        <p:nvGraphicFramePr>
          <p:cNvPr id="5" name="Table Placeholder 4">
            <a:extLst>
              <a:ext uri="{FF2B5EF4-FFF2-40B4-BE49-F238E27FC236}">
                <a16:creationId xmlns:a16="http://schemas.microsoft.com/office/drawing/2014/main" id="{0555F5FF-24C0-43E4-9A5D-099E6091DB0E}"/>
              </a:ext>
            </a:extLst>
          </p:cNvPr>
          <p:cNvGraphicFramePr>
            <a:graphicFrameLocks noGrp="1"/>
          </p:cNvGraphicFramePr>
          <p:nvPr>
            <p:ph type="tbl" sz="quarter" idx="13"/>
            <p:extLst>
              <p:ext uri="{D42A27DB-BD31-4B8C-83A1-F6EECF244321}">
                <p14:modId xmlns:p14="http://schemas.microsoft.com/office/powerpoint/2010/main" val="3721948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35930134"/>
                    </a:ext>
                  </a:extLst>
                </a:gridCol>
                <a:gridCol w="1399032">
                  <a:extLst>
                    <a:ext uri="{9D8B030D-6E8A-4147-A177-3AD203B41FA5}">
                      <a16:colId xmlns:a16="http://schemas.microsoft.com/office/drawing/2014/main" val="3128504714"/>
                    </a:ext>
                  </a:extLst>
                </a:gridCol>
                <a:gridCol w="1892808">
                  <a:extLst>
                    <a:ext uri="{9D8B030D-6E8A-4147-A177-3AD203B41FA5}">
                      <a16:colId xmlns:a16="http://schemas.microsoft.com/office/drawing/2014/main" val="3007664271"/>
                    </a:ext>
                  </a:extLst>
                </a:gridCol>
                <a:gridCol w="658368">
                  <a:extLst>
                    <a:ext uri="{9D8B030D-6E8A-4147-A177-3AD203B41FA5}">
                      <a16:colId xmlns:a16="http://schemas.microsoft.com/office/drawing/2014/main" val="2236745988"/>
                    </a:ext>
                  </a:extLst>
                </a:gridCol>
                <a:gridCol w="658368">
                  <a:extLst>
                    <a:ext uri="{9D8B030D-6E8A-4147-A177-3AD203B41FA5}">
                      <a16:colId xmlns:a16="http://schemas.microsoft.com/office/drawing/2014/main" val="2707967257"/>
                    </a:ext>
                  </a:extLst>
                </a:gridCol>
                <a:gridCol w="658368">
                  <a:extLst>
                    <a:ext uri="{9D8B030D-6E8A-4147-A177-3AD203B41FA5}">
                      <a16:colId xmlns:a16="http://schemas.microsoft.com/office/drawing/2014/main" val="323898758"/>
                    </a:ext>
                  </a:extLst>
                </a:gridCol>
                <a:gridCol w="658368">
                  <a:extLst>
                    <a:ext uri="{9D8B030D-6E8A-4147-A177-3AD203B41FA5}">
                      <a16:colId xmlns:a16="http://schemas.microsoft.com/office/drawing/2014/main" val="213776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53510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- 2020-10-02 16:24:46</a:t>
                      </a:r>
                      <a:r>
                        <a:rPr kumimoji="0" lang="de-DE" sz="1000" b="0" i="0" u="none" strike="noStrike" kern="1200" cap="none" spc="0" normalizeH="0" baseline="0" noProof="0">
                          <a:ln>
                            <a:noFill/>
                          </a:ln>
                          <a:solidFill>
                            <a:prstClr val="black"/>
                          </a:solidFill>
                          <a:effectLst/>
                          <a:uLnTx/>
                          <a:uFillTx/>
                          <a:latin typeface="+mn-lt"/>
                          <a:ea typeface="+mn-ea"/>
                          <a:cs typeface="+mn-cs"/>
                        </a:rPr>
                        <a:t>
 SCORE MORE beim Aktionstag Schulsport! In der Gesamtschule Haspe waren wir als Gesundheitspartner des Deutschen Basketballbundes am Start und haben mit Minibasketbällen und Spielabzeichen für einen gesunden Tag voller Bewegung gesorgt. 
Bundesweit hatten sich insgesamt über 235.000 Schülerinnen und Schüler an 1.273 Schulen für den Aktionstag angemeldet. Darunter auch 4.330 jungen Korbjägerinnen und Korbjäger aus 38 Schulen. Die wurden vorab vom DBB und uns mit 400 Minibasketbällen und mehr als 4.000 Spielabzeichen ausgestattet.
#pronovabkk #SCOREMORE #gemeinsambewegen #jugendtrainiertfürolympia #jugendtrainiert #jugendtrainiert2020 #haspe #gesamtschulehaspe #schulsport #aktionstagschulsport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https://scontent-iad3-1.cdninstagram.com/v/t51.2885-15/120372411_334032684488274_2793294356417652396_n.jpg?_nc_cat=109&amp;ccb=2&amp;_nc_sid=8ae9d6&amp;_nc_ohc=teT78ITchlYAX9_P3bf&amp;_nc_ht=scontent-iad3-1.cdninstagram.com&amp;oh=f25bb2d4f29f4aa72f2fc4520bdb3718&amp;oe=601ABA04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a:t>
                      </a:r>
                    </a:p>
                  </a:txBody>
                  <a:tcPr/>
                </a:tc>
                <a:extLst>
                  <a:ext uri="{0D108BD9-81ED-4DB2-BD59-A6C34878D82A}">
                    <a16:rowId xmlns:a16="http://schemas.microsoft.com/office/drawing/2014/main" val="3052489875"/>
                  </a:ext>
                </a:extLst>
              </a:tr>
            </a:tbl>
          </a:graphicData>
        </a:graphic>
      </p:graphicFrame>
      <p:sp>
        <p:nvSpPr>
          <p:cNvPr id="4" name="Text Placeholder 3">
            <a:extLst>
              <a:ext uri="{FF2B5EF4-FFF2-40B4-BE49-F238E27FC236}">
                <a16:creationId xmlns:a16="http://schemas.microsoft.com/office/drawing/2014/main" id="{B61F6C3C-415B-4D4E-98F7-7AE070CFF6D2}"/>
              </a:ext>
            </a:extLst>
          </p:cNvPr>
          <p:cNvSpPr>
            <a:spLocks noGrp="1"/>
          </p:cNvSpPr>
          <p:nvPr>
            <p:ph type="body" sz="quarter" idx="14"/>
          </p:nvPr>
        </p:nvSpPr>
        <p:spPr/>
        <p:txBody>
          <a:bodyPr/>
          <a:lstStyle/>
          <a:p>
            <a:r>
              <a:rPr lang="en-US"/>
              <a:t>09/01/2020 - 12/31/2020</a:t>
            </a:r>
          </a:p>
        </p:txBody>
      </p:sp>
    </p:spTree>
    <p:extLst>
      <p:ext uri="{BB962C8B-B14F-4D97-AF65-F5344CB8AC3E}">
        <p14:creationId xmlns:p14="http://schemas.microsoft.com/office/powerpoint/2010/main" val="24538288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31C33-E629-4F31-B988-EAE7712984CA}"/>
              </a:ext>
            </a:extLst>
          </p:cNvPr>
          <p:cNvSpPr>
            <a:spLocks noGrp="1"/>
          </p:cNvSpPr>
          <p:nvPr>
            <p:ph type="title"/>
          </p:nvPr>
        </p:nvSpPr>
        <p:spPr/>
        <p:txBody>
          <a:bodyPr/>
          <a:lstStyle/>
          <a:p>
            <a:r>
              <a:rPr lang="en-US"/>
              <a:t>Instagram Posts Table | All Pages - 5 of 5</a:t>
            </a:r>
          </a:p>
        </p:txBody>
      </p:sp>
      <p:graphicFrame>
        <p:nvGraphicFramePr>
          <p:cNvPr id="5" name="Table Placeholder 4">
            <a:extLst>
              <a:ext uri="{FF2B5EF4-FFF2-40B4-BE49-F238E27FC236}">
                <a16:creationId xmlns:a16="http://schemas.microsoft.com/office/drawing/2014/main" id="{74D9D5B6-D238-4545-8BA7-67AF3D4C9F98}"/>
              </a:ext>
            </a:extLst>
          </p:cNvPr>
          <p:cNvGraphicFramePr>
            <a:graphicFrameLocks noGrp="1"/>
          </p:cNvGraphicFramePr>
          <p:nvPr>
            <p:ph type="tbl" sz="quarter" idx="13"/>
            <p:extLst>
              <p:ext uri="{D42A27DB-BD31-4B8C-83A1-F6EECF244321}">
                <p14:modId xmlns:p14="http://schemas.microsoft.com/office/powerpoint/2010/main" val="2936493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55662214"/>
                    </a:ext>
                  </a:extLst>
                </a:gridCol>
                <a:gridCol w="1399032">
                  <a:extLst>
                    <a:ext uri="{9D8B030D-6E8A-4147-A177-3AD203B41FA5}">
                      <a16:colId xmlns:a16="http://schemas.microsoft.com/office/drawing/2014/main" val="1447765540"/>
                    </a:ext>
                  </a:extLst>
                </a:gridCol>
                <a:gridCol w="1892808">
                  <a:extLst>
                    <a:ext uri="{9D8B030D-6E8A-4147-A177-3AD203B41FA5}">
                      <a16:colId xmlns:a16="http://schemas.microsoft.com/office/drawing/2014/main" val="4158168821"/>
                    </a:ext>
                  </a:extLst>
                </a:gridCol>
                <a:gridCol w="658368">
                  <a:extLst>
                    <a:ext uri="{9D8B030D-6E8A-4147-A177-3AD203B41FA5}">
                      <a16:colId xmlns:a16="http://schemas.microsoft.com/office/drawing/2014/main" val="4205912028"/>
                    </a:ext>
                  </a:extLst>
                </a:gridCol>
                <a:gridCol w="658368">
                  <a:extLst>
                    <a:ext uri="{9D8B030D-6E8A-4147-A177-3AD203B41FA5}">
                      <a16:colId xmlns:a16="http://schemas.microsoft.com/office/drawing/2014/main" val="2319953452"/>
                    </a:ext>
                  </a:extLst>
                </a:gridCol>
                <a:gridCol w="658368">
                  <a:extLst>
                    <a:ext uri="{9D8B030D-6E8A-4147-A177-3AD203B41FA5}">
                      <a16:colId xmlns:a16="http://schemas.microsoft.com/office/drawing/2014/main" val="2746792795"/>
                    </a:ext>
                  </a:extLst>
                </a:gridCol>
                <a:gridCol w="658368">
                  <a:extLst>
                    <a:ext uri="{9D8B030D-6E8A-4147-A177-3AD203B41FA5}">
                      <a16:colId xmlns:a16="http://schemas.microsoft.com/office/drawing/2014/main" val="602741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278719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- 2020-10-09 14:55:28</a:t>
                      </a:r>
                      <a:r>
                        <a:rPr kumimoji="0" lang="de-DE" sz="1000" b="0" i="0" u="none" strike="noStrike" kern="1200" cap="none" spc="0" normalizeH="0" baseline="0" noProof="0">
                          <a:ln>
                            <a:noFill/>
                          </a:ln>
                          <a:solidFill>
                            <a:prstClr val="black"/>
                          </a:solidFill>
                          <a:effectLst/>
                          <a:uLnTx/>
                          <a:uFillTx/>
                          <a:latin typeface="+mn-lt"/>
                          <a:ea typeface="+mn-ea"/>
                          <a:cs typeface="+mn-cs"/>
                        </a:rPr>
                        <a:t>
 Was eine Krankenkasse mit Nachhaltigkeit zu tun hat, erklären wir euch am Wochenende in #Münster bei der #GreenWorldTour. Wir sind am 10. und 11. Oktober auf der #Nachhaltigkeitsmesse von @autarkia.green. Wir freuen uns darauf, euch im @coconutbeachms zu treffen!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121023055_2020781581392640_8250473228378779524_n.jpg?_nc_cat=104&amp;ccb=2&amp;_nc_sid=8ae9d6&amp;_nc_ohc=0Es1O5RMpbgAX-uZcVI&amp;_nc_ht=scontent-iad3-1.cdninstagram.com&amp;oh=941f1e4d53c7e2663c81e6415f1693a1&amp;oe=601D1987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a:t>
                      </a:r>
                    </a:p>
                  </a:txBody>
                  <a:tcPr/>
                </a:tc>
                <a:extLst>
                  <a:ext uri="{0D108BD9-81ED-4DB2-BD59-A6C34878D82A}">
                    <a16:rowId xmlns:a16="http://schemas.microsoft.com/office/drawing/2014/main" val="1559159658"/>
                  </a:ext>
                </a:extLst>
              </a:tr>
            </a:tbl>
          </a:graphicData>
        </a:graphic>
      </p:graphicFrame>
      <p:sp>
        <p:nvSpPr>
          <p:cNvPr id="4" name="Text Placeholder 3">
            <a:extLst>
              <a:ext uri="{FF2B5EF4-FFF2-40B4-BE49-F238E27FC236}">
                <a16:creationId xmlns:a16="http://schemas.microsoft.com/office/drawing/2014/main" id="{AC6A9D4F-1715-444B-871A-BE9E19DEB1FC}"/>
              </a:ext>
            </a:extLst>
          </p:cNvPr>
          <p:cNvSpPr>
            <a:spLocks noGrp="1"/>
          </p:cNvSpPr>
          <p:nvPr>
            <p:ph type="body" sz="quarter" idx="14"/>
          </p:nvPr>
        </p:nvSpPr>
        <p:spPr/>
        <p:txBody>
          <a:bodyPr/>
          <a:lstStyle/>
          <a:p>
            <a:r>
              <a:rPr lang="en-US"/>
              <a:t>09/01/2020 - 12/31/2020</a:t>
            </a:r>
          </a:p>
        </p:txBody>
      </p:sp>
    </p:spTree>
    <p:extLst>
      <p:ext uri="{BB962C8B-B14F-4D97-AF65-F5344CB8AC3E}">
        <p14:creationId xmlns:p14="http://schemas.microsoft.com/office/powerpoint/2010/main" val="275335274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803</Words>
  <Application>Microsoft Office PowerPoint</Application>
  <PresentationFormat>On-screen Show (4:3)</PresentationFormat>
  <Paragraphs>253</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quintly_template</vt:lpstr>
      <vt:lpstr>Quartalsreport Instagram</vt:lpstr>
      <vt:lpstr>Instagram Instagram Key Metrics Table | All Pages</vt:lpstr>
      <vt:lpstr>Instagram Followers Total | All Pages</vt:lpstr>
      <vt:lpstr>Instagram Stories Table  | All Pages - 1 of 3</vt:lpstr>
      <vt:lpstr>Instagram Stories Table  | All Pages - 2 of 3</vt:lpstr>
      <vt:lpstr>Instagram Stories Table  | All Pages - 3 of 3</vt:lpstr>
      <vt:lpstr>Instagram Interaction Rate By Hour | All Pages</vt:lpstr>
      <vt:lpstr>Instagram Posts Table | All Pages - 1 of 5</vt:lpstr>
      <vt:lpstr>Instagram Posts Table | All Pages - 2 of 5</vt:lpstr>
      <vt:lpstr>Instagram Posts Table | All Pages - 3 of 5</vt:lpstr>
      <vt:lpstr>Instagram Posts Table | All Pages - 4 of 5</vt:lpstr>
      <vt:lpstr>Instagram Posts Table | All Pages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Quartalsreport Instagram</dc:title>
  <dc:creator>Frederik Peiniger</dc:creator>
  <cp:lastModifiedBy>Frederik Peiniger</cp:lastModifiedBy>
  <cp:revision>1</cp:revision>
  <dcterms:created xsi:type="dcterms:W3CDTF">2021-01-06T11:21:44Z</dcterms:created>
  <dcterms:modified xsi:type="dcterms:W3CDTF">2021-01-06T11:22:06Z</dcterms:modified>
</cp:coreProperties>
</file>