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IJM Land Berhad</c:v>
                </c:pt>
              </c:strCache>
            </c:strRef>
          </c:tx>
          <c:spPr>
            <a:ln w="28575" cap="rnd">
              <a:solidFill>
                <a:schemeClr val="accent1"/>
              </a:solidFill>
              <a:round/>
            </a:ln>
            <a:effectLst/>
          </c:spPr>
          <c:marker>
            <c:symbol val="none"/>
          </c:marker>
          <c:cat>
            <c:numRef>
              <c:f>Sheet1!$A$2:$A$3</c:f>
              <c:numCache>
                <c:formatCode>m/d/yyyy</c:formatCode>
                <c:ptCount val="2"/>
                <c:pt idx="0">
                  <c:v>43586</c:v>
                </c:pt>
                <c:pt idx="1">
                  <c:v>43617</c:v>
                </c:pt>
              </c:numCache>
            </c:numRef>
          </c:cat>
          <c:val>
            <c:numRef>
              <c:f>Sheet1!$B$2:$B$3</c:f>
              <c:numCache>
                <c:formatCode>General</c:formatCode>
                <c:ptCount val="2"/>
                <c:pt idx="0">
                  <c:v>8992</c:v>
                </c:pt>
                <c:pt idx="1">
                  <c:v>9012</c:v>
                </c:pt>
              </c:numCache>
            </c:numRef>
          </c:val>
          <c:smooth val="0"/>
          <c:extLst>
            <c:ext xmlns:c16="http://schemas.microsoft.com/office/drawing/2014/chart" uri="{C3380CC4-5D6E-409C-BE32-E72D297353CC}">
              <c16:uniqueId val="{00000000-092F-4E4F-AE55-193D5EACE88A}"/>
            </c:ext>
          </c:extLst>
        </c:ser>
        <c:ser>
          <c:idx val="1"/>
          <c:order val="1"/>
          <c:tx>
            <c:strRef>
              <c:f>Sheet1!$C$1</c:f>
              <c:strCache>
                <c:ptCount val="1"/>
                <c:pt idx="0">
                  <c:v>S P Setia</c:v>
                </c:pt>
              </c:strCache>
            </c:strRef>
          </c:tx>
          <c:spPr>
            <a:ln w="28575" cap="rnd">
              <a:solidFill>
                <a:schemeClr val="accent2"/>
              </a:solidFill>
              <a:round/>
            </a:ln>
            <a:effectLst/>
          </c:spPr>
          <c:marker>
            <c:symbol val="none"/>
          </c:marker>
          <c:cat>
            <c:numRef>
              <c:f>Sheet1!$A$2:$A$3</c:f>
              <c:numCache>
                <c:formatCode>m/d/yyyy</c:formatCode>
                <c:ptCount val="2"/>
                <c:pt idx="0">
                  <c:v>43586</c:v>
                </c:pt>
                <c:pt idx="1">
                  <c:v>43617</c:v>
                </c:pt>
              </c:numCache>
            </c:numRef>
          </c:cat>
          <c:val>
            <c:numRef>
              <c:f>Sheet1!$C$2:$C$3</c:f>
              <c:numCache>
                <c:formatCode>General</c:formatCode>
                <c:ptCount val="2"/>
                <c:pt idx="1">
                  <c:v>32977</c:v>
                </c:pt>
              </c:numCache>
            </c:numRef>
          </c:val>
          <c:smooth val="0"/>
          <c:extLst>
            <c:ext xmlns:c16="http://schemas.microsoft.com/office/drawing/2014/chart" uri="{C3380CC4-5D6E-409C-BE32-E72D297353CC}">
              <c16:uniqueId val="{00000001-092F-4E4F-AE55-193D5EACE88A}"/>
            </c:ext>
          </c:extLst>
        </c:ser>
        <c:ser>
          <c:idx val="2"/>
          <c:order val="2"/>
          <c:tx>
            <c:strRef>
              <c:f>Sheet1!$D$1</c:f>
              <c:strCache>
                <c:ptCount val="1"/>
                <c:pt idx="0">
                  <c:v>Eco World Development Group Berhad</c:v>
                </c:pt>
              </c:strCache>
            </c:strRef>
          </c:tx>
          <c:spPr>
            <a:ln w="28575" cap="rnd">
              <a:solidFill>
                <a:schemeClr val="accent3"/>
              </a:solidFill>
              <a:round/>
            </a:ln>
            <a:effectLst/>
          </c:spPr>
          <c:marker>
            <c:symbol val="none"/>
          </c:marker>
          <c:cat>
            <c:numRef>
              <c:f>Sheet1!$A$2:$A$3</c:f>
              <c:numCache>
                <c:formatCode>m/d/yyyy</c:formatCode>
                <c:ptCount val="2"/>
                <c:pt idx="0">
                  <c:v>43586</c:v>
                </c:pt>
                <c:pt idx="1">
                  <c:v>43617</c:v>
                </c:pt>
              </c:numCache>
            </c:numRef>
          </c:cat>
          <c:val>
            <c:numRef>
              <c:f>Sheet1!$D$2:$D$3</c:f>
              <c:numCache>
                <c:formatCode>General</c:formatCode>
                <c:ptCount val="2"/>
                <c:pt idx="1">
                  <c:v>5743</c:v>
                </c:pt>
              </c:numCache>
            </c:numRef>
          </c:val>
          <c:smooth val="0"/>
          <c:extLst>
            <c:ext xmlns:c16="http://schemas.microsoft.com/office/drawing/2014/chart" uri="{C3380CC4-5D6E-409C-BE32-E72D297353CC}">
              <c16:uniqueId val="{00000002-092F-4E4F-AE55-193D5EACE88A}"/>
            </c:ext>
          </c:extLst>
        </c:ser>
        <c:ser>
          <c:idx val="3"/>
          <c:order val="3"/>
          <c:tx>
            <c:strRef>
              <c:f>Sheet1!$E$1</c:f>
              <c:strCache>
                <c:ptCount val="1"/>
                <c:pt idx="0">
                  <c:v>Mah Sing Group Berhad</c:v>
                </c:pt>
              </c:strCache>
            </c:strRef>
          </c:tx>
          <c:spPr>
            <a:ln w="28575" cap="rnd">
              <a:solidFill>
                <a:schemeClr val="accent4"/>
              </a:solidFill>
              <a:round/>
            </a:ln>
            <a:effectLst/>
          </c:spPr>
          <c:marker>
            <c:symbol val="none"/>
          </c:marker>
          <c:cat>
            <c:numRef>
              <c:f>Sheet1!$A$2:$A$3</c:f>
              <c:numCache>
                <c:formatCode>m/d/yyyy</c:formatCode>
                <c:ptCount val="2"/>
                <c:pt idx="0">
                  <c:v>43586</c:v>
                </c:pt>
                <c:pt idx="1">
                  <c:v>43617</c:v>
                </c:pt>
              </c:numCache>
            </c:numRef>
          </c:cat>
          <c:val>
            <c:numRef>
              <c:f>Sheet1!$E$2:$E$3</c:f>
              <c:numCache>
                <c:formatCode>General</c:formatCode>
                <c:ptCount val="2"/>
                <c:pt idx="1">
                  <c:v>11159</c:v>
                </c:pt>
              </c:numCache>
            </c:numRef>
          </c:val>
          <c:smooth val="0"/>
          <c:extLst>
            <c:ext xmlns:c16="http://schemas.microsoft.com/office/drawing/2014/chart" uri="{C3380CC4-5D6E-409C-BE32-E72D297353CC}">
              <c16:uniqueId val="{00000003-092F-4E4F-AE55-193D5EACE88A}"/>
            </c:ext>
          </c:extLst>
        </c:ser>
        <c:ser>
          <c:idx val="4"/>
          <c:order val="4"/>
          <c:tx>
            <c:strRef>
              <c:f>Sheet1!$F$1</c:f>
              <c:strCache>
                <c:ptCount val="1"/>
                <c:pt idx="0">
                  <c:v>Sunway Property</c:v>
                </c:pt>
              </c:strCache>
            </c:strRef>
          </c:tx>
          <c:spPr>
            <a:ln w="28575" cap="rnd">
              <a:solidFill>
                <a:schemeClr val="accent5"/>
              </a:solidFill>
              <a:round/>
            </a:ln>
            <a:effectLst/>
          </c:spPr>
          <c:marker>
            <c:symbol val="none"/>
          </c:marker>
          <c:cat>
            <c:numRef>
              <c:f>Sheet1!$A$2:$A$3</c:f>
              <c:numCache>
                <c:formatCode>m/d/yyyy</c:formatCode>
                <c:ptCount val="2"/>
                <c:pt idx="0">
                  <c:v>43586</c:v>
                </c:pt>
                <c:pt idx="1">
                  <c:v>43617</c:v>
                </c:pt>
              </c:numCache>
            </c:numRef>
          </c:cat>
          <c:val>
            <c:numRef>
              <c:f>Sheet1!$F$2:$F$3</c:f>
              <c:numCache>
                <c:formatCode>General</c:formatCode>
                <c:ptCount val="2"/>
                <c:pt idx="1">
                  <c:v>8417</c:v>
                </c:pt>
              </c:numCache>
            </c:numRef>
          </c:val>
          <c:smooth val="0"/>
          <c:extLst>
            <c:ext xmlns:c16="http://schemas.microsoft.com/office/drawing/2014/chart" uri="{C3380CC4-5D6E-409C-BE32-E72D297353CC}">
              <c16:uniqueId val="{00000004-092F-4E4F-AE55-193D5EACE88A}"/>
            </c:ext>
          </c:extLst>
        </c:ser>
        <c:ser>
          <c:idx val="5"/>
          <c:order val="5"/>
          <c:tx>
            <c:strRef>
              <c:f>Sheet1!$G$1</c:f>
              <c:strCache>
                <c:ptCount val="1"/>
                <c:pt idx="0">
                  <c:v>Sime Darby Property</c:v>
                </c:pt>
              </c:strCache>
            </c:strRef>
          </c:tx>
          <c:spPr>
            <a:ln w="28575" cap="rnd">
              <a:solidFill>
                <a:schemeClr val="accent6"/>
              </a:solidFill>
              <a:round/>
            </a:ln>
            <a:effectLst/>
          </c:spPr>
          <c:marker>
            <c:symbol val="none"/>
          </c:marker>
          <c:cat>
            <c:numRef>
              <c:f>Sheet1!$A$2:$A$3</c:f>
              <c:numCache>
                <c:formatCode>m/d/yyyy</c:formatCode>
                <c:ptCount val="2"/>
                <c:pt idx="0">
                  <c:v>43586</c:v>
                </c:pt>
                <c:pt idx="1">
                  <c:v>43617</c:v>
                </c:pt>
              </c:numCache>
            </c:numRef>
          </c:cat>
          <c:val>
            <c:numRef>
              <c:f>Sheet1!$G$2:$G$3</c:f>
              <c:numCache>
                <c:formatCode>General</c:formatCode>
                <c:ptCount val="2"/>
                <c:pt idx="1">
                  <c:v>15293</c:v>
                </c:pt>
              </c:numCache>
            </c:numRef>
          </c:val>
          <c:smooth val="0"/>
          <c:extLst>
            <c:ext xmlns:c16="http://schemas.microsoft.com/office/drawing/2014/chart" uri="{C3380CC4-5D6E-409C-BE32-E72D297353CC}">
              <c16:uniqueId val="{00000005-092F-4E4F-AE55-193D5EACE88A}"/>
            </c:ext>
          </c:extLst>
        </c:ser>
        <c:ser>
          <c:idx val="6"/>
          <c:order val="6"/>
          <c:tx>
            <c:strRef>
              <c:f>Sheet1!$H$1</c:f>
              <c:strCache>
                <c:ptCount val="1"/>
                <c:pt idx="0">
                  <c:v>IOI Properties Group Berhad</c:v>
                </c:pt>
              </c:strCache>
            </c:strRef>
          </c:tx>
          <c:spPr>
            <a:ln w="28575" cap="rnd">
              <a:solidFill>
                <a:schemeClr val="accent1">
                  <a:lumMod val="60000"/>
                </a:schemeClr>
              </a:solidFill>
              <a:round/>
            </a:ln>
            <a:effectLst/>
          </c:spPr>
          <c:marker>
            <c:symbol val="none"/>
          </c:marker>
          <c:cat>
            <c:numRef>
              <c:f>Sheet1!$A$2:$A$3</c:f>
              <c:numCache>
                <c:formatCode>m/d/yyyy</c:formatCode>
                <c:ptCount val="2"/>
                <c:pt idx="0">
                  <c:v>43586</c:v>
                </c:pt>
                <c:pt idx="1">
                  <c:v>43617</c:v>
                </c:pt>
              </c:numCache>
            </c:numRef>
          </c:cat>
          <c:val>
            <c:numRef>
              <c:f>Sheet1!$H$2:$H$3</c:f>
              <c:numCache>
                <c:formatCode>General</c:formatCode>
                <c:ptCount val="2"/>
                <c:pt idx="1">
                  <c:v>1209</c:v>
                </c:pt>
              </c:numCache>
            </c:numRef>
          </c:val>
          <c:smooth val="0"/>
          <c:extLst>
            <c:ext xmlns:c16="http://schemas.microsoft.com/office/drawing/2014/chart" uri="{C3380CC4-5D6E-409C-BE32-E72D297353CC}">
              <c16:uniqueId val="{00000006-092F-4E4F-AE55-193D5EACE88A}"/>
            </c:ext>
          </c:extLst>
        </c:ser>
        <c:ser>
          <c:idx val="7"/>
          <c:order val="7"/>
          <c:tx>
            <c:strRef>
              <c:f>Sheet1!$I$1</c:f>
              <c:strCache>
                <c:ptCount val="1"/>
                <c:pt idx="0">
                  <c:v>UEM Sunrise Berhad</c:v>
                </c:pt>
              </c:strCache>
            </c:strRef>
          </c:tx>
          <c:spPr>
            <a:ln w="28575" cap="rnd">
              <a:solidFill>
                <a:schemeClr val="accent2">
                  <a:lumMod val="60000"/>
                </a:schemeClr>
              </a:solidFill>
              <a:round/>
            </a:ln>
            <a:effectLst/>
          </c:spPr>
          <c:marker>
            <c:symbol val="none"/>
          </c:marker>
          <c:cat>
            <c:numRef>
              <c:f>Sheet1!$A$2:$A$3</c:f>
              <c:numCache>
                <c:formatCode>m/d/yyyy</c:formatCode>
                <c:ptCount val="2"/>
                <c:pt idx="0">
                  <c:v>43586</c:v>
                </c:pt>
                <c:pt idx="1">
                  <c:v>43617</c:v>
                </c:pt>
              </c:numCache>
            </c:numRef>
          </c:cat>
          <c:val>
            <c:numRef>
              <c:f>Sheet1!$I$2:$I$3</c:f>
              <c:numCache>
                <c:formatCode>General</c:formatCode>
                <c:ptCount val="2"/>
                <c:pt idx="1">
                  <c:v>8503</c:v>
                </c:pt>
              </c:numCache>
            </c:numRef>
          </c:val>
          <c:smooth val="0"/>
          <c:extLst>
            <c:ext xmlns:c16="http://schemas.microsoft.com/office/drawing/2014/chart" uri="{C3380CC4-5D6E-409C-BE32-E72D297353CC}">
              <c16:uniqueId val="{00000007-092F-4E4F-AE55-193D5EACE88A}"/>
            </c:ext>
          </c:extLst>
        </c:ser>
        <c:ser>
          <c:idx val="8"/>
          <c:order val="8"/>
          <c:tx>
            <c:strRef>
              <c:f>Sheet1!$J$1</c:f>
              <c:strCache>
                <c:ptCount val="1"/>
                <c:pt idx="0">
                  <c:v>GAMUDA LAND</c:v>
                </c:pt>
              </c:strCache>
            </c:strRef>
          </c:tx>
          <c:spPr>
            <a:ln w="28575" cap="rnd">
              <a:solidFill>
                <a:schemeClr val="accent3">
                  <a:lumMod val="60000"/>
                </a:schemeClr>
              </a:solidFill>
              <a:round/>
            </a:ln>
            <a:effectLst/>
          </c:spPr>
          <c:marker>
            <c:symbol val="none"/>
          </c:marker>
          <c:cat>
            <c:numRef>
              <c:f>Sheet1!$A$2:$A$3</c:f>
              <c:numCache>
                <c:formatCode>m/d/yyyy</c:formatCode>
                <c:ptCount val="2"/>
                <c:pt idx="0">
                  <c:v>43586</c:v>
                </c:pt>
                <c:pt idx="1">
                  <c:v>43617</c:v>
                </c:pt>
              </c:numCache>
            </c:numRef>
          </c:cat>
          <c:val>
            <c:numRef>
              <c:f>Sheet1!$J$2:$J$3</c:f>
              <c:numCache>
                <c:formatCode>General</c:formatCode>
                <c:ptCount val="2"/>
                <c:pt idx="1">
                  <c:v>4604</c:v>
                </c:pt>
              </c:numCache>
            </c:numRef>
          </c:val>
          <c:smooth val="0"/>
          <c:extLst>
            <c:ext xmlns:c16="http://schemas.microsoft.com/office/drawing/2014/chart" uri="{C3380CC4-5D6E-409C-BE32-E72D297353CC}">
              <c16:uniqueId val="{00000008-092F-4E4F-AE55-193D5EACE88A}"/>
            </c:ext>
          </c:extLst>
        </c:ser>
        <c:ser>
          <c:idx val="9"/>
          <c:order val="9"/>
          <c:tx>
            <c:strRef>
              <c:f>Sheet1!$K$1</c:f>
              <c:strCache>
                <c:ptCount val="1"/>
                <c:pt idx="0">
                  <c:v>Eastern &amp; Oriental Berhad</c:v>
                </c:pt>
              </c:strCache>
            </c:strRef>
          </c:tx>
          <c:spPr>
            <a:ln w="28575" cap="rnd">
              <a:solidFill>
                <a:schemeClr val="accent4">
                  <a:lumMod val="60000"/>
                </a:schemeClr>
              </a:solidFill>
              <a:round/>
            </a:ln>
            <a:effectLst/>
          </c:spPr>
          <c:marker>
            <c:symbol val="none"/>
          </c:marker>
          <c:cat>
            <c:numRef>
              <c:f>Sheet1!$A$2:$A$3</c:f>
              <c:numCache>
                <c:formatCode>m/d/yyyy</c:formatCode>
                <c:ptCount val="2"/>
                <c:pt idx="0">
                  <c:v>43586</c:v>
                </c:pt>
                <c:pt idx="1">
                  <c:v>43617</c:v>
                </c:pt>
              </c:numCache>
            </c:numRef>
          </c:cat>
          <c:val>
            <c:numRef>
              <c:f>Sheet1!$K$2:$K$3</c:f>
              <c:numCache>
                <c:formatCode>General</c:formatCode>
                <c:ptCount val="2"/>
                <c:pt idx="1">
                  <c:v>230</c:v>
                </c:pt>
              </c:numCache>
            </c:numRef>
          </c:val>
          <c:smooth val="0"/>
          <c:extLst>
            <c:ext xmlns:c16="http://schemas.microsoft.com/office/drawing/2014/chart" uri="{C3380CC4-5D6E-409C-BE32-E72D297353CC}">
              <c16:uniqueId val="{00000009-092F-4E4F-AE55-193D5EACE88A}"/>
            </c:ext>
          </c:extLst>
        </c:ser>
        <c:dLbls>
          <c:showLegendKey val="0"/>
          <c:showVal val="0"/>
          <c:showCatName val="0"/>
          <c:showSerName val="0"/>
          <c:showPercent val="0"/>
          <c:showBubbleSize val="0"/>
        </c:dLbls>
        <c:smooth val="0"/>
        <c:axId val="302508480"/>
        <c:axId val="302514056"/>
      </c:lineChart>
      <c:dateAx>
        <c:axId val="302508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14056"/>
        <c:crosses val="autoZero"/>
        <c:auto val="1"/>
        <c:lblOffset val="100"/>
        <c:baseTimeUnit val="months"/>
      </c:dateAx>
      <c:valAx>
        <c:axId val="30251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0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IJM Land Berhad</c:v>
                </c:pt>
              </c:strCache>
            </c:strRef>
          </c:tx>
          <c:spPr>
            <a:ln w="28575" cap="rnd">
              <a:solidFill>
                <a:schemeClr val="accent1"/>
              </a:solidFill>
              <a:round/>
            </a:ln>
            <a:effectLst/>
          </c:spPr>
          <c:marker>
            <c:symbol val="none"/>
          </c:marker>
          <c:cat>
            <c:numRef>
              <c:f>Sheet1!$A$2:$A$3</c:f>
              <c:numCache>
                <c:formatCode>m/d/yyyy</c:formatCode>
                <c:ptCount val="2"/>
                <c:pt idx="0">
                  <c:v>43586</c:v>
                </c:pt>
                <c:pt idx="1">
                  <c:v>43617</c:v>
                </c:pt>
              </c:numCache>
            </c:numRef>
          </c:cat>
          <c:val>
            <c:numRef>
              <c:f>Sheet1!$B$2:$B$3</c:f>
              <c:numCache>
                <c:formatCode>General</c:formatCode>
                <c:ptCount val="2"/>
                <c:pt idx="0">
                  <c:v>0.85240017945266899</c:v>
                </c:pt>
                <c:pt idx="1">
                  <c:v>0.222419928825623</c:v>
                </c:pt>
              </c:numCache>
            </c:numRef>
          </c:val>
          <c:smooth val="0"/>
          <c:extLst>
            <c:ext xmlns:c16="http://schemas.microsoft.com/office/drawing/2014/chart" uri="{C3380CC4-5D6E-409C-BE32-E72D297353CC}">
              <c16:uniqueId val="{00000000-C989-4CD3-9708-A259C45BBB69}"/>
            </c:ext>
          </c:extLst>
        </c:ser>
        <c:ser>
          <c:idx val="1"/>
          <c:order val="1"/>
          <c:tx>
            <c:strRef>
              <c:f>Sheet1!$C$1</c:f>
              <c:strCache>
                <c:ptCount val="1"/>
                <c:pt idx="0">
                  <c:v>S P Setia</c:v>
                </c:pt>
              </c:strCache>
            </c:strRef>
          </c:tx>
          <c:spPr>
            <a:ln w="28575" cap="rnd">
              <a:solidFill>
                <a:schemeClr val="accent2"/>
              </a:solidFill>
              <a:round/>
            </a:ln>
            <a:effectLst/>
          </c:spPr>
          <c:marker>
            <c:symbol val="none"/>
          </c:marker>
          <c:cat>
            <c:numRef>
              <c:f>Sheet1!$A$2:$A$3</c:f>
              <c:numCache>
                <c:formatCode>m/d/yyyy</c:formatCode>
                <c:ptCount val="2"/>
                <c:pt idx="0">
                  <c:v>43586</c:v>
                </c:pt>
                <c:pt idx="1">
                  <c:v>43617</c:v>
                </c:pt>
              </c:numCache>
            </c:numRef>
          </c:cat>
          <c:val>
            <c:numRef>
              <c:f>Sheet1!$C$2:$C$3</c:f>
              <c:numCache>
                <c:formatCode>General</c:formatCode>
                <c:ptCount val="2"/>
              </c:numCache>
            </c:numRef>
          </c:val>
          <c:smooth val="0"/>
          <c:extLst>
            <c:ext xmlns:c16="http://schemas.microsoft.com/office/drawing/2014/chart" uri="{C3380CC4-5D6E-409C-BE32-E72D297353CC}">
              <c16:uniqueId val="{00000001-C989-4CD3-9708-A259C45BBB69}"/>
            </c:ext>
          </c:extLst>
        </c:ser>
        <c:ser>
          <c:idx val="2"/>
          <c:order val="2"/>
          <c:tx>
            <c:strRef>
              <c:f>Sheet1!$D$1</c:f>
              <c:strCache>
                <c:ptCount val="1"/>
                <c:pt idx="0">
                  <c:v>Eco World Development Group Berhad</c:v>
                </c:pt>
              </c:strCache>
            </c:strRef>
          </c:tx>
          <c:spPr>
            <a:ln w="28575" cap="rnd">
              <a:solidFill>
                <a:schemeClr val="accent3"/>
              </a:solidFill>
              <a:round/>
            </a:ln>
            <a:effectLst/>
          </c:spPr>
          <c:marker>
            <c:symbol val="none"/>
          </c:marker>
          <c:cat>
            <c:numRef>
              <c:f>Sheet1!$A$2:$A$3</c:f>
              <c:numCache>
                <c:formatCode>m/d/yyyy</c:formatCode>
                <c:ptCount val="2"/>
                <c:pt idx="0">
                  <c:v>43586</c:v>
                </c:pt>
                <c:pt idx="1">
                  <c:v>43617</c:v>
                </c:pt>
              </c:numCache>
            </c:numRef>
          </c:cat>
          <c:val>
            <c:numRef>
              <c:f>Sheet1!$D$2:$D$3</c:f>
              <c:numCache>
                <c:formatCode>General</c:formatCode>
                <c:ptCount val="2"/>
              </c:numCache>
            </c:numRef>
          </c:val>
          <c:smooth val="0"/>
          <c:extLst>
            <c:ext xmlns:c16="http://schemas.microsoft.com/office/drawing/2014/chart" uri="{C3380CC4-5D6E-409C-BE32-E72D297353CC}">
              <c16:uniqueId val="{00000002-C989-4CD3-9708-A259C45BBB69}"/>
            </c:ext>
          </c:extLst>
        </c:ser>
        <c:ser>
          <c:idx val="3"/>
          <c:order val="3"/>
          <c:tx>
            <c:strRef>
              <c:f>Sheet1!$E$1</c:f>
              <c:strCache>
                <c:ptCount val="1"/>
                <c:pt idx="0">
                  <c:v>Mah Sing Group Berhad</c:v>
                </c:pt>
              </c:strCache>
            </c:strRef>
          </c:tx>
          <c:spPr>
            <a:ln w="28575" cap="rnd">
              <a:solidFill>
                <a:schemeClr val="accent4"/>
              </a:solidFill>
              <a:round/>
            </a:ln>
            <a:effectLst/>
          </c:spPr>
          <c:marker>
            <c:symbol val="none"/>
          </c:marker>
          <c:cat>
            <c:numRef>
              <c:f>Sheet1!$A$2:$A$3</c:f>
              <c:numCache>
                <c:formatCode>m/d/yyyy</c:formatCode>
                <c:ptCount val="2"/>
                <c:pt idx="0">
                  <c:v>43586</c:v>
                </c:pt>
                <c:pt idx="1">
                  <c:v>43617</c:v>
                </c:pt>
              </c:numCache>
            </c:numRef>
          </c:cat>
          <c:val>
            <c:numRef>
              <c:f>Sheet1!$E$2:$E$3</c:f>
              <c:numCache>
                <c:formatCode>General</c:formatCode>
                <c:ptCount val="2"/>
              </c:numCache>
            </c:numRef>
          </c:val>
          <c:smooth val="0"/>
          <c:extLst>
            <c:ext xmlns:c16="http://schemas.microsoft.com/office/drawing/2014/chart" uri="{C3380CC4-5D6E-409C-BE32-E72D297353CC}">
              <c16:uniqueId val="{00000003-C989-4CD3-9708-A259C45BBB69}"/>
            </c:ext>
          </c:extLst>
        </c:ser>
        <c:ser>
          <c:idx val="4"/>
          <c:order val="4"/>
          <c:tx>
            <c:strRef>
              <c:f>Sheet1!$F$1</c:f>
              <c:strCache>
                <c:ptCount val="1"/>
                <c:pt idx="0">
                  <c:v>Sunway Property</c:v>
                </c:pt>
              </c:strCache>
            </c:strRef>
          </c:tx>
          <c:spPr>
            <a:ln w="28575" cap="rnd">
              <a:solidFill>
                <a:schemeClr val="accent5"/>
              </a:solidFill>
              <a:round/>
            </a:ln>
            <a:effectLst/>
          </c:spPr>
          <c:marker>
            <c:symbol val="none"/>
          </c:marker>
          <c:cat>
            <c:numRef>
              <c:f>Sheet1!$A$2:$A$3</c:f>
              <c:numCache>
                <c:formatCode>m/d/yyyy</c:formatCode>
                <c:ptCount val="2"/>
                <c:pt idx="0">
                  <c:v>43586</c:v>
                </c:pt>
                <c:pt idx="1">
                  <c:v>43617</c:v>
                </c:pt>
              </c:numCache>
            </c:numRef>
          </c:cat>
          <c:val>
            <c:numRef>
              <c:f>Sheet1!$F$2:$F$3</c:f>
              <c:numCache>
                <c:formatCode>General</c:formatCode>
                <c:ptCount val="2"/>
              </c:numCache>
            </c:numRef>
          </c:val>
          <c:smooth val="0"/>
          <c:extLst>
            <c:ext xmlns:c16="http://schemas.microsoft.com/office/drawing/2014/chart" uri="{C3380CC4-5D6E-409C-BE32-E72D297353CC}">
              <c16:uniqueId val="{00000004-C989-4CD3-9708-A259C45BBB69}"/>
            </c:ext>
          </c:extLst>
        </c:ser>
        <c:ser>
          <c:idx val="5"/>
          <c:order val="5"/>
          <c:tx>
            <c:strRef>
              <c:f>Sheet1!$G$1</c:f>
              <c:strCache>
                <c:ptCount val="1"/>
                <c:pt idx="0">
                  <c:v>Sime Darby Property</c:v>
                </c:pt>
              </c:strCache>
            </c:strRef>
          </c:tx>
          <c:spPr>
            <a:ln w="28575" cap="rnd">
              <a:solidFill>
                <a:schemeClr val="accent6"/>
              </a:solidFill>
              <a:round/>
            </a:ln>
            <a:effectLst/>
          </c:spPr>
          <c:marker>
            <c:symbol val="none"/>
          </c:marker>
          <c:cat>
            <c:numRef>
              <c:f>Sheet1!$A$2:$A$3</c:f>
              <c:numCache>
                <c:formatCode>m/d/yyyy</c:formatCode>
                <c:ptCount val="2"/>
                <c:pt idx="0">
                  <c:v>43586</c:v>
                </c:pt>
                <c:pt idx="1">
                  <c:v>43617</c:v>
                </c:pt>
              </c:numCache>
            </c:numRef>
          </c:cat>
          <c:val>
            <c:numRef>
              <c:f>Sheet1!$G$2:$G$3</c:f>
              <c:numCache>
                <c:formatCode>General</c:formatCode>
                <c:ptCount val="2"/>
              </c:numCache>
            </c:numRef>
          </c:val>
          <c:smooth val="0"/>
          <c:extLst>
            <c:ext xmlns:c16="http://schemas.microsoft.com/office/drawing/2014/chart" uri="{C3380CC4-5D6E-409C-BE32-E72D297353CC}">
              <c16:uniqueId val="{00000005-C989-4CD3-9708-A259C45BBB69}"/>
            </c:ext>
          </c:extLst>
        </c:ser>
        <c:ser>
          <c:idx val="6"/>
          <c:order val="6"/>
          <c:tx>
            <c:strRef>
              <c:f>Sheet1!$H$1</c:f>
              <c:strCache>
                <c:ptCount val="1"/>
                <c:pt idx="0">
                  <c:v>IOI Properties Group Berhad</c:v>
                </c:pt>
              </c:strCache>
            </c:strRef>
          </c:tx>
          <c:spPr>
            <a:ln w="28575" cap="rnd">
              <a:solidFill>
                <a:schemeClr val="accent1">
                  <a:lumMod val="60000"/>
                </a:schemeClr>
              </a:solidFill>
              <a:round/>
            </a:ln>
            <a:effectLst/>
          </c:spPr>
          <c:marker>
            <c:symbol val="none"/>
          </c:marker>
          <c:cat>
            <c:numRef>
              <c:f>Sheet1!$A$2:$A$3</c:f>
              <c:numCache>
                <c:formatCode>m/d/yyyy</c:formatCode>
                <c:ptCount val="2"/>
                <c:pt idx="0">
                  <c:v>43586</c:v>
                </c:pt>
                <c:pt idx="1">
                  <c:v>43617</c:v>
                </c:pt>
              </c:numCache>
            </c:numRef>
          </c:cat>
          <c:val>
            <c:numRef>
              <c:f>Sheet1!$H$2:$H$3</c:f>
              <c:numCache>
                <c:formatCode>General</c:formatCode>
                <c:ptCount val="2"/>
              </c:numCache>
            </c:numRef>
          </c:val>
          <c:smooth val="0"/>
          <c:extLst>
            <c:ext xmlns:c16="http://schemas.microsoft.com/office/drawing/2014/chart" uri="{C3380CC4-5D6E-409C-BE32-E72D297353CC}">
              <c16:uniqueId val="{00000006-C989-4CD3-9708-A259C45BBB69}"/>
            </c:ext>
          </c:extLst>
        </c:ser>
        <c:ser>
          <c:idx val="7"/>
          <c:order val="7"/>
          <c:tx>
            <c:strRef>
              <c:f>Sheet1!$I$1</c:f>
              <c:strCache>
                <c:ptCount val="1"/>
                <c:pt idx="0">
                  <c:v>UEM Sunrise Berhad</c:v>
                </c:pt>
              </c:strCache>
            </c:strRef>
          </c:tx>
          <c:spPr>
            <a:ln w="28575" cap="rnd">
              <a:solidFill>
                <a:schemeClr val="accent2">
                  <a:lumMod val="60000"/>
                </a:schemeClr>
              </a:solidFill>
              <a:round/>
            </a:ln>
            <a:effectLst/>
          </c:spPr>
          <c:marker>
            <c:symbol val="none"/>
          </c:marker>
          <c:cat>
            <c:numRef>
              <c:f>Sheet1!$A$2:$A$3</c:f>
              <c:numCache>
                <c:formatCode>m/d/yyyy</c:formatCode>
                <c:ptCount val="2"/>
                <c:pt idx="0">
                  <c:v>43586</c:v>
                </c:pt>
                <c:pt idx="1">
                  <c:v>43617</c:v>
                </c:pt>
              </c:numCache>
            </c:numRef>
          </c:cat>
          <c:val>
            <c:numRef>
              <c:f>Sheet1!$I$2:$I$3</c:f>
              <c:numCache>
                <c:formatCode>General</c:formatCode>
                <c:ptCount val="2"/>
              </c:numCache>
            </c:numRef>
          </c:val>
          <c:smooth val="0"/>
          <c:extLst>
            <c:ext xmlns:c16="http://schemas.microsoft.com/office/drawing/2014/chart" uri="{C3380CC4-5D6E-409C-BE32-E72D297353CC}">
              <c16:uniqueId val="{00000007-C989-4CD3-9708-A259C45BBB69}"/>
            </c:ext>
          </c:extLst>
        </c:ser>
        <c:ser>
          <c:idx val="8"/>
          <c:order val="8"/>
          <c:tx>
            <c:strRef>
              <c:f>Sheet1!$J$1</c:f>
              <c:strCache>
                <c:ptCount val="1"/>
                <c:pt idx="0">
                  <c:v>GAMUDA LAND</c:v>
                </c:pt>
              </c:strCache>
            </c:strRef>
          </c:tx>
          <c:spPr>
            <a:ln w="28575" cap="rnd">
              <a:solidFill>
                <a:schemeClr val="accent3">
                  <a:lumMod val="60000"/>
                </a:schemeClr>
              </a:solidFill>
              <a:round/>
            </a:ln>
            <a:effectLst/>
          </c:spPr>
          <c:marker>
            <c:symbol val="none"/>
          </c:marker>
          <c:cat>
            <c:numRef>
              <c:f>Sheet1!$A$2:$A$3</c:f>
              <c:numCache>
                <c:formatCode>m/d/yyyy</c:formatCode>
                <c:ptCount val="2"/>
                <c:pt idx="0">
                  <c:v>43586</c:v>
                </c:pt>
                <c:pt idx="1">
                  <c:v>43617</c:v>
                </c:pt>
              </c:numCache>
            </c:numRef>
          </c:cat>
          <c:val>
            <c:numRef>
              <c:f>Sheet1!$J$2:$J$3</c:f>
              <c:numCache>
                <c:formatCode>General</c:formatCode>
                <c:ptCount val="2"/>
              </c:numCache>
            </c:numRef>
          </c:val>
          <c:smooth val="0"/>
          <c:extLst>
            <c:ext xmlns:c16="http://schemas.microsoft.com/office/drawing/2014/chart" uri="{C3380CC4-5D6E-409C-BE32-E72D297353CC}">
              <c16:uniqueId val="{00000008-C989-4CD3-9708-A259C45BBB69}"/>
            </c:ext>
          </c:extLst>
        </c:ser>
        <c:ser>
          <c:idx val="9"/>
          <c:order val="9"/>
          <c:tx>
            <c:strRef>
              <c:f>Sheet1!$K$1</c:f>
              <c:strCache>
                <c:ptCount val="1"/>
                <c:pt idx="0">
                  <c:v>Eastern &amp; Oriental Berhad</c:v>
                </c:pt>
              </c:strCache>
            </c:strRef>
          </c:tx>
          <c:spPr>
            <a:ln w="28575" cap="rnd">
              <a:solidFill>
                <a:schemeClr val="accent4">
                  <a:lumMod val="60000"/>
                </a:schemeClr>
              </a:solidFill>
              <a:round/>
            </a:ln>
            <a:effectLst/>
          </c:spPr>
          <c:marker>
            <c:symbol val="none"/>
          </c:marker>
          <c:cat>
            <c:numRef>
              <c:f>Sheet1!$A$2:$A$3</c:f>
              <c:numCache>
                <c:formatCode>m/d/yyyy</c:formatCode>
                <c:ptCount val="2"/>
                <c:pt idx="0">
                  <c:v>43586</c:v>
                </c:pt>
                <c:pt idx="1">
                  <c:v>43617</c:v>
                </c:pt>
              </c:numCache>
            </c:numRef>
          </c:cat>
          <c:val>
            <c:numRef>
              <c:f>Sheet1!$K$2:$K$3</c:f>
              <c:numCache>
                <c:formatCode>General</c:formatCode>
                <c:ptCount val="2"/>
              </c:numCache>
            </c:numRef>
          </c:val>
          <c:smooth val="0"/>
          <c:extLst>
            <c:ext xmlns:c16="http://schemas.microsoft.com/office/drawing/2014/chart" uri="{C3380CC4-5D6E-409C-BE32-E72D297353CC}">
              <c16:uniqueId val="{00000009-C989-4CD3-9708-A259C45BBB69}"/>
            </c:ext>
          </c:extLst>
        </c:ser>
        <c:dLbls>
          <c:showLegendKey val="0"/>
          <c:showVal val="0"/>
          <c:showCatName val="0"/>
          <c:showSerName val="0"/>
          <c:showPercent val="0"/>
          <c:showBubbleSize val="0"/>
        </c:dLbls>
        <c:smooth val="0"/>
        <c:axId val="300064096"/>
        <c:axId val="300069672"/>
      </c:lineChart>
      <c:dateAx>
        <c:axId val="300064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069672"/>
        <c:crosses val="autoZero"/>
        <c:auto val="1"/>
        <c:lblOffset val="100"/>
        <c:baseTimeUnit val="months"/>
      </c:dateAx>
      <c:valAx>
        <c:axId val="300069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06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IJM Land Berhad</c:v>
                </c:pt>
              </c:strCache>
            </c:strRef>
          </c:tx>
          <c:spPr>
            <a:ln w="28575" cap="rnd">
              <a:solidFill>
                <a:schemeClr val="accent1"/>
              </a:solidFill>
              <a:round/>
            </a:ln>
            <a:effectLst/>
          </c:spPr>
          <c:marker>
            <c:symbol val="none"/>
          </c:marker>
          <c:cat>
            <c:numRef>
              <c:f>Sheet1!$A$2:$A$3</c:f>
              <c:numCache>
                <c:formatCode>m/d/yyyy</c:formatCode>
                <c:ptCount val="2"/>
                <c:pt idx="0">
                  <c:v>43586</c:v>
                </c:pt>
                <c:pt idx="1">
                  <c:v>43617</c:v>
                </c:pt>
              </c:numCache>
            </c:numRef>
          </c:cat>
          <c:val>
            <c:numRef>
              <c:f>Sheet1!$B$2:$B$3</c:f>
              <c:numCache>
                <c:formatCode>General</c:formatCode>
                <c:ptCount val="2"/>
                <c:pt idx="0">
                  <c:v>0</c:v>
                </c:pt>
                <c:pt idx="1">
                  <c:v>0</c:v>
                </c:pt>
              </c:numCache>
            </c:numRef>
          </c:val>
          <c:smooth val="0"/>
          <c:extLst>
            <c:ext xmlns:c16="http://schemas.microsoft.com/office/drawing/2014/chart" uri="{C3380CC4-5D6E-409C-BE32-E72D297353CC}">
              <c16:uniqueId val="{00000000-28DF-4948-AECC-1DB8B9F87995}"/>
            </c:ext>
          </c:extLst>
        </c:ser>
        <c:ser>
          <c:idx val="1"/>
          <c:order val="1"/>
          <c:tx>
            <c:strRef>
              <c:f>Sheet1!$C$1</c:f>
              <c:strCache>
                <c:ptCount val="1"/>
                <c:pt idx="0">
                  <c:v>S P Setia</c:v>
                </c:pt>
              </c:strCache>
            </c:strRef>
          </c:tx>
          <c:spPr>
            <a:ln w="28575" cap="rnd">
              <a:solidFill>
                <a:schemeClr val="accent2"/>
              </a:solidFill>
              <a:round/>
            </a:ln>
            <a:effectLst/>
          </c:spPr>
          <c:marker>
            <c:symbol val="none"/>
          </c:marker>
          <c:cat>
            <c:numRef>
              <c:f>Sheet1!$A$2:$A$3</c:f>
              <c:numCache>
                <c:formatCode>m/d/yyyy</c:formatCode>
                <c:ptCount val="2"/>
                <c:pt idx="0">
                  <c:v>43586</c:v>
                </c:pt>
                <c:pt idx="1">
                  <c:v>43617</c:v>
                </c:pt>
              </c:numCache>
            </c:numRef>
          </c:cat>
          <c:val>
            <c:numRef>
              <c:f>Sheet1!$C$2:$C$3</c:f>
              <c:numCache>
                <c:formatCode>General</c:formatCode>
                <c:ptCount val="2"/>
                <c:pt idx="0">
                  <c:v>0</c:v>
                </c:pt>
                <c:pt idx="1">
                  <c:v>0</c:v>
                </c:pt>
              </c:numCache>
            </c:numRef>
          </c:val>
          <c:smooth val="0"/>
          <c:extLst>
            <c:ext xmlns:c16="http://schemas.microsoft.com/office/drawing/2014/chart" uri="{C3380CC4-5D6E-409C-BE32-E72D297353CC}">
              <c16:uniqueId val="{00000001-28DF-4948-AECC-1DB8B9F87995}"/>
            </c:ext>
          </c:extLst>
        </c:ser>
        <c:ser>
          <c:idx val="2"/>
          <c:order val="2"/>
          <c:tx>
            <c:strRef>
              <c:f>Sheet1!$D$1</c:f>
              <c:strCache>
                <c:ptCount val="1"/>
                <c:pt idx="0">
                  <c:v>Eco World Development Group Berhad</c:v>
                </c:pt>
              </c:strCache>
            </c:strRef>
          </c:tx>
          <c:spPr>
            <a:ln w="28575" cap="rnd">
              <a:solidFill>
                <a:schemeClr val="accent3"/>
              </a:solidFill>
              <a:round/>
            </a:ln>
            <a:effectLst/>
          </c:spPr>
          <c:marker>
            <c:symbol val="none"/>
          </c:marker>
          <c:cat>
            <c:numRef>
              <c:f>Sheet1!$A$2:$A$3</c:f>
              <c:numCache>
                <c:formatCode>m/d/yyyy</c:formatCode>
                <c:ptCount val="2"/>
                <c:pt idx="0">
                  <c:v>43586</c:v>
                </c:pt>
                <c:pt idx="1">
                  <c:v>43617</c:v>
                </c:pt>
              </c:numCache>
            </c:numRef>
          </c:cat>
          <c:val>
            <c:numRef>
              <c:f>Sheet1!$D$2:$D$3</c:f>
              <c:numCache>
                <c:formatCode>General</c:formatCode>
                <c:ptCount val="2"/>
                <c:pt idx="0">
                  <c:v>0</c:v>
                </c:pt>
                <c:pt idx="1">
                  <c:v>0</c:v>
                </c:pt>
              </c:numCache>
            </c:numRef>
          </c:val>
          <c:smooth val="0"/>
          <c:extLst>
            <c:ext xmlns:c16="http://schemas.microsoft.com/office/drawing/2014/chart" uri="{C3380CC4-5D6E-409C-BE32-E72D297353CC}">
              <c16:uniqueId val="{00000002-28DF-4948-AECC-1DB8B9F87995}"/>
            </c:ext>
          </c:extLst>
        </c:ser>
        <c:ser>
          <c:idx val="3"/>
          <c:order val="3"/>
          <c:tx>
            <c:strRef>
              <c:f>Sheet1!$E$1</c:f>
              <c:strCache>
                <c:ptCount val="1"/>
                <c:pt idx="0">
                  <c:v>Mah Sing Group Berhad</c:v>
                </c:pt>
              </c:strCache>
            </c:strRef>
          </c:tx>
          <c:spPr>
            <a:ln w="28575" cap="rnd">
              <a:solidFill>
                <a:schemeClr val="accent4"/>
              </a:solidFill>
              <a:round/>
            </a:ln>
            <a:effectLst/>
          </c:spPr>
          <c:marker>
            <c:symbol val="none"/>
          </c:marker>
          <c:cat>
            <c:numRef>
              <c:f>Sheet1!$A$2:$A$3</c:f>
              <c:numCache>
                <c:formatCode>m/d/yyyy</c:formatCode>
                <c:ptCount val="2"/>
                <c:pt idx="0">
                  <c:v>43586</c:v>
                </c:pt>
                <c:pt idx="1">
                  <c:v>43617</c:v>
                </c:pt>
              </c:numCache>
            </c:numRef>
          </c:cat>
          <c:val>
            <c:numRef>
              <c:f>Sheet1!$E$2:$E$3</c:f>
              <c:numCache>
                <c:formatCode>General</c:formatCode>
                <c:ptCount val="2"/>
                <c:pt idx="0">
                  <c:v>0</c:v>
                </c:pt>
                <c:pt idx="1">
                  <c:v>0</c:v>
                </c:pt>
              </c:numCache>
            </c:numRef>
          </c:val>
          <c:smooth val="0"/>
          <c:extLst>
            <c:ext xmlns:c16="http://schemas.microsoft.com/office/drawing/2014/chart" uri="{C3380CC4-5D6E-409C-BE32-E72D297353CC}">
              <c16:uniqueId val="{00000003-28DF-4948-AECC-1DB8B9F87995}"/>
            </c:ext>
          </c:extLst>
        </c:ser>
        <c:ser>
          <c:idx val="4"/>
          <c:order val="4"/>
          <c:tx>
            <c:strRef>
              <c:f>Sheet1!$F$1</c:f>
              <c:strCache>
                <c:ptCount val="1"/>
                <c:pt idx="0">
                  <c:v>Sunway Property</c:v>
                </c:pt>
              </c:strCache>
            </c:strRef>
          </c:tx>
          <c:spPr>
            <a:ln w="28575" cap="rnd">
              <a:solidFill>
                <a:schemeClr val="accent5"/>
              </a:solidFill>
              <a:round/>
            </a:ln>
            <a:effectLst/>
          </c:spPr>
          <c:marker>
            <c:symbol val="none"/>
          </c:marker>
          <c:cat>
            <c:numRef>
              <c:f>Sheet1!$A$2:$A$3</c:f>
              <c:numCache>
                <c:formatCode>m/d/yyyy</c:formatCode>
                <c:ptCount val="2"/>
                <c:pt idx="0">
                  <c:v>43586</c:v>
                </c:pt>
                <c:pt idx="1">
                  <c:v>43617</c:v>
                </c:pt>
              </c:numCache>
            </c:numRef>
          </c:cat>
          <c:val>
            <c:numRef>
              <c:f>Sheet1!$F$2:$F$3</c:f>
              <c:numCache>
                <c:formatCode>General</c:formatCode>
                <c:ptCount val="2"/>
                <c:pt idx="0">
                  <c:v>0</c:v>
                </c:pt>
                <c:pt idx="1">
                  <c:v>0</c:v>
                </c:pt>
              </c:numCache>
            </c:numRef>
          </c:val>
          <c:smooth val="0"/>
          <c:extLst>
            <c:ext xmlns:c16="http://schemas.microsoft.com/office/drawing/2014/chart" uri="{C3380CC4-5D6E-409C-BE32-E72D297353CC}">
              <c16:uniqueId val="{00000004-28DF-4948-AECC-1DB8B9F87995}"/>
            </c:ext>
          </c:extLst>
        </c:ser>
        <c:ser>
          <c:idx val="5"/>
          <c:order val="5"/>
          <c:tx>
            <c:strRef>
              <c:f>Sheet1!$G$1</c:f>
              <c:strCache>
                <c:ptCount val="1"/>
                <c:pt idx="0">
                  <c:v>Sime Darby Property</c:v>
                </c:pt>
              </c:strCache>
            </c:strRef>
          </c:tx>
          <c:spPr>
            <a:ln w="28575" cap="rnd">
              <a:solidFill>
                <a:schemeClr val="accent6"/>
              </a:solidFill>
              <a:round/>
            </a:ln>
            <a:effectLst/>
          </c:spPr>
          <c:marker>
            <c:symbol val="none"/>
          </c:marker>
          <c:cat>
            <c:numRef>
              <c:f>Sheet1!$A$2:$A$3</c:f>
              <c:numCache>
                <c:formatCode>m/d/yyyy</c:formatCode>
                <c:ptCount val="2"/>
                <c:pt idx="0">
                  <c:v>43586</c:v>
                </c:pt>
                <c:pt idx="1">
                  <c:v>43617</c:v>
                </c:pt>
              </c:numCache>
            </c:numRef>
          </c:cat>
          <c:val>
            <c:numRef>
              <c:f>Sheet1!$G$2:$G$3</c:f>
              <c:numCache>
                <c:formatCode>General</c:formatCode>
                <c:ptCount val="2"/>
                <c:pt idx="0">
                  <c:v>0</c:v>
                </c:pt>
                <c:pt idx="1">
                  <c:v>0</c:v>
                </c:pt>
              </c:numCache>
            </c:numRef>
          </c:val>
          <c:smooth val="0"/>
          <c:extLst>
            <c:ext xmlns:c16="http://schemas.microsoft.com/office/drawing/2014/chart" uri="{C3380CC4-5D6E-409C-BE32-E72D297353CC}">
              <c16:uniqueId val="{00000005-28DF-4948-AECC-1DB8B9F87995}"/>
            </c:ext>
          </c:extLst>
        </c:ser>
        <c:ser>
          <c:idx val="6"/>
          <c:order val="6"/>
          <c:tx>
            <c:strRef>
              <c:f>Sheet1!$H$1</c:f>
              <c:strCache>
                <c:ptCount val="1"/>
                <c:pt idx="0">
                  <c:v>IOI Properties Group Berhad</c:v>
                </c:pt>
              </c:strCache>
            </c:strRef>
          </c:tx>
          <c:spPr>
            <a:ln w="28575" cap="rnd">
              <a:solidFill>
                <a:schemeClr val="accent1">
                  <a:lumMod val="60000"/>
                </a:schemeClr>
              </a:solidFill>
              <a:round/>
            </a:ln>
            <a:effectLst/>
          </c:spPr>
          <c:marker>
            <c:symbol val="none"/>
          </c:marker>
          <c:cat>
            <c:numRef>
              <c:f>Sheet1!$A$2:$A$3</c:f>
              <c:numCache>
                <c:formatCode>m/d/yyyy</c:formatCode>
                <c:ptCount val="2"/>
                <c:pt idx="0">
                  <c:v>43586</c:v>
                </c:pt>
                <c:pt idx="1">
                  <c:v>43617</c:v>
                </c:pt>
              </c:numCache>
            </c:numRef>
          </c:cat>
          <c:val>
            <c:numRef>
              <c:f>Sheet1!$H$2:$H$3</c:f>
              <c:numCache>
                <c:formatCode>General</c:formatCode>
                <c:ptCount val="2"/>
                <c:pt idx="0">
                  <c:v>0</c:v>
                </c:pt>
                <c:pt idx="1">
                  <c:v>0</c:v>
                </c:pt>
              </c:numCache>
            </c:numRef>
          </c:val>
          <c:smooth val="0"/>
          <c:extLst>
            <c:ext xmlns:c16="http://schemas.microsoft.com/office/drawing/2014/chart" uri="{C3380CC4-5D6E-409C-BE32-E72D297353CC}">
              <c16:uniqueId val="{00000006-28DF-4948-AECC-1DB8B9F87995}"/>
            </c:ext>
          </c:extLst>
        </c:ser>
        <c:ser>
          <c:idx val="7"/>
          <c:order val="7"/>
          <c:tx>
            <c:strRef>
              <c:f>Sheet1!$I$1</c:f>
              <c:strCache>
                <c:ptCount val="1"/>
                <c:pt idx="0">
                  <c:v>UEM Sunrise Berhad</c:v>
                </c:pt>
              </c:strCache>
            </c:strRef>
          </c:tx>
          <c:spPr>
            <a:ln w="28575" cap="rnd">
              <a:solidFill>
                <a:schemeClr val="accent2">
                  <a:lumMod val="60000"/>
                </a:schemeClr>
              </a:solidFill>
              <a:round/>
            </a:ln>
            <a:effectLst/>
          </c:spPr>
          <c:marker>
            <c:symbol val="none"/>
          </c:marker>
          <c:cat>
            <c:numRef>
              <c:f>Sheet1!$A$2:$A$3</c:f>
              <c:numCache>
                <c:formatCode>m/d/yyyy</c:formatCode>
                <c:ptCount val="2"/>
                <c:pt idx="0">
                  <c:v>43586</c:v>
                </c:pt>
                <c:pt idx="1">
                  <c:v>43617</c:v>
                </c:pt>
              </c:numCache>
            </c:numRef>
          </c:cat>
          <c:val>
            <c:numRef>
              <c:f>Sheet1!$I$2:$I$3</c:f>
              <c:numCache>
                <c:formatCode>General</c:formatCode>
                <c:ptCount val="2"/>
                <c:pt idx="0">
                  <c:v>0</c:v>
                </c:pt>
                <c:pt idx="1">
                  <c:v>0</c:v>
                </c:pt>
              </c:numCache>
            </c:numRef>
          </c:val>
          <c:smooth val="0"/>
          <c:extLst>
            <c:ext xmlns:c16="http://schemas.microsoft.com/office/drawing/2014/chart" uri="{C3380CC4-5D6E-409C-BE32-E72D297353CC}">
              <c16:uniqueId val="{00000007-28DF-4948-AECC-1DB8B9F87995}"/>
            </c:ext>
          </c:extLst>
        </c:ser>
        <c:ser>
          <c:idx val="8"/>
          <c:order val="8"/>
          <c:tx>
            <c:strRef>
              <c:f>Sheet1!$J$1</c:f>
              <c:strCache>
                <c:ptCount val="1"/>
                <c:pt idx="0">
                  <c:v>GAMUDA LAND</c:v>
                </c:pt>
              </c:strCache>
            </c:strRef>
          </c:tx>
          <c:spPr>
            <a:ln w="28575" cap="rnd">
              <a:solidFill>
                <a:schemeClr val="accent3">
                  <a:lumMod val="60000"/>
                </a:schemeClr>
              </a:solidFill>
              <a:round/>
            </a:ln>
            <a:effectLst/>
          </c:spPr>
          <c:marker>
            <c:symbol val="none"/>
          </c:marker>
          <c:cat>
            <c:numRef>
              <c:f>Sheet1!$A$2:$A$3</c:f>
              <c:numCache>
                <c:formatCode>m/d/yyyy</c:formatCode>
                <c:ptCount val="2"/>
                <c:pt idx="0">
                  <c:v>43586</c:v>
                </c:pt>
                <c:pt idx="1">
                  <c:v>43617</c:v>
                </c:pt>
              </c:numCache>
            </c:numRef>
          </c:cat>
          <c:val>
            <c:numRef>
              <c:f>Sheet1!$J$2:$J$3</c:f>
              <c:numCache>
                <c:formatCode>General</c:formatCode>
                <c:ptCount val="2"/>
                <c:pt idx="0">
                  <c:v>0</c:v>
                </c:pt>
                <c:pt idx="1">
                  <c:v>0</c:v>
                </c:pt>
              </c:numCache>
            </c:numRef>
          </c:val>
          <c:smooth val="0"/>
          <c:extLst>
            <c:ext xmlns:c16="http://schemas.microsoft.com/office/drawing/2014/chart" uri="{C3380CC4-5D6E-409C-BE32-E72D297353CC}">
              <c16:uniqueId val="{00000008-28DF-4948-AECC-1DB8B9F87995}"/>
            </c:ext>
          </c:extLst>
        </c:ser>
        <c:ser>
          <c:idx val="9"/>
          <c:order val="9"/>
          <c:tx>
            <c:strRef>
              <c:f>Sheet1!$K$1</c:f>
              <c:strCache>
                <c:ptCount val="1"/>
                <c:pt idx="0">
                  <c:v>Eastern &amp; Oriental Berhad</c:v>
                </c:pt>
              </c:strCache>
            </c:strRef>
          </c:tx>
          <c:spPr>
            <a:ln w="28575" cap="rnd">
              <a:solidFill>
                <a:schemeClr val="accent4">
                  <a:lumMod val="60000"/>
                </a:schemeClr>
              </a:solidFill>
              <a:round/>
            </a:ln>
            <a:effectLst/>
          </c:spPr>
          <c:marker>
            <c:symbol val="none"/>
          </c:marker>
          <c:cat>
            <c:numRef>
              <c:f>Sheet1!$A$2:$A$3</c:f>
              <c:numCache>
                <c:formatCode>m/d/yyyy</c:formatCode>
                <c:ptCount val="2"/>
                <c:pt idx="0">
                  <c:v>43586</c:v>
                </c:pt>
                <c:pt idx="1">
                  <c:v>43617</c:v>
                </c:pt>
              </c:numCache>
            </c:numRef>
          </c:cat>
          <c:val>
            <c:numRef>
              <c:f>Sheet1!$K$2:$K$3</c:f>
              <c:numCache>
                <c:formatCode>General</c:formatCode>
                <c:ptCount val="2"/>
                <c:pt idx="0">
                  <c:v>0</c:v>
                </c:pt>
                <c:pt idx="1">
                  <c:v>0</c:v>
                </c:pt>
              </c:numCache>
            </c:numRef>
          </c:val>
          <c:smooth val="0"/>
          <c:extLst>
            <c:ext xmlns:c16="http://schemas.microsoft.com/office/drawing/2014/chart" uri="{C3380CC4-5D6E-409C-BE32-E72D297353CC}">
              <c16:uniqueId val="{00000009-28DF-4948-AECC-1DB8B9F87995}"/>
            </c:ext>
          </c:extLst>
        </c:ser>
        <c:dLbls>
          <c:showLegendKey val="0"/>
          <c:showVal val="0"/>
          <c:showCatName val="0"/>
          <c:showSerName val="0"/>
          <c:showPercent val="0"/>
          <c:showBubbleSize val="0"/>
        </c:dLbls>
        <c:smooth val="0"/>
        <c:axId val="384290088"/>
        <c:axId val="384290416"/>
      </c:lineChart>
      <c:dateAx>
        <c:axId val="384290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290416"/>
        <c:crosses val="autoZero"/>
        <c:auto val="1"/>
        <c:lblOffset val="100"/>
        <c:baseTimeUnit val="months"/>
      </c:dateAx>
      <c:valAx>
        <c:axId val="384290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29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IJM Land Berhad</c:v>
                </c:pt>
              </c:strCache>
            </c:strRef>
          </c:tx>
          <c:spPr>
            <a:ln w="28575" cap="rnd">
              <a:solidFill>
                <a:schemeClr val="accent1"/>
              </a:solidFill>
              <a:round/>
            </a:ln>
            <a:effectLst/>
          </c:spPr>
          <c:marker>
            <c:symbol val="none"/>
          </c:marker>
          <c:cat>
            <c:numRef>
              <c:f>Sheet1!$A$2:$A$3</c:f>
              <c:numCache>
                <c:formatCode>m/d/yyyy</c:formatCode>
                <c:ptCount val="2"/>
                <c:pt idx="0">
                  <c:v>43586</c:v>
                </c:pt>
                <c:pt idx="1">
                  <c:v>43617</c:v>
                </c:pt>
              </c:numCache>
            </c:numRef>
          </c:cat>
          <c:val>
            <c:numRef>
              <c:f>Sheet1!$B$2:$B$3</c:f>
              <c:numCache>
                <c:formatCode>General</c:formatCode>
                <c:ptCount val="2"/>
                <c:pt idx="0">
                  <c:v>0</c:v>
                </c:pt>
                <c:pt idx="1">
                  <c:v>0</c:v>
                </c:pt>
              </c:numCache>
            </c:numRef>
          </c:val>
          <c:smooth val="0"/>
          <c:extLst>
            <c:ext xmlns:c16="http://schemas.microsoft.com/office/drawing/2014/chart" uri="{C3380CC4-5D6E-409C-BE32-E72D297353CC}">
              <c16:uniqueId val="{00000000-D122-4668-A49C-A98A98802D0A}"/>
            </c:ext>
          </c:extLst>
        </c:ser>
        <c:ser>
          <c:idx val="1"/>
          <c:order val="1"/>
          <c:tx>
            <c:strRef>
              <c:f>Sheet1!$C$1</c:f>
              <c:strCache>
                <c:ptCount val="1"/>
                <c:pt idx="0">
                  <c:v>S P Setia</c:v>
                </c:pt>
              </c:strCache>
            </c:strRef>
          </c:tx>
          <c:spPr>
            <a:ln w="28575" cap="rnd">
              <a:solidFill>
                <a:schemeClr val="accent2"/>
              </a:solidFill>
              <a:round/>
            </a:ln>
            <a:effectLst/>
          </c:spPr>
          <c:marker>
            <c:symbol val="none"/>
          </c:marker>
          <c:cat>
            <c:numRef>
              <c:f>Sheet1!$A$2:$A$3</c:f>
              <c:numCache>
                <c:formatCode>m/d/yyyy</c:formatCode>
                <c:ptCount val="2"/>
                <c:pt idx="0">
                  <c:v>43586</c:v>
                </c:pt>
                <c:pt idx="1">
                  <c:v>43617</c:v>
                </c:pt>
              </c:numCache>
            </c:numRef>
          </c:cat>
          <c:val>
            <c:numRef>
              <c:f>Sheet1!$C$2:$C$3</c:f>
              <c:numCache>
                <c:formatCode>General</c:formatCode>
                <c:ptCount val="2"/>
                <c:pt idx="0">
                  <c:v>58</c:v>
                </c:pt>
                <c:pt idx="1">
                  <c:v>0</c:v>
                </c:pt>
              </c:numCache>
            </c:numRef>
          </c:val>
          <c:smooth val="0"/>
          <c:extLst>
            <c:ext xmlns:c16="http://schemas.microsoft.com/office/drawing/2014/chart" uri="{C3380CC4-5D6E-409C-BE32-E72D297353CC}">
              <c16:uniqueId val="{00000001-D122-4668-A49C-A98A98802D0A}"/>
            </c:ext>
          </c:extLst>
        </c:ser>
        <c:ser>
          <c:idx val="2"/>
          <c:order val="2"/>
          <c:tx>
            <c:strRef>
              <c:f>Sheet1!$D$1</c:f>
              <c:strCache>
                <c:ptCount val="1"/>
                <c:pt idx="0">
                  <c:v>Eco World Development Group Berhad</c:v>
                </c:pt>
              </c:strCache>
            </c:strRef>
          </c:tx>
          <c:spPr>
            <a:ln w="28575" cap="rnd">
              <a:solidFill>
                <a:schemeClr val="accent3"/>
              </a:solidFill>
              <a:round/>
            </a:ln>
            <a:effectLst/>
          </c:spPr>
          <c:marker>
            <c:symbol val="none"/>
          </c:marker>
          <c:cat>
            <c:numRef>
              <c:f>Sheet1!$A$2:$A$3</c:f>
              <c:numCache>
                <c:formatCode>m/d/yyyy</c:formatCode>
                <c:ptCount val="2"/>
                <c:pt idx="0">
                  <c:v>43586</c:v>
                </c:pt>
                <c:pt idx="1">
                  <c:v>43617</c:v>
                </c:pt>
              </c:numCache>
            </c:numRef>
          </c:cat>
          <c:val>
            <c:numRef>
              <c:f>Sheet1!$D$2:$D$3</c:f>
              <c:numCache>
                <c:formatCode>General</c:formatCode>
                <c:ptCount val="2"/>
                <c:pt idx="0">
                  <c:v>39</c:v>
                </c:pt>
                <c:pt idx="1">
                  <c:v>23</c:v>
                </c:pt>
              </c:numCache>
            </c:numRef>
          </c:val>
          <c:smooth val="0"/>
          <c:extLst>
            <c:ext xmlns:c16="http://schemas.microsoft.com/office/drawing/2014/chart" uri="{C3380CC4-5D6E-409C-BE32-E72D297353CC}">
              <c16:uniqueId val="{00000002-D122-4668-A49C-A98A98802D0A}"/>
            </c:ext>
          </c:extLst>
        </c:ser>
        <c:ser>
          <c:idx val="3"/>
          <c:order val="3"/>
          <c:tx>
            <c:strRef>
              <c:f>Sheet1!$E$1</c:f>
              <c:strCache>
                <c:ptCount val="1"/>
                <c:pt idx="0">
                  <c:v>Mah Sing Group Berhad</c:v>
                </c:pt>
              </c:strCache>
            </c:strRef>
          </c:tx>
          <c:spPr>
            <a:ln w="28575" cap="rnd">
              <a:solidFill>
                <a:schemeClr val="accent4"/>
              </a:solidFill>
              <a:round/>
            </a:ln>
            <a:effectLst/>
          </c:spPr>
          <c:marker>
            <c:symbol val="none"/>
          </c:marker>
          <c:cat>
            <c:numRef>
              <c:f>Sheet1!$A$2:$A$3</c:f>
              <c:numCache>
                <c:formatCode>m/d/yyyy</c:formatCode>
                <c:ptCount val="2"/>
                <c:pt idx="0">
                  <c:v>43586</c:v>
                </c:pt>
                <c:pt idx="1">
                  <c:v>43617</c:v>
                </c:pt>
              </c:numCache>
            </c:numRef>
          </c:cat>
          <c:val>
            <c:numRef>
              <c:f>Sheet1!$E$2:$E$3</c:f>
              <c:numCache>
                <c:formatCode>General</c:formatCode>
                <c:ptCount val="2"/>
                <c:pt idx="0">
                  <c:v>0</c:v>
                </c:pt>
                <c:pt idx="1">
                  <c:v>0</c:v>
                </c:pt>
              </c:numCache>
            </c:numRef>
          </c:val>
          <c:smooth val="0"/>
          <c:extLst>
            <c:ext xmlns:c16="http://schemas.microsoft.com/office/drawing/2014/chart" uri="{C3380CC4-5D6E-409C-BE32-E72D297353CC}">
              <c16:uniqueId val="{00000003-D122-4668-A49C-A98A98802D0A}"/>
            </c:ext>
          </c:extLst>
        </c:ser>
        <c:ser>
          <c:idx val="4"/>
          <c:order val="4"/>
          <c:tx>
            <c:strRef>
              <c:f>Sheet1!$F$1</c:f>
              <c:strCache>
                <c:ptCount val="1"/>
                <c:pt idx="0">
                  <c:v>Sunway Property</c:v>
                </c:pt>
              </c:strCache>
            </c:strRef>
          </c:tx>
          <c:spPr>
            <a:ln w="28575" cap="rnd">
              <a:solidFill>
                <a:schemeClr val="accent5"/>
              </a:solidFill>
              <a:round/>
            </a:ln>
            <a:effectLst/>
          </c:spPr>
          <c:marker>
            <c:symbol val="none"/>
          </c:marker>
          <c:cat>
            <c:numRef>
              <c:f>Sheet1!$A$2:$A$3</c:f>
              <c:numCache>
                <c:formatCode>m/d/yyyy</c:formatCode>
                <c:ptCount val="2"/>
                <c:pt idx="0">
                  <c:v>43586</c:v>
                </c:pt>
                <c:pt idx="1">
                  <c:v>43617</c:v>
                </c:pt>
              </c:numCache>
            </c:numRef>
          </c:cat>
          <c:val>
            <c:numRef>
              <c:f>Sheet1!$F$2:$F$3</c:f>
              <c:numCache>
                <c:formatCode>General</c:formatCode>
                <c:ptCount val="2"/>
                <c:pt idx="0">
                  <c:v>0</c:v>
                </c:pt>
                <c:pt idx="1">
                  <c:v>0</c:v>
                </c:pt>
              </c:numCache>
            </c:numRef>
          </c:val>
          <c:smooth val="0"/>
          <c:extLst>
            <c:ext xmlns:c16="http://schemas.microsoft.com/office/drawing/2014/chart" uri="{C3380CC4-5D6E-409C-BE32-E72D297353CC}">
              <c16:uniqueId val="{00000004-D122-4668-A49C-A98A98802D0A}"/>
            </c:ext>
          </c:extLst>
        </c:ser>
        <c:ser>
          <c:idx val="5"/>
          <c:order val="5"/>
          <c:tx>
            <c:strRef>
              <c:f>Sheet1!$G$1</c:f>
              <c:strCache>
                <c:ptCount val="1"/>
                <c:pt idx="0">
                  <c:v>Sime Darby Property</c:v>
                </c:pt>
              </c:strCache>
            </c:strRef>
          </c:tx>
          <c:spPr>
            <a:ln w="28575" cap="rnd">
              <a:solidFill>
                <a:schemeClr val="accent6"/>
              </a:solidFill>
              <a:round/>
            </a:ln>
            <a:effectLst/>
          </c:spPr>
          <c:marker>
            <c:symbol val="none"/>
          </c:marker>
          <c:cat>
            <c:numRef>
              <c:f>Sheet1!$A$2:$A$3</c:f>
              <c:numCache>
                <c:formatCode>m/d/yyyy</c:formatCode>
                <c:ptCount val="2"/>
                <c:pt idx="0">
                  <c:v>43586</c:v>
                </c:pt>
                <c:pt idx="1">
                  <c:v>43617</c:v>
                </c:pt>
              </c:numCache>
            </c:numRef>
          </c:cat>
          <c:val>
            <c:numRef>
              <c:f>Sheet1!$G$2:$G$3</c:f>
              <c:numCache>
                <c:formatCode>General</c:formatCode>
                <c:ptCount val="2"/>
                <c:pt idx="0">
                  <c:v>6</c:v>
                </c:pt>
                <c:pt idx="1">
                  <c:v>0</c:v>
                </c:pt>
              </c:numCache>
            </c:numRef>
          </c:val>
          <c:smooth val="0"/>
          <c:extLst>
            <c:ext xmlns:c16="http://schemas.microsoft.com/office/drawing/2014/chart" uri="{C3380CC4-5D6E-409C-BE32-E72D297353CC}">
              <c16:uniqueId val="{00000005-D122-4668-A49C-A98A98802D0A}"/>
            </c:ext>
          </c:extLst>
        </c:ser>
        <c:ser>
          <c:idx val="6"/>
          <c:order val="6"/>
          <c:tx>
            <c:strRef>
              <c:f>Sheet1!$H$1</c:f>
              <c:strCache>
                <c:ptCount val="1"/>
                <c:pt idx="0">
                  <c:v>IOI Properties Group Berhad</c:v>
                </c:pt>
              </c:strCache>
            </c:strRef>
          </c:tx>
          <c:spPr>
            <a:ln w="28575" cap="rnd">
              <a:solidFill>
                <a:schemeClr val="accent1">
                  <a:lumMod val="60000"/>
                </a:schemeClr>
              </a:solidFill>
              <a:round/>
            </a:ln>
            <a:effectLst/>
          </c:spPr>
          <c:marker>
            <c:symbol val="none"/>
          </c:marker>
          <c:cat>
            <c:numRef>
              <c:f>Sheet1!$A$2:$A$3</c:f>
              <c:numCache>
                <c:formatCode>m/d/yyyy</c:formatCode>
                <c:ptCount val="2"/>
                <c:pt idx="0">
                  <c:v>43586</c:v>
                </c:pt>
                <c:pt idx="1">
                  <c:v>43617</c:v>
                </c:pt>
              </c:numCache>
            </c:numRef>
          </c:cat>
          <c:val>
            <c:numRef>
              <c:f>Sheet1!$H$2:$H$3</c:f>
              <c:numCache>
                <c:formatCode>General</c:formatCode>
                <c:ptCount val="2"/>
                <c:pt idx="0">
                  <c:v>0</c:v>
                </c:pt>
                <c:pt idx="1">
                  <c:v>0</c:v>
                </c:pt>
              </c:numCache>
            </c:numRef>
          </c:val>
          <c:smooth val="0"/>
          <c:extLst>
            <c:ext xmlns:c16="http://schemas.microsoft.com/office/drawing/2014/chart" uri="{C3380CC4-5D6E-409C-BE32-E72D297353CC}">
              <c16:uniqueId val="{00000006-D122-4668-A49C-A98A98802D0A}"/>
            </c:ext>
          </c:extLst>
        </c:ser>
        <c:ser>
          <c:idx val="7"/>
          <c:order val="7"/>
          <c:tx>
            <c:strRef>
              <c:f>Sheet1!$I$1</c:f>
              <c:strCache>
                <c:ptCount val="1"/>
                <c:pt idx="0">
                  <c:v>UEM Sunrise Berhad</c:v>
                </c:pt>
              </c:strCache>
            </c:strRef>
          </c:tx>
          <c:spPr>
            <a:ln w="28575" cap="rnd">
              <a:solidFill>
                <a:schemeClr val="accent2">
                  <a:lumMod val="60000"/>
                </a:schemeClr>
              </a:solidFill>
              <a:round/>
            </a:ln>
            <a:effectLst/>
          </c:spPr>
          <c:marker>
            <c:symbol val="none"/>
          </c:marker>
          <c:cat>
            <c:numRef>
              <c:f>Sheet1!$A$2:$A$3</c:f>
              <c:numCache>
                <c:formatCode>m/d/yyyy</c:formatCode>
                <c:ptCount val="2"/>
                <c:pt idx="0">
                  <c:v>43586</c:v>
                </c:pt>
                <c:pt idx="1">
                  <c:v>43617</c:v>
                </c:pt>
              </c:numCache>
            </c:numRef>
          </c:cat>
          <c:val>
            <c:numRef>
              <c:f>Sheet1!$I$2:$I$3</c:f>
              <c:numCache>
                <c:formatCode>General</c:formatCode>
                <c:ptCount val="2"/>
                <c:pt idx="0">
                  <c:v>0</c:v>
                </c:pt>
                <c:pt idx="1">
                  <c:v>0</c:v>
                </c:pt>
              </c:numCache>
            </c:numRef>
          </c:val>
          <c:smooth val="0"/>
          <c:extLst>
            <c:ext xmlns:c16="http://schemas.microsoft.com/office/drawing/2014/chart" uri="{C3380CC4-5D6E-409C-BE32-E72D297353CC}">
              <c16:uniqueId val="{00000007-D122-4668-A49C-A98A98802D0A}"/>
            </c:ext>
          </c:extLst>
        </c:ser>
        <c:ser>
          <c:idx val="8"/>
          <c:order val="8"/>
          <c:tx>
            <c:strRef>
              <c:f>Sheet1!$J$1</c:f>
              <c:strCache>
                <c:ptCount val="1"/>
                <c:pt idx="0">
                  <c:v>GAMUDA LAND</c:v>
                </c:pt>
              </c:strCache>
            </c:strRef>
          </c:tx>
          <c:spPr>
            <a:ln w="28575" cap="rnd">
              <a:solidFill>
                <a:schemeClr val="accent3">
                  <a:lumMod val="60000"/>
                </a:schemeClr>
              </a:solidFill>
              <a:round/>
            </a:ln>
            <a:effectLst/>
          </c:spPr>
          <c:marker>
            <c:symbol val="none"/>
          </c:marker>
          <c:cat>
            <c:numRef>
              <c:f>Sheet1!$A$2:$A$3</c:f>
              <c:numCache>
                <c:formatCode>m/d/yyyy</c:formatCode>
                <c:ptCount val="2"/>
                <c:pt idx="0">
                  <c:v>43586</c:v>
                </c:pt>
                <c:pt idx="1">
                  <c:v>43617</c:v>
                </c:pt>
              </c:numCache>
            </c:numRef>
          </c:cat>
          <c:val>
            <c:numRef>
              <c:f>Sheet1!$J$2:$J$3</c:f>
              <c:numCache>
                <c:formatCode>General</c:formatCode>
                <c:ptCount val="2"/>
                <c:pt idx="0">
                  <c:v>0</c:v>
                </c:pt>
                <c:pt idx="1">
                  <c:v>0</c:v>
                </c:pt>
              </c:numCache>
            </c:numRef>
          </c:val>
          <c:smooth val="0"/>
          <c:extLst>
            <c:ext xmlns:c16="http://schemas.microsoft.com/office/drawing/2014/chart" uri="{C3380CC4-5D6E-409C-BE32-E72D297353CC}">
              <c16:uniqueId val="{00000008-D122-4668-A49C-A98A98802D0A}"/>
            </c:ext>
          </c:extLst>
        </c:ser>
        <c:ser>
          <c:idx val="9"/>
          <c:order val="9"/>
          <c:tx>
            <c:strRef>
              <c:f>Sheet1!$K$1</c:f>
              <c:strCache>
                <c:ptCount val="1"/>
                <c:pt idx="0">
                  <c:v>Eastern &amp; Oriental Berhad</c:v>
                </c:pt>
              </c:strCache>
            </c:strRef>
          </c:tx>
          <c:spPr>
            <a:ln w="28575" cap="rnd">
              <a:solidFill>
                <a:schemeClr val="accent4">
                  <a:lumMod val="60000"/>
                </a:schemeClr>
              </a:solidFill>
              <a:round/>
            </a:ln>
            <a:effectLst/>
          </c:spPr>
          <c:marker>
            <c:symbol val="none"/>
          </c:marker>
          <c:cat>
            <c:numRef>
              <c:f>Sheet1!$A$2:$A$3</c:f>
              <c:numCache>
                <c:formatCode>m/d/yyyy</c:formatCode>
                <c:ptCount val="2"/>
                <c:pt idx="0">
                  <c:v>43586</c:v>
                </c:pt>
                <c:pt idx="1">
                  <c:v>43617</c:v>
                </c:pt>
              </c:numCache>
            </c:numRef>
          </c:cat>
          <c:val>
            <c:numRef>
              <c:f>Sheet1!$K$2:$K$3</c:f>
              <c:numCache>
                <c:formatCode>General</c:formatCode>
                <c:ptCount val="2"/>
                <c:pt idx="0">
                  <c:v>1</c:v>
                </c:pt>
                <c:pt idx="1">
                  <c:v>0</c:v>
                </c:pt>
              </c:numCache>
            </c:numRef>
          </c:val>
          <c:smooth val="0"/>
          <c:extLst>
            <c:ext xmlns:c16="http://schemas.microsoft.com/office/drawing/2014/chart" uri="{C3380CC4-5D6E-409C-BE32-E72D297353CC}">
              <c16:uniqueId val="{00000009-D122-4668-A49C-A98A98802D0A}"/>
            </c:ext>
          </c:extLst>
        </c:ser>
        <c:dLbls>
          <c:showLegendKey val="0"/>
          <c:showVal val="0"/>
          <c:showCatName val="0"/>
          <c:showSerName val="0"/>
          <c:showPercent val="0"/>
          <c:showBubbleSize val="0"/>
        </c:dLbls>
        <c:smooth val="0"/>
        <c:axId val="384291728"/>
        <c:axId val="296918200"/>
      </c:lineChart>
      <c:dateAx>
        <c:axId val="384291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918200"/>
        <c:crosses val="autoZero"/>
        <c:auto val="1"/>
        <c:lblOffset val="100"/>
        <c:baseTimeUnit val="months"/>
      </c:dateAx>
      <c:valAx>
        <c:axId val="29691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29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FD888-F017-4DD5-9A79-D0C9D70410C0}"/>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F31E6FAA-7329-4477-A55B-FF307196BC0E}"/>
              </a:ext>
            </a:extLst>
          </p:cNvPr>
          <p:cNvSpPr>
            <a:spLocks noGrp="1"/>
          </p:cNvSpPr>
          <p:nvPr>
            <p:ph type="subTitle" idx="1"/>
          </p:nvPr>
        </p:nvSpPr>
        <p:spPr/>
        <p:txBody>
          <a:bodyPr/>
          <a:lstStyle/>
          <a:p>
            <a:r>
              <a:rPr lang="en-US"/>
              <a:t>S P Setia</a:t>
            </a:r>
          </a:p>
        </p:txBody>
      </p:sp>
    </p:spTree>
    <p:extLst>
      <p:ext uri="{BB962C8B-B14F-4D97-AF65-F5344CB8AC3E}">
        <p14:creationId xmlns:p14="http://schemas.microsoft.com/office/powerpoint/2010/main" val="3982997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1652C-CA63-49B2-B127-476AC4BAB81D}"/>
              </a:ext>
            </a:extLst>
          </p:cNvPr>
          <p:cNvSpPr>
            <a:spLocks noGrp="1"/>
          </p:cNvSpPr>
          <p:nvPr>
            <p:ph type="title"/>
          </p:nvPr>
        </p:nvSpPr>
        <p:spPr/>
        <p:txBody>
          <a:bodyPr/>
          <a:lstStyle/>
          <a:p>
            <a:r>
              <a:rPr lang="en-US"/>
              <a:t>LinkedIn Key Metrics Table | All Pages</a:t>
            </a:r>
          </a:p>
        </p:txBody>
      </p:sp>
      <p:graphicFrame>
        <p:nvGraphicFramePr>
          <p:cNvPr id="5" name="Table Placeholder 4">
            <a:extLst>
              <a:ext uri="{FF2B5EF4-FFF2-40B4-BE49-F238E27FC236}">
                <a16:creationId xmlns:a16="http://schemas.microsoft.com/office/drawing/2014/main" id="{0B128A95-727A-40CF-8908-D6D49DD3F371}"/>
              </a:ext>
            </a:extLst>
          </p:cNvPr>
          <p:cNvGraphicFramePr>
            <a:graphicFrameLocks noGrp="1"/>
          </p:cNvGraphicFramePr>
          <p:nvPr>
            <p:ph type="tbl" sz="quarter" idx="13"/>
            <p:extLst>
              <p:ext uri="{D42A27DB-BD31-4B8C-83A1-F6EECF244321}">
                <p14:modId xmlns:p14="http://schemas.microsoft.com/office/powerpoint/2010/main" val="3626996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32190619"/>
                    </a:ext>
                  </a:extLst>
                </a:gridCol>
                <a:gridCol w="1069848">
                  <a:extLst>
                    <a:ext uri="{9D8B030D-6E8A-4147-A177-3AD203B41FA5}">
                      <a16:colId xmlns:a16="http://schemas.microsoft.com/office/drawing/2014/main" val="225085390"/>
                    </a:ext>
                  </a:extLst>
                </a:gridCol>
                <a:gridCol w="1069848">
                  <a:extLst>
                    <a:ext uri="{9D8B030D-6E8A-4147-A177-3AD203B41FA5}">
                      <a16:colId xmlns:a16="http://schemas.microsoft.com/office/drawing/2014/main" val="3497800272"/>
                    </a:ext>
                  </a:extLst>
                </a:gridCol>
                <a:gridCol w="1069848">
                  <a:extLst>
                    <a:ext uri="{9D8B030D-6E8A-4147-A177-3AD203B41FA5}">
                      <a16:colId xmlns:a16="http://schemas.microsoft.com/office/drawing/2014/main" val="64808038"/>
                    </a:ext>
                  </a:extLst>
                </a:gridCol>
                <a:gridCol w="1069848">
                  <a:extLst>
                    <a:ext uri="{9D8B030D-6E8A-4147-A177-3AD203B41FA5}">
                      <a16:colId xmlns:a16="http://schemas.microsoft.com/office/drawing/2014/main" val="1352083060"/>
                    </a:ext>
                  </a:extLst>
                </a:gridCol>
                <a:gridCol w="1069848">
                  <a:extLst>
                    <a:ext uri="{9D8B030D-6E8A-4147-A177-3AD203B41FA5}">
                      <a16:colId xmlns:a16="http://schemas.microsoft.com/office/drawing/2014/main" val="1400482176"/>
                    </a:ext>
                  </a:extLst>
                </a:gridCol>
                <a:gridCol w="1069848">
                  <a:extLst>
                    <a:ext uri="{9D8B030D-6E8A-4147-A177-3AD203B41FA5}">
                      <a16:colId xmlns:a16="http://schemas.microsoft.com/office/drawing/2014/main" val="337608355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60138526"/>
                  </a:ext>
                </a:extLst>
              </a:tr>
              <a:tr h="370840">
                <a:tc>
                  <a:txBody>
                    <a:bodyPr/>
                    <a:lstStyle/>
                    <a:p>
                      <a:r>
                        <a:rPr lang="en-US" sz="1000"/>
                        <a:t>IJM Land Berhad</a:t>
                      </a:r>
                    </a:p>
                  </a:txBody>
                  <a:tcPr/>
                </a:tc>
                <a:tc>
                  <a:txBody>
                    <a:bodyPr/>
                    <a:lstStyle/>
                    <a:p>
                      <a:r>
                        <a:rPr lang="en-US" sz="1000"/>
                        <a:t>9012</a:t>
                      </a:r>
                    </a:p>
                  </a:txBody>
                  <a:tcPr/>
                </a:tc>
                <a:tc>
                  <a:txBody>
                    <a:bodyPr/>
                    <a:lstStyle/>
                    <a:p>
                      <a:r>
                        <a:rPr lang="en-US" sz="1000"/>
                        <a:t>68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102393874"/>
                  </a:ext>
                </a:extLst>
              </a:tr>
              <a:tr h="370840">
                <a:tc>
                  <a:txBody>
                    <a:bodyPr/>
                    <a:lstStyle/>
                    <a:p>
                      <a:r>
                        <a:rPr lang="en-US" sz="1000"/>
                        <a:t>Eco World Development Group Berhad</a:t>
                      </a:r>
                    </a:p>
                  </a:txBody>
                  <a:tcPr/>
                </a:tc>
                <a:tc>
                  <a:txBody>
                    <a:bodyPr/>
                    <a:lstStyle/>
                    <a:p>
                      <a:r>
                        <a:rPr lang="en-US" sz="1000"/>
                        <a:t>5743</a:t>
                      </a:r>
                    </a:p>
                  </a:txBody>
                  <a:tcPr/>
                </a:tc>
                <a:tc>
                  <a:txBody>
                    <a:bodyPr/>
                    <a:lstStyle/>
                    <a:p>
                      <a:r>
                        <a:rPr lang="en-US" sz="1000"/>
                        <a:t>n/a</a:t>
                      </a:r>
                    </a:p>
                  </a:txBody>
                  <a:tcPr/>
                </a:tc>
                <a:tc>
                  <a:txBody>
                    <a:bodyPr/>
                    <a:lstStyle/>
                    <a:p>
                      <a:r>
                        <a:rPr lang="en-US" sz="1000"/>
                        <a:t>20</a:t>
                      </a:r>
                    </a:p>
                  </a:txBody>
                  <a:tcPr/>
                </a:tc>
                <a:tc>
                  <a:txBody>
                    <a:bodyPr/>
                    <a:lstStyle/>
                    <a:p>
                      <a:r>
                        <a:rPr lang="en-US" sz="1000"/>
                        <a:t>639</a:t>
                      </a:r>
                    </a:p>
                  </a:txBody>
                  <a:tcPr/>
                </a:tc>
                <a:tc>
                  <a:txBody>
                    <a:bodyPr/>
                    <a:lstStyle/>
                    <a:p>
                      <a:r>
                        <a:rPr lang="en-US" sz="1000"/>
                        <a:t>5</a:t>
                      </a:r>
                    </a:p>
                  </a:txBody>
                  <a:tcPr/>
                </a:tc>
                <a:tc>
                  <a:txBody>
                    <a:bodyPr/>
                    <a:lstStyle/>
                    <a:p>
                      <a:r>
                        <a:rPr lang="en-US" sz="1000"/>
                        <a:t>n/a</a:t>
                      </a:r>
                    </a:p>
                  </a:txBody>
                  <a:tcPr/>
                </a:tc>
                <a:extLst>
                  <a:ext uri="{0D108BD9-81ED-4DB2-BD59-A6C34878D82A}">
                    <a16:rowId xmlns:a16="http://schemas.microsoft.com/office/drawing/2014/main" val="2853278148"/>
                  </a:ext>
                </a:extLst>
              </a:tr>
              <a:tr h="370840">
                <a:tc>
                  <a:txBody>
                    <a:bodyPr/>
                    <a:lstStyle/>
                    <a:p>
                      <a:r>
                        <a:rPr lang="en-US" sz="1000"/>
                        <a:t>S P Setia</a:t>
                      </a:r>
                    </a:p>
                  </a:txBody>
                  <a:tcPr/>
                </a:tc>
                <a:tc>
                  <a:txBody>
                    <a:bodyPr/>
                    <a:lstStyle/>
                    <a:p>
                      <a:r>
                        <a:rPr lang="en-US" sz="1000"/>
                        <a:t>32977</a:t>
                      </a:r>
                    </a:p>
                  </a:txBody>
                  <a:tcPr/>
                </a:tc>
                <a:tc>
                  <a:txBody>
                    <a:bodyPr/>
                    <a:lstStyle/>
                    <a:p>
                      <a:r>
                        <a:rPr lang="en-US" sz="1000"/>
                        <a:t>n/a</a:t>
                      </a:r>
                    </a:p>
                  </a:txBody>
                  <a:tcPr/>
                </a:tc>
                <a:tc>
                  <a:txBody>
                    <a:bodyPr/>
                    <a:lstStyle/>
                    <a:p>
                      <a:r>
                        <a:rPr lang="en-US" sz="1000"/>
                        <a:t>4</a:t>
                      </a:r>
                    </a:p>
                  </a:txBody>
                  <a:tcPr/>
                </a:tc>
                <a:tc>
                  <a:txBody>
                    <a:bodyPr/>
                    <a:lstStyle/>
                    <a:p>
                      <a:r>
                        <a:rPr lang="en-US" sz="1000"/>
                        <a:t>214</a:t>
                      </a:r>
                    </a:p>
                  </a:txBody>
                  <a:tcPr/>
                </a:tc>
                <a:tc>
                  <a:txBody>
                    <a:bodyPr/>
                    <a:lstStyle/>
                    <a:p>
                      <a:r>
                        <a:rPr lang="en-US" sz="1000"/>
                        <a:t>5</a:t>
                      </a:r>
                    </a:p>
                  </a:txBody>
                  <a:tcPr/>
                </a:tc>
                <a:tc>
                  <a:txBody>
                    <a:bodyPr/>
                    <a:lstStyle/>
                    <a:p>
                      <a:r>
                        <a:rPr lang="en-US" sz="1000"/>
                        <a:t>n/a</a:t>
                      </a:r>
                    </a:p>
                  </a:txBody>
                  <a:tcPr/>
                </a:tc>
                <a:extLst>
                  <a:ext uri="{0D108BD9-81ED-4DB2-BD59-A6C34878D82A}">
                    <a16:rowId xmlns:a16="http://schemas.microsoft.com/office/drawing/2014/main" val="1754550084"/>
                  </a:ext>
                </a:extLst>
              </a:tr>
              <a:tr h="370840">
                <a:tc>
                  <a:txBody>
                    <a:bodyPr/>
                    <a:lstStyle/>
                    <a:p>
                      <a:r>
                        <a:rPr lang="en-US" sz="1000"/>
                        <a:t>Eastern &amp; Oriental Berhad</a:t>
                      </a:r>
                    </a:p>
                  </a:txBody>
                  <a:tcPr/>
                </a:tc>
                <a:tc>
                  <a:txBody>
                    <a:bodyPr/>
                    <a:lstStyle/>
                    <a:p>
                      <a:r>
                        <a:rPr lang="en-US" sz="1000"/>
                        <a:t>230</a:t>
                      </a:r>
                    </a:p>
                  </a:txBody>
                  <a:tcPr/>
                </a:tc>
                <a:tc>
                  <a:txBody>
                    <a:bodyPr/>
                    <a:lstStyle/>
                    <a:p>
                      <a:r>
                        <a:rPr lang="en-US" sz="1000"/>
                        <a:t>n/a</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990195127"/>
                  </a:ext>
                </a:extLst>
              </a:tr>
              <a:tr h="370840">
                <a:tc>
                  <a:txBody>
                    <a:bodyPr/>
                    <a:lstStyle/>
                    <a:p>
                      <a:r>
                        <a:rPr lang="en-US" sz="1000"/>
                        <a:t>Mah Sing Group Berhad</a:t>
                      </a:r>
                    </a:p>
                  </a:txBody>
                  <a:tcPr/>
                </a:tc>
                <a:tc>
                  <a:txBody>
                    <a:bodyPr/>
                    <a:lstStyle/>
                    <a:p>
                      <a:r>
                        <a:rPr lang="en-US" sz="1000"/>
                        <a:t>11159</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923360956"/>
                  </a:ext>
                </a:extLst>
              </a:tr>
              <a:tr h="370840">
                <a:tc>
                  <a:txBody>
                    <a:bodyPr/>
                    <a:lstStyle/>
                    <a:p>
                      <a:r>
                        <a:rPr lang="en-US" sz="1000"/>
                        <a:t>Sunway Property</a:t>
                      </a:r>
                    </a:p>
                  </a:txBody>
                  <a:tcPr/>
                </a:tc>
                <a:tc>
                  <a:txBody>
                    <a:bodyPr/>
                    <a:lstStyle/>
                    <a:p>
                      <a:r>
                        <a:rPr lang="en-US" sz="1000"/>
                        <a:t>8417</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341439481"/>
                  </a:ext>
                </a:extLst>
              </a:tr>
              <a:tr h="370840">
                <a:tc>
                  <a:txBody>
                    <a:bodyPr/>
                    <a:lstStyle/>
                    <a:p>
                      <a:r>
                        <a:rPr lang="en-US" sz="1000"/>
                        <a:t>Sime Darby Property</a:t>
                      </a:r>
                    </a:p>
                  </a:txBody>
                  <a:tcPr/>
                </a:tc>
                <a:tc>
                  <a:txBody>
                    <a:bodyPr/>
                    <a:lstStyle/>
                    <a:p>
                      <a:r>
                        <a:rPr lang="en-US" sz="1000"/>
                        <a:t>15293</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210049257"/>
                  </a:ext>
                </a:extLst>
              </a:tr>
              <a:tr h="370840">
                <a:tc>
                  <a:txBody>
                    <a:bodyPr/>
                    <a:lstStyle/>
                    <a:p>
                      <a:r>
                        <a:rPr lang="en-US" sz="1000"/>
                        <a:t>IOI Properties Group Berhad</a:t>
                      </a:r>
                    </a:p>
                  </a:txBody>
                  <a:tcPr/>
                </a:tc>
                <a:tc>
                  <a:txBody>
                    <a:bodyPr/>
                    <a:lstStyle/>
                    <a:p>
                      <a:r>
                        <a:rPr lang="en-US" sz="1000"/>
                        <a:t>1209</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091952586"/>
                  </a:ext>
                </a:extLst>
              </a:tr>
              <a:tr h="370840">
                <a:tc>
                  <a:txBody>
                    <a:bodyPr/>
                    <a:lstStyle/>
                    <a:p>
                      <a:r>
                        <a:rPr lang="en-US" sz="1000"/>
                        <a:t>UEM Sunrise Berhad</a:t>
                      </a:r>
                    </a:p>
                  </a:txBody>
                  <a:tcPr/>
                </a:tc>
                <a:tc>
                  <a:txBody>
                    <a:bodyPr/>
                    <a:lstStyle/>
                    <a:p>
                      <a:r>
                        <a:rPr lang="en-US" sz="1000"/>
                        <a:t>8503</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991066683"/>
                  </a:ext>
                </a:extLst>
              </a:tr>
              <a:tr h="370840">
                <a:tc>
                  <a:txBody>
                    <a:bodyPr/>
                    <a:lstStyle/>
                    <a:p>
                      <a:r>
                        <a:rPr lang="en-US" sz="1000"/>
                        <a:t>GAMUDA LAND</a:t>
                      </a:r>
                    </a:p>
                  </a:txBody>
                  <a:tcPr/>
                </a:tc>
                <a:tc>
                  <a:txBody>
                    <a:bodyPr/>
                    <a:lstStyle/>
                    <a:p>
                      <a:r>
                        <a:rPr lang="en-US" sz="1000"/>
                        <a:t>4604</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812102631"/>
                  </a:ext>
                </a:extLst>
              </a:tr>
            </a:tbl>
          </a:graphicData>
        </a:graphic>
      </p:graphicFrame>
      <p:sp>
        <p:nvSpPr>
          <p:cNvPr id="4" name="Text Placeholder 3">
            <a:extLst>
              <a:ext uri="{FF2B5EF4-FFF2-40B4-BE49-F238E27FC236}">
                <a16:creationId xmlns:a16="http://schemas.microsoft.com/office/drawing/2014/main" id="{3DD86B49-78DB-4665-BF28-6763A1A8F2E2}"/>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2371350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D8D0F-7FDF-4113-BFF1-7636F9D2FB78}"/>
              </a:ext>
            </a:extLst>
          </p:cNvPr>
          <p:cNvSpPr>
            <a:spLocks noGrp="1"/>
          </p:cNvSpPr>
          <p:nvPr>
            <p:ph type="title"/>
          </p:nvPr>
        </p:nvSpPr>
        <p:spPr/>
        <p:txBody>
          <a:bodyPr/>
          <a:lstStyle/>
          <a:p>
            <a:r>
              <a:rPr lang="en-US"/>
              <a:t>LinkedIn Followers Total | All Pages</a:t>
            </a:r>
          </a:p>
        </p:txBody>
      </p:sp>
      <p:graphicFrame>
        <p:nvGraphicFramePr>
          <p:cNvPr id="6" name="Chart Placeholder 5">
            <a:extLst>
              <a:ext uri="{FF2B5EF4-FFF2-40B4-BE49-F238E27FC236}">
                <a16:creationId xmlns:a16="http://schemas.microsoft.com/office/drawing/2014/main" id="{FBEACB35-6C80-4EA3-A004-1C632C730E17}"/>
              </a:ext>
            </a:extLst>
          </p:cNvPr>
          <p:cNvGraphicFramePr>
            <a:graphicFrameLocks noGrp="1"/>
          </p:cNvGraphicFramePr>
          <p:nvPr>
            <p:ph type="chart" sz="quarter" idx="13"/>
            <p:extLst>
              <p:ext uri="{D42A27DB-BD31-4B8C-83A1-F6EECF244321}">
                <p14:modId xmlns:p14="http://schemas.microsoft.com/office/powerpoint/2010/main" val="180568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358680-C266-4219-85A2-0A6AF49DCB3F}"/>
              </a:ext>
            </a:extLst>
          </p:cNvPr>
          <p:cNvSpPr>
            <a:spLocks noGrp="1"/>
          </p:cNvSpPr>
          <p:nvPr>
            <p:ph type="body" sz="quarter" idx="14"/>
          </p:nvPr>
        </p:nvSpPr>
        <p:spPr/>
        <p:txBody>
          <a:bodyPr/>
          <a:lstStyle/>
          <a:p>
            <a:r>
              <a:rPr lang="en-US"/>
              <a:t>05/01/2019 - 06/30/2019</a:t>
            </a:r>
          </a:p>
        </p:txBody>
      </p:sp>
      <p:sp>
        <p:nvSpPr>
          <p:cNvPr id="5" name="Footer Placeholder 4">
            <a:extLst>
              <a:ext uri="{FF2B5EF4-FFF2-40B4-BE49-F238E27FC236}">
                <a16:creationId xmlns:a16="http://schemas.microsoft.com/office/drawing/2014/main" id="{81550BFE-69B0-477B-B45F-3643812096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157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09D46-8440-4926-A4B7-70CE4D670C56}"/>
              </a:ext>
            </a:extLst>
          </p:cNvPr>
          <p:cNvSpPr>
            <a:spLocks noGrp="1"/>
          </p:cNvSpPr>
          <p:nvPr>
            <p:ph type="title"/>
          </p:nvPr>
        </p:nvSpPr>
        <p:spPr/>
        <p:txBody>
          <a:bodyPr/>
          <a:lstStyle/>
          <a:p>
            <a:r>
              <a:rPr lang="en-US"/>
              <a:t>LinkedIn Followers Change Rate | All Pages</a:t>
            </a:r>
          </a:p>
        </p:txBody>
      </p:sp>
      <p:graphicFrame>
        <p:nvGraphicFramePr>
          <p:cNvPr id="6" name="Chart Placeholder 5">
            <a:extLst>
              <a:ext uri="{FF2B5EF4-FFF2-40B4-BE49-F238E27FC236}">
                <a16:creationId xmlns:a16="http://schemas.microsoft.com/office/drawing/2014/main" id="{966C4F3B-1362-4C92-87B7-7AFF94B8E52A}"/>
              </a:ext>
            </a:extLst>
          </p:cNvPr>
          <p:cNvGraphicFramePr>
            <a:graphicFrameLocks noGrp="1"/>
          </p:cNvGraphicFramePr>
          <p:nvPr>
            <p:ph type="chart" sz="quarter" idx="13"/>
            <p:extLst>
              <p:ext uri="{D42A27DB-BD31-4B8C-83A1-F6EECF244321}">
                <p14:modId xmlns:p14="http://schemas.microsoft.com/office/powerpoint/2010/main" val="2058458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F3A88D-ECBC-4DFB-89CA-49CBB1F024EF}"/>
              </a:ext>
            </a:extLst>
          </p:cNvPr>
          <p:cNvSpPr>
            <a:spLocks noGrp="1"/>
          </p:cNvSpPr>
          <p:nvPr>
            <p:ph type="body" sz="quarter" idx="14"/>
          </p:nvPr>
        </p:nvSpPr>
        <p:spPr/>
        <p:txBody>
          <a:bodyPr/>
          <a:lstStyle/>
          <a:p>
            <a:r>
              <a:rPr lang="en-US"/>
              <a:t>05/01/2019 - 06/30/2019</a:t>
            </a:r>
          </a:p>
        </p:txBody>
      </p:sp>
      <p:sp>
        <p:nvSpPr>
          <p:cNvPr id="5" name="Footer Placeholder 4">
            <a:extLst>
              <a:ext uri="{FF2B5EF4-FFF2-40B4-BE49-F238E27FC236}">
                <a16:creationId xmlns:a16="http://schemas.microsoft.com/office/drawing/2014/main" id="{5231D7C3-3B5D-4EE9-A5BC-F9972AEACB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4762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7E236-F389-4A00-90D5-DBB62452F9FD}"/>
              </a:ext>
            </a:extLst>
          </p:cNvPr>
          <p:cNvSpPr>
            <a:spLocks noGrp="1"/>
          </p:cNvSpPr>
          <p:nvPr>
            <p:ph type="title"/>
          </p:nvPr>
        </p:nvSpPr>
        <p:spPr/>
        <p:txBody>
          <a:bodyPr/>
          <a:lstStyle/>
          <a:p>
            <a:r>
              <a:rPr lang="en-US"/>
              <a:t>LinkedIn Updates Table | All Pages - 1 of 24</a:t>
            </a:r>
          </a:p>
        </p:txBody>
      </p:sp>
      <p:graphicFrame>
        <p:nvGraphicFramePr>
          <p:cNvPr id="5" name="Table Placeholder 4">
            <a:extLst>
              <a:ext uri="{FF2B5EF4-FFF2-40B4-BE49-F238E27FC236}">
                <a16:creationId xmlns:a16="http://schemas.microsoft.com/office/drawing/2014/main" id="{EE882BC5-4B2B-41D2-B96D-0761F47E1FB3}"/>
              </a:ext>
            </a:extLst>
          </p:cNvPr>
          <p:cNvGraphicFramePr>
            <a:graphicFrameLocks noGrp="1"/>
          </p:cNvGraphicFramePr>
          <p:nvPr>
            <p:ph type="tbl" sz="quarter" idx="13"/>
            <p:extLst>
              <p:ext uri="{D42A27DB-BD31-4B8C-83A1-F6EECF244321}">
                <p14:modId xmlns:p14="http://schemas.microsoft.com/office/powerpoint/2010/main" val="3221367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93921911"/>
                    </a:ext>
                  </a:extLst>
                </a:gridCol>
                <a:gridCol w="905256">
                  <a:extLst>
                    <a:ext uri="{9D8B030D-6E8A-4147-A177-3AD203B41FA5}">
                      <a16:colId xmlns:a16="http://schemas.microsoft.com/office/drawing/2014/main" val="2373455191"/>
                    </a:ext>
                  </a:extLst>
                </a:gridCol>
                <a:gridCol w="822960">
                  <a:extLst>
                    <a:ext uri="{9D8B030D-6E8A-4147-A177-3AD203B41FA5}">
                      <a16:colId xmlns:a16="http://schemas.microsoft.com/office/drawing/2014/main" val="1183053949"/>
                    </a:ext>
                  </a:extLst>
                </a:gridCol>
                <a:gridCol w="987552">
                  <a:extLst>
                    <a:ext uri="{9D8B030D-6E8A-4147-A177-3AD203B41FA5}">
                      <a16:colId xmlns:a16="http://schemas.microsoft.com/office/drawing/2014/main" val="3566518603"/>
                    </a:ext>
                  </a:extLst>
                </a:gridCol>
                <a:gridCol w="987552">
                  <a:extLst>
                    <a:ext uri="{9D8B030D-6E8A-4147-A177-3AD203B41FA5}">
                      <a16:colId xmlns:a16="http://schemas.microsoft.com/office/drawing/2014/main" val="2096135583"/>
                    </a:ext>
                  </a:extLst>
                </a:gridCol>
                <a:gridCol w="987552">
                  <a:extLst>
                    <a:ext uri="{9D8B030D-6E8A-4147-A177-3AD203B41FA5}">
                      <a16:colId xmlns:a16="http://schemas.microsoft.com/office/drawing/2014/main" val="3489492805"/>
                    </a:ext>
                  </a:extLst>
                </a:gridCol>
                <a:gridCol w="987552">
                  <a:extLst>
                    <a:ext uri="{9D8B030D-6E8A-4147-A177-3AD203B41FA5}">
                      <a16:colId xmlns:a16="http://schemas.microsoft.com/office/drawing/2014/main" val="3899636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0021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- 2019-06-13 08:24:16 </a:t>
                      </a:r>
                      <a:r>
                        <a:rPr kumimoji="0" lang="en-US" sz="1000" b="0" i="0" u="none" strike="noStrike" kern="1200" cap="none" spc="0" normalizeH="0" baseline="0" noProof="0">
                          <a:ln>
                            <a:noFill/>
                          </a:ln>
                          <a:solidFill>
                            <a:prstClr val="black"/>
                          </a:solidFill>
                          <a:effectLst/>
                          <a:uLnTx/>
                          <a:uFillTx/>
                          <a:latin typeface="+mn-lt"/>
                          <a:ea typeface="+mn-ea"/>
                          <a:cs typeface="+mn-cs"/>
                        </a:rPr>
                        <a:t>
  Lights, camera, pose! 
Did you know that Team EcoWorld is often the on-screen, off-screen, and behind the scenes talent for many of our promotional material? With our multi-talented family, dreams of becoming a model, actor, photographer, or videographer can still come true!
#PinkPossible #Incrementality #BestEmployer #AONBestEmployer #AONBestEmployerMalaysia #TeamEcoWorld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https://media.licdn.com/dms/image/C5122AQFtaQCKswf2-Q/feedshare-shrink_1280/0?e=1563408000&amp;v=beta&amp;t=JxDY3dCIWx6oS2PWtft3Y8bnqiqS64Xjtrxl7145myc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06/14/2019 06:04:10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54328651"/>
                  </a:ext>
                </a:extLst>
              </a:tr>
            </a:tbl>
          </a:graphicData>
        </a:graphic>
      </p:graphicFrame>
      <p:sp>
        <p:nvSpPr>
          <p:cNvPr id="4" name="Text Placeholder 3">
            <a:extLst>
              <a:ext uri="{FF2B5EF4-FFF2-40B4-BE49-F238E27FC236}">
                <a16:creationId xmlns:a16="http://schemas.microsoft.com/office/drawing/2014/main" id="{FC5793D0-250D-4277-8CE0-CE9DDE8C6179}"/>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510939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6DC74-3A39-415C-829E-FDE734C02057}"/>
              </a:ext>
            </a:extLst>
          </p:cNvPr>
          <p:cNvSpPr>
            <a:spLocks noGrp="1"/>
          </p:cNvSpPr>
          <p:nvPr>
            <p:ph type="title"/>
          </p:nvPr>
        </p:nvSpPr>
        <p:spPr/>
        <p:txBody>
          <a:bodyPr/>
          <a:lstStyle/>
          <a:p>
            <a:r>
              <a:rPr lang="en-US"/>
              <a:t>LinkedIn Updates Table | All Pages - 2 of 24</a:t>
            </a:r>
          </a:p>
        </p:txBody>
      </p:sp>
      <p:graphicFrame>
        <p:nvGraphicFramePr>
          <p:cNvPr id="5" name="Table Placeholder 4">
            <a:extLst>
              <a:ext uri="{FF2B5EF4-FFF2-40B4-BE49-F238E27FC236}">
                <a16:creationId xmlns:a16="http://schemas.microsoft.com/office/drawing/2014/main" id="{C5476438-3B11-4BFC-9CFA-49AEEC0FA424}"/>
              </a:ext>
            </a:extLst>
          </p:cNvPr>
          <p:cNvGraphicFramePr>
            <a:graphicFrameLocks noGrp="1"/>
          </p:cNvGraphicFramePr>
          <p:nvPr>
            <p:ph type="tbl" sz="quarter" idx="13"/>
            <p:extLst>
              <p:ext uri="{D42A27DB-BD31-4B8C-83A1-F6EECF244321}">
                <p14:modId xmlns:p14="http://schemas.microsoft.com/office/powerpoint/2010/main" val="4025453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93133237"/>
                    </a:ext>
                  </a:extLst>
                </a:gridCol>
                <a:gridCol w="905256">
                  <a:extLst>
                    <a:ext uri="{9D8B030D-6E8A-4147-A177-3AD203B41FA5}">
                      <a16:colId xmlns:a16="http://schemas.microsoft.com/office/drawing/2014/main" val="387040625"/>
                    </a:ext>
                  </a:extLst>
                </a:gridCol>
                <a:gridCol w="822960">
                  <a:extLst>
                    <a:ext uri="{9D8B030D-6E8A-4147-A177-3AD203B41FA5}">
                      <a16:colId xmlns:a16="http://schemas.microsoft.com/office/drawing/2014/main" val="152455235"/>
                    </a:ext>
                  </a:extLst>
                </a:gridCol>
                <a:gridCol w="987552">
                  <a:extLst>
                    <a:ext uri="{9D8B030D-6E8A-4147-A177-3AD203B41FA5}">
                      <a16:colId xmlns:a16="http://schemas.microsoft.com/office/drawing/2014/main" val="436121952"/>
                    </a:ext>
                  </a:extLst>
                </a:gridCol>
                <a:gridCol w="987552">
                  <a:extLst>
                    <a:ext uri="{9D8B030D-6E8A-4147-A177-3AD203B41FA5}">
                      <a16:colId xmlns:a16="http://schemas.microsoft.com/office/drawing/2014/main" val="4160257864"/>
                    </a:ext>
                  </a:extLst>
                </a:gridCol>
                <a:gridCol w="987552">
                  <a:extLst>
                    <a:ext uri="{9D8B030D-6E8A-4147-A177-3AD203B41FA5}">
                      <a16:colId xmlns:a16="http://schemas.microsoft.com/office/drawing/2014/main" val="2124197404"/>
                    </a:ext>
                  </a:extLst>
                </a:gridCol>
                <a:gridCol w="987552">
                  <a:extLst>
                    <a:ext uri="{9D8B030D-6E8A-4147-A177-3AD203B41FA5}">
                      <a16:colId xmlns:a16="http://schemas.microsoft.com/office/drawing/2014/main" val="3877457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5272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- 2019-06-12 10:39:27 </a:t>
                      </a:r>
                      <a:r>
                        <a:rPr kumimoji="0" lang="en-US" sz="1000" b="0" i="0" u="none" strike="noStrike" kern="1200" cap="none" spc="0" normalizeH="0" baseline="0" noProof="0">
                          <a:ln>
                            <a:noFill/>
                          </a:ln>
                          <a:solidFill>
                            <a:prstClr val="black"/>
                          </a:solidFill>
                          <a:effectLst/>
                          <a:uLnTx/>
                          <a:uFillTx/>
                          <a:latin typeface="+mn-lt"/>
                          <a:ea typeface="+mn-ea"/>
                          <a:cs typeface="+mn-cs"/>
                        </a:rPr>
                        <a:t>
  A token of appreciation for our EcoWorld Class HEROES! You'll never guess how these brave gentlemen saved the day... By helping a fellow colleague remove a wild snake that crept into her car while EcoWorld Sports Club was busy sweating it out during a badminton session!
In time of crisis, these heroes stepped up and responded quickly, putting the needs of others above their own. Thank you for your selfless actions!
#EcoWorldClass #EcoWorldClassHEROES #TeamEcoWorld #BestEmployer #AONBestEmployer #AONBestEmployerMalaysia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https://media.licdn.com/dms/image/C5122AQHSXI0QOh7mwA/feedshare-shrink_8192/0?e=1563408000&amp;v=beta&amp;t=uiVRpjFfha23I_5qtCMK4njqW817CC39TKmxBAEjxp8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06/14/2019 06:04:10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32055441"/>
                  </a:ext>
                </a:extLst>
              </a:tr>
            </a:tbl>
          </a:graphicData>
        </a:graphic>
      </p:graphicFrame>
      <p:sp>
        <p:nvSpPr>
          <p:cNvPr id="4" name="Text Placeholder 3">
            <a:extLst>
              <a:ext uri="{FF2B5EF4-FFF2-40B4-BE49-F238E27FC236}">
                <a16:creationId xmlns:a16="http://schemas.microsoft.com/office/drawing/2014/main" id="{2B43126A-2058-4980-9B5C-3175F12764EB}"/>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3365320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BF91E-75E7-4ED3-9F2F-8BA1476CA945}"/>
              </a:ext>
            </a:extLst>
          </p:cNvPr>
          <p:cNvSpPr>
            <a:spLocks noGrp="1"/>
          </p:cNvSpPr>
          <p:nvPr>
            <p:ph type="title"/>
          </p:nvPr>
        </p:nvSpPr>
        <p:spPr/>
        <p:txBody>
          <a:bodyPr/>
          <a:lstStyle/>
          <a:p>
            <a:r>
              <a:rPr lang="en-US"/>
              <a:t>LinkedIn Updates Table | All Pages - 3 of 24</a:t>
            </a:r>
          </a:p>
        </p:txBody>
      </p:sp>
      <p:graphicFrame>
        <p:nvGraphicFramePr>
          <p:cNvPr id="5" name="Table Placeholder 4">
            <a:extLst>
              <a:ext uri="{FF2B5EF4-FFF2-40B4-BE49-F238E27FC236}">
                <a16:creationId xmlns:a16="http://schemas.microsoft.com/office/drawing/2014/main" id="{C6B01AFE-8453-406D-9245-630F36A4F128}"/>
              </a:ext>
            </a:extLst>
          </p:cNvPr>
          <p:cNvGraphicFramePr>
            <a:graphicFrameLocks noGrp="1"/>
          </p:cNvGraphicFramePr>
          <p:nvPr>
            <p:ph type="tbl" sz="quarter" idx="13"/>
            <p:extLst>
              <p:ext uri="{D42A27DB-BD31-4B8C-83A1-F6EECF244321}">
                <p14:modId xmlns:p14="http://schemas.microsoft.com/office/powerpoint/2010/main" val="3767332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15287565"/>
                    </a:ext>
                  </a:extLst>
                </a:gridCol>
                <a:gridCol w="905256">
                  <a:extLst>
                    <a:ext uri="{9D8B030D-6E8A-4147-A177-3AD203B41FA5}">
                      <a16:colId xmlns:a16="http://schemas.microsoft.com/office/drawing/2014/main" val="2797232735"/>
                    </a:ext>
                  </a:extLst>
                </a:gridCol>
                <a:gridCol w="822960">
                  <a:extLst>
                    <a:ext uri="{9D8B030D-6E8A-4147-A177-3AD203B41FA5}">
                      <a16:colId xmlns:a16="http://schemas.microsoft.com/office/drawing/2014/main" val="1972200484"/>
                    </a:ext>
                  </a:extLst>
                </a:gridCol>
                <a:gridCol w="987552">
                  <a:extLst>
                    <a:ext uri="{9D8B030D-6E8A-4147-A177-3AD203B41FA5}">
                      <a16:colId xmlns:a16="http://schemas.microsoft.com/office/drawing/2014/main" val="328148254"/>
                    </a:ext>
                  </a:extLst>
                </a:gridCol>
                <a:gridCol w="987552">
                  <a:extLst>
                    <a:ext uri="{9D8B030D-6E8A-4147-A177-3AD203B41FA5}">
                      <a16:colId xmlns:a16="http://schemas.microsoft.com/office/drawing/2014/main" val="3876573943"/>
                    </a:ext>
                  </a:extLst>
                </a:gridCol>
                <a:gridCol w="987552">
                  <a:extLst>
                    <a:ext uri="{9D8B030D-6E8A-4147-A177-3AD203B41FA5}">
                      <a16:colId xmlns:a16="http://schemas.microsoft.com/office/drawing/2014/main" val="2296966259"/>
                    </a:ext>
                  </a:extLst>
                </a:gridCol>
                <a:gridCol w="987552">
                  <a:extLst>
                    <a:ext uri="{9D8B030D-6E8A-4147-A177-3AD203B41FA5}">
                      <a16:colId xmlns:a16="http://schemas.microsoft.com/office/drawing/2014/main" val="1492972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0200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- 2019-06-10 03:44:43 </a:t>
                      </a:r>
                      <a:r>
                        <a:rPr kumimoji="0" lang="en-US" sz="1000" b="0" i="0" u="none" strike="noStrike" kern="1200" cap="none" spc="0" normalizeH="0" baseline="0" noProof="0">
                          <a:ln>
                            <a:noFill/>
                          </a:ln>
                          <a:solidFill>
                            <a:prstClr val="black"/>
                          </a:solidFill>
                          <a:effectLst/>
                          <a:uLnTx/>
                          <a:uFillTx/>
                          <a:latin typeface="+mn-lt"/>
                          <a:ea typeface="+mn-ea"/>
                          <a:cs typeface="+mn-cs"/>
                        </a:rPr>
                        <a:t>
  BBCC proudly welcomed Tunku Alizakri Raja Muhammad Alias, CEO of the Employees Provident Fund, on a visit to the BBCC Sales Gallery on 7 May 2019 for updates on the joint venture project.
#BBCC #TeamEcoWorld #CreatingTomorrow&amp;Beyond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https://media.licdn.com/dms/image/C5122AQF030Pb8HXFPg/feedshare-shrink_8192/0?e=1563408000&amp;v=beta&amp;t=3FFsKOmBwy0_bddC4NBIJ4GX0Kj-ZqJi3d_AvNYC-no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06/14/2019 06:04:10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12195181"/>
                  </a:ext>
                </a:extLst>
              </a:tr>
            </a:tbl>
          </a:graphicData>
        </a:graphic>
      </p:graphicFrame>
      <p:sp>
        <p:nvSpPr>
          <p:cNvPr id="4" name="Text Placeholder 3">
            <a:extLst>
              <a:ext uri="{FF2B5EF4-FFF2-40B4-BE49-F238E27FC236}">
                <a16:creationId xmlns:a16="http://schemas.microsoft.com/office/drawing/2014/main" id="{5080D4F1-96AC-49CB-B573-560BB520E8A0}"/>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4148837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453C7-47EB-4FAB-B11A-D645A75D424E}"/>
              </a:ext>
            </a:extLst>
          </p:cNvPr>
          <p:cNvSpPr>
            <a:spLocks noGrp="1"/>
          </p:cNvSpPr>
          <p:nvPr>
            <p:ph type="title"/>
          </p:nvPr>
        </p:nvSpPr>
        <p:spPr/>
        <p:txBody>
          <a:bodyPr/>
          <a:lstStyle/>
          <a:p>
            <a:r>
              <a:rPr lang="en-US"/>
              <a:t>LinkedIn Updates Table | All Pages - 4 of 24</a:t>
            </a:r>
          </a:p>
        </p:txBody>
      </p:sp>
      <p:graphicFrame>
        <p:nvGraphicFramePr>
          <p:cNvPr id="5" name="Table Placeholder 4">
            <a:extLst>
              <a:ext uri="{FF2B5EF4-FFF2-40B4-BE49-F238E27FC236}">
                <a16:creationId xmlns:a16="http://schemas.microsoft.com/office/drawing/2014/main" id="{F4D2DA8D-017E-4AD6-8994-BBC84F9E3983}"/>
              </a:ext>
            </a:extLst>
          </p:cNvPr>
          <p:cNvGraphicFramePr>
            <a:graphicFrameLocks noGrp="1"/>
          </p:cNvGraphicFramePr>
          <p:nvPr>
            <p:ph type="tbl" sz="quarter" idx="13"/>
            <p:extLst>
              <p:ext uri="{D42A27DB-BD31-4B8C-83A1-F6EECF244321}">
                <p14:modId xmlns:p14="http://schemas.microsoft.com/office/powerpoint/2010/main" val="389560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05876235"/>
                    </a:ext>
                  </a:extLst>
                </a:gridCol>
                <a:gridCol w="905256">
                  <a:extLst>
                    <a:ext uri="{9D8B030D-6E8A-4147-A177-3AD203B41FA5}">
                      <a16:colId xmlns:a16="http://schemas.microsoft.com/office/drawing/2014/main" val="3260081356"/>
                    </a:ext>
                  </a:extLst>
                </a:gridCol>
                <a:gridCol w="822960">
                  <a:extLst>
                    <a:ext uri="{9D8B030D-6E8A-4147-A177-3AD203B41FA5}">
                      <a16:colId xmlns:a16="http://schemas.microsoft.com/office/drawing/2014/main" val="3956680936"/>
                    </a:ext>
                  </a:extLst>
                </a:gridCol>
                <a:gridCol w="987552">
                  <a:extLst>
                    <a:ext uri="{9D8B030D-6E8A-4147-A177-3AD203B41FA5}">
                      <a16:colId xmlns:a16="http://schemas.microsoft.com/office/drawing/2014/main" val="110889719"/>
                    </a:ext>
                  </a:extLst>
                </a:gridCol>
                <a:gridCol w="987552">
                  <a:extLst>
                    <a:ext uri="{9D8B030D-6E8A-4147-A177-3AD203B41FA5}">
                      <a16:colId xmlns:a16="http://schemas.microsoft.com/office/drawing/2014/main" val="1644886357"/>
                    </a:ext>
                  </a:extLst>
                </a:gridCol>
                <a:gridCol w="987552">
                  <a:extLst>
                    <a:ext uri="{9D8B030D-6E8A-4147-A177-3AD203B41FA5}">
                      <a16:colId xmlns:a16="http://schemas.microsoft.com/office/drawing/2014/main" val="766812424"/>
                    </a:ext>
                  </a:extLst>
                </a:gridCol>
                <a:gridCol w="987552">
                  <a:extLst>
                    <a:ext uri="{9D8B030D-6E8A-4147-A177-3AD203B41FA5}">
                      <a16:colId xmlns:a16="http://schemas.microsoft.com/office/drawing/2014/main" val="4161104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5630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- 2019-06-07 03:40:39 </a:t>
                      </a:r>
                      <a:r>
                        <a:rPr kumimoji="0" lang="en-US" sz="1000" b="0" i="0" u="none" strike="noStrike" kern="1200" cap="none" spc="0" normalizeH="0" baseline="0" noProof="0">
                          <a:ln>
                            <a:noFill/>
                          </a:ln>
                          <a:solidFill>
                            <a:prstClr val="black"/>
                          </a:solidFill>
                          <a:effectLst/>
                          <a:uLnTx/>
                          <a:uFillTx/>
                          <a:latin typeface="+mn-lt"/>
                          <a:ea typeface="+mn-ea"/>
                          <a:cs typeface="+mn-cs"/>
                        </a:rPr>
                        <a:t>
  A wonderful Parents’ Day celebration with Eco Spring last week, where mummies and daddies enjoyed family time, de-stressed with massages and manicures, and were delighted by the handmade appreciation cards from their kids!
#ParentsDay #BestEmployer #AONBestEmployer #AONBestEmployerMalaysia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https://media.licdn.com/dms/image/C5122AQFfrw26cWoUjw/feedshare-shrink_8192/0?e=1563408000&amp;v=beta&amp;t=5ZNa8Weqk6E00DxVQnRO112A-VysqhezUaBL4rDLXZI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06/14/2019 06:04:10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23855113"/>
                  </a:ext>
                </a:extLst>
              </a:tr>
            </a:tbl>
          </a:graphicData>
        </a:graphic>
      </p:graphicFrame>
      <p:sp>
        <p:nvSpPr>
          <p:cNvPr id="4" name="Text Placeholder 3">
            <a:extLst>
              <a:ext uri="{FF2B5EF4-FFF2-40B4-BE49-F238E27FC236}">
                <a16:creationId xmlns:a16="http://schemas.microsoft.com/office/drawing/2014/main" id="{6CCDCD76-7978-4CDB-AE85-5F94323E5A6F}"/>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3378991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B3C64-F31F-4318-8335-EA8A74D9D085}"/>
              </a:ext>
            </a:extLst>
          </p:cNvPr>
          <p:cNvSpPr>
            <a:spLocks noGrp="1"/>
          </p:cNvSpPr>
          <p:nvPr>
            <p:ph type="title"/>
          </p:nvPr>
        </p:nvSpPr>
        <p:spPr/>
        <p:txBody>
          <a:bodyPr/>
          <a:lstStyle/>
          <a:p>
            <a:r>
              <a:rPr lang="en-US"/>
              <a:t>LinkedIn Updates Table | All Pages - 5 of 24</a:t>
            </a:r>
          </a:p>
        </p:txBody>
      </p:sp>
      <p:graphicFrame>
        <p:nvGraphicFramePr>
          <p:cNvPr id="5" name="Table Placeholder 4">
            <a:extLst>
              <a:ext uri="{FF2B5EF4-FFF2-40B4-BE49-F238E27FC236}">
                <a16:creationId xmlns:a16="http://schemas.microsoft.com/office/drawing/2014/main" id="{34617886-8A6A-4083-8D4A-E3D7CC15C98C}"/>
              </a:ext>
            </a:extLst>
          </p:cNvPr>
          <p:cNvGraphicFramePr>
            <a:graphicFrameLocks noGrp="1"/>
          </p:cNvGraphicFramePr>
          <p:nvPr>
            <p:ph type="tbl" sz="quarter" idx="13"/>
            <p:extLst>
              <p:ext uri="{D42A27DB-BD31-4B8C-83A1-F6EECF244321}">
                <p14:modId xmlns:p14="http://schemas.microsoft.com/office/powerpoint/2010/main" val="2378606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26907874"/>
                    </a:ext>
                  </a:extLst>
                </a:gridCol>
                <a:gridCol w="905256">
                  <a:extLst>
                    <a:ext uri="{9D8B030D-6E8A-4147-A177-3AD203B41FA5}">
                      <a16:colId xmlns:a16="http://schemas.microsoft.com/office/drawing/2014/main" val="2173292004"/>
                    </a:ext>
                  </a:extLst>
                </a:gridCol>
                <a:gridCol w="822960">
                  <a:extLst>
                    <a:ext uri="{9D8B030D-6E8A-4147-A177-3AD203B41FA5}">
                      <a16:colId xmlns:a16="http://schemas.microsoft.com/office/drawing/2014/main" val="2094845099"/>
                    </a:ext>
                  </a:extLst>
                </a:gridCol>
                <a:gridCol w="987552">
                  <a:extLst>
                    <a:ext uri="{9D8B030D-6E8A-4147-A177-3AD203B41FA5}">
                      <a16:colId xmlns:a16="http://schemas.microsoft.com/office/drawing/2014/main" val="3352875802"/>
                    </a:ext>
                  </a:extLst>
                </a:gridCol>
                <a:gridCol w="987552">
                  <a:extLst>
                    <a:ext uri="{9D8B030D-6E8A-4147-A177-3AD203B41FA5}">
                      <a16:colId xmlns:a16="http://schemas.microsoft.com/office/drawing/2014/main" val="386381545"/>
                    </a:ext>
                  </a:extLst>
                </a:gridCol>
                <a:gridCol w="987552">
                  <a:extLst>
                    <a:ext uri="{9D8B030D-6E8A-4147-A177-3AD203B41FA5}">
                      <a16:colId xmlns:a16="http://schemas.microsoft.com/office/drawing/2014/main" val="3198998211"/>
                    </a:ext>
                  </a:extLst>
                </a:gridCol>
                <a:gridCol w="987552">
                  <a:extLst>
                    <a:ext uri="{9D8B030D-6E8A-4147-A177-3AD203B41FA5}">
                      <a16:colId xmlns:a16="http://schemas.microsoft.com/office/drawing/2014/main" val="590218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8681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- 2019-06-04 03:40:24 </a:t>
                      </a:r>
                      <a:r>
                        <a:rPr kumimoji="0" lang="en-US" sz="1000" b="0" i="0" u="none" strike="noStrike" kern="1200" cap="none" spc="0" normalizeH="0" baseline="0" noProof="0">
                          <a:ln>
                            <a:noFill/>
                          </a:ln>
                          <a:solidFill>
                            <a:prstClr val="black"/>
                          </a:solidFill>
                          <a:effectLst/>
                          <a:uLnTx/>
                          <a:uFillTx/>
                          <a:latin typeface="+mn-lt"/>
                          <a:ea typeface="+mn-ea"/>
                          <a:cs typeface="+mn-cs"/>
                        </a:rPr>
                        <a:t>
  "How are you?"
Even the simplest gestures can spark a deeper connection and improve our everyday environment! It doesn't take much to show that we care, so why not ask a colleague "How are you?" today?
#TeamEcoWorld #Incrementality #BestEmployer #AONBestEmployer #AONBestEmployerMalaysia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https://media.licdn.com/dms/image/C5122AQGOtHDJED07cg/feedshare-shrink_8192/0?e=1563408000&amp;v=beta&amp;t=dOT8OoE2tikZ05zPz6u3pWCYY3cVMczcwICH_1iw8pU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06:06:11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1110419"/>
                  </a:ext>
                </a:extLst>
              </a:tr>
            </a:tbl>
          </a:graphicData>
        </a:graphic>
      </p:graphicFrame>
      <p:sp>
        <p:nvSpPr>
          <p:cNvPr id="4" name="Text Placeholder 3">
            <a:extLst>
              <a:ext uri="{FF2B5EF4-FFF2-40B4-BE49-F238E27FC236}">
                <a16:creationId xmlns:a16="http://schemas.microsoft.com/office/drawing/2014/main" id="{AE47CA77-C9A3-4FAA-A0C9-6A806A97710B}"/>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2815893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07DD6-3037-42F2-93F7-274452C776A1}"/>
              </a:ext>
            </a:extLst>
          </p:cNvPr>
          <p:cNvSpPr>
            <a:spLocks noGrp="1"/>
          </p:cNvSpPr>
          <p:nvPr>
            <p:ph type="title"/>
          </p:nvPr>
        </p:nvSpPr>
        <p:spPr/>
        <p:txBody>
          <a:bodyPr/>
          <a:lstStyle/>
          <a:p>
            <a:r>
              <a:rPr lang="en-US"/>
              <a:t>LinkedIn Updates Table | All Pages - 6 of 24</a:t>
            </a:r>
          </a:p>
        </p:txBody>
      </p:sp>
      <p:graphicFrame>
        <p:nvGraphicFramePr>
          <p:cNvPr id="5" name="Table Placeholder 4">
            <a:extLst>
              <a:ext uri="{FF2B5EF4-FFF2-40B4-BE49-F238E27FC236}">
                <a16:creationId xmlns:a16="http://schemas.microsoft.com/office/drawing/2014/main" id="{E8E4408C-C8B8-4D63-9BFB-211629D35B95}"/>
              </a:ext>
            </a:extLst>
          </p:cNvPr>
          <p:cNvGraphicFramePr>
            <a:graphicFrameLocks noGrp="1"/>
          </p:cNvGraphicFramePr>
          <p:nvPr>
            <p:ph type="tbl" sz="quarter" idx="13"/>
            <p:extLst>
              <p:ext uri="{D42A27DB-BD31-4B8C-83A1-F6EECF244321}">
                <p14:modId xmlns:p14="http://schemas.microsoft.com/office/powerpoint/2010/main" val="3058573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44723864"/>
                    </a:ext>
                  </a:extLst>
                </a:gridCol>
                <a:gridCol w="905256">
                  <a:extLst>
                    <a:ext uri="{9D8B030D-6E8A-4147-A177-3AD203B41FA5}">
                      <a16:colId xmlns:a16="http://schemas.microsoft.com/office/drawing/2014/main" val="4281500378"/>
                    </a:ext>
                  </a:extLst>
                </a:gridCol>
                <a:gridCol w="822960">
                  <a:extLst>
                    <a:ext uri="{9D8B030D-6E8A-4147-A177-3AD203B41FA5}">
                      <a16:colId xmlns:a16="http://schemas.microsoft.com/office/drawing/2014/main" val="517655633"/>
                    </a:ext>
                  </a:extLst>
                </a:gridCol>
                <a:gridCol w="987552">
                  <a:extLst>
                    <a:ext uri="{9D8B030D-6E8A-4147-A177-3AD203B41FA5}">
                      <a16:colId xmlns:a16="http://schemas.microsoft.com/office/drawing/2014/main" val="1582082000"/>
                    </a:ext>
                  </a:extLst>
                </a:gridCol>
                <a:gridCol w="987552">
                  <a:extLst>
                    <a:ext uri="{9D8B030D-6E8A-4147-A177-3AD203B41FA5}">
                      <a16:colId xmlns:a16="http://schemas.microsoft.com/office/drawing/2014/main" val="1573046371"/>
                    </a:ext>
                  </a:extLst>
                </a:gridCol>
                <a:gridCol w="987552">
                  <a:extLst>
                    <a:ext uri="{9D8B030D-6E8A-4147-A177-3AD203B41FA5}">
                      <a16:colId xmlns:a16="http://schemas.microsoft.com/office/drawing/2014/main" val="2344694397"/>
                    </a:ext>
                  </a:extLst>
                </a:gridCol>
                <a:gridCol w="987552">
                  <a:extLst>
                    <a:ext uri="{9D8B030D-6E8A-4147-A177-3AD203B41FA5}">
                      <a16:colId xmlns:a16="http://schemas.microsoft.com/office/drawing/2014/main" val="1834893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3802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- 2019-06-03 03:34:06 </a:t>
                      </a:r>
                      <a:r>
                        <a:rPr kumimoji="0" lang="en-US" sz="1000" b="0" i="0" u="none" strike="noStrike" kern="1200" cap="none" spc="0" normalizeH="0" baseline="0" noProof="0">
                          <a:ln>
                            <a:noFill/>
                          </a:ln>
                          <a:solidFill>
                            <a:prstClr val="black"/>
                          </a:solidFill>
                          <a:effectLst/>
                          <a:uLnTx/>
                          <a:uFillTx/>
                          <a:latin typeface="+mn-lt"/>
                          <a:ea typeface="+mn-ea"/>
                          <a:cs typeface="+mn-cs"/>
                        </a:rPr>
                        <a:t>
  Afis and Amar attempted their Icebreaker speeches at our EcoWorld Toastmasters Club last year during their internship as MyApprentice trainees. Experienced Toastmasters and mentors gave them valuable feedback to work on their presentation skills.
They have since returned as permanent members of Team EcoWorld after graduating, and they made a comeback to Toastmasters with a bang: Afis landed the Best Speaker Award while Amar clinched the Best Table Topics Award! Keep it up!
#TeamEcoWorld #Toastmasters #BestEmployer #AONBestEmployer #AONBestEmployerMalaysia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https://media.licdn.com/dms/image/C5122AQGahyWqxQfJyg/feedshare-shrink_1280/0?e=1563408000&amp;v=beta&amp;t=VGn79E7WuGD-sKkArJYI8KUwkU0ursvMTApn4AsRB-U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06/12/2019 06:04:21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6745588"/>
                  </a:ext>
                </a:extLst>
              </a:tr>
            </a:tbl>
          </a:graphicData>
        </a:graphic>
      </p:graphicFrame>
      <p:sp>
        <p:nvSpPr>
          <p:cNvPr id="4" name="Text Placeholder 3">
            <a:extLst>
              <a:ext uri="{FF2B5EF4-FFF2-40B4-BE49-F238E27FC236}">
                <a16:creationId xmlns:a16="http://schemas.microsoft.com/office/drawing/2014/main" id="{C977FEB0-168C-4F7C-90CB-04FD567BD9E6}"/>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519188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CF4E4-8F0A-4D8D-90EB-A214E59B48B6}"/>
              </a:ext>
            </a:extLst>
          </p:cNvPr>
          <p:cNvSpPr>
            <a:spLocks noGrp="1"/>
          </p:cNvSpPr>
          <p:nvPr>
            <p:ph type="title"/>
          </p:nvPr>
        </p:nvSpPr>
        <p:spPr/>
        <p:txBody>
          <a:bodyPr/>
          <a:lstStyle/>
          <a:p>
            <a:r>
              <a:rPr lang="en-US"/>
              <a:t>LinkedIn Updates Table | All Pages - 7 of 24</a:t>
            </a:r>
          </a:p>
        </p:txBody>
      </p:sp>
      <p:graphicFrame>
        <p:nvGraphicFramePr>
          <p:cNvPr id="5" name="Table Placeholder 4">
            <a:extLst>
              <a:ext uri="{FF2B5EF4-FFF2-40B4-BE49-F238E27FC236}">
                <a16:creationId xmlns:a16="http://schemas.microsoft.com/office/drawing/2014/main" id="{D186CCEC-65E1-4FC6-A68F-BAF0CA449742}"/>
              </a:ext>
            </a:extLst>
          </p:cNvPr>
          <p:cNvGraphicFramePr>
            <a:graphicFrameLocks noGrp="1"/>
          </p:cNvGraphicFramePr>
          <p:nvPr>
            <p:ph type="tbl" sz="quarter" idx="13"/>
            <p:extLst>
              <p:ext uri="{D42A27DB-BD31-4B8C-83A1-F6EECF244321}">
                <p14:modId xmlns:p14="http://schemas.microsoft.com/office/powerpoint/2010/main" val="3422662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63805614"/>
                    </a:ext>
                  </a:extLst>
                </a:gridCol>
                <a:gridCol w="905256">
                  <a:extLst>
                    <a:ext uri="{9D8B030D-6E8A-4147-A177-3AD203B41FA5}">
                      <a16:colId xmlns:a16="http://schemas.microsoft.com/office/drawing/2014/main" val="1650990436"/>
                    </a:ext>
                  </a:extLst>
                </a:gridCol>
                <a:gridCol w="822960">
                  <a:extLst>
                    <a:ext uri="{9D8B030D-6E8A-4147-A177-3AD203B41FA5}">
                      <a16:colId xmlns:a16="http://schemas.microsoft.com/office/drawing/2014/main" val="3961258973"/>
                    </a:ext>
                  </a:extLst>
                </a:gridCol>
                <a:gridCol w="987552">
                  <a:extLst>
                    <a:ext uri="{9D8B030D-6E8A-4147-A177-3AD203B41FA5}">
                      <a16:colId xmlns:a16="http://schemas.microsoft.com/office/drawing/2014/main" val="2419121269"/>
                    </a:ext>
                  </a:extLst>
                </a:gridCol>
                <a:gridCol w="987552">
                  <a:extLst>
                    <a:ext uri="{9D8B030D-6E8A-4147-A177-3AD203B41FA5}">
                      <a16:colId xmlns:a16="http://schemas.microsoft.com/office/drawing/2014/main" val="1767785745"/>
                    </a:ext>
                  </a:extLst>
                </a:gridCol>
                <a:gridCol w="987552">
                  <a:extLst>
                    <a:ext uri="{9D8B030D-6E8A-4147-A177-3AD203B41FA5}">
                      <a16:colId xmlns:a16="http://schemas.microsoft.com/office/drawing/2014/main" val="4179932654"/>
                    </a:ext>
                  </a:extLst>
                </a:gridCol>
                <a:gridCol w="987552">
                  <a:extLst>
                    <a:ext uri="{9D8B030D-6E8A-4147-A177-3AD203B41FA5}">
                      <a16:colId xmlns:a16="http://schemas.microsoft.com/office/drawing/2014/main" val="2832215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282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- 2019-05-31 04:30:46 </a:t>
                      </a:r>
                      <a:r>
                        <a:rPr kumimoji="0" lang="en-US" sz="1000" b="0" i="0" u="none" strike="noStrike" kern="1200" cap="none" spc="0" normalizeH="0" baseline="0" noProof="0">
                          <a:ln>
                            <a:noFill/>
                          </a:ln>
                          <a:solidFill>
                            <a:prstClr val="black"/>
                          </a:solidFill>
                          <a:effectLst/>
                          <a:uLnTx/>
                          <a:uFillTx/>
                          <a:latin typeface="+mn-lt"/>
                          <a:ea typeface="+mn-ea"/>
                          <a:cs typeface="+mn-cs"/>
                        </a:rPr>
                        <a:t>
  We are EcoWorld Class! We provide unmatched service quality to customers at all times… but this is not just limited to external customers! Team EcoWorld upholds the same level of service excellence and courtesy with our team mates and colleagues. The “You Are EcoWorld Class” campaign encourages us to take a moment to appreciate stellar internal service or a job well done, by sending each other handwritten notes of thanks.
It may be a simple gesture, but a little recognition goes a long way! These Thank You cards have put smiles on our faces and certainly motivate us to go above and beyond!
#TeamEcoWorld #EcoWorldClass #BestEmployer #AONBestEmployer #AONBestEmployerMalaysia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https://media.licdn.com/dms/image/C5122AQGefKYKuooeMw/feedshare-shrink_1280/0?e=1563408000&amp;v=beta&amp;t=8EUJrflbXrH-6hFE7c_lr7Z__Ckj27P3bbvtSWf3fcM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06/12/2019 06:04:21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26380150"/>
                  </a:ext>
                </a:extLst>
              </a:tr>
            </a:tbl>
          </a:graphicData>
        </a:graphic>
      </p:graphicFrame>
      <p:sp>
        <p:nvSpPr>
          <p:cNvPr id="4" name="Text Placeholder 3">
            <a:extLst>
              <a:ext uri="{FF2B5EF4-FFF2-40B4-BE49-F238E27FC236}">
                <a16:creationId xmlns:a16="http://schemas.microsoft.com/office/drawing/2014/main" id="{7B17C03A-F183-4BE4-9412-B66F98DB9E83}"/>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2724052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9C4CC-6F84-4B5C-A80E-30C99EB62451}"/>
              </a:ext>
            </a:extLst>
          </p:cNvPr>
          <p:cNvSpPr>
            <a:spLocks noGrp="1"/>
          </p:cNvSpPr>
          <p:nvPr>
            <p:ph type="title"/>
          </p:nvPr>
        </p:nvSpPr>
        <p:spPr/>
        <p:txBody>
          <a:bodyPr/>
          <a:lstStyle/>
          <a:p>
            <a:r>
              <a:rPr lang="en-US"/>
              <a:t>LinkedIn Updates Table | All Pages - 8 of 24</a:t>
            </a:r>
          </a:p>
        </p:txBody>
      </p:sp>
      <p:graphicFrame>
        <p:nvGraphicFramePr>
          <p:cNvPr id="5" name="Table Placeholder 4">
            <a:extLst>
              <a:ext uri="{FF2B5EF4-FFF2-40B4-BE49-F238E27FC236}">
                <a16:creationId xmlns:a16="http://schemas.microsoft.com/office/drawing/2014/main" id="{3575CE36-1413-41C0-871B-4AC76C6E8C32}"/>
              </a:ext>
            </a:extLst>
          </p:cNvPr>
          <p:cNvGraphicFramePr>
            <a:graphicFrameLocks noGrp="1"/>
          </p:cNvGraphicFramePr>
          <p:nvPr>
            <p:ph type="tbl" sz="quarter" idx="13"/>
            <p:extLst>
              <p:ext uri="{D42A27DB-BD31-4B8C-83A1-F6EECF244321}">
                <p14:modId xmlns:p14="http://schemas.microsoft.com/office/powerpoint/2010/main" val="1999181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9243802"/>
                    </a:ext>
                  </a:extLst>
                </a:gridCol>
                <a:gridCol w="905256">
                  <a:extLst>
                    <a:ext uri="{9D8B030D-6E8A-4147-A177-3AD203B41FA5}">
                      <a16:colId xmlns:a16="http://schemas.microsoft.com/office/drawing/2014/main" val="465675703"/>
                    </a:ext>
                  </a:extLst>
                </a:gridCol>
                <a:gridCol w="822960">
                  <a:extLst>
                    <a:ext uri="{9D8B030D-6E8A-4147-A177-3AD203B41FA5}">
                      <a16:colId xmlns:a16="http://schemas.microsoft.com/office/drawing/2014/main" val="630696601"/>
                    </a:ext>
                  </a:extLst>
                </a:gridCol>
                <a:gridCol w="987552">
                  <a:extLst>
                    <a:ext uri="{9D8B030D-6E8A-4147-A177-3AD203B41FA5}">
                      <a16:colId xmlns:a16="http://schemas.microsoft.com/office/drawing/2014/main" val="4096002345"/>
                    </a:ext>
                  </a:extLst>
                </a:gridCol>
                <a:gridCol w="987552">
                  <a:extLst>
                    <a:ext uri="{9D8B030D-6E8A-4147-A177-3AD203B41FA5}">
                      <a16:colId xmlns:a16="http://schemas.microsoft.com/office/drawing/2014/main" val="3128233057"/>
                    </a:ext>
                  </a:extLst>
                </a:gridCol>
                <a:gridCol w="987552">
                  <a:extLst>
                    <a:ext uri="{9D8B030D-6E8A-4147-A177-3AD203B41FA5}">
                      <a16:colId xmlns:a16="http://schemas.microsoft.com/office/drawing/2014/main" val="642478740"/>
                    </a:ext>
                  </a:extLst>
                </a:gridCol>
                <a:gridCol w="987552">
                  <a:extLst>
                    <a:ext uri="{9D8B030D-6E8A-4147-A177-3AD203B41FA5}">
                      <a16:colId xmlns:a16="http://schemas.microsoft.com/office/drawing/2014/main" val="993673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6835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 P Setia - 2019-05-31 04:15:10 </a:t>
                      </a:r>
                      <a:r>
                        <a:rPr kumimoji="0" lang="en-US" sz="1000" b="0" i="0" u="none" strike="noStrike" kern="1200" cap="none" spc="0" normalizeH="0" baseline="0" noProof="0">
                          <a:ln>
                            <a:noFill/>
                          </a:ln>
                          <a:solidFill>
                            <a:prstClr val="black"/>
                          </a:solidFill>
                          <a:effectLst/>
                          <a:uLnTx/>
                          <a:uFillTx/>
                          <a:latin typeface="+mn-lt"/>
                          <a:ea typeface="+mn-ea"/>
                          <a:cs typeface="+mn-cs"/>
                        </a:rPr>
                        <a:t>
  We have done it again at the FIABCI World Prix d'Excellence Awards 2019.  At the awards ceremony held today in Russia, Setia has garnered a FIABCI World Gold Award for Setia SPICE, Penang in the Purpose-Built category, and two World Silver Awards for Parque Melbourne in the Residential High-Rise Category and Circus West Village at Battersea Power Station, London in the Residential Mid-Rise Category. This is the first time in FIABCI World Prix d' Excellence Awards history where a company has won three awards for projects located in three different continents in a single year. Thank you for the recognition! #StayTogetherStaySetia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https://media.licdn.com/dms/image/C5122AQEX21cIDh6O3g/feedshare-shrink_8192/0?e=1563408000&amp;v=beta&amp;t=MWskyARClG3zFRb1pLjSLvvCGg0QCgg1SzTgrh_cUGI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06/14/2019 06:07:38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8767776"/>
                  </a:ext>
                </a:extLst>
              </a:tr>
            </a:tbl>
          </a:graphicData>
        </a:graphic>
      </p:graphicFrame>
      <p:sp>
        <p:nvSpPr>
          <p:cNvPr id="4" name="Text Placeholder 3">
            <a:extLst>
              <a:ext uri="{FF2B5EF4-FFF2-40B4-BE49-F238E27FC236}">
                <a16:creationId xmlns:a16="http://schemas.microsoft.com/office/drawing/2014/main" id="{3191CE58-30F5-40C9-8B9A-3CB5C20AFD89}"/>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649223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29597-3EAB-4629-83B9-27A419B78DF2}"/>
              </a:ext>
            </a:extLst>
          </p:cNvPr>
          <p:cNvSpPr>
            <a:spLocks noGrp="1"/>
          </p:cNvSpPr>
          <p:nvPr>
            <p:ph type="title"/>
          </p:nvPr>
        </p:nvSpPr>
        <p:spPr/>
        <p:txBody>
          <a:bodyPr/>
          <a:lstStyle/>
          <a:p>
            <a:r>
              <a:rPr lang="en-US"/>
              <a:t>LinkedIn Updates Table | All Pages - 9 of 24</a:t>
            </a:r>
          </a:p>
        </p:txBody>
      </p:sp>
      <p:graphicFrame>
        <p:nvGraphicFramePr>
          <p:cNvPr id="5" name="Table Placeholder 4">
            <a:extLst>
              <a:ext uri="{FF2B5EF4-FFF2-40B4-BE49-F238E27FC236}">
                <a16:creationId xmlns:a16="http://schemas.microsoft.com/office/drawing/2014/main" id="{238B7ECB-9304-476B-AFC0-3B01DBB2E122}"/>
              </a:ext>
            </a:extLst>
          </p:cNvPr>
          <p:cNvGraphicFramePr>
            <a:graphicFrameLocks noGrp="1"/>
          </p:cNvGraphicFramePr>
          <p:nvPr>
            <p:ph type="tbl" sz="quarter" idx="13"/>
            <p:extLst>
              <p:ext uri="{D42A27DB-BD31-4B8C-83A1-F6EECF244321}">
                <p14:modId xmlns:p14="http://schemas.microsoft.com/office/powerpoint/2010/main" val="2942025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33817861"/>
                    </a:ext>
                  </a:extLst>
                </a:gridCol>
                <a:gridCol w="905256">
                  <a:extLst>
                    <a:ext uri="{9D8B030D-6E8A-4147-A177-3AD203B41FA5}">
                      <a16:colId xmlns:a16="http://schemas.microsoft.com/office/drawing/2014/main" val="2792309826"/>
                    </a:ext>
                  </a:extLst>
                </a:gridCol>
                <a:gridCol w="822960">
                  <a:extLst>
                    <a:ext uri="{9D8B030D-6E8A-4147-A177-3AD203B41FA5}">
                      <a16:colId xmlns:a16="http://schemas.microsoft.com/office/drawing/2014/main" val="2494445081"/>
                    </a:ext>
                  </a:extLst>
                </a:gridCol>
                <a:gridCol w="987552">
                  <a:extLst>
                    <a:ext uri="{9D8B030D-6E8A-4147-A177-3AD203B41FA5}">
                      <a16:colId xmlns:a16="http://schemas.microsoft.com/office/drawing/2014/main" val="1522804686"/>
                    </a:ext>
                  </a:extLst>
                </a:gridCol>
                <a:gridCol w="987552">
                  <a:extLst>
                    <a:ext uri="{9D8B030D-6E8A-4147-A177-3AD203B41FA5}">
                      <a16:colId xmlns:a16="http://schemas.microsoft.com/office/drawing/2014/main" val="3379465350"/>
                    </a:ext>
                  </a:extLst>
                </a:gridCol>
                <a:gridCol w="987552">
                  <a:extLst>
                    <a:ext uri="{9D8B030D-6E8A-4147-A177-3AD203B41FA5}">
                      <a16:colId xmlns:a16="http://schemas.microsoft.com/office/drawing/2014/main" val="2310555012"/>
                    </a:ext>
                  </a:extLst>
                </a:gridCol>
                <a:gridCol w="987552">
                  <a:extLst>
                    <a:ext uri="{9D8B030D-6E8A-4147-A177-3AD203B41FA5}">
                      <a16:colId xmlns:a16="http://schemas.microsoft.com/office/drawing/2014/main" val="1578305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3206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- 2019-05-30 06:19:47 </a:t>
                      </a:r>
                      <a:r>
                        <a:rPr kumimoji="0" lang="en-US" sz="1000" b="0" i="0" u="none" strike="noStrike" kern="1200" cap="none" spc="0" normalizeH="0" baseline="0" noProof="0">
                          <a:ln>
                            <a:noFill/>
                          </a:ln>
                          <a:solidFill>
                            <a:prstClr val="black"/>
                          </a:solidFill>
                          <a:effectLst/>
                          <a:uLnTx/>
                          <a:uFillTx/>
                          <a:latin typeface="+mn-lt"/>
                          <a:ea typeface="+mn-ea"/>
                          <a:cs typeface="+mn-cs"/>
                        </a:rPr>
                        <a:t>
  "Learning is something that never ends; even now we are learning new things so it is always important to be receptive of change." - Chun Hoo CHAU
Thank you for the feature, GRADUAN®!
https://lnkd.in/fJhWix9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https://graduan.sgp1.digitaloceanspaces.com/media/292692/w770/4a14a2e4-965e-439f-b876-54f48980c228-MjkyNjky.png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06/12/2019 06:04:21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68919294"/>
                  </a:ext>
                </a:extLst>
              </a:tr>
            </a:tbl>
          </a:graphicData>
        </a:graphic>
      </p:graphicFrame>
      <p:sp>
        <p:nvSpPr>
          <p:cNvPr id="4" name="Text Placeholder 3">
            <a:extLst>
              <a:ext uri="{FF2B5EF4-FFF2-40B4-BE49-F238E27FC236}">
                <a16:creationId xmlns:a16="http://schemas.microsoft.com/office/drawing/2014/main" id="{DDEBE70C-0F3E-4335-AD3A-36442926D1BC}"/>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2618080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5FB70-B862-4F6C-AD78-10798A083324}"/>
              </a:ext>
            </a:extLst>
          </p:cNvPr>
          <p:cNvSpPr>
            <a:spLocks noGrp="1"/>
          </p:cNvSpPr>
          <p:nvPr>
            <p:ph type="title"/>
          </p:nvPr>
        </p:nvSpPr>
        <p:spPr/>
        <p:txBody>
          <a:bodyPr/>
          <a:lstStyle/>
          <a:p>
            <a:r>
              <a:rPr lang="en-US"/>
              <a:t>LinkedIn Updates Table | All Pages - 10 of 24</a:t>
            </a:r>
          </a:p>
        </p:txBody>
      </p:sp>
      <p:graphicFrame>
        <p:nvGraphicFramePr>
          <p:cNvPr id="5" name="Table Placeholder 4">
            <a:extLst>
              <a:ext uri="{FF2B5EF4-FFF2-40B4-BE49-F238E27FC236}">
                <a16:creationId xmlns:a16="http://schemas.microsoft.com/office/drawing/2014/main" id="{F36CDB95-D1C1-47C3-B38B-6DDDB3192340}"/>
              </a:ext>
            </a:extLst>
          </p:cNvPr>
          <p:cNvGraphicFramePr>
            <a:graphicFrameLocks noGrp="1"/>
          </p:cNvGraphicFramePr>
          <p:nvPr>
            <p:ph type="tbl" sz="quarter" idx="13"/>
            <p:extLst>
              <p:ext uri="{D42A27DB-BD31-4B8C-83A1-F6EECF244321}">
                <p14:modId xmlns:p14="http://schemas.microsoft.com/office/powerpoint/2010/main" val="25091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25112110"/>
                    </a:ext>
                  </a:extLst>
                </a:gridCol>
                <a:gridCol w="905256">
                  <a:extLst>
                    <a:ext uri="{9D8B030D-6E8A-4147-A177-3AD203B41FA5}">
                      <a16:colId xmlns:a16="http://schemas.microsoft.com/office/drawing/2014/main" val="453492160"/>
                    </a:ext>
                  </a:extLst>
                </a:gridCol>
                <a:gridCol w="822960">
                  <a:extLst>
                    <a:ext uri="{9D8B030D-6E8A-4147-A177-3AD203B41FA5}">
                      <a16:colId xmlns:a16="http://schemas.microsoft.com/office/drawing/2014/main" val="3189991323"/>
                    </a:ext>
                  </a:extLst>
                </a:gridCol>
                <a:gridCol w="987552">
                  <a:extLst>
                    <a:ext uri="{9D8B030D-6E8A-4147-A177-3AD203B41FA5}">
                      <a16:colId xmlns:a16="http://schemas.microsoft.com/office/drawing/2014/main" val="3679241663"/>
                    </a:ext>
                  </a:extLst>
                </a:gridCol>
                <a:gridCol w="987552">
                  <a:extLst>
                    <a:ext uri="{9D8B030D-6E8A-4147-A177-3AD203B41FA5}">
                      <a16:colId xmlns:a16="http://schemas.microsoft.com/office/drawing/2014/main" val="2763506432"/>
                    </a:ext>
                  </a:extLst>
                </a:gridCol>
                <a:gridCol w="987552">
                  <a:extLst>
                    <a:ext uri="{9D8B030D-6E8A-4147-A177-3AD203B41FA5}">
                      <a16:colId xmlns:a16="http://schemas.microsoft.com/office/drawing/2014/main" val="3716019800"/>
                    </a:ext>
                  </a:extLst>
                </a:gridCol>
                <a:gridCol w="987552">
                  <a:extLst>
                    <a:ext uri="{9D8B030D-6E8A-4147-A177-3AD203B41FA5}">
                      <a16:colId xmlns:a16="http://schemas.microsoft.com/office/drawing/2014/main" val="2920612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7918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- 2019-05-30 04:11:22 </a:t>
                      </a:r>
                      <a:r>
                        <a:rPr kumimoji="0" lang="en-US" sz="1000" b="0" i="0" u="none" strike="noStrike" kern="1200" cap="none" spc="0" normalizeH="0" baseline="0" noProof="0">
                          <a:ln>
                            <a:noFill/>
                          </a:ln>
                          <a:solidFill>
                            <a:prstClr val="black"/>
                          </a:solidFill>
                          <a:effectLst/>
                          <a:uLnTx/>
                          <a:uFillTx/>
                          <a:latin typeface="+mn-lt"/>
                          <a:ea typeface="+mn-ea"/>
                          <a:cs typeface="+mn-cs"/>
                        </a:rPr>
                        <a:t>
  Not all heroes wear capes… Kudos to our EcoWorld Class Heroes for their selfless contributions in aiding the community affected by the recent chemical pollution in Pasir Gudang.
Team Eco South worked closely with PDRM in monitoring the CCTV footage around Sungai Kim Kim, traffic control around the polluted site, distribution of face masks to nearby residents, as well as in coordination of the disaster control centre. On top of that, our sales gallery and EcoWorld Business Centre were converted into camps for the disaster response teams.
It is the pinnacle of EcoWorld Class to put the needs of others above the needs of yourself. Well done Team EcoWorld for this exemplary behaviour in time of crisis!
#TeamEcoWorld #EcoWorldClass #BestEmployer #AONBestEmployer #AONBestEmployerMalaysia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https://media.licdn.com/dms/image/C5122AQG50CtBD7WNzg/feedshare-shrink_1280/0?e=1563408000&amp;v=beta&amp;t=_XbkNzq122nxd0DKn_ddI_i9_Lbb7oQx8GbpANDsMQI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06:06:11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465889"/>
                  </a:ext>
                </a:extLst>
              </a:tr>
            </a:tbl>
          </a:graphicData>
        </a:graphic>
      </p:graphicFrame>
      <p:sp>
        <p:nvSpPr>
          <p:cNvPr id="4" name="Text Placeholder 3">
            <a:extLst>
              <a:ext uri="{FF2B5EF4-FFF2-40B4-BE49-F238E27FC236}">
                <a16:creationId xmlns:a16="http://schemas.microsoft.com/office/drawing/2014/main" id="{C019F353-D4A7-4E32-933A-2BFAE6A304A1}"/>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2902547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40708-BA95-4419-8B62-36460018A5A9}"/>
              </a:ext>
            </a:extLst>
          </p:cNvPr>
          <p:cNvSpPr>
            <a:spLocks noGrp="1"/>
          </p:cNvSpPr>
          <p:nvPr>
            <p:ph type="title"/>
          </p:nvPr>
        </p:nvSpPr>
        <p:spPr/>
        <p:txBody>
          <a:bodyPr/>
          <a:lstStyle/>
          <a:p>
            <a:r>
              <a:rPr lang="en-US"/>
              <a:t>LinkedIn Updates Table | All Pages - 11 of 24</a:t>
            </a:r>
          </a:p>
        </p:txBody>
      </p:sp>
      <p:graphicFrame>
        <p:nvGraphicFramePr>
          <p:cNvPr id="5" name="Table Placeholder 4">
            <a:extLst>
              <a:ext uri="{FF2B5EF4-FFF2-40B4-BE49-F238E27FC236}">
                <a16:creationId xmlns:a16="http://schemas.microsoft.com/office/drawing/2014/main" id="{F36D25EA-C3B3-417C-ACCD-43FA831CFBFD}"/>
              </a:ext>
            </a:extLst>
          </p:cNvPr>
          <p:cNvGraphicFramePr>
            <a:graphicFrameLocks noGrp="1"/>
          </p:cNvGraphicFramePr>
          <p:nvPr>
            <p:ph type="tbl" sz="quarter" idx="13"/>
            <p:extLst>
              <p:ext uri="{D42A27DB-BD31-4B8C-83A1-F6EECF244321}">
                <p14:modId xmlns:p14="http://schemas.microsoft.com/office/powerpoint/2010/main" val="4092591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21006564"/>
                    </a:ext>
                  </a:extLst>
                </a:gridCol>
                <a:gridCol w="905256">
                  <a:extLst>
                    <a:ext uri="{9D8B030D-6E8A-4147-A177-3AD203B41FA5}">
                      <a16:colId xmlns:a16="http://schemas.microsoft.com/office/drawing/2014/main" val="3387579203"/>
                    </a:ext>
                  </a:extLst>
                </a:gridCol>
                <a:gridCol w="822960">
                  <a:extLst>
                    <a:ext uri="{9D8B030D-6E8A-4147-A177-3AD203B41FA5}">
                      <a16:colId xmlns:a16="http://schemas.microsoft.com/office/drawing/2014/main" val="155029309"/>
                    </a:ext>
                  </a:extLst>
                </a:gridCol>
                <a:gridCol w="987552">
                  <a:extLst>
                    <a:ext uri="{9D8B030D-6E8A-4147-A177-3AD203B41FA5}">
                      <a16:colId xmlns:a16="http://schemas.microsoft.com/office/drawing/2014/main" val="3816277954"/>
                    </a:ext>
                  </a:extLst>
                </a:gridCol>
                <a:gridCol w="987552">
                  <a:extLst>
                    <a:ext uri="{9D8B030D-6E8A-4147-A177-3AD203B41FA5}">
                      <a16:colId xmlns:a16="http://schemas.microsoft.com/office/drawing/2014/main" val="22418272"/>
                    </a:ext>
                  </a:extLst>
                </a:gridCol>
                <a:gridCol w="987552">
                  <a:extLst>
                    <a:ext uri="{9D8B030D-6E8A-4147-A177-3AD203B41FA5}">
                      <a16:colId xmlns:a16="http://schemas.microsoft.com/office/drawing/2014/main" val="3093236319"/>
                    </a:ext>
                  </a:extLst>
                </a:gridCol>
                <a:gridCol w="987552">
                  <a:extLst>
                    <a:ext uri="{9D8B030D-6E8A-4147-A177-3AD203B41FA5}">
                      <a16:colId xmlns:a16="http://schemas.microsoft.com/office/drawing/2014/main" val="2553882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5444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- 2019-05-29 08:17:09 </a:t>
                      </a:r>
                      <a:r>
                        <a:rPr kumimoji="0" lang="en-US" sz="1000" b="0" i="0" u="none" strike="noStrike" kern="1200" cap="none" spc="0" normalizeH="0" baseline="0" noProof="0">
                          <a:ln>
                            <a:noFill/>
                          </a:ln>
                          <a:solidFill>
                            <a:prstClr val="black"/>
                          </a:solidFill>
                          <a:effectLst/>
                          <a:uLnTx/>
                          <a:uFillTx/>
                          <a:latin typeface="+mn-lt"/>
                          <a:ea typeface="+mn-ea"/>
                          <a:cs typeface="+mn-cs"/>
                        </a:rPr>
                        <a:t>
  What’s your Love Language? Do you feel most appreciated when others spend Quality Time with you, or perform an Act of Service? It appears from these photos that some favour Physical Touch more than others!
As part of the #Incrementality Campaign, #TeamEcoWorld is understanding the 5 Love Languages: leaders are taught during para-counseling training on how to use Love Languages to bring out the best in their teams, while sharing circles like these help the team discover how Love Languages can improve communication, engagement, and relationships both at work and at home.
A little understanding goes a long way in helping us #Reflect, #Reunite, and #Reconnect! 
#PinkPossible #MentalWellness #BestEmployer #AONBestEmployer #AONBestEmployerMalaysia #5LoveLanguages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https://media.licdn.com/dms/image/C5122AQGokQUYhk8C2g/feedshare-shrink_8192/0?e=1563408000&amp;v=beta&amp;t=ggsh-hnhAMLKepAsLWcJ5q_NSP57nATrMNxgS-9LPYw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06/12/2019 06:04:21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94612139"/>
                  </a:ext>
                </a:extLst>
              </a:tr>
            </a:tbl>
          </a:graphicData>
        </a:graphic>
      </p:graphicFrame>
      <p:sp>
        <p:nvSpPr>
          <p:cNvPr id="4" name="Text Placeholder 3">
            <a:extLst>
              <a:ext uri="{FF2B5EF4-FFF2-40B4-BE49-F238E27FC236}">
                <a16:creationId xmlns:a16="http://schemas.microsoft.com/office/drawing/2014/main" id="{CAAC433A-E319-4FA6-B8CE-C7B3096E0561}"/>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203328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B5A5E-35C5-4FF0-937D-BFB636E73964}"/>
              </a:ext>
            </a:extLst>
          </p:cNvPr>
          <p:cNvSpPr>
            <a:spLocks noGrp="1"/>
          </p:cNvSpPr>
          <p:nvPr>
            <p:ph type="title"/>
          </p:nvPr>
        </p:nvSpPr>
        <p:spPr/>
        <p:txBody>
          <a:bodyPr/>
          <a:lstStyle/>
          <a:p>
            <a:r>
              <a:rPr lang="en-US"/>
              <a:t>LinkedIn Updates Table | All Pages - 12 of 24</a:t>
            </a:r>
          </a:p>
        </p:txBody>
      </p:sp>
      <p:graphicFrame>
        <p:nvGraphicFramePr>
          <p:cNvPr id="5" name="Table Placeholder 4">
            <a:extLst>
              <a:ext uri="{FF2B5EF4-FFF2-40B4-BE49-F238E27FC236}">
                <a16:creationId xmlns:a16="http://schemas.microsoft.com/office/drawing/2014/main" id="{7C795867-C988-44CC-AD60-35DF0827DFCB}"/>
              </a:ext>
            </a:extLst>
          </p:cNvPr>
          <p:cNvGraphicFramePr>
            <a:graphicFrameLocks noGrp="1"/>
          </p:cNvGraphicFramePr>
          <p:nvPr>
            <p:ph type="tbl" sz="quarter" idx="13"/>
            <p:extLst>
              <p:ext uri="{D42A27DB-BD31-4B8C-83A1-F6EECF244321}">
                <p14:modId xmlns:p14="http://schemas.microsoft.com/office/powerpoint/2010/main" val="1622332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73328118"/>
                    </a:ext>
                  </a:extLst>
                </a:gridCol>
                <a:gridCol w="905256">
                  <a:extLst>
                    <a:ext uri="{9D8B030D-6E8A-4147-A177-3AD203B41FA5}">
                      <a16:colId xmlns:a16="http://schemas.microsoft.com/office/drawing/2014/main" val="2480934865"/>
                    </a:ext>
                  </a:extLst>
                </a:gridCol>
                <a:gridCol w="822960">
                  <a:extLst>
                    <a:ext uri="{9D8B030D-6E8A-4147-A177-3AD203B41FA5}">
                      <a16:colId xmlns:a16="http://schemas.microsoft.com/office/drawing/2014/main" val="931202938"/>
                    </a:ext>
                  </a:extLst>
                </a:gridCol>
                <a:gridCol w="987552">
                  <a:extLst>
                    <a:ext uri="{9D8B030D-6E8A-4147-A177-3AD203B41FA5}">
                      <a16:colId xmlns:a16="http://schemas.microsoft.com/office/drawing/2014/main" val="1459340809"/>
                    </a:ext>
                  </a:extLst>
                </a:gridCol>
                <a:gridCol w="987552">
                  <a:extLst>
                    <a:ext uri="{9D8B030D-6E8A-4147-A177-3AD203B41FA5}">
                      <a16:colId xmlns:a16="http://schemas.microsoft.com/office/drawing/2014/main" val="1637312484"/>
                    </a:ext>
                  </a:extLst>
                </a:gridCol>
                <a:gridCol w="987552">
                  <a:extLst>
                    <a:ext uri="{9D8B030D-6E8A-4147-A177-3AD203B41FA5}">
                      <a16:colId xmlns:a16="http://schemas.microsoft.com/office/drawing/2014/main" val="3507341888"/>
                    </a:ext>
                  </a:extLst>
                </a:gridCol>
                <a:gridCol w="987552">
                  <a:extLst>
                    <a:ext uri="{9D8B030D-6E8A-4147-A177-3AD203B41FA5}">
                      <a16:colId xmlns:a16="http://schemas.microsoft.com/office/drawing/2014/main" val="2445050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4708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- 2019-05-28 05:42:57 </a:t>
                      </a:r>
                      <a:r>
                        <a:rPr kumimoji="0" lang="en-US" sz="1000" b="0" i="0" u="none" strike="noStrike" kern="1200" cap="none" spc="0" normalizeH="0" baseline="0" noProof="0">
                          <a:ln>
                            <a:noFill/>
                          </a:ln>
                          <a:solidFill>
                            <a:prstClr val="black"/>
                          </a:solidFill>
                          <a:effectLst/>
                          <a:uLnTx/>
                          <a:uFillTx/>
                          <a:latin typeface="+mn-lt"/>
                          <a:ea typeface="+mn-ea"/>
                          <a:cs typeface="+mn-cs"/>
                        </a:rPr>
                        <a:t>
  As we get caught up in our busy lifestyles, we may slowly forget to make an effort in our relationships and self-care, creating distance and stress that we may not notice until it is too late.
Strengthening relationships with loved ones and cultivating self-care habits won’t happen overnight, hence Team EcoWorld pledges to support each other in making small, consistent, and incremental efforts that will cultivate a mentality of self-love and togetherness.
Under our Pink Possible Initiative, the INCREMENTALITY campaign will run for 12 months, focussing on 3 main stages: Reflect, Reunite, and Reconnect.
Stay tuned for updates on INCREMENTALITY- little changes that build a culture of care in EcoWorld.
#PinkPossible #Incrementality #MentalWellness #BestEmployer #AONBestEmployer #AONBestEmployerMalaysia #TeamEcoWorld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https://media.licdn.com/dms/image/C5122AQGs8OCKVdMDkg/feedshare-shrink_800/0?e=1563408000&amp;v=beta&amp;t=nE44JuNBqWyTHdsGKp_EkipK3uw4KommMuuUDCbs7ck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06:06:11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5065307"/>
                  </a:ext>
                </a:extLst>
              </a:tr>
            </a:tbl>
          </a:graphicData>
        </a:graphic>
      </p:graphicFrame>
      <p:sp>
        <p:nvSpPr>
          <p:cNvPr id="4" name="Text Placeholder 3">
            <a:extLst>
              <a:ext uri="{FF2B5EF4-FFF2-40B4-BE49-F238E27FC236}">
                <a16:creationId xmlns:a16="http://schemas.microsoft.com/office/drawing/2014/main" id="{DA4D4A39-3CC2-44B7-BFD8-F7956CD3FEDA}"/>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2056618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9F8B7-A921-4438-9B39-F1986711E1D6}"/>
              </a:ext>
            </a:extLst>
          </p:cNvPr>
          <p:cNvSpPr>
            <a:spLocks noGrp="1"/>
          </p:cNvSpPr>
          <p:nvPr>
            <p:ph type="title"/>
          </p:nvPr>
        </p:nvSpPr>
        <p:spPr/>
        <p:txBody>
          <a:bodyPr/>
          <a:lstStyle/>
          <a:p>
            <a:r>
              <a:rPr lang="en-US"/>
              <a:t>LinkedIn Updates Table | All Pages - 13 of 24</a:t>
            </a:r>
          </a:p>
        </p:txBody>
      </p:sp>
      <p:graphicFrame>
        <p:nvGraphicFramePr>
          <p:cNvPr id="5" name="Table Placeholder 4">
            <a:extLst>
              <a:ext uri="{FF2B5EF4-FFF2-40B4-BE49-F238E27FC236}">
                <a16:creationId xmlns:a16="http://schemas.microsoft.com/office/drawing/2014/main" id="{B47CD4D3-C300-43C3-9E5D-32B8ABAAF761}"/>
              </a:ext>
            </a:extLst>
          </p:cNvPr>
          <p:cNvGraphicFramePr>
            <a:graphicFrameLocks noGrp="1"/>
          </p:cNvGraphicFramePr>
          <p:nvPr>
            <p:ph type="tbl" sz="quarter" idx="13"/>
            <p:extLst>
              <p:ext uri="{D42A27DB-BD31-4B8C-83A1-F6EECF244321}">
                <p14:modId xmlns:p14="http://schemas.microsoft.com/office/powerpoint/2010/main" val="1431410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87884779"/>
                    </a:ext>
                  </a:extLst>
                </a:gridCol>
                <a:gridCol w="905256">
                  <a:extLst>
                    <a:ext uri="{9D8B030D-6E8A-4147-A177-3AD203B41FA5}">
                      <a16:colId xmlns:a16="http://schemas.microsoft.com/office/drawing/2014/main" val="1818383577"/>
                    </a:ext>
                  </a:extLst>
                </a:gridCol>
                <a:gridCol w="822960">
                  <a:extLst>
                    <a:ext uri="{9D8B030D-6E8A-4147-A177-3AD203B41FA5}">
                      <a16:colId xmlns:a16="http://schemas.microsoft.com/office/drawing/2014/main" val="2143481591"/>
                    </a:ext>
                  </a:extLst>
                </a:gridCol>
                <a:gridCol w="987552">
                  <a:extLst>
                    <a:ext uri="{9D8B030D-6E8A-4147-A177-3AD203B41FA5}">
                      <a16:colId xmlns:a16="http://schemas.microsoft.com/office/drawing/2014/main" val="3774774783"/>
                    </a:ext>
                  </a:extLst>
                </a:gridCol>
                <a:gridCol w="987552">
                  <a:extLst>
                    <a:ext uri="{9D8B030D-6E8A-4147-A177-3AD203B41FA5}">
                      <a16:colId xmlns:a16="http://schemas.microsoft.com/office/drawing/2014/main" val="1789960960"/>
                    </a:ext>
                  </a:extLst>
                </a:gridCol>
                <a:gridCol w="987552">
                  <a:extLst>
                    <a:ext uri="{9D8B030D-6E8A-4147-A177-3AD203B41FA5}">
                      <a16:colId xmlns:a16="http://schemas.microsoft.com/office/drawing/2014/main" val="1970895462"/>
                    </a:ext>
                  </a:extLst>
                </a:gridCol>
                <a:gridCol w="987552">
                  <a:extLst>
                    <a:ext uri="{9D8B030D-6E8A-4147-A177-3AD203B41FA5}">
                      <a16:colId xmlns:a16="http://schemas.microsoft.com/office/drawing/2014/main" val="427537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6737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- 2019-05-27 12:32:18 </a:t>
                      </a:r>
                      <a:r>
                        <a:rPr kumimoji="0" lang="en-US" sz="1000" b="0" i="0" u="none" strike="noStrike" kern="1200" cap="none" spc="0" normalizeH="0" baseline="0" noProof="0">
                          <a:ln>
                            <a:noFill/>
                          </a:ln>
                          <a:solidFill>
                            <a:prstClr val="black"/>
                          </a:solidFill>
                          <a:effectLst/>
                          <a:uLnTx/>
                          <a:uFillTx/>
                          <a:latin typeface="+mn-lt"/>
                          <a:ea typeface="+mn-ea"/>
                          <a:cs typeface="+mn-cs"/>
                        </a:rPr>
                        <a:t>
  Surprise! Today we celebrated our Deputy CEO, Dato’ Rajoo’s birthday with his favourite cake in his office. Celebrating little joys in life is part of our culture.
Happy birthday once again, Dato’ Rajoo! May your wishes come true.
#TeamEcoWorld #AONBestEmployer #BestEmployer #AONBestEmployerMalaysia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https://media.licdn.com/dms/image/C5122AQFGLQ8KG6rEIQ/feedshare-shrink_1280/0?e=1563408000&amp;v=beta&amp;t=AuAnVeOJJoekxjUZTV2I_x590-Tw8ouuoQicD2w8q1c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06/14/2019 06:04:10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70754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Eastern &amp; Oriental Berhad - 2019-05-27 05:17:52 </a:t>
                      </a:r>
                      <a:r>
                        <a:rPr kumimoji="0" lang="en-US" sz="1000" b="0" i="0" u="none" strike="noStrike" kern="1200" cap="none" spc="0" normalizeH="0" baseline="0" noProof="0">
                          <a:ln>
                            <a:noFill/>
                          </a:ln>
                          <a:solidFill>
                            <a:prstClr val="black"/>
                          </a:solidFill>
                          <a:effectLst/>
                          <a:uLnTx/>
                          <a:uFillTx/>
                          <a:latin typeface="+mn-lt"/>
                          <a:ea typeface="+mn-ea"/>
                          <a:cs typeface="+mn-cs"/>
                        </a:rPr>
                        <a:t>
  Eastern &amp; Oriental Bhd (E&amp;O) posted a 16.27% increase in net profit for its fourth quarter ended March 31, 2019 to RM38.22 million or 2.84 sen per share from RM32.87 million or 2.53 sen per share a year ago.
https://lnkd.in/fwsshEb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https://dbv47yu57n5vf.cloudfront.net/s3fs-public/styles/newsthumbnails/public/field/image/eo.jpg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06/12/2019 05:06:55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41148286"/>
                  </a:ext>
                </a:extLst>
              </a:tr>
            </a:tbl>
          </a:graphicData>
        </a:graphic>
      </p:graphicFrame>
      <p:sp>
        <p:nvSpPr>
          <p:cNvPr id="4" name="Text Placeholder 3">
            <a:extLst>
              <a:ext uri="{FF2B5EF4-FFF2-40B4-BE49-F238E27FC236}">
                <a16:creationId xmlns:a16="http://schemas.microsoft.com/office/drawing/2014/main" id="{7CE03AF8-565B-480E-A54A-57BBCC07A44D}"/>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1331261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8006D-5DD6-4384-BA32-5BB9C94A2FB9}"/>
              </a:ext>
            </a:extLst>
          </p:cNvPr>
          <p:cNvSpPr>
            <a:spLocks noGrp="1"/>
          </p:cNvSpPr>
          <p:nvPr>
            <p:ph type="title"/>
          </p:nvPr>
        </p:nvSpPr>
        <p:spPr/>
        <p:txBody>
          <a:bodyPr/>
          <a:lstStyle/>
          <a:p>
            <a:r>
              <a:rPr lang="en-US"/>
              <a:t>LinkedIn Updates Table | All Pages - 14 of 24</a:t>
            </a:r>
          </a:p>
        </p:txBody>
      </p:sp>
      <p:graphicFrame>
        <p:nvGraphicFramePr>
          <p:cNvPr id="5" name="Table Placeholder 4">
            <a:extLst>
              <a:ext uri="{FF2B5EF4-FFF2-40B4-BE49-F238E27FC236}">
                <a16:creationId xmlns:a16="http://schemas.microsoft.com/office/drawing/2014/main" id="{18FCE6B2-4A7A-4C15-B7F1-F89F363159DE}"/>
              </a:ext>
            </a:extLst>
          </p:cNvPr>
          <p:cNvGraphicFramePr>
            <a:graphicFrameLocks noGrp="1"/>
          </p:cNvGraphicFramePr>
          <p:nvPr>
            <p:ph type="tbl" sz="quarter" idx="13"/>
            <p:extLst>
              <p:ext uri="{D42A27DB-BD31-4B8C-83A1-F6EECF244321}">
                <p14:modId xmlns:p14="http://schemas.microsoft.com/office/powerpoint/2010/main" val="2765215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40940937"/>
                    </a:ext>
                  </a:extLst>
                </a:gridCol>
                <a:gridCol w="905256">
                  <a:extLst>
                    <a:ext uri="{9D8B030D-6E8A-4147-A177-3AD203B41FA5}">
                      <a16:colId xmlns:a16="http://schemas.microsoft.com/office/drawing/2014/main" val="3273886569"/>
                    </a:ext>
                  </a:extLst>
                </a:gridCol>
                <a:gridCol w="822960">
                  <a:extLst>
                    <a:ext uri="{9D8B030D-6E8A-4147-A177-3AD203B41FA5}">
                      <a16:colId xmlns:a16="http://schemas.microsoft.com/office/drawing/2014/main" val="338962812"/>
                    </a:ext>
                  </a:extLst>
                </a:gridCol>
                <a:gridCol w="987552">
                  <a:extLst>
                    <a:ext uri="{9D8B030D-6E8A-4147-A177-3AD203B41FA5}">
                      <a16:colId xmlns:a16="http://schemas.microsoft.com/office/drawing/2014/main" val="2755215504"/>
                    </a:ext>
                  </a:extLst>
                </a:gridCol>
                <a:gridCol w="987552">
                  <a:extLst>
                    <a:ext uri="{9D8B030D-6E8A-4147-A177-3AD203B41FA5}">
                      <a16:colId xmlns:a16="http://schemas.microsoft.com/office/drawing/2014/main" val="151856770"/>
                    </a:ext>
                  </a:extLst>
                </a:gridCol>
                <a:gridCol w="987552">
                  <a:extLst>
                    <a:ext uri="{9D8B030D-6E8A-4147-A177-3AD203B41FA5}">
                      <a16:colId xmlns:a16="http://schemas.microsoft.com/office/drawing/2014/main" val="825255023"/>
                    </a:ext>
                  </a:extLst>
                </a:gridCol>
                <a:gridCol w="987552">
                  <a:extLst>
                    <a:ext uri="{9D8B030D-6E8A-4147-A177-3AD203B41FA5}">
                      <a16:colId xmlns:a16="http://schemas.microsoft.com/office/drawing/2014/main" val="171529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5640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- 2019-05-27 03:25:23 </a:t>
                      </a:r>
                      <a:r>
                        <a:rPr kumimoji="0" lang="en-US" sz="1000" b="0" i="0" u="none" strike="noStrike" kern="1200" cap="none" spc="0" normalizeH="0" baseline="0" noProof="0">
                          <a:ln>
                            <a:noFill/>
                          </a:ln>
                          <a:solidFill>
                            <a:prstClr val="black"/>
                          </a:solidFill>
                          <a:effectLst/>
                          <a:uLnTx/>
                          <a:uFillTx/>
                          <a:latin typeface="+mn-lt"/>
                          <a:ea typeface="+mn-ea"/>
                          <a:cs typeface="+mn-cs"/>
                        </a:rPr>
                        <a:t>
  Whoops, looks like there’s a photobomber who wanted to be part of the winning dodgeball team’s success! Eco World Sports Club held their Dodgeball Tournament at Sunway Extreme Park this month and the competition had all supporters on the edge of their seats! #SportsClub #TeamEcoWorld #BestEmployer #AONBestEmployer #AONBestEmployerMalaysia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https://media.licdn.com/dms/image/C5122AQHDIlmoYW84MQ/feedshare-shrink_1280/0?e=1563408000&amp;v=beta&amp;t=EydTvX4UZT5lywys9rgNxf76f4BvS3GWimUbx-U6Lbo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06/13/2019 06:04:48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46689065"/>
                  </a:ext>
                </a:extLst>
              </a:tr>
            </a:tbl>
          </a:graphicData>
        </a:graphic>
      </p:graphicFrame>
      <p:sp>
        <p:nvSpPr>
          <p:cNvPr id="4" name="Text Placeholder 3">
            <a:extLst>
              <a:ext uri="{FF2B5EF4-FFF2-40B4-BE49-F238E27FC236}">
                <a16:creationId xmlns:a16="http://schemas.microsoft.com/office/drawing/2014/main" id="{4AAAAC7C-9188-435B-9442-210C84CB6F41}"/>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11155315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52E86-D1D9-4648-8E83-7194F18BAE21}"/>
              </a:ext>
            </a:extLst>
          </p:cNvPr>
          <p:cNvSpPr>
            <a:spLocks noGrp="1"/>
          </p:cNvSpPr>
          <p:nvPr>
            <p:ph type="title"/>
          </p:nvPr>
        </p:nvSpPr>
        <p:spPr/>
        <p:txBody>
          <a:bodyPr/>
          <a:lstStyle/>
          <a:p>
            <a:r>
              <a:rPr lang="en-US"/>
              <a:t>LinkedIn Updates Table | All Pages - 15 of 24</a:t>
            </a:r>
          </a:p>
        </p:txBody>
      </p:sp>
      <p:graphicFrame>
        <p:nvGraphicFramePr>
          <p:cNvPr id="5" name="Table Placeholder 4">
            <a:extLst>
              <a:ext uri="{FF2B5EF4-FFF2-40B4-BE49-F238E27FC236}">
                <a16:creationId xmlns:a16="http://schemas.microsoft.com/office/drawing/2014/main" id="{E7B7DE1F-E203-46F3-82C7-29E97055233E}"/>
              </a:ext>
            </a:extLst>
          </p:cNvPr>
          <p:cNvGraphicFramePr>
            <a:graphicFrameLocks noGrp="1"/>
          </p:cNvGraphicFramePr>
          <p:nvPr>
            <p:ph type="tbl" sz="quarter" idx="13"/>
            <p:extLst>
              <p:ext uri="{D42A27DB-BD31-4B8C-83A1-F6EECF244321}">
                <p14:modId xmlns:p14="http://schemas.microsoft.com/office/powerpoint/2010/main" val="3039368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51208265"/>
                    </a:ext>
                  </a:extLst>
                </a:gridCol>
                <a:gridCol w="905256">
                  <a:extLst>
                    <a:ext uri="{9D8B030D-6E8A-4147-A177-3AD203B41FA5}">
                      <a16:colId xmlns:a16="http://schemas.microsoft.com/office/drawing/2014/main" val="2631805494"/>
                    </a:ext>
                  </a:extLst>
                </a:gridCol>
                <a:gridCol w="822960">
                  <a:extLst>
                    <a:ext uri="{9D8B030D-6E8A-4147-A177-3AD203B41FA5}">
                      <a16:colId xmlns:a16="http://schemas.microsoft.com/office/drawing/2014/main" val="1915083322"/>
                    </a:ext>
                  </a:extLst>
                </a:gridCol>
                <a:gridCol w="987552">
                  <a:extLst>
                    <a:ext uri="{9D8B030D-6E8A-4147-A177-3AD203B41FA5}">
                      <a16:colId xmlns:a16="http://schemas.microsoft.com/office/drawing/2014/main" val="1332200461"/>
                    </a:ext>
                  </a:extLst>
                </a:gridCol>
                <a:gridCol w="987552">
                  <a:extLst>
                    <a:ext uri="{9D8B030D-6E8A-4147-A177-3AD203B41FA5}">
                      <a16:colId xmlns:a16="http://schemas.microsoft.com/office/drawing/2014/main" val="1940603485"/>
                    </a:ext>
                  </a:extLst>
                </a:gridCol>
                <a:gridCol w="987552">
                  <a:extLst>
                    <a:ext uri="{9D8B030D-6E8A-4147-A177-3AD203B41FA5}">
                      <a16:colId xmlns:a16="http://schemas.microsoft.com/office/drawing/2014/main" val="1727393408"/>
                    </a:ext>
                  </a:extLst>
                </a:gridCol>
                <a:gridCol w="987552">
                  <a:extLst>
                    <a:ext uri="{9D8B030D-6E8A-4147-A177-3AD203B41FA5}">
                      <a16:colId xmlns:a16="http://schemas.microsoft.com/office/drawing/2014/main" val="3839686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9882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- 2019-05-24 13:49:54 </a:t>
                      </a:r>
                      <a:r>
                        <a:rPr kumimoji="0" lang="en-US" sz="1000" b="0" i="0" u="none" strike="noStrike" kern="1200" cap="none" spc="0" normalizeH="0" baseline="0" noProof="0">
                          <a:ln>
                            <a:noFill/>
                          </a:ln>
                          <a:solidFill>
                            <a:prstClr val="black"/>
                          </a:solidFill>
                          <a:effectLst/>
                          <a:uLnTx/>
                          <a:uFillTx/>
                          <a:latin typeface="+mn-lt"/>
                          <a:ea typeface="+mn-ea"/>
                          <a:cs typeface="+mn-cs"/>
                        </a:rPr>
                        <a:t>
  How many steps do you clock in everyday?
Eco World is participating in the Virgin Pulse Global Challenge 2019 for the fourth year running, and we are thrilled to have 15 teams this year up strong for the 100-day challenge! These teams will strive to clock in at least 10,000 steps a day per individual to keep a healthier and fitter life in line with our Pink Possible Initiative, not only physically but mentally as well. Let's do this!
#TeamEcoWorld #PinkPossible #FitFam #BestEmployer #AONBestEmployer #AONBestEmployerMalaysia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https://media.licdn.com/dms/image/C5122AQFYRxnzgLmDYA/feedshare-shrink_8192/0?e=1563408000&amp;v=beta&amp;t=XDJWWvHVHvAxvJB9AxvpOatbaFHaeSbwfVQCms24nhc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06:06:11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26465656"/>
                  </a:ext>
                </a:extLst>
              </a:tr>
            </a:tbl>
          </a:graphicData>
        </a:graphic>
      </p:graphicFrame>
      <p:sp>
        <p:nvSpPr>
          <p:cNvPr id="4" name="Text Placeholder 3">
            <a:extLst>
              <a:ext uri="{FF2B5EF4-FFF2-40B4-BE49-F238E27FC236}">
                <a16:creationId xmlns:a16="http://schemas.microsoft.com/office/drawing/2014/main" id="{8E45D5A2-F762-4063-9BF6-393757F7030E}"/>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3504223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C572B-AA69-450A-B519-2E55E1A24CC6}"/>
              </a:ext>
            </a:extLst>
          </p:cNvPr>
          <p:cNvSpPr>
            <a:spLocks noGrp="1"/>
          </p:cNvSpPr>
          <p:nvPr>
            <p:ph type="title"/>
          </p:nvPr>
        </p:nvSpPr>
        <p:spPr/>
        <p:txBody>
          <a:bodyPr/>
          <a:lstStyle/>
          <a:p>
            <a:r>
              <a:rPr lang="en-US"/>
              <a:t>LinkedIn Updates Table | All Pages - 16 of 24</a:t>
            </a:r>
          </a:p>
        </p:txBody>
      </p:sp>
      <p:graphicFrame>
        <p:nvGraphicFramePr>
          <p:cNvPr id="5" name="Table Placeholder 4">
            <a:extLst>
              <a:ext uri="{FF2B5EF4-FFF2-40B4-BE49-F238E27FC236}">
                <a16:creationId xmlns:a16="http://schemas.microsoft.com/office/drawing/2014/main" id="{64E2BFD4-3675-4E86-977C-18B5443B76DA}"/>
              </a:ext>
            </a:extLst>
          </p:cNvPr>
          <p:cNvGraphicFramePr>
            <a:graphicFrameLocks noGrp="1"/>
          </p:cNvGraphicFramePr>
          <p:nvPr>
            <p:ph type="tbl" sz="quarter" idx="13"/>
            <p:extLst>
              <p:ext uri="{D42A27DB-BD31-4B8C-83A1-F6EECF244321}">
                <p14:modId xmlns:p14="http://schemas.microsoft.com/office/powerpoint/2010/main" val="102206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43045254"/>
                    </a:ext>
                  </a:extLst>
                </a:gridCol>
                <a:gridCol w="905256">
                  <a:extLst>
                    <a:ext uri="{9D8B030D-6E8A-4147-A177-3AD203B41FA5}">
                      <a16:colId xmlns:a16="http://schemas.microsoft.com/office/drawing/2014/main" val="3915067773"/>
                    </a:ext>
                  </a:extLst>
                </a:gridCol>
                <a:gridCol w="822960">
                  <a:extLst>
                    <a:ext uri="{9D8B030D-6E8A-4147-A177-3AD203B41FA5}">
                      <a16:colId xmlns:a16="http://schemas.microsoft.com/office/drawing/2014/main" val="2044197476"/>
                    </a:ext>
                  </a:extLst>
                </a:gridCol>
                <a:gridCol w="987552">
                  <a:extLst>
                    <a:ext uri="{9D8B030D-6E8A-4147-A177-3AD203B41FA5}">
                      <a16:colId xmlns:a16="http://schemas.microsoft.com/office/drawing/2014/main" val="1151576377"/>
                    </a:ext>
                  </a:extLst>
                </a:gridCol>
                <a:gridCol w="987552">
                  <a:extLst>
                    <a:ext uri="{9D8B030D-6E8A-4147-A177-3AD203B41FA5}">
                      <a16:colId xmlns:a16="http://schemas.microsoft.com/office/drawing/2014/main" val="133605993"/>
                    </a:ext>
                  </a:extLst>
                </a:gridCol>
                <a:gridCol w="987552">
                  <a:extLst>
                    <a:ext uri="{9D8B030D-6E8A-4147-A177-3AD203B41FA5}">
                      <a16:colId xmlns:a16="http://schemas.microsoft.com/office/drawing/2014/main" val="3151957694"/>
                    </a:ext>
                  </a:extLst>
                </a:gridCol>
                <a:gridCol w="987552">
                  <a:extLst>
                    <a:ext uri="{9D8B030D-6E8A-4147-A177-3AD203B41FA5}">
                      <a16:colId xmlns:a16="http://schemas.microsoft.com/office/drawing/2014/main" val="850393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477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- 2019-05-24 03:18:26 </a:t>
                      </a:r>
                      <a:r>
                        <a:rPr kumimoji="0" lang="en-US" sz="1000" b="0" i="0" u="none" strike="noStrike" kern="1200" cap="none" spc="0" normalizeH="0" baseline="0" noProof="0">
                          <a:ln>
                            <a:noFill/>
                          </a:ln>
                          <a:solidFill>
                            <a:prstClr val="black"/>
                          </a:solidFill>
                          <a:effectLst/>
                          <a:uLnTx/>
                          <a:uFillTx/>
                          <a:latin typeface="+mn-lt"/>
                          <a:ea typeface="+mn-ea"/>
                          <a:cs typeface="+mn-cs"/>
                        </a:rPr>
                        <a:t>
  Got your bags packed and ready to balik kampung? Hari Raya is not only a celebratory time for family, it’s also for Team EcoWorld to get together and enjoy quality time, great food, and awesome performances by our very own talents!
Take a look at last year’s festivities! We can’t wait for our Hari Raya celebrations this year!
#TeamEcoWorld #HariRaya #Ramadhan #BestEmployer #AONBestEmployer #AONBestEmployerMalaysia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https://media.licdn.com/dms/image/C5122AQF3NCkd4qKR7A/feedshare-shrink_8192/0?e=1563408000&amp;v=beta&amp;t=XaPtWnggtX0RmjDSBZL1cJPiMEPK-DWkQE_O9PMWb6Q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06:06:11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44795330"/>
                  </a:ext>
                </a:extLst>
              </a:tr>
            </a:tbl>
          </a:graphicData>
        </a:graphic>
      </p:graphicFrame>
      <p:sp>
        <p:nvSpPr>
          <p:cNvPr id="4" name="Text Placeholder 3">
            <a:extLst>
              <a:ext uri="{FF2B5EF4-FFF2-40B4-BE49-F238E27FC236}">
                <a16:creationId xmlns:a16="http://schemas.microsoft.com/office/drawing/2014/main" id="{E90F10D0-C7CF-44E9-A649-DFDAF8D344C3}"/>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29445618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15BE1-6852-473C-87D0-92F2DD79843E}"/>
              </a:ext>
            </a:extLst>
          </p:cNvPr>
          <p:cNvSpPr>
            <a:spLocks noGrp="1"/>
          </p:cNvSpPr>
          <p:nvPr>
            <p:ph type="title"/>
          </p:nvPr>
        </p:nvSpPr>
        <p:spPr/>
        <p:txBody>
          <a:bodyPr/>
          <a:lstStyle/>
          <a:p>
            <a:r>
              <a:rPr lang="en-US"/>
              <a:t>LinkedIn Updates Table | All Pages - 17 of 24</a:t>
            </a:r>
          </a:p>
        </p:txBody>
      </p:sp>
      <p:graphicFrame>
        <p:nvGraphicFramePr>
          <p:cNvPr id="5" name="Table Placeholder 4">
            <a:extLst>
              <a:ext uri="{FF2B5EF4-FFF2-40B4-BE49-F238E27FC236}">
                <a16:creationId xmlns:a16="http://schemas.microsoft.com/office/drawing/2014/main" id="{D4C5F1E9-A378-404E-839A-50633666F683}"/>
              </a:ext>
            </a:extLst>
          </p:cNvPr>
          <p:cNvGraphicFramePr>
            <a:graphicFrameLocks noGrp="1"/>
          </p:cNvGraphicFramePr>
          <p:nvPr>
            <p:ph type="tbl" sz="quarter" idx="13"/>
            <p:extLst>
              <p:ext uri="{D42A27DB-BD31-4B8C-83A1-F6EECF244321}">
                <p14:modId xmlns:p14="http://schemas.microsoft.com/office/powerpoint/2010/main" val="637542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56220698"/>
                    </a:ext>
                  </a:extLst>
                </a:gridCol>
                <a:gridCol w="905256">
                  <a:extLst>
                    <a:ext uri="{9D8B030D-6E8A-4147-A177-3AD203B41FA5}">
                      <a16:colId xmlns:a16="http://schemas.microsoft.com/office/drawing/2014/main" val="3640519021"/>
                    </a:ext>
                  </a:extLst>
                </a:gridCol>
                <a:gridCol w="822960">
                  <a:extLst>
                    <a:ext uri="{9D8B030D-6E8A-4147-A177-3AD203B41FA5}">
                      <a16:colId xmlns:a16="http://schemas.microsoft.com/office/drawing/2014/main" val="935687979"/>
                    </a:ext>
                  </a:extLst>
                </a:gridCol>
                <a:gridCol w="987552">
                  <a:extLst>
                    <a:ext uri="{9D8B030D-6E8A-4147-A177-3AD203B41FA5}">
                      <a16:colId xmlns:a16="http://schemas.microsoft.com/office/drawing/2014/main" val="3035172102"/>
                    </a:ext>
                  </a:extLst>
                </a:gridCol>
                <a:gridCol w="987552">
                  <a:extLst>
                    <a:ext uri="{9D8B030D-6E8A-4147-A177-3AD203B41FA5}">
                      <a16:colId xmlns:a16="http://schemas.microsoft.com/office/drawing/2014/main" val="3150068865"/>
                    </a:ext>
                  </a:extLst>
                </a:gridCol>
                <a:gridCol w="987552">
                  <a:extLst>
                    <a:ext uri="{9D8B030D-6E8A-4147-A177-3AD203B41FA5}">
                      <a16:colId xmlns:a16="http://schemas.microsoft.com/office/drawing/2014/main" val="860772633"/>
                    </a:ext>
                  </a:extLst>
                </a:gridCol>
                <a:gridCol w="987552">
                  <a:extLst>
                    <a:ext uri="{9D8B030D-6E8A-4147-A177-3AD203B41FA5}">
                      <a16:colId xmlns:a16="http://schemas.microsoft.com/office/drawing/2014/main" val="647830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1078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- 2019-05-23 11:27:46 </a:t>
                      </a:r>
                      <a:r>
                        <a:rPr kumimoji="0" lang="en-US" sz="1000" b="0" i="0" u="none" strike="noStrike" kern="1200" cap="none" spc="0" normalizeH="0" baseline="0" noProof="0">
                          <a:ln>
                            <a:noFill/>
                          </a:ln>
                          <a:solidFill>
                            <a:prstClr val="black"/>
                          </a:solidFill>
                          <a:effectLst/>
                          <a:uLnTx/>
                          <a:uFillTx/>
                          <a:latin typeface="+mn-lt"/>
                          <a:ea typeface="+mn-ea"/>
                          <a:cs typeface="+mn-cs"/>
                        </a:rPr>
                        <a:t>
  Shh, no spoilers here, we promise… Team EcoWorld caught up with Earth’s mightiest heroes during the EcoWorld Sports Club Movie Night- to watch the highly-anticipated Avengers: Endgame!
Our Sports Club hosts a wide range of recreational and sporting activities, and we have to say… “movie marathons” are indeed a popular “sport”! What should we catch next on the silver screen? #SportsClub #MovieNight #Avengers #Endgame #TeamEcoWorld #BestEmployer #AONBestEmployer #AONBestEmployerMalaysia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https://media.licdn.com/dms/image/C5122AQE3vkn-OwiksA/feedshare-shrink_1280/0?e=1563408000&amp;v=beta&amp;t=e5ZlP_NS1-JWdp7hQuweapn7_mNi2b2GVS98nD-asDs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06:06:11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94122248"/>
                  </a:ext>
                </a:extLst>
              </a:tr>
            </a:tbl>
          </a:graphicData>
        </a:graphic>
      </p:graphicFrame>
      <p:sp>
        <p:nvSpPr>
          <p:cNvPr id="4" name="Text Placeholder 3">
            <a:extLst>
              <a:ext uri="{FF2B5EF4-FFF2-40B4-BE49-F238E27FC236}">
                <a16:creationId xmlns:a16="http://schemas.microsoft.com/office/drawing/2014/main" id="{5FC51138-88AA-4239-AFA8-1B93F107869A}"/>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19097039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3FB37-D07F-44F8-B8EC-99CD1F6A8093}"/>
              </a:ext>
            </a:extLst>
          </p:cNvPr>
          <p:cNvSpPr>
            <a:spLocks noGrp="1"/>
          </p:cNvSpPr>
          <p:nvPr>
            <p:ph type="title"/>
          </p:nvPr>
        </p:nvSpPr>
        <p:spPr/>
        <p:txBody>
          <a:bodyPr/>
          <a:lstStyle/>
          <a:p>
            <a:r>
              <a:rPr lang="en-US"/>
              <a:t>LinkedIn Updates Table | All Pages - 18 of 24</a:t>
            </a:r>
          </a:p>
        </p:txBody>
      </p:sp>
      <p:graphicFrame>
        <p:nvGraphicFramePr>
          <p:cNvPr id="5" name="Table Placeholder 4">
            <a:extLst>
              <a:ext uri="{FF2B5EF4-FFF2-40B4-BE49-F238E27FC236}">
                <a16:creationId xmlns:a16="http://schemas.microsoft.com/office/drawing/2014/main" id="{2D25E1E3-2E4C-42BB-BE67-0736F4E15DD7}"/>
              </a:ext>
            </a:extLst>
          </p:cNvPr>
          <p:cNvGraphicFramePr>
            <a:graphicFrameLocks noGrp="1"/>
          </p:cNvGraphicFramePr>
          <p:nvPr>
            <p:ph type="tbl" sz="quarter" idx="13"/>
            <p:extLst>
              <p:ext uri="{D42A27DB-BD31-4B8C-83A1-F6EECF244321}">
                <p14:modId xmlns:p14="http://schemas.microsoft.com/office/powerpoint/2010/main" val="3750047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61483037"/>
                    </a:ext>
                  </a:extLst>
                </a:gridCol>
                <a:gridCol w="905256">
                  <a:extLst>
                    <a:ext uri="{9D8B030D-6E8A-4147-A177-3AD203B41FA5}">
                      <a16:colId xmlns:a16="http://schemas.microsoft.com/office/drawing/2014/main" val="993774634"/>
                    </a:ext>
                  </a:extLst>
                </a:gridCol>
                <a:gridCol w="822960">
                  <a:extLst>
                    <a:ext uri="{9D8B030D-6E8A-4147-A177-3AD203B41FA5}">
                      <a16:colId xmlns:a16="http://schemas.microsoft.com/office/drawing/2014/main" val="3119955522"/>
                    </a:ext>
                  </a:extLst>
                </a:gridCol>
                <a:gridCol w="987552">
                  <a:extLst>
                    <a:ext uri="{9D8B030D-6E8A-4147-A177-3AD203B41FA5}">
                      <a16:colId xmlns:a16="http://schemas.microsoft.com/office/drawing/2014/main" val="2928033263"/>
                    </a:ext>
                  </a:extLst>
                </a:gridCol>
                <a:gridCol w="987552">
                  <a:extLst>
                    <a:ext uri="{9D8B030D-6E8A-4147-A177-3AD203B41FA5}">
                      <a16:colId xmlns:a16="http://schemas.microsoft.com/office/drawing/2014/main" val="2690812942"/>
                    </a:ext>
                  </a:extLst>
                </a:gridCol>
                <a:gridCol w="987552">
                  <a:extLst>
                    <a:ext uri="{9D8B030D-6E8A-4147-A177-3AD203B41FA5}">
                      <a16:colId xmlns:a16="http://schemas.microsoft.com/office/drawing/2014/main" val="1661987070"/>
                    </a:ext>
                  </a:extLst>
                </a:gridCol>
                <a:gridCol w="987552">
                  <a:extLst>
                    <a:ext uri="{9D8B030D-6E8A-4147-A177-3AD203B41FA5}">
                      <a16:colId xmlns:a16="http://schemas.microsoft.com/office/drawing/2014/main" val="2304224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8707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- 2019-05-21 04:18:01 </a:t>
                      </a:r>
                      <a:r>
                        <a:rPr kumimoji="0" lang="en-US" sz="1000" b="0" i="0" u="none" strike="noStrike" kern="1200" cap="none" spc="0" normalizeH="0" baseline="0" noProof="0">
                          <a:ln>
                            <a:noFill/>
                          </a:ln>
                          <a:solidFill>
                            <a:prstClr val="black"/>
                          </a:solidFill>
                          <a:effectLst/>
                          <a:uLnTx/>
                          <a:uFillTx/>
                          <a:latin typeface="+mn-lt"/>
                          <a:ea typeface="+mn-ea"/>
                          <a:cs typeface="+mn-cs"/>
                        </a:rPr>
                        <a:t>
  A great leader inspires his team, and in turn, a great team can inspire a leader.
Here’s CEO and President of Eco World Development Group Berhad Dato’ Chang Khim Wah catching up with Team EcoWorld during the quarterly CEO Dialogue sessions, where staff of all levels received updates on the company direction from the horse’s mouth and shared issues faced on the ground. #TeamEcoWorld #BestEmployer #AONBestEmployer #AONBestEmployerMalaysia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https://media.licdn.com/dms/image/C5122AQEA2CCK0zAfyQ/feedshare-shrink_8192/0?e=1563408000&amp;v=beta&amp;t=PbsNrYYl6jKV0znKak8tKI2YGXCiFRaWW26xiv39uOU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06:06:11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5355662"/>
                  </a:ext>
                </a:extLst>
              </a:tr>
            </a:tbl>
          </a:graphicData>
        </a:graphic>
      </p:graphicFrame>
      <p:sp>
        <p:nvSpPr>
          <p:cNvPr id="4" name="Text Placeholder 3">
            <a:extLst>
              <a:ext uri="{FF2B5EF4-FFF2-40B4-BE49-F238E27FC236}">
                <a16:creationId xmlns:a16="http://schemas.microsoft.com/office/drawing/2014/main" id="{C80F36B5-ADE1-4BC9-A487-7F33AC583B8E}"/>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1553283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87558-B4B5-4B73-BAD8-6E8C993DACD0}"/>
              </a:ext>
            </a:extLst>
          </p:cNvPr>
          <p:cNvSpPr>
            <a:spLocks noGrp="1"/>
          </p:cNvSpPr>
          <p:nvPr>
            <p:ph type="title"/>
          </p:nvPr>
        </p:nvSpPr>
        <p:spPr/>
        <p:txBody>
          <a:bodyPr/>
          <a:lstStyle/>
          <a:p>
            <a:r>
              <a:rPr lang="en-US"/>
              <a:t>LinkedIn Updates Table | All Pages - 19 of 24</a:t>
            </a:r>
          </a:p>
        </p:txBody>
      </p:sp>
      <p:graphicFrame>
        <p:nvGraphicFramePr>
          <p:cNvPr id="5" name="Table Placeholder 4">
            <a:extLst>
              <a:ext uri="{FF2B5EF4-FFF2-40B4-BE49-F238E27FC236}">
                <a16:creationId xmlns:a16="http://schemas.microsoft.com/office/drawing/2014/main" id="{3D1E9D05-D3D5-4260-BCC2-ED9392BC64B7}"/>
              </a:ext>
            </a:extLst>
          </p:cNvPr>
          <p:cNvGraphicFramePr>
            <a:graphicFrameLocks noGrp="1"/>
          </p:cNvGraphicFramePr>
          <p:nvPr>
            <p:ph type="tbl" sz="quarter" idx="13"/>
            <p:extLst>
              <p:ext uri="{D42A27DB-BD31-4B8C-83A1-F6EECF244321}">
                <p14:modId xmlns:p14="http://schemas.microsoft.com/office/powerpoint/2010/main" val="2107337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69716339"/>
                    </a:ext>
                  </a:extLst>
                </a:gridCol>
                <a:gridCol w="905256">
                  <a:extLst>
                    <a:ext uri="{9D8B030D-6E8A-4147-A177-3AD203B41FA5}">
                      <a16:colId xmlns:a16="http://schemas.microsoft.com/office/drawing/2014/main" val="786560563"/>
                    </a:ext>
                  </a:extLst>
                </a:gridCol>
                <a:gridCol w="822960">
                  <a:extLst>
                    <a:ext uri="{9D8B030D-6E8A-4147-A177-3AD203B41FA5}">
                      <a16:colId xmlns:a16="http://schemas.microsoft.com/office/drawing/2014/main" val="692829480"/>
                    </a:ext>
                  </a:extLst>
                </a:gridCol>
                <a:gridCol w="987552">
                  <a:extLst>
                    <a:ext uri="{9D8B030D-6E8A-4147-A177-3AD203B41FA5}">
                      <a16:colId xmlns:a16="http://schemas.microsoft.com/office/drawing/2014/main" val="3465612535"/>
                    </a:ext>
                  </a:extLst>
                </a:gridCol>
                <a:gridCol w="987552">
                  <a:extLst>
                    <a:ext uri="{9D8B030D-6E8A-4147-A177-3AD203B41FA5}">
                      <a16:colId xmlns:a16="http://schemas.microsoft.com/office/drawing/2014/main" val="2917987662"/>
                    </a:ext>
                  </a:extLst>
                </a:gridCol>
                <a:gridCol w="987552">
                  <a:extLst>
                    <a:ext uri="{9D8B030D-6E8A-4147-A177-3AD203B41FA5}">
                      <a16:colId xmlns:a16="http://schemas.microsoft.com/office/drawing/2014/main" val="2560744381"/>
                    </a:ext>
                  </a:extLst>
                </a:gridCol>
                <a:gridCol w="987552">
                  <a:extLst>
                    <a:ext uri="{9D8B030D-6E8A-4147-A177-3AD203B41FA5}">
                      <a16:colId xmlns:a16="http://schemas.microsoft.com/office/drawing/2014/main" val="884870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1678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- 2019-05-17 12:33:10 </a:t>
                      </a:r>
                      <a:r>
                        <a:rPr kumimoji="0" lang="en-US" sz="1000" b="0" i="0" u="none" strike="noStrike" kern="1200" cap="none" spc="0" normalizeH="0" baseline="0" noProof="0">
                          <a:ln>
                            <a:noFill/>
                          </a:ln>
                          <a:solidFill>
                            <a:prstClr val="black"/>
                          </a:solidFill>
                          <a:effectLst/>
                          <a:uLnTx/>
                          <a:uFillTx/>
                          <a:latin typeface="+mn-lt"/>
                          <a:ea typeface="+mn-ea"/>
                          <a:cs typeface="+mn-cs"/>
                        </a:rPr>
                        <a:t>
  Well-being and healthcare starts with awareness, and your own health starts with you! Under the Pink Possible Campaign, Team EcoWorld enjoyed the benefits of having a wide array of healthcare vendors to conduct various free health checks as well as share information regarding their products and services.
The best providers in the business such as Life Care, Mary Kay, and Pantai Hospital, had Team EcoWorld spoiled for choice to speak with professionals and access health checks on the spot, including BMI test, glucose test, body composition analysis, vision check, dental check, skin and scalp analysis, chiropractic check, and even essential oil therapy– to name a few.
#TeamEcoWorld #PinkPossible #BestEmployer #AONBestEmployer #AONBestEmployerMalaysia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https://media.licdn.com/dms/image/C5122AQHyDgIefqvTnQ/feedshare-shrink_8192/0?e=1563408000&amp;v=beta&amp;t=hQhjpYl8AJdZyv4w4uXPOORWyleab2GioqEBYCa6rR4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06/12/2019 06:04:21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4231980"/>
                  </a:ext>
                </a:extLst>
              </a:tr>
            </a:tbl>
          </a:graphicData>
        </a:graphic>
      </p:graphicFrame>
      <p:sp>
        <p:nvSpPr>
          <p:cNvPr id="4" name="Text Placeholder 3">
            <a:extLst>
              <a:ext uri="{FF2B5EF4-FFF2-40B4-BE49-F238E27FC236}">
                <a16:creationId xmlns:a16="http://schemas.microsoft.com/office/drawing/2014/main" id="{243AA76E-3695-4740-BCAB-78DE81D7C8F8}"/>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3761325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7047A-68A8-41D8-90C0-AE06DB1E2AD2}"/>
              </a:ext>
            </a:extLst>
          </p:cNvPr>
          <p:cNvSpPr>
            <a:spLocks noGrp="1"/>
          </p:cNvSpPr>
          <p:nvPr>
            <p:ph type="title"/>
          </p:nvPr>
        </p:nvSpPr>
        <p:spPr/>
        <p:txBody>
          <a:bodyPr/>
          <a:lstStyle/>
          <a:p>
            <a:r>
              <a:rPr lang="en-US"/>
              <a:t>LinkedIn Updates Table | All Pages - 20 of 24</a:t>
            </a:r>
          </a:p>
        </p:txBody>
      </p:sp>
      <p:graphicFrame>
        <p:nvGraphicFramePr>
          <p:cNvPr id="5" name="Table Placeholder 4">
            <a:extLst>
              <a:ext uri="{FF2B5EF4-FFF2-40B4-BE49-F238E27FC236}">
                <a16:creationId xmlns:a16="http://schemas.microsoft.com/office/drawing/2014/main" id="{DC09AF2D-B132-4B0C-BE2B-25F4D984644F}"/>
              </a:ext>
            </a:extLst>
          </p:cNvPr>
          <p:cNvGraphicFramePr>
            <a:graphicFrameLocks noGrp="1"/>
          </p:cNvGraphicFramePr>
          <p:nvPr>
            <p:ph type="tbl" sz="quarter" idx="13"/>
            <p:extLst>
              <p:ext uri="{D42A27DB-BD31-4B8C-83A1-F6EECF244321}">
                <p14:modId xmlns:p14="http://schemas.microsoft.com/office/powerpoint/2010/main" val="3090141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89888778"/>
                    </a:ext>
                  </a:extLst>
                </a:gridCol>
                <a:gridCol w="905256">
                  <a:extLst>
                    <a:ext uri="{9D8B030D-6E8A-4147-A177-3AD203B41FA5}">
                      <a16:colId xmlns:a16="http://schemas.microsoft.com/office/drawing/2014/main" val="2225573443"/>
                    </a:ext>
                  </a:extLst>
                </a:gridCol>
                <a:gridCol w="822960">
                  <a:extLst>
                    <a:ext uri="{9D8B030D-6E8A-4147-A177-3AD203B41FA5}">
                      <a16:colId xmlns:a16="http://schemas.microsoft.com/office/drawing/2014/main" val="930356418"/>
                    </a:ext>
                  </a:extLst>
                </a:gridCol>
                <a:gridCol w="987552">
                  <a:extLst>
                    <a:ext uri="{9D8B030D-6E8A-4147-A177-3AD203B41FA5}">
                      <a16:colId xmlns:a16="http://schemas.microsoft.com/office/drawing/2014/main" val="1419858082"/>
                    </a:ext>
                  </a:extLst>
                </a:gridCol>
                <a:gridCol w="987552">
                  <a:extLst>
                    <a:ext uri="{9D8B030D-6E8A-4147-A177-3AD203B41FA5}">
                      <a16:colId xmlns:a16="http://schemas.microsoft.com/office/drawing/2014/main" val="41832823"/>
                    </a:ext>
                  </a:extLst>
                </a:gridCol>
                <a:gridCol w="987552">
                  <a:extLst>
                    <a:ext uri="{9D8B030D-6E8A-4147-A177-3AD203B41FA5}">
                      <a16:colId xmlns:a16="http://schemas.microsoft.com/office/drawing/2014/main" val="2226196400"/>
                    </a:ext>
                  </a:extLst>
                </a:gridCol>
                <a:gridCol w="987552">
                  <a:extLst>
                    <a:ext uri="{9D8B030D-6E8A-4147-A177-3AD203B41FA5}">
                      <a16:colId xmlns:a16="http://schemas.microsoft.com/office/drawing/2014/main" val="232090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3259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 P Setia - 2019-05-16 15:29:05 </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congratulate the 4th batch of participants from Setia's PeopleXcellence Program. Today marks the beginning of their journey in becoming an inspiring leader that will help young talents to grow and succeed in their career. #peopleXcellence #Setialeaders #Buildinganationsoftalents #StayTogetherStaySetia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https://media.licdn.com/dms/image/C5122AQHwtjTab3puEw/feedshare-shrink_8192/0?e=1563408000&amp;v=beta&amp;t=uceSyPYKzkfa8xOOttc-oj5ubimgn2yqGYgZqxpZfP4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06/14/2019 06:07:38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26437695"/>
                  </a:ext>
                </a:extLst>
              </a:tr>
            </a:tbl>
          </a:graphicData>
        </a:graphic>
      </p:graphicFrame>
      <p:sp>
        <p:nvSpPr>
          <p:cNvPr id="4" name="Text Placeholder 3">
            <a:extLst>
              <a:ext uri="{FF2B5EF4-FFF2-40B4-BE49-F238E27FC236}">
                <a16:creationId xmlns:a16="http://schemas.microsoft.com/office/drawing/2014/main" id="{A6B15764-746F-4DC1-ADED-B900FEBDEAEF}"/>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1717651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0D3A6-7B68-4661-8086-1987EA12CC58}"/>
              </a:ext>
            </a:extLst>
          </p:cNvPr>
          <p:cNvSpPr>
            <a:spLocks noGrp="1"/>
          </p:cNvSpPr>
          <p:nvPr>
            <p:ph type="title"/>
          </p:nvPr>
        </p:nvSpPr>
        <p:spPr/>
        <p:txBody>
          <a:bodyPr/>
          <a:lstStyle/>
          <a:p>
            <a:r>
              <a:rPr lang="en-US"/>
              <a:t>LinkedIn Updates Table | All Pages - 21 of 24</a:t>
            </a:r>
          </a:p>
        </p:txBody>
      </p:sp>
      <p:graphicFrame>
        <p:nvGraphicFramePr>
          <p:cNvPr id="5" name="Table Placeholder 4">
            <a:extLst>
              <a:ext uri="{FF2B5EF4-FFF2-40B4-BE49-F238E27FC236}">
                <a16:creationId xmlns:a16="http://schemas.microsoft.com/office/drawing/2014/main" id="{46C91CE1-41D8-4792-9A85-6EFB889C040E}"/>
              </a:ext>
            </a:extLst>
          </p:cNvPr>
          <p:cNvGraphicFramePr>
            <a:graphicFrameLocks noGrp="1"/>
          </p:cNvGraphicFramePr>
          <p:nvPr>
            <p:ph type="tbl" sz="quarter" idx="13"/>
            <p:extLst>
              <p:ext uri="{D42A27DB-BD31-4B8C-83A1-F6EECF244321}">
                <p14:modId xmlns:p14="http://schemas.microsoft.com/office/powerpoint/2010/main" val="3847357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68107422"/>
                    </a:ext>
                  </a:extLst>
                </a:gridCol>
                <a:gridCol w="905256">
                  <a:extLst>
                    <a:ext uri="{9D8B030D-6E8A-4147-A177-3AD203B41FA5}">
                      <a16:colId xmlns:a16="http://schemas.microsoft.com/office/drawing/2014/main" val="3190593999"/>
                    </a:ext>
                  </a:extLst>
                </a:gridCol>
                <a:gridCol w="822960">
                  <a:extLst>
                    <a:ext uri="{9D8B030D-6E8A-4147-A177-3AD203B41FA5}">
                      <a16:colId xmlns:a16="http://schemas.microsoft.com/office/drawing/2014/main" val="2335519746"/>
                    </a:ext>
                  </a:extLst>
                </a:gridCol>
                <a:gridCol w="987552">
                  <a:extLst>
                    <a:ext uri="{9D8B030D-6E8A-4147-A177-3AD203B41FA5}">
                      <a16:colId xmlns:a16="http://schemas.microsoft.com/office/drawing/2014/main" val="1704707366"/>
                    </a:ext>
                  </a:extLst>
                </a:gridCol>
                <a:gridCol w="987552">
                  <a:extLst>
                    <a:ext uri="{9D8B030D-6E8A-4147-A177-3AD203B41FA5}">
                      <a16:colId xmlns:a16="http://schemas.microsoft.com/office/drawing/2014/main" val="1909209616"/>
                    </a:ext>
                  </a:extLst>
                </a:gridCol>
                <a:gridCol w="987552">
                  <a:extLst>
                    <a:ext uri="{9D8B030D-6E8A-4147-A177-3AD203B41FA5}">
                      <a16:colId xmlns:a16="http://schemas.microsoft.com/office/drawing/2014/main" val="3062742314"/>
                    </a:ext>
                  </a:extLst>
                </a:gridCol>
                <a:gridCol w="987552">
                  <a:extLst>
                    <a:ext uri="{9D8B030D-6E8A-4147-A177-3AD203B41FA5}">
                      <a16:colId xmlns:a16="http://schemas.microsoft.com/office/drawing/2014/main" val="619353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1188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 P Setia - 2019-05-16 15:14:17 </a:t>
                      </a:r>
                      <a:r>
                        <a:rPr kumimoji="0" lang="en-US" sz="1000" b="0" i="0" u="none" strike="noStrike" kern="1200" cap="none" spc="0" normalizeH="0" baseline="0" noProof="0">
                          <a:ln>
                            <a:noFill/>
                          </a:ln>
                          <a:solidFill>
                            <a:prstClr val="black"/>
                          </a:solidFill>
                          <a:effectLst/>
                          <a:uLnTx/>
                          <a:uFillTx/>
                          <a:latin typeface="+mn-lt"/>
                          <a:ea typeface="+mn-ea"/>
                          <a:cs typeface="+mn-cs"/>
                        </a:rPr>
                        <a:t>
  Setia successfully organised its Annual General Meeting (AGM) with its shareholders earlier this morning to share its outstanding performance last year and discuss its direction and strategies to stay right ahead this year. Present at the meeting to welcome the attendees were Setia's Chairman, Tan Sri Dato' Seri Syed Zainol Anwar Jamalullail, President and Chief Executive Officer (CEO), Dato' Khor Chap Jen, and its board of directors. It was a fruitful session indeed as the shareholders were actively involved, giving their constructive feedbacks which are essential to Setia in its journey striving towards its goals. #StayTogetherStaySetia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https://media.licdn.com/dms/image/C5122AQF89_8_-80kOg/feedshare-shrink_1280/0?e=1563408000&amp;v=beta&amp;t=iTQ13cYgfAZLiJQt1LNtBUCPa9V-xpmFCzWHGsV5cQQ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06/14/2019 06:07:38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21463607"/>
                  </a:ext>
                </a:extLst>
              </a:tr>
            </a:tbl>
          </a:graphicData>
        </a:graphic>
      </p:graphicFrame>
      <p:sp>
        <p:nvSpPr>
          <p:cNvPr id="4" name="Text Placeholder 3">
            <a:extLst>
              <a:ext uri="{FF2B5EF4-FFF2-40B4-BE49-F238E27FC236}">
                <a16:creationId xmlns:a16="http://schemas.microsoft.com/office/drawing/2014/main" id="{E825A10F-D840-42F9-B8EC-92DB472C547A}"/>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1327976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79C31-480F-4DC7-A4F2-7CC073C92A49}"/>
              </a:ext>
            </a:extLst>
          </p:cNvPr>
          <p:cNvSpPr>
            <a:spLocks noGrp="1"/>
          </p:cNvSpPr>
          <p:nvPr>
            <p:ph type="title"/>
          </p:nvPr>
        </p:nvSpPr>
        <p:spPr/>
        <p:txBody>
          <a:bodyPr/>
          <a:lstStyle/>
          <a:p>
            <a:r>
              <a:rPr lang="en-US"/>
              <a:t>LinkedIn Updates Table | All Pages - 22 of 24</a:t>
            </a:r>
          </a:p>
        </p:txBody>
      </p:sp>
      <p:graphicFrame>
        <p:nvGraphicFramePr>
          <p:cNvPr id="5" name="Table Placeholder 4">
            <a:extLst>
              <a:ext uri="{FF2B5EF4-FFF2-40B4-BE49-F238E27FC236}">
                <a16:creationId xmlns:a16="http://schemas.microsoft.com/office/drawing/2014/main" id="{5E06BEF9-2224-4143-BFC3-D0FEE9A70DE5}"/>
              </a:ext>
            </a:extLst>
          </p:cNvPr>
          <p:cNvGraphicFramePr>
            <a:graphicFrameLocks noGrp="1"/>
          </p:cNvGraphicFramePr>
          <p:nvPr>
            <p:ph type="tbl" sz="quarter" idx="13"/>
            <p:extLst>
              <p:ext uri="{D42A27DB-BD31-4B8C-83A1-F6EECF244321}">
                <p14:modId xmlns:p14="http://schemas.microsoft.com/office/powerpoint/2010/main" val="3442412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7547765"/>
                    </a:ext>
                  </a:extLst>
                </a:gridCol>
                <a:gridCol w="905256">
                  <a:extLst>
                    <a:ext uri="{9D8B030D-6E8A-4147-A177-3AD203B41FA5}">
                      <a16:colId xmlns:a16="http://schemas.microsoft.com/office/drawing/2014/main" val="2193514762"/>
                    </a:ext>
                  </a:extLst>
                </a:gridCol>
                <a:gridCol w="822960">
                  <a:extLst>
                    <a:ext uri="{9D8B030D-6E8A-4147-A177-3AD203B41FA5}">
                      <a16:colId xmlns:a16="http://schemas.microsoft.com/office/drawing/2014/main" val="66638210"/>
                    </a:ext>
                  </a:extLst>
                </a:gridCol>
                <a:gridCol w="987552">
                  <a:extLst>
                    <a:ext uri="{9D8B030D-6E8A-4147-A177-3AD203B41FA5}">
                      <a16:colId xmlns:a16="http://schemas.microsoft.com/office/drawing/2014/main" val="3205689827"/>
                    </a:ext>
                  </a:extLst>
                </a:gridCol>
                <a:gridCol w="987552">
                  <a:extLst>
                    <a:ext uri="{9D8B030D-6E8A-4147-A177-3AD203B41FA5}">
                      <a16:colId xmlns:a16="http://schemas.microsoft.com/office/drawing/2014/main" val="2250733385"/>
                    </a:ext>
                  </a:extLst>
                </a:gridCol>
                <a:gridCol w="987552">
                  <a:extLst>
                    <a:ext uri="{9D8B030D-6E8A-4147-A177-3AD203B41FA5}">
                      <a16:colId xmlns:a16="http://schemas.microsoft.com/office/drawing/2014/main" val="1884410449"/>
                    </a:ext>
                  </a:extLst>
                </a:gridCol>
                <a:gridCol w="987552">
                  <a:extLst>
                    <a:ext uri="{9D8B030D-6E8A-4147-A177-3AD203B41FA5}">
                      <a16:colId xmlns:a16="http://schemas.microsoft.com/office/drawing/2014/main" val="1275676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7505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 P Setia - 2019-05-16 10:53:58 </a:t>
                      </a:r>
                      <a:r>
                        <a:rPr kumimoji="0" lang="en-US" sz="1000" b="0" i="0" u="none" strike="noStrike" kern="1200" cap="none" spc="0" normalizeH="0" baseline="0" noProof="0">
                          <a:ln>
                            <a:noFill/>
                          </a:ln>
                          <a:solidFill>
                            <a:prstClr val="black"/>
                          </a:solidFill>
                          <a:effectLst/>
                          <a:uLnTx/>
                          <a:uFillTx/>
                          <a:latin typeface="+mn-lt"/>
                          <a:ea typeface="+mn-ea"/>
                          <a:cs typeface="+mn-cs"/>
                        </a:rPr>
                        <a:t>
  Today is a special day to commemorate every single educator out there. Their dedication in providing guidance, wisdom, and education is truly commendable. 
From all of us at Setia, wishing every educator a very Happy Teacher’s Day. #StayTogetherStaySetia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https://media.licdn.com/dms/image/C5122AQFKxXQ9nDFDXg/feedshare-shrink_8192/0?e=1563408000&amp;v=beta&amp;t=SB5xtkYDarGP-QL4-_j3uhCxrgy0Cj3q3n_5ZbmStjc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06:08:36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22424361"/>
                  </a:ext>
                </a:extLst>
              </a:tr>
            </a:tbl>
          </a:graphicData>
        </a:graphic>
      </p:graphicFrame>
      <p:sp>
        <p:nvSpPr>
          <p:cNvPr id="4" name="Text Placeholder 3">
            <a:extLst>
              <a:ext uri="{FF2B5EF4-FFF2-40B4-BE49-F238E27FC236}">
                <a16:creationId xmlns:a16="http://schemas.microsoft.com/office/drawing/2014/main" id="{F4E1B4BB-514A-45C5-84DC-6121C2AFD177}"/>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114463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AB90C-0CF5-451A-A8D7-5E4B887BEAE6}"/>
              </a:ext>
            </a:extLst>
          </p:cNvPr>
          <p:cNvSpPr>
            <a:spLocks noGrp="1"/>
          </p:cNvSpPr>
          <p:nvPr>
            <p:ph type="title"/>
          </p:nvPr>
        </p:nvSpPr>
        <p:spPr/>
        <p:txBody>
          <a:bodyPr/>
          <a:lstStyle/>
          <a:p>
            <a:r>
              <a:rPr lang="en-US"/>
              <a:t>LinkedIn Updates Table | All Pages - 23 of 24</a:t>
            </a:r>
          </a:p>
        </p:txBody>
      </p:sp>
      <p:graphicFrame>
        <p:nvGraphicFramePr>
          <p:cNvPr id="5" name="Table Placeholder 4">
            <a:extLst>
              <a:ext uri="{FF2B5EF4-FFF2-40B4-BE49-F238E27FC236}">
                <a16:creationId xmlns:a16="http://schemas.microsoft.com/office/drawing/2014/main" id="{A573E44B-492B-495C-B9CB-820F9CC6A3E1}"/>
              </a:ext>
            </a:extLst>
          </p:cNvPr>
          <p:cNvGraphicFramePr>
            <a:graphicFrameLocks noGrp="1"/>
          </p:cNvGraphicFramePr>
          <p:nvPr>
            <p:ph type="tbl" sz="quarter" idx="13"/>
            <p:extLst>
              <p:ext uri="{D42A27DB-BD31-4B8C-83A1-F6EECF244321}">
                <p14:modId xmlns:p14="http://schemas.microsoft.com/office/powerpoint/2010/main" val="2213851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9503010"/>
                    </a:ext>
                  </a:extLst>
                </a:gridCol>
                <a:gridCol w="905256">
                  <a:extLst>
                    <a:ext uri="{9D8B030D-6E8A-4147-A177-3AD203B41FA5}">
                      <a16:colId xmlns:a16="http://schemas.microsoft.com/office/drawing/2014/main" val="1535824059"/>
                    </a:ext>
                  </a:extLst>
                </a:gridCol>
                <a:gridCol w="822960">
                  <a:extLst>
                    <a:ext uri="{9D8B030D-6E8A-4147-A177-3AD203B41FA5}">
                      <a16:colId xmlns:a16="http://schemas.microsoft.com/office/drawing/2014/main" val="1138370792"/>
                    </a:ext>
                  </a:extLst>
                </a:gridCol>
                <a:gridCol w="987552">
                  <a:extLst>
                    <a:ext uri="{9D8B030D-6E8A-4147-A177-3AD203B41FA5}">
                      <a16:colId xmlns:a16="http://schemas.microsoft.com/office/drawing/2014/main" val="125375322"/>
                    </a:ext>
                  </a:extLst>
                </a:gridCol>
                <a:gridCol w="987552">
                  <a:extLst>
                    <a:ext uri="{9D8B030D-6E8A-4147-A177-3AD203B41FA5}">
                      <a16:colId xmlns:a16="http://schemas.microsoft.com/office/drawing/2014/main" val="1105137380"/>
                    </a:ext>
                  </a:extLst>
                </a:gridCol>
                <a:gridCol w="987552">
                  <a:extLst>
                    <a:ext uri="{9D8B030D-6E8A-4147-A177-3AD203B41FA5}">
                      <a16:colId xmlns:a16="http://schemas.microsoft.com/office/drawing/2014/main" val="2458875110"/>
                    </a:ext>
                  </a:extLst>
                </a:gridCol>
                <a:gridCol w="987552">
                  <a:extLst>
                    <a:ext uri="{9D8B030D-6E8A-4147-A177-3AD203B41FA5}">
                      <a16:colId xmlns:a16="http://schemas.microsoft.com/office/drawing/2014/main" val="3421000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9273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- 2019-05-15 10:17:25 </a:t>
                      </a:r>
                      <a:r>
                        <a:rPr kumimoji="0" lang="en-US" sz="1000" b="0" i="0" u="none" strike="noStrike" kern="1200" cap="none" spc="0" normalizeH="0" baseline="0" noProof="0">
                          <a:ln>
                            <a:noFill/>
                          </a:ln>
                          <a:solidFill>
                            <a:prstClr val="black"/>
                          </a:solidFill>
                          <a:effectLst/>
                          <a:uLnTx/>
                          <a:uFillTx/>
                          <a:latin typeface="+mn-lt"/>
                          <a:ea typeface="+mn-ea"/>
                          <a:cs typeface="+mn-cs"/>
                        </a:rPr>
                        <a:t>
  Our residents enjoy living in a green township and practicing green lifestyles in the sustainable township we’ve created. Giving them methods and tools to lessen their environmental impact has further enforced the Being Green mentality.
Check out the Green Living video below to see how our residents integrate Being Green into their daily activities.
Many thanks to National Geographic for acknowledging our green efforts! We hope you’ve enjoyed all the videos shared so far and they have inspired you to Be Green as well.
#BeingGreen #EcoWorld #EcoSanctuary #NationalGeographic
https://lnkd.in/fdYncSB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https://scontent-dfw5-1.xx.fbcdn.net/v/t15.5256-10/59039821_357144004914485_8286998621488939008_n.jpg?_nc_cat=104&amp;_nc_ht=scontent-dfw5-1.xx&amp;oh=7ab1bf190f0dcd9aae2722d25c7bc810&amp;oe=5D60A7F0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06/04/2019 10:36:50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34034851"/>
                  </a:ext>
                </a:extLst>
              </a:tr>
            </a:tbl>
          </a:graphicData>
        </a:graphic>
      </p:graphicFrame>
      <p:sp>
        <p:nvSpPr>
          <p:cNvPr id="4" name="Text Placeholder 3">
            <a:extLst>
              <a:ext uri="{FF2B5EF4-FFF2-40B4-BE49-F238E27FC236}">
                <a16:creationId xmlns:a16="http://schemas.microsoft.com/office/drawing/2014/main" id="{C02E2163-7C9E-4BD2-AD88-F5D87D067442}"/>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7548270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C8902-FDF3-49B7-BDC7-99606A9CBD63}"/>
              </a:ext>
            </a:extLst>
          </p:cNvPr>
          <p:cNvSpPr>
            <a:spLocks noGrp="1"/>
          </p:cNvSpPr>
          <p:nvPr>
            <p:ph type="title"/>
          </p:nvPr>
        </p:nvSpPr>
        <p:spPr/>
        <p:txBody>
          <a:bodyPr/>
          <a:lstStyle/>
          <a:p>
            <a:r>
              <a:rPr lang="en-US"/>
              <a:t>LinkedIn Updates Table | All Pages - 24 of 24</a:t>
            </a:r>
          </a:p>
        </p:txBody>
      </p:sp>
      <p:graphicFrame>
        <p:nvGraphicFramePr>
          <p:cNvPr id="5" name="Table Placeholder 4">
            <a:extLst>
              <a:ext uri="{FF2B5EF4-FFF2-40B4-BE49-F238E27FC236}">
                <a16:creationId xmlns:a16="http://schemas.microsoft.com/office/drawing/2014/main" id="{740B4BD1-80E7-40E0-B818-E1CC8EF1A804}"/>
              </a:ext>
            </a:extLst>
          </p:cNvPr>
          <p:cNvGraphicFramePr>
            <a:graphicFrameLocks noGrp="1"/>
          </p:cNvGraphicFramePr>
          <p:nvPr>
            <p:ph type="tbl" sz="quarter" idx="13"/>
            <p:extLst>
              <p:ext uri="{D42A27DB-BD31-4B8C-83A1-F6EECF244321}">
                <p14:modId xmlns:p14="http://schemas.microsoft.com/office/powerpoint/2010/main" val="581859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49313414"/>
                    </a:ext>
                  </a:extLst>
                </a:gridCol>
                <a:gridCol w="905256">
                  <a:extLst>
                    <a:ext uri="{9D8B030D-6E8A-4147-A177-3AD203B41FA5}">
                      <a16:colId xmlns:a16="http://schemas.microsoft.com/office/drawing/2014/main" val="1747283218"/>
                    </a:ext>
                  </a:extLst>
                </a:gridCol>
                <a:gridCol w="822960">
                  <a:extLst>
                    <a:ext uri="{9D8B030D-6E8A-4147-A177-3AD203B41FA5}">
                      <a16:colId xmlns:a16="http://schemas.microsoft.com/office/drawing/2014/main" val="1756982876"/>
                    </a:ext>
                  </a:extLst>
                </a:gridCol>
                <a:gridCol w="987552">
                  <a:extLst>
                    <a:ext uri="{9D8B030D-6E8A-4147-A177-3AD203B41FA5}">
                      <a16:colId xmlns:a16="http://schemas.microsoft.com/office/drawing/2014/main" val="1924437834"/>
                    </a:ext>
                  </a:extLst>
                </a:gridCol>
                <a:gridCol w="987552">
                  <a:extLst>
                    <a:ext uri="{9D8B030D-6E8A-4147-A177-3AD203B41FA5}">
                      <a16:colId xmlns:a16="http://schemas.microsoft.com/office/drawing/2014/main" val="3493554941"/>
                    </a:ext>
                  </a:extLst>
                </a:gridCol>
                <a:gridCol w="987552">
                  <a:extLst>
                    <a:ext uri="{9D8B030D-6E8A-4147-A177-3AD203B41FA5}">
                      <a16:colId xmlns:a16="http://schemas.microsoft.com/office/drawing/2014/main" val="603381460"/>
                    </a:ext>
                  </a:extLst>
                </a:gridCol>
                <a:gridCol w="987552">
                  <a:extLst>
                    <a:ext uri="{9D8B030D-6E8A-4147-A177-3AD203B41FA5}">
                      <a16:colId xmlns:a16="http://schemas.microsoft.com/office/drawing/2014/main" val="3309886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4062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 World Development Group Berhad - 2019-05-15 08:59:18 </a:t>
                      </a:r>
                      <a:r>
                        <a:rPr kumimoji="0" lang="en-US" sz="1000" b="0" i="0" u="none" strike="noStrike" kern="1200" cap="none" spc="0" normalizeH="0" baseline="0" noProof="0">
                          <a:ln>
                            <a:noFill/>
                          </a:ln>
                          <a:solidFill>
                            <a:prstClr val="black"/>
                          </a:solidFill>
                          <a:effectLst/>
                          <a:uLnTx/>
                          <a:uFillTx/>
                          <a:latin typeface="+mn-lt"/>
                          <a:ea typeface="+mn-ea"/>
                          <a:cs typeface="+mn-cs"/>
                        </a:rPr>
                        <a:t>
  How did you celebrate Mother’s Day? Father’s Day is just around the corner too! Let’s not forget the importance of quality time with our loved ones. Team EcoWorld dedicates a special day every year to our families with Family Day, where staff enjoy a day out with parents, spouses, siblings, and children! #TeamEcoWorld #FamilyDay #BestEmployer #AONBestEmployer #AONBestEmployerMalaysia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https://media.licdn.com/dms/image/C5122AQFijyprVAyUkw/feedshare-shrink_8192/0?e=1563408000&amp;v=beta&amp;t=41dLm0AjoDTxjldzgm9ufJHRYs3-KhHQ8ciaQWdkcDg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06:06:11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41693681"/>
                  </a:ext>
                </a:extLst>
              </a:tr>
            </a:tbl>
          </a:graphicData>
        </a:graphic>
      </p:graphicFrame>
      <p:sp>
        <p:nvSpPr>
          <p:cNvPr id="4" name="Text Placeholder 3">
            <a:extLst>
              <a:ext uri="{FF2B5EF4-FFF2-40B4-BE49-F238E27FC236}">
                <a16:creationId xmlns:a16="http://schemas.microsoft.com/office/drawing/2014/main" id="{9450CD69-BF7C-4F19-81B5-16F3BB802923}"/>
              </a:ext>
            </a:extLst>
          </p:cNvPr>
          <p:cNvSpPr>
            <a:spLocks noGrp="1"/>
          </p:cNvSpPr>
          <p:nvPr>
            <p:ph type="body" sz="quarter" idx="14"/>
          </p:nvPr>
        </p:nvSpPr>
        <p:spPr/>
        <p:txBody>
          <a:bodyPr/>
          <a:lstStyle/>
          <a:p>
            <a:r>
              <a:rPr lang="en-US"/>
              <a:t>05/15/2019 - 06/14/2019</a:t>
            </a:r>
          </a:p>
        </p:txBody>
      </p:sp>
    </p:spTree>
    <p:extLst>
      <p:ext uri="{BB962C8B-B14F-4D97-AF65-F5344CB8AC3E}">
        <p14:creationId xmlns:p14="http://schemas.microsoft.com/office/powerpoint/2010/main" val="687250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327D7-E9D2-42B9-B3A5-C07E942C974A}"/>
              </a:ext>
            </a:extLst>
          </p:cNvPr>
          <p:cNvSpPr>
            <a:spLocks noGrp="1"/>
          </p:cNvSpPr>
          <p:nvPr>
            <p:ph type="title"/>
          </p:nvPr>
        </p:nvSpPr>
        <p:spPr/>
        <p:txBody>
          <a:bodyPr/>
          <a:lstStyle/>
          <a:p>
            <a:r>
              <a:rPr lang="en-US"/>
              <a:t>LinkedIn Interaction Rate | All Pages</a:t>
            </a:r>
          </a:p>
        </p:txBody>
      </p:sp>
      <p:graphicFrame>
        <p:nvGraphicFramePr>
          <p:cNvPr id="6" name="Chart Placeholder 5">
            <a:extLst>
              <a:ext uri="{FF2B5EF4-FFF2-40B4-BE49-F238E27FC236}">
                <a16:creationId xmlns:a16="http://schemas.microsoft.com/office/drawing/2014/main" id="{373CFC9F-5D61-4CBA-8CED-6C4DEA3FCB0E}"/>
              </a:ext>
            </a:extLst>
          </p:cNvPr>
          <p:cNvGraphicFramePr>
            <a:graphicFrameLocks noGrp="1"/>
          </p:cNvGraphicFramePr>
          <p:nvPr>
            <p:ph type="chart" sz="quarter" idx="13"/>
            <p:extLst>
              <p:ext uri="{D42A27DB-BD31-4B8C-83A1-F6EECF244321}">
                <p14:modId xmlns:p14="http://schemas.microsoft.com/office/powerpoint/2010/main" val="1802877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934671-1B0A-4E0F-8E32-6B2D14CEEDF6}"/>
              </a:ext>
            </a:extLst>
          </p:cNvPr>
          <p:cNvSpPr>
            <a:spLocks noGrp="1"/>
          </p:cNvSpPr>
          <p:nvPr>
            <p:ph type="body" sz="quarter" idx="14"/>
          </p:nvPr>
        </p:nvSpPr>
        <p:spPr/>
        <p:txBody>
          <a:bodyPr/>
          <a:lstStyle/>
          <a:p>
            <a:r>
              <a:rPr lang="en-US"/>
              <a:t>05/01/2019 - 06/30/2019</a:t>
            </a:r>
          </a:p>
        </p:txBody>
      </p:sp>
      <p:sp>
        <p:nvSpPr>
          <p:cNvPr id="5" name="Footer Placeholder 4">
            <a:extLst>
              <a:ext uri="{FF2B5EF4-FFF2-40B4-BE49-F238E27FC236}">
                <a16:creationId xmlns:a16="http://schemas.microsoft.com/office/drawing/2014/main" id="{21E60752-9D56-4789-9EAA-4367CF4F8A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22637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AEA7E-5D11-4536-864B-1DE62D449AEF}"/>
              </a:ext>
            </a:extLst>
          </p:cNvPr>
          <p:cNvSpPr>
            <a:spLocks noGrp="1"/>
          </p:cNvSpPr>
          <p:nvPr>
            <p:ph type="title"/>
          </p:nvPr>
        </p:nvSpPr>
        <p:spPr/>
        <p:txBody>
          <a:bodyPr/>
          <a:lstStyle/>
          <a:p>
            <a:r>
              <a:rPr lang="en-US"/>
              <a:t>LinkedIn Average Interactions Per Update | All Pages</a:t>
            </a:r>
          </a:p>
        </p:txBody>
      </p:sp>
      <p:graphicFrame>
        <p:nvGraphicFramePr>
          <p:cNvPr id="6" name="Chart Placeholder 5">
            <a:extLst>
              <a:ext uri="{FF2B5EF4-FFF2-40B4-BE49-F238E27FC236}">
                <a16:creationId xmlns:a16="http://schemas.microsoft.com/office/drawing/2014/main" id="{8AEE4A52-C183-4961-A247-90EF9882434D}"/>
              </a:ext>
            </a:extLst>
          </p:cNvPr>
          <p:cNvGraphicFramePr>
            <a:graphicFrameLocks noGrp="1"/>
          </p:cNvGraphicFramePr>
          <p:nvPr>
            <p:ph type="chart" sz="quarter" idx="13"/>
            <p:extLst>
              <p:ext uri="{D42A27DB-BD31-4B8C-83A1-F6EECF244321}">
                <p14:modId xmlns:p14="http://schemas.microsoft.com/office/powerpoint/2010/main" val="717766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58D8AB-6196-4FEA-9D3C-8F01FD3E6F85}"/>
              </a:ext>
            </a:extLst>
          </p:cNvPr>
          <p:cNvSpPr>
            <a:spLocks noGrp="1"/>
          </p:cNvSpPr>
          <p:nvPr>
            <p:ph type="body" sz="quarter" idx="14"/>
          </p:nvPr>
        </p:nvSpPr>
        <p:spPr/>
        <p:txBody>
          <a:bodyPr/>
          <a:lstStyle/>
          <a:p>
            <a:r>
              <a:rPr lang="en-US"/>
              <a:t>05/01/2019 - 06/30/2019</a:t>
            </a:r>
          </a:p>
        </p:txBody>
      </p:sp>
      <p:sp>
        <p:nvSpPr>
          <p:cNvPr id="5" name="Footer Placeholder 4">
            <a:extLst>
              <a:ext uri="{FF2B5EF4-FFF2-40B4-BE49-F238E27FC236}">
                <a16:creationId xmlns:a16="http://schemas.microsoft.com/office/drawing/2014/main" id="{80E7D79D-8331-4CD0-9DDB-8A8A2B60E9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20832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1898</Words>
  <Application>Microsoft Office PowerPoint</Application>
  <PresentationFormat>On-screen Show (4:3)</PresentationFormat>
  <Paragraphs>484</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Overview</vt:lpstr>
      <vt:lpstr>LinkedIn Key Metrics Table | All Pages</vt:lpstr>
      <vt:lpstr>LinkedIn Followers Total | All Pages</vt:lpstr>
      <vt:lpstr>LinkedIn Followers Change Rate | All Pages</vt:lpstr>
      <vt:lpstr>LinkedIn Updates Table | All Pages - 1 of 24</vt:lpstr>
      <vt:lpstr>LinkedIn Updates Table | All Pages - 2 of 24</vt:lpstr>
      <vt:lpstr>LinkedIn Updates Table | All Pages - 3 of 24</vt:lpstr>
      <vt:lpstr>LinkedIn Updates Table | All Pages - 4 of 24</vt:lpstr>
      <vt:lpstr>LinkedIn Updates Table | All Pages - 5 of 24</vt:lpstr>
      <vt:lpstr>LinkedIn Updates Table | All Pages - 6 of 24</vt:lpstr>
      <vt:lpstr>LinkedIn Updates Table | All Pages - 7 of 24</vt:lpstr>
      <vt:lpstr>LinkedIn Updates Table | All Pages - 8 of 24</vt:lpstr>
      <vt:lpstr>LinkedIn Updates Table | All Pages - 9 of 24</vt:lpstr>
      <vt:lpstr>LinkedIn Updates Table | All Pages - 10 of 24</vt:lpstr>
      <vt:lpstr>LinkedIn Updates Table | All Pages - 11 of 24</vt:lpstr>
      <vt:lpstr>LinkedIn Updates Table | All Pages - 12 of 24</vt:lpstr>
      <vt:lpstr>LinkedIn Updates Table | All Pages - 13 of 24</vt:lpstr>
      <vt:lpstr>LinkedIn Updates Table | All Pages - 14 of 24</vt:lpstr>
      <vt:lpstr>LinkedIn Updates Table | All Pages - 15 of 24</vt:lpstr>
      <vt:lpstr>LinkedIn Updates Table | All Pages - 16 of 24</vt:lpstr>
      <vt:lpstr>LinkedIn Updates Table | All Pages - 17 of 24</vt:lpstr>
      <vt:lpstr>LinkedIn Updates Table | All Pages - 18 of 24</vt:lpstr>
      <vt:lpstr>LinkedIn Updates Table | All Pages - 19 of 24</vt:lpstr>
      <vt:lpstr>LinkedIn Updates Table | All Pages - 20 of 24</vt:lpstr>
      <vt:lpstr>LinkedIn Updates Table | All Pages - 21 of 24</vt:lpstr>
      <vt:lpstr>LinkedIn Updates Table | All Pages - 22 of 24</vt:lpstr>
      <vt:lpstr>LinkedIn Updates Table | All Pages - 23 of 24</vt:lpstr>
      <vt:lpstr>LinkedIn Updates Table | All Pages - 24 of 24</vt:lpstr>
      <vt:lpstr>LinkedIn Interaction Rate | All Pages</vt:lpstr>
      <vt:lpstr>LinkedIn Average Interactions Per Update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2019-06-14T07:49:22Z</dcterms:created>
  <dcterms:modified xsi:type="dcterms:W3CDTF">2019-06-14T07:49:56Z</dcterms:modified>
</cp:coreProperties>
</file>