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Lst>
  <p:sldSz cx="9144000" cy="6858000" type="screen4x3"/>
  <p:notesSz cx="6858000" cy="9144000"/>
  <p:embeddedFontLst>
    <p:embeddedFont>
      <p:font typeface="Calibri" panose="020F0502020204030204" pitchFamily="34" charset="0"/>
      <p:regular r:id="rId18"/>
      <p:bold r:id="rId19"/>
      <p:italic r:id="rId20"/>
      <p:boldItalic r:id="rId2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font" Target="fonts/font2.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5/14/2019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4DBBCA-114D-446F-818B-9A2594E6C7C8}"/>
              </a:ext>
            </a:extLst>
          </p:cNvPr>
          <p:cNvSpPr>
            <a:spLocks noGrp="1"/>
          </p:cNvSpPr>
          <p:nvPr>
            <p:ph type="title"/>
          </p:nvPr>
        </p:nvSpPr>
        <p:spPr/>
        <p:txBody>
          <a:bodyPr/>
          <a:lstStyle/>
          <a:p>
            <a:r>
              <a:rPr lang="en-US"/>
              <a:t>LinkedIn Updates Table | All Pages - 1 of 16</a:t>
            </a:r>
          </a:p>
        </p:txBody>
      </p:sp>
      <p:graphicFrame>
        <p:nvGraphicFramePr>
          <p:cNvPr id="5" name="Table Placeholder 4">
            <a:extLst>
              <a:ext uri="{FF2B5EF4-FFF2-40B4-BE49-F238E27FC236}">
                <a16:creationId xmlns:a16="http://schemas.microsoft.com/office/drawing/2014/main" id="{00B5EA3D-EE7E-4455-AA63-6E038D1AA96F}"/>
              </a:ext>
            </a:extLst>
          </p:cNvPr>
          <p:cNvGraphicFramePr>
            <a:graphicFrameLocks noGrp="1"/>
          </p:cNvGraphicFramePr>
          <p:nvPr>
            <p:ph type="tbl" sz="quarter" idx="13"/>
            <p:extLst>
              <p:ext uri="{D42A27DB-BD31-4B8C-83A1-F6EECF244321}">
                <p14:modId xmlns:p14="http://schemas.microsoft.com/office/powerpoint/2010/main" val="1823613797"/>
              </p:ext>
            </p:extLst>
          </p:nvPr>
        </p:nvGraphicFramePr>
        <p:xfrm>
          <a:off x="457200" y="1731963"/>
          <a:ext cx="8229600" cy="2468880"/>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713385332"/>
                    </a:ext>
                  </a:extLst>
                </a:gridCol>
                <a:gridCol w="905256">
                  <a:extLst>
                    <a:ext uri="{9D8B030D-6E8A-4147-A177-3AD203B41FA5}">
                      <a16:colId xmlns:a16="http://schemas.microsoft.com/office/drawing/2014/main" val="2459067563"/>
                    </a:ext>
                  </a:extLst>
                </a:gridCol>
                <a:gridCol w="822960">
                  <a:extLst>
                    <a:ext uri="{9D8B030D-6E8A-4147-A177-3AD203B41FA5}">
                      <a16:colId xmlns:a16="http://schemas.microsoft.com/office/drawing/2014/main" val="2154945518"/>
                    </a:ext>
                  </a:extLst>
                </a:gridCol>
                <a:gridCol w="987552">
                  <a:extLst>
                    <a:ext uri="{9D8B030D-6E8A-4147-A177-3AD203B41FA5}">
                      <a16:colId xmlns:a16="http://schemas.microsoft.com/office/drawing/2014/main" val="902903132"/>
                    </a:ext>
                  </a:extLst>
                </a:gridCol>
                <a:gridCol w="987552">
                  <a:extLst>
                    <a:ext uri="{9D8B030D-6E8A-4147-A177-3AD203B41FA5}">
                      <a16:colId xmlns:a16="http://schemas.microsoft.com/office/drawing/2014/main" val="2951056193"/>
                    </a:ext>
                  </a:extLst>
                </a:gridCol>
                <a:gridCol w="987552">
                  <a:extLst>
                    <a:ext uri="{9D8B030D-6E8A-4147-A177-3AD203B41FA5}">
                      <a16:colId xmlns:a16="http://schemas.microsoft.com/office/drawing/2014/main" val="1160167915"/>
                    </a:ext>
                  </a:extLst>
                </a:gridCol>
                <a:gridCol w="987552">
                  <a:extLst>
                    <a:ext uri="{9D8B030D-6E8A-4147-A177-3AD203B41FA5}">
                      <a16:colId xmlns:a16="http://schemas.microsoft.com/office/drawing/2014/main" val="26992872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303540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- 2019-05-14 04:16:52 </a:t>
                      </a:r>
                      <a:r>
                        <a:rPr kumimoji="0" lang="en-US" sz="1000" b="0" i="0" u="none" strike="noStrike" kern="1200" cap="none" spc="0" normalizeH="0" baseline="0" noProof="0">
                          <a:ln>
                            <a:noFill/>
                          </a:ln>
                          <a:solidFill>
                            <a:prstClr val="black"/>
                          </a:solidFill>
                          <a:effectLst/>
                          <a:uLnTx/>
                          <a:uFillTx/>
                          <a:latin typeface="+mn-lt"/>
                          <a:ea typeface="+mn-ea"/>
                          <a:cs typeface="+mn-cs"/>
                        </a:rPr>
                        <a:t>
  “Getting outside and kicking a ball takes my mind off things, it makes me happy.” – Brandon Defina</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Staying active can help you sleep better, manage stress and boost your mood. Make time to take a break from study or work to do some exercise, whether it be going to the gym, kicking a ball around with a mate or just going for a walk. Whatever it is, start small, and make sure it's something you enjoy.</a:t>
                      </a:r>
                    </a:p>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Learn more tips to help you train your mind: https://lnkd.in/dBq7igw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https://image-store.slidesharecdn.com/fca46d43-95ed-4c7b-b969-263e6fd9b1c0-large.jpeg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1522141"/>
                  </a:ext>
                </a:extLst>
              </a:tr>
            </a:tbl>
          </a:graphicData>
        </a:graphic>
      </p:graphicFrame>
      <p:sp>
        <p:nvSpPr>
          <p:cNvPr id="4" name="Text Placeholder 3">
            <a:extLst>
              <a:ext uri="{FF2B5EF4-FFF2-40B4-BE49-F238E27FC236}">
                <a16:creationId xmlns:a16="http://schemas.microsoft.com/office/drawing/2014/main" id="{34265AFA-69C8-42A9-8EAA-1F7066AE87D8}"/>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307165861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861FD9-6063-4984-8B59-2AF7BF42B015}"/>
              </a:ext>
            </a:extLst>
          </p:cNvPr>
          <p:cNvSpPr>
            <a:spLocks noGrp="1"/>
          </p:cNvSpPr>
          <p:nvPr>
            <p:ph type="title"/>
          </p:nvPr>
        </p:nvSpPr>
        <p:spPr/>
        <p:txBody>
          <a:bodyPr/>
          <a:lstStyle/>
          <a:p>
            <a:r>
              <a:rPr lang="en-US"/>
              <a:t>LinkedIn Updates Table | All Pages - 2 of 16</a:t>
            </a:r>
          </a:p>
        </p:txBody>
      </p:sp>
      <p:graphicFrame>
        <p:nvGraphicFramePr>
          <p:cNvPr id="5" name="Table Placeholder 4">
            <a:extLst>
              <a:ext uri="{FF2B5EF4-FFF2-40B4-BE49-F238E27FC236}">
                <a16:creationId xmlns:a16="http://schemas.microsoft.com/office/drawing/2014/main" id="{36C46255-C71E-4332-87C4-163690A0C2DE}"/>
              </a:ext>
            </a:extLst>
          </p:cNvPr>
          <p:cNvGraphicFramePr>
            <a:graphicFrameLocks noGrp="1"/>
          </p:cNvGraphicFramePr>
          <p:nvPr>
            <p:ph type="tbl" sz="quarter" idx="13"/>
            <p:extLst>
              <p:ext uri="{D42A27DB-BD31-4B8C-83A1-F6EECF244321}">
                <p14:modId xmlns:p14="http://schemas.microsoft.com/office/powerpoint/2010/main" val="337148319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16132346"/>
                    </a:ext>
                  </a:extLst>
                </a:gridCol>
                <a:gridCol w="905256">
                  <a:extLst>
                    <a:ext uri="{9D8B030D-6E8A-4147-A177-3AD203B41FA5}">
                      <a16:colId xmlns:a16="http://schemas.microsoft.com/office/drawing/2014/main" val="4268287648"/>
                    </a:ext>
                  </a:extLst>
                </a:gridCol>
                <a:gridCol w="822960">
                  <a:extLst>
                    <a:ext uri="{9D8B030D-6E8A-4147-A177-3AD203B41FA5}">
                      <a16:colId xmlns:a16="http://schemas.microsoft.com/office/drawing/2014/main" val="139020092"/>
                    </a:ext>
                  </a:extLst>
                </a:gridCol>
                <a:gridCol w="987552">
                  <a:extLst>
                    <a:ext uri="{9D8B030D-6E8A-4147-A177-3AD203B41FA5}">
                      <a16:colId xmlns:a16="http://schemas.microsoft.com/office/drawing/2014/main" val="19874448"/>
                    </a:ext>
                  </a:extLst>
                </a:gridCol>
                <a:gridCol w="987552">
                  <a:extLst>
                    <a:ext uri="{9D8B030D-6E8A-4147-A177-3AD203B41FA5}">
                      <a16:colId xmlns:a16="http://schemas.microsoft.com/office/drawing/2014/main" val="682383629"/>
                    </a:ext>
                  </a:extLst>
                </a:gridCol>
                <a:gridCol w="987552">
                  <a:extLst>
                    <a:ext uri="{9D8B030D-6E8A-4147-A177-3AD203B41FA5}">
                      <a16:colId xmlns:a16="http://schemas.microsoft.com/office/drawing/2014/main" val="2022114011"/>
                    </a:ext>
                  </a:extLst>
                </a:gridCol>
                <a:gridCol w="987552">
                  <a:extLst>
                    <a:ext uri="{9D8B030D-6E8A-4147-A177-3AD203B41FA5}">
                      <a16:colId xmlns:a16="http://schemas.microsoft.com/office/drawing/2014/main" val="189202031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9726410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- 2019-05-14 03:27:50 </a:t>
                      </a:r>
                      <a:r>
                        <a:rPr kumimoji="0" lang="en-US" sz="1000" b="0" i="0" u="none" strike="noStrike" kern="1200" cap="none" spc="0" normalizeH="0" baseline="0" noProof="0">
                          <a:ln>
                            <a:noFill/>
                          </a:ln>
                          <a:solidFill>
                            <a:prstClr val="black"/>
                          </a:solidFill>
                          <a:effectLst/>
                          <a:uLnTx/>
                          <a:uFillTx/>
                          <a:latin typeface="+mn-lt"/>
                          <a:ea typeface="+mn-ea"/>
                          <a:cs typeface="+mn-cs"/>
                        </a:rPr>
                        <a:t>
  Congratulations to Manchester City Football Club who were crowned Premier League champions on Sunday. 
Champion your career with Hays: https://bddy.me/2ViwGpa 
#ManCity #MatchYourAmbition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socialstudio.radian6.com/proxy/file/35668/1557796794757-40e4142603e17ca953004290554f98d2-0-MCFCFacebookPremierLeagueChampions-Monday13thMay2019.png?token=eyJ0eXAiOiJKV1QiLCJhbGciOiJIUzI1NiIsImtpZCI6InByb3RlY3RlZGNvbnRlbnRwcm94eSJ9.eyJyZXF1ZXN0Ijp7InVzZXJJZCI6IjM3MTE3NiIsImNsaWVudElkIjoiMzU2NjgifSwiZmlsZU5hbWUiOiIzNTY2OFwvMTU1Nzc5Njc5NDc1Ny00MGU0MTQyNjAzZTE3Y2E5NTMwMDQyOTA1NTRmOThkMi0wLU1DRkNGYWNlYm9va1ByZW1pZXJMZWFndWVDaGFtcGlvbnMtTW9uZGF5MTN0aE1heTIwMTkucG5nIiwiaWF0IjoxNTU3Nzk3MjcwLCJhdWQiOiJodHRwOlwvXC93d3cucmFkaWFuNi5jb20iLCJzdWIiOiJsYXllcjcifQ.wiuZ7fuERNGZpN8f5nwAQQmODe8fv3ShNisXA8ERiQ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93996804"/>
                  </a:ext>
                </a:extLst>
              </a:tr>
            </a:tbl>
          </a:graphicData>
        </a:graphic>
      </p:graphicFrame>
      <p:sp>
        <p:nvSpPr>
          <p:cNvPr id="4" name="Text Placeholder 3">
            <a:extLst>
              <a:ext uri="{FF2B5EF4-FFF2-40B4-BE49-F238E27FC236}">
                <a16:creationId xmlns:a16="http://schemas.microsoft.com/office/drawing/2014/main" id="{A0C7C6DA-DBFE-48C6-8D80-1BAA67CC3F1C}"/>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30465354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0A86F6-5E1B-4B0D-AE51-209E2D5E09ED}"/>
              </a:ext>
            </a:extLst>
          </p:cNvPr>
          <p:cNvSpPr>
            <a:spLocks noGrp="1"/>
          </p:cNvSpPr>
          <p:nvPr>
            <p:ph type="title"/>
          </p:nvPr>
        </p:nvSpPr>
        <p:spPr/>
        <p:txBody>
          <a:bodyPr/>
          <a:lstStyle/>
          <a:p>
            <a:r>
              <a:rPr lang="en-US"/>
              <a:t>LinkedIn Updates Table | All Pages - 3 of 16</a:t>
            </a:r>
          </a:p>
        </p:txBody>
      </p:sp>
      <p:graphicFrame>
        <p:nvGraphicFramePr>
          <p:cNvPr id="5" name="Table Placeholder 4">
            <a:extLst>
              <a:ext uri="{FF2B5EF4-FFF2-40B4-BE49-F238E27FC236}">
                <a16:creationId xmlns:a16="http://schemas.microsoft.com/office/drawing/2014/main" id="{BECE052C-0C12-4686-A662-94E597E11F7A}"/>
              </a:ext>
            </a:extLst>
          </p:cNvPr>
          <p:cNvGraphicFramePr>
            <a:graphicFrameLocks noGrp="1"/>
          </p:cNvGraphicFramePr>
          <p:nvPr>
            <p:ph type="tbl" sz="quarter" idx="13"/>
            <p:extLst>
              <p:ext uri="{D42A27DB-BD31-4B8C-83A1-F6EECF244321}">
                <p14:modId xmlns:p14="http://schemas.microsoft.com/office/powerpoint/2010/main" val="2556501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778836617"/>
                    </a:ext>
                  </a:extLst>
                </a:gridCol>
                <a:gridCol w="905256">
                  <a:extLst>
                    <a:ext uri="{9D8B030D-6E8A-4147-A177-3AD203B41FA5}">
                      <a16:colId xmlns:a16="http://schemas.microsoft.com/office/drawing/2014/main" val="506484200"/>
                    </a:ext>
                  </a:extLst>
                </a:gridCol>
                <a:gridCol w="822960">
                  <a:extLst>
                    <a:ext uri="{9D8B030D-6E8A-4147-A177-3AD203B41FA5}">
                      <a16:colId xmlns:a16="http://schemas.microsoft.com/office/drawing/2014/main" val="1639636565"/>
                    </a:ext>
                  </a:extLst>
                </a:gridCol>
                <a:gridCol w="987552">
                  <a:extLst>
                    <a:ext uri="{9D8B030D-6E8A-4147-A177-3AD203B41FA5}">
                      <a16:colId xmlns:a16="http://schemas.microsoft.com/office/drawing/2014/main" val="3252396419"/>
                    </a:ext>
                  </a:extLst>
                </a:gridCol>
                <a:gridCol w="987552">
                  <a:extLst>
                    <a:ext uri="{9D8B030D-6E8A-4147-A177-3AD203B41FA5}">
                      <a16:colId xmlns:a16="http://schemas.microsoft.com/office/drawing/2014/main" val="1417460628"/>
                    </a:ext>
                  </a:extLst>
                </a:gridCol>
                <a:gridCol w="987552">
                  <a:extLst>
                    <a:ext uri="{9D8B030D-6E8A-4147-A177-3AD203B41FA5}">
                      <a16:colId xmlns:a16="http://schemas.microsoft.com/office/drawing/2014/main" val="1848302724"/>
                    </a:ext>
                  </a:extLst>
                </a:gridCol>
                <a:gridCol w="987552">
                  <a:extLst>
                    <a:ext uri="{9D8B030D-6E8A-4147-A177-3AD203B41FA5}">
                      <a16:colId xmlns:a16="http://schemas.microsoft.com/office/drawing/2014/main" val="6025435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5565261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Robert Half - 2019-05-14 02:51:44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对于想要招聘和留住顶尖人才的公司而言，提供具有竞争力的高工资至关重要。了解为何这种方式极为重要。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https://image-store.slidesharecdn.com/5c8b2512-b21e-4861-b83b-85d6b311a067-large.png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791526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Robert Half - 2019-05-14 02:50:53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在吸引最佳求职者的人才争夺中，适当和有竞争力的薪资的差异可能决定了您是否能留住最佳的人才。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https://image-store.slidesharecdn.com/81b300d8-0377-4a5c-806c-37abc931a2b1-large.png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49423802"/>
                  </a:ext>
                </a:extLst>
              </a:tr>
            </a:tbl>
          </a:graphicData>
        </a:graphic>
      </p:graphicFrame>
      <p:sp>
        <p:nvSpPr>
          <p:cNvPr id="4" name="Text Placeholder 3">
            <a:extLst>
              <a:ext uri="{FF2B5EF4-FFF2-40B4-BE49-F238E27FC236}">
                <a16:creationId xmlns:a16="http://schemas.microsoft.com/office/drawing/2014/main" id="{8EA4C7EF-1F5F-418D-91D0-512CF4E5FA9E}"/>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99517450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A642F9-65EA-4B0D-ADFC-B74AC85E104A}"/>
              </a:ext>
            </a:extLst>
          </p:cNvPr>
          <p:cNvSpPr>
            <a:spLocks noGrp="1"/>
          </p:cNvSpPr>
          <p:nvPr>
            <p:ph type="title"/>
          </p:nvPr>
        </p:nvSpPr>
        <p:spPr/>
        <p:txBody>
          <a:bodyPr/>
          <a:lstStyle/>
          <a:p>
            <a:r>
              <a:rPr lang="en-US"/>
              <a:t>LinkedIn Updates Table | All Pages - 4 of 16</a:t>
            </a:r>
          </a:p>
        </p:txBody>
      </p:sp>
      <p:graphicFrame>
        <p:nvGraphicFramePr>
          <p:cNvPr id="5" name="Table Placeholder 4">
            <a:extLst>
              <a:ext uri="{FF2B5EF4-FFF2-40B4-BE49-F238E27FC236}">
                <a16:creationId xmlns:a16="http://schemas.microsoft.com/office/drawing/2014/main" id="{D61036EB-4D4B-495A-8376-1884898A238A}"/>
              </a:ext>
            </a:extLst>
          </p:cNvPr>
          <p:cNvGraphicFramePr>
            <a:graphicFrameLocks noGrp="1"/>
          </p:cNvGraphicFramePr>
          <p:nvPr>
            <p:ph type="tbl" sz="quarter" idx="13"/>
            <p:extLst>
              <p:ext uri="{D42A27DB-BD31-4B8C-83A1-F6EECF244321}">
                <p14:modId xmlns:p14="http://schemas.microsoft.com/office/powerpoint/2010/main" val="28866774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885665055"/>
                    </a:ext>
                  </a:extLst>
                </a:gridCol>
                <a:gridCol w="905256">
                  <a:extLst>
                    <a:ext uri="{9D8B030D-6E8A-4147-A177-3AD203B41FA5}">
                      <a16:colId xmlns:a16="http://schemas.microsoft.com/office/drawing/2014/main" val="552709582"/>
                    </a:ext>
                  </a:extLst>
                </a:gridCol>
                <a:gridCol w="822960">
                  <a:extLst>
                    <a:ext uri="{9D8B030D-6E8A-4147-A177-3AD203B41FA5}">
                      <a16:colId xmlns:a16="http://schemas.microsoft.com/office/drawing/2014/main" val="1424404847"/>
                    </a:ext>
                  </a:extLst>
                </a:gridCol>
                <a:gridCol w="987552">
                  <a:extLst>
                    <a:ext uri="{9D8B030D-6E8A-4147-A177-3AD203B41FA5}">
                      <a16:colId xmlns:a16="http://schemas.microsoft.com/office/drawing/2014/main" val="3446177386"/>
                    </a:ext>
                  </a:extLst>
                </a:gridCol>
                <a:gridCol w="987552">
                  <a:extLst>
                    <a:ext uri="{9D8B030D-6E8A-4147-A177-3AD203B41FA5}">
                      <a16:colId xmlns:a16="http://schemas.microsoft.com/office/drawing/2014/main" val="22219501"/>
                    </a:ext>
                  </a:extLst>
                </a:gridCol>
                <a:gridCol w="987552">
                  <a:extLst>
                    <a:ext uri="{9D8B030D-6E8A-4147-A177-3AD203B41FA5}">
                      <a16:colId xmlns:a16="http://schemas.microsoft.com/office/drawing/2014/main" val="2349083240"/>
                    </a:ext>
                  </a:extLst>
                </a:gridCol>
                <a:gridCol w="987552">
                  <a:extLst>
                    <a:ext uri="{9D8B030D-6E8A-4147-A177-3AD203B41FA5}">
                      <a16:colId xmlns:a16="http://schemas.microsoft.com/office/drawing/2014/main" val="8571427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25358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Robert Half - 2019-05-14 02:49:40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如何拿到一个更好的</a:t>
                      </a:r>
                      <a:r>
                        <a:rPr kumimoji="0" lang="en-US" altLang="zh-CN" sz="1000" b="0" i="0" u="none" strike="noStrike" kern="1200" cap="none" spc="0" normalizeH="0" baseline="0" noProof="0">
                          <a:ln>
                            <a:noFill/>
                          </a:ln>
                          <a:solidFill>
                            <a:prstClr val="black"/>
                          </a:solidFill>
                          <a:effectLst/>
                          <a:uLnTx/>
                          <a:uFillTx/>
                          <a:latin typeface="+mn-lt"/>
                          <a:ea typeface="+mn-ea"/>
                          <a:cs typeface="+mn-cs"/>
                        </a:rPr>
                        <a:t>Offer</a:t>
                      </a:r>
                      <a:r>
                        <a:rPr kumimoji="0" lang="zh-CN" altLang="en-US" sz="1000" b="0" i="0" u="none" strike="noStrike" kern="1200" cap="none" spc="0" normalizeH="0" baseline="0" noProof="0">
                          <a:ln>
                            <a:noFill/>
                          </a:ln>
                          <a:solidFill>
                            <a:prstClr val="black"/>
                          </a:solidFill>
                          <a:effectLst/>
                          <a:uLnTx/>
                          <a:uFillTx/>
                          <a:latin typeface="+mn-lt"/>
                          <a:ea typeface="+mn-ea"/>
                          <a:cs typeface="+mn-cs"/>
                        </a:rPr>
                        <a:t>？随着就业需求的增加，许多公司都在努力吸引具有所需技能和经验的候选人。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https://image-store.slidesharecdn.com/b5a54849-f9a8-415f-ac1a-0d05632401bf-large.png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3023971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Robert Half - 2019-05-14 02:48:21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在薪资谈判和工资调整的时候，您需要清楚自身的价值与相匹配的薪资，无论您从事的是哪个行业，或者职位资历。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https://image-store.slidesharecdn.com/6d90bfca-7fae-4242-bd34-d3f6c0d9cfaa-large.png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8833658"/>
                  </a:ext>
                </a:extLst>
              </a:tr>
            </a:tbl>
          </a:graphicData>
        </a:graphic>
      </p:graphicFrame>
      <p:sp>
        <p:nvSpPr>
          <p:cNvPr id="4" name="Text Placeholder 3">
            <a:extLst>
              <a:ext uri="{FF2B5EF4-FFF2-40B4-BE49-F238E27FC236}">
                <a16:creationId xmlns:a16="http://schemas.microsoft.com/office/drawing/2014/main" id="{3BEA01AC-1545-4482-9B96-602A6B1C526C}"/>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1074182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608B6E-73F1-40BD-8F3A-CCDB05CA5343}"/>
              </a:ext>
            </a:extLst>
          </p:cNvPr>
          <p:cNvSpPr>
            <a:spLocks noGrp="1"/>
          </p:cNvSpPr>
          <p:nvPr>
            <p:ph type="title"/>
          </p:nvPr>
        </p:nvSpPr>
        <p:spPr/>
        <p:txBody>
          <a:bodyPr/>
          <a:lstStyle/>
          <a:p>
            <a:r>
              <a:rPr lang="en-US"/>
              <a:t>LinkedIn Updates Table | All Pages - 5 of 16</a:t>
            </a:r>
          </a:p>
        </p:txBody>
      </p:sp>
      <p:graphicFrame>
        <p:nvGraphicFramePr>
          <p:cNvPr id="5" name="Table Placeholder 4">
            <a:extLst>
              <a:ext uri="{FF2B5EF4-FFF2-40B4-BE49-F238E27FC236}">
                <a16:creationId xmlns:a16="http://schemas.microsoft.com/office/drawing/2014/main" id="{DA5F0DAB-203A-41D0-97D4-247E1A7163E1}"/>
              </a:ext>
            </a:extLst>
          </p:cNvPr>
          <p:cNvGraphicFramePr>
            <a:graphicFrameLocks noGrp="1"/>
          </p:cNvGraphicFramePr>
          <p:nvPr>
            <p:ph type="tbl" sz="quarter" idx="13"/>
            <p:extLst>
              <p:ext uri="{D42A27DB-BD31-4B8C-83A1-F6EECF244321}">
                <p14:modId xmlns:p14="http://schemas.microsoft.com/office/powerpoint/2010/main" val="5929321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814988394"/>
                    </a:ext>
                  </a:extLst>
                </a:gridCol>
                <a:gridCol w="905256">
                  <a:extLst>
                    <a:ext uri="{9D8B030D-6E8A-4147-A177-3AD203B41FA5}">
                      <a16:colId xmlns:a16="http://schemas.microsoft.com/office/drawing/2014/main" val="1334918613"/>
                    </a:ext>
                  </a:extLst>
                </a:gridCol>
                <a:gridCol w="822960">
                  <a:extLst>
                    <a:ext uri="{9D8B030D-6E8A-4147-A177-3AD203B41FA5}">
                      <a16:colId xmlns:a16="http://schemas.microsoft.com/office/drawing/2014/main" val="3259947583"/>
                    </a:ext>
                  </a:extLst>
                </a:gridCol>
                <a:gridCol w="987552">
                  <a:extLst>
                    <a:ext uri="{9D8B030D-6E8A-4147-A177-3AD203B41FA5}">
                      <a16:colId xmlns:a16="http://schemas.microsoft.com/office/drawing/2014/main" val="541085272"/>
                    </a:ext>
                  </a:extLst>
                </a:gridCol>
                <a:gridCol w="987552">
                  <a:extLst>
                    <a:ext uri="{9D8B030D-6E8A-4147-A177-3AD203B41FA5}">
                      <a16:colId xmlns:a16="http://schemas.microsoft.com/office/drawing/2014/main" val="2733499329"/>
                    </a:ext>
                  </a:extLst>
                </a:gridCol>
                <a:gridCol w="987552">
                  <a:extLst>
                    <a:ext uri="{9D8B030D-6E8A-4147-A177-3AD203B41FA5}">
                      <a16:colId xmlns:a16="http://schemas.microsoft.com/office/drawing/2014/main" val="99133924"/>
                    </a:ext>
                  </a:extLst>
                </a:gridCol>
                <a:gridCol w="987552">
                  <a:extLst>
                    <a:ext uri="{9D8B030D-6E8A-4147-A177-3AD203B41FA5}">
                      <a16:colId xmlns:a16="http://schemas.microsoft.com/office/drawing/2014/main" val="18495586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95861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Robert Half - 2019-05-14 02:29:57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想要了解财务、会计和技术职位的最新薪酬吗？现在就查看我们的</a:t>
                      </a:r>
                      <a:r>
                        <a:rPr kumimoji="0" lang="en-US" altLang="zh-CN" sz="1000" b="0" i="0" u="none" strike="noStrike" kern="1200" cap="none" spc="0" normalizeH="0" baseline="0" noProof="0">
                          <a:ln>
                            <a:noFill/>
                          </a:ln>
                          <a:solidFill>
                            <a:prstClr val="black"/>
                          </a:solidFill>
                          <a:effectLst/>
                          <a:uLnTx/>
                          <a:uFillTx/>
                          <a:latin typeface="+mn-lt"/>
                          <a:ea typeface="+mn-ea"/>
                          <a:cs typeface="+mn-cs"/>
                        </a:rPr>
                        <a:t>《2019</a:t>
                      </a:r>
                      <a:r>
                        <a:rPr kumimoji="0" lang="zh-CN" altLang="en-US" sz="1000" b="0" i="0" u="none" strike="noStrike" kern="1200" cap="none" spc="0" normalizeH="0" baseline="0" noProof="0">
                          <a:ln>
                            <a:noFill/>
                          </a:ln>
                          <a:solidFill>
                            <a:prstClr val="black"/>
                          </a:solidFill>
                          <a:effectLst/>
                          <a:uLnTx/>
                          <a:uFillTx/>
                          <a:latin typeface="+mn-lt"/>
                          <a:ea typeface="+mn-ea"/>
                          <a:cs typeface="+mn-cs"/>
                        </a:rPr>
                        <a:t>罗致恒富薪酬指南</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。今天就免费下载您的指南。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https://image-store.slidesharecdn.com/f1c34f56-de62-4958-8341-69439b261090-large.png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8754980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Robert Half - 2019-05-14 02:28:37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ja-JP" altLang="en-US" sz="1000" b="0" i="0" u="none" strike="noStrike" kern="1200" cap="none" spc="0" normalizeH="0" baseline="0" noProof="0">
                          <a:ln>
                            <a:noFill/>
                          </a:ln>
                          <a:solidFill>
                            <a:prstClr val="black"/>
                          </a:solidFill>
                          <a:effectLst/>
                          <a:uLnTx/>
                          <a:uFillTx/>
                          <a:latin typeface="+mn-lt"/>
                          <a:ea typeface="+mn-ea"/>
                          <a:cs typeface="+mn-cs"/>
                        </a:rPr>
                        <a:t>下载我们的</a:t>
                      </a:r>
                      <a:r>
                        <a:rPr kumimoji="0" lang="en-US" altLang="ja-JP" sz="1000" b="0" i="0" u="none" strike="noStrike" kern="1200" cap="none" spc="0" normalizeH="0" baseline="0" noProof="0">
                          <a:ln>
                            <a:noFill/>
                          </a:ln>
                          <a:solidFill>
                            <a:prstClr val="black"/>
                          </a:solidFill>
                          <a:effectLst/>
                          <a:uLnTx/>
                          <a:uFillTx/>
                          <a:latin typeface="+mn-lt"/>
                          <a:ea typeface="+mn-ea"/>
                          <a:cs typeface="+mn-cs"/>
                        </a:rPr>
                        <a:t>2019</a:t>
                      </a:r>
                      <a:r>
                        <a:rPr kumimoji="0" lang="ja-JP" altLang="en-US" sz="1000" b="0" i="0" u="none" strike="noStrike" kern="1200" cap="none" spc="0" normalizeH="0" baseline="0" noProof="0">
                          <a:ln>
                            <a:noFill/>
                          </a:ln>
                          <a:solidFill>
                            <a:prstClr val="black"/>
                          </a:solidFill>
                          <a:effectLst/>
                          <a:uLnTx/>
                          <a:uFillTx/>
                          <a:latin typeface="+mn-lt"/>
                          <a:ea typeface="+mn-ea"/>
                          <a:cs typeface="+mn-cs"/>
                        </a:rPr>
                        <a:t>薪酬指南，了解员工最看重什么和如何将最优秀的人才吸引入你们公司。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https://image-store.slidesharecdn.com/5461b15e-9622-46fe-afac-a8c42188504b-large.png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02071546"/>
                  </a:ext>
                </a:extLst>
              </a:tr>
            </a:tbl>
          </a:graphicData>
        </a:graphic>
      </p:graphicFrame>
      <p:sp>
        <p:nvSpPr>
          <p:cNvPr id="4" name="Text Placeholder 3">
            <a:extLst>
              <a:ext uri="{FF2B5EF4-FFF2-40B4-BE49-F238E27FC236}">
                <a16:creationId xmlns:a16="http://schemas.microsoft.com/office/drawing/2014/main" id="{E8B6DD58-7BE2-497E-A761-C7495D3A6886}"/>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11949879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8AF067-3741-48F5-9889-7AC0E2A550D7}"/>
              </a:ext>
            </a:extLst>
          </p:cNvPr>
          <p:cNvSpPr>
            <a:spLocks noGrp="1"/>
          </p:cNvSpPr>
          <p:nvPr>
            <p:ph type="title"/>
          </p:nvPr>
        </p:nvSpPr>
        <p:spPr/>
        <p:txBody>
          <a:bodyPr/>
          <a:lstStyle/>
          <a:p>
            <a:r>
              <a:rPr lang="en-US"/>
              <a:t>LinkedIn Updates Table | All Pages - 6 of 16</a:t>
            </a:r>
          </a:p>
        </p:txBody>
      </p:sp>
      <p:graphicFrame>
        <p:nvGraphicFramePr>
          <p:cNvPr id="5" name="Table Placeholder 4">
            <a:extLst>
              <a:ext uri="{FF2B5EF4-FFF2-40B4-BE49-F238E27FC236}">
                <a16:creationId xmlns:a16="http://schemas.microsoft.com/office/drawing/2014/main" id="{C78AF3CF-6445-459B-B116-B2C47A6E85E5}"/>
              </a:ext>
            </a:extLst>
          </p:cNvPr>
          <p:cNvGraphicFramePr>
            <a:graphicFrameLocks noGrp="1"/>
          </p:cNvGraphicFramePr>
          <p:nvPr>
            <p:ph type="tbl" sz="quarter" idx="13"/>
            <p:extLst>
              <p:ext uri="{D42A27DB-BD31-4B8C-83A1-F6EECF244321}">
                <p14:modId xmlns:p14="http://schemas.microsoft.com/office/powerpoint/2010/main" val="3673982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555434768"/>
                    </a:ext>
                  </a:extLst>
                </a:gridCol>
                <a:gridCol w="905256">
                  <a:extLst>
                    <a:ext uri="{9D8B030D-6E8A-4147-A177-3AD203B41FA5}">
                      <a16:colId xmlns:a16="http://schemas.microsoft.com/office/drawing/2014/main" val="3171663978"/>
                    </a:ext>
                  </a:extLst>
                </a:gridCol>
                <a:gridCol w="822960">
                  <a:extLst>
                    <a:ext uri="{9D8B030D-6E8A-4147-A177-3AD203B41FA5}">
                      <a16:colId xmlns:a16="http://schemas.microsoft.com/office/drawing/2014/main" val="3067851646"/>
                    </a:ext>
                  </a:extLst>
                </a:gridCol>
                <a:gridCol w="987552">
                  <a:extLst>
                    <a:ext uri="{9D8B030D-6E8A-4147-A177-3AD203B41FA5}">
                      <a16:colId xmlns:a16="http://schemas.microsoft.com/office/drawing/2014/main" val="585521930"/>
                    </a:ext>
                  </a:extLst>
                </a:gridCol>
                <a:gridCol w="987552">
                  <a:extLst>
                    <a:ext uri="{9D8B030D-6E8A-4147-A177-3AD203B41FA5}">
                      <a16:colId xmlns:a16="http://schemas.microsoft.com/office/drawing/2014/main" val="3374467262"/>
                    </a:ext>
                  </a:extLst>
                </a:gridCol>
                <a:gridCol w="987552">
                  <a:extLst>
                    <a:ext uri="{9D8B030D-6E8A-4147-A177-3AD203B41FA5}">
                      <a16:colId xmlns:a16="http://schemas.microsoft.com/office/drawing/2014/main" val="1645268584"/>
                    </a:ext>
                  </a:extLst>
                </a:gridCol>
                <a:gridCol w="987552">
                  <a:extLst>
                    <a:ext uri="{9D8B030D-6E8A-4147-A177-3AD203B41FA5}">
                      <a16:colId xmlns:a16="http://schemas.microsoft.com/office/drawing/2014/main" val="24767235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945924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zh-CN" altLang="en-US" sz="1000" b="1" i="0" u="none" strike="noStrike" kern="1200" cap="none" spc="0" normalizeH="0" baseline="0" noProof="0">
                          <a:ln>
                            <a:noFill/>
                          </a:ln>
                          <a:solidFill>
                            <a:prstClr val="black"/>
                          </a:solidFill>
                          <a:effectLst/>
                          <a:uLnTx/>
                          <a:uFillTx/>
                          <a:latin typeface="+mn-lt"/>
                          <a:ea typeface="+mn-ea"/>
                          <a:cs typeface="+mn-cs"/>
                        </a:rPr>
                        <a:t> </a:t>
                      </a:r>
                      <a:r>
                        <a:rPr kumimoji="0" lang="en-US" altLang="zh-CN" sz="1000" b="1" i="0" u="none" strike="noStrike" kern="1200" cap="none" spc="0" normalizeH="0" baseline="0" noProof="0">
                          <a:ln>
                            <a:noFill/>
                          </a:ln>
                          <a:solidFill>
                            <a:prstClr val="black"/>
                          </a:solidFill>
                          <a:effectLst/>
                          <a:uLnTx/>
                          <a:uFillTx/>
                          <a:latin typeface="+mn-lt"/>
                          <a:ea typeface="+mn-ea"/>
                          <a:cs typeface="+mn-cs"/>
                        </a:rPr>
                        <a:t>Robert Half - 2019-05-14 02:27:39 </a:t>
                      </a:r>
                      <a:r>
                        <a:rPr kumimoji="0" lang="en-US" altLang="zh-CN" sz="1000" b="0" i="0" u="none" strike="noStrike" kern="1200" cap="none" spc="0" normalizeH="0" baseline="0" noProof="0">
                          <a:ln>
                            <a:noFill/>
                          </a:ln>
                          <a:solidFill>
                            <a:prstClr val="black"/>
                          </a:solidFill>
                          <a:effectLst/>
                          <a:uLnTx/>
                          <a:uFillTx/>
                          <a:latin typeface="+mn-lt"/>
                          <a:ea typeface="+mn-ea"/>
                          <a:cs typeface="+mn-cs"/>
                        </a:rPr>
                        <a:t>
  </a:t>
                      </a:r>
                      <a:r>
                        <a:rPr kumimoji="0" lang="zh-CN" altLang="en-US" sz="1000" b="0" i="0" u="none" strike="noStrike" kern="1200" cap="none" spc="0" normalizeH="0" baseline="0" noProof="0">
                          <a:ln>
                            <a:noFill/>
                          </a:ln>
                          <a:solidFill>
                            <a:prstClr val="black"/>
                          </a:solidFill>
                          <a:effectLst/>
                          <a:uLnTx/>
                          <a:uFillTx/>
                          <a:latin typeface="+mn-lt"/>
                          <a:ea typeface="+mn-ea"/>
                          <a:cs typeface="+mn-cs"/>
                        </a:rPr>
                        <a:t>我们刚刚发布了</a:t>
                      </a:r>
                      <a:r>
                        <a:rPr kumimoji="0" lang="en-US" altLang="zh-CN" sz="1000" b="0" i="0" u="none" strike="noStrike" kern="1200" cap="none" spc="0" normalizeH="0" baseline="0" noProof="0">
                          <a:ln>
                            <a:noFill/>
                          </a:ln>
                          <a:solidFill>
                            <a:prstClr val="black"/>
                          </a:solidFill>
                          <a:effectLst/>
                          <a:uLnTx/>
                          <a:uFillTx/>
                          <a:latin typeface="+mn-lt"/>
                          <a:ea typeface="+mn-ea"/>
                          <a:cs typeface="+mn-cs"/>
                        </a:rPr>
                        <a:t>《2019</a:t>
                      </a:r>
                      <a:r>
                        <a:rPr kumimoji="0" lang="zh-CN" altLang="en-US" sz="1000" b="0" i="0" u="none" strike="noStrike" kern="1200" cap="none" spc="0" normalizeH="0" baseline="0" noProof="0">
                          <a:ln>
                            <a:noFill/>
                          </a:ln>
                          <a:solidFill>
                            <a:prstClr val="black"/>
                          </a:solidFill>
                          <a:effectLst/>
                          <a:uLnTx/>
                          <a:uFillTx/>
                          <a:latin typeface="+mn-lt"/>
                          <a:ea typeface="+mn-ea"/>
                          <a:cs typeface="+mn-cs"/>
                        </a:rPr>
                        <a:t>罗致恒富薪酬指南</a:t>
                      </a:r>
                      <a:r>
                        <a:rPr kumimoji="0" lang="en-US" altLang="zh-CN" sz="1000" b="0" i="0" u="none" strike="noStrike" kern="1200" cap="none" spc="0" normalizeH="0" baseline="0" noProof="0">
                          <a:ln>
                            <a:noFill/>
                          </a:ln>
                          <a:solidFill>
                            <a:prstClr val="black"/>
                          </a:solidFill>
                          <a:effectLst/>
                          <a:uLnTx/>
                          <a:uFillTx/>
                          <a:latin typeface="+mn-lt"/>
                          <a:ea typeface="+mn-ea"/>
                          <a:cs typeface="+mn-cs"/>
                        </a:rPr>
                        <a:t>》</a:t>
                      </a:r>
                      <a:r>
                        <a:rPr kumimoji="0" lang="zh-CN" altLang="en-US" sz="1000" b="0" i="0" u="none" strike="noStrike" kern="1200" cap="none" spc="0" normalizeH="0" baseline="0" noProof="0">
                          <a:ln>
                            <a:noFill/>
                          </a:ln>
                          <a:solidFill>
                            <a:prstClr val="black"/>
                          </a:solidFill>
                          <a:effectLst/>
                          <a:uLnTx/>
                          <a:uFillTx/>
                          <a:latin typeface="+mn-lt"/>
                          <a:ea typeface="+mn-ea"/>
                          <a:cs typeface="+mn-cs"/>
                        </a:rPr>
                        <a:t>。现在就下载吧。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https://image-store.slidesharecdn.com/a1af8885-92b5-4560-8184-17f3f914f265-large.png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1696535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Robert Half - 2019-05-13 23:35:10 </a:t>
                      </a:r>
                      <a:r>
                        <a:rPr kumimoji="0" lang="en-US" sz="1000" b="0" i="0" u="none" strike="noStrike" kern="1200" cap="none" spc="0" normalizeH="0" baseline="0" noProof="0">
                          <a:ln>
                            <a:noFill/>
                          </a:ln>
                          <a:solidFill>
                            <a:prstClr val="black"/>
                          </a:solidFill>
                          <a:effectLst/>
                          <a:uLnTx/>
                          <a:uFillTx/>
                          <a:latin typeface="+mn-lt"/>
                          <a:ea typeface="+mn-ea"/>
                          <a:cs typeface="+mn-cs"/>
                        </a:rPr>
                        <a:t>
  BLOG: 15 Questions You Need to Ask Help Desk Candidates https://lnkd.in/egcUv5M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https://image-store.slidesharecdn.com/5e0a972f-29a2-4a7f-9f48-12d333f0122b-large.jpeg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90688303"/>
                  </a:ext>
                </a:extLst>
              </a:tr>
            </a:tbl>
          </a:graphicData>
        </a:graphic>
      </p:graphicFrame>
      <p:sp>
        <p:nvSpPr>
          <p:cNvPr id="4" name="Text Placeholder 3">
            <a:extLst>
              <a:ext uri="{FF2B5EF4-FFF2-40B4-BE49-F238E27FC236}">
                <a16:creationId xmlns:a16="http://schemas.microsoft.com/office/drawing/2014/main" id="{B22A884D-97C2-468E-8EFD-4348BD47D5C5}"/>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38157585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018CA1-2CF5-47A7-84F6-5C65F586BEC6}"/>
              </a:ext>
            </a:extLst>
          </p:cNvPr>
          <p:cNvSpPr>
            <a:spLocks noGrp="1"/>
          </p:cNvSpPr>
          <p:nvPr>
            <p:ph type="title"/>
          </p:nvPr>
        </p:nvSpPr>
        <p:spPr/>
        <p:txBody>
          <a:bodyPr/>
          <a:lstStyle/>
          <a:p>
            <a:r>
              <a:rPr lang="en-US"/>
              <a:t>LinkedIn Updates Table | All Pages - 7 of 16</a:t>
            </a:r>
          </a:p>
        </p:txBody>
      </p:sp>
      <p:graphicFrame>
        <p:nvGraphicFramePr>
          <p:cNvPr id="5" name="Table Placeholder 4">
            <a:extLst>
              <a:ext uri="{FF2B5EF4-FFF2-40B4-BE49-F238E27FC236}">
                <a16:creationId xmlns:a16="http://schemas.microsoft.com/office/drawing/2014/main" id="{ECDA346B-433E-49F9-B1F5-69483FDAF687}"/>
              </a:ext>
            </a:extLst>
          </p:cNvPr>
          <p:cNvGraphicFramePr>
            <a:graphicFrameLocks noGrp="1"/>
          </p:cNvGraphicFramePr>
          <p:nvPr>
            <p:ph type="tbl" sz="quarter" idx="13"/>
            <p:extLst>
              <p:ext uri="{D42A27DB-BD31-4B8C-83A1-F6EECF244321}">
                <p14:modId xmlns:p14="http://schemas.microsoft.com/office/powerpoint/2010/main" val="171799161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30321826"/>
                    </a:ext>
                  </a:extLst>
                </a:gridCol>
                <a:gridCol w="905256">
                  <a:extLst>
                    <a:ext uri="{9D8B030D-6E8A-4147-A177-3AD203B41FA5}">
                      <a16:colId xmlns:a16="http://schemas.microsoft.com/office/drawing/2014/main" val="2236988824"/>
                    </a:ext>
                  </a:extLst>
                </a:gridCol>
                <a:gridCol w="822960">
                  <a:extLst>
                    <a:ext uri="{9D8B030D-6E8A-4147-A177-3AD203B41FA5}">
                      <a16:colId xmlns:a16="http://schemas.microsoft.com/office/drawing/2014/main" val="1940548150"/>
                    </a:ext>
                  </a:extLst>
                </a:gridCol>
                <a:gridCol w="987552">
                  <a:extLst>
                    <a:ext uri="{9D8B030D-6E8A-4147-A177-3AD203B41FA5}">
                      <a16:colId xmlns:a16="http://schemas.microsoft.com/office/drawing/2014/main" val="1803458708"/>
                    </a:ext>
                  </a:extLst>
                </a:gridCol>
                <a:gridCol w="987552">
                  <a:extLst>
                    <a:ext uri="{9D8B030D-6E8A-4147-A177-3AD203B41FA5}">
                      <a16:colId xmlns:a16="http://schemas.microsoft.com/office/drawing/2014/main" val="3891213984"/>
                    </a:ext>
                  </a:extLst>
                </a:gridCol>
                <a:gridCol w="987552">
                  <a:extLst>
                    <a:ext uri="{9D8B030D-6E8A-4147-A177-3AD203B41FA5}">
                      <a16:colId xmlns:a16="http://schemas.microsoft.com/office/drawing/2014/main" val="3651692758"/>
                    </a:ext>
                  </a:extLst>
                </a:gridCol>
                <a:gridCol w="987552">
                  <a:extLst>
                    <a:ext uri="{9D8B030D-6E8A-4147-A177-3AD203B41FA5}">
                      <a16:colId xmlns:a16="http://schemas.microsoft.com/office/drawing/2014/main" val="172896928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233451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Hays - 2019-05-13 23:00:13 </a:t>
                      </a:r>
                      <a:r>
                        <a:rPr kumimoji="0" lang="pt-BR" sz="1000" b="0" i="0" u="none" strike="noStrike" kern="1200" cap="none" spc="0" normalizeH="0" baseline="0" noProof="0">
                          <a:ln>
                            <a:noFill/>
                          </a:ln>
                          <a:solidFill>
                            <a:prstClr val="black"/>
                          </a:solidFill>
                          <a:effectLst/>
                          <a:uLnTx/>
                          <a:uFillTx/>
                          <a:latin typeface="+mn-lt"/>
                          <a:ea typeface="+mn-ea"/>
                          <a:cs typeface="+mn-cs"/>
                        </a:rPr>
                        <a:t>
  A Análise de Tendências &amp; Salários do Brasil de 2019, publicada pela Hays, revelou números sobre a demanda por profissionais com domínio de idiomas. Conheça os resultados a seguir: https://bddy.me/30faSOS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socialstudio.radian6.com/proxy/file/35668/1557759496988-a89b62e56f94020d9e2107ec22484703-0-00511_RGB_Digital.jpg?token=eyJ0eXAiOiJKV1QiLCJhbGciOiJIUzI1NiIsImtpZCI6InByb3RlY3RlZGNvbnRlbnRwcm94eSJ9.eyJyZXF1ZXN0Ijp7InVzZXJJZCI6IjM3MjY4MSIsImNsaWVudElkIjoiMzU2NjgifSwiZmlsZU5hbWUiOiIzNTY2OFwvMTU1Nzc1OTQ5Njk4OC1hODliNjJlNTZmOTQwMjBkOWUyMTA3ZWMyMjQ4NDcwMy0wLTAwNTExX1JHQl9EaWdpdGFsLmpwZyIsImlhdCI6MTU1Nzc4MTIxMywiYXVkIjoiaHR0cDpcL1wvd3d3LnJhZGlhbjYuY29tIiwic3ViIjoibGF5ZXI3In0.AwAdz-qyxyjQ7gFPe3S4EL1eNOEp-_IIFrou_RrV18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76175815"/>
                  </a:ext>
                </a:extLst>
              </a:tr>
            </a:tbl>
          </a:graphicData>
        </a:graphic>
      </p:graphicFrame>
      <p:sp>
        <p:nvSpPr>
          <p:cNvPr id="4" name="Text Placeholder 3">
            <a:extLst>
              <a:ext uri="{FF2B5EF4-FFF2-40B4-BE49-F238E27FC236}">
                <a16:creationId xmlns:a16="http://schemas.microsoft.com/office/drawing/2014/main" id="{1733FE0A-CCD7-48F7-8861-22F17E41AD88}"/>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145279976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8B63F7-F242-49C0-8EAA-76D943D2524F}"/>
              </a:ext>
            </a:extLst>
          </p:cNvPr>
          <p:cNvSpPr>
            <a:spLocks noGrp="1"/>
          </p:cNvSpPr>
          <p:nvPr>
            <p:ph type="title"/>
          </p:nvPr>
        </p:nvSpPr>
        <p:spPr/>
        <p:txBody>
          <a:bodyPr/>
          <a:lstStyle/>
          <a:p>
            <a:r>
              <a:rPr lang="en-US"/>
              <a:t>LinkedIn Updates Table | All Pages - 8 of 16</a:t>
            </a:r>
          </a:p>
        </p:txBody>
      </p:sp>
      <p:graphicFrame>
        <p:nvGraphicFramePr>
          <p:cNvPr id="5" name="Table Placeholder 4">
            <a:extLst>
              <a:ext uri="{FF2B5EF4-FFF2-40B4-BE49-F238E27FC236}">
                <a16:creationId xmlns:a16="http://schemas.microsoft.com/office/drawing/2014/main" id="{709682BE-0F9F-4773-8B33-B17FF3C94414}"/>
              </a:ext>
            </a:extLst>
          </p:cNvPr>
          <p:cNvGraphicFramePr>
            <a:graphicFrameLocks noGrp="1"/>
          </p:cNvGraphicFramePr>
          <p:nvPr>
            <p:ph type="tbl" sz="quarter" idx="13"/>
            <p:extLst>
              <p:ext uri="{D42A27DB-BD31-4B8C-83A1-F6EECF244321}">
                <p14:modId xmlns:p14="http://schemas.microsoft.com/office/powerpoint/2010/main" val="36393193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698585965"/>
                    </a:ext>
                  </a:extLst>
                </a:gridCol>
                <a:gridCol w="905256">
                  <a:extLst>
                    <a:ext uri="{9D8B030D-6E8A-4147-A177-3AD203B41FA5}">
                      <a16:colId xmlns:a16="http://schemas.microsoft.com/office/drawing/2014/main" val="3940665236"/>
                    </a:ext>
                  </a:extLst>
                </a:gridCol>
                <a:gridCol w="822960">
                  <a:extLst>
                    <a:ext uri="{9D8B030D-6E8A-4147-A177-3AD203B41FA5}">
                      <a16:colId xmlns:a16="http://schemas.microsoft.com/office/drawing/2014/main" val="3017828801"/>
                    </a:ext>
                  </a:extLst>
                </a:gridCol>
                <a:gridCol w="987552">
                  <a:extLst>
                    <a:ext uri="{9D8B030D-6E8A-4147-A177-3AD203B41FA5}">
                      <a16:colId xmlns:a16="http://schemas.microsoft.com/office/drawing/2014/main" val="3465655298"/>
                    </a:ext>
                  </a:extLst>
                </a:gridCol>
                <a:gridCol w="987552">
                  <a:extLst>
                    <a:ext uri="{9D8B030D-6E8A-4147-A177-3AD203B41FA5}">
                      <a16:colId xmlns:a16="http://schemas.microsoft.com/office/drawing/2014/main" val="3534422515"/>
                    </a:ext>
                  </a:extLst>
                </a:gridCol>
                <a:gridCol w="987552">
                  <a:extLst>
                    <a:ext uri="{9D8B030D-6E8A-4147-A177-3AD203B41FA5}">
                      <a16:colId xmlns:a16="http://schemas.microsoft.com/office/drawing/2014/main" val="2711980880"/>
                    </a:ext>
                  </a:extLst>
                </a:gridCol>
                <a:gridCol w="987552">
                  <a:extLst>
                    <a:ext uri="{9D8B030D-6E8A-4147-A177-3AD203B41FA5}">
                      <a16:colId xmlns:a16="http://schemas.microsoft.com/office/drawing/2014/main" val="17036050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147742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Michael Page - 2019-05-13 21:57:16 </a:t>
                      </a:r>
                      <a:r>
                        <a:rPr kumimoji="0" lang="es-ES" sz="1000" b="0" i="0" u="none" strike="noStrike" kern="1200" cap="none" spc="0" normalizeH="0" baseline="0" noProof="0">
                          <a:ln>
                            <a:noFill/>
                          </a:ln>
                          <a:solidFill>
                            <a:prstClr val="black"/>
                          </a:solidFill>
                          <a:effectLst/>
                          <a:uLnTx/>
                          <a:uFillTx/>
                          <a:latin typeface="+mn-lt"/>
                          <a:ea typeface="+mn-ea"/>
                          <a:cs typeface="+mn-cs"/>
                        </a:rPr>
                        <a:t>
  Habilidades blandas, protagonistas en procesos de selección. Ahora, este tipo de habilidades se están convirtiendo en el gran diferenciador para quienes deseen tener una carrera ascendente dentro una organización.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http://gerente.com/co/wp-content/uploads/sites/16/2019/05/businessman-reading-newspaper-in-outdoor-cafe-PG5EWRM-e1557434750369.jpg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544712252"/>
                  </a:ext>
                </a:extLst>
              </a:tr>
            </a:tbl>
          </a:graphicData>
        </a:graphic>
      </p:graphicFrame>
      <p:sp>
        <p:nvSpPr>
          <p:cNvPr id="4" name="Text Placeholder 3">
            <a:extLst>
              <a:ext uri="{FF2B5EF4-FFF2-40B4-BE49-F238E27FC236}">
                <a16:creationId xmlns:a16="http://schemas.microsoft.com/office/drawing/2014/main" id="{39E5C95A-054E-47EE-BC75-7F2E7E8D1B50}"/>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20423145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BBD582-6CBE-4567-8E95-F124255A5EBD}"/>
              </a:ext>
            </a:extLst>
          </p:cNvPr>
          <p:cNvSpPr>
            <a:spLocks noGrp="1"/>
          </p:cNvSpPr>
          <p:nvPr>
            <p:ph type="title"/>
          </p:nvPr>
        </p:nvSpPr>
        <p:spPr/>
        <p:txBody>
          <a:bodyPr/>
          <a:lstStyle/>
          <a:p>
            <a:r>
              <a:rPr lang="en-US"/>
              <a:t>LinkedIn Updates Table | All Pages - 9 of 16</a:t>
            </a:r>
          </a:p>
        </p:txBody>
      </p:sp>
      <p:graphicFrame>
        <p:nvGraphicFramePr>
          <p:cNvPr id="5" name="Table Placeholder 4">
            <a:extLst>
              <a:ext uri="{FF2B5EF4-FFF2-40B4-BE49-F238E27FC236}">
                <a16:creationId xmlns:a16="http://schemas.microsoft.com/office/drawing/2014/main" id="{422197FC-83CD-497E-A4F6-24502A4F931B}"/>
              </a:ext>
            </a:extLst>
          </p:cNvPr>
          <p:cNvGraphicFramePr>
            <a:graphicFrameLocks noGrp="1"/>
          </p:cNvGraphicFramePr>
          <p:nvPr>
            <p:ph type="tbl" sz="quarter" idx="13"/>
            <p:extLst>
              <p:ext uri="{D42A27DB-BD31-4B8C-83A1-F6EECF244321}">
                <p14:modId xmlns:p14="http://schemas.microsoft.com/office/powerpoint/2010/main" val="352982024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728011495"/>
                    </a:ext>
                  </a:extLst>
                </a:gridCol>
                <a:gridCol w="905256">
                  <a:extLst>
                    <a:ext uri="{9D8B030D-6E8A-4147-A177-3AD203B41FA5}">
                      <a16:colId xmlns:a16="http://schemas.microsoft.com/office/drawing/2014/main" val="1046628298"/>
                    </a:ext>
                  </a:extLst>
                </a:gridCol>
                <a:gridCol w="822960">
                  <a:extLst>
                    <a:ext uri="{9D8B030D-6E8A-4147-A177-3AD203B41FA5}">
                      <a16:colId xmlns:a16="http://schemas.microsoft.com/office/drawing/2014/main" val="2025620867"/>
                    </a:ext>
                  </a:extLst>
                </a:gridCol>
                <a:gridCol w="987552">
                  <a:extLst>
                    <a:ext uri="{9D8B030D-6E8A-4147-A177-3AD203B41FA5}">
                      <a16:colId xmlns:a16="http://schemas.microsoft.com/office/drawing/2014/main" val="1715198490"/>
                    </a:ext>
                  </a:extLst>
                </a:gridCol>
                <a:gridCol w="987552">
                  <a:extLst>
                    <a:ext uri="{9D8B030D-6E8A-4147-A177-3AD203B41FA5}">
                      <a16:colId xmlns:a16="http://schemas.microsoft.com/office/drawing/2014/main" val="780461204"/>
                    </a:ext>
                  </a:extLst>
                </a:gridCol>
                <a:gridCol w="987552">
                  <a:extLst>
                    <a:ext uri="{9D8B030D-6E8A-4147-A177-3AD203B41FA5}">
                      <a16:colId xmlns:a16="http://schemas.microsoft.com/office/drawing/2014/main" val="531671753"/>
                    </a:ext>
                  </a:extLst>
                </a:gridCol>
                <a:gridCol w="987552">
                  <a:extLst>
                    <a:ext uri="{9D8B030D-6E8A-4147-A177-3AD203B41FA5}">
                      <a16:colId xmlns:a16="http://schemas.microsoft.com/office/drawing/2014/main" val="13498187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5463146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Robert Half - 2019-05-13 21:08:45 </a:t>
                      </a:r>
                      <a:r>
                        <a:rPr kumimoji="0" lang="pt-BR" sz="1000" b="0" i="0" u="none" strike="noStrike" kern="1200" cap="none" spc="0" normalizeH="0" baseline="0" noProof="0">
                          <a:ln>
                            <a:noFill/>
                          </a:ln>
                          <a:solidFill>
                            <a:prstClr val="black"/>
                          </a:solidFill>
                          <a:effectLst/>
                          <a:uLnTx/>
                          <a:uFillTx/>
                          <a:latin typeface="+mn-lt"/>
                          <a:ea typeface="+mn-ea"/>
                          <a:cs typeface="+mn-cs"/>
                        </a:rPr>
                        <a:t>
  Ter experiência, possuir qualificação e gerar resultados são fatores muito importantes para determinar o crescimento de um profissional. Mas, questões comportamentais, como o relacionamento interpessoal, senso de dono e perfil colaborativo, têm sido cada vez mais valorizadas. https://bit.ly/2HjcVtX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https://media.licdn.com/dms/image/C5622AQEZsf4U0KMLQA/feedshare-shrink_1280/0?e=1560988800&amp;v=beta&amp;t=osO9DelYJ2OxUvey5Cs6zZVdT0bSZwRlzKYPN0mpufQ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8380948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Robert Half - 2019-05-13 21:05:06 </a:t>
                      </a:r>
                      <a:r>
                        <a:rPr kumimoji="0" lang="en-US" sz="1000" b="0" i="0" u="none" strike="noStrike" kern="1200" cap="none" spc="0" normalizeH="0" baseline="0" noProof="0">
                          <a:ln>
                            <a:noFill/>
                          </a:ln>
                          <a:solidFill>
                            <a:prstClr val="black"/>
                          </a:solidFill>
                          <a:effectLst/>
                          <a:uLnTx/>
                          <a:uFillTx/>
                          <a:latin typeface="+mn-lt"/>
                          <a:ea typeface="+mn-ea"/>
                          <a:cs typeface="+mn-cs"/>
                        </a:rPr>
                        <a:t>
  To go private or to go public, that is the question for today's #accountant: https://lnkd.in/e7N7ffD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https://image-store.slidesharecdn.com/2d259c49-e473-415b-bb94-1b2d5a64ca3d-large.jpeg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46582568"/>
                  </a:ext>
                </a:extLst>
              </a:tr>
            </a:tbl>
          </a:graphicData>
        </a:graphic>
      </p:graphicFrame>
      <p:sp>
        <p:nvSpPr>
          <p:cNvPr id="4" name="Text Placeholder 3">
            <a:extLst>
              <a:ext uri="{FF2B5EF4-FFF2-40B4-BE49-F238E27FC236}">
                <a16:creationId xmlns:a16="http://schemas.microsoft.com/office/drawing/2014/main" id="{316E26EF-0731-4A45-B2C2-22F8A1C2DA12}"/>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20532023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DC6A07-683B-496D-A17C-7386FB730A23}"/>
              </a:ext>
            </a:extLst>
          </p:cNvPr>
          <p:cNvSpPr>
            <a:spLocks noGrp="1"/>
          </p:cNvSpPr>
          <p:nvPr>
            <p:ph type="title"/>
          </p:nvPr>
        </p:nvSpPr>
        <p:spPr/>
        <p:txBody>
          <a:bodyPr/>
          <a:lstStyle/>
          <a:p>
            <a:r>
              <a:rPr lang="en-US"/>
              <a:t>LinkedIn Updates Table | All Pages - 10 of 16</a:t>
            </a:r>
          </a:p>
        </p:txBody>
      </p:sp>
      <p:graphicFrame>
        <p:nvGraphicFramePr>
          <p:cNvPr id="5" name="Table Placeholder 4">
            <a:extLst>
              <a:ext uri="{FF2B5EF4-FFF2-40B4-BE49-F238E27FC236}">
                <a16:creationId xmlns:a16="http://schemas.microsoft.com/office/drawing/2014/main" id="{99DD4F7F-D3DF-4538-AEF5-2C3E4F53C616}"/>
              </a:ext>
            </a:extLst>
          </p:cNvPr>
          <p:cNvGraphicFramePr>
            <a:graphicFrameLocks noGrp="1"/>
          </p:cNvGraphicFramePr>
          <p:nvPr>
            <p:ph type="tbl" sz="quarter" idx="13"/>
            <p:extLst>
              <p:ext uri="{D42A27DB-BD31-4B8C-83A1-F6EECF244321}">
                <p14:modId xmlns:p14="http://schemas.microsoft.com/office/powerpoint/2010/main" val="17084721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99540841"/>
                    </a:ext>
                  </a:extLst>
                </a:gridCol>
                <a:gridCol w="905256">
                  <a:extLst>
                    <a:ext uri="{9D8B030D-6E8A-4147-A177-3AD203B41FA5}">
                      <a16:colId xmlns:a16="http://schemas.microsoft.com/office/drawing/2014/main" val="2516927859"/>
                    </a:ext>
                  </a:extLst>
                </a:gridCol>
                <a:gridCol w="822960">
                  <a:extLst>
                    <a:ext uri="{9D8B030D-6E8A-4147-A177-3AD203B41FA5}">
                      <a16:colId xmlns:a16="http://schemas.microsoft.com/office/drawing/2014/main" val="3938728469"/>
                    </a:ext>
                  </a:extLst>
                </a:gridCol>
                <a:gridCol w="987552">
                  <a:extLst>
                    <a:ext uri="{9D8B030D-6E8A-4147-A177-3AD203B41FA5}">
                      <a16:colId xmlns:a16="http://schemas.microsoft.com/office/drawing/2014/main" val="3733472069"/>
                    </a:ext>
                  </a:extLst>
                </a:gridCol>
                <a:gridCol w="987552">
                  <a:extLst>
                    <a:ext uri="{9D8B030D-6E8A-4147-A177-3AD203B41FA5}">
                      <a16:colId xmlns:a16="http://schemas.microsoft.com/office/drawing/2014/main" val="421836973"/>
                    </a:ext>
                  </a:extLst>
                </a:gridCol>
                <a:gridCol w="987552">
                  <a:extLst>
                    <a:ext uri="{9D8B030D-6E8A-4147-A177-3AD203B41FA5}">
                      <a16:colId xmlns:a16="http://schemas.microsoft.com/office/drawing/2014/main" val="1603402990"/>
                    </a:ext>
                  </a:extLst>
                </a:gridCol>
                <a:gridCol w="987552">
                  <a:extLst>
                    <a:ext uri="{9D8B030D-6E8A-4147-A177-3AD203B41FA5}">
                      <a16:colId xmlns:a16="http://schemas.microsoft.com/office/drawing/2014/main" val="46040938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6936696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Michael Page - 2019-05-13 21:01:55 </a:t>
                      </a:r>
                      <a:r>
                        <a:rPr kumimoji="0" lang="es-ES" sz="1000" b="0" i="0" u="none" strike="noStrike" kern="1200" cap="none" spc="0" normalizeH="0" baseline="0" noProof="0">
                          <a:ln>
                            <a:noFill/>
                          </a:ln>
                          <a:solidFill>
                            <a:prstClr val="black"/>
                          </a:solidFill>
                          <a:effectLst/>
                          <a:uLnTx/>
                          <a:uFillTx/>
                          <a:latin typeface="+mn-lt"/>
                          <a:ea typeface="+mn-ea"/>
                          <a:cs typeface="+mn-cs"/>
                        </a:rPr>
                        <a:t>
  Compartimos con ustedes un artículo realizado por SE Semana Económica a partir de una entrevista a Ignacio Hernández de la Torre, Managing Director de PageGroup Perú, en el que habla sobre el mercado actual de CFOs y los perfiles que se buscan de esta posición.
#PageGroup #ChangingLives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https://media.licdn.com/dms/image/C4E22AQHfH2qQJ_A9EQ/feedshare-shrink_8192/0?e=1560988800&amp;v=beta&amp;t=1IC5W1lMT5RtBw91opynKJc43vXjsfh7TOD3Vag0EzQ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696808265"/>
                  </a:ext>
                </a:extLst>
              </a:tr>
            </a:tbl>
          </a:graphicData>
        </a:graphic>
      </p:graphicFrame>
      <p:sp>
        <p:nvSpPr>
          <p:cNvPr id="4" name="Text Placeholder 3">
            <a:extLst>
              <a:ext uri="{FF2B5EF4-FFF2-40B4-BE49-F238E27FC236}">
                <a16:creationId xmlns:a16="http://schemas.microsoft.com/office/drawing/2014/main" id="{719B0494-1728-4624-A1EB-521A4F5F109D}"/>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20190047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57BC0A-F5CD-4C62-8500-E5950C7F47E4}"/>
              </a:ext>
            </a:extLst>
          </p:cNvPr>
          <p:cNvSpPr>
            <a:spLocks noGrp="1"/>
          </p:cNvSpPr>
          <p:nvPr>
            <p:ph type="title"/>
          </p:nvPr>
        </p:nvSpPr>
        <p:spPr/>
        <p:txBody>
          <a:bodyPr/>
          <a:lstStyle/>
          <a:p>
            <a:r>
              <a:rPr lang="en-US"/>
              <a:t>LinkedIn Updates Table | All Pages - 11 of 16</a:t>
            </a:r>
          </a:p>
        </p:txBody>
      </p:sp>
      <p:graphicFrame>
        <p:nvGraphicFramePr>
          <p:cNvPr id="5" name="Table Placeholder 4">
            <a:extLst>
              <a:ext uri="{FF2B5EF4-FFF2-40B4-BE49-F238E27FC236}">
                <a16:creationId xmlns:a16="http://schemas.microsoft.com/office/drawing/2014/main" id="{DD85BDB4-4DC4-4703-9DC3-93136A5F6262}"/>
              </a:ext>
            </a:extLst>
          </p:cNvPr>
          <p:cNvGraphicFramePr>
            <a:graphicFrameLocks noGrp="1"/>
          </p:cNvGraphicFramePr>
          <p:nvPr>
            <p:ph type="tbl" sz="quarter" idx="13"/>
            <p:extLst>
              <p:ext uri="{D42A27DB-BD31-4B8C-83A1-F6EECF244321}">
                <p14:modId xmlns:p14="http://schemas.microsoft.com/office/powerpoint/2010/main" val="4155822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0812606"/>
                    </a:ext>
                  </a:extLst>
                </a:gridCol>
                <a:gridCol w="905256">
                  <a:extLst>
                    <a:ext uri="{9D8B030D-6E8A-4147-A177-3AD203B41FA5}">
                      <a16:colId xmlns:a16="http://schemas.microsoft.com/office/drawing/2014/main" val="3165704673"/>
                    </a:ext>
                  </a:extLst>
                </a:gridCol>
                <a:gridCol w="822960">
                  <a:extLst>
                    <a:ext uri="{9D8B030D-6E8A-4147-A177-3AD203B41FA5}">
                      <a16:colId xmlns:a16="http://schemas.microsoft.com/office/drawing/2014/main" val="4240582158"/>
                    </a:ext>
                  </a:extLst>
                </a:gridCol>
                <a:gridCol w="987552">
                  <a:extLst>
                    <a:ext uri="{9D8B030D-6E8A-4147-A177-3AD203B41FA5}">
                      <a16:colId xmlns:a16="http://schemas.microsoft.com/office/drawing/2014/main" val="1081707748"/>
                    </a:ext>
                  </a:extLst>
                </a:gridCol>
                <a:gridCol w="987552">
                  <a:extLst>
                    <a:ext uri="{9D8B030D-6E8A-4147-A177-3AD203B41FA5}">
                      <a16:colId xmlns:a16="http://schemas.microsoft.com/office/drawing/2014/main" val="469108991"/>
                    </a:ext>
                  </a:extLst>
                </a:gridCol>
                <a:gridCol w="987552">
                  <a:extLst>
                    <a:ext uri="{9D8B030D-6E8A-4147-A177-3AD203B41FA5}">
                      <a16:colId xmlns:a16="http://schemas.microsoft.com/office/drawing/2014/main" val="3474294208"/>
                    </a:ext>
                  </a:extLst>
                </a:gridCol>
                <a:gridCol w="987552">
                  <a:extLst>
                    <a:ext uri="{9D8B030D-6E8A-4147-A177-3AD203B41FA5}">
                      <a16:colId xmlns:a16="http://schemas.microsoft.com/office/drawing/2014/main" val="7859741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7411765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mn-lt"/>
                          <a:ea typeface="+mn-ea"/>
                          <a:cs typeface="+mn-cs"/>
                        </a:rPr>
                        <a:t> Michael Page - 2019-05-13 19:58:33 </a:t>
                      </a:r>
                      <a:r>
                        <a:rPr kumimoji="0" lang="pt-BR" sz="1000" b="0" i="0" u="none" strike="noStrike" kern="1200" cap="none" spc="0" normalizeH="0" baseline="0" noProof="0">
                          <a:ln>
                            <a:noFill/>
                          </a:ln>
                          <a:solidFill>
                            <a:prstClr val="black"/>
                          </a:solidFill>
                          <a:effectLst/>
                          <a:uLnTx/>
                          <a:uFillTx/>
                          <a:latin typeface="+mn-lt"/>
                          <a:ea typeface="+mn-ea"/>
                          <a:cs typeface="+mn-cs"/>
                        </a:rPr>
                        <a:t>
  Você pode ter síndrome do impostor, descubra o que é e veja como superar: https://bit.ly/2WubgXj
#vagas #job #curriculo #emprego #pagegroup</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https://media.licdn.com/dms/image/C4D22AQFiqrFeDRbWrQ/feedshare-shrink_8192/0?e=1560988800&amp;v=beta&amp;t=i7k1yyoynXPHEzUM0lgYmmXkP1Okq_eA0A1JfWtX3-g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783925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Robert Half - 2019-05-13 19:25:52 </a:t>
                      </a:r>
                      <a:r>
                        <a:rPr kumimoji="0" lang="en-US" sz="1000" b="0" i="0" u="none" strike="noStrike" kern="1200" cap="none" spc="0" normalizeH="0" baseline="0" noProof="0">
                          <a:ln>
                            <a:noFill/>
                          </a:ln>
                          <a:solidFill>
                            <a:prstClr val="black"/>
                          </a:solidFill>
                          <a:effectLst/>
                          <a:uLnTx/>
                          <a:uFillTx/>
                          <a:latin typeface="+mn-lt"/>
                          <a:ea typeface="+mn-ea"/>
                          <a:cs typeface="+mn-cs"/>
                        </a:rPr>
                        <a:t>
  Accountemps Executive Director Mike Steinitz will be speaking at APA Congress (https://lnkd.in/dC_8m-s) later this week on organizational culture. If you can’t join us, check out our #organizationalculture report to learn what candidates really look for: https://lnkd.in/du4SNCP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https://image-store.slidesharecdn.com/f7f92cb8-47b1-43b5-ad6b-38096435932e-large.jpeg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13431469"/>
                  </a:ext>
                </a:extLst>
              </a:tr>
            </a:tbl>
          </a:graphicData>
        </a:graphic>
      </p:graphicFrame>
      <p:sp>
        <p:nvSpPr>
          <p:cNvPr id="4" name="Text Placeholder 3">
            <a:extLst>
              <a:ext uri="{FF2B5EF4-FFF2-40B4-BE49-F238E27FC236}">
                <a16:creationId xmlns:a16="http://schemas.microsoft.com/office/drawing/2014/main" id="{C91CD6A0-29E5-489E-9D84-BADC239AB414}"/>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14949184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63588-3428-4671-8C1D-9768E4CB55EC}"/>
              </a:ext>
            </a:extLst>
          </p:cNvPr>
          <p:cNvSpPr>
            <a:spLocks noGrp="1"/>
          </p:cNvSpPr>
          <p:nvPr>
            <p:ph type="title"/>
          </p:nvPr>
        </p:nvSpPr>
        <p:spPr/>
        <p:txBody>
          <a:bodyPr/>
          <a:lstStyle/>
          <a:p>
            <a:r>
              <a:rPr lang="en-US"/>
              <a:t>LinkedIn Updates Table | All Pages - 12 of 16</a:t>
            </a:r>
          </a:p>
        </p:txBody>
      </p:sp>
      <p:graphicFrame>
        <p:nvGraphicFramePr>
          <p:cNvPr id="5" name="Table Placeholder 4">
            <a:extLst>
              <a:ext uri="{FF2B5EF4-FFF2-40B4-BE49-F238E27FC236}">
                <a16:creationId xmlns:a16="http://schemas.microsoft.com/office/drawing/2014/main" id="{1BAAB359-E88A-4D4A-BD0C-80FE521D94A9}"/>
              </a:ext>
            </a:extLst>
          </p:cNvPr>
          <p:cNvGraphicFramePr>
            <a:graphicFrameLocks noGrp="1"/>
          </p:cNvGraphicFramePr>
          <p:nvPr>
            <p:ph type="tbl" sz="quarter" idx="13"/>
            <p:extLst>
              <p:ext uri="{D42A27DB-BD31-4B8C-83A1-F6EECF244321}">
                <p14:modId xmlns:p14="http://schemas.microsoft.com/office/powerpoint/2010/main" val="333494016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001159624"/>
                    </a:ext>
                  </a:extLst>
                </a:gridCol>
                <a:gridCol w="905256">
                  <a:extLst>
                    <a:ext uri="{9D8B030D-6E8A-4147-A177-3AD203B41FA5}">
                      <a16:colId xmlns:a16="http://schemas.microsoft.com/office/drawing/2014/main" val="1863865748"/>
                    </a:ext>
                  </a:extLst>
                </a:gridCol>
                <a:gridCol w="822960">
                  <a:extLst>
                    <a:ext uri="{9D8B030D-6E8A-4147-A177-3AD203B41FA5}">
                      <a16:colId xmlns:a16="http://schemas.microsoft.com/office/drawing/2014/main" val="1373618563"/>
                    </a:ext>
                  </a:extLst>
                </a:gridCol>
                <a:gridCol w="987552">
                  <a:extLst>
                    <a:ext uri="{9D8B030D-6E8A-4147-A177-3AD203B41FA5}">
                      <a16:colId xmlns:a16="http://schemas.microsoft.com/office/drawing/2014/main" val="2003365587"/>
                    </a:ext>
                  </a:extLst>
                </a:gridCol>
                <a:gridCol w="987552">
                  <a:extLst>
                    <a:ext uri="{9D8B030D-6E8A-4147-A177-3AD203B41FA5}">
                      <a16:colId xmlns:a16="http://schemas.microsoft.com/office/drawing/2014/main" val="3803312759"/>
                    </a:ext>
                  </a:extLst>
                </a:gridCol>
                <a:gridCol w="987552">
                  <a:extLst>
                    <a:ext uri="{9D8B030D-6E8A-4147-A177-3AD203B41FA5}">
                      <a16:colId xmlns:a16="http://schemas.microsoft.com/office/drawing/2014/main" val="3628155448"/>
                    </a:ext>
                  </a:extLst>
                </a:gridCol>
                <a:gridCol w="987552">
                  <a:extLst>
                    <a:ext uri="{9D8B030D-6E8A-4147-A177-3AD203B41FA5}">
                      <a16:colId xmlns:a16="http://schemas.microsoft.com/office/drawing/2014/main" val="231410673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045079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Robert Half - 2019-05-13 19:15:09 </a:t>
                      </a:r>
                      <a:r>
                        <a:rPr kumimoji="0" lang="en-US" sz="1000" b="0" i="0" u="none" strike="noStrike" kern="1200" cap="none" spc="0" normalizeH="0" baseline="0" noProof="0">
                          <a:ln>
                            <a:noFill/>
                          </a:ln>
                          <a:solidFill>
                            <a:prstClr val="black"/>
                          </a:solidFill>
                          <a:effectLst/>
                          <a:uLnTx/>
                          <a:uFillTx/>
                          <a:latin typeface="+mn-lt"/>
                          <a:ea typeface="+mn-ea"/>
                          <a:cs typeface="+mn-cs"/>
                        </a:rPr>
                        <a:t>
  BLOG: Are You as Good a Manager as You Think?https://lnkd.in/d7A9syK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https://image-store.slidesharecdn.com/3f98707a-72b7-4f58-a07f-bf18185eef8b-large.jpeg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536333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s-ES" sz="1000" b="1" i="0" u="none" strike="noStrike" kern="1200" cap="none" spc="0" normalizeH="0" baseline="0" noProof="0">
                          <a:ln>
                            <a:noFill/>
                          </a:ln>
                          <a:solidFill>
                            <a:prstClr val="black"/>
                          </a:solidFill>
                          <a:effectLst/>
                          <a:uLnTx/>
                          <a:uFillTx/>
                          <a:latin typeface="+mn-lt"/>
                          <a:ea typeface="+mn-ea"/>
                          <a:cs typeface="+mn-cs"/>
                        </a:rPr>
                        <a:t> Robert Half - 2019-05-13 18:51:20 </a:t>
                      </a:r>
                      <a:r>
                        <a:rPr kumimoji="0" lang="es-ES" sz="1000" b="0" i="0" u="none" strike="noStrike" kern="1200" cap="none" spc="0" normalizeH="0" baseline="0" noProof="0">
                          <a:ln>
                            <a:noFill/>
                          </a:ln>
                          <a:solidFill>
                            <a:prstClr val="black"/>
                          </a:solidFill>
                          <a:effectLst/>
                          <a:uLnTx/>
                          <a:uFillTx/>
                          <a:latin typeface="+mn-lt"/>
                          <a:ea typeface="+mn-ea"/>
                          <a:cs typeface="+mn-cs"/>
                        </a:rPr>
                        <a:t>
  Si quieres saber qué es el networking y para qué sirve, lee ahora esta nota y sácale provecho a tu red de contactos https://lnkd.in/eEJWSGh: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https://media.licdn.com/dms/image/C4E22AQEOeuvFtAlYuQ/feedshare-shrink_8192/0?e=1560988800&amp;v=beta&amp;t=aBPr5k0eiXpT-SRm-_aky4DFxGV0f3emGp-ytOPyYVw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653595336"/>
                  </a:ext>
                </a:extLst>
              </a:tr>
            </a:tbl>
          </a:graphicData>
        </a:graphic>
      </p:graphicFrame>
      <p:sp>
        <p:nvSpPr>
          <p:cNvPr id="4" name="Text Placeholder 3">
            <a:extLst>
              <a:ext uri="{FF2B5EF4-FFF2-40B4-BE49-F238E27FC236}">
                <a16:creationId xmlns:a16="http://schemas.microsoft.com/office/drawing/2014/main" id="{5D21F323-8498-4A4C-AF0C-F36AF5987876}"/>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229331252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6DADC2-166A-4C9D-8FA6-0F35C9253FAD}"/>
              </a:ext>
            </a:extLst>
          </p:cNvPr>
          <p:cNvSpPr>
            <a:spLocks noGrp="1"/>
          </p:cNvSpPr>
          <p:nvPr>
            <p:ph type="title"/>
          </p:nvPr>
        </p:nvSpPr>
        <p:spPr/>
        <p:txBody>
          <a:bodyPr/>
          <a:lstStyle/>
          <a:p>
            <a:r>
              <a:rPr lang="en-US"/>
              <a:t>LinkedIn Updates Table | All Pages - 13 of 16</a:t>
            </a:r>
          </a:p>
        </p:txBody>
      </p:sp>
      <p:graphicFrame>
        <p:nvGraphicFramePr>
          <p:cNvPr id="5" name="Table Placeholder 4">
            <a:extLst>
              <a:ext uri="{FF2B5EF4-FFF2-40B4-BE49-F238E27FC236}">
                <a16:creationId xmlns:a16="http://schemas.microsoft.com/office/drawing/2014/main" id="{7DF51798-1A97-4C68-8F86-3DD80D8A196F}"/>
              </a:ext>
            </a:extLst>
          </p:cNvPr>
          <p:cNvGraphicFramePr>
            <a:graphicFrameLocks noGrp="1"/>
          </p:cNvGraphicFramePr>
          <p:nvPr>
            <p:ph type="tbl" sz="quarter" idx="13"/>
            <p:extLst>
              <p:ext uri="{D42A27DB-BD31-4B8C-83A1-F6EECF244321}">
                <p14:modId xmlns:p14="http://schemas.microsoft.com/office/powerpoint/2010/main" val="16665831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560888695"/>
                    </a:ext>
                  </a:extLst>
                </a:gridCol>
                <a:gridCol w="905256">
                  <a:extLst>
                    <a:ext uri="{9D8B030D-6E8A-4147-A177-3AD203B41FA5}">
                      <a16:colId xmlns:a16="http://schemas.microsoft.com/office/drawing/2014/main" val="617321708"/>
                    </a:ext>
                  </a:extLst>
                </a:gridCol>
                <a:gridCol w="822960">
                  <a:extLst>
                    <a:ext uri="{9D8B030D-6E8A-4147-A177-3AD203B41FA5}">
                      <a16:colId xmlns:a16="http://schemas.microsoft.com/office/drawing/2014/main" val="1508296825"/>
                    </a:ext>
                  </a:extLst>
                </a:gridCol>
                <a:gridCol w="987552">
                  <a:extLst>
                    <a:ext uri="{9D8B030D-6E8A-4147-A177-3AD203B41FA5}">
                      <a16:colId xmlns:a16="http://schemas.microsoft.com/office/drawing/2014/main" val="2794349774"/>
                    </a:ext>
                  </a:extLst>
                </a:gridCol>
                <a:gridCol w="987552">
                  <a:extLst>
                    <a:ext uri="{9D8B030D-6E8A-4147-A177-3AD203B41FA5}">
                      <a16:colId xmlns:a16="http://schemas.microsoft.com/office/drawing/2014/main" val="1119613119"/>
                    </a:ext>
                  </a:extLst>
                </a:gridCol>
                <a:gridCol w="987552">
                  <a:extLst>
                    <a:ext uri="{9D8B030D-6E8A-4147-A177-3AD203B41FA5}">
                      <a16:colId xmlns:a16="http://schemas.microsoft.com/office/drawing/2014/main" val="2953777417"/>
                    </a:ext>
                  </a:extLst>
                </a:gridCol>
                <a:gridCol w="987552">
                  <a:extLst>
                    <a:ext uri="{9D8B030D-6E8A-4147-A177-3AD203B41FA5}">
                      <a16:colId xmlns:a16="http://schemas.microsoft.com/office/drawing/2014/main" val="34060382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34551561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Robert Half - 2019-05-13 18:24:51 </a:t>
                      </a:r>
                      <a:r>
                        <a:rPr kumimoji="0" lang="en-US" sz="1000" b="0" i="0" u="none" strike="noStrike" kern="1200" cap="none" spc="0" normalizeH="0" baseline="0" noProof="0">
                          <a:ln>
                            <a:noFill/>
                          </a:ln>
                          <a:solidFill>
                            <a:prstClr val="black"/>
                          </a:solidFill>
                          <a:effectLst/>
                          <a:uLnTx/>
                          <a:uFillTx/>
                          <a:latin typeface="+mn-lt"/>
                          <a:ea typeface="+mn-ea"/>
                          <a:cs typeface="+mn-cs"/>
                        </a:rPr>
                        <a:t>
  3 ways to tell your boss you're leaving: https://lnkd.in/dRv5H4q</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https://image-store.slidesharecdn.com/d491478b-984f-4614-a8ed-b39ac17e6890-large.jpeg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54010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- 2019-05-13 18:00:06 </a:t>
                      </a:r>
                      <a:r>
                        <a:rPr kumimoji="0" lang="en-US" sz="1000" b="0" i="0" u="none" strike="noStrike" kern="1200" cap="none" spc="0" normalizeH="0" baseline="0" noProof="0">
                          <a:ln>
                            <a:noFill/>
                          </a:ln>
                          <a:solidFill>
                            <a:prstClr val="black"/>
                          </a:solidFill>
                          <a:effectLst/>
                          <a:uLnTx/>
                          <a:uFillTx/>
                          <a:latin typeface="+mn-lt"/>
                          <a:ea typeface="+mn-ea"/>
                          <a:cs typeface="+mn-cs"/>
                        </a:rPr>
                        <a:t>
  Issue 17 of the #HaysJournal is out now. The latest edition focuses on the current trends surrounding the world of work - access the online version here: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https://image-store.slidesharecdn.com/91dd849f-e1a4-407e-bc4d-899de2e31522-large.png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166718594"/>
                  </a:ext>
                </a:extLst>
              </a:tr>
            </a:tbl>
          </a:graphicData>
        </a:graphic>
      </p:graphicFrame>
      <p:sp>
        <p:nvSpPr>
          <p:cNvPr id="4" name="Text Placeholder 3">
            <a:extLst>
              <a:ext uri="{FF2B5EF4-FFF2-40B4-BE49-F238E27FC236}">
                <a16:creationId xmlns:a16="http://schemas.microsoft.com/office/drawing/2014/main" id="{97BC6523-7F28-438D-9B3A-28B53743D370}"/>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2979501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9AF74D-5A15-4B81-94CE-C4BDF3605872}"/>
              </a:ext>
            </a:extLst>
          </p:cNvPr>
          <p:cNvSpPr>
            <a:spLocks noGrp="1"/>
          </p:cNvSpPr>
          <p:nvPr>
            <p:ph type="title"/>
          </p:nvPr>
        </p:nvSpPr>
        <p:spPr/>
        <p:txBody>
          <a:bodyPr/>
          <a:lstStyle/>
          <a:p>
            <a:r>
              <a:rPr lang="en-US"/>
              <a:t>LinkedIn Updates Table | All Pages - 14 of 16</a:t>
            </a:r>
          </a:p>
        </p:txBody>
      </p:sp>
      <p:graphicFrame>
        <p:nvGraphicFramePr>
          <p:cNvPr id="5" name="Table Placeholder 4">
            <a:extLst>
              <a:ext uri="{FF2B5EF4-FFF2-40B4-BE49-F238E27FC236}">
                <a16:creationId xmlns:a16="http://schemas.microsoft.com/office/drawing/2014/main" id="{31220A24-B164-494E-BF2E-B54DECAD8B83}"/>
              </a:ext>
            </a:extLst>
          </p:cNvPr>
          <p:cNvGraphicFramePr>
            <a:graphicFrameLocks noGrp="1"/>
          </p:cNvGraphicFramePr>
          <p:nvPr>
            <p:ph type="tbl" sz="quarter" idx="13"/>
            <p:extLst>
              <p:ext uri="{D42A27DB-BD31-4B8C-83A1-F6EECF244321}">
                <p14:modId xmlns:p14="http://schemas.microsoft.com/office/powerpoint/2010/main" val="112530817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4205662385"/>
                    </a:ext>
                  </a:extLst>
                </a:gridCol>
                <a:gridCol w="905256">
                  <a:extLst>
                    <a:ext uri="{9D8B030D-6E8A-4147-A177-3AD203B41FA5}">
                      <a16:colId xmlns:a16="http://schemas.microsoft.com/office/drawing/2014/main" val="2662987270"/>
                    </a:ext>
                  </a:extLst>
                </a:gridCol>
                <a:gridCol w="822960">
                  <a:extLst>
                    <a:ext uri="{9D8B030D-6E8A-4147-A177-3AD203B41FA5}">
                      <a16:colId xmlns:a16="http://schemas.microsoft.com/office/drawing/2014/main" val="577932688"/>
                    </a:ext>
                  </a:extLst>
                </a:gridCol>
                <a:gridCol w="987552">
                  <a:extLst>
                    <a:ext uri="{9D8B030D-6E8A-4147-A177-3AD203B41FA5}">
                      <a16:colId xmlns:a16="http://schemas.microsoft.com/office/drawing/2014/main" val="2750005809"/>
                    </a:ext>
                  </a:extLst>
                </a:gridCol>
                <a:gridCol w="987552">
                  <a:extLst>
                    <a:ext uri="{9D8B030D-6E8A-4147-A177-3AD203B41FA5}">
                      <a16:colId xmlns:a16="http://schemas.microsoft.com/office/drawing/2014/main" val="1223401817"/>
                    </a:ext>
                  </a:extLst>
                </a:gridCol>
                <a:gridCol w="987552">
                  <a:extLst>
                    <a:ext uri="{9D8B030D-6E8A-4147-A177-3AD203B41FA5}">
                      <a16:colId xmlns:a16="http://schemas.microsoft.com/office/drawing/2014/main" val="1928535974"/>
                    </a:ext>
                  </a:extLst>
                </a:gridCol>
                <a:gridCol w="987552">
                  <a:extLst>
                    <a:ext uri="{9D8B030D-6E8A-4147-A177-3AD203B41FA5}">
                      <a16:colId xmlns:a16="http://schemas.microsoft.com/office/drawing/2014/main" val="14947236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414636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- 2019-05-13 17:57:19 </a:t>
                      </a:r>
                      <a:r>
                        <a:rPr kumimoji="0" lang="en-US" sz="1000" b="0" i="0" u="none" strike="noStrike" kern="1200" cap="none" spc="0" normalizeH="0" baseline="0" noProof="0">
                          <a:ln>
                            <a:noFill/>
                          </a:ln>
                          <a:solidFill>
                            <a:prstClr val="black"/>
                          </a:solidFill>
                          <a:effectLst/>
                          <a:uLnTx/>
                          <a:uFillTx/>
                          <a:latin typeface="+mn-lt"/>
                          <a:ea typeface="+mn-ea"/>
                          <a:cs typeface="+mn-cs"/>
                        </a:rPr>
                        <a:t>
  Issue 17 of the #HaysJournal is out now. The latest edition focuses on the current trends surrounding the world of work, with expert insights from McAfee, Fuze, KPMG and WeWork. Request your free copy by emailing haysjournal@hays.com or access the online version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https://image-store.slidesharecdn.com/6686efc5-f845-4dbb-bf4b-4ee196bca52c-large.png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0947297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- 2019-05-13 17:55:19 </a:t>
                      </a:r>
                      <a:r>
                        <a:rPr kumimoji="0" lang="en-US" sz="1000" b="0" i="0" u="none" strike="noStrike" kern="1200" cap="none" spc="0" normalizeH="0" baseline="0" noProof="0">
                          <a:ln>
                            <a:noFill/>
                          </a:ln>
                          <a:solidFill>
                            <a:prstClr val="black"/>
                          </a:solidFill>
                          <a:effectLst/>
                          <a:uLnTx/>
                          <a:uFillTx/>
                          <a:latin typeface="+mn-lt"/>
                          <a:ea typeface="+mn-ea"/>
                          <a:cs typeface="+mn-cs"/>
                        </a:rPr>
                        <a:t>
  Issue 17 of the #HaysJournal is out now. The latest edition focuses on the current trends surrounding the world of work, with expert insights from McAfee, Fuze, KPMG and WeWork. Access the online version here: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https://image-store.slidesharecdn.com/fccfbe3e-1672-4c96-b440-3ed010a24da7-large.png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08669500"/>
                  </a:ext>
                </a:extLst>
              </a:tr>
            </a:tbl>
          </a:graphicData>
        </a:graphic>
      </p:graphicFrame>
      <p:sp>
        <p:nvSpPr>
          <p:cNvPr id="4" name="Text Placeholder 3">
            <a:extLst>
              <a:ext uri="{FF2B5EF4-FFF2-40B4-BE49-F238E27FC236}">
                <a16:creationId xmlns:a16="http://schemas.microsoft.com/office/drawing/2014/main" id="{668D8971-2267-4416-BECD-E892DD6A3F98}"/>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23340306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7F14F8-2027-454C-92E2-07EF0F5214F7}"/>
              </a:ext>
            </a:extLst>
          </p:cNvPr>
          <p:cNvSpPr>
            <a:spLocks noGrp="1"/>
          </p:cNvSpPr>
          <p:nvPr>
            <p:ph type="title"/>
          </p:nvPr>
        </p:nvSpPr>
        <p:spPr/>
        <p:txBody>
          <a:bodyPr/>
          <a:lstStyle/>
          <a:p>
            <a:r>
              <a:rPr lang="en-US"/>
              <a:t>LinkedIn Updates Table | All Pages - 15 of 16</a:t>
            </a:r>
          </a:p>
        </p:txBody>
      </p:sp>
      <p:graphicFrame>
        <p:nvGraphicFramePr>
          <p:cNvPr id="5" name="Table Placeholder 4">
            <a:extLst>
              <a:ext uri="{FF2B5EF4-FFF2-40B4-BE49-F238E27FC236}">
                <a16:creationId xmlns:a16="http://schemas.microsoft.com/office/drawing/2014/main" id="{FEA4B947-6081-4B5C-AF16-FFA99F8D1A4F}"/>
              </a:ext>
            </a:extLst>
          </p:cNvPr>
          <p:cNvGraphicFramePr>
            <a:graphicFrameLocks noGrp="1"/>
          </p:cNvGraphicFramePr>
          <p:nvPr>
            <p:ph type="tbl" sz="quarter" idx="13"/>
            <p:extLst>
              <p:ext uri="{D42A27DB-BD31-4B8C-83A1-F6EECF244321}">
                <p14:modId xmlns:p14="http://schemas.microsoft.com/office/powerpoint/2010/main" val="3146460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804356819"/>
                    </a:ext>
                  </a:extLst>
                </a:gridCol>
                <a:gridCol w="905256">
                  <a:extLst>
                    <a:ext uri="{9D8B030D-6E8A-4147-A177-3AD203B41FA5}">
                      <a16:colId xmlns:a16="http://schemas.microsoft.com/office/drawing/2014/main" val="1596637803"/>
                    </a:ext>
                  </a:extLst>
                </a:gridCol>
                <a:gridCol w="822960">
                  <a:extLst>
                    <a:ext uri="{9D8B030D-6E8A-4147-A177-3AD203B41FA5}">
                      <a16:colId xmlns:a16="http://schemas.microsoft.com/office/drawing/2014/main" val="2419380339"/>
                    </a:ext>
                  </a:extLst>
                </a:gridCol>
                <a:gridCol w="987552">
                  <a:extLst>
                    <a:ext uri="{9D8B030D-6E8A-4147-A177-3AD203B41FA5}">
                      <a16:colId xmlns:a16="http://schemas.microsoft.com/office/drawing/2014/main" val="2597005324"/>
                    </a:ext>
                  </a:extLst>
                </a:gridCol>
                <a:gridCol w="987552">
                  <a:extLst>
                    <a:ext uri="{9D8B030D-6E8A-4147-A177-3AD203B41FA5}">
                      <a16:colId xmlns:a16="http://schemas.microsoft.com/office/drawing/2014/main" val="3232639828"/>
                    </a:ext>
                  </a:extLst>
                </a:gridCol>
                <a:gridCol w="987552">
                  <a:extLst>
                    <a:ext uri="{9D8B030D-6E8A-4147-A177-3AD203B41FA5}">
                      <a16:colId xmlns:a16="http://schemas.microsoft.com/office/drawing/2014/main" val="339134433"/>
                    </a:ext>
                  </a:extLst>
                </a:gridCol>
                <a:gridCol w="987552">
                  <a:extLst>
                    <a:ext uri="{9D8B030D-6E8A-4147-A177-3AD203B41FA5}">
                      <a16:colId xmlns:a16="http://schemas.microsoft.com/office/drawing/2014/main" val="19199840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4912114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- 2019-05-13 17:29:36 </a:t>
                      </a:r>
                      <a:r>
                        <a:rPr kumimoji="0" lang="en-US" sz="1000" b="0" i="0" u="none" strike="noStrike" kern="1200" cap="none" spc="0" normalizeH="0" baseline="0" noProof="0">
                          <a:ln>
                            <a:noFill/>
                          </a:ln>
                          <a:solidFill>
                            <a:prstClr val="black"/>
                          </a:solidFill>
                          <a:effectLst/>
                          <a:uLnTx/>
                          <a:uFillTx/>
                          <a:latin typeface="+mn-lt"/>
                          <a:ea typeface="+mn-ea"/>
                          <a:cs typeface="+mn-cs"/>
                        </a:rPr>
                        <a:t>
  Having trouble figuring out what’s next for you in your career? Our Career Spotlight series highlights Construction professionals as they share their insights into how you can navigate your next move: https://bddy.me/2Vlkmo0 
#careersadvice #careerprogression #construction
Featuring: Christa Forte, Senior Project Manager at Shawmut Design and Construction NYC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socialstudio.radian6.com/proxy/file/35668/1557761089528-88b17d0be911fb326213da3075c843ba-0-Graphic1_QuoteChristaForte.jpg?token=eyJ0eXAiOiJKV1QiLCJhbGciOiJIUzI1NiIsImtpZCI6InByb3RlY3RlZGNvbnRlbnRwcm94eSJ9.eyJyZXF1ZXN0Ijp7InVzZXJJZCI6IjM3MjY2NiIsImNsaWVudElkIjoiMzU2NjgifSwiZmlsZU5hbWUiOiIzNTY2OFwvMTU1Nzc2MTA4OTUyOC04OGIxN2QwYmU5MTFmYjMyNjIxM2RhMzA3NWM4NDNiYS0wLUdyYXBoaWMxX1F1b3RlQ2hyaXN0YUZvcnRlLmpwZyIsImlhdCI6MTU1Nzc2MTM3NSwiYXVkIjoiaHR0cDpcL1wvd3d3LnJhZGlhbjYuY29tIiwic3ViIjoibGF5ZXI3In0.F3JPr9d528y7YCsGX3VGiM8dJKd6hNP1h2h0q09kIM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611008713"/>
                  </a:ext>
                </a:extLst>
              </a:tr>
            </a:tbl>
          </a:graphicData>
        </a:graphic>
      </p:graphicFrame>
      <p:sp>
        <p:nvSpPr>
          <p:cNvPr id="4" name="Text Placeholder 3">
            <a:extLst>
              <a:ext uri="{FF2B5EF4-FFF2-40B4-BE49-F238E27FC236}">
                <a16:creationId xmlns:a16="http://schemas.microsoft.com/office/drawing/2014/main" id="{97A86E86-7FB1-4525-9710-A3B3CD7DB960}"/>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31698759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E5F4F-4F64-4227-84BE-794535E9499D}"/>
              </a:ext>
            </a:extLst>
          </p:cNvPr>
          <p:cNvSpPr>
            <a:spLocks noGrp="1"/>
          </p:cNvSpPr>
          <p:nvPr>
            <p:ph type="title"/>
          </p:nvPr>
        </p:nvSpPr>
        <p:spPr/>
        <p:txBody>
          <a:bodyPr/>
          <a:lstStyle/>
          <a:p>
            <a:r>
              <a:rPr lang="en-US"/>
              <a:t>LinkedIn Updates Table | All Pages - 16 of 16</a:t>
            </a:r>
          </a:p>
        </p:txBody>
      </p:sp>
      <p:graphicFrame>
        <p:nvGraphicFramePr>
          <p:cNvPr id="5" name="Table Placeholder 4">
            <a:extLst>
              <a:ext uri="{FF2B5EF4-FFF2-40B4-BE49-F238E27FC236}">
                <a16:creationId xmlns:a16="http://schemas.microsoft.com/office/drawing/2014/main" id="{CC1F979F-6300-4EC5-A191-7394BDE7CB20}"/>
              </a:ext>
            </a:extLst>
          </p:cNvPr>
          <p:cNvGraphicFramePr>
            <a:graphicFrameLocks noGrp="1"/>
          </p:cNvGraphicFramePr>
          <p:nvPr>
            <p:ph type="tbl" sz="quarter" idx="13"/>
            <p:extLst>
              <p:ext uri="{D42A27DB-BD31-4B8C-83A1-F6EECF244321}">
                <p14:modId xmlns:p14="http://schemas.microsoft.com/office/powerpoint/2010/main" val="39252838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969782551"/>
                    </a:ext>
                  </a:extLst>
                </a:gridCol>
                <a:gridCol w="905256">
                  <a:extLst>
                    <a:ext uri="{9D8B030D-6E8A-4147-A177-3AD203B41FA5}">
                      <a16:colId xmlns:a16="http://schemas.microsoft.com/office/drawing/2014/main" val="510616174"/>
                    </a:ext>
                  </a:extLst>
                </a:gridCol>
                <a:gridCol w="822960">
                  <a:extLst>
                    <a:ext uri="{9D8B030D-6E8A-4147-A177-3AD203B41FA5}">
                      <a16:colId xmlns:a16="http://schemas.microsoft.com/office/drawing/2014/main" val="1820139333"/>
                    </a:ext>
                  </a:extLst>
                </a:gridCol>
                <a:gridCol w="987552">
                  <a:extLst>
                    <a:ext uri="{9D8B030D-6E8A-4147-A177-3AD203B41FA5}">
                      <a16:colId xmlns:a16="http://schemas.microsoft.com/office/drawing/2014/main" val="4067757542"/>
                    </a:ext>
                  </a:extLst>
                </a:gridCol>
                <a:gridCol w="987552">
                  <a:extLst>
                    <a:ext uri="{9D8B030D-6E8A-4147-A177-3AD203B41FA5}">
                      <a16:colId xmlns:a16="http://schemas.microsoft.com/office/drawing/2014/main" val="1289619876"/>
                    </a:ext>
                  </a:extLst>
                </a:gridCol>
                <a:gridCol w="987552">
                  <a:extLst>
                    <a:ext uri="{9D8B030D-6E8A-4147-A177-3AD203B41FA5}">
                      <a16:colId xmlns:a16="http://schemas.microsoft.com/office/drawing/2014/main" val="3395834123"/>
                    </a:ext>
                  </a:extLst>
                </a:gridCol>
                <a:gridCol w="987552">
                  <a:extLst>
                    <a:ext uri="{9D8B030D-6E8A-4147-A177-3AD203B41FA5}">
                      <a16:colId xmlns:a16="http://schemas.microsoft.com/office/drawing/2014/main" val="4948635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647619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Hays - 2019-05-13 16:11:04 </a:t>
                      </a:r>
                      <a:r>
                        <a:rPr kumimoji="0" lang="en-US" sz="1000" b="0" i="0" u="none" strike="noStrike" kern="1200" cap="none" spc="0" normalizeH="0" baseline="0" noProof="0">
                          <a:ln>
                            <a:noFill/>
                          </a:ln>
                          <a:solidFill>
                            <a:prstClr val="black"/>
                          </a:solidFill>
                          <a:effectLst/>
                          <a:uLnTx/>
                          <a:uFillTx/>
                          <a:latin typeface="+mn-lt"/>
                          <a:ea typeface="+mn-ea"/>
                          <a:cs typeface="+mn-cs"/>
                        </a:rPr>
                        <a:t>
  Mindfulness can improve job satisfaction and make a positive impact on how we work together. Business Psychologist Gordon Tinline explains how: https://bddy.me/30gaOhU
#health #jobsatisfaction #mindfulness #wellbeing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cdn.socialstudio.radian6.com/proxy/file/35668/1557313136134-0ab7c0d3d7a0b6105ea406049cddd949-0-1557313136134-0ab7c0d3d7a0b6105ea406049cddd949ThinkstockPhotos-861735916-1024x683.jpg?token=eyJ0eXAiOiJKV1QiLCJhbGciOiJIUzI1NiIsImtpZCI6InByb3RlY3RlZGNvbnRlbnRwcm94eSJ9.eyJyZXF1ZXN0Ijp7InVzZXJJZCI6IjM1NDk3NyIsImNsaWVudElkIjoiMzU2NjgifSwiZmlsZU5hbWUiOiIzNTY2OFwvMTU1NzMxMzEzNjEzNC0wYWI3YzBkM2Q3YTBiNjEwNWVhNDA2MDQ5Y2RkZDk0OS0wLTE1NTczMTMxMzYxMzQtMGFiN2MwZDNkN2EwYjYxMDVlYTQwNjA0OWNkZGQ5NDlUaGlua3N0b2NrUGhvdG9zLTg2MTczNTkxNi0xMDI0eDY4My5qcGciLCJpYXQiOjE1NTc3NTY2NjMsImF1ZCI6Imh0dHA6XC9cL3d3dy5yYWRpYW42LmNvbSIsInN1YiI6ImxheWVyNyJ9._Ku43M69sGk3M3qrETSkG2FlYMCmXKmK4ZWD3Bk69s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05/14/2019 06:14:23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3975783"/>
                  </a:ext>
                </a:extLst>
              </a:tr>
            </a:tbl>
          </a:graphicData>
        </a:graphic>
      </p:graphicFrame>
      <p:sp>
        <p:nvSpPr>
          <p:cNvPr id="4" name="Text Placeholder 3">
            <a:extLst>
              <a:ext uri="{FF2B5EF4-FFF2-40B4-BE49-F238E27FC236}">
                <a16:creationId xmlns:a16="http://schemas.microsoft.com/office/drawing/2014/main" id="{EDA58B56-5812-45AB-ABF3-16F0E3F332B9}"/>
              </a:ext>
            </a:extLst>
          </p:cNvPr>
          <p:cNvSpPr>
            <a:spLocks noGrp="1"/>
          </p:cNvSpPr>
          <p:nvPr>
            <p:ph type="body" sz="quarter" idx="14"/>
          </p:nvPr>
        </p:nvSpPr>
        <p:spPr/>
        <p:txBody>
          <a:bodyPr/>
          <a:lstStyle/>
          <a:p>
            <a:r>
              <a:rPr lang="en-US"/>
              <a:t>03/14/2019 - 05/14/2019</a:t>
            </a:r>
          </a:p>
        </p:txBody>
      </p:sp>
    </p:spTree>
    <p:extLst>
      <p:ext uri="{BB962C8B-B14F-4D97-AF65-F5344CB8AC3E}">
        <p14:creationId xmlns:p14="http://schemas.microsoft.com/office/powerpoint/2010/main" val="355289569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2</TotalTime>
  <Words>1096</Words>
  <Application>Microsoft Office PowerPoint</Application>
  <PresentationFormat>On-screen Show (4:3)</PresentationFormat>
  <Paragraphs>321</Paragraphs>
  <Slides>16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quintly_template</vt:lpstr>
      <vt:lpstr>LinkedIn Updates Table | All Pages - 1 of 16</vt:lpstr>
      <vt:lpstr>LinkedIn Updates Table | All Pages - 2 of 16</vt:lpstr>
      <vt:lpstr>LinkedIn Updates Table | All Pages - 3 of 16</vt:lpstr>
      <vt:lpstr>LinkedIn Updates Table | All Pages - 4 of 16</vt:lpstr>
      <vt:lpstr>LinkedIn Updates Table | All Pages - 5 of 16</vt:lpstr>
      <vt:lpstr>LinkedIn Updates Table | All Pages - 6 of 16</vt:lpstr>
      <vt:lpstr>LinkedIn Updates Table | All Pages - 7 of 16</vt:lpstr>
      <vt:lpstr>LinkedIn Updates Table | All Pages - 8 of 16</vt:lpstr>
      <vt:lpstr>LinkedIn Updates Table | All Pages - 9 of 16</vt:lpstr>
      <vt:lpstr>LinkedIn Updates Table | All Pages - 10 of 16</vt:lpstr>
      <vt:lpstr>LinkedIn Updates Table | All Pages - 11 of 16</vt:lpstr>
      <vt:lpstr>LinkedIn Updates Table | All Pages - 12 of 16</vt:lpstr>
      <vt:lpstr>LinkedIn Updates Table | All Pages - 13 of 16</vt:lpstr>
      <vt:lpstr>LinkedIn Updates Table | All Pages - 14 of 16</vt:lpstr>
      <vt:lpstr>LinkedIn Updates Table | All Pages - 15 of 16</vt:lpstr>
      <vt:lpstr>LinkedIn Updates Table | All Pages - 16 of 16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LinkedIn Updates Table | All Pages - 1 of 16</dc:title>
  <dc:creator>Frederik Peiniger</dc:creator>
  <cp:lastModifiedBy>Frederik Peiniger</cp:lastModifiedBy>
  <cp:revision>1</cp:revision>
  <dcterms:created xsi:type="dcterms:W3CDTF">2019-05-14T12:56:00Z</dcterms:created>
  <dcterms:modified xsi:type="dcterms:W3CDTF">2019-05-14T12:58:03Z</dcterms:modified>
</cp:coreProperties>
</file>