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Hikvision</c:v>
                </c:pt>
              </c:strCache>
            </c:strRef>
          </c:tx>
          <c:spPr>
            <a:ln w="28575" cap="rnd">
              <a:solidFill>
                <a:schemeClr val="accent1"/>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Sheet1!$B$2:$B$14</c:f>
              <c:numCache>
                <c:formatCode>General</c:formatCode>
                <c:ptCount val="13"/>
                <c:pt idx="0">
                  <c:v>51888</c:v>
                </c:pt>
                <c:pt idx="1">
                  <c:v>51993</c:v>
                </c:pt>
                <c:pt idx="2">
                  <c:v>52067</c:v>
                </c:pt>
                <c:pt idx="3">
                  <c:v>52165</c:v>
                </c:pt>
                <c:pt idx="4">
                  <c:v>52325</c:v>
                </c:pt>
                <c:pt idx="5">
                  <c:v>52439</c:v>
                </c:pt>
                <c:pt idx="6">
                  <c:v>52585</c:v>
                </c:pt>
                <c:pt idx="7">
                  <c:v>52693</c:v>
                </c:pt>
                <c:pt idx="8">
                  <c:v>52781</c:v>
                </c:pt>
                <c:pt idx="9">
                  <c:v>52863</c:v>
                </c:pt>
                <c:pt idx="10">
                  <c:v>53002</c:v>
                </c:pt>
                <c:pt idx="11">
                  <c:v>53140</c:v>
                </c:pt>
                <c:pt idx="12">
                  <c:v>53251</c:v>
                </c:pt>
              </c:numCache>
            </c:numRef>
          </c:val>
          <c:smooth val="0"/>
          <c:extLst>
            <c:ext xmlns:c16="http://schemas.microsoft.com/office/drawing/2014/chart" uri="{C3380CC4-5D6E-409C-BE32-E72D297353CC}">
              <c16:uniqueId val="{00000000-D685-41E3-8EC5-EFFA3F65F50D}"/>
            </c:ext>
          </c:extLst>
        </c:ser>
        <c:ser>
          <c:idx val="1"/>
          <c:order val="1"/>
          <c:tx>
            <c:strRef>
              <c:f>Sheet1!$C$1</c:f>
              <c:strCache>
                <c:ptCount val="1"/>
                <c:pt idx="0">
                  <c:v>FLIR Systems</c:v>
                </c:pt>
              </c:strCache>
            </c:strRef>
          </c:tx>
          <c:spPr>
            <a:ln w="28575" cap="rnd">
              <a:solidFill>
                <a:schemeClr val="accent2"/>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Sheet1!$C$2:$C$14</c:f>
              <c:numCache>
                <c:formatCode>General</c:formatCode>
                <c:ptCount val="13"/>
                <c:pt idx="0">
                  <c:v>58422</c:v>
                </c:pt>
                <c:pt idx="1">
                  <c:v>58461</c:v>
                </c:pt>
                <c:pt idx="2">
                  <c:v>58499</c:v>
                </c:pt>
                <c:pt idx="3">
                  <c:v>58546</c:v>
                </c:pt>
                <c:pt idx="4">
                  <c:v>58601</c:v>
                </c:pt>
                <c:pt idx="5">
                  <c:v>58656</c:v>
                </c:pt>
                <c:pt idx="6">
                  <c:v>58712</c:v>
                </c:pt>
                <c:pt idx="7">
                  <c:v>58770</c:v>
                </c:pt>
                <c:pt idx="8">
                  <c:v>58807</c:v>
                </c:pt>
                <c:pt idx="9">
                  <c:v>58834</c:v>
                </c:pt>
                <c:pt idx="10">
                  <c:v>58854</c:v>
                </c:pt>
                <c:pt idx="11">
                  <c:v>58905</c:v>
                </c:pt>
                <c:pt idx="12">
                  <c:v>58966</c:v>
                </c:pt>
              </c:numCache>
            </c:numRef>
          </c:val>
          <c:smooth val="0"/>
          <c:extLst>
            <c:ext xmlns:c16="http://schemas.microsoft.com/office/drawing/2014/chart" uri="{C3380CC4-5D6E-409C-BE32-E72D297353CC}">
              <c16:uniqueId val="{00000001-D685-41E3-8EC5-EFFA3F65F50D}"/>
            </c:ext>
          </c:extLst>
        </c:ser>
        <c:ser>
          <c:idx val="2"/>
          <c:order val="2"/>
          <c:tx>
            <c:strRef>
              <c:f>Sheet1!$D$1</c:f>
              <c:strCache>
                <c:ptCount val="1"/>
                <c:pt idx="0">
                  <c:v>Basler AG</c:v>
                </c:pt>
              </c:strCache>
            </c:strRef>
          </c:tx>
          <c:spPr>
            <a:ln w="28575" cap="rnd">
              <a:solidFill>
                <a:schemeClr val="accent3"/>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Sheet1!$D$2:$D$14</c:f>
              <c:numCache>
                <c:formatCode>General</c:formatCode>
                <c:ptCount val="13"/>
                <c:pt idx="0">
                  <c:v>4917</c:v>
                </c:pt>
                <c:pt idx="1">
                  <c:v>4919</c:v>
                </c:pt>
                <c:pt idx="2">
                  <c:v>4922</c:v>
                </c:pt>
                <c:pt idx="3">
                  <c:v>4925</c:v>
                </c:pt>
                <c:pt idx="4">
                  <c:v>4928</c:v>
                </c:pt>
                <c:pt idx="5">
                  <c:v>4932</c:v>
                </c:pt>
                <c:pt idx="6">
                  <c:v>4941</c:v>
                </c:pt>
                <c:pt idx="7">
                  <c:v>4944</c:v>
                </c:pt>
                <c:pt idx="8">
                  <c:v>4947</c:v>
                </c:pt>
                <c:pt idx="9">
                  <c:v>4953</c:v>
                </c:pt>
                <c:pt idx="10">
                  <c:v>4956</c:v>
                </c:pt>
                <c:pt idx="11">
                  <c:v>4957</c:v>
                </c:pt>
                <c:pt idx="12">
                  <c:v>4959</c:v>
                </c:pt>
              </c:numCache>
            </c:numRef>
          </c:val>
          <c:smooth val="0"/>
          <c:extLst>
            <c:ext xmlns:c16="http://schemas.microsoft.com/office/drawing/2014/chart" uri="{C3380CC4-5D6E-409C-BE32-E72D297353CC}">
              <c16:uniqueId val="{00000002-D685-41E3-8EC5-EFFA3F65F50D}"/>
            </c:ext>
          </c:extLst>
        </c:ser>
        <c:ser>
          <c:idx val="3"/>
          <c:order val="3"/>
          <c:tx>
            <c:strRef>
              <c:f>Sheet1!$E$1</c:f>
              <c:strCache>
                <c:ptCount val="1"/>
                <c:pt idx="0">
                  <c:v>Allied Vision</c:v>
                </c:pt>
              </c:strCache>
            </c:strRef>
          </c:tx>
          <c:spPr>
            <a:ln w="28575" cap="rnd">
              <a:solidFill>
                <a:schemeClr val="accent4"/>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Sheet1!$E$2:$E$14</c:f>
              <c:numCache>
                <c:formatCode>General</c:formatCode>
                <c:ptCount val="13"/>
                <c:pt idx="0">
                  <c:v>3647</c:v>
                </c:pt>
                <c:pt idx="1">
                  <c:v>3648</c:v>
                </c:pt>
                <c:pt idx="2">
                  <c:v>3649</c:v>
                </c:pt>
                <c:pt idx="3">
                  <c:v>3654</c:v>
                </c:pt>
                <c:pt idx="4">
                  <c:v>3657</c:v>
                </c:pt>
                <c:pt idx="5">
                  <c:v>3659</c:v>
                </c:pt>
                <c:pt idx="6">
                  <c:v>3659</c:v>
                </c:pt>
                <c:pt idx="7">
                  <c:v>3660</c:v>
                </c:pt>
                <c:pt idx="8">
                  <c:v>3661</c:v>
                </c:pt>
                <c:pt idx="9">
                  <c:v>3665</c:v>
                </c:pt>
                <c:pt idx="10">
                  <c:v>3666</c:v>
                </c:pt>
                <c:pt idx="11">
                  <c:v>3667</c:v>
                </c:pt>
                <c:pt idx="12">
                  <c:v>3677</c:v>
                </c:pt>
              </c:numCache>
            </c:numRef>
          </c:val>
          <c:smooth val="0"/>
          <c:extLst>
            <c:ext xmlns:c16="http://schemas.microsoft.com/office/drawing/2014/chart" uri="{C3380CC4-5D6E-409C-BE32-E72D297353CC}">
              <c16:uniqueId val="{00000003-D685-41E3-8EC5-EFFA3F65F50D}"/>
            </c:ext>
          </c:extLst>
        </c:ser>
        <c:ser>
          <c:idx val="4"/>
          <c:order val="4"/>
          <c:tx>
            <c:strRef>
              <c:f>Sheet1!$F$1</c:f>
              <c:strCache>
                <c:ptCount val="1"/>
                <c:pt idx="0">
                  <c:v>IDS Imaging Development Systems GmbH</c:v>
                </c:pt>
              </c:strCache>
            </c:strRef>
          </c:tx>
          <c:spPr>
            <a:ln w="28575" cap="rnd">
              <a:solidFill>
                <a:schemeClr val="accent5"/>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Sheet1!$F$2:$F$14</c:f>
              <c:numCache>
                <c:formatCode>General</c:formatCode>
                <c:ptCount val="13"/>
                <c:pt idx="0">
                  <c:v>1744</c:v>
                </c:pt>
                <c:pt idx="1">
                  <c:v>1747</c:v>
                </c:pt>
                <c:pt idx="2">
                  <c:v>1748</c:v>
                </c:pt>
                <c:pt idx="3">
                  <c:v>1749</c:v>
                </c:pt>
                <c:pt idx="4">
                  <c:v>1750</c:v>
                </c:pt>
                <c:pt idx="5">
                  <c:v>1753</c:v>
                </c:pt>
                <c:pt idx="6">
                  <c:v>1754</c:v>
                </c:pt>
                <c:pt idx="7">
                  <c:v>1755</c:v>
                </c:pt>
                <c:pt idx="8">
                  <c:v>1757</c:v>
                </c:pt>
                <c:pt idx="9">
                  <c:v>1759</c:v>
                </c:pt>
                <c:pt idx="10">
                  <c:v>1759</c:v>
                </c:pt>
                <c:pt idx="11">
                  <c:v>1760</c:v>
                </c:pt>
                <c:pt idx="12">
                  <c:v>1764</c:v>
                </c:pt>
              </c:numCache>
            </c:numRef>
          </c:val>
          <c:smooth val="0"/>
          <c:extLst>
            <c:ext xmlns:c16="http://schemas.microsoft.com/office/drawing/2014/chart" uri="{C3380CC4-5D6E-409C-BE32-E72D297353CC}">
              <c16:uniqueId val="{00000004-D685-41E3-8EC5-EFFA3F65F50D}"/>
            </c:ext>
          </c:extLst>
        </c:ser>
        <c:ser>
          <c:idx val="5"/>
          <c:order val="5"/>
          <c:tx>
            <c:strRef>
              <c:f>Sheet1!$G$1</c:f>
              <c:strCache>
                <c:ptCount val="1"/>
                <c:pt idx="0">
                  <c:v>e-con Systems</c:v>
                </c:pt>
              </c:strCache>
            </c:strRef>
          </c:tx>
          <c:spPr>
            <a:ln w="28575" cap="rnd">
              <a:solidFill>
                <a:schemeClr val="accent6"/>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Sheet1!$G$2:$G$14</c:f>
              <c:numCache>
                <c:formatCode>General</c:formatCode>
                <c:ptCount val="13"/>
                <c:pt idx="0">
                  <c:v>3254</c:v>
                </c:pt>
                <c:pt idx="1">
                  <c:v>3253</c:v>
                </c:pt>
                <c:pt idx="2">
                  <c:v>3254</c:v>
                </c:pt>
                <c:pt idx="3">
                  <c:v>3254</c:v>
                </c:pt>
                <c:pt idx="4">
                  <c:v>3255</c:v>
                </c:pt>
                <c:pt idx="5">
                  <c:v>3256</c:v>
                </c:pt>
                <c:pt idx="6">
                  <c:v>3257</c:v>
                </c:pt>
                <c:pt idx="7">
                  <c:v>3262</c:v>
                </c:pt>
                <c:pt idx="8">
                  <c:v>3262</c:v>
                </c:pt>
                <c:pt idx="9">
                  <c:v>3261</c:v>
                </c:pt>
                <c:pt idx="10">
                  <c:v>3261</c:v>
                </c:pt>
                <c:pt idx="11">
                  <c:v>3262</c:v>
                </c:pt>
                <c:pt idx="12">
                  <c:v>3265</c:v>
                </c:pt>
              </c:numCache>
            </c:numRef>
          </c:val>
          <c:smooth val="0"/>
          <c:extLst>
            <c:ext xmlns:c16="http://schemas.microsoft.com/office/drawing/2014/chart" uri="{C3380CC4-5D6E-409C-BE32-E72D297353CC}">
              <c16:uniqueId val="{00000005-D685-41E3-8EC5-EFFA3F65F50D}"/>
            </c:ext>
          </c:extLst>
        </c:ser>
        <c:ser>
          <c:idx val="6"/>
          <c:order val="6"/>
          <c:tx>
            <c:strRef>
              <c:f>Sheet1!$H$1</c:f>
              <c:strCache>
                <c:ptCount val="1"/>
                <c:pt idx="0">
                  <c:v>LUCID Vision Labs, Inc.</c:v>
                </c:pt>
              </c:strCache>
            </c:strRef>
          </c:tx>
          <c:spPr>
            <a:ln w="28575" cap="rnd">
              <a:solidFill>
                <a:schemeClr val="accent1">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Sheet1!$H$2:$H$14</c:f>
              <c:numCache>
                <c:formatCode>General</c:formatCode>
                <c:ptCount val="13"/>
                <c:pt idx="0">
                  <c:v>386</c:v>
                </c:pt>
                <c:pt idx="1">
                  <c:v>386</c:v>
                </c:pt>
                <c:pt idx="2">
                  <c:v>386</c:v>
                </c:pt>
                <c:pt idx="3">
                  <c:v>386</c:v>
                </c:pt>
                <c:pt idx="4">
                  <c:v>386</c:v>
                </c:pt>
                <c:pt idx="5">
                  <c:v>387</c:v>
                </c:pt>
                <c:pt idx="6">
                  <c:v>389</c:v>
                </c:pt>
                <c:pt idx="7">
                  <c:v>391</c:v>
                </c:pt>
                <c:pt idx="8">
                  <c:v>392</c:v>
                </c:pt>
                <c:pt idx="9">
                  <c:v>393</c:v>
                </c:pt>
                <c:pt idx="10">
                  <c:v>394</c:v>
                </c:pt>
                <c:pt idx="11">
                  <c:v>393</c:v>
                </c:pt>
                <c:pt idx="12">
                  <c:v>396</c:v>
                </c:pt>
              </c:numCache>
            </c:numRef>
          </c:val>
          <c:smooth val="0"/>
          <c:extLst>
            <c:ext xmlns:c16="http://schemas.microsoft.com/office/drawing/2014/chart" uri="{C3380CC4-5D6E-409C-BE32-E72D297353CC}">
              <c16:uniqueId val="{00000006-D685-41E3-8EC5-EFFA3F65F50D}"/>
            </c:ext>
          </c:extLst>
        </c:ser>
        <c:ser>
          <c:idx val="7"/>
          <c:order val="7"/>
          <c:tx>
            <c:strRef>
              <c:f>Sheet1!$I$1</c:f>
              <c:strCache>
                <c:ptCount val="1"/>
                <c:pt idx="0">
                  <c:v>JAI A/S</c:v>
                </c:pt>
              </c:strCache>
            </c:strRef>
          </c:tx>
          <c:spPr>
            <a:ln w="28575" cap="rnd">
              <a:solidFill>
                <a:schemeClr val="accent2">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Sheet1!$I$2:$I$14</c:f>
              <c:numCache>
                <c:formatCode>General</c:formatCode>
                <c:ptCount val="13"/>
                <c:pt idx="0">
                  <c:v>1738</c:v>
                </c:pt>
                <c:pt idx="1">
                  <c:v>1739</c:v>
                </c:pt>
                <c:pt idx="2">
                  <c:v>1739</c:v>
                </c:pt>
                <c:pt idx="3">
                  <c:v>1739</c:v>
                </c:pt>
                <c:pt idx="4">
                  <c:v>1739</c:v>
                </c:pt>
                <c:pt idx="5">
                  <c:v>1741</c:v>
                </c:pt>
                <c:pt idx="6">
                  <c:v>1744</c:v>
                </c:pt>
                <c:pt idx="7">
                  <c:v>1746</c:v>
                </c:pt>
                <c:pt idx="8">
                  <c:v>1745</c:v>
                </c:pt>
                <c:pt idx="9">
                  <c:v>1749</c:v>
                </c:pt>
                <c:pt idx="10">
                  <c:v>1749</c:v>
                </c:pt>
                <c:pt idx="11">
                  <c:v>1750</c:v>
                </c:pt>
                <c:pt idx="12">
                  <c:v>1751</c:v>
                </c:pt>
              </c:numCache>
            </c:numRef>
          </c:val>
          <c:smooth val="0"/>
          <c:extLst>
            <c:ext xmlns:c16="http://schemas.microsoft.com/office/drawing/2014/chart" uri="{C3380CC4-5D6E-409C-BE32-E72D297353CC}">
              <c16:uniqueId val="{00000007-D685-41E3-8EC5-EFFA3F65F50D}"/>
            </c:ext>
          </c:extLst>
        </c:ser>
        <c:ser>
          <c:idx val="8"/>
          <c:order val="8"/>
          <c:tx>
            <c:strRef>
              <c:f>Sheet1!$J$1</c:f>
              <c:strCache>
                <c:ptCount val="1"/>
                <c:pt idx="0">
                  <c:v>Teledyne DALSA</c:v>
                </c:pt>
              </c:strCache>
            </c:strRef>
          </c:tx>
          <c:spPr>
            <a:ln w="28575" cap="rnd">
              <a:solidFill>
                <a:schemeClr val="accent3">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Sheet1!$J$2:$J$14</c:f>
              <c:numCache>
                <c:formatCode>General</c:formatCode>
                <c:ptCount val="13"/>
                <c:pt idx="0">
                  <c:v>8038</c:v>
                </c:pt>
                <c:pt idx="1">
                  <c:v>8040</c:v>
                </c:pt>
                <c:pt idx="2">
                  <c:v>8044</c:v>
                </c:pt>
                <c:pt idx="3">
                  <c:v>8055</c:v>
                </c:pt>
                <c:pt idx="4">
                  <c:v>8062</c:v>
                </c:pt>
                <c:pt idx="5">
                  <c:v>8066</c:v>
                </c:pt>
                <c:pt idx="6">
                  <c:v>8077</c:v>
                </c:pt>
                <c:pt idx="7">
                  <c:v>8082</c:v>
                </c:pt>
                <c:pt idx="8">
                  <c:v>8085</c:v>
                </c:pt>
                <c:pt idx="9">
                  <c:v>8094</c:v>
                </c:pt>
                <c:pt idx="10">
                  <c:v>8099</c:v>
                </c:pt>
                <c:pt idx="11">
                  <c:v>8102</c:v>
                </c:pt>
                <c:pt idx="12">
                  <c:v>8112</c:v>
                </c:pt>
              </c:numCache>
            </c:numRef>
          </c:val>
          <c:smooth val="0"/>
          <c:extLst>
            <c:ext xmlns:c16="http://schemas.microsoft.com/office/drawing/2014/chart" uri="{C3380CC4-5D6E-409C-BE32-E72D297353CC}">
              <c16:uniqueId val="{00000008-D685-41E3-8EC5-EFFA3F65F50D}"/>
            </c:ext>
          </c:extLst>
        </c:ser>
        <c:dLbls>
          <c:showLegendKey val="0"/>
          <c:showVal val="0"/>
          <c:showCatName val="0"/>
          <c:showSerName val="0"/>
          <c:showPercent val="0"/>
          <c:showBubbleSize val="0"/>
        </c:dLbls>
        <c:smooth val="0"/>
        <c:axId val="306232904"/>
        <c:axId val="306235200"/>
      </c:lineChart>
      <c:dateAx>
        <c:axId val="30623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35200"/>
        <c:crosses val="autoZero"/>
        <c:auto val="1"/>
        <c:lblOffset val="100"/>
        <c:baseTimeUnit val="days"/>
      </c:dateAx>
      <c:valAx>
        <c:axId val="30623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3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Hikvision</c:v>
                </c:pt>
              </c:strCache>
            </c:strRef>
          </c:tx>
          <c:spPr>
            <a:ln w="28575" cap="rnd">
              <a:solidFill>
                <a:schemeClr val="accent1"/>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Sheet1!$B$2:$B$14</c:f>
              <c:numCache>
                <c:formatCode>General</c:formatCode>
                <c:ptCount val="13"/>
                <c:pt idx="0">
                  <c:v>0.17375188231205799</c:v>
                </c:pt>
                <c:pt idx="1">
                  <c:v>0.20235892691951901</c:v>
                </c:pt>
                <c:pt idx="2">
                  <c:v>0.142326851691574</c:v>
                </c:pt>
                <c:pt idx="3">
                  <c:v>0.18821902548639299</c:v>
                </c:pt>
                <c:pt idx="4">
                  <c:v>0.30671906450685299</c:v>
                </c:pt>
                <c:pt idx="5">
                  <c:v>0.217869087434305</c:v>
                </c:pt>
                <c:pt idx="6">
                  <c:v>0.27841873414824803</c:v>
                </c:pt>
                <c:pt idx="7">
                  <c:v>0.20538176286013099</c:v>
                </c:pt>
                <c:pt idx="8">
                  <c:v>0.167005105042416</c:v>
                </c:pt>
                <c:pt idx="9">
                  <c:v>0.15535893598075101</c:v>
                </c:pt>
                <c:pt idx="10">
                  <c:v>0.262943835953313</c:v>
                </c:pt>
                <c:pt idx="11">
                  <c:v>0.26036753330063001</c:v>
                </c:pt>
                <c:pt idx="12">
                  <c:v>0.20888219796763299</c:v>
                </c:pt>
              </c:numCache>
            </c:numRef>
          </c:val>
          <c:smooth val="0"/>
          <c:extLst>
            <c:ext xmlns:c16="http://schemas.microsoft.com/office/drawing/2014/chart" uri="{C3380CC4-5D6E-409C-BE32-E72D297353CC}">
              <c16:uniqueId val="{00000000-C6F6-4429-B905-0DDF6CCE2FFC}"/>
            </c:ext>
          </c:extLst>
        </c:ser>
        <c:ser>
          <c:idx val="1"/>
          <c:order val="1"/>
          <c:tx>
            <c:strRef>
              <c:f>Sheet1!$C$1</c:f>
              <c:strCache>
                <c:ptCount val="1"/>
                <c:pt idx="0">
                  <c:v>FLIR Systems</c:v>
                </c:pt>
              </c:strCache>
            </c:strRef>
          </c:tx>
          <c:spPr>
            <a:ln w="28575" cap="rnd">
              <a:solidFill>
                <a:schemeClr val="accent2"/>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Sheet1!$C$2:$C$14</c:f>
              <c:numCache>
                <c:formatCode>General</c:formatCode>
                <c:ptCount val="13"/>
                <c:pt idx="0">
                  <c:v>0.111383381599465</c:v>
                </c:pt>
                <c:pt idx="1">
                  <c:v>6.67556742323097E-2</c:v>
                </c:pt>
                <c:pt idx="2">
                  <c:v>6.5000598689724798E-2</c:v>
                </c:pt>
                <c:pt idx="3">
                  <c:v>8.0343253730832995E-2</c:v>
                </c:pt>
                <c:pt idx="4">
                  <c:v>9.3943224131452202E-2</c:v>
                </c:pt>
                <c:pt idx="5">
                  <c:v>9.38550536680261E-2</c:v>
                </c:pt>
                <c:pt idx="6">
                  <c:v>9.5471903982542294E-2</c:v>
                </c:pt>
                <c:pt idx="7">
                  <c:v>9.8787300722169305E-2</c:v>
                </c:pt>
                <c:pt idx="8">
                  <c:v>6.29572911349328E-2</c:v>
                </c:pt>
                <c:pt idx="9">
                  <c:v>4.5912901525328599E-2</c:v>
                </c:pt>
                <c:pt idx="10">
                  <c:v>3.3993949077064302E-2</c:v>
                </c:pt>
                <c:pt idx="11">
                  <c:v>8.6655112651646396E-2</c:v>
                </c:pt>
                <c:pt idx="12">
                  <c:v>0.103556574144809</c:v>
                </c:pt>
              </c:numCache>
            </c:numRef>
          </c:val>
          <c:smooth val="0"/>
          <c:extLst>
            <c:ext xmlns:c16="http://schemas.microsoft.com/office/drawing/2014/chart" uri="{C3380CC4-5D6E-409C-BE32-E72D297353CC}">
              <c16:uniqueId val="{00000001-C6F6-4429-B905-0DDF6CCE2FFC}"/>
            </c:ext>
          </c:extLst>
        </c:ser>
        <c:ser>
          <c:idx val="2"/>
          <c:order val="2"/>
          <c:tx>
            <c:strRef>
              <c:f>Sheet1!$D$1</c:f>
              <c:strCache>
                <c:ptCount val="1"/>
                <c:pt idx="0">
                  <c:v>Basler AG</c:v>
                </c:pt>
              </c:strCache>
            </c:strRef>
          </c:tx>
          <c:spPr>
            <a:ln w="28575" cap="rnd">
              <a:solidFill>
                <a:schemeClr val="accent3"/>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Sheet1!$D$2:$D$14</c:f>
              <c:numCache>
                <c:formatCode>General</c:formatCode>
                <c:ptCount val="13"/>
                <c:pt idx="0">
                  <c:v>8.1416649704864605E-2</c:v>
                </c:pt>
                <c:pt idx="1">
                  <c:v>4.0675208460443403E-2</c:v>
                </c:pt>
                <c:pt idx="2">
                  <c:v>6.0988005692213902E-2</c:v>
                </c:pt>
                <c:pt idx="3">
                  <c:v>6.0950832994717603E-2</c:v>
                </c:pt>
                <c:pt idx="4">
                  <c:v>6.0913705583756299E-2</c:v>
                </c:pt>
                <c:pt idx="5">
                  <c:v>8.1168831168831196E-2</c:v>
                </c:pt>
                <c:pt idx="6">
                  <c:v>0.18248175182481799</c:v>
                </c:pt>
                <c:pt idx="7">
                  <c:v>6.0716454159077102E-2</c:v>
                </c:pt>
                <c:pt idx="8">
                  <c:v>6.0679611650485403E-2</c:v>
                </c:pt>
                <c:pt idx="9">
                  <c:v>0.12128562765312299</c:v>
                </c:pt>
                <c:pt idx="10">
                  <c:v>6.0569351907934603E-2</c:v>
                </c:pt>
                <c:pt idx="11">
                  <c:v>2.0177562550443898E-2</c:v>
                </c:pt>
                <c:pt idx="12">
                  <c:v>4.03469840629413E-2</c:v>
                </c:pt>
              </c:numCache>
            </c:numRef>
          </c:val>
          <c:smooth val="0"/>
          <c:extLst>
            <c:ext xmlns:c16="http://schemas.microsoft.com/office/drawing/2014/chart" uri="{C3380CC4-5D6E-409C-BE32-E72D297353CC}">
              <c16:uniqueId val="{00000002-C6F6-4429-B905-0DDF6CCE2FFC}"/>
            </c:ext>
          </c:extLst>
        </c:ser>
        <c:ser>
          <c:idx val="3"/>
          <c:order val="3"/>
          <c:tx>
            <c:strRef>
              <c:f>Sheet1!$E$1</c:f>
              <c:strCache>
                <c:ptCount val="1"/>
                <c:pt idx="0">
                  <c:v>Allied Vision</c:v>
                </c:pt>
              </c:strCache>
            </c:strRef>
          </c:tx>
          <c:spPr>
            <a:ln w="28575" cap="rnd">
              <a:solidFill>
                <a:schemeClr val="accent4"/>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Sheet1!$E$2:$E$14</c:f>
              <c:numCache>
                <c:formatCode>General</c:formatCode>
                <c:ptCount val="13"/>
                <c:pt idx="0">
                  <c:v>8.2327113062568597E-2</c:v>
                </c:pt>
                <c:pt idx="1">
                  <c:v>2.7419797093501501E-2</c:v>
                </c:pt>
                <c:pt idx="2">
                  <c:v>2.7412280701754398E-2</c:v>
                </c:pt>
                <c:pt idx="3">
                  <c:v>0.137023842148534</c:v>
                </c:pt>
                <c:pt idx="4">
                  <c:v>8.2101806239737299E-2</c:v>
                </c:pt>
                <c:pt idx="5">
                  <c:v>5.4689636313918502E-2</c:v>
                </c:pt>
                <c:pt idx="6">
                  <c:v>0</c:v>
                </c:pt>
                <c:pt idx="7">
                  <c:v>2.7329871549603701E-2</c:v>
                </c:pt>
                <c:pt idx="8">
                  <c:v>2.7322404371584699E-2</c:v>
                </c:pt>
                <c:pt idx="9">
                  <c:v>0.10925976509150501</c:v>
                </c:pt>
                <c:pt idx="10">
                  <c:v>2.7285129604365601E-2</c:v>
                </c:pt>
                <c:pt idx="11">
                  <c:v>2.7277686852154901E-2</c:v>
                </c:pt>
                <c:pt idx="12">
                  <c:v>0.27270248159258198</c:v>
                </c:pt>
              </c:numCache>
            </c:numRef>
          </c:val>
          <c:smooth val="0"/>
          <c:extLst>
            <c:ext xmlns:c16="http://schemas.microsoft.com/office/drawing/2014/chart" uri="{C3380CC4-5D6E-409C-BE32-E72D297353CC}">
              <c16:uniqueId val="{00000003-C6F6-4429-B905-0DDF6CCE2FFC}"/>
            </c:ext>
          </c:extLst>
        </c:ser>
        <c:ser>
          <c:idx val="4"/>
          <c:order val="4"/>
          <c:tx>
            <c:strRef>
              <c:f>Sheet1!$F$1</c:f>
              <c:strCache>
                <c:ptCount val="1"/>
                <c:pt idx="0">
                  <c:v>IDS Imaging Development Systems GmbH</c:v>
                </c:pt>
              </c:strCache>
            </c:strRef>
          </c:tx>
          <c:spPr>
            <a:ln w="28575" cap="rnd">
              <a:solidFill>
                <a:schemeClr val="accent5"/>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Sheet1!$F$2:$F$14</c:f>
              <c:numCache>
                <c:formatCode>General</c:formatCode>
                <c:ptCount val="13"/>
                <c:pt idx="0">
                  <c:v>0</c:v>
                </c:pt>
                <c:pt idx="1">
                  <c:v>0.17201834862385301</c:v>
                </c:pt>
                <c:pt idx="2">
                  <c:v>5.7240984544934197E-2</c:v>
                </c:pt>
                <c:pt idx="3">
                  <c:v>5.7208237986269998E-2</c:v>
                </c:pt>
                <c:pt idx="4">
                  <c:v>5.7175528873642099E-2</c:v>
                </c:pt>
                <c:pt idx="5">
                  <c:v>0.17142857142857101</c:v>
                </c:pt>
                <c:pt idx="6">
                  <c:v>5.7045065601825401E-2</c:v>
                </c:pt>
                <c:pt idx="7">
                  <c:v>5.7012542759407099E-2</c:v>
                </c:pt>
                <c:pt idx="8">
                  <c:v>0.113960113960114</c:v>
                </c:pt>
                <c:pt idx="9">
                  <c:v>0.113830392714855</c:v>
                </c:pt>
                <c:pt idx="10">
                  <c:v>0</c:v>
                </c:pt>
                <c:pt idx="11">
                  <c:v>5.68504832291074E-2</c:v>
                </c:pt>
                <c:pt idx="12">
                  <c:v>0.22727272727272699</c:v>
                </c:pt>
              </c:numCache>
            </c:numRef>
          </c:val>
          <c:smooth val="0"/>
          <c:extLst>
            <c:ext xmlns:c16="http://schemas.microsoft.com/office/drawing/2014/chart" uri="{C3380CC4-5D6E-409C-BE32-E72D297353CC}">
              <c16:uniqueId val="{00000004-C6F6-4429-B905-0DDF6CCE2FFC}"/>
            </c:ext>
          </c:extLst>
        </c:ser>
        <c:ser>
          <c:idx val="5"/>
          <c:order val="5"/>
          <c:tx>
            <c:strRef>
              <c:f>Sheet1!$G$1</c:f>
              <c:strCache>
                <c:ptCount val="1"/>
                <c:pt idx="0">
                  <c:v>e-con Systems</c:v>
                </c:pt>
              </c:strCache>
            </c:strRef>
          </c:tx>
          <c:spPr>
            <a:ln w="28575" cap="rnd">
              <a:solidFill>
                <a:schemeClr val="accent6"/>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Sheet1!$G$2:$G$14</c:f>
              <c:numCache>
                <c:formatCode>General</c:formatCode>
                <c:ptCount val="13"/>
                <c:pt idx="0">
                  <c:v>0</c:v>
                </c:pt>
                <c:pt idx="1">
                  <c:v>-3.0731407498463401E-2</c:v>
                </c:pt>
                <c:pt idx="2">
                  <c:v>3.0740854595757799E-2</c:v>
                </c:pt>
                <c:pt idx="3">
                  <c:v>0</c:v>
                </c:pt>
                <c:pt idx="4">
                  <c:v>3.0731407498463401E-2</c:v>
                </c:pt>
                <c:pt idx="5">
                  <c:v>3.0721966205837201E-2</c:v>
                </c:pt>
                <c:pt idx="6">
                  <c:v>3.0712530712530699E-2</c:v>
                </c:pt>
                <c:pt idx="7">
                  <c:v>0.153515505066012</c:v>
                </c:pt>
                <c:pt idx="8">
                  <c:v>0</c:v>
                </c:pt>
                <c:pt idx="9">
                  <c:v>-3.06560392397302E-2</c:v>
                </c:pt>
                <c:pt idx="10">
                  <c:v>0</c:v>
                </c:pt>
                <c:pt idx="11">
                  <c:v>3.0665440049064699E-2</c:v>
                </c:pt>
                <c:pt idx="12">
                  <c:v>9.1968117719190695E-2</c:v>
                </c:pt>
              </c:numCache>
            </c:numRef>
          </c:val>
          <c:smooth val="0"/>
          <c:extLst>
            <c:ext xmlns:c16="http://schemas.microsoft.com/office/drawing/2014/chart" uri="{C3380CC4-5D6E-409C-BE32-E72D297353CC}">
              <c16:uniqueId val="{00000005-C6F6-4429-B905-0DDF6CCE2FFC}"/>
            </c:ext>
          </c:extLst>
        </c:ser>
        <c:ser>
          <c:idx val="6"/>
          <c:order val="6"/>
          <c:tx>
            <c:strRef>
              <c:f>Sheet1!$H$1</c:f>
              <c:strCache>
                <c:ptCount val="1"/>
                <c:pt idx="0">
                  <c:v>LUCID Vision Labs, Inc.</c:v>
                </c:pt>
              </c:strCache>
            </c:strRef>
          </c:tx>
          <c:spPr>
            <a:ln w="28575" cap="rnd">
              <a:solidFill>
                <a:schemeClr val="accent1">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Sheet1!$H$2:$H$14</c:f>
              <c:numCache>
                <c:formatCode>General</c:formatCode>
                <c:ptCount val="13"/>
                <c:pt idx="0">
                  <c:v>0.25974025974025999</c:v>
                </c:pt>
                <c:pt idx="1">
                  <c:v>0</c:v>
                </c:pt>
                <c:pt idx="2">
                  <c:v>0</c:v>
                </c:pt>
                <c:pt idx="3">
                  <c:v>0</c:v>
                </c:pt>
                <c:pt idx="4">
                  <c:v>0</c:v>
                </c:pt>
                <c:pt idx="5">
                  <c:v>0.25906735751295301</c:v>
                </c:pt>
                <c:pt idx="6">
                  <c:v>0.516795865633075</c:v>
                </c:pt>
                <c:pt idx="7">
                  <c:v>0.51413881748071999</c:v>
                </c:pt>
                <c:pt idx="8">
                  <c:v>0.25575447570332499</c:v>
                </c:pt>
                <c:pt idx="9">
                  <c:v>0.25510204081632698</c:v>
                </c:pt>
                <c:pt idx="10">
                  <c:v>0.25445292620865101</c:v>
                </c:pt>
                <c:pt idx="11">
                  <c:v>-0.25380710659898498</c:v>
                </c:pt>
                <c:pt idx="12">
                  <c:v>0.76335877862595403</c:v>
                </c:pt>
              </c:numCache>
            </c:numRef>
          </c:val>
          <c:smooth val="0"/>
          <c:extLst>
            <c:ext xmlns:c16="http://schemas.microsoft.com/office/drawing/2014/chart" uri="{C3380CC4-5D6E-409C-BE32-E72D297353CC}">
              <c16:uniqueId val="{00000006-C6F6-4429-B905-0DDF6CCE2FFC}"/>
            </c:ext>
          </c:extLst>
        </c:ser>
        <c:ser>
          <c:idx val="7"/>
          <c:order val="7"/>
          <c:tx>
            <c:strRef>
              <c:f>Sheet1!$I$1</c:f>
              <c:strCache>
                <c:ptCount val="1"/>
                <c:pt idx="0">
                  <c:v>JAI A/S</c:v>
                </c:pt>
              </c:strCache>
            </c:strRef>
          </c:tx>
          <c:spPr>
            <a:ln w="28575" cap="rnd">
              <a:solidFill>
                <a:schemeClr val="accent2">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Sheet1!$I$2:$I$14</c:f>
              <c:numCache>
                <c:formatCode>General</c:formatCode>
                <c:ptCount val="13"/>
                <c:pt idx="0">
                  <c:v>0</c:v>
                </c:pt>
                <c:pt idx="1">
                  <c:v>5.75373993095512E-2</c:v>
                </c:pt>
                <c:pt idx="2">
                  <c:v>0</c:v>
                </c:pt>
                <c:pt idx="3">
                  <c:v>0</c:v>
                </c:pt>
                <c:pt idx="4">
                  <c:v>0</c:v>
                </c:pt>
                <c:pt idx="5">
                  <c:v>0.115008625646924</c:v>
                </c:pt>
                <c:pt idx="6">
                  <c:v>0.17231476163124601</c:v>
                </c:pt>
                <c:pt idx="7">
                  <c:v>0.11467889908256899</c:v>
                </c:pt>
                <c:pt idx="8">
                  <c:v>-5.7273768613974797E-2</c:v>
                </c:pt>
                <c:pt idx="9">
                  <c:v>0.229226361031519</c:v>
                </c:pt>
                <c:pt idx="10">
                  <c:v>0</c:v>
                </c:pt>
                <c:pt idx="11">
                  <c:v>5.7175528873642099E-2</c:v>
                </c:pt>
                <c:pt idx="12">
                  <c:v>5.7142857142857099E-2</c:v>
                </c:pt>
              </c:numCache>
            </c:numRef>
          </c:val>
          <c:smooth val="0"/>
          <c:extLst>
            <c:ext xmlns:c16="http://schemas.microsoft.com/office/drawing/2014/chart" uri="{C3380CC4-5D6E-409C-BE32-E72D297353CC}">
              <c16:uniqueId val="{00000007-C6F6-4429-B905-0DDF6CCE2FFC}"/>
            </c:ext>
          </c:extLst>
        </c:ser>
        <c:ser>
          <c:idx val="8"/>
          <c:order val="8"/>
          <c:tx>
            <c:strRef>
              <c:f>Sheet1!$J$1</c:f>
              <c:strCache>
                <c:ptCount val="1"/>
                <c:pt idx="0">
                  <c:v>Teledyne DALSA</c:v>
                </c:pt>
              </c:strCache>
            </c:strRef>
          </c:tx>
          <c:spPr>
            <a:ln w="28575" cap="rnd">
              <a:solidFill>
                <a:schemeClr val="accent3">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Sheet1!$J$2:$J$14</c:f>
              <c:numCache>
                <c:formatCode>General</c:formatCode>
                <c:ptCount val="13"/>
                <c:pt idx="0">
                  <c:v>7.4701195219123495E-2</c:v>
                </c:pt>
                <c:pt idx="1">
                  <c:v>2.4881811395869601E-2</c:v>
                </c:pt>
                <c:pt idx="2">
                  <c:v>4.9751243781094502E-2</c:v>
                </c:pt>
                <c:pt idx="3">
                  <c:v>0.13674788662356999</c:v>
                </c:pt>
                <c:pt idx="4">
                  <c:v>8.6902545003103696E-2</c:v>
                </c:pt>
                <c:pt idx="5">
                  <c:v>4.9615480029769302E-2</c:v>
                </c:pt>
                <c:pt idx="6">
                  <c:v>0.136374907017109</c:v>
                </c:pt>
                <c:pt idx="7">
                  <c:v>6.1904172341215799E-2</c:v>
                </c:pt>
                <c:pt idx="8">
                  <c:v>3.7119524870081702E-2</c:v>
                </c:pt>
                <c:pt idx="9">
                  <c:v>0.111317254174397</c:v>
                </c:pt>
                <c:pt idx="10">
                  <c:v>6.1774153694094398E-2</c:v>
                </c:pt>
                <c:pt idx="11">
                  <c:v>3.70416100753179E-2</c:v>
                </c:pt>
                <c:pt idx="12">
                  <c:v>0.123426314490249</c:v>
                </c:pt>
              </c:numCache>
            </c:numRef>
          </c:val>
          <c:smooth val="0"/>
          <c:extLst>
            <c:ext xmlns:c16="http://schemas.microsoft.com/office/drawing/2014/chart" uri="{C3380CC4-5D6E-409C-BE32-E72D297353CC}">
              <c16:uniqueId val="{00000008-C6F6-4429-B905-0DDF6CCE2FFC}"/>
            </c:ext>
          </c:extLst>
        </c:ser>
        <c:dLbls>
          <c:showLegendKey val="0"/>
          <c:showVal val="0"/>
          <c:showCatName val="0"/>
          <c:showSerName val="0"/>
          <c:showPercent val="0"/>
          <c:showBubbleSize val="0"/>
        </c:dLbls>
        <c:smooth val="0"/>
        <c:axId val="312482608"/>
        <c:axId val="312486872"/>
      </c:lineChart>
      <c:dateAx>
        <c:axId val="31248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86872"/>
        <c:crosses val="autoZero"/>
        <c:auto val="1"/>
        <c:lblOffset val="100"/>
        <c:baseTimeUnit val="days"/>
      </c:dateAx>
      <c:valAx>
        <c:axId val="31248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48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Hikvision</c:v>
                </c:pt>
              </c:strCache>
            </c:strRef>
          </c:tx>
          <c:spPr>
            <a:ln w="28575" cap="rnd">
              <a:solidFill>
                <a:schemeClr val="accent1"/>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Sheet1!$B$2:$B$14</c:f>
              <c:numCache>
                <c:formatCode>General</c:formatCode>
                <c:ptCount val="13"/>
                <c:pt idx="0">
                  <c:v>0.10030283741295801</c:v>
                </c:pt>
                <c:pt idx="1">
                  <c:v>0</c:v>
                </c:pt>
                <c:pt idx="2">
                  <c:v>0</c:v>
                </c:pt>
                <c:pt idx="3">
                  <c:v>0.18612326348913999</c:v>
                </c:pt>
                <c:pt idx="4">
                  <c:v>9.5702938080199099E-2</c:v>
                </c:pt>
                <c:pt idx="5">
                  <c:v>0.14222442823870801</c:v>
                </c:pt>
                <c:pt idx="6">
                  <c:v>0.26946221815965898</c:v>
                </c:pt>
                <c:pt idx="7">
                  <c:v>0</c:v>
                </c:pt>
                <c:pt idx="8">
                  <c:v>0</c:v>
                </c:pt>
                <c:pt idx="9">
                  <c:v>0</c:v>
                </c:pt>
                <c:pt idx="10">
                  <c:v>4.9119625179475601E-2</c:v>
                </c:pt>
                <c:pt idx="11">
                  <c:v>0.152625727798609</c:v>
                </c:pt>
                <c:pt idx="12">
                  <c:v>0</c:v>
                </c:pt>
              </c:numCache>
            </c:numRef>
          </c:val>
          <c:smooth val="0"/>
          <c:extLst>
            <c:ext xmlns:c16="http://schemas.microsoft.com/office/drawing/2014/chart" uri="{C3380CC4-5D6E-409C-BE32-E72D297353CC}">
              <c16:uniqueId val="{00000000-5095-44EB-8CFB-F7DB1F6E003C}"/>
            </c:ext>
          </c:extLst>
        </c:ser>
        <c:ser>
          <c:idx val="1"/>
          <c:order val="1"/>
          <c:tx>
            <c:strRef>
              <c:f>Sheet1!$C$1</c:f>
              <c:strCache>
                <c:ptCount val="1"/>
                <c:pt idx="0">
                  <c:v>FLIR Systems</c:v>
                </c:pt>
              </c:strCache>
            </c:strRef>
          </c:tx>
          <c:spPr>
            <a:ln w="28575" cap="rnd">
              <a:solidFill>
                <a:schemeClr val="accent2"/>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Sheet1!$C$2:$C$14</c:f>
              <c:numCache>
                <c:formatCode>General</c:formatCode>
                <c:ptCount val="13"/>
                <c:pt idx="0">
                  <c:v>0.17469043826748201</c:v>
                </c:pt>
                <c:pt idx="1">
                  <c:v>0</c:v>
                </c:pt>
                <c:pt idx="2">
                  <c:v>0</c:v>
                </c:pt>
                <c:pt idx="3">
                  <c:v>7.3049451488329198E-2</c:v>
                </c:pt>
                <c:pt idx="4">
                  <c:v>0.12633807385655499</c:v>
                </c:pt>
                <c:pt idx="5">
                  <c:v>0</c:v>
                </c:pt>
                <c:pt idx="6">
                  <c:v>0.122691023106809</c:v>
                </c:pt>
                <c:pt idx="7">
                  <c:v>0.21450094482559001</c:v>
                </c:pt>
                <c:pt idx="8">
                  <c:v>0.24835000340205499</c:v>
                </c:pt>
                <c:pt idx="9">
                  <c:v>0</c:v>
                </c:pt>
                <c:pt idx="10">
                  <c:v>0.15124736591666099</c:v>
                </c:pt>
                <c:pt idx="11">
                  <c:v>0.30825931146928398</c:v>
                </c:pt>
                <c:pt idx="12">
                  <c:v>5.51454992788665E-2</c:v>
                </c:pt>
              </c:numCache>
            </c:numRef>
          </c:val>
          <c:smooth val="0"/>
          <c:extLst>
            <c:ext xmlns:c16="http://schemas.microsoft.com/office/drawing/2014/chart" uri="{C3380CC4-5D6E-409C-BE32-E72D297353CC}">
              <c16:uniqueId val="{00000001-5095-44EB-8CFB-F7DB1F6E003C}"/>
            </c:ext>
          </c:extLst>
        </c:ser>
        <c:ser>
          <c:idx val="2"/>
          <c:order val="2"/>
          <c:tx>
            <c:strRef>
              <c:f>Sheet1!$D$1</c:f>
              <c:strCache>
                <c:ptCount val="1"/>
                <c:pt idx="0">
                  <c:v>Basler AG</c:v>
                </c:pt>
              </c:strCache>
            </c:strRef>
          </c:tx>
          <c:spPr>
            <a:ln w="28575" cap="rnd">
              <a:solidFill>
                <a:schemeClr val="accent3"/>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Sheet1!$D$2:$D$14</c:f>
              <c:numCache>
                <c:formatCode>General</c:formatCode>
                <c:ptCount val="13"/>
                <c:pt idx="0">
                  <c:v>0</c:v>
                </c:pt>
                <c:pt idx="1">
                  <c:v>0</c:v>
                </c:pt>
                <c:pt idx="2">
                  <c:v>0</c:v>
                </c:pt>
                <c:pt idx="3">
                  <c:v>0</c:v>
                </c:pt>
                <c:pt idx="4">
                  <c:v>0.46691027202598501</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2-5095-44EB-8CFB-F7DB1F6E003C}"/>
            </c:ext>
          </c:extLst>
        </c:ser>
        <c:ser>
          <c:idx val="3"/>
          <c:order val="3"/>
          <c:tx>
            <c:strRef>
              <c:f>Sheet1!$E$1</c:f>
              <c:strCache>
                <c:ptCount val="1"/>
                <c:pt idx="0">
                  <c:v>Allied Vision</c:v>
                </c:pt>
              </c:strCache>
            </c:strRef>
          </c:tx>
          <c:spPr>
            <a:ln w="28575" cap="rnd">
              <a:solidFill>
                <a:schemeClr val="accent4"/>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Sheet1!$E$2:$E$14</c:f>
              <c:numCache>
                <c:formatCode>General</c:formatCode>
                <c:ptCount val="13"/>
                <c:pt idx="0">
                  <c:v>0</c:v>
                </c:pt>
                <c:pt idx="1">
                  <c:v>0</c:v>
                </c:pt>
                <c:pt idx="2">
                  <c:v>0</c:v>
                </c:pt>
                <c:pt idx="3">
                  <c:v>0</c:v>
                </c:pt>
                <c:pt idx="4">
                  <c:v>0</c:v>
                </c:pt>
                <c:pt idx="5">
                  <c:v>0</c:v>
                </c:pt>
                <c:pt idx="6">
                  <c:v>0</c:v>
                </c:pt>
                <c:pt idx="7">
                  <c:v>0.54659743099207403</c:v>
                </c:pt>
                <c:pt idx="8">
                  <c:v>0</c:v>
                </c:pt>
                <c:pt idx="9">
                  <c:v>0</c:v>
                </c:pt>
                <c:pt idx="10">
                  <c:v>0</c:v>
                </c:pt>
                <c:pt idx="11">
                  <c:v>0</c:v>
                </c:pt>
                <c:pt idx="12">
                  <c:v>0</c:v>
                </c:pt>
              </c:numCache>
            </c:numRef>
          </c:val>
          <c:smooth val="0"/>
          <c:extLst>
            <c:ext xmlns:c16="http://schemas.microsoft.com/office/drawing/2014/chart" uri="{C3380CC4-5D6E-409C-BE32-E72D297353CC}">
              <c16:uniqueId val="{00000003-5095-44EB-8CFB-F7DB1F6E003C}"/>
            </c:ext>
          </c:extLst>
        </c:ser>
        <c:ser>
          <c:idx val="4"/>
          <c:order val="4"/>
          <c:tx>
            <c:strRef>
              <c:f>Sheet1!$F$1</c:f>
              <c:strCache>
                <c:ptCount val="1"/>
                <c:pt idx="0">
                  <c:v>IDS Imaging Development Systems GmbH</c:v>
                </c:pt>
              </c:strCache>
            </c:strRef>
          </c:tx>
          <c:spPr>
            <a:ln w="28575" cap="rnd">
              <a:solidFill>
                <a:schemeClr val="accent5"/>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Sheet1!$F$2:$F$14</c:f>
              <c:numCache>
                <c:formatCode>General</c:formatCode>
                <c:ptCount val="13"/>
                <c:pt idx="0">
                  <c:v>0.40137614678899097</c:v>
                </c:pt>
                <c:pt idx="1">
                  <c:v>0</c:v>
                </c:pt>
                <c:pt idx="2">
                  <c:v>0</c:v>
                </c:pt>
                <c:pt idx="3">
                  <c:v>0</c:v>
                </c:pt>
                <c:pt idx="4">
                  <c:v>0.22870211549456801</c:v>
                </c:pt>
                <c:pt idx="5">
                  <c:v>0.45688178183894901</c:v>
                </c:pt>
                <c:pt idx="6">
                  <c:v>0</c:v>
                </c:pt>
                <c:pt idx="7">
                  <c:v>0.91220068415051303</c:v>
                </c:pt>
                <c:pt idx="8">
                  <c:v>0</c:v>
                </c:pt>
                <c:pt idx="9">
                  <c:v>0</c:v>
                </c:pt>
                <c:pt idx="10">
                  <c:v>0.45480386583285998</c:v>
                </c:pt>
                <c:pt idx="11">
                  <c:v>0</c:v>
                </c:pt>
                <c:pt idx="12">
                  <c:v>0</c:v>
                </c:pt>
              </c:numCache>
            </c:numRef>
          </c:val>
          <c:smooth val="0"/>
          <c:extLst>
            <c:ext xmlns:c16="http://schemas.microsoft.com/office/drawing/2014/chart" uri="{C3380CC4-5D6E-409C-BE32-E72D297353CC}">
              <c16:uniqueId val="{00000004-5095-44EB-8CFB-F7DB1F6E003C}"/>
            </c:ext>
          </c:extLst>
        </c:ser>
        <c:ser>
          <c:idx val="5"/>
          <c:order val="5"/>
          <c:tx>
            <c:strRef>
              <c:f>Sheet1!$G$1</c:f>
              <c:strCache>
                <c:ptCount val="1"/>
                <c:pt idx="0">
                  <c:v>e-con Systems</c:v>
                </c:pt>
              </c:strCache>
            </c:strRef>
          </c:tx>
          <c:spPr>
            <a:ln w="28575" cap="rnd">
              <a:solidFill>
                <a:schemeClr val="accent6"/>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Sheet1!$G$2:$G$14</c:f>
              <c:numCache>
                <c:formatCode>General</c:formatCode>
                <c:ptCount val="13"/>
                <c:pt idx="0">
                  <c:v>0</c:v>
                </c:pt>
                <c:pt idx="1">
                  <c:v>0</c:v>
                </c:pt>
                <c:pt idx="2">
                  <c:v>0</c:v>
                </c:pt>
                <c:pt idx="3">
                  <c:v>0</c:v>
                </c:pt>
                <c:pt idx="4">
                  <c:v>0</c:v>
                </c:pt>
                <c:pt idx="5">
                  <c:v>0.19969278033794199</c:v>
                </c:pt>
                <c:pt idx="6">
                  <c:v>0.21498771498771499</c:v>
                </c:pt>
                <c:pt idx="7">
                  <c:v>0</c:v>
                </c:pt>
                <c:pt idx="8">
                  <c:v>0</c:v>
                </c:pt>
                <c:pt idx="9">
                  <c:v>0</c:v>
                </c:pt>
                <c:pt idx="10">
                  <c:v>0</c:v>
                </c:pt>
                <c:pt idx="11">
                  <c:v>0.122661760196259</c:v>
                </c:pt>
                <c:pt idx="12">
                  <c:v>0</c:v>
                </c:pt>
              </c:numCache>
            </c:numRef>
          </c:val>
          <c:smooth val="0"/>
          <c:extLst>
            <c:ext xmlns:c16="http://schemas.microsoft.com/office/drawing/2014/chart" uri="{C3380CC4-5D6E-409C-BE32-E72D297353CC}">
              <c16:uniqueId val="{00000005-5095-44EB-8CFB-F7DB1F6E003C}"/>
            </c:ext>
          </c:extLst>
        </c:ser>
        <c:ser>
          <c:idx val="6"/>
          <c:order val="6"/>
          <c:tx>
            <c:strRef>
              <c:f>Sheet1!$H$1</c:f>
              <c:strCache>
                <c:ptCount val="1"/>
                <c:pt idx="0">
                  <c:v>LUCID Vision Labs, Inc.</c:v>
                </c:pt>
              </c:strCache>
            </c:strRef>
          </c:tx>
          <c:spPr>
            <a:ln w="28575" cap="rnd">
              <a:solidFill>
                <a:schemeClr val="accent1">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Sheet1!$H$2:$H$14</c:f>
              <c:numCache>
                <c:formatCode>General</c:formatCode>
                <c:ptCount val="13"/>
                <c:pt idx="0">
                  <c:v>0</c:v>
                </c:pt>
                <c:pt idx="1">
                  <c:v>0</c:v>
                </c:pt>
                <c:pt idx="2">
                  <c:v>0</c:v>
                </c:pt>
                <c:pt idx="3">
                  <c:v>2.59067357512953</c:v>
                </c:pt>
                <c:pt idx="4">
                  <c:v>0</c:v>
                </c:pt>
                <c:pt idx="5">
                  <c:v>0</c:v>
                </c:pt>
                <c:pt idx="6">
                  <c:v>0</c:v>
                </c:pt>
                <c:pt idx="7">
                  <c:v>0</c:v>
                </c:pt>
                <c:pt idx="8">
                  <c:v>0</c:v>
                </c:pt>
                <c:pt idx="9">
                  <c:v>0</c:v>
                </c:pt>
                <c:pt idx="10">
                  <c:v>0</c:v>
                </c:pt>
                <c:pt idx="11">
                  <c:v>2.5445292620865101</c:v>
                </c:pt>
                <c:pt idx="12">
                  <c:v>0</c:v>
                </c:pt>
              </c:numCache>
            </c:numRef>
          </c:val>
          <c:smooth val="0"/>
          <c:extLst>
            <c:ext xmlns:c16="http://schemas.microsoft.com/office/drawing/2014/chart" uri="{C3380CC4-5D6E-409C-BE32-E72D297353CC}">
              <c16:uniqueId val="{00000006-5095-44EB-8CFB-F7DB1F6E003C}"/>
            </c:ext>
          </c:extLst>
        </c:ser>
        <c:ser>
          <c:idx val="7"/>
          <c:order val="7"/>
          <c:tx>
            <c:strRef>
              <c:f>Sheet1!$I$1</c:f>
              <c:strCache>
                <c:ptCount val="1"/>
                <c:pt idx="0">
                  <c:v>JAI A/S</c:v>
                </c:pt>
              </c:strCache>
            </c:strRef>
          </c:tx>
          <c:spPr>
            <a:ln w="28575" cap="rnd">
              <a:solidFill>
                <a:schemeClr val="accent2">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Sheet1!$I$2:$I$14</c:f>
              <c:numCache>
                <c:formatCode>General</c:formatCode>
                <c:ptCount val="13"/>
                <c:pt idx="0">
                  <c:v>0</c:v>
                </c:pt>
                <c:pt idx="1">
                  <c:v>0</c:v>
                </c:pt>
                <c:pt idx="2">
                  <c:v>0</c:v>
                </c:pt>
                <c:pt idx="3">
                  <c:v>0</c:v>
                </c:pt>
                <c:pt idx="4">
                  <c:v>1.09258194364577</c:v>
                </c:pt>
                <c:pt idx="5">
                  <c:v>0.51724137931034497</c:v>
                </c:pt>
                <c:pt idx="6">
                  <c:v>0</c:v>
                </c:pt>
                <c:pt idx="7">
                  <c:v>0</c:v>
                </c:pt>
                <c:pt idx="8">
                  <c:v>0</c:v>
                </c:pt>
                <c:pt idx="9">
                  <c:v>0</c:v>
                </c:pt>
                <c:pt idx="10">
                  <c:v>0</c:v>
                </c:pt>
                <c:pt idx="11">
                  <c:v>0</c:v>
                </c:pt>
                <c:pt idx="12">
                  <c:v>0.22857142857142901</c:v>
                </c:pt>
              </c:numCache>
            </c:numRef>
          </c:val>
          <c:smooth val="0"/>
          <c:extLst>
            <c:ext xmlns:c16="http://schemas.microsoft.com/office/drawing/2014/chart" uri="{C3380CC4-5D6E-409C-BE32-E72D297353CC}">
              <c16:uniqueId val="{00000007-5095-44EB-8CFB-F7DB1F6E003C}"/>
            </c:ext>
          </c:extLst>
        </c:ser>
        <c:ser>
          <c:idx val="8"/>
          <c:order val="8"/>
          <c:tx>
            <c:strRef>
              <c:f>Sheet1!$J$1</c:f>
              <c:strCache>
                <c:ptCount val="1"/>
                <c:pt idx="0">
                  <c:v>Teledyne DALSA</c:v>
                </c:pt>
              </c:strCache>
            </c:strRef>
          </c:tx>
          <c:spPr>
            <a:ln w="28575" cap="rnd">
              <a:solidFill>
                <a:schemeClr val="accent3">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Sheet1!$J$2:$J$14</c:f>
              <c:numCache>
                <c:formatCode>General</c:formatCode>
                <c:ptCount val="13"/>
                <c:pt idx="0">
                  <c:v>0</c:v>
                </c:pt>
                <c:pt idx="1">
                  <c:v>0</c:v>
                </c:pt>
                <c:pt idx="2">
                  <c:v>0</c:v>
                </c:pt>
                <c:pt idx="3">
                  <c:v>0</c:v>
                </c:pt>
                <c:pt idx="4">
                  <c:v>0.65773144700918296</c:v>
                </c:pt>
                <c:pt idx="5">
                  <c:v>0</c:v>
                </c:pt>
                <c:pt idx="6">
                  <c:v>0</c:v>
                </c:pt>
                <c:pt idx="7">
                  <c:v>0.111399925733383</c:v>
                </c:pt>
                <c:pt idx="8">
                  <c:v>0</c:v>
                </c:pt>
                <c:pt idx="9">
                  <c:v>0</c:v>
                </c:pt>
                <c:pt idx="10">
                  <c:v>4.94071146245059E-2</c:v>
                </c:pt>
                <c:pt idx="11">
                  <c:v>0.18518518518518501</c:v>
                </c:pt>
                <c:pt idx="12">
                  <c:v>0.246700382385593</c:v>
                </c:pt>
              </c:numCache>
            </c:numRef>
          </c:val>
          <c:smooth val="0"/>
          <c:extLst>
            <c:ext xmlns:c16="http://schemas.microsoft.com/office/drawing/2014/chart" uri="{C3380CC4-5D6E-409C-BE32-E72D297353CC}">
              <c16:uniqueId val="{00000008-5095-44EB-8CFB-F7DB1F6E003C}"/>
            </c:ext>
          </c:extLst>
        </c:ser>
        <c:dLbls>
          <c:showLegendKey val="0"/>
          <c:showVal val="0"/>
          <c:showCatName val="0"/>
          <c:showSerName val="0"/>
          <c:showPercent val="0"/>
          <c:showBubbleSize val="0"/>
        </c:dLbls>
        <c:smooth val="0"/>
        <c:axId val="401171728"/>
        <c:axId val="401172384"/>
      </c:lineChart>
      <c:dateAx>
        <c:axId val="40117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72384"/>
        <c:crosses val="autoZero"/>
        <c:auto val="1"/>
        <c:lblOffset val="100"/>
        <c:baseTimeUnit val="days"/>
      </c:dateAx>
      <c:valAx>
        <c:axId val="40117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7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Hikvision</c:v>
                </c:pt>
              </c:strCache>
            </c:strRef>
          </c:tx>
          <c:spPr>
            <a:ln w="28575" cap="rnd">
              <a:solidFill>
                <a:schemeClr val="accent1"/>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Sheet1!$B$2:$B$14</c:f>
              <c:numCache>
                <c:formatCode>General</c:formatCode>
                <c:ptCount val="13"/>
                <c:pt idx="0">
                  <c:v>52</c:v>
                </c:pt>
                <c:pt idx="1">
                  <c:v>0</c:v>
                </c:pt>
                <c:pt idx="2">
                  <c:v>0</c:v>
                </c:pt>
                <c:pt idx="3">
                  <c:v>97</c:v>
                </c:pt>
                <c:pt idx="4">
                  <c:v>50</c:v>
                </c:pt>
                <c:pt idx="5">
                  <c:v>74</c:v>
                </c:pt>
                <c:pt idx="6">
                  <c:v>141</c:v>
                </c:pt>
                <c:pt idx="7">
                  <c:v>0</c:v>
                </c:pt>
                <c:pt idx="8">
                  <c:v>0</c:v>
                </c:pt>
                <c:pt idx="9">
                  <c:v>0</c:v>
                </c:pt>
                <c:pt idx="10">
                  <c:v>26</c:v>
                </c:pt>
                <c:pt idx="11">
                  <c:v>81</c:v>
                </c:pt>
                <c:pt idx="12">
                  <c:v>0</c:v>
                </c:pt>
              </c:numCache>
            </c:numRef>
          </c:val>
          <c:smooth val="0"/>
          <c:extLst>
            <c:ext xmlns:c16="http://schemas.microsoft.com/office/drawing/2014/chart" uri="{C3380CC4-5D6E-409C-BE32-E72D297353CC}">
              <c16:uniqueId val="{00000000-B143-45AC-AAF1-43861B77BE70}"/>
            </c:ext>
          </c:extLst>
        </c:ser>
        <c:ser>
          <c:idx val="1"/>
          <c:order val="1"/>
          <c:tx>
            <c:strRef>
              <c:f>Sheet1!$C$1</c:f>
              <c:strCache>
                <c:ptCount val="1"/>
                <c:pt idx="0">
                  <c:v>FLIR Systems</c:v>
                </c:pt>
              </c:strCache>
            </c:strRef>
          </c:tx>
          <c:spPr>
            <a:ln w="28575" cap="rnd">
              <a:solidFill>
                <a:schemeClr val="accent2"/>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Sheet1!$C$2:$C$14</c:f>
              <c:numCache>
                <c:formatCode>General</c:formatCode>
                <c:ptCount val="13"/>
                <c:pt idx="0">
                  <c:v>102</c:v>
                </c:pt>
                <c:pt idx="1">
                  <c:v>0</c:v>
                </c:pt>
                <c:pt idx="2">
                  <c:v>0</c:v>
                </c:pt>
                <c:pt idx="3">
                  <c:v>42</c:v>
                </c:pt>
                <c:pt idx="4">
                  <c:v>74</c:v>
                </c:pt>
                <c:pt idx="5">
                  <c:v>0</c:v>
                </c:pt>
                <c:pt idx="6">
                  <c:v>72</c:v>
                </c:pt>
                <c:pt idx="7">
                  <c:v>126</c:v>
                </c:pt>
                <c:pt idx="8">
                  <c:v>146</c:v>
                </c:pt>
                <c:pt idx="9">
                  <c:v>0</c:v>
                </c:pt>
                <c:pt idx="10">
                  <c:v>89</c:v>
                </c:pt>
                <c:pt idx="11">
                  <c:v>181</c:v>
                </c:pt>
                <c:pt idx="12">
                  <c:v>32</c:v>
                </c:pt>
              </c:numCache>
            </c:numRef>
          </c:val>
          <c:smooth val="0"/>
          <c:extLst>
            <c:ext xmlns:c16="http://schemas.microsoft.com/office/drawing/2014/chart" uri="{C3380CC4-5D6E-409C-BE32-E72D297353CC}">
              <c16:uniqueId val="{00000001-B143-45AC-AAF1-43861B77BE70}"/>
            </c:ext>
          </c:extLst>
        </c:ser>
        <c:ser>
          <c:idx val="2"/>
          <c:order val="2"/>
          <c:tx>
            <c:strRef>
              <c:f>Sheet1!$D$1</c:f>
              <c:strCache>
                <c:ptCount val="1"/>
                <c:pt idx="0">
                  <c:v>Basler AG</c:v>
                </c:pt>
              </c:strCache>
            </c:strRef>
          </c:tx>
          <c:spPr>
            <a:ln w="28575" cap="rnd">
              <a:solidFill>
                <a:schemeClr val="accent3"/>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Sheet1!$D$2:$D$14</c:f>
              <c:numCache>
                <c:formatCode>General</c:formatCode>
                <c:ptCount val="13"/>
                <c:pt idx="0">
                  <c:v>0</c:v>
                </c:pt>
                <c:pt idx="1">
                  <c:v>0</c:v>
                </c:pt>
                <c:pt idx="2">
                  <c:v>0</c:v>
                </c:pt>
                <c:pt idx="3">
                  <c:v>0</c:v>
                </c:pt>
                <c:pt idx="4">
                  <c:v>23</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2-B143-45AC-AAF1-43861B77BE70}"/>
            </c:ext>
          </c:extLst>
        </c:ser>
        <c:ser>
          <c:idx val="3"/>
          <c:order val="3"/>
          <c:tx>
            <c:strRef>
              <c:f>Sheet1!$E$1</c:f>
              <c:strCache>
                <c:ptCount val="1"/>
                <c:pt idx="0">
                  <c:v>Allied Vision</c:v>
                </c:pt>
              </c:strCache>
            </c:strRef>
          </c:tx>
          <c:spPr>
            <a:ln w="28575" cap="rnd">
              <a:solidFill>
                <a:schemeClr val="accent4"/>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Sheet1!$E$2:$E$14</c:f>
              <c:numCache>
                <c:formatCode>General</c:formatCode>
                <c:ptCount val="13"/>
                <c:pt idx="0">
                  <c:v>0</c:v>
                </c:pt>
                <c:pt idx="1">
                  <c:v>0</c:v>
                </c:pt>
                <c:pt idx="2">
                  <c:v>0</c:v>
                </c:pt>
                <c:pt idx="3">
                  <c:v>0</c:v>
                </c:pt>
                <c:pt idx="4">
                  <c:v>0</c:v>
                </c:pt>
                <c:pt idx="5">
                  <c:v>0</c:v>
                </c:pt>
                <c:pt idx="6">
                  <c:v>0</c:v>
                </c:pt>
                <c:pt idx="7">
                  <c:v>20</c:v>
                </c:pt>
                <c:pt idx="8">
                  <c:v>0</c:v>
                </c:pt>
                <c:pt idx="9">
                  <c:v>0</c:v>
                </c:pt>
                <c:pt idx="10">
                  <c:v>0</c:v>
                </c:pt>
                <c:pt idx="11">
                  <c:v>0</c:v>
                </c:pt>
                <c:pt idx="12">
                  <c:v>0</c:v>
                </c:pt>
              </c:numCache>
            </c:numRef>
          </c:val>
          <c:smooth val="0"/>
          <c:extLst>
            <c:ext xmlns:c16="http://schemas.microsoft.com/office/drawing/2014/chart" uri="{C3380CC4-5D6E-409C-BE32-E72D297353CC}">
              <c16:uniqueId val="{00000003-B143-45AC-AAF1-43861B77BE70}"/>
            </c:ext>
          </c:extLst>
        </c:ser>
        <c:ser>
          <c:idx val="4"/>
          <c:order val="4"/>
          <c:tx>
            <c:strRef>
              <c:f>Sheet1!$F$1</c:f>
              <c:strCache>
                <c:ptCount val="1"/>
                <c:pt idx="0">
                  <c:v>IDS Imaging Development Systems GmbH</c:v>
                </c:pt>
              </c:strCache>
            </c:strRef>
          </c:tx>
          <c:spPr>
            <a:ln w="28575" cap="rnd">
              <a:solidFill>
                <a:schemeClr val="accent5"/>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Sheet1!$F$2:$F$14</c:f>
              <c:numCache>
                <c:formatCode>General</c:formatCode>
                <c:ptCount val="13"/>
                <c:pt idx="0">
                  <c:v>7</c:v>
                </c:pt>
                <c:pt idx="1">
                  <c:v>0</c:v>
                </c:pt>
                <c:pt idx="2">
                  <c:v>0</c:v>
                </c:pt>
                <c:pt idx="3">
                  <c:v>0</c:v>
                </c:pt>
                <c:pt idx="4">
                  <c:v>4</c:v>
                </c:pt>
                <c:pt idx="5">
                  <c:v>8</c:v>
                </c:pt>
                <c:pt idx="6">
                  <c:v>0</c:v>
                </c:pt>
                <c:pt idx="7">
                  <c:v>16</c:v>
                </c:pt>
                <c:pt idx="8">
                  <c:v>0</c:v>
                </c:pt>
                <c:pt idx="9">
                  <c:v>0</c:v>
                </c:pt>
                <c:pt idx="10">
                  <c:v>8</c:v>
                </c:pt>
                <c:pt idx="11">
                  <c:v>0</c:v>
                </c:pt>
                <c:pt idx="12">
                  <c:v>0</c:v>
                </c:pt>
              </c:numCache>
            </c:numRef>
          </c:val>
          <c:smooth val="0"/>
          <c:extLst>
            <c:ext xmlns:c16="http://schemas.microsoft.com/office/drawing/2014/chart" uri="{C3380CC4-5D6E-409C-BE32-E72D297353CC}">
              <c16:uniqueId val="{00000004-B143-45AC-AAF1-43861B77BE70}"/>
            </c:ext>
          </c:extLst>
        </c:ser>
        <c:ser>
          <c:idx val="5"/>
          <c:order val="5"/>
          <c:tx>
            <c:strRef>
              <c:f>Sheet1!$G$1</c:f>
              <c:strCache>
                <c:ptCount val="1"/>
                <c:pt idx="0">
                  <c:v>e-con Systems</c:v>
                </c:pt>
              </c:strCache>
            </c:strRef>
          </c:tx>
          <c:spPr>
            <a:ln w="28575" cap="rnd">
              <a:solidFill>
                <a:schemeClr val="accent6"/>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Sheet1!$G$2:$G$14</c:f>
              <c:numCache>
                <c:formatCode>General</c:formatCode>
                <c:ptCount val="13"/>
                <c:pt idx="0">
                  <c:v>0</c:v>
                </c:pt>
                <c:pt idx="1">
                  <c:v>0</c:v>
                </c:pt>
                <c:pt idx="2">
                  <c:v>0</c:v>
                </c:pt>
                <c:pt idx="3">
                  <c:v>0</c:v>
                </c:pt>
                <c:pt idx="4">
                  <c:v>0</c:v>
                </c:pt>
                <c:pt idx="5">
                  <c:v>6</c:v>
                </c:pt>
                <c:pt idx="6">
                  <c:v>7</c:v>
                </c:pt>
                <c:pt idx="7">
                  <c:v>0</c:v>
                </c:pt>
                <c:pt idx="8">
                  <c:v>0</c:v>
                </c:pt>
                <c:pt idx="9">
                  <c:v>0</c:v>
                </c:pt>
                <c:pt idx="10">
                  <c:v>0</c:v>
                </c:pt>
                <c:pt idx="11">
                  <c:v>4</c:v>
                </c:pt>
                <c:pt idx="12">
                  <c:v>0</c:v>
                </c:pt>
              </c:numCache>
            </c:numRef>
          </c:val>
          <c:smooth val="0"/>
          <c:extLst>
            <c:ext xmlns:c16="http://schemas.microsoft.com/office/drawing/2014/chart" uri="{C3380CC4-5D6E-409C-BE32-E72D297353CC}">
              <c16:uniqueId val="{00000005-B143-45AC-AAF1-43861B77BE70}"/>
            </c:ext>
          </c:extLst>
        </c:ser>
        <c:ser>
          <c:idx val="6"/>
          <c:order val="6"/>
          <c:tx>
            <c:strRef>
              <c:f>Sheet1!$H$1</c:f>
              <c:strCache>
                <c:ptCount val="1"/>
                <c:pt idx="0">
                  <c:v>LUCID Vision Labs, Inc.</c:v>
                </c:pt>
              </c:strCache>
            </c:strRef>
          </c:tx>
          <c:spPr>
            <a:ln w="28575" cap="rnd">
              <a:solidFill>
                <a:schemeClr val="accent1">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Sheet1!$H$2:$H$14</c:f>
              <c:numCache>
                <c:formatCode>General</c:formatCode>
                <c:ptCount val="13"/>
                <c:pt idx="0">
                  <c:v>0</c:v>
                </c:pt>
                <c:pt idx="1">
                  <c:v>0</c:v>
                </c:pt>
                <c:pt idx="2">
                  <c:v>0</c:v>
                </c:pt>
                <c:pt idx="3">
                  <c:v>10</c:v>
                </c:pt>
                <c:pt idx="4">
                  <c:v>0</c:v>
                </c:pt>
                <c:pt idx="5">
                  <c:v>0</c:v>
                </c:pt>
                <c:pt idx="6">
                  <c:v>0</c:v>
                </c:pt>
                <c:pt idx="7">
                  <c:v>0</c:v>
                </c:pt>
                <c:pt idx="8">
                  <c:v>0</c:v>
                </c:pt>
                <c:pt idx="9">
                  <c:v>0</c:v>
                </c:pt>
                <c:pt idx="10">
                  <c:v>0</c:v>
                </c:pt>
                <c:pt idx="11">
                  <c:v>10</c:v>
                </c:pt>
                <c:pt idx="12">
                  <c:v>0</c:v>
                </c:pt>
              </c:numCache>
            </c:numRef>
          </c:val>
          <c:smooth val="0"/>
          <c:extLst>
            <c:ext xmlns:c16="http://schemas.microsoft.com/office/drawing/2014/chart" uri="{C3380CC4-5D6E-409C-BE32-E72D297353CC}">
              <c16:uniqueId val="{00000006-B143-45AC-AAF1-43861B77BE70}"/>
            </c:ext>
          </c:extLst>
        </c:ser>
        <c:ser>
          <c:idx val="7"/>
          <c:order val="7"/>
          <c:tx>
            <c:strRef>
              <c:f>Sheet1!$I$1</c:f>
              <c:strCache>
                <c:ptCount val="1"/>
                <c:pt idx="0">
                  <c:v>JAI A/S</c:v>
                </c:pt>
              </c:strCache>
            </c:strRef>
          </c:tx>
          <c:spPr>
            <a:ln w="28575" cap="rnd">
              <a:solidFill>
                <a:schemeClr val="accent2">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Sheet1!$I$2:$I$14</c:f>
              <c:numCache>
                <c:formatCode>General</c:formatCode>
                <c:ptCount val="13"/>
                <c:pt idx="0">
                  <c:v>0</c:v>
                </c:pt>
                <c:pt idx="1">
                  <c:v>0</c:v>
                </c:pt>
                <c:pt idx="2">
                  <c:v>0</c:v>
                </c:pt>
                <c:pt idx="3">
                  <c:v>0</c:v>
                </c:pt>
                <c:pt idx="4">
                  <c:v>19</c:v>
                </c:pt>
                <c:pt idx="5">
                  <c:v>9</c:v>
                </c:pt>
                <c:pt idx="6">
                  <c:v>0</c:v>
                </c:pt>
                <c:pt idx="7">
                  <c:v>0</c:v>
                </c:pt>
                <c:pt idx="8">
                  <c:v>0</c:v>
                </c:pt>
                <c:pt idx="9">
                  <c:v>0</c:v>
                </c:pt>
                <c:pt idx="10">
                  <c:v>0</c:v>
                </c:pt>
                <c:pt idx="11">
                  <c:v>0</c:v>
                </c:pt>
                <c:pt idx="12">
                  <c:v>4</c:v>
                </c:pt>
              </c:numCache>
            </c:numRef>
          </c:val>
          <c:smooth val="0"/>
          <c:extLst>
            <c:ext xmlns:c16="http://schemas.microsoft.com/office/drawing/2014/chart" uri="{C3380CC4-5D6E-409C-BE32-E72D297353CC}">
              <c16:uniqueId val="{00000007-B143-45AC-AAF1-43861B77BE70}"/>
            </c:ext>
          </c:extLst>
        </c:ser>
        <c:ser>
          <c:idx val="8"/>
          <c:order val="8"/>
          <c:tx>
            <c:strRef>
              <c:f>Sheet1!$J$1</c:f>
              <c:strCache>
                <c:ptCount val="1"/>
                <c:pt idx="0">
                  <c:v>Teledyne DALSA</c:v>
                </c:pt>
              </c:strCache>
            </c:strRef>
          </c:tx>
          <c:spPr>
            <a:ln w="28575" cap="rnd">
              <a:solidFill>
                <a:schemeClr val="accent3">
                  <a:lumMod val="60000"/>
                </a:schemeClr>
              </a:solidFill>
              <a:round/>
            </a:ln>
            <a:effectLst/>
          </c:spPr>
          <c:marker>
            <c:symbol val="none"/>
          </c:marker>
          <c:cat>
            <c:numRef>
              <c:f>Sheet1!$A$2:$A$14</c:f>
              <c:numCache>
                <c:formatCode>m/d/yyyy</c:formatCode>
                <c:ptCount val="13"/>
                <c:pt idx="0">
                  <c:v>43595</c:v>
                </c:pt>
                <c:pt idx="1">
                  <c:v>43596</c:v>
                </c:pt>
                <c:pt idx="2">
                  <c:v>43597</c:v>
                </c:pt>
                <c:pt idx="3">
                  <c:v>43598</c:v>
                </c:pt>
                <c:pt idx="4">
                  <c:v>43599</c:v>
                </c:pt>
                <c:pt idx="5">
                  <c:v>43600</c:v>
                </c:pt>
                <c:pt idx="6">
                  <c:v>43601</c:v>
                </c:pt>
                <c:pt idx="7">
                  <c:v>43602</c:v>
                </c:pt>
                <c:pt idx="8">
                  <c:v>43603</c:v>
                </c:pt>
                <c:pt idx="9">
                  <c:v>43604</c:v>
                </c:pt>
                <c:pt idx="10">
                  <c:v>43605</c:v>
                </c:pt>
                <c:pt idx="11">
                  <c:v>43606</c:v>
                </c:pt>
                <c:pt idx="12">
                  <c:v>43607</c:v>
                </c:pt>
              </c:numCache>
            </c:numRef>
          </c:cat>
          <c:val>
            <c:numRef>
              <c:f>Sheet1!$J$2:$J$14</c:f>
              <c:numCache>
                <c:formatCode>General</c:formatCode>
                <c:ptCount val="13"/>
                <c:pt idx="0">
                  <c:v>0</c:v>
                </c:pt>
                <c:pt idx="1">
                  <c:v>0</c:v>
                </c:pt>
                <c:pt idx="2">
                  <c:v>0</c:v>
                </c:pt>
                <c:pt idx="3">
                  <c:v>0</c:v>
                </c:pt>
                <c:pt idx="4">
                  <c:v>53</c:v>
                </c:pt>
                <c:pt idx="5">
                  <c:v>0</c:v>
                </c:pt>
                <c:pt idx="6">
                  <c:v>0</c:v>
                </c:pt>
                <c:pt idx="7">
                  <c:v>9</c:v>
                </c:pt>
                <c:pt idx="8">
                  <c:v>0</c:v>
                </c:pt>
                <c:pt idx="9">
                  <c:v>0</c:v>
                </c:pt>
                <c:pt idx="10">
                  <c:v>4</c:v>
                </c:pt>
                <c:pt idx="11">
                  <c:v>15</c:v>
                </c:pt>
                <c:pt idx="12">
                  <c:v>20</c:v>
                </c:pt>
              </c:numCache>
            </c:numRef>
          </c:val>
          <c:smooth val="0"/>
          <c:extLst>
            <c:ext xmlns:c16="http://schemas.microsoft.com/office/drawing/2014/chart" uri="{C3380CC4-5D6E-409C-BE32-E72D297353CC}">
              <c16:uniqueId val="{00000008-B143-45AC-AAF1-43861B77BE70}"/>
            </c:ext>
          </c:extLst>
        </c:ser>
        <c:dLbls>
          <c:showLegendKey val="0"/>
          <c:showVal val="0"/>
          <c:showCatName val="0"/>
          <c:showSerName val="0"/>
          <c:showPercent val="0"/>
          <c:showBubbleSize val="0"/>
        </c:dLbls>
        <c:smooth val="0"/>
        <c:axId val="401174024"/>
        <c:axId val="401176976"/>
      </c:lineChart>
      <c:dateAx>
        <c:axId val="40117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76976"/>
        <c:crosses val="autoZero"/>
        <c:auto val="1"/>
        <c:lblOffset val="100"/>
        <c:baseTimeUnit val="days"/>
      </c:dateAx>
      <c:valAx>
        <c:axId val="40117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7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1781B-EEDE-4350-94C7-AE9E30AD5D9D}"/>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DA065959-EC55-46D7-84F6-61DC6FF79100}"/>
              </a:ext>
            </a:extLst>
          </p:cNvPr>
          <p:cNvSpPr>
            <a:spLocks noGrp="1"/>
          </p:cNvSpPr>
          <p:nvPr>
            <p:ph type="subTitle" idx="1"/>
          </p:nvPr>
        </p:nvSpPr>
        <p:spPr/>
        <p:txBody>
          <a:bodyPr/>
          <a:lstStyle/>
          <a:p>
            <a:r>
              <a:rPr lang="en-US"/>
              <a:t>Basler</a:t>
            </a:r>
          </a:p>
        </p:txBody>
      </p:sp>
    </p:spTree>
    <p:extLst>
      <p:ext uri="{BB962C8B-B14F-4D97-AF65-F5344CB8AC3E}">
        <p14:creationId xmlns:p14="http://schemas.microsoft.com/office/powerpoint/2010/main" val="1266513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5AA4C-D4C1-48F0-9ABB-BC8EB565A8D7}"/>
              </a:ext>
            </a:extLst>
          </p:cNvPr>
          <p:cNvSpPr>
            <a:spLocks noGrp="1"/>
          </p:cNvSpPr>
          <p:nvPr>
            <p:ph type="title"/>
          </p:nvPr>
        </p:nvSpPr>
        <p:spPr/>
        <p:txBody>
          <a:bodyPr/>
          <a:lstStyle/>
          <a:p>
            <a:r>
              <a:rPr lang="en-US"/>
              <a:t>LinkedIn Key Metrics Table | Competitor</a:t>
            </a:r>
          </a:p>
        </p:txBody>
      </p:sp>
      <p:graphicFrame>
        <p:nvGraphicFramePr>
          <p:cNvPr id="5" name="Table Placeholder 4">
            <a:extLst>
              <a:ext uri="{FF2B5EF4-FFF2-40B4-BE49-F238E27FC236}">
                <a16:creationId xmlns:a16="http://schemas.microsoft.com/office/drawing/2014/main" id="{87600D6D-F3F3-47EE-9779-EE2F05895075}"/>
              </a:ext>
            </a:extLst>
          </p:cNvPr>
          <p:cNvGraphicFramePr>
            <a:graphicFrameLocks noGrp="1"/>
          </p:cNvGraphicFramePr>
          <p:nvPr>
            <p:ph type="tbl" sz="quarter" idx="13"/>
            <p:extLst>
              <p:ext uri="{D42A27DB-BD31-4B8C-83A1-F6EECF244321}">
                <p14:modId xmlns:p14="http://schemas.microsoft.com/office/powerpoint/2010/main" val="3625636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6237766"/>
                    </a:ext>
                  </a:extLst>
                </a:gridCol>
                <a:gridCol w="1069848">
                  <a:extLst>
                    <a:ext uri="{9D8B030D-6E8A-4147-A177-3AD203B41FA5}">
                      <a16:colId xmlns:a16="http://schemas.microsoft.com/office/drawing/2014/main" val="1004261921"/>
                    </a:ext>
                  </a:extLst>
                </a:gridCol>
                <a:gridCol w="1069848">
                  <a:extLst>
                    <a:ext uri="{9D8B030D-6E8A-4147-A177-3AD203B41FA5}">
                      <a16:colId xmlns:a16="http://schemas.microsoft.com/office/drawing/2014/main" val="3805559214"/>
                    </a:ext>
                  </a:extLst>
                </a:gridCol>
                <a:gridCol w="1069848">
                  <a:extLst>
                    <a:ext uri="{9D8B030D-6E8A-4147-A177-3AD203B41FA5}">
                      <a16:colId xmlns:a16="http://schemas.microsoft.com/office/drawing/2014/main" val="356943067"/>
                    </a:ext>
                  </a:extLst>
                </a:gridCol>
                <a:gridCol w="1069848">
                  <a:extLst>
                    <a:ext uri="{9D8B030D-6E8A-4147-A177-3AD203B41FA5}">
                      <a16:colId xmlns:a16="http://schemas.microsoft.com/office/drawing/2014/main" val="2509451348"/>
                    </a:ext>
                  </a:extLst>
                </a:gridCol>
                <a:gridCol w="1069848">
                  <a:extLst>
                    <a:ext uri="{9D8B030D-6E8A-4147-A177-3AD203B41FA5}">
                      <a16:colId xmlns:a16="http://schemas.microsoft.com/office/drawing/2014/main" val="3630714852"/>
                    </a:ext>
                  </a:extLst>
                </a:gridCol>
                <a:gridCol w="1069848">
                  <a:extLst>
                    <a:ext uri="{9D8B030D-6E8A-4147-A177-3AD203B41FA5}">
                      <a16:colId xmlns:a16="http://schemas.microsoft.com/office/drawing/2014/main" val="16717755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65619062"/>
                  </a:ext>
                </a:extLst>
              </a:tr>
              <a:tr h="370840">
                <a:tc>
                  <a:txBody>
                    <a:bodyPr/>
                    <a:lstStyle/>
                    <a:p>
                      <a:r>
                        <a:rPr lang="en-US" sz="1000"/>
                        <a:t>Hikvision</a:t>
                      </a:r>
                    </a:p>
                  </a:txBody>
                  <a:tcPr/>
                </a:tc>
                <a:tc>
                  <a:txBody>
                    <a:bodyPr/>
                    <a:lstStyle/>
                    <a:p>
                      <a:r>
                        <a:rPr lang="en-US" sz="1000"/>
                        <a:t>53251</a:t>
                      </a:r>
                    </a:p>
                  </a:txBody>
                  <a:tcPr/>
                </a:tc>
                <a:tc>
                  <a:txBody>
                    <a:bodyPr/>
                    <a:lstStyle/>
                    <a:p>
                      <a:r>
                        <a:rPr lang="en-US" sz="1000"/>
                        <a:t>1453</a:t>
                      </a:r>
                    </a:p>
                  </a:txBody>
                  <a:tcPr/>
                </a:tc>
                <a:tc>
                  <a:txBody>
                    <a:bodyPr/>
                    <a:lstStyle/>
                    <a:p>
                      <a:r>
                        <a:rPr lang="en-US" sz="1000"/>
                        <a:t>9</a:t>
                      </a:r>
                    </a:p>
                  </a:txBody>
                  <a:tcPr/>
                </a:tc>
                <a:tc>
                  <a:txBody>
                    <a:bodyPr/>
                    <a:lstStyle/>
                    <a:p>
                      <a:r>
                        <a:rPr lang="en-US" sz="1000"/>
                        <a:t>732</a:t>
                      </a:r>
                    </a:p>
                  </a:txBody>
                  <a:tcPr/>
                </a:tc>
                <a:tc>
                  <a:txBody>
                    <a:bodyPr/>
                    <a:lstStyle/>
                    <a:p>
                      <a:r>
                        <a:rPr lang="en-US" sz="1000"/>
                        <a:t>6</a:t>
                      </a:r>
                    </a:p>
                  </a:txBody>
                  <a:tcPr/>
                </a:tc>
                <a:tc>
                  <a:txBody>
                    <a:bodyPr/>
                    <a:lstStyle/>
                    <a:p>
                      <a:r>
                        <a:rPr lang="en-US" sz="1000"/>
                        <a:t>0.1561 %</a:t>
                      </a:r>
                    </a:p>
                  </a:txBody>
                  <a:tcPr/>
                </a:tc>
                <a:extLst>
                  <a:ext uri="{0D108BD9-81ED-4DB2-BD59-A6C34878D82A}">
                    <a16:rowId xmlns:a16="http://schemas.microsoft.com/office/drawing/2014/main" val="3104746552"/>
                  </a:ext>
                </a:extLst>
              </a:tr>
              <a:tr h="370840">
                <a:tc>
                  <a:txBody>
                    <a:bodyPr/>
                    <a:lstStyle/>
                    <a:p>
                      <a:r>
                        <a:rPr lang="en-US" sz="1000"/>
                        <a:t>FLIR Systems</a:t>
                      </a:r>
                    </a:p>
                  </a:txBody>
                  <a:tcPr/>
                </a:tc>
                <a:tc>
                  <a:txBody>
                    <a:bodyPr/>
                    <a:lstStyle/>
                    <a:p>
                      <a:r>
                        <a:rPr lang="en-US" sz="1000"/>
                        <a:t>58966</a:t>
                      </a:r>
                    </a:p>
                  </a:txBody>
                  <a:tcPr/>
                </a:tc>
                <a:tc>
                  <a:txBody>
                    <a:bodyPr/>
                    <a:lstStyle/>
                    <a:p>
                      <a:r>
                        <a:rPr lang="en-US" sz="1000"/>
                        <a:t>609</a:t>
                      </a:r>
                    </a:p>
                  </a:txBody>
                  <a:tcPr/>
                </a:tc>
                <a:tc>
                  <a:txBody>
                    <a:bodyPr/>
                    <a:lstStyle/>
                    <a:p>
                      <a:r>
                        <a:rPr lang="en-US" sz="1000"/>
                        <a:t>19</a:t>
                      </a:r>
                    </a:p>
                  </a:txBody>
                  <a:tcPr/>
                </a:tc>
                <a:tc>
                  <a:txBody>
                    <a:bodyPr/>
                    <a:lstStyle/>
                    <a:p>
                      <a:r>
                        <a:rPr lang="en-US" sz="1000"/>
                        <a:t>1462</a:t>
                      </a:r>
                    </a:p>
                  </a:txBody>
                  <a:tcPr/>
                </a:tc>
                <a:tc>
                  <a:txBody>
                    <a:bodyPr/>
                    <a:lstStyle/>
                    <a:p>
                      <a:r>
                        <a:rPr lang="en-US" sz="1000"/>
                        <a:t>11</a:t>
                      </a:r>
                    </a:p>
                  </a:txBody>
                  <a:tcPr/>
                </a:tc>
                <a:tc>
                  <a:txBody>
                    <a:bodyPr/>
                    <a:lstStyle/>
                    <a:p>
                      <a:r>
                        <a:rPr lang="en-US" sz="1000"/>
                        <a:t>0.1322 %</a:t>
                      </a:r>
                    </a:p>
                  </a:txBody>
                  <a:tcPr/>
                </a:tc>
                <a:extLst>
                  <a:ext uri="{0D108BD9-81ED-4DB2-BD59-A6C34878D82A}">
                    <a16:rowId xmlns:a16="http://schemas.microsoft.com/office/drawing/2014/main" val="2095823412"/>
                  </a:ext>
                </a:extLst>
              </a:tr>
              <a:tr h="370840">
                <a:tc>
                  <a:txBody>
                    <a:bodyPr/>
                    <a:lstStyle/>
                    <a:p>
                      <a:r>
                        <a:rPr lang="en-US" sz="1000"/>
                        <a:t>Basler AG</a:t>
                      </a:r>
                    </a:p>
                  </a:txBody>
                  <a:tcPr/>
                </a:tc>
                <a:tc>
                  <a:txBody>
                    <a:bodyPr/>
                    <a:lstStyle/>
                    <a:p>
                      <a:r>
                        <a:rPr lang="en-US" sz="1000"/>
                        <a:t>4959</a:t>
                      </a:r>
                    </a:p>
                  </a:txBody>
                  <a:tcPr/>
                </a:tc>
                <a:tc>
                  <a:txBody>
                    <a:bodyPr/>
                    <a:lstStyle/>
                    <a:p>
                      <a:r>
                        <a:rPr lang="en-US" sz="1000"/>
                        <a:t>46</a:t>
                      </a:r>
                    </a:p>
                  </a:txBody>
                  <a:tcPr/>
                </a:tc>
                <a:tc>
                  <a:txBody>
                    <a:bodyPr/>
                    <a:lstStyle/>
                    <a:p>
                      <a:r>
                        <a:rPr lang="en-US" sz="1000"/>
                        <a:t>1</a:t>
                      </a:r>
                    </a:p>
                  </a:txBody>
                  <a:tcPr/>
                </a:tc>
                <a:tc>
                  <a:txBody>
                    <a:bodyPr/>
                    <a:lstStyle/>
                    <a:p>
                      <a:r>
                        <a:rPr lang="en-US" sz="1000"/>
                        <a:t>22</a:t>
                      </a:r>
                    </a:p>
                  </a:txBody>
                  <a:tcPr/>
                </a:tc>
                <a:tc>
                  <a:txBody>
                    <a:bodyPr/>
                    <a:lstStyle/>
                    <a:p>
                      <a:r>
                        <a:rPr lang="en-US" sz="1000"/>
                        <a:t>1</a:t>
                      </a:r>
                    </a:p>
                  </a:txBody>
                  <a:tcPr/>
                </a:tc>
                <a:tc>
                  <a:txBody>
                    <a:bodyPr/>
                    <a:lstStyle/>
                    <a:p>
                      <a:r>
                        <a:rPr lang="en-US" sz="1000"/>
                        <a:t>0.4660 %</a:t>
                      </a:r>
                    </a:p>
                  </a:txBody>
                  <a:tcPr/>
                </a:tc>
                <a:extLst>
                  <a:ext uri="{0D108BD9-81ED-4DB2-BD59-A6C34878D82A}">
                    <a16:rowId xmlns:a16="http://schemas.microsoft.com/office/drawing/2014/main" val="3150635825"/>
                  </a:ext>
                </a:extLst>
              </a:tr>
              <a:tr h="370840">
                <a:tc>
                  <a:txBody>
                    <a:bodyPr/>
                    <a:lstStyle/>
                    <a:p>
                      <a:r>
                        <a:rPr lang="en-US" sz="1000"/>
                        <a:t>Allied Vision</a:t>
                      </a:r>
                    </a:p>
                  </a:txBody>
                  <a:tcPr/>
                </a:tc>
                <a:tc>
                  <a:txBody>
                    <a:bodyPr/>
                    <a:lstStyle/>
                    <a:p>
                      <a:r>
                        <a:rPr lang="en-US" sz="1000"/>
                        <a:t>3677</a:t>
                      </a:r>
                    </a:p>
                  </a:txBody>
                  <a:tcPr/>
                </a:tc>
                <a:tc>
                  <a:txBody>
                    <a:bodyPr/>
                    <a:lstStyle/>
                    <a:p>
                      <a:r>
                        <a:rPr lang="en-US" sz="1000"/>
                        <a:t>33</a:t>
                      </a:r>
                    </a:p>
                  </a:txBody>
                  <a:tcPr/>
                </a:tc>
                <a:tc>
                  <a:txBody>
                    <a:bodyPr/>
                    <a:lstStyle/>
                    <a:p>
                      <a:r>
                        <a:rPr lang="en-US" sz="1000"/>
                        <a:t>1</a:t>
                      </a:r>
                    </a:p>
                  </a:txBody>
                  <a:tcPr/>
                </a:tc>
                <a:tc>
                  <a:txBody>
                    <a:bodyPr/>
                    <a:lstStyle/>
                    <a:p>
                      <a:r>
                        <a:rPr lang="en-US" sz="1000"/>
                        <a:t>20</a:t>
                      </a:r>
                    </a:p>
                  </a:txBody>
                  <a:tcPr/>
                </a:tc>
                <a:tc>
                  <a:txBody>
                    <a:bodyPr/>
                    <a:lstStyle/>
                    <a:p>
                      <a:r>
                        <a:rPr lang="en-US" sz="1000"/>
                        <a:t>0</a:t>
                      </a:r>
                    </a:p>
                  </a:txBody>
                  <a:tcPr/>
                </a:tc>
                <a:tc>
                  <a:txBody>
                    <a:bodyPr/>
                    <a:lstStyle/>
                    <a:p>
                      <a:r>
                        <a:rPr lang="en-US" sz="1000"/>
                        <a:t>0.5464 %</a:t>
                      </a:r>
                    </a:p>
                  </a:txBody>
                  <a:tcPr/>
                </a:tc>
                <a:extLst>
                  <a:ext uri="{0D108BD9-81ED-4DB2-BD59-A6C34878D82A}">
                    <a16:rowId xmlns:a16="http://schemas.microsoft.com/office/drawing/2014/main" val="1696303954"/>
                  </a:ext>
                </a:extLst>
              </a:tr>
              <a:tr h="370840">
                <a:tc>
                  <a:txBody>
                    <a:bodyPr/>
                    <a:lstStyle/>
                    <a:p>
                      <a:r>
                        <a:rPr lang="en-US" sz="1000"/>
                        <a:t>IDS Imaging Development Systems GmbH</a:t>
                      </a:r>
                    </a:p>
                  </a:txBody>
                  <a:tcPr/>
                </a:tc>
                <a:tc>
                  <a:txBody>
                    <a:bodyPr/>
                    <a:lstStyle/>
                    <a:p>
                      <a:r>
                        <a:rPr lang="en-US" sz="1000"/>
                        <a:t>1764</a:t>
                      </a:r>
                    </a:p>
                  </a:txBody>
                  <a:tcPr/>
                </a:tc>
                <a:tc>
                  <a:txBody>
                    <a:bodyPr/>
                    <a:lstStyle/>
                    <a:p>
                      <a:r>
                        <a:rPr lang="en-US" sz="1000"/>
                        <a:t>20</a:t>
                      </a:r>
                    </a:p>
                  </a:txBody>
                  <a:tcPr/>
                </a:tc>
                <a:tc>
                  <a:txBody>
                    <a:bodyPr/>
                    <a:lstStyle/>
                    <a:p>
                      <a:r>
                        <a:rPr lang="en-US" sz="1000"/>
                        <a:t>5</a:t>
                      </a:r>
                    </a:p>
                  </a:txBody>
                  <a:tcPr/>
                </a:tc>
                <a:tc>
                  <a:txBody>
                    <a:bodyPr/>
                    <a:lstStyle/>
                    <a:p>
                      <a:r>
                        <a:rPr lang="en-US" sz="1000"/>
                        <a:t>42</a:t>
                      </a:r>
                    </a:p>
                  </a:txBody>
                  <a:tcPr/>
                </a:tc>
                <a:tc>
                  <a:txBody>
                    <a:bodyPr/>
                    <a:lstStyle/>
                    <a:p>
                      <a:r>
                        <a:rPr lang="en-US" sz="1000"/>
                        <a:t>1</a:t>
                      </a:r>
                    </a:p>
                  </a:txBody>
                  <a:tcPr/>
                </a:tc>
                <a:tc>
                  <a:txBody>
                    <a:bodyPr/>
                    <a:lstStyle/>
                    <a:p>
                      <a:r>
                        <a:rPr lang="en-US" sz="1000"/>
                        <a:t>0.4903 %</a:t>
                      </a:r>
                    </a:p>
                  </a:txBody>
                  <a:tcPr/>
                </a:tc>
                <a:extLst>
                  <a:ext uri="{0D108BD9-81ED-4DB2-BD59-A6C34878D82A}">
                    <a16:rowId xmlns:a16="http://schemas.microsoft.com/office/drawing/2014/main" val="742982763"/>
                  </a:ext>
                </a:extLst>
              </a:tr>
              <a:tr h="370840">
                <a:tc>
                  <a:txBody>
                    <a:bodyPr/>
                    <a:lstStyle/>
                    <a:p>
                      <a:r>
                        <a:rPr lang="en-US" sz="1000"/>
                        <a:t>e-con Systems</a:t>
                      </a:r>
                    </a:p>
                  </a:txBody>
                  <a:tcPr/>
                </a:tc>
                <a:tc>
                  <a:txBody>
                    <a:bodyPr/>
                    <a:lstStyle/>
                    <a:p>
                      <a:r>
                        <a:rPr lang="en-US" sz="1000"/>
                        <a:t>3265</a:t>
                      </a:r>
                    </a:p>
                  </a:txBody>
                  <a:tcPr/>
                </a:tc>
                <a:tc>
                  <a:txBody>
                    <a:bodyPr/>
                    <a:lstStyle/>
                    <a:p>
                      <a:r>
                        <a:rPr lang="en-US" sz="1000"/>
                        <a:t>11</a:t>
                      </a:r>
                    </a:p>
                  </a:txBody>
                  <a:tcPr/>
                </a:tc>
                <a:tc>
                  <a:txBody>
                    <a:bodyPr/>
                    <a:lstStyle/>
                    <a:p>
                      <a:r>
                        <a:rPr lang="en-US" sz="1000"/>
                        <a:t>4</a:t>
                      </a:r>
                    </a:p>
                  </a:txBody>
                  <a:tcPr/>
                </a:tc>
                <a:tc>
                  <a:txBody>
                    <a:bodyPr/>
                    <a:lstStyle/>
                    <a:p>
                      <a:r>
                        <a:rPr lang="en-US" sz="1000"/>
                        <a:t>23</a:t>
                      </a:r>
                    </a:p>
                  </a:txBody>
                  <a:tcPr/>
                </a:tc>
                <a:tc>
                  <a:txBody>
                    <a:bodyPr/>
                    <a:lstStyle/>
                    <a:p>
                      <a:r>
                        <a:rPr lang="en-US" sz="1000"/>
                        <a:t>1</a:t>
                      </a:r>
                    </a:p>
                  </a:txBody>
                  <a:tcPr/>
                </a:tc>
                <a:tc>
                  <a:txBody>
                    <a:bodyPr/>
                    <a:lstStyle/>
                    <a:p>
                      <a:r>
                        <a:rPr lang="en-US" sz="1000"/>
                        <a:t>0.1841 %</a:t>
                      </a:r>
                    </a:p>
                  </a:txBody>
                  <a:tcPr/>
                </a:tc>
                <a:extLst>
                  <a:ext uri="{0D108BD9-81ED-4DB2-BD59-A6C34878D82A}">
                    <a16:rowId xmlns:a16="http://schemas.microsoft.com/office/drawing/2014/main" val="2963725082"/>
                  </a:ext>
                </a:extLst>
              </a:tr>
              <a:tr h="370840">
                <a:tc>
                  <a:txBody>
                    <a:bodyPr/>
                    <a:lstStyle/>
                    <a:p>
                      <a:r>
                        <a:rPr lang="en-US" sz="1000"/>
                        <a:t>LUCID Vision Labs, Inc.</a:t>
                      </a:r>
                    </a:p>
                  </a:txBody>
                  <a:tcPr/>
                </a:tc>
                <a:tc>
                  <a:txBody>
                    <a:bodyPr/>
                    <a:lstStyle/>
                    <a:p>
                      <a:r>
                        <a:rPr lang="en-US" sz="1000"/>
                        <a:t>396</a:t>
                      </a:r>
                    </a:p>
                  </a:txBody>
                  <a:tcPr/>
                </a:tc>
                <a:tc>
                  <a:txBody>
                    <a:bodyPr/>
                    <a:lstStyle/>
                    <a:p>
                      <a:r>
                        <a:rPr lang="en-US" sz="1000"/>
                        <a:t>11</a:t>
                      </a:r>
                    </a:p>
                  </a:txBody>
                  <a:tcPr/>
                </a:tc>
                <a:tc>
                  <a:txBody>
                    <a:bodyPr/>
                    <a:lstStyle/>
                    <a:p>
                      <a:r>
                        <a:rPr lang="en-US" sz="1000"/>
                        <a:t>2</a:t>
                      </a:r>
                    </a:p>
                  </a:txBody>
                  <a:tcPr/>
                </a:tc>
                <a:tc>
                  <a:txBody>
                    <a:bodyPr/>
                    <a:lstStyle/>
                    <a:p>
                      <a:r>
                        <a:rPr lang="en-US" sz="1000"/>
                        <a:t>20</a:t>
                      </a:r>
                    </a:p>
                  </a:txBody>
                  <a:tcPr/>
                </a:tc>
                <a:tc>
                  <a:txBody>
                    <a:bodyPr/>
                    <a:lstStyle/>
                    <a:p>
                      <a:r>
                        <a:rPr lang="en-US" sz="1000"/>
                        <a:t>0</a:t>
                      </a:r>
                    </a:p>
                  </a:txBody>
                  <a:tcPr/>
                </a:tc>
                <a:tc>
                  <a:txBody>
                    <a:bodyPr/>
                    <a:lstStyle/>
                    <a:p>
                      <a:r>
                        <a:rPr lang="en-US" sz="1000"/>
                        <a:t>2.5641 %</a:t>
                      </a:r>
                    </a:p>
                  </a:txBody>
                  <a:tcPr/>
                </a:tc>
                <a:extLst>
                  <a:ext uri="{0D108BD9-81ED-4DB2-BD59-A6C34878D82A}">
                    <a16:rowId xmlns:a16="http://schemas.microsoft.com/office/drawing/2014/main" val="872521543"/>
                  </a:ext>
                </a:extLst>
              </a:tr>
              <a:tr h="370840">
                <a:tc>
                  <a:txBody>
                    <a:bodyPr/>
                    <a:lstStyle/>
                    <a:p>
                      <a:r>
                        <a:rPr lang="en-US" sz="1000"/>
                        <a:t>JAI A/S</a:t>
                      </a:r>
                    </a:p>
                  </a:txBody>
                  <a:tcPr/>
                </a:tc>
                <a:tc>
                  <a:txBody>
                    <a:bodyPr/>
                    <a:lstStyle/>
                    <a:p>
                      <a:r>
                        <a:rPr lang="en-US" sz="1000"/>
                        <a:t>1751</a:t>
                      </a:r>
                    </a:p>
                  </a:txBody>
                  <a:tcPr/>
                </a:tc>
                <a:tc>
                  <a:txBody>
                    <a:bodyPr/>
                    <a:lstStyle/>
                    <a:p>
                      <a:r>
                        <a:rPr lang="en-US" sz="1000"/>
                        <a:t>13</a:t>
                      </a:r>
                    </a:p>
                  </a:txBody>
                  <a:tcPr/>
                </a:tc>
                <a:tc>
                  <a:txBody>
                    <a:bodyPr/>
                    <a:lstStyle/>
                    <a:p>
                      <a:r>
                        <a:rPr lang="en-US" sz="1000"/>
                        <a:t>4</a:t>
                      </a:r>
                    </a:p>
                  </a:txBody>
                  <a:tcPr/>
                </a:tc>
                <a:tc>
                  <a:txBody>
                    <a:bodyPr/>
                    <a:lstStyle/>
                    <a:p>
                      <a:r>
                        <a:rPr lang="en-US" sz="1000"/>
                        <a:t>41</a:t>
                      </a:r>
                    </a:p>
                  </a:txBody>
                  <a:tcPr/>
                </a:tc>
                <a:tc>
                  <a:txBody>
                    <a:bodyPr/>
                    <a:lstStyle/>
                    <a:p>
                      <a:r>
                        <a:rPr lang="en-US" sz="1000"/>
                        <a:t>0</a:t>
                      </a:r>
                    </a:p>
                  </a:txBody>
                  <a:tcPr/>
                </a:tc>
                <a:tc>
                  <a:txBody>
                    <a:bodyPr/>
                    <a:lstStyle/>
                    <a:p>
                      <a:r>
                        <a:rPr lang="en-US" sz="1000"/>
                        <a:t>0.5877 %</a:t>
                      </a:r>
                    </a:p>
                  </a:txBody>
                  <a:tcPr/>
                </a:tc>
                <a:extLst>
                  <a:ext uri="{0D108BD9-81ED-4DB2-BD59-A6C34878D82A}">
                    <a16:rowId xmlns:a16="http://schemas.microsoft.com/office/drawing/2014/main" val="3186229114"/>
                  </a:ext>
                </a:extLst>
              </a:tr>
              <a:tr h="370840">
                <a:tc>
                  <a:txBody>
                    <a:bodyPr/>
                    <a:lstStyle/>
                    <a:p>
                      <a:r>
                        <a:rPr lang="en-US" sz="1000"/>
                        <a:t>Teledyne DALSA</a:t>
                      </a:r>
                    </a:p>
                  </a:txBody>
                  <a:tcPr/>
                </a:tc>
                <a:tc>
                  <a:txBody>
                    <a:bodyPr/>
                    <a:lstStyle/>
                    <a:p>
                      <a:r>
                        <a:rPr lang="en-US" sz="1000"/>
                        <a:t>8112</a:t>
                      </a:r>
                    </a:p>
                  </a:txBody>
                  <a:tcPr/>
                </a:tc>
                <a:tc>
                  <a:txBody>
                    <a:bodyPr/>
                    <a:lstStyle/>
                    <a:p>
                      <a:r>
                        <a:rPr lang="en-US" sz="1000"/>
                        <a:t>80</a:t>
                      </a:r>
                    </a:p>
                  </a:txBody>
                  <a:tcPr/>
                </a:tc>
                <a:tc>
                  <a:txBody>
                    <a:bodyPr/>
                    <a:lstStyle/>
                    <a:p>
                      <a:r>
                        <a:rPr lang="en-US" sz="1000"/>
                        <a:t>5</a:t>
                      </a:r>
                    </a:p>
                  </a:txBody>
                  <a:tcPr/>
                </a:tc>
                <a:tc>
                  <a:txBody>
                    <a:bodyPr/>
                    <a:lstStyle/>
                    <a:p>
                      <a:r>
                        <a:rPr lang="en-US" sz="1000"/>
                        <a:t>99</a:t>
                      </a:r>
                    </a:p>
                  </a:txBody>
                  <a:tcPr/>
                </a:tc>
                <a:tc>
                  <a:txBody>
                    <a:bodyPr/>
                    <a:lstStyle/>
                    <a:p>
                      <a:r>
                        <a:rPr lang="en-US" sz="1000"/>
                        <a:t>2</a:t>
                      </a:r>
                    </a:p>
                  </a:txBody>
                  <a:tcPr/>
                </a:tc>
                <a:tc>
                  <a:txBody>
                    <a:bodyPr/>
                    <a:lstStyle/>
                    <a:p>
                      <a:r>
                        <a:rPr lang="en-US" sz="1000"/>
                        <a:t>0.2502 %</a:t>
                      </a:r>
                    </a:p>
                  </a:txBody>
                  <a:tcPr/>
                </a:tc>
                <a:extLst>
                  <a:ext uri="{0D108BD9-81ED-4DB2-BD59-A6C34878D82A}">
                    <a16:rowId xmlns:a16="http://schemas.microsoft.com/office/drawing/2014/main" val="872885095"/>
                  </a:ext>
                </a:extLst>
              </a:tr>
            </a:tbl>
          </a:graphicData>
        </a:graphic>
      </p:graphicFrame>
      <p:sp>
        <p:nvSpPr>
          <p:cNvPr id="4" name="Text Placeholder 3">
            <a:extLst>
              <a:ext uri="{FF2B5EF4-FFF2-40B4-BE49-F238E27FC236}">
                <a16:creationId xmlns:a16="http://schemas.microsoft.com/office/drawing/2014/main" id="{5DE91A19-6A9A-4D95-9374-69B87F7575E7}"/>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1126300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B8E3-F5F7-4054-940A-F4992D1BDE99}"/>
              </a:ext>
            </a:extLst>
          </p:cNvPr>
          <p:cNvSpPr>
            <a:spLocks noGrp="1"/>
          </p:cNvSpPr>
          <p:nvPr>
            <p:ph type="title"/>
          </p:nvPr>
        </p:nvSpPr>
        <p:spPr/>
        <p:txBody>
          <a:bodyPr/>
          <a:lstStyle/>
          <a:p>
            <a:r>
              <a:rPr lang="en-US"/>
              <a:t>LinkedIn Followers Total | Competitor</a:t>
            </a:r>
          </a:p>
        </p:txBody>
      </p:sp>
      <p:graphicFrame>
        <p:nvGraphicFramePr>
          <p:cNvPr id="6" name="Chart Placeholder 5">
            <a:extLst>
              <a:ext uri="{FF2B5EF4-FFF2-40B4-BE49-F238E27FC236}">
                <a16:creationId xmlns:a16="http://schemas.microsoft.com/office/drawing/2014/main" id="{FCE7C644-B8A8-4009-AEF8-B9887D54D296}"/>
              </a:ext>
            </a:extLst>
          </p:cNvPr>
          <p:cNvGraphicFramePr>
            <a:graphicFrameLocks noGrp="1"/>
          </p:cNvGraphicFramePr>
          <p:nvPr>
            <p:ph type="chart" sz="quarter" idx="13"/>
            <p:extLst>
              <p:ext uri="{D42A27DB-BD31-4B8C-83A1-F6EECF244321}">
                <p14:modId xmlns:p14="http://schemas.microsoft.com/office/powerpoint/2010/main" val="2172406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C5D6EB-8586-4624-A307-D6C86A373B06}"/>
              </a:ext>
            </a:extLst>
          </p:cNvPr>
          <p:cNvSpPr>
            <a:spLocks noGrp="1"/>
          </p:cNvSpPr>
          <p:nvPr>
            <p:ph type="body" sz="quarter" idx="14"/>
          </p:nvPr>
        </p:nvSpPr>
        <p:spPr/>
        <p:txBody>
          <a:bodyPr/>
          <a:lstStyle/>
          <a:p>
            <a:r>
              <a:rPr lang="en-US"/>
              <a:t>05/10/2019 - 05/22/2019</a:t>
            </a:r>
          </a:p>
        </p:txBody>
      </p:sp>
      <p:sp>
        <p:nvSpPr>
          <p:cNvPr id="5" name="Footer Placeholder 4">
            <a:extLst>
              <a:ext uri="{FF2B5EF4-FFF2-40B4-BE49-F238E27FC236}">
                <a16:creationId xmlns:a16="http://schemas.microsoft.com/office/drawing/2014/main" id="{53F2FC7B-F645-4FAA-9407-1E79D935C3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476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3A346-6AAD-4A75-8D5B-158275DA2AE0}"/>
              </a:ext>
            </a:extLst>
          </p:cNvPr>
          <p:cNvSpPr>
            <a:spLocks noGrp="1"/>
          </p:cNvSpPr>
          <p:nvPr>
            <p:ph type="title"/>
          </p:nvPr>
        </p:nvSpPr>
        <p:spPr/>
        <p:txBody>
          <a:bodyPr/>
          <a:lstStyle/>
          <a:p>
            <a:r>
              <a:rPr lang="en-US"/>
              <a:t>LinkedIn Followers Change Rate | Competitor</a:t>
            </a:r>
          </a:p>
        </p:txBody>
      </p:sp>
      <p:graphicFrame>
        <p:nvGraphicFramePr>
          <p:cNvPr id="6" name="Chart Placeholder 5">
            <a:extLst>
              <a:ext uri="{FF2B5EF4-FFF2-40B4-BE49-F238E27FC236}">
                <a16:creationId xmlns:a16="http://schemas.microsoft.com/office/drawing/2014/main" id="{9BB64026-E045-438F-9F6E-A32A816F4E30}"/>
              </a:ext>
            </a:extLst>
          </p:cNvPr>
          <p:cNvGraphicFramePr>
            <a:graphicFrameLocks noGrp="1"/>
          </p:cNvGraphicFramePr>
          <p:nvPr>
            <p:ph type="chart" sz="quarter" idx="13"/>
            <p:extLst>
              <p:ext uri="{D42A27DB-BD31-4B8C-83A1-F6EECF244321}">
                <p14:modId xmlns:p14="http://schemas.microsoft.com/office/powerpoint/2010/main" val="668003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B0D04D-DAD4-40DF-9CDB-A1F462C05A9E}"/>
              </a:ext>
            </a:extLst>
          </p:cNvPr>
          <p:cNvSpPr>
            <a:spLocks noGrp="1"/>
          </p:cNvSpPr>
          <p:nvPr>
            <p:ph type="body" sz="quarter" idx="14"/>
          </p:nvPr>
        </p:nvSpPr>
        <p:spPr/>
        <p:txBody>
          <a:bodyPr/>
          <a:lstStyle/>
          <a:p>
            <a:r>
              <a:rPr lang="en-US"/>
              <a:t>05/10/2019 - 05/22/2019</a:t>
            </a:r>
          </a:p>
        </p:txBody>
      </p:sp>
      <p:sp>
        <p:nvSpPr>
          <p:cNvPr id="5" name="Footer Placeholder 4">
            <a:extLst>
              <a:ext uri="{FF2B5EF4-FFF2-40B4-BE49-F238E27FC236}">
                <a16:creationId xmlns:a16="http://schemas.microsoft.com/office/drawing/2014/main" id="{9932D3C2-3C3C-4428-86D0-5FBB3D7CD3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4133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09CA6-492B-4C88-847D-336FE2AC5B4B}"/>
              </a:ext>
            </a:extLst>
          </p:cNvPr>
          <p:cNvSpPr>
            <a:spLocks noGrp="1"/>
          </p:cNvSpPr>
          <p:nvPr>
            <p:ph type="title"/>
          </p:nvPr>
        </p:nvSpPr>
        <p:spPr/>
        <p:txBody>
          <a:bodyPr/>
          <a:lstStyle/>
          <a:p>
            <a:r>
              <a:rPr lang="en-US"/>
              <a:t>LinkedIn Updates Table | Competitor - 1 of 14</a:t>
            </a:r>
          </a:p>
        </p:txBody>
      </p:sp>
      <p:graphicFrame>
        <p:nvGraphicFramePr>
          <p:cNvPr id="5" name="Table Placeholder 4">
            <a:extLst>
              <a:ext uri="{FF2B5EF4-FFF2-40B4-BE49-F238E27FC236}">
                <a16:creationId xmlns:a16="http://schemas.microsoft.com/office/drawing/2014/main" id="{C62C7789-0565-4F4A-8BB2-2748D8CA022B}"/>
              </a:ext>
            </a:extLst>
          </p:cNvPr>
          <p:cNvGraphicFramePr>
            <a:graphicFrameLocks noGrp="1"/>
          </p:cNvGraphicFramePr>
          <p:nvPr>
            <p:ph type="tbl" sz="quarter" idx="13"/>
            <p:extLst>
              <p:ext uri="{D42A27DB-BD31-4B8C-83A1-F6EECF244321}">
                <p14:modId xmlns:p14="http://schemas.microsoft.com/office/powerpoint/2010/main" val="232063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44088803"/>
                    </a:ext>
                  </a:extLst>
                </a:gridCol>
                <a:gridCol w="905256">
                  <a:extLst>
                    <a:ext uri="{9D8B030D-6E8A-4147-A177-3AD203B41FA5}">
                      <a16:colId xmlns:a16="http://schemas.microsoft.com/office/drawing/2014/main" val="3909922741"/>
                    </a:ext>
                  </a:extLst>
                </a:gridCol>
                <a:gridCol w="822960">
                  <a:extLst>
                    <a:ext uri="{9D8B030D-6E8A-4147-A177-3AD203B41FA5}">
                      <a16:colId xmlns:a16="http://schemas.microsoft.com/office/drawing/2014/main" val="1649789693"/>
                    </a:ext>
                  </a:extLst>
                </a:gridCol>
                <a:gridCol w="987552">
                  <a:extLst>
                    <a:ext uri="{9D8B030D-6E8A-4147-A177-3AD203B41FA5}">
                      <a16:colId xmlns:a16="http://schemas.microsoft.com/office/drawing/2014/main" val="1689035616"/>
                    </a:ext>
                  </a:extLst>
                </a:gridCol>
                <a:gridCol w="987552">
                  <a:extLst>
                    <a:ext uri="{9D8B030D-6E8A-4147-A177-3AD203B41FA5}">
                      <a16:colId xmlns:a16="http://schemas.microsoft.com/office/drawing/2014/main" val="3967587742"/>
                    </a:ext>
                  </a:extLst>
                </a:gridCol>
                <a:gridCol w="987552">
                  <a:extLst>
                    <a:ext uri="{9D8B030D-6E8A-4147-A177-3AD203B41FA5}">
                      <a16:colId xmlns:a16="http://schemas.microsoft.com/office/drawing/2014/main" val="1125074292"/>
                    </a:ext>
                  </a:extLst>
                </a:gridCol>
                <a:gridCol w="987552">
                  <a:extLst>
                    <a:ext uri="{9D8B030D-6E8A-4147-A177-3AD203B41FA5}">
                      <a16:colId xmlns:a16="http://schemas.microsoft.com/office/drawing/2014/main" val="850682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2065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FLIR Systems - 2019-05-22 21:01:06 </a:t>
                      </a:r>
                      <a:r>
                        <a:rPr kumimoji="0" lang="en-US" sz="1000" b="0" i="0" u="none" strike="noStrike" kern="1200" cap="none" spc="0" normalizeH="0" baseline="0" noProof="0">
                          <a:ln>
                            <a:noFill/>
                          </a:ln>
                          <a:solidFill>
                            <a:prstClr val="black"/>
                          </a:solidFill>
                          <a:effectLst/>
                          <a:uLnTx/>
                          <a:uFillTx/>
                          <a:latin typeface="+mn-lt"/>
                          <a:ea typeface="+mn-ea"/>
                          <a:cs typeface="+mn-cs"/>
                        </a:rPr>
                        <a:t>
  In the latest episode of FLIR Delta, we catch up with CEO Brian Cahoon of Inertial Sense. Listen and get the free #FLIR Delta Download: https://bit.ly/2WMRVAT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http://s3.amazonaws.com/photos.sproutsocial.com/2019-05-16/cbb451a1-9f02-4448-974a-87cb8f4e1991/94876923-a2ac-4a72-8244-feabc1cbc060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8926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FLIR Systems - 2019-05-22 17:03:42 </a:t>
                      </a:r>
                      <a:r>
                        <a:rPr kumimoji="0" lang="en-US" sz="1000" b="0" i="0" u="none" strike="noStrike" kern="1200" cap="none" spc="0" normalizeH="0" baseline="0" noProof="0">
                          <a:ln>
                            <a:noFill/>
                          </a:ln>
                          <a:solidFill>
                            <a:prstClr val="black"/>
                          </a:solidFill>
                          <a:effectLst/>
                          <a:uLnTx/>
                          <a:uFillTx/>
                          <a:latin typeface="+mn-lt"/>
                          <a:ea typeface="+mn-ea"/>
                          <a:cs typeface="+mn-cs"/>
                        </a:rPr>
                        <a:t>
  #SOFIC TV caught up with us at the #FLIR booth! Watch now: https://lnkd.in/dj9ziyD #SOFIC2019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https://i.ytimg.com/vi/YDD0FMvfrXM/maxresdefault.jpg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07:15:01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63078759"/>
                  </a:ext>
                </a:extLst>
              </a:tr>
            </a:tbl>
          </a:graphicData>
        </a:graphic>
      </p:graphicFrame>
      <p:sp>
        <p:nvSpPr>
          <p:cNvPr id="4" name="Text Placeholder 3">
            <a:extLst>
              <a:ext uri="{FF2B5EF4-FFF2-40B4-BE49-F238E27FC236}">
                <a16:creationId xmlns:a16="http://schemas.microsoft.com/office/drawing/2014/main" id="{52095318-6306-4D1B-9D23-EFE6D97BE37A}"/>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2015975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9A77F-6BDD-49E5-846A-E85CD823E23C}"/>
              </a:ext>
            </a:extLst>
          </p:cNvPr>
          <p:cNvSpPr>
            <a:spLocks noGrp="1"/>
          </p:cNvSpPr>
          <p:nvPr>
            <p:ph type="title"/>
          </p:nvPr>
        </p:nvSpPr>
        <p:spPr/>
        <p:txBody>
          <a:bodyPr/>
          <a:lstStyle/>
          <a:p>
            <a:r>
              <a:rPr lang="en-US"/>
              <a:t>LinkedIn Updates Table | Competitor - 2 of 14</a:t>
            </a:r>
          </a:p>
        </p:txBody>
      </p:sp>
      <p:graphicFrame>
        <p:nvGraphicFramePr>
          <p:cNvPr id="5" name="Table Placeholder 4">
            <a:extLst>
              <a:ext uri="{FF2B5EF4-FFF2-40B4-BE49-F238E27FC236}">
                <a16:creationId xmlns:a16="http://schemas.microsoft.com/office/drawing/2014/main" id="{F6D8651E-DC7F-4F1B-8174-719ACCE92BAF}"/>
              </a:ext>
            </a:extLst>
          </p:cNvPr>
          <p:cNvGraphicFramePr>
            <a:graphicFrameLocks noGrp="1"/>
          </p:cNvGraphicFramePr>
          <p:nvPr>
            <p:ph type="tbl" sz="quarter" idx="13"/>
            <p:extLst>
              <p:ext uri="{D42A27DB-BD31-4B8C-83A1-F6EECF244321}">
                <p14:modId xmlns:p14="http://schemas.microsoft.com/office/powerpoint/2010/main" val="1955158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27850143"/>
                    </a:ext>
                  </a:extLst>
                </a:gridCol>
                <a:gridCol w="905256">
                  <a:extLst>
                    <a:ext uri="{9D8B030D-6E8A-4147-A177-3AD203B41FA5}">
                      <a16:colId xmlns:a16="http://schemas.microsoft.com/office/drawing/2014/main" val="2808725104"/>
                    </a:ext>
                  </a:extLst>
                </a:gridCol>
                <a:gridCol w="822960">
                  <a:extLst>
                    <a:ext uri="{9D8B030D-6E8A-4147-A177-3AD203B41FA5}">
                      <a16:colId xmlns:a16="http://schemas.microsoft.com/office/drawing/2014/main" val="871476645"/>
                    </a:ext>
                  </a:extLst>
                </a:gridCol>
                <a:gridCol w="987552">
                  <a:extLst>
                    <a:ext uri="{9D8B030D-6E8A-4147-A177-3AD203B41FA5}">
                      <a16:colId xmlns:a16="http://schemas.microsoft.com/office/drawing/2014/main" val="3391628961"/>
                    </a:ext>
                  </a:extLst>
                </a:gridCol>
                <a:gridCol w="987552">
                  <a:extLst>
                    <a:ext uri="{9D8B030D-6E8A-4147-A177-3AD203B41FA5}">
                      <a16:colId xmlns:a16="http://schemas.microsoft.com/office/drawing/2014/main" val="3633295971"/>
                    </a:ext>
                  </a:extLst>
                </a:gridCol>
                <a:gridCol w="987552">
                  <a:extLst>
                    <a:ext uri="{9D8B030D-6E8A-4147-A177-3AD203B41FA5}">
                      <a16:colId xmlns:a16="http://schemas.microsoft.com/office/drawing/2014/main" val="3271186196"/>
                    </a:ext>
                  </a:extLst>
                </a:gridCol>
                <a:gridCol w="987552">
                  <a:extLst>
                    <a:ext uri="{9D8B030D-6E8A-4147-A177-3AD203B41FA5}">
                      <a16:colId xmlns:a16="http://schemas.microsoft.com/office/drawing/2014/main" val="4132982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4561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FLIR Systems - 2019-05-22 15:05:01 </a:t>
                      </a:r>
                      <a:r>
                        <a:rPr kumimoji="0" lang="en-US" sz="1000" b="0" i="0" u="none" strike="noStrike" kern="1200" cap="none" spc="0" normalizeH="0" baseline="0" noProof="0">
                          <a:ln>
                            <a:noFill/>
                          </a:ln>
                          <a:solidFill>
                            <a:prstClr val="black"/>
                          </a:solidFill>
                          <a:effectLst/>
                          <a:uLnTx/>
                          <a:uFillTx/>
                          <a:latin typeface="+mn-lt"/>
                          <a:ea typeface="+mn-ea"/>
                          <a:cs typeface="+mn-cs"/>
                        </a:rPr>
                        <a:t>
  #FLIR Thermal Cameras First To Integrate With Autoware https://bit.ly/2wdWJUw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https://www.flir.com/globalassets/press-kits/recently-announced/1200x628_final2_carthumb_oem_5.21.19-copy.jpg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07:15:01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4155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Teledyne DALSA - 2019-05-22 15:01:56 </a:t>
                      </a:r>
                      <a:r>
                        <a:rPr kumimoji="0" lang="en-US" sz="1000" b="0" i="0" u="none" strike="noStrike" kern="1200" cap="none" spc="0" normalizeH="0" baseline="0" noProof="0">
                          <a:ln>
                            <a:noFill/>
                          </a:ln>
                          <a:solidFill>
                            <a:prstClr val="black"/>
                          </a:solidFill>
                          <a:effectLst/>
                          <a:uLnTx/>
                          <a:uFillTx/>
                          <a:latin typeface="+mn-lt"/>
                          <a:ea typeface="+mn-ea"/>
                          <a:cs typeface="+mn-cs"/>
                        </a:rPr>
                        <a:t>
  #Imaging technology made this #discovery possible!
http://ow.ly/fuAl50ug8WY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https://www.history.com/.image/t_share/MTU3ODc4NjA0MDUzOTQ3NzIx/hith-buddhist-mummy-drents-2.jpg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06:44:24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99050083"/>
                  </a:ext>
                </a:extLst>
              </a:tr>
            </a:tbl>
          </a:graphicData>
        </a:graphic>
      </p:graphicFrame>
      <p:sp>
        <p:nvSpPr>
          <p:cNvPr id="4" name="Text Placeholder 3">
            <a:extLst>
              <a:ext uri="{FF2B5EF4-FFF2-40B4-BE49-F238E27FC236}">
                <a16:creationId xmlns:a16="http://schemas.microsoft.com/office/drawing/2014/main" id="{4761994B-1BEC-49D9-939A-97D315EEA29D}"/>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1133703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183F3-198B-4A59-B430-2BE4A840A640}"/>
              </a:ext>
            </a:extLst>
          </p:cNvPr>
          <p:cNvSpPr>
            <a:spLocks noGrp="1"/>
          </p:cNvSpPr>
          <p:nvPr>
            <p:ph type="title"/>
          </p:nvPr>
        </p:nvSpPr>
        <p:spPr/>
        <p:txBody>
          <a:bodyPr/>
          <a:lstStyle/>
          <a:p>
            <a:r>
              <a:rPr lang="en-US"/>
              <a:t>LinkedIn Updates Table | Competitor - 3 of 14</a:t>
            </a:r>
          </a:p>
        </p:txBody>
      </p:sp>
      <p:graphicFrame>
        <p:nvGraphicFramePr>
          <p:cNvPr id="5" name="Table Placeholder 4">
            <a:extLst>
              <a:ext uri="{FF2B5EF4-FFF2-40B4-BE49-F238E27FC236}">
                <a16:creationId xmlns:a16="http://schemas.microsoft.com/office/drawing/2014/main" id="{7526DA30-2347-4EE2-873E-27660EE9C9CA}"/>
              </a:ext>
            </a:extLst>
          </p:cNvPr>
          <p:cNvGraphicFramePr>
            <a:graphicFrameLocks noGrp="1"/>
          </p:cNvGraphicFramePr>
          <p:nvPr>
            <p:ph type="tbl" sz="quarter" idx="13"/>
            <p:extLst>
              <p:ext uri="{D42A27DB-BD31-4B8C-83A1-F6EECF244321}">
                <p14:modId xmlns:p14="http://schemas.microsoft.com/office/powerpoint/2010/main" val="47508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2872020"/>
                    </a:ext>
                  </a:extLst>
                </a:gridCol>
                <a:gridCol w="905256">
                  <a:extLst>
                    <a:ext uri="{9D8B030D-6E8A-4147-A177-3AD203B41FA5}">
                      <a16:colId xmlns:a16="http://schemas.microsoft.com/office/drawing/2014/main" val="175760788"/>
                    </a:ext>
                  </a:extLst>
                </a:gridCol>
                <a:gridCol w="822960">
                  <a:extLst>
                    <a:ext uri="{9D8B030D-6E8A-4147-A177-3AD203B41FA5}">
                      <a16:colId xmlns:a16="http://schemas.microsoft.com/office/drawing/2014/main" val="1744189989"/>
                    </a:ext>
                  </a:extLst>
                </a:gridCol>
                <a:gridCol w="987552">
                  <a:extLst>
                    <a:ext uri="{9D8B030D-6E8A-4147-A177-3AD203B41FA5}">
                      <a16:colId xmlns:a16="http://schemas.microsoft.com/office/drawing/2014/main" val="4115592697"/>
                    </a:ext>
                  </a:extLst>
                </a:gridCol>
                <a:gridCol w="987552">
                  <a:extLst>
                    <a:ext uri="{9D8B030D-6E8A-4147-A177-3AD203B41FA5}">
                      <a16:colId xmlns:a16="http://schemas.microsoft.com/office/drawing/2014/main" val="1432371083"/>
                    </a:ext>
                  </a:extLst>
                </a:gridCol>
                <a:gridCol w="987552">
                  <a:extLst>
                    <a:ext uri="{9D8B030D-6E8A-4147-A177-3AD203B41FA5}">
                      <a16:colId xmlns:a16="http://schemas.microsoft.com/office/drawing/2014/main" val="336237672"/>
                    </a:ext>
                  </a:extLst>
                </a:gridCol>
                <a:gridCol w="987552">
                  <a:extLst>
                    <a:ext uri="{9D8B030D-6E8A-4147-A177-3AD203B41FA5}">
                      <a16:colId xmlns:a16="http://schemas.microsoft.com/office/drawing/2014/main" val="2390932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340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FLIR Systems - 2019-05-22 10:42:14 </a:t>
                      </a:r>
                      <a:r>
                        <a:rPr kumimoji="0" lang="sv-SE" sz="1000" b="0" i="0" u="none" strike="noStrike" kern="1200" cap="none" spc="0" normalizeH="0" baseline="0" noProof="0">
                          <a:ln>
                            <a:noFill/>
                          </a:ln>
                          <a:solidFill>
                            <a:prstClr val="black"/>
                          </a:solidFill>
                          <a:effectLst/>
                          <a:uLnTx/>
                          <a:uFillTx/>
                          <a:latin typeface="+mn-lt"/>
                          <a:ea typeface="+mn-ea"/>
                          <a:cs typeface="+mn-cs"/>
                        </a:rPr>
                        <a:t>
  FLIR i Täby är världsledande på värmekameror. Nu utvecklar vi nya digitala tjänster som tar användarupplevelsen långt utanför själva kameran. Vill du vara med på resan? Hitta lediga jobb här: https://lnkd.in/e_FzkJS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https://media.licdn.com/dms/image/C4E18AQFVH-c7NRHMQQ/companyUpdate-article-image-shrink_627_1200/0?e=1561593600&amp;v=beta&amp;t=tje-oPJsgaYouArklKOLTqrtcQmTXyaqlHFQ6mPd6a8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07:15:01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8188042"/>
                  </a:ext>
                </a:extLst>
              </a:tr>
            </a:tbl>
          </a:graphicData>
        </a:graphic>
      </p:graphicFrame>
      <p:sp>
        <p:nvSpPr>
          <p:cNvPr id="4" name="Text Placeholder 3">
            <a:extLst>
              <a:ext uri="{FF2B5EF4-FFF2-40B4-BE49-F238E27FC236}">
                <a16:creationId xmlns:a16="http://schemas.microsoft.com/office/drawing/2014/main" id="{6B6A7A81-33D5-43B9-B78E-E69A77516D12}"/>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468399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36055-188F-4BE2-A134-D26F0BB8241A}"/>
              </a:ext>
            </a:extLst>
          </p:cNvPr>
          <p:cNvSpPr>
            <a:spLocks noGrp="1"/>
          </p:cNvSpPr>
          <p:nvPr>
            <p:ph type="title"/>
          </p:nvPr>
        </p:nvSpPr>
        <p:spPr/>
        <p:txBody>
          <a:bodyPr/>
          <a:lstStyle/>
          <a:p>
            <a:r>
              <a:rPr lang="en-US"/>
              <a:t>LinkedIn Updates Table | Competitor - 4 of 14</a:t>
            </a:r>
          </a:p>
        </p:txBody>
      </p:sp>
      <p:graphicFrame>
        <p:nvGraphicFramePr>
          <p:cNvPr id="5" name="Table Placeholder 4">
            <a:extLst>
              <a:ext uri="{FF2B5EF4-FFF2-40B4-BE49-F238E27FC236}">
                <a16:creationId xmlns:a16="http://schemas.microsoft.com/office/drawing/2014/main" id="{5439C6D4-085D-4643-931F-FBF87F0AD87B}"/>
              </a:ext>
            </a:extLst>
          </p:cNvPr>
          <p:cNvGraphicFramePr>
            <a:graphicFrameLocks noGrp="1"/>
          </p:cNvGraphicFramePr>
          <p:nvPr>
            <p:ph type="tbl" sz="quarter" idx="13"/>
            <p:extLst>
              <p:ext uri="{D42A27DB-BD31-4B8C-83A1-F6EECF244321}">
                <p14:modId xmlns:p14="http://schemas.microsoft.com/office/powerpoint/2010/main" val="1050448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45201438"/>
                    </a:ext>
                  </a:extLst>
                </a:gridCol>
                <a:gridCol w="905256">
                  <a:extLst>
                    <a:ext uri="{9D8B030D-6E8A-4147-A177-3AD203B41FA5}">
                      <a16:colId xmlns:a16="http://schemas.microsoft.com/office/drawing/2014/main" val="1610794660"/>
                    </a:ext>
                  </a:extLst>
                </a:gridCol>
                <a:gridCol w="822960">
                  <a:extLst>
                    <a:ext uri="{9D8B030D-6E8A-4147-A177-3AD203B41FA5}">
                      <a16:colId xmlns:a16="http://schemas.microsoft.com/office/drawing/2014/main" val="745219282"/>
                    </a:ext>
                  </a:extLst>
                </a:gridCol>
                <a:gridCol w="987552">
                  <a:extLst>
                    <a:ext uri="{9D8B030D-6E8A-4147-A177-3AD203B41FA5}">
                      <a16:colId xmlns:a16="http://schemas.microsoft.com/office/drawing/2014/main" val="1982966098"/>
                    </a:ext>
                  </a:extLst>
                </a:gridCol>
                <a:gridCol w="987552">
                  <a:extLst>
                    <a:ext uri="{9D8B030D-6E8A-4147-A177-3AD203B41FA5}">
                      <a16:colId xmlns:a16="http://schemas.microsoft.com/office/drawing/2014/main" val="1913377585"/>
                    </a:ext>
                  </a:extLst>
                </a:gridCol>
                <a:gridCol w="987552">
                  <a:extLst>
                    <a:ext uri="{9D8B030D-6E8A-4147-A177-3AD203B41FA5}">
                      <a16:colId xmlns:a16="http://schemas.microsoft.com/office/drawing/2014/main" val="3617937961"/>
                    </a:ext>
                  </a:extLst>
                </a:gridCol>
                <a:gridCol w="987552">
                  <a:extLst>
                    <a:ext uri="{9D8B030D-6E8A-4147-A177-3AD203B41FA5}">
                      <a16:colId xmlns:a16="http://schemas.microsoft.com/office/drawing/2014/main" val="3008818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9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JAI A/S - 2019-05-22 10:38:14 </a:t>
                      </a:r>
                      <a:r>
                        <a:rPr kumimoji="0" lang="en-US" sz="1000" b="0" i="0" u="none" strike="noStrike" kern="1200" cap="none" spc="0" normalizeH="0" baseline="0" noProof="0">
                          <a:ln>
                            <a:noFill/>
                          </a:ln>
                          <a:solidFill>
                            <a:prstClr val="black"/>
                          </a:solidFill>
                          <a:effectLst/>
                          <a:uLnTx/>
                          <a:uFillTx/>
                          <a:latin typeface="+mn-lt"/>
                          <a:ea typeface="+mn-ea"/>
                          <a:cs typeface="+mn-cs"/>
                        </a:rPr>
                        <a:t>
  Are you developing a color machine vision inspection system? Make sure you read the last part in our blogs series about what you should consider before choosing a color camera: https://bit.ly/2Q5GhOU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https://media.licdn.com/dms/image/C4E22AQHatBaknCDp8w/feedshare-shrink_1280/0?e=1561593600&amp;v=beta&amp;t=pXUS8-uZdMCVf3LxVevpn0bir_HfzinLdrhiHbq7k_s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06:26:50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2370503"/>
                  </a:ext>
                </a:extLst>
              </a:tr>
            </a:tbl>
          </a:graphicData>
        </a:graphic>
      </p:graphicFrame>
      <p:sp>
        <p:nvSpPr>
          <p:cNvPr id="4" name="Text Placeholder 3">
            <a:extLst>
              <a:ext uri="{FF2B5EF4-FFF2-40B4-BE49-F238E27FC236}">
                <a16:creationId xmlns:a16="http://schemas.microsoft.com/office/drawing/2014/main" id="{0C74BB31-1211-43BE-A53C-0A92C5675707}"/>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1976495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19FAA-0C6D-4DAE-8DED-46751E12E3F3}"/>
              </a:ext>
            </a:extLst>
          </p:cNvPr>
          <p:cNvSpPr>
            <a:spLocks noGrp="1"/>
          </p:cNvSpPr>
          <p:nvPr>
            <p:ph type="title"/>
          </p:nvPr>
        </p:nvSpPr>
        <p:spPr/>
        <p:txBody>
          <a:bodyPr/>
          <a:lstStyle/>
          <a:p>
            <a:r>
              <a:rPr lang="en-US"/>
              <a:t>LinkedIn Updates Table | Competitor - 5 of 14</a:t>
            </a:r>
          </a:p>
        </p:txBody>
      </p:sp>
      <p:graphicFrame>
        <p:nvGraphicFramePr>
          <p:cNvPr id="5" name="Table Placeholder 4">
            <a:extLst>
              <a:ext uri="{FF2B5EF4-FFF2-40B4-BE49-F238E27FC236}">
                <a16:creationId xmlns:a16="http://schemas.microsoft.com/office/drawing/2014/main" id="{D31370DE-6278-438D-9459-FD67CCC0E782}"/>
              </a:ext>
            </a:extLst>
          </p:cNvPr>
          <p:cNvGraphicFramePr>
            <a:graphicFrameLocks noGrp="1"/>
          </p:cNvGraphicFramePr>
          <p:nvPr>
            <p:ph type="tbl" sz="quarter" idx="13"/>
            <p:extLst>
              <p:ext uri="{D42A27DB-BD31-4B8C-83A1-F6EECF244321}">
                <p14:modId xmlns:p14="http://schemas.microsoft.com/office/powerpoint/2010/main" val="3350793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28647714"/>
                    </a:ext>
                  </a:extLst>
                </a:gridCol>
                <a:gridCol w="905256">
                  <a:extLst>
                    <a:ext uri="{9D8B030D-6E8A-4147-A177-3AD203B41FA5}">
                      <a16:colId xmlns:a16="http://schemas.microsoft.com/office/drawing/2014/main" val="2650631242"/>
                    </a:ext>
                  </a:extLst>
                </a:gridCol>
                <a:gridCol w="822960">
                  <a:extLst>
                    <a:ext uri="{9D8B030D-6E8A-4147-A177-3AD203B41FA5}">
                      <a16:colId xmlns:a16="http://schemas.microsoft.com/office/drawing/2014/main" val="1444451035"/>
                    </a:ext>
                  </a:extLst>
                </a:gridCol>
                <a:gridCol w="987552">
                  <a:extLst>
                    <a:ext uri="{9D8B030D-6E8A-4147-A177-3AD203B41FA5}">
                      <a16:colId xmlns:a16="http://schemas.microsoft.com/office/drawing/2014/main" val="2089696173"/>
                    </a:ext>
                  </a:extLst>
                </a:gridCol>
                <a:gridCol w="987552">
                  <a:extLst>
                    <a:ext uri="{9D8B030D-6E8A-4147-A177-3AD203B41FA5}">
                      <a16:colId xmlns:a16="http://schemas.microsoft.com/office/drawing/2014/main" val="154052167"/>
                    </a:ext>
                  </a:extLst>
                </a:gridCol>
                <a:gridCol w="987552">
                  <a:extLst>
                    <a:ext uri="{9D8B030D-6E8A-4147-A177-3AD203B41FA5}">
                      <a16:colId xmlns:a16="http://schemas.microsoft.com/office/drawing/2014/main" val="3119239269"/>
                    </a:ext>
                  </a:extLst>
                </a:gridCol>
                <a:gridCol w="987552">
                  <a:extLst>
                    <a:ext uri="{9D8B030D-6E8A-4147-A177-3AD203B41FA5}">
                      <a16:colId xmlns:a16="http://schemas.microsoft.com/office/drawing/2014/main" val="2973659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505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FLIR Systems - 2019-05-21 23:59:15 </a:t>
                      </a:r>
                      <a:r>
                        <a:rPr kumimoji="0" lang="en-US" sz="1000" b="0" i="0" u="none" strike="noStrike" kern="1200" cap="none" spc="0" normalizeH="0" baseline="0" noProof="0">
                          <a:ln>
                            <a:noFill/>
                          </a:ln>
                          <a:solidFill>
                            <a:prstClr val="black"/>
                          </a:solidFill>
                          <a:effectLst/>
                          <a:uLnTx/>
                          <a:uFillTx/>
                          <a:latin typeface="+mn-lt"/>
                          <a:ea typeface="+mn-ea"/>
                          <a:cs typeface="+mn-cs"/>
                        </a:rPr>
                        <a:t>
  Great first day at #SOFIC2019! Be sure to visit us at booth # 726 for the latest in FLIR Government &amp; Defense solutions. #SOFIC  #defense #government #military #socom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https://media.licdn.com/dms/image/C4D22AQFRpu4Mtjuhgg/feedshare-shrink_8192/0?e=1561593600&amp;v=beta&amp;t=X1b2mKTt-j4VdiZNhOV6WbPIKsa7tJnSEdY0hc1Bqno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07:15:01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71228089"/>
                  </a:ext>
                </a:extLst>
              </a:tr>
            </a:tbl>
          </a:graphicData>
        </a:graphic>
      </p:graphicFrame>
      <p:sp>
        <p:nvSpPr>
          <p:cNvPr id="4" name="Text Placeholder 3">
            <a:extLst>
              <a:ext uri="{FF2B5EF4-FFF2-40B4-BE49-F238E27FC236}">
                <a16:creationId xmlns:a16="http://schemas.microsoft.com/office/drawing/2014/main" id="{CC8F7B7F-87B7-4750-A99F-C0598F0C8B3C}"/>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1185750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32005-2D0C-447C-A935-BA9E96DF4FF9}"/>
              </a:ext>
            </a:extLst>
          </p:cNvPr>
          <p:cNvSpPr>
            <a:spLocks noGrp="1"/>
          </p:cNvSpPr>
          <p:nvPr>
            <p:ph type="title"/>
          </p:nvPr>
        </p:nvSpPr>
        <p:spPr/>
        <p:txBody>
          <a:bodyPr/>
          <a:lstStyle/>
          <a:p>
            <a:r>
              <a:rPr lang="en-US"/>
              <a:t>LinkedIn Updates Table | Competitor - 6 of 14</a:t>
            </a:r>
          </a:p>
        </p:txBody>
      </p:sp>
      <p:graphicFrame>
        <p:nvGraphicFramePr>
          <p:cNvPr id="5" name="Table Placeholder 4">
            <a:extLst>
              <a:ext uri="{FF2B5EF4-FFF2-40B4-BE49-F238E27FC236}">
                <a16:creationId xmlns:a16="http://schemas.microsoft.com/office/drawing/2014/main" id="{696CB97F-B3F7-41DC-8A79-D80C585D03F3}"/>
              </a:ext>
            </a:extLst>
          </p:cNvPr>
          <p:cNvGraphicFramePr>
            <a:graphicFrameLocks noGrp="1"/>
          </p:cNvGraphicFramePr>
          <p:nvPr>
            <p:ph type="tbl" sz="quarter" idx="13"/>
            <p:extLst>
              <p:ext uri="{D42A27DB-BD31-4B8C-83A1-F6EECF244321}">
                <p14:modId xmlns:p14="http://schemas.microsoft.com/office/powerpoint/2010/main" val="167377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86569620"/>
                    </a:ext>
                  </a:extLst>
                </a:gridCol>
                <a:gridCol w="905256">
                  <a:extLst>
                    <a:ext uri="{9D8B030D-6E8A-4147-A177-3AD203B41FA5}">
                      <a16:colId xmlns:a16="http://schemas.microsoft.com/office/drawing/2014/main" val="3189684288"/>
                    </a:ext>
                  </a:extLst>
                </a:gridCol>
                <a:gridCol w="822960">
                  <a:extLst>
                    <a:ext uri="{9D8B030D-6E8A-4147-A177-3AD203B41FA5}">
                      <a16:colId xmlns:a16="http://schemas.microsoft.com/office/drawing/2014/main" val="34613236"/>
                    </a:ext>
                  </a:extLst>
                </a:gridCol>
                <a:gridCol w="987552">
                  <a:extLst>
                    <a:ext uri="{9D8B030D-6E8A-4147-A177-3AD203B41FA5}">
                      <a16:colId xmlns:a16="http://schemas.microsoft.com/office/drawing/2014/main" val="3379676722"/>
                    </a:ext>
                  </a:extLst>
                </a:gridCol>
                <a:gridCol w="987552">
                  <a:extLst>
                    <a:ext uri="{9D8B030D-6E8A-4147-A177-3AD203B41FA5}">
                      <a16:colId xmlns:a16="http://schemas.microsoft.com/office/drawing/2014/main" val="2099000805"/>
                    </a:ext>
                  </a:extLst>
                </a:gridCol>
                <a:gridCol w="987552">
                  <a:extLst>
                    <a:ext uri="{9D8B030D-6E8A-4147-A177-3AD203B41FA5}">
                      <a16:colId xmlns:a16="http://schemas.microsoft.com/office/drawing/2014/main" val="412912985"/>
                    </a:ext>
                  </a:extLst>
                </a:gridCol>
                <a:gridCol w="987552">
                  <a:extLst>
                    <a:ext uri="{9D8B030D-6E8A-4147-A177-3AD203B41FA5}">
                      <a16:colId xmlns:a16="http://schemas.microsoft.com/office/drawing/2014/main" val="2835452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3411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LUCID Vision Labs, Inc. - 2019-05-21 23:17:47 </a:t>
                      </a:r>
                      <a:r>
                        <a:rPr kumimoji="0" lang="en-US" sz="1000" b="0" i="0" u="none" strike="noStrike" kern="1200" cap="none" spc="0" normalizeH="0" baseline="0" noProof="0">
                          <a:ln>
                            <a:noFill/>
                          </a:ln>
                          <a:solidFill>
                            <a:prstClr val="black"/>
                          </a:solidFill>
                          <a:effectLst/>
                          <a:uLnTx/>
                          <a:uFillTx/>
                          <a:latin typeface="+mn-lt"/>
                          <a:ea typeface="+mn-ea"/>
                          <a:cs typeface="+mn-cs"/>
                        </a:rPr>
                        <a:t>
  Evaluate the concentration of molecules in a solution using a polarization camera. Learn about an effective technique for inspecting properties of transparent materials and compounds with ArenaView’s AoLP slider feature:   https://lnkd.in/gfVH4Zt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https://media.licdn.com/dms/image/C5622AQF_QlUudDtymg/feedshare-shrink_1280/0?e=1561593600&amp;v=beta&amp;t=WazDI5X0xq9Yh101JNNPQZwLQkYa-oWdSD84GwC8AX0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06:19:57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6919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FLIR Systems - 2019-05-21 15:58:00 </a:t>
                      </a:r>
                      <a:r>
                        <a:rPr kumimoji="0" lang="en-US" sz="1000" b="0" i="0" u="none" strike="noStrike" kern="1200" cap="none" spc="0" normalizeH="0" baseline="0" noProof="0">
                          <a:ln>
                            <a:noFill/>
                          </a:ln>
                          <a:solidFill>
                            <a:prstClr val="black"/>
                          </a:solidFill>
                          <a:effectLst/>
                          <a:uLnTx/>
                          <a:uFillTx/>
                          <a:latin typeface="+mn-lt"/>
                          <a:ea typeface="+mn-ea"/>
                          <a:cs typeface="+mn-cs"/>
                        </a:rPr>
                        <a:t>
  Wind turbine components are susceptible to wear and can break down resulting in costly downtime. Learn why preventive maintenance and periodic inspections with thermal cameras are so important. Read more: https://bit.ly/2Q6XasF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https://www.flir.com/globalassets/instruments/global-utility-market/windturbine_main-image.png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07:15:01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6517106"/>
                  </a:ext>
                </a:extLst>
              </a:tr>
            </a:tbl>
          </a:graphicData>
        </a:graphic>
      </p:graphicFrame>
      <p:sp>
        <p:nvSpPr>
          <p:cNvPr id="4" name="Text Placeholder 3">
            <a:extLst>
              <a:ext uri="{FF2B5EF4-FFF2-40B4-BE49-F238E27FC236}">
                <a16:creationId xmlns:a16="http://schemas.microsoft.com/office/drawing/2014/main" id="{372402D4-7EED-4320-B913-563B8D7EC7CD}"/>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4240154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E1A3F-AC2B-43E4-88B4-9A1800345EC2}"/>
              </a:ext>
            </a:extLst>
          </p:cNvPr>
          <p:cNvSpPr>
            <a:spLocks noGrp="1"/>
          </p:cNvSpPr>
          <p:nvPr>
            <p:ph type="title"/>
          </p:nvPr>
        </p:nvSpPr>
        <p:spPr/>
        <p:txBody>
          <a:bodyPr/>
          <a:lstStyle/>
          <a:p>
            <a:r>
              <a:rPr lang="en-US"/>
              <a:t>LinkedIn Updates Table | Competitor - 7 of 14</a:t>
            </a:r>
          </a:p>
        </p:txBody>
      </p:sp>
      <p:graphicFrame>
        <p:nvGraphicFramePr>
          <p:cNvPr id="5" name="Table Placeholder 4">
            <a:extLst>
              <a:ext uri="{FF2B5EF4-FFF2-40B4-BE49-F238E27FC236}">
                <a16:creationId xmlns:a16="http://schemas.microsoft.com/office/drawing/2014/main" id="{A09C6247-1CB4-4DE4-93DA-C103AD78ECF6}"/>
              </a:ext>
            </a:extLst>
          </p:cNvPr>
          <p:cNvGraphicFramePr>
            <a:graphicFrameLocks noGrp="1"/>
          </p:cNvGraphicFramePr>
          <p:nvPr>
            <p:ph type="tbl" sz="quarter" idx="13"/>
            <p:extLst>
              <p:ext uri="{D42A27DB-BD31-4B8C-83A1-F6EECF244321}">
                <p14:modId xmlns:p14="http://schemas.microsoft.com/office/powerpoint/2010/main" val="2578520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7249264"/>
                    </a:ext>
                  </a:extLst>
                </a:gridCol>
                <a:gridCol w="905256">
                  <a:extLst>
                    <a:ext uri="{9D8B030D-6E8A-4147-A177-3AD203B41FA5}">
                      <a16:colId xmlns:a16="http://schemas.microsoft.com/office/drawing/2014/main" val="878640985"/>
                    </a:ext>
                  </a:extLst>
                </a:gridCol>
                <a:gridCol w="822960">
                  <a:extLst>
                    <a:ext uri="{9D8B030D-6E8A-4147-A177-3AD203B41FA5}">
                      <a16:colId xmlns:a16="http://schemas.microsoft.com/office/drawing/2014/main" val="1619874838"/>
                    </a:ext>
                  </a:extLst>
                </a:gridCol>
                <a:gridCol w="987552">
                  <a:extLst>
                    <a:ext uri="{9D8B030D-6E8A-4147-A177-3AD203B41FA5}">
                      <a16:colId xmlns:a16="http://schemas.microsoft.com/office/drawing/2014/main" val="3603147948"/>
                    </a:ext>
                  </a:extLst>
                </a:gridCol>
                <a:gridCol w="987552">
                  <a:extLst>
                    <a:ext uri="{9D8B030D-6E8A-4147-A177-3AD203B41FA5}">
                      <a16:colId xmlns:a16="http://schemas.microsoft.com/office/drawing/2014/main" val="2885968054"/>
                    </a:ext>
                  </a:extLst>
                </a:gridCol>
                <a:gridCol w="987552">
                  <a:extLst>
                    <a:ext uri="{9D8B030D-6E8A-4147-A177-3AD203B41FA5}">
                      <a16:colId xmlns:a16="http://schemas.microsoft.com/office/drawing/2014/main" val="1997347559"/>
                    </a:ext>
                  </a:extLst>
                </a:gridCol>
                <a:gridCol w="987552">
                  <a:extLst>
                    <a:ext uri="{9D8B030D-6E8A-4147-A177-3AD203B41FA5}">
                      <a16:colId xmlns:a16="http://schemas.microsoft.com/office/drawing/2014/main" val="2501028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4089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e-con Systems - 2019-05-21 15:54:39 </a:t>
                      </a:r>
                      <a:r>
                        <a:rPr kumimoji="0" lang="en-US" sz="1000" b="0" i="0" u="none" strike="noStrike" kern="1200" cap="none" spc="0" normalizeH="0" baseline="0" noProof="0">
                          <a:ln>
                            <a:noFill/>
                          </a:ln>
                          <a:solidFill>
                            <a:prstClr val="black"/>
                          </a:solidFill>
                          <a:effectLst/>
                          <a:uLnTx/>
                          <a:uFillTx/>
                          <a:latin typeface="+mn-lt"/>
                          <a:ea typeface="+mn-ea"/>
                          <a:cs typeface="+mn-cs"/>
                        </a:rPr>
                        <a:t>
  Low Light Comparison : Hyperyon Vs Other Low Light Cameras in the Market
▶️ https://lnkd.in/fWGyD4y
#Hyperyon is an ideal camera for customers looking for challenging outdoor lighting conditions or extremely low light conditions.
#USBCamera #SamsungS8 #iPhone8plus #GooglePixel #camera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https://i.ytimg.com/vi/tDf_F8tIHsA/hqdefault.jpg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05/22/2019 06:04:26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04631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Teledyne DALSA - 2019-05-21 15:01:24 </a:t>
                      </a:r>
                      <a:r>
                        <a:rPr kumimoji="0" lang="en-US" sz="1000" b="0" i="0" u="none" strike="noStrike" kern="1200" cap="none" spc="0" normalizeH="0" baseline="0" noProof="0">
                          <a:ln>
                            <a:noFill/>
                          </a:ln>
                          <a:solidFill>
                            <a:prstClr val="black"/>
                          </a:solidFill>
                          <a:effectLst/>
                          <a:uLnTx/>
                          <a:uFillTx/>
                          <a:latin typeface="+mn-lt"/>
                          <a:ea typeface="+mn-ea"/>
                          <a:cs typeface="+mn-cs"/>
                        </a:rPr>
                        <a:t>
  Today on the the Possibility Hub...
Learn how #infrared cameras, also known as thermographic cameras, differ from cameras that capture #images within the #visible spectrum. http://ow.ly/QCxM50ug7BU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https://image-store.slidesharecdn.com/80d33f02-b11b-4f4c-b27f-f5268a5c26cc-large.png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06:44:24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5366260"/>
                  </a:ext>
                </a:extLst>
              </a:tr>
            </a:tbl>
          </a:graphicData>
        </a:graphic>
      </p:graphicFrame>
      <p:sp>
        <p:nvSpPr>
          <p:cNvPr id="4" name="Text Placeholder 3">
            <a:extLst>
              <a:ext uri="{FF2B5EF4-FFF2-40B4-BE49-F238E27FC236}">
                <a16:creationId xmlns:a16="http://schemas.microsoft.com/office/drawing/2014/main" id="{1C82F599-135B-4565-963B-A73F64C1BB65}"/>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1648964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FC78B-4D08-4D1E-80C6-BFE1277C59CF}"/>
              </a:ext>
            </a:extLst>
          </p:cNvPr>
          <p:cNvSpPr>
            <a:spLocks noGrp="1"/>
          </p:cNvSpPr>
          <p:nvPr>
            <p:ph type="title"/>
          </p:nvPr>
        </p:nvSpPr>
        <p:spPr/>
        <p:txBody>
          <a:bodyPr/>
          <a:lstStyle/>
          <a:p>
            <a:r>
              <a:rPr lang="en-US"/>
              <a:t>LinkedIn Updates Table | Competitor - 8 of 14</a:t>
            </a:r>
          </a:p>
        </p:txBody>
      </p:sp>
      <p:graphicFrame>
        <p:nvGraphicFramePr>
          <p:cNvPr id="5" name="Table Placeholder 4">
            <a:extLst>
              <a:ext uri="{FF2B5EF4-FFF2-40B4-BE49-F238E27FC236}">
                <a16:creationId xmlns:a16="http://schemas.microsoft.com/office/drawing/2014/main" id="{04351538-C235-4A53-805A-942E24C9D44E}"/>
              </a:ext>
            </a:extLst>
          </p:cNvPr>
          <p:cNvGraphicFramePr>
            <a:graphicFrameLocks noGrp="1"/>
          </p:cNvGraphicFramePr>
          <p:nvPr>
            <p:ph type="tbl" sz="quarter" idx="13"/>
            <p:extLst>
              <p:ext uri="{D42A27DB-BD31-4B8C-83A1-F6EECF244321}">
                <p14:modId xmlns:p14="http://schemas.microsoft.com/office/powerpoint/2010/main" val="2929595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67592458"/>
                    </a:ext>
                  </a:extLst>
                </a:gridCol>
                <a:gridCol w="905256">
                  <a:extLst>
                    <a:ext uri="{9D8B030D-6E8A-4147-A177-3AD203B41FA5}">
                      <a16:colId xmlns:a16="http://schemas.microsoft.com/office/drawing/2014/main" val="203205157"/>
                    </a:ext>
                  </a:extLst>
                </a:gridCol>
                <a:gridCol w="822960">
                  <a:extLst>
                    <a:ext uri="{9D8B030D-6E8A-4147-A177-3AD203B41FA5}">
                      <a16:colId xmlns:a16="http://schemas.microsoft.com/office/drawing/2014/main" val="3078524587"/>
                    </a:ext>
                  </a:extLst>
                </a:gridCol>
                <a:gridCol w="987552">
                  <a:extLst>
                    <a:ext uri="{9D8B030D-6E8A-4147-A177-3AD203B41FA5}">
                      <a16:colId xmlns:a16="http://schemas.microsoft.com/office/drawing/2014/main" val="1566484669"/>
                    </a:ext>
                  </a:extLst>
                </a:gridCol>
                <a:gridCol w="987552">
                  <a:extLst>
                    <a:ext uri="{9D8B030D-6E8A-4147-A177-3AD203B41FA5}">
                      <a16:colId xmlns:a16="http://schemas.microsoft.com/office/drawing/2014/main" val="3016736185"/>
                    </a:ext>
                  </a:extLst>
                </a:gridCol>
                <a:gridCol w="987552">
                  <a:extLst>
                    <a:ext uri="{9D8B030D-6E8A-4147-A177-3AD203B41FA5}">
                      <a16:colId xmlns:a16="http://schemas.microsoft.com/office/drawing/2014/main" val="3181215847"/>
                    </a:ext>
                  </a:extLst>
                </a:gridCol>
                <a:gridCol w="987552">
                  <a:extLst>
                    <a:ext uri="{9D8B030D-6E8A-4147-A177-3AD203B41FA5}">
                      <a16:colId xmlns:a16="http://schemas.microsoft.com/office/drawing/2014/main" val="795527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504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Hikvision - 2019-05-21 09:54:37 </a:t>
                      </a:r>
                      <a:r>
                        <a:rPr kumimoji="0" lang="en-US" sz="1000" b="0" i="0" u="none" strike="noStrike" kern="1200" cap="none" spc="0" normalizeH="0" baseline="0" noProof="0">
                          <a:ln>
                            <a:noFill/>
                          </a:ln>
                          <a:solidFill>
                            <a:prstClr val="black"/>
                          </a:solidFill>
                          <a:effectLst/>
                          <a:uLnTx/>
                          <a:uFillTx/>
                          <a:latin typeface="+mn-lt"/>
                          <a:ea typeface="+mn-ea"/>
                          <a:cs typeface="+mn-cs"/>
                        </a:rPr>
                        <a:t>
  We know how important the high-level impact resistance is for security cameras when it comes to various exterior threats. Therefore, we made rigorous product testings and improved their robustness, to ensure advanced product protection. #FocusedOnQuality #IK10 
Please check the product specifications for camera models featuring Impact Resistance. http://bit.ly/2V49lYf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https://media.licdn.com/dms/image/C5122AQFJWn4uOsSR9A/feedshare-shrink_1280/0?e=1561593600&amp;v=beta&amp;t=DugjrCLUIOr3p9yFd-MrjjwdzUlpc7H6okbfQuYyxn4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06:09:54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975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FLIR Systems - 2019-05-20 18:15:10 </a:t>
                      </a:r>
                      <a:r>
                        <a:rPr kumimoji="0" lang="en-US" sz="1000" b="0" i="0" u="none" strike="noStrike" kern="1200" cap="none" spc="0" normalizeH="0" baseline="0" noProof="0">
                          <a:ln>
                            <a:noFill/>
                          </a:ln>
                          <a:solidFill>
                            <a:prstClr val="black"/>
                          </a:solidFill>
                          <a:effectLst/>
                          <a:uLnTx/>
                          <a:uFillTx/>
                          <a:latin typeface="+mn-lt"/>
                          <a:ea typeface="+mn-ea"/>
                          <a:cs typeface="+mn-cs"/>
                        </a:rPr>
                        <a:t>
  Watch our second interview with Scappoose Fire District and learn how they use #TIC mounted #Drones for more-informed decision-making. https://bit.ly/2YtynSr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https://www.flir.com/globalassets/threat-detection/primed-ep30-video-placeholder.jpg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07:15:01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68736647"/>
                  </a:ext>
                </a:extLst>
              </a:tr>
            </a:tbl>
          </a:graphicData>
        </a:graphic>
      </p:graphicFrame>
      <p:sp>
        <p:nvSpPr>
          <p:cNvPr id="4" name="Text Placeholder 3">
            <a:extLst>
              <a:ext uri="{FF2B5EF4-FFF2-40B4-BE49-F238E27FC236}">
                <a16:creationId xmlns:a16="http://schemas.microsoft.com/office/drawing/2014/main" id="{A687F625-1378-494B-8CB7-EB26E55C84F8}"/>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1490706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B441D-308D-4E80-83E1-35A94AA595EB}"/>
              </a:ext>
            </a:extLst>
          </p:cNvPr>
          <p:cNvSpPr>
            <a:spLocks noGrp="1"/>
          </p:cNvSpPr>
          <p:nvPr>
            <p:ph type="title"/>
          </p:nvPr>
        </p:nvSpPr>
        <p:spPr/>
        <p:txBody>
          <a:bodyPr/>
          <a:lstStyle/>
          <a:p>
            <a:r>
              <a:rPr lang="en-US"/>
              <a:t>LinkedIn Updates Table | Competitor - 9 of 14</a:t>
            </a:r>
          </a:p>
        </p:txBody>
      </p:sp>
      <p:graphicFrame>
        <p:nvGraphicFramePr>
          <p:cNvPr id="5" name="Table Placeholder 4">
            <a:extLst>
              <a:ext uri="{FF2B5EF4-FFF2-40B4-BE49-F238E27FC236}">
                <a16:creationId xmlns:a16="http://schemas.microsoft.com/office/drawing/2014/main" id="{FB722B85-2BEB-41D4-9471-DEDFA88DE0CC}"/>
              </a:ext>
            </a:extLst>
          </p:cNvPr>
          <p:cNvGraphicFramePr>
            <a:graphicFrameLocks noGrp="1"/>
          </p:cNvGraphicFramePr>
          <p:nvPr>
            <p:ph type="tbl" sz="quarter" idx="13"/>
            <p:extLst>
              <p:ext uri="{D42A27DB-BD31-4B8C-83A1-F6EECF244321}">
                <p14:modId xmlns:p14="http://schemas.microsoft.com/office/powerpoint/2010/main" val="242910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74480271"/>
                    </a:ext>
                  </a:extLst>
                </a:gridCol>
                <a:gridCol w="905256">
                  <a:extLst>
                    <a:ext uri="{9D8B030D-6E8A-4147-A177-3AD203B41FA5}">
                      <a16:colId xmlns:a16="http://schemas.microsoft.com/office/drawing/2014/main" val="2740933017"/>
                    </a:ext>
                  </a:extLst>
                </a:gridCol>
                <a:gridCol w="822960">
                  <a:extLst>
                    <a:ext uri="{9D8B030D-6E8A-4147-A177-3AD203B41FA5}">
                      <a16:colId xmlns:a16="http://schemas.microsoft.com/office/drawing/2014/main" val="2753223836"/>
                    </a:ext>
                  </a:extLst>
                </a:gridCol>
                <a:gridCol w="987552">
                  <a:extLst>
                    <a:ext uri="{9D8B030D-6E8A-4147-A177-3AD203B41FA5}">
                      <a16:colId xmlns:a16="http://schemas.microsoft.com/office/drawing/2014/main" val="2742192229"/>
                    </a:ext>
                  </a:extLst>
                </a:gridCol>
                <a:gridCol w="987552">
                  <a:extLst>
                    <a:ext uri="{9D8B030D-6E8A-4147-A177-3AD203B41FA5}">
                      <a16:colId xmlns:a16="http://schemas.microsoft.com/office/drawing/2014/main" val="2564934130"/>
                    </a:ext>
                  </a:extLst>
                </a:gridCol>
                <a:gridCol w="987552">
                  <a:extLst>
                    <a:ext uri="{9D8B030D-6E8A-4147-A177-3AD203B41FA5}">
                      <a16:colId xmlns:a16="http://schemas.microsoft.com/office/drawing/2014/main" val="1434701470"/>
                    </a:ext>
                  </a:extLst>
                </a:gridCol>
                <a:gridCol w="987552">
                  <a:extLst>
                    <a:ext uri="{9D8B030D-6E8A-4147-A177-3AD203B41FA5}">
                      <a16:colId xmlns:a16="http://schemas.microsoft.com/office/drawing/2014/main" val="1072701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077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IDS Imaging Development Systems GmbH - 2019-05-20 16:18:04 </a:t>
                      </a:r>
                      <a:r>
                        <a:rPr kumimoji="0" lang="en-US" sz="1000" b="0" i="0" u="none" strike="noStrike" kern="1200" cap="none" spc="0" normalizeH="0" baseline="0" noProof="0">
                          <a:ln>
                            <a:noFill/>
                          </a:ln>
                          <a:solidFill>
                            <a:prstClr val="black"/>
                          </a:solidFill>
                          <a:effectLst/>
                          <a:uLnTx/>
                          <a:uFillTx/>
                          <a:latin typeface="+mn-lt"/>
                          <a:ea typeface="+mn-ea"/>
                          <a:cs typeface="+mn-cs"/>
                        </a:rPr>
                        <a:t>
  The next IDS Industrial Vision Days take place in #Toulouse (4.6.), #Marseille (5.6.) and #Lyon (6.6.). You can attend different lectures, see the latest IDS product developments in action and have informal discussions with our machine vision experts. Get your free ticket: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https://media.licdn.com/dms/image/C4D22AQGPBW72Jifeww/feedshare-shrink_1280/0?e=1561593600&amp;v=beta&amp;t=R_uwW8ws8m8pDT1tY3_pROJoVkAneyAg6j3jM8wqmbQ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05/22/2019 06:03:22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4111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Teledyne DALSA - 2019-05-20 15:01:08 </a:t>
                      </a:r>
                      <a:r>
                        <a:rPr kumimoji="0" lang="en-US" sz="1000" b="0" i="0" u="none" strike="noStrike" kern="1200" cap="none" spc="0" normalizeH="0" baseline="0" noProof="0">
                          <a:ln>
                            <a:noFill/>
                          </a:ln>
                          <a:solidFill>
                            <a:prstClr val="black"/>
                          </a:solidFill>
                          <a:effectLst/>
                          <a:uLnTx/>
                          <a:uFillTx/>
                          <a:latin typeface="+mn-lt"/>
                          <a:ea typeface="+mn-ea"/>
                          <a:cs typeface="+mn-cs"/>
                        </a:rPr>
                        <a:t>
  #DYK that #machinelearning can help you turn raw #data into models that can be applied to produce meaningful #insights? With these techniques, you can use diverse data types, including unstructured and semi-structured data, to gain the understanding that leads to system-generated actions and decisions in #AI applications. Read this article to discover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https://images.idgesg.net/images/article/2019/04/getty_sp001136-1280x1280-100794650-large.3x2.jpg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06:44:24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28477724"/>
                  </a:ext>
                </a:extLst>
              </a:tr>
            </a:tbl>
          </a:graphicData>
        </a:graphic>
      </p:graphicFrame>
      <p:sp>
        <p:nvSpPr>
          <p:cNvPr id="4" name="Text Placeholder 3">
            <a:extLst>
              <a:ext uri="{FF2B5EF4-FFF2-40B4-BE49-F238E27FC236}">
                <a16:creationId xmlns:a16="http://schemas.microsoft.com/office/drawing/2014/main" id="{C25B75B3-0D78-4FC7-A9DE-4C2FF62AE048}"/>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1232839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07656-B482-48CE-AA16-839FF4AD8640}"/>
              </a:ext>
            </a:extLst>
          </p:cNvPr>
          <p:cNvSpPr>
            <a:spLocks noGrp="1"/>
          </p:cNvSpPr>
          <p:nvPr>
            <p:ph type="title"/>
          </p:nvPr>
        </p:nvSpPr>
        <p:spPr/>
        <p:txBody>
          <a:bodyPr/>
          <a:lstStyle/>
          <a:p>
            <a:r>
              <a:rPr lang="en-US"/>
              <a:t>LinkedIn Updates Table | Competitor - 10 of 14</a:t>
            </a:r>
          </a:p>
        </p:txBody>
      </p:sp>
      <p:graphicFrame>
        <p:nvGraphicFramePr>
          <p:cNvPr id="5" name="Table Placeholder 4">
            <a:extLst>
              <a:ext uri="{FF2B5EF4-FFF2-40B4-BE49-F238E27FC236}">
                <a16:creationId xmlns:a16="http://schemas.microsoft.com/office/drawing/2014/main" id="{A4CF7590-49F3-470B-A440-513D14813975}"/>
              </a:ext>
            </a:extLst>
          </p:cNvPr>
          <p:cNvGraphicFramePr>
            <a:graphicFrameLocks noGrp="1"/>
          </p:cNvGraphicFramePr>
          <p:nvPr>
            <p:ph type="tbl" sz="quarter" idx="13"/>
            <p:extLst>
              <p:ext uri="{D42A27DB-BD31-4B8C-83A1-F6EECF244321}">
                <p14:modId xmlns:p14="http://schemas.microsoft.com/office/powerpoint/2010/main" val="385648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45298359"/>
                    </a:ext>
                  </a:extLst>
                </a:gridCol>
                <a:gridCol w="905256">
                  <a:extLst>
                    <a:ext uri="{9D8B030D-6E8A-4147-A177-3AD203B41FA5}">
                      <a16:colId xmlns:a16="http://schemas.microsoft.com/office/drawing/2014/main" val="1997645655"/>
                    </a:ext>
                  </a:extLst>
                </a:gridCol>
                <a:gridCol w="822960">
                  <a:extLst>
                    <a:ext uri="{9D8B030D-6E8A-4147-A177-3AD203B41FA5}">
                      <a16:colId xmlns:a16="http://schemas.microsoft.com/office/drawing/2014/main" val="2155685488"/>
                    </a:ext>
                  </a:extLst>
                </a:gridCol>
                <a:gridCol w="987552">
                  <a:extLst>
                    <a:ext uri="{9D8B030D-6E8A-4147-A177-3AD203B41FA5}">
                      <a16:colId xmlns:a16="http://schemas.microsoft.com/office/drawing/2014/main" val="647170877"/>
                    </a:ext>
                  </a:extLst>
                </a:gridCol>
                <a:gridCol w="987552">
                  <a:extLst>
                    <a:ext uri="{9D8B030D-6E8A-4147-A177-3AD203B41FA5}">
                      <a16:colId xmlns:a16="http://schemas.microsoft.com/office/drawing/2014/main" val="519950003"/>
                    </a:ext>
                  </a:extLst>
                </a:gridCol>
                <a:gridCol w="987552">
                  <a:extLst>
                    <a:ext uri="{9D8B030D-6E8A-4147-A177-3AD203B41FA5}">
                      <a16:colId xmlns:a16="http://schemas.microsoft.com/office/drawing/2014/main" val="2409701810"/>
                    </a:ext>
                  </a:extLst>
                </a:gridCol>
                <a:gridCol w="987552">
                  <a:extLst>
                    <a:ext uri="{9D8B030D-6E8A-4147-A177-3AD203B41FA5}">
                      <a16:colId xmlns:a16="http://schemas.microsoft.com/office/drawing/2014/main" val="3757750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364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Hikvision - 2019-05-20 09:53:06 </a:t>
                      </a:r>
                      <a:r>
                        <a:rPr kumimoji="0" lang="en-US" sz="1000" b="0" i="0" u="none" strike="noStrike" kern="1200" cap="none" spc="0" normalizeH="0" baseline="0" noProof="0">
                          <a:ln>
                            <a:noFill/>
                          </a:ln>
                          <a:solidFill>
                            <a:prstClr val="black"/>
                          </a:solidFill>
                          <a:effectLst/>
                          <a:uLnTx/>
                          <a:uFillTx/>
                          <a:latin typeface="+mn-lt"/>
                          <a:ea typeface="+mn-ea"/>
                          <a:cs typeface="+mn-cs"/>
                        </a:rPr>
                        <a:t>
  We have launched the first report on Environmental, Social and Governance (ESG). The report shows our commitments to the implementation of corporate environmental, social and governance management, and combining corporate values with social progress and the improvement of society and people’s livelihood. Read more - &gt; https://bit.ly/2wa1BK4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https://media.licdn.com/dms/image/C5122AQFprOFO93Bd5g/feedshare-shrink_8192/0?e=1561593600&amp;v=beta&amp;t=d2Yt3TVm64eNOTokayKpQm2xmhmPmtShHfog8x2OJmc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06:09:54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18888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FLIR Systems - 2019-05-18 15:00:26 </a:t>
                      </a:r>
                      <a:r>
                        <a:rPr kumimoji="0" lang="en-US" sz="1000" b="0" i="0" u="none" strike="noStrike" kern="1200" cap="none" spc="0" normalizeH="0" baseline="0" noProof="0">
                          <a:ln>
                            <a:noFill/>
                          </a:ln>
                          <a:solidFill>
                            <a:prstClr val="black"/>
                          </a:solidFill>
                          <a:effectLst/>
                          <a:uLnTx/>
                          <a:uFillTx/>
                          <a:latin typeface="+mn-lt"/>
                          <a:ea typeface="+mn-ea"/>
                          <a:cs typeface="+mn-cs"/>
                        </a:rPr>
                        <a:t>
  Business Insider: US soldiers are getting their hands on this super cool drone that fits in your pocket https://bit.ly/2Wcc5aC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https://amp.businessinsider.com/images/5cddc588021b4c0b0d323edd-1536-768.jpg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07:15:01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45792876"/>
                  </a:ext>
                </a:extLst>
              </a:tr>
            </a:tbl>
          </a:graphicData>
        </a:graphic>
      </p:graphicFrame>
      <p:sp>
        <p:nvSpPr>
          <p:cNvPr id="4" name="Text Placeholder 3">
            <a:extLst>
              <a:ext uri="{FF2B5EF4-FFF2-40B4-BE49-F238E27FC236}">
                <a16:creationId xmlns:a16="http://schemas.microsoft.com/office/drawing/2014/main" id="{7E3E9595-D1FA-46F7-BFFC-79C9B344CD94}"/>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608865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6E1DF-8597-4AAA-A6F8-A1B348B508C9}"/>
              </a:ext>
            </a:extLst>
          </p:cNvPr>
          <p:cNvSpPr>
            <a:spLocks noGrp="1"/>
          </p:cNvSpPr>
          <p:nvPr>
            <p:ph type="title"/>
          </p:nvPr>
        </p:nvSpPr>
        <p:spPr/>
        <p:txBody>
          <a:bodyPr/>
          <a:lstStyle/>
          <a:p>
            <a:r>
              <a:rPr lang="en-US"/>
              <a:t>LinkedIn Updates Table | Competitor - 11 of 14</a:t>
            </a:r>
          </a:p>
        </p:txBody>
      </p:sp>
      <p:graphicFrame>
        <p:nvGraphicFramePr>
          <p:cNvPr id="5" name="Table Placeholder 4">
            <a:extLst>
              <a:ext uri="{FF2B5EF4-FFF2-40B4-BE49-F238E27FC236}">
                <a16:creationId xmlns:a16="http://schemas.microsoft.com/office/drawing/2014/main" id="{BF22DC0E-512F-4E3C-9464-F2203CF169E6}"/>
              </a:ext>
            </a:extLst>
          </p:cNvPr>
          <p:cNvGraphicFramePr>
            <a:graphicFrameLocks noGrp="1"/>
          </p:cNvGraphicFramePr>
          <p:nvPr>
            <p:ph type="tbl" sz="quarter" idx="13"/>
            <p:extLst>
              <p:ext uri="{D42A27DB-BD31-4B8C-83A1-F6EECF244321}">
                <p14:modId xmlns:p14="http://schemas.microsoft.com/office/powerpoint/2010/main" val="302487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13423962"/>
                    </a:ext>
                  </a:extLst>
                </a:gridCol>
                <a:gridCol w="905256">
                  <a:extLst>
                    <a:ext uri="{9D8B030D-6E8A-4147-A177-3AD203B41FA5}">
                      <a16:colId xmlns:a16="http://schemas.microsoft.com/office/drawing/2014/main" val="1467703536"/>
                    </a:ext>
                  </a:extLst>
                </a:gridCol>
                <a:gridCol w="822960">
                  <a:extLst>
                    <a:ext uri="{9D8B030D-6E8A-4147-A177-3AD203B41FA5}">
                      <a16:colId xmlns:a16="http://schemas.microsoft.com/office/drawing/2014/main" val="3896149261"/>
                    </a:ext>
                  </a:extLst>
                </a:gridCol>
                <a:gridCol w="987552">
                  <a:extLst>
                    <a:ext uri="{9D8B030D-6E8A-4147-A177-3AD203B41FA5}">
                      <a16:colId xmlns:a16="http://schemas.microsoft.com/office/drawing/2014/main" val="3897438493"/>
                    </a:ext>
                  </a:extLst>
                </a:gridCol>
                <a:gridCol w="987552">
                  <a:extLst>
                    <a:ext uri="{9D8B030D-6E8A-4147-A177-3AD203B41FA5}">
                      <a16:colId xmlns:a16="http://schemas.microsoft.com/office/drawing/2014/main" val="1440552000"/>
                    </a:ext>
                  </a:extLst>
                </a:gridCol>
                <a:gridCol w="987552">
                  <a:extLst>
                    <a:ext uri="{9D8B030D-6E8A-4147-A177-3AD203B41FA5}">
                      <a16:colId xmlns:a16="http://schemas.microsoft.com/office/drawing/2014/main" val="928295197"/>
                    </a:ext>
                  </a:extLst>
                </a:gridCol>
                <a:gridCol w="987552">
                  <a:extLst>
                    <a:ext uri="{9D8B030D-6E8A-4147-A177-3AD203B41FA5}">
                      <a16:colId xmlns:a16="http://schemas.microsoft.com/office/drawing/2014/main" val="546893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014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Allied Vision - 2019-05-17 21:00:17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see you at the Embedded Vision Summit next week in Santa Clara, California! Come and visit us - and don't miss our presentation about embedded vision drivers. :) 
https://goavt.com/2w3hrGe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https://www.embedded-vision.com/sites/default/files/images/Guenther_AlliedVision_SC.jpg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06:33:39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0654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FLIR Systems - 2019-05-17 19:43:00 </a:t>
                      </a:r>
                      <a:r>
                        <a:rPr kumimoji="0" lang="en-US" sz="1000" b="0" i="0" u="none" strike="noStrike" kern="1200" cap="none" spc="0" normalizeH="0" baseline="0" noProof="0">
                          <a:ln>
                            <a:noFill/>
                          </a:ln>
                          <a:solidFill>
                            <a:prstClr val="black"/>
                          </a:solidFill>
                          <a:effectLst/>
                          <a:uLnTx/>
                          <a:uFillTx/>
                          <a:latin typeface="+mn-lt"/>
                          <a:ea typeface="+mn-ea"/>
                          <a:cs typeface="+mn-cs"/>
                        </a:rPr>
                        <a:t>
  "Using this system, soldiers can understand their operational environment better, so they can make better decisions and make these decisions quicker than ever." Read more about the US Army fielding the #FLIR Black Hornet at Fort Bragg: https://bit.ly/2WL6zJ6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https://images02.military.com/sites/default/files/2019-05/personal-uas-1800.jpg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07:15:06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5315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FLIR Systems - 2019-05-17 15:17:01 </a:t>
                      </a:r>
                      <a:r>
                        <a:rPr kumimoji="0" lang="en-US" sz="1000" b="0" i="0" u="none" strike="noStrike" kern="1200" cap="none" spc="0" normalizeH="0" baseline="0" noProof="0">
                          <a:ln>
                            <a:noFill/>
                          </a:ln>
                          <a:solidFill>
                            <a:prstClr val="black"/>
                          </a:solidFill>
                          <a:effectLst/>
                          <a:uLnTx/>
                          <a:uFillTx/>
                          <a:latin typeface="+mn-lt"/>
                          <a:ea typeface="+mn-ea"/>
                          <a:cs typeface="+mn-cs"/>
                        </a:rPr>
                        <a:t>
  Envision Virgin Racing brought a #FLIR T1K to the #FormulaE track! Watch the video: https://lnkd.in/dC5tsKD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07:15:06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33594780"/>
                  </a:ext>
                </a:extLst>
              </a:tr>
            </a:tbl>
          </a:graphicData>
        </a:graphic>
      </p:graphicFrame>
      <p:sp>
        <p:nvSpPr>
          <p:cNvPr id="4" name="Text Placeholder 3">
            <a:extLst>
              <a:ext uri="{FF2B5EF4-FFF2-40B4-BE49-F238E27FC236}">
                <a16:creationId xmlns:a16="http://schemas.microsoft.com/office/drawing/2014/main" id="{68C936AF-EA18-4C0B-A80B-858FE6E7A70F}"/>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3830935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47D05-9450-4AA5-AE14-E0A9DE5ADBBE}"/>
              </a:ext>
            </a:extLst>
          </p:cNvPr>
          <p:cNvSpPr>
            <a:spLocks noGrp="1"/>
          </p:cNvSpPr>
          <p:nvPr>
            <p:ph type="title"/>
          </p:nvPr>
        </p:nvSpPr>
        <p:spPr/>
        <p:txBody>
          <a:bodyPr/>
          <a:lstStyle/>
          <a:p>
            <a:r>
              <a:rPr lang="en-US"/>
              <a:t>LinkedIn Updates Table | Competitor - 12 of 14</a:t>
            </a:r>
          </a:p>
        </p:txBody>
      </p:sp>
      <p:graphicFrame>
        <p:nvGraphicFramePr>
          <p:cNvPr id="5" name="Table Placeholder 4">
            <a:extLst>
              <a:ext uri="{FF2B5EF4-FFF2-40B4-BE49-F238E27FC236}">
                <a16:creationId xmlns:a16="http://schemas.microsoft.com/office/drawing/2014/main" id="{A31E0B72-A66D-47D2-9CC2-5D8BAC058B42}"/>
              </a:ext>
            </a:extLst>
          </p:cNvPr>
          <p:cNvGraphicFramePr>
            <a:graphicFrameLocks noGrp="1"/>
          </p:cNvGraphicFramePr>
          <p:nvPr>
            <p:ph type="tbl" sz="quarter" idx="13"/>
            <p:extLst>
              <p:ext uri="{D42A27DB-BD31-4B8C-83A1-F6EECF244321}">
                <p14:modId xmlns:p14="http://schemas.microsoft.com/office/powerpoint/2010/main" val="79516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1672261"/>
                    </a:ext>
                  </a:extLst>
                </a:gridCol>
                <a:gridCol w="905256">
                  <a:extLst>
                    <a:ext uri="{9D8B030D-6E8A-4147-A177-3AD203B41FA5}">
                      <a16:colId xmlns:a16="http://schemas.microsoft.com/office/drawing/2014/main" val="1412524992"/>
                    </a:ext>
                  </a:extLst>
                </a:gridCol>
                <a:gridCol w="822960">
                  <a:extLst>
                    <a:ext uri="{9D8B030D-6E8A-4147-A177-3AD203B41FA5}">
                      <a16:colId xmlns:a16="http://schemas.microsoft.com/office/drawing/2014/main" val="980307330"/>
                    </a:ext>
                  </a:extLst>
                </a:gridCol>
                <a:gridCol w="987552">
                  <a:extLst>
                    <a:ext uri="{9D8B030D-6E8A-4147-A177-3AD203B41FA5}">
                      <a16:colId xmlns:a16="http://schemas.microsoft.com/office/drawing/2014/main" val="1374529898"/>
                    </a:ext>
                  </a:extLst>
                </a:gridCol>
                <a:gridCol w="987552">
                  <a:extLst>
                    <a:ext uri="{9D8B030D-6E8A-4147-A177-3AD203B41FA5}">
                      <a16:colId xmlns:a16="http://schemas.microsoft.com/office/drawing/2014/main" val="1460593805"/>
                    </a:ext>
                  </a:extLst>
                </a:gridCol>
                <a:gridCol w="987552">
                  <a:extLst>
                    <a:ext uri="{9D8B030D-6E8A-4147-A177-3AD203B41FA5}">
                      <a16:colId xmlns:a16="http://schemas.microsoft.com/office/drawing/2014/main" val="3586785793"/>
                    </a:ext>
                  </a:extLst>
                </a:gridCol>
                <a:gridCol w="987552">
                  <a:extLst>
                    <a:ext uri="{9D8B030D-6E8A-4147-A177-3AD203B41FA5}">
                      <a16:colId xmlns:a16="http://schemas.microsoft.com/office/drawing/2014/main" val="468709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42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Teledyne DALSA - 2019-05-17 14:18:11 </a:t>
                      </a:r>
                      <a:r>
                        <a:rPr kumimoji="0" lang="en-US" sz="1000" b="0" i="0" u="none" strike="noStrike" kern="1200" cap="none" spc="0" normalizeH="0" baseline="0" noProof="0">
                          <a:ln>
                            <a:noFill/>
                          </a:ln>
                          <a:solidFill>
                            <a:prstClr val="black"/>
                          </a:solidFill>
                          <a:effectLst/>
                          <a:uLnTx/>
                          <a:uFillTx/>
                          <a:latin typeface="+mn-lt"/>
                          <a:ea typeface="+mn-ea"/>
                          <a:cs typeface="+mn-cs"/>
                        </a:rPr>
                        <a:t>
Building an #autonomous robotic #watercraft to take on tough tasks…and challenge the world! Learn how Team Minion, from Embry-Riddle Aeronautical University (ERAU), Florida, took on the Maritime RobotX Challenge organized by RoboNation. 
Teledyne Marine Teledyne Marine Vehicles Teledyne Imaging #engineering #technology #everywhereyoulook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https://media.licdn.com/dms/image/C5622AQEGeBJeqYs50Q/feedshare-shrink_800/0?e=1560988800&amp;v=beta&amp;t=f0L6-rMsQRXHhUGJU7YT7EYIc2OyHLLfAD1NRf-f9Pc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05/20/2019 06:06:54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25575726"/>
                  </a:ext>
                </a:extLst>
              </a:tr>
            </a:tbl>
          </a:graphicData>
        </a:graphic>
      </p:graphicFrame>
      <p:sp>
        <p:nvSpPr>
          <p:cNvPr id="4" name="Text Placeholder 3">
            <a:extLst>
              <a:ext uri="{FF2B5EF4-FFF2-40B4-BE49-F238E27FC236}">
                <a16:creationId xmlns:a16="http://schemas.microsoft.com/office/drawing/2014/main" id="{813CC1C8-0875-4718-88B7-4A735CAA046A}"/>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3119333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47D94-726F-4F26-82FA-0B3D8F8BCCE7}"/>
              </a:ext>
            </a:extLst>
          </p:cNvPr>
          <p:cNvSpPr>
            <a:spLocks noGrp="1"/>
          </p:cNvSpPr>
          <p:nvPr>
            <p:ph type="title"/>
          </p:nvPr>
        </p:nvSpPr>
        <p:spPr/>
        <p:txBody>
          <a:bodyPr/>
          <a:lstStyle/>
          <a:p>
            <a:r>
              <a:rPr lang="en-US"/>
              <a:t>LinkedIn Updates Table | Competitor - 13 of 14</a:t>
            </a:r>
          </a:p>
        </p:txBody>
      </p:sp>
      <p:graphicFrame>
        <p:nvGraphicFramePr>
          <p:cNvPr id="5" name="Table Placeholder 4">
            <a:extLst>
              <a:ext uri="{FF2B5EF4-FFF2-40B4-BE49-F238E27FC236}">
                <a16:creationId xmlns:a16="http://schemas.microsoft.com/office/drawing/2014/main" id="{0FD6EC45-48AD-4B62-99F9-49A83C74263E}"/>
              </a:ext>
            </a:extLst>
          </p:cNvPr>
          <p:cNvGraphicFramePr>
            <a:graphicFrameLocks noGrp="1"/>
          </p:cNvGraphicFramePr>
          <p:nvPr>
            <p:ph type="tbl" sz="quarter" idx="13"/>
            <p:extLst>
              <p:ext uri="{D42A27DB-BD31-4B8C-83A1-F6EECF244321}">
                <p14:modId xmlns:p14="http://schemas.microsoft.com/office/powerpoint/2010/main" val="2147745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68377728"/>
                    </a:ext>
                  </a:extLst>
                </a:gridCol>
                <a:gridCol w="905256">
                  <a:extLst>
                    <a:ext uri="{9D8B030D-6E8A-4147-A177-3AD203B41FA5}">
                      <a16:colId xmlns:a16="http://schemas.microsoft.com/office/drawing/2014/main" val="2691629532"/>
                    </a:ext>
                  </a:extLst>
                </a:gridCol>
                <a:gridCol w="822960">
                  <a:extLst>
                    <a:ext uri="{9D8B030D-6E8A-4147-A177-3AD203B41FA5}">
                      <a16:colId xmlns:a16="http://schemas.microsoft.com/office/drawing/2014/main" val="88046172"/>
                    </a:ext>
                  </a:extLst>
                </a:gridCol>
                <a:gridCol w="987552">
                  <a:extLst>
                    <a:ext uri="{9D8B030D-6E8A-4147-A177-3AD203B41FA5}">
                      <a16:colId xmlns:a16="http://schemas.microsoft.com/office/drawing/2014/main" val="1164596009"/>
                    </a:ext>
                  </a:extLst>
                </a:gridCol>
                <a:gridCol w="987552">
                  <a:extLst>
                    <a:ext uri="{9D8B030D-6E8A-4147-A177-3AD203B41FA5}">
                      <a16:colId xmlns:a16="http://schemas.microsoft.com/office/drawing/2014/main" val="1872252622"/>
                    </a:ext>
                  </a:extLst>
                </a:gridCol>
                <a:gridCol w="987552">
                  <a:extLst>
                    <a:ext uri="{9D8B030D-6E8A-4147-A177-3AD203B41FA5}">
                      <a16:colId xmlns:a16="http://schemas.microsoft.com/office/drawing/2014/main" val="2663259435"/>
                    </a:ext>
                  </a:extLst>
                </a:gridCol>
                <a:gridCol w="987552">
                  <a:extLst>
                    <a:ext uri="{9D8B030D-6E8A-4147-A177-3AD203B41FA5}">
                      <a16:colId xmlns:a16="http://schemas.microsoft.com/office/drawing/2014/main" val="3003654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380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IDS Imaging Development Systems GmbH - 2019-05-17 08:58:24 </a:t>
                      </a:r>
                      <a:r>
                        <a:rPr kumimoji="0" lang="en-US" sz="1000" b="0" i="0" u="none" strike="noStrike" kern="1200" cap="none" spc="0" normalizeH="0" baseline="0" noProof="0">
                          <a:ln>
                            <a:noFill/>
                          </a:ln>
                          <a:solidFill>
                            <a:prstClr val="black"/>
                          </a:solidFill>
                          <a:effectLst/>
                          <a:uLnTx/>
                          <a:uFillTx/>
                          <a:latin typeface="+mn-lt"/>
                          <a:ea typeface="+mn-ea"/>
                          <a:cs typeface="+mn-cs"/>
                        </a:rPr>
                        <a:t>
  This tech tip explains how you create a suitable HALCON library in HDevelop in just a few steps. Furthermore, you learn how you upload it to an IDS NXT vegas device and execute it without writing a single line of C++ code.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https://media.licdn.com/dms/image/C4D22AQE6Ij6AqkA2rg/feedshare-shrink_1280/0?e=1561593600&amp;v=beta&amp;t=Rvl77ITndNoONqSpeiANIhqSUIcXOIFlFUzHAXgr9RI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05/22/2019 06:03:22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441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e-con Systems - 2019-05-16 17:09:46 </a:t>
                      </a:r>
                      <a:r>
                        <a:rPr kumimoji="0" lang="en-US" sz="1000" b="0" i="0" u="none" strike="noStrike" kern="1200" cap="none" spc="0" normalizeH="0" baseline="0" noProof="0">
                          <a:ln>
                            <a:noFill/>
                          </a:ln>
                          <a:solidFill>
                            <a:prstClr val="black"/>
                          </a:solidFill>
                          <a:effectLst/>
                          <a:uLnTx/>
                          <a:uFillTx/>
                          <a:latin typeface="+mn-lt"/>
                          <a:ea typeface="+mn-ea"/>
                          <a:cs typeface="+mn-cs"/>
                        </a:rPr>
                        <a:t>
  People Detection &amp; Tracking in e-CAM30_CUNANO
▶️   https://lnkd.in/fFFeTti
e-CAM30_CUNANO is a 3.4 MP 2 lane MIPI CSI-2 custom lens camera board for NVIDIA® Jetson Nano™ developer Kit. 
#NVIDIA NVIDIA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https://i.ytimg.com/vi/SmpCUnPm770/hqdefault.jpg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05/22/2019 06:04:26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5083757"/>
                  </a:ext>
                </a:extLst>
              </a:tr>
            </a:tbl>
          </a:graphicData>
        </a:graphic>
      </p:graphicFrame>
      <p:sp>
        <p:nvSpPr>
          <p:cNvPr id="4" name="Text Placeholder 3">
            <a:extLst>
              <a:ext uri="{FF2B5EF4-FFF2-40B4-BE49-F238E27FC236}">
                <a16:creationId xmlns:a16="http://schemas.microsoft.com/office/drawing/2014/main" id="{AAF030D3-0368-4609-AE66-E05E5D104DF5}"/>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264543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DD51B-01BA-4E5F-8886-D94FDB8B317C}"/>
              </a:ext>
            </a:extLst>
          </p:cNvPr>
          <p:cNvSpPr>
            <a:spLocks noGrp="1"/>
          </p:cNvSpPr>
          <p:nvPr>
            <p:ph type="title"/>
          </p:nvPr>
        </p:nvSpPr>
        <p:spPr/>
        <p:txBody>
          <a:bodyPr/>
          <a:lstStyle/>
          <a:p>
            <a:r>
              <a:rPr lang="en-US"/>
              <a:t>LinkedIn Updates Table | Competitor - 14 of 14</a:t>
            </a:r>
          </a:p>
        </p:txBody>
      </p:sp>
      <p:graphicFrame>
        <p:nvGraphicFramePr>
          <p:cNvPr id="5" name="Table Placeholder 4">
            <a:extLst>
              <a:ext uri="{FF2B5EF4-FFF2-40B4-BE49-F238E27FC236}">
                <a16:creationId xmlns:a16="http://schemas.microsoft.com/office/drawing/2014/main" id="{1DB14679-D603-4438-80B2-AED3C5E04206}"/>
              </a:ext>
            </a:extLst>
          </p:cNvPr>
          <p:cNvGraphicFramePr>
            <a:graphicFrameLocks noGrp="1"/>
          </p:cNvGraphicFramePr>
          <p:nvPr>
            <p:ph type="tbl" sz="quarter" idx="13"/>
            <p:extLst>
              <p:ext uri="{D42A27DB-BD31-4B8C-83A1-F6EECF244321}">
                <p14:modId xmlns:p14="http://schemas.microsoft.com/office/powerpoint/2010/main" val="3980173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14836938"/>
                    </a:ext>
                  </a:extLst>
                </a:gridCol>
                <a:gridCol w="905256">
                  <a:extLst>
                    <a:ext uri="{9D8B030D-6E8A-4147-A177-3AD203B41FA5}">
                      <a16:colId xmlns:a16="http://schemas.microsoft.com/office/drawing/2014/main" val="2579707516"/>
                    </a:ext>
                  </a:extLst>
                </a:gridCol>
                <a:gridCol w="822960">
                  <a:extLst>
                    <a:ext uri="{9D8B030D-6E8A-4147-A177-3AD203B41FA5}">
                      <a16:colId xmlns:a16="http://schemas.microsoft.com/office/drawing/2014/main" val="2340095927"/>
                    </a:ext>
                  </a:extLst>
                </a:gridCol>
                <a:gridCol w="987552">
                  <a:extLst>
                    <a:ext uri="{9D8B030D-6E8A-4147-A177-3AD203B41FA5}">
                      <a16:colId xmlns:a16="http://schemas.microsoft.com/office/drawing/2014/main" val="2481749259"/>
                    </a:ext>
                  </a:extLst>
                </a:gridCol>
                <a:gridCol w="987552">
                  <a:extLst>
                    <a:ext uri="{9D8B030D-6E8A-4147-A177-3AD203B41FA5}">
                      <a16:colId xmlns:a16="http://schemas.microsoft.com/office/drawing/2014/main" val="1333488017"/>
                    </a:ext>
                  </a:extLst>
                </a:gridCol>
                <a:gridCol w="987552">
                  <a:extLst>
                    <a:ext uri="{9D8B030D-6E8A-4147-A177-3AD203B41FA5}">
                      <a16:colId xmlns:a16="http://schemas.microsoft.com/office/drawing/2014/main" val="1554754133"/>
                    </a:ext>
                  </a:extLst>
                </a:gridCol>
                <a:gridCol w="987552">
                  <a:extLst>
                    <a:ext uri="{9D8B030D-6E8A-4147-A177-3AD203B41FA5}">
                      <a16:colId xmlns:a16="http://schemas.microsoft.com/office/drawing/2014/main" val="3169053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7938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FLIR Systems - 2019-05-16 15:09:01 </a:t>
                      </a:r>
                      <a:r>
                        <a:rPr kumimoji="0" lang="en-US" sz="1000" b="0" i="0" u="none" strike="noStrike" kern="1200" cap="none" spc="0" normalizeH="0" baseline="0" noProof="0">
                          <a:ln>
                            <a:noFill/>
                          </a:ln>
                          <a:solidFill>
                            <a:prstClr val="black"/>
                          </a:solidFill>
                          <a:effectLst/>
                          <a:uLnTx/>
                          <a:uFillTx/>
                          <a:latin typeface="+mn-lt"/>
                          <a:ea typeface="+mn-ea"/>
                          <a:cs typeface="+mn-cs"/>
                        </a:rPr>
                        <a:t>
  Whether you’re scanning for fugitive gas emissions from a distance, or looking for low-concentration leaks, the new FLIR GF620 offers the enhanced resolution needed to find escaping methane quickly and efficiently. https://lnkd.in/eY_nH8x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https://i.ytimg.com/vi/4prazMVylRs/maxresdefault.jpg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07:15:06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3998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Hikvision - 2019-05-16 11:39:03 </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announce that our 2019 Hikvision Africa AI Summit starts now! A big welcome to everyone attending our AI Summit today. We hope you'll enjoy and get even more inspired by our #HikvisionAfricaAISummit2019!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https://media.licdn.com/dms/image/C5122AQH_X7HUr4jXmA/feedshare-shrink_8192/0?e=1561593600&amp;v=beta&amp;t=LSzLQ_p71INGTqFPYq4sMfOTqc3TwSbnq8wM-E7SNZE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06:09:54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9862073"/>
                  </a:ext>
                </a:extLst>
              </a:tr>
            </a:tbl>
          </a:graphicData>
        </a:graphic>
      </p:graphicFrame>
      <p:sp>
        <p:nvSpPr>
          <p:cNvPr id="4" name="Text Placeholder 3">
            <a:extLst>
              <a:ext uri="{FF2B5EF4-FFF2-40B4-BE49-F238E27FC236}">
                <a16:creationId xmlns:a16="http://schemas.microsoft.com/office/drawing/2014/main" id="{9B472B7C-4BDA-4D08-AEDD-A18FEB8C255E}"/>
              </a:ext>
            </a:extLst>
          </p:cNvPr>
          <p:cNvSpPr>
            <a:spLocks noGrp="1"/>
          </p:cNvSpPr>
          <p:nvPr>
            <p:ph type="body" sz="quarter" idx="14"/>
          </p:nvPr>
        </p:nvSpPr>
        <p:spPr/>
        <p:txBody>
          <a:bodyPr/>
          <a:lstStyle/>
          <a:p>
            <a:r>
              <a:rPr lang="en-US"/>
              <a:t>05/10/2019 - 05/22/2019</a:t>
            </a:r>
          </a:p>
        </p:txBody>
      </p:sp>
    </p:spTree>
    <p:extLst>
      <p:ext uri="{BB962C8B-B14F-4D97-AF65-F5344CB8AC3E}">
        <p14:creationId xmlns:p14="http://schemas.microsoft.com/office/powerpoint/2010/main" val="493766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8EF80-1CC2-426E-A74F-7A8BF3689D96}"/>
              </a:ext>
            </a:extLst>
          </p:cNvPr>
          <p:cNvSpPr>
            <a:spLocks noGrp="1"/>
          </p:cNvSpPr>
          <p:nvPr>
            <p:ph type="title"/>
          </p:nvPr>
        </p:nvSpPr>
        <p:spPr/>
        <p:txBody>
          <a:bodyPr/>
          <a:lstStyle/>
          <a:p>
            <a:r>
              <a:rPr lang="en-US"/>
              <a:t>LinkedIn Interaction Rate | Competitor</a:t>
            </a:r>
          </a:p>
        </p:txBody>
      </p:sp>
      <p:graphicFrame>
        <p:nvGraphicFramePr>
          <p:cNvPr id="6" name="Chart Placeholder 5">
            <a:extLst>
              <a:ext uri="{FF2B5EF4-FFF2-40B4-BE49-F238E27FC236}">
                <a16:creationId xmlns:a16="http://schemas.microsoft.com/office/drawing/2014/main" id="{9CCFFE22-9E9B-483D-A1FD-A1D573B5A25C}"/>
              </a:ext>
            </a:extLst>
          </p:cNvPr>
          <p:cNvGraphicFramePr>
            <a:graphicFrameLocks noGrp="1"/>
          </p:cNvGraphicFramePr>
          <p:nvPr>
            <p:ph type="chart" sz="quarter" idx="13"/>
            <p:extLst>
              <p:ext uri="{D42A27DB-BD31-4B8C-83A1-F6EECF244321}">
                <p14:modId xmlns:p14="http://schemas.microsoft.com/office/powerpoint/2010/main" val="1249732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8885E1-0473-415F-9A6D-ECDE31335ECE}"/>
              </a:ext>
            </a:extLst>
          </p:cNvPr>
          <p:cNvSpPr>
            <a:spLocks noGrp="1"/>
          </p:cNvSpPr>
          <p:nvPr>
            <p:ph type="body" sz="quarter" idx="14"/>
          </p:nvPr>
        </p:nvSpPr>
        <p:spPr/>
        <p:txBody>
          <a:bodyPr/>
          <a:lstStyle/>
          <a:p>
            <a:r>
              <a:rPr lang="en-US"/>
              <a:t>05/10/2019 - 05/22/2019</a:t>
            </a:r>
          </a:p>
        </p:txBody>
      </p:sp>
      <p:sp>
        <p:nvSpPr>
          <p:cNvPr id="5" name="Footer Placeholder 4">
            <a:extLst>
              <a:ext uri="{FF2B5EF4-FFF2-40B4-BE49-F238E27FC236}">
                <a16:creationId xmlns:a16="http://schemas.microsoft.com/office/drawing/2014/main" id="{45879F5C-F700-461F-9FD2-04E322120E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6676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8EBA7-17AE-4CAB-A96C-AAAE58D6CBA4}"/>
              </a:ext>
            </a:extLst>
          </p:cNvPr>
          <p:cNvSpPr>
            <a:spLocks noGrp="1"/>
          </p:cNvSpPr>
          <p:nvPr>
            <p:ph type="title"/>
          </p:nvPr>
        </p:nvSpPr>
        <p:spPr/>
        <p:txBody>
          <a:bodyPr/>
          <a:lstStyle/>
          <a:p>
            <a:r>
              <a:rPr lang="en-US"/>
              <a:t>LinkedIn Average Interactions Per Update | Competitor</a:t>
            </a:r>
          </a:p>
        </p:txBody>
      </p:sp>
      <p:graphicFrame>
        <p:nvGraphicFramePr>
          <p:cNvPr id="6" name="Chart Placeholder 5">
            <a:extLst>
              <a:ext uri="{FF2B5EF4-FFF2-40B4-BE49-F238E27FC236}">
                <a16:creationId xmlns:a16="http://schemas.microsoft.com/office/drawing/2014/main" id="{335D9CC4-89D5-45AF-83C7-BCC7BDCEC268}"/>
              </a:ext>
            </a:extLst>
          </p:cNvPr>
          <p:cNvGraphicFramePr>
            <a:graphicFrameLocks noGrp="1"/>
          </p:cNvGraphicFramePr>
          <p:nvPr>
            <p:ph type="chart" sz="quarter" idx="13"/>
            <p:extLst>
              <p:ext uri="{D42A27DB-BD31-4B8C-83A1-F6EECF244321}">
                <p14:modId xmlns:p14="http://schemas.microsoft.com/office/powerpoint/2010/main" val="1106587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5492CD-51EB-4793-8F20-367DDD98093C}"/>
              </a:ext>
            </a:extLst>
          </p:cNvPr>
          <p:cNvSpPr>
            <a:spLocks noGrp="1"/>
          </p:cNvSpPr>
          <p:nvPr>
            <p:ph type="body" sz="quarter" idx="14"/>
          </p:nvPr>
        </p:nvSpPr>
        <p:spPr/>
        <p:txBody>
          <a:bodyPr/>
          <a:lstStyle/>
          <a:p>
            <a:r>
              <a:rPr lang="en-US"/>
              <a:t>05/10/2019 - 05/22/2019</a:t>
            </a:r>
          </a:p>
        </p:txBody>
      </p:sp>
      <p:sp>
        <p:nvSpPr>
          <p:cNvPr id="5" name="Footer Placeholder 4">
            <a:extLst>
              <a:ext uri="{FF2B5EF4-FFF2-40B4-BE49-F238E27FC236}">
                <a16:creationId xmlns:a16="http://schemas.microsoft.com/office/drawing/2014/main" id="{79ED7FFF-15FF-4C1D-92C6-9CA544CBA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917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1332</Words>
  <Application>Microsoft Office PowerPoint</Application>
  <PresentationFormat>On-screen Show (4:3)</PresentationFormat>
  <Paragraphs>386</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Overview</vt:lpstr>
      <vt:lpstr>LinkedIn Key Metrics Table | Competitor</vt:lpstr>
      <vt:lpstr>LinkedIn Followers Total | Competitor</vt:lpstr>
      <vt:lpstr>LinkedIn Followers Change Rate | Competitor</vt:lpstr>
      <vt:lpstr>LinkedIn Updates Table | Competitor - 1 of 14</vt:lpstr>
      <vt:lpstr>LinkedIn Updates Table | Competitor - 2 of 14</vt:lpstr>
      <vt:lpstr>LinkedIn Updates Table | Competitor - 3 of 14</vt:lpstr>
      <vt:lpstr>LinkedIn Updates Table | Competitor - 4 of 14</vt:lpstr>
      <vt:lpstr>LinkedIn Updates Table | Competitor - 5 of 14</vt:lpstr>
      <vt:lpstr>LinkedIn Updates Table | Competitor - 6 of 14</vt:lpstr>
      <vt:lpstr>LinkedIn Updates Table | Competitor - 7 of 14</vt:lpstr>
      <vt:lpstr>LinkedIn Updates Table | Competitor - 8 of 14</vt:lpstr>
      <vt:lpstr>LinkedIn Updates Table | Competitor - 9 of 14</vt:lpstr>
      <vt:lpstr>LinkedIn Updates Table | Competitor - 10 of 14</vt:lpstr>
      <vt:lpstr>LinkedIn Updates Table | Competitor - 11 of 14</vt:lpstr>
      <vt:lpstr>LinkedIn Updates Table | Competitor - 12 of 14</vt:lpstr>
      <vt:lpstr>LinkedIn Updates Table | Competitor - 13 of 14</vt:lpstr>
      <vt:lpstr>LinkedIn Updates Table | Competitor - 14 of 14</vt:lpstr>
      <vt:lpstr>LinkedIn Interaction Rate | Competitor</vt:lpstr>
      <vt:lpstr>LinkedIn Average Interactions Per Update | Competitor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2019-05-23T06:51:49Z</dcterms:created>
  <dcterms:modified xsi:type="dcterms:W3CDTF">2019-05-23T06:52:20Z</dcterms:modified>
</cp:coreProperties>
</file>