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29CA7-5159-4C05-BD09-A8EE7DFA6E37}"/>
              </a:ext>
            </a:extLst>
          </p:cNvPr>
          <p:cNvSpPr>
            <a:spLocks noGrp="1"/>
          </p:cNvSpPr>
          <p:nvPr>
            <p:ph type="title"/>
          </p:nvPr>
        </p:nvSpPr>
        <p:spPr/>
        <p:txBody>
          <a:bodyPr/>
          <a:lstStyle/>
          <a:p>
            <a:r>
              <a:rPr lang="en-US"/>
              <a:t>Facebook Own Posts Table | Asociación Bancaria Costarricense - 1 of 8</a:t>
            </a:r>
          </a:p>
        </p:txBody>
      </p:sp>
      <p:graphicFrame>
        <p:nvGraphicFramePr>
          <p:cNvPr id="5" name="Table Placeholder 4">
            <a:extLst>
              <a:ext uri="{FF2B5EF4-FFF2-40B4-BE49-F238E27FC236}">
                <a16:creationId xmlns:a16="http://schemas.microsoft.com/office/drawing/2014/main" id="{10FD6EC5-2958-4726-8B1A-F728A3D394FC}"/>
              </a:ext>
            </a:extLst>
          </p:cNvPr>
          <p:cNvGraphicFramePr>
            <a:graphicFrameLocks noGrp="1"/>
          </p:cNvGraphicFramePr>
          <p:nvPr>
            <p:ph type="tbl" sz="quarter" idx="13"/>
            <p:extLst>
              <p:ext uri="{D42A27DB-BD31-4B8C-83A1-F6EECF244321}">
                <p14:modId xmlns:p14="http://schemas.microsoft.com/office/powerpoint/2010/main" val="1695843466"/>
              </p:ext>
            </p:extLst>
          </p:nvPr>
        </p:nvGraphicFramePr>
        <p:xfrm>
          <a:off x="457200" y="1731963"/>
          <a:ext cx="7653528" cy="399288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3357501"/>
                    </a:ext>
                  </a:extLst>
                </a:gridCol>
                <a:gridCol w="987552">
                  <a:extLst>
                    <a:ext uri="{9D8B030D-6E8A-4147-A177-3AD203B41FA5}">
                      <a16:colId xmlns:a16="http://schemas.microsoft.com/office/drawing/2014/main" val="4249334236"/>
                    </a:ext>
                  </a:extLst>
                </a:gridCol>
                <a:gridCol w="658368">
                  <a:extLst>
                    <a:ext uri="{9D8B030D-6E8A-4147-A177-3AD203B41FA5}">
                      <a16:colId xmlns:a16="http://schemas.microsoft.com/office/drawing/2014/main" val="1569709725"/>
                    </a:ext>
                  </a:extLst>
                </a:gridCol>
                <a:gridCol w="329184">
                  <a:extLst>
                    <a:ext uri="{9D8B030D-6E8A-4147-A177-3AD203B41FA5}">
                      <a16:colId xmlns:a16="http://schemas.microsoft.com/office/drawing/2014/main" val="3548259582"/>
                    </a:ext>
                  </a:extLst>
                </a:gridCol>
                <a:gridCol w="329184">
                  <a:extLst>
                    <a:ext uri="{9D8B030D-6E8A-4147-A177-3AD203B41FA5}">
                      <a16:colId xmlns:a16="http://schemas.microsoft.com/office/drawing/2014/main" val="6897636"/>
                    </a:ext>
                  </a:extLst>
                </a:gridCol>
                <a:gridCol w="329184">
                  <a:extLst>
                    <a:ext uri="{9D8B030D-6E8A-4147-A177-3AD203B41FA5}">
                      <a16:colId xmlns:a16="http://schemas.microsoft.com/office/drawing/2014/main" val="166887080"/>
                    </a:ext>
                  </a:extLst>
                </a:gridCol>
                <a:gridCol w="329184">
                  <a:extLst>
                    <a:ext uri="{9D8B030D-6E8A-4147-A177-3AD203B41FA5}">
                      <a16:colId xmlns:a16="http://schemas.microsoft.com/office/drawing/2014/main" val="1159199019"/>
                    </a:ext>
                  </a:extLst>
                </a:gridCol>
                <a:gridCol w="329184">
                  <a:extLst>
                    <a:ext uri="{9D8B030D-6E8A-4147-A177-3AD203B41FA5}">
                      <a16:colId xmlns:a16="http://schemas.microsoft.com/office/drawing/2014/main" val="4036004227"/>
                    </a:ext>
                  </a:extLst>
                </a:gridCol>
                <a:gridCol w="329184">
                  <a:extLst>
                    <a:ext uri="{9D8B030D-6E8A-4147-A177-3AD203B41FA5}">
                      <a16:colId xmlns:a16="http://schemas.microsoft.com/office/drawing/2014/main" val="2239254847"/>
                    </a:ext>
                  </a:extLst>
                </a:gridCol>
                <a:gridCol w="329184">
                  <a:extLst>
                    <a:ext uri="{9D8B030D-6E8A-4147-A177-3AD203B41FA5}">
                      <a16:colId xmlns:a16="http://schemas.microsoft.com/office/drawing/2014/main" val="625329719"/>
                    </a:ext>
                  </a:extLst>
                </a:gridCol>
                <a:gridCol w="329184">
                  <a:extLst>
                    <a:ext uri="{9D8B030D-6E8A-4147-A177-3AD203B41FA5}">
                      <a16:colId xmlns:a16="http://schemas.microsoft.com/office/drawing/2014/main" val="2049243159"/>
                    </a:ext>
                  </a:extLst>
                </a:gridCol>
                <a:gridCol w="329184">
                  <a:extLst>
                    <a:ext uri="{9D8B030D-6E8A-4147-A177-3AD203B41FA5}">
                      <a16:colId xmlns:a16="http://schemas.microsoft.com/office/drawing/2014/main" val="31852294"/>
                    </a:ext>
                  </a:extLst>
                </a:gridCol>
                <a:gridCol w="329184">
                  <a:extLst>
                    <a:ext uri="{9D8B030D-6E8A-4147-A177-3AD203B41FA5}">
                      <a16:colId xmlns:a16="http://schemas.microsoft.com/office/drawing/2014/main" val="742146895"/>
                    </a:ext>
                  </a:extLst>
                </a:gridCol>
                <a:gridCol w="329184">
                  <a:extLst>
                    <a:ext uri="{9D8B030D-6E8A-4147-A177-3AD203B41FA5}">
                      <a16:colId xmlns:a16="http://schemas.microsoft.com/office/drawing/2014/main" val="2428135577"/>
                    </a:ext>
                  </a:extLst>
                </a:gridCol>
                <a:gridCol w="329184">
                  <a:extLst>
                    <a:ext uri="{9D8B030D-6E8A-4147-A177-3AD203B41FA5}">
                      <a16:colId xmlns:a16="http://schemas.microsoft.com/office/drawing/2014/main" val="2427235607"/>
                    </a:ext>
                  </a:extLst>
                </a:gridCol>
                <a:gridCol w="329184">
                  <a:extLst>
                    <a:ext uri="{9D8B030D-6E8A-4147-A177-3AD203B41FA5}">
                      <a16:colId xmlns:a16="http://schemas.microsoft.com/office/drawing/2014/main" val="3245495390"/>
                    </a:ext>
                  </a:extLst>
                </a:gridCol>
                <a:gridCol w="329184">
                  <a:extLst>
                    <a:ext uri="{9D8B030D-6E8A-4147-A177-3AD203B41FA5}">
                      <a16:colId xmlns:a16="http://schemas.microsoft.com/office/drawing/2014/main" val="92001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5418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- 2020-02-05 16:26:06</a:t>
                      </a:r>
                      <a:r>
                        <a:rPr kumimoji="0" lang="es-ES" sz="1000" b="0" i="0" u="none" strike="noStrike" kern="1200" cap="none" spc="0" normalizeH="0" baseline="0" noProof="0">
                          <a:ln>
                            <a:noFill/>
                          </a:ln>
                          <a:solidFill>
                            <a:prstClr val="black"/>
                          </a:solidFill>
                          <a:effectLst/>
                          <a:uLnTx/>
                          <a:uFillTx/>
                          <a:latin typeface="+mn-lt"/>
                          <a:ea typeface="+mn-ea"/>
                          <a:cs typeface="+mn-cs"/>
                        </a:rPr>
                        <a:t>
 ¿Sabés cuánto dinero gastás por día o por semana?🙄 Comenzá el año con números positivos!! Te proponémos hacer un ejercicio de 8 días, en los cuales apuntás✏️, día a día, tus gastos, al ﬁnal podrás comprobar🧐, más fácilmente, a dónde se va tu dinero💸. ¿Aceptás el reto?💪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https://scontent.xx.fbcdn.net/v/t1.0-9/p720x720/84189354_2597851856980400_3582242877960355840_o.png?_nc_cat=108&amp;_nc_ohc=JHv7RP14X08AX_V3IKg&amp;_nc_ht=scontent.xx&amp;oh=276ab17a306d1fcf5b82438af4958569&amp;oe=5F001C9C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02/10/2020 19:32:12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90780"/>
                  </a:ext>
                </a:extLst>
              </a:tr>
            </a:tbl>
          </a:graphicData>
        </a:graphic>
      </p:graphicFrame>
      <p:sp>
        <p:nvSpPr>
          <p:cNvPr id="4" name="Text Placeholder 3">
            <a:extLst>
              <a:ext uri="{FF2B5EF4-FFF2-40B4-BE49-F238E27FC236}">
                <a16:creationId xmlns:a16="http://schemas.microsoft.com/office/drawing/2014/main" id="{D67EB61E-CF2C-45F2-B435-6235B41DC20C}"/>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847170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64E4F-AFC0-498B-952D-ECBE167676B5}"/>
              </a:ext>
            </a:extLst>
          </p:cNvPr>
          <p:cNvSpPr>
            <a:spLocks noGrp="1"/>
          </p:cNvSpPr>
          <p:nvPr>
            <p:ph type="title"/>
          </p:nvPr>
        </p:nvSpPr>
        <p:spPr/>
        <p:txBody>
          <a:bodyPr/>
          <a:lstStyle/>
          <a:p>
            <a:r>
              <a:rPr lang="en-US"/>
              <a:t>Facebook Own Posts Table | Asociación Bancaria Costarricense - 2 of 8</a:t>
            </a:r>
          </a:p>
        </p:txBody>
      </p:sp>
      <p:graphicFrame>
        <p:nvGraphicFramePr>
          <p:cNvPr id="5" name="Table Placeholder 4">
            <a:extLst>
              <a:ext uri="{FF2B5EF4-FFF2-40B4-BE49-F238E27FC236}">
                <a16:creationId xmlns:a16="http://schemas.microsoft.com/office/drawing/2014/main" id="{A48188B4-5079-41C4-9FD3-BAB838C6CBD1}"/>
              </a:ext>
            </a:extLst>
          </p:cNvPr>
          <p:cNvGraphicFramePr>
            <a:graphicFrameLocks noGrp="1"/>
          </p:cNvGraphicFramePr>
          <p:nvPr>
            <p:ph type="tbl" sz="quarter" idx="13"/>
            <p:extLst>
              <p:ext uri="{D42A27DB-BD31-4B8C-83A1-F6EECF244321}">
                <p14:modId xmlns:p14="http://schemas.microsoft.com/office/powerpoint/2010/main" val="3874010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55373023"/>
                    </a:ext>
                  </a:extLst>
                </a:gridCol>
                <a:gridCol w="987552">
                  <a:extLst>
                    <a:ext uri="{9D8B030D-6E8A-4147-A177-3AD203B41FA5}">
                      <a16:colId xmlns:a16="http://schemas.microsoft.com/office/drawing/2014/main" val="3447987778"/>
                    </a:ext>
                  </a:extLst>
                </a:gridCol>
                <a:gridCol w="658368">
                  <a:extLst>
                    <a:ext uri="{9D8B030D-6E8A-4147-A177-3AD203B41FA5}">
                      <a16:colId xmlns:a16="http://schemas.microsoft.com/office/drawing/2014/main" val="2859774900"/>
                    </a:ext>
                  </a:extLst>
                </a:gridCol>
                <a:gridCol w="329184">
                  <a:extLst>
                    <a:ext uri="{9D8B030D-6E8A-4147-A177-3AD203B41FA5}">
                      <a16:colId xmlns:a16="http://schemas.microsoft.com/office/drawing/2014/main" val="1060039868"/>
                    </a:ext>
                  </a:extLst>
                </a:gridCol>
                <a:gridCol w="329184">
                  <a:extLst>
                    <a:ext uri="{9D8B030D-6E8A-4147-A177-3AD203B41FA5}">
                      <a16:colId xmlns:a16="http://schemas.microsoft.com/office/drawing/2014/main" val="2116861422"/>
                    </a:ext>
                  </a:extLst>
                </a:gridCol>
                <a:gridCol w="329184">
                  <a:extLst>
                    <a:ext uri="{9D8B030D-6E8A-4147-A177-3AD203B41FA5}">
                      <a16:colId xmlns:a16="http://schemas.microsoft.com/office/drawing/2014/main" val="592963871"/>
                    </a:ext>
                  </a:extLst>
                </a:gridCol>
                <a:gridCol w="329184">
                  <a:extLst>
                    <a:ext uri="{9D8B030D-6E8A-4147-A177-3AD203B41FA5}">
                      <a16:colId xmlns:a16="http://schemas.microsoft.com/office/drawing/2014/main" val="3902863230"/>
                    </a:ext>
                  </a:extLst>
                </a:gridCol>
                <a:gridCol w="329184">
                  <a:extLst>
                    <a:ext uri="{9D8B030D-6E8A-4147-A177-3AD203B41FA5}">
                      <a16:colId xmlns:a16="http://schemas.microsoft.com/office/drawing/2014/main" val="2475060476"/>
                    </a:ext>
                  </a:extLst>
                </a:gridCol>
                <a:gridCol w="329184">
                  <a:extLst>
                    <a:ext uri="{9D8B030D-6E8A-4147-A177-3AD203B41FA5}">
                      <a16:colId xmlns:a16="http://schemas.microsoft.com/office/drawing/2014/main" val="1710882761"/>
                    </a:ext>
                  </a:extLst>
                </a:gridCol>
                <a:gridCol w="329184">
                  <a:extLst>
                    <a:ext uri="{9D8B030D-6E8A-4147-A177-3AD203B41FA5}">
                      <a16:colId xmlns:a16="http://schemas.microsoft.com/office/drawing/2014/main" val="3772053221"/>
                    </a:ext>
                  </a:extLst>
                </a:gridCol>
                <a:gridCol w="329184">
                  <a:extLst>
                    <a:ext uri="{9D8B030D-6E8A-4147-A177-3AD203B41FA5}">
                      <a16:colId xmlns:a16="http://schemas.microsoft.com/office/drawing/2014/main" val="3215123550"/>
                    </a:ext>
                  </a:extLst>
                </a:gridCol>
                <a:gridCol w="329184">
                  <a:extLst>
                    <a:ext uri="{9D8B030D-6E8A-4147-A177-3AD203B41FA5}">
                      <a16:colId xmlns:a16="http://schemas.microsoft.com/office/drawing/2014/main" val="3134632037"/>
                    </a:ext>
                  </a:extLst>
                </a:gridCol>
                <a:gridCol w="329184">
                  <a:extLst>
                    <a:ext uri="{9D8B030D-6E8A-4147-A177-3AD203B41FA5}">
                      <a16:colId xmlns:a16="http://schemas.microsoft.com/office/drawing/2014/main" val="1948242546"/>
                    </a:ext>
                  </a:extLst>
                </a:gridCol>
                <a:gridCol w="329184">
                  <a:extLst>
                    <a:ext uri="{9D8B030D-6E8A-4147-A177-3AD203B41FA5}">
                      <a16:colId xmlns:a16="http://schemas.microsoft.com/office/drawing/2014/main" val="3135089863"/>
                    </a:ext>
                  </a:extLst>
                </a:gridCol>
                <a:gridCol w="329184">
                  <a:extLst>
                    <a:ext uri="{9D8B030D-6E8A-4147-A177-3AD203B41FA5}">
                      <a16:colId xmlns:a16="http://schemas.microsoft.com/office/drawing/2014/main" val="3119198630"/>
                    </a:ext>
                  </a:extLst>
                </a:gridCol>
                <a:gridCol w="329184">
                  <a:extLst>
                    <a:ext uri="{9D8B030D-6E8A-4147-A177-3AD203B41FA5}">
                      <a16:colId xmlns:a16="http://schemas.microsoft.com/office/drawing/2014/main" val="1784503785"/>
                    </a:ext>
                  </a:extLst>
                </a:gridCol>
                <a:gridCol w="329184">
                  <a:extLst>
                    <a:ext uri="{9D8B030D-6E8A-4147-A177-3AD203B41FA5}">
                      <a16:colId xmlns:a16="http://schemas.microsoft.com/office/drawing/2014/main" val="140029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1436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- 2020-02-07 22:38:03</a:t>
                      </a:r>
                      <a:r>
                        <a:rPr kumimoji="0" lang="es-ES" sz="1000" b="0" i="0" u="none" strike="noStrike" kern="1200" cap="none" spc="0" normalizeH="0" baseline="0" noProof="0">
                          <a:ln>
                            <a:noFill/>
                          </a:ln>
                          <a:solidFill>
                            <a:prstClr val="black"/>
                          </a:solidFill>
                          <a:effectLst/>
                          <a:uLnTx/>
                          <a:uFillTx/>
                          <a:latin typeface="+mn-lt"/>
                          <a:ea typeface="+mn-ea"/>
                          <a:cs typeface="+mn-cs"/>
                        </a:rPr>
                        <a:t>
 Las vacaciones están por terminar, trayendo nuevos retos en la escuela o el trabajo. La ACTITUD😎🤩 es la solución perfecta para evitar el estrés que nos causa el fin del periodo vacacional. Aquí te dejamos algunos tips para que no haya excusas para pasarla bien.  Revisá qué te viene bien de esta lista y compartinos tus opciones!!
•  Turistear en la ciudad.
•  Conectarte con vos mismo.
•  Aprovecha el tiempo al máximo con tus seres queridos.
•  Explorar opciones de bajo costo o gratis.
•  Buscar opciones de turismo rural para hospedarte sin recorrer grandes distancias.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https://scontent.xx.fbcdn.net/v/t1.0-9/p720x720/84492225_2602521699846749_6649567100375400448_o.jpg?_nc_cat=111&amp;_nc_ohc=nXZ9B9hwKigAX9gvqwP&amp;_nc_ht=scontent.xx&amp;_nc_tp=6&amp;oh=88c65ce527de89c0e2ec2697a535d8b8&amp;oe=5F00D347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01:29:20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7723255"/>
                  </a:ext>
                </a:extLst>
              </a:tr>
            </a:tbl>
          </a:graphicData>
        </a:graphic>
      </p:graphicFrame>
      <p:sp>
        <p:nvSpPr>
          <p:cNvPr id="4" name="Text Placeholder 3">
            <a:extLst>
              <a:ext uri="{FF2B5EF4-FFF2-40B4-BE49-F238E27FC236}">
                <a16:creationId xmlns:a16="http://schemas.microsoft.com/office/drawing/2014/main" id="{1759C7CD-6DBB-4295-8283-52D7CCB9CAEA}"/>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3642481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5DC7C-A98F-403D-8DF6-8CCBC659B450}"/>
              </a:ext>
            </a:extLst>
          </p:cNvPr>
          <p:cNvSpPr>
            <a:spLocks noGrp="1"/>
          </p:cNvSpPr>
          <p:nvPr>
            <p:ph type="title"/>
          </p:nvPr>
        </p:nvSpPr>
        <p:spPr/>
        <p:txBody>
          <a:bodyPr/>
          <a:lstStyle/>
          <a:p>
            <a:r>
              <a:rPr lang="en-US"/>
              <a:t>Facebook Own Posts Table | Asociación Bancaria Costarricense - 3 of 8</a:t>
            </a:r>
          </a:p>
        </p:txBody>
      </p:sp>
      <p:graphicFrame>
        <p:nvGraphicFramePr>
          <p:cNvPr id="5" name="Table Placeholder 4">
            <a:extLst>
              <a:ext uri="{FF2B5EF4-FFF2-40B4-BE49-F238E27FC236}">
                <a16:creationId xmlns:a16="http://schemas.microsoft.com/office/drawing/2014/main" id="{2C294044-226C-41C5-9F4D-47AAEEE9C949}"/>
              </a:ext>
            </a:extLst>
          </p:cNvPr>
          <p:cNvGraphicFramePr>
            <a:graphicFrameLocks noGrp="1"/>
          </p:cNvGraphicFramePr>
          <p:nvPr>
            <p:ph type="tbl" sz="quarter" idx="13"/>
            <p:extLst>
              <p:ext uri="{D42A27DB-BD31-4B8C-83A1-F6EECF244321}">
                <p14:modId xmlns:p14="http://schemas.microsoft.com/office/powerpoint/2010/main" val="1799665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35534940"/>
                    </a:ext>
                  </a:extLst>
                </a:gridCol>
                <a:gridCol w="987552">
                  <a:extLst>
                    <a:ext uri="{9D8B030D-6E8A-4147-A177-3AD203B41FA5}">
                      <a16:colId xmlns:a16="http://schemas.microsoft.com/office/drawing/2014/main" val="2856493948"/>
                    </a:ext>
                  </a:extLst>
                </a:gridCol>
                <a:gridCol w="658368">
                  <a:extLst>
                    <a:ext uri="{9D8B030D-6E8A-4147-A177-3AD203B41FA5}">
                      <a16:colId xmlns:a16="http://schemas.microsoft.com/office/drawing/2014/main" val="2570799552"/>
                    </a:ext>
                  </a:extLst>
                </a:gridCol>
                <a:gridCol w="329184">
                  <a:extLst>
                    <a:ext uri="{9D8B030D-6E8A-4147-A177-3AD203B41FA5}">
                      <a16:colId xmlns:a16="http://schemas.microsoft.com/office/drawing/2014/main" val="1378079440"/>
                    </a:ext>
                  </a:extLst>
                </a:gridCol>
                <a:gridCol w="329184">
                  <a:extLst>
                    <a:ext uri="{9D8B030D-6E8A-4147-A177-3AD203B41FA5}">
                      <a16:colId xmlns:a16="http://schemas.microsoft.com/office/drawing/2014/main" val="945096021"/>
                    </a:ext>
                  </a:extLst>
                </a:gridCol>
                <a:gridCol w="329184">
                  <a:extLst>
                    <a:ext uri="{9D8B030D-6E8A-4147-A177-3AD203B41FA5}">
                      <a16:colId xmlns:a16="http://schemas.microsoft.com/office/drawing/2014/main" val="59256755"/>
                    </a:ext>
                  </a:extLst>
                </a:gridCol>
                <a:gridCol w="329184">
                  <a:extLst>
                    <a:ext uri="{9D8B030D-6E8A-4147-A177-3AD203B41FA5}">
                      <a16:colId xmlns:a16="http://schemas.microsoft.com/office/drawing/2014/main" val="1198423902"/>
                    </a:ext>
                  </a:extLst>
                </a:gridCol>
                <a:gridCol w="329184">
                  <a:extLst>
                    <a:ext uri="{9D8B030D-6E8A-4147-A177-3AD203B41FA5}">
                      <a16:colId xmlns:a16="http://schemas.microsoft.com/office/drawing/2014/main" val="2309076924"/>
                    </a:ext>
                  </a:extLst>
                </a:gridCol>
                <a:gridCol w="329184">
                  <a:extLst>
                    <a:ext uri="{9D8B030D-6E8A-4147-A177-3AD203B41FA5}">
                      <a16:colId xmlns:a16="http://schemas.microsoft.com/office/drawing/2014/main" val="741259062"/>
                    </a:ext>
                  </a:extLst>
                </a:gridCol>
                <a:gridCol w="329184">
                  <a:extLst>
                    <a:ext uri="{9D8B030D-6E8A-4147-A177-3AD203B41FA5}">
                      <a16:colId xmlns:a16="http://schemas.microsoft.com/office/drawing/2014/main" val="1872667660"/>
                    </a:ext>
                  </a:extLst>
                </a:gridCol>
                <a:gridCol w="329184">
                  <a:extLst>
                    <a:ext uri="{9D8B030D-6E8A-4147-A177-3AD203B41FA5}">
                      <a16:colId xmlns:a16="http://schemas.microsoft.com/office/drawing/2014/main" val="3672065036"/>
                    </a:ext>
                  </a:extLst>
                </a:gridCol>
                <a:gridCol w="329184">
                  <a:extLst>
                    <a:ext uri="{9D8B030D-6E8A-4147-A177-3AD203B41FA5}">
                      <a16:colId xmlns:a16="http://schemas.microsoft.com/office/drawing/2014/main" val="552145320"/>
                    </a:ext>
                  </a:extLst>
                </a:gridCol>
                <a:gridCol w="329184">
                  <a:extLst>
                    <a:ext uri="{9D8B030D-6E8A-4147-A177-3AD203B41FA5}">
                      <a16:colId xmlns:a16="http://schemas.microsoft.com/office/drawing/2014/main" val="2466938024"/>
                    </a:ext>
                  </a:extLst>
                </a:gridCol>
                <a:gridCol w="329184">
                  <a:extLst>
                    <a:ext uri="{9D8B030D-6E8A-4147-A177-3AD203B41FA5}">
                      <a16:colId xmlns:a16="http://schemas.microsoft.com/office/drawing/2014/main" val="1098972390"/>
                    </a:ext>
                  </a:extLst>
                </a:gridCol>
                <a:gridCol w="329184">
                  <a:extLst>
                    <a:ext uri="{9D8B030D-6E8A-4147-A177-3AD203B41FA5}">
                      <a16:colId xmlns:a16="http://schemas.microsoft.com/office/drawing/2014/main" val="1696613868"/>
                    </a:ext>
                  </a:extLst>
                </a:gridCol>
                <a:gridCol w="329184">
                  <a:extLst>
                    <a:ext uri="{9D8B030D-6E8A-4147-A177-3AD203B41FA5}">
                      <a16:colId xmlns:a16="http://schemas.microsoft.com/office/drawing/2014/main" val="1813492906"/>
                    </a:ext>
                  </a:extLst>
                </a:gridCol>
                <a:gridCol w="329184">
                  <a:extLst>
                    <a:ext uri="{9D8B030D-6E8A-4147-A177-3AD203B41FA5}">
                      <a16:colId xmlns:a16="http://schemas.microsoft.com/office/drawing/2014/main" val="3037725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42721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- 2020-01-27 17:27:52</a:t>
                      </a:r>
                      <a:r>
                        <a:rPr kumimoji="0" lang="es-ES" sz="1000" b="0" i="0" u="none" strike="noStrike" kern="1200" cap="none" spc="0" normalizeH="0" baseline="0" noProof="0">
                          <a:ln>
                            <a:noFill/>
                          </a:ln>
                          <a:solidFill>
                            <a:prstClr val="black"/>
                          </a:solidFill>
                          <a:effectLst/>
                          <a:uLnTx/>
                          <a:uFillTx/>
                          <a:latin typeface="+mn-lt"/>
                          <a:ea typeface="+mn-ea"/>
                          <a:cs typeface="+mn-cs"/>
                        </a:rPr>
                        <a:t>
 Consejos de AHORRO para la compra de útiles:
1. REUTILIZAR: realizar una revisión y reutilizar todos los útiles que aún sirven.
2. HACER UNA LISTA teniendo en cuenta lo que es realmente necesario.
3. HACER UN PRESUPUESTO y apegarse a él, así no gastará de más.
4. COMPARAR para encontrar no solo buenos precios sino promociones y descuentos.
Hacé que la cuesta de enero se convierta en una bajada fácil. #EneroEnPositivo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https://scontent.xx.fbcdn.net/v/t1.0-9/p720x720/83227789_2580190075413245_8092872301642514432_o.jpg?_nc_cat=108&amp;_nc_ohc=eCAmo9TDU4UAX88zssx&amp;_nc_ht=scontent.xx&amp;_nc_tp=6&amp;oh=7bfc86fed73f95257f87bb3f02f48fe6&amp;oe=5ED196F4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19:40:16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0267732"/>
                  </a:ext>
                </a:extLst>
              </a:tr>
            </a:tbl>
          </a:graphicData>
        </a:graphic>
      </p:graphicFrame>
      <p:sp>
        <p:nvSpPr>
          <p:cNvPr id="4" name="Text Placeholder 3">
            <a:extLst>
              <a:ext uri="{FF2B5EF4-FFF2-40B4-BE49-F238E27FC236}">
                <a16:creationId xmlns:a16="http://schemas.microsoft.com/office/drawing/2014/main" id="{A26879F8-65C8-4DA8-AAE1-72A061530F73}"/>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3896695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0437-1408-4723-983A-E653515AC7E3}"/>
              </a:ext>
            </a:extLst>
          </p:cNvPr>
          <p:cNvSpPr>
            <a:spLocks noGrp="1"/>
          </p:cNvSpPr>
          <p:nvPr>
            <p:ph type="title"/>
          </p:nvPr>
        </p:nvSpPr>
        <p:spPr/>
        <p:txBody>
          <a:bodyPr/>
          <a:lstStyle/>
          <a:p>
            <a:r>
              <a:rPr lang="en-US"/>
              <a:t>Facebook Own Posts Table | Asociación Bancaria Costarricense - 4 of 8</a:t>
            </a:r>
          </a:p>
        </p:txBody>
      </p:sp>
      <p:graphicFrame>
        <p:nvGraphicFramePr>
          <p:cNvPr id="5" name="Table Placeholder 4">
            <a:extLst>
              <a:ext uri="{FF2B5EF4-FFF2-40B4-BE49-F238E27FC236}">
                <a16:creationId xmlns:a16="http://schemas.microsoft.com/office/drawing/2014/main" id="{D797C3A0-A33F-4C07-BF21-96F20D3D30F2}"/>
              </a:ext>
            </a:extLst>
          </p:cNvPr>
          <p:cNvGraphicFramePr>
            <a:graphicFrameLocks noGrp="1"/>
          </p:cNvGraphicFramePr>
          <p:nvPr>
            <p:ph type="tbl" sz="quarter" idx="13"/>
            <p:extLst>
              <p:ext uri="{D42A27DB-BD31-4B8C-83A1-F6EECF244321}">
                <p14:modId xmlns:p14="http://schemas.microsoft.com/office/powerpoint/2010/main" val="1259543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37331952"/>
                    </a:ext>
                  </a:extLst>
                </a:gridCol>
                <a:gridCol w="987552">
                  <a:extLst>
                    <a:ext uri="{9D8B030D-6E8A-4147-A177-3AD203B41FA5}">
                      <a16:colId xmlns:a16="http://schemas.microsoft.com/office/drawing/2014/main" val="3088873038"/>
                    </a:ext>
                  </a:extLst>
                </a:gridCol>
                <a:gridCol w="658368">
                  <a:extLst>
                    <a:ext uri="{9D8B030D-6E8A-4147-A177-3AD203B41FA5}">
                      <a16:colId xmlns:a16="http://schemas.microsoft.com/office/drawing/2014/main" val="1751797059"/>
                    </a:ext>
                  </a:extLst>
                </a:gridCol>
                <a:gridCol w="329184">
                  <a:extLst>
                    <a:ext uri="{9D8B030D-6E8A-4147-A177-3AD203B41FA5}">
                      <a16:colId xmlns:a16="http://schemas.microsoft.com/office/drawing/2014/main" val="2923704611"/>
                    </a:ext>
                  </a:extLst>
                </a:gridCol>
                <a:gridCol w="329184">
                  <a:extLst>
                    <a:ext uri="{9D8B030D-6E8A-4147-A177-3AD203B41FA5}">
                      <a16:colId xmlns:a16="http://schemas.microsoft.com/office/drawing/2014/main" val="3954906783"/>
                    </a:ext>
                  </a:extLst>
                </a:gridCol>
                <a:gridCol w="329184">
                  <a:extLst>
                    <a:ext uri="{9D8B030D-6E8A-4147-A177-3AD203B41FA5}">
                      <a16:colId xmlns:a16="http://schemas.microsoft.com/office/drawing/2014/main" val="1092585478"/>
                    </a:ext>
                  </a:extLst>
                </a:gridCol>
                <a:gridCol w="329184">
                  <a:extLst>
                    <a:ext uri="{9D8B030D-6E8A-4147-A177-3AD203B41FA5}">
                      <a16:colId xmlns:a16="http://schemas.microsoft.com/office/drawing/2014/main" val="1464943612"/>
                    </a:ext>
                  </a:extLst>
                </a:gridCol>
                <a:gridCol w="329184">
                  <a:extLst>
                    <a:ext uri="{9D8B030D-6E8A-4147-A177-3AD203B41FA5}">
                      <a16:colId xmlns:a16="http://schemas.microsoft.com/office/drawing/2014/main" val="2974308497"/>
                    </a:ext>
                  </a:extLst>
                </a:gridCol>
                <a:gridCol w="329184">
                  <a:extLst>
                    <a:ext uri="{9D8B030D-6E8A-4147-A177-3AD203B41FA5}">
                      <a16:colId xmlns:a16="http://schemas.microsoft.com/office/drawing/2014/main" val="4068897298"/>
                    </a:ext>
                  </a:extLst>
                </a:gridCol>
                <a:gridCol w="329184">
                  <a:extLst>
                    <a:ext uri="{9D8B030D-6E8A-4147-A177-3AD203B41FA5}">
                      <a16:colId xmlns:a16="http://schemas.microsoft.com/office/drawing/2014/main" val="2646079808"/>
                    </a:ext>
                  </a:extLst>
                </a:gridCol>
                <a:gridCol w="329184">
                  <a:extLst>
                    <a:ext uri="{9D8B030D-6E8A-4147-A177-3AD203B41FA5}">
                      <a16:colId xmlns:a16="http://schemas.microsoft.com/office/drawing/2014/main" val="1926810702"/>
                    </a:ext>
                  </a:extLst>
                </a:gridCol>
                <a:gridCol w="329184">
                  <a:extLst>
                    <a:ext uri="{9D8B030D-6E8A-4147-A177-3AD203B41FA5}">
                      <a16:colId xmlns:a16="http://schemas.microsoft.com/office/drawing/2014/main" val="3226428855"/>
                    </a:ext>
                  </a:extLst>
                </a:gridCol>
                <a:gridCol w="329184">
                  <a:extLst>
                    <a:ext uri="{9D8B030D-6E8A-4147-A177-3AD203B41FA5}">
                      <a16:colId xmlns:a16="http://schemas.microsoft.com/office/drawing/2014/main" val="4134350523"/>
                    </a:ext>
                  </a:extLst>
                </a:gridCol>
                <a:gridCol w="329184">
                  <a:extLst>
                    <a:ext uri="{9D8B030D-6E8A-4147-A177-3AD203B41FA5}">
                      <a16:colId xmlns:a16="http://schemas.microsoft.com/office/drawing/2014/main" val="1500601194"/>
                    </a:ext>
                  </a:extLst>
                </a:gridCol>
                <a:gridCol w="329184">
                  <a:extLst>
                    <a:ext uri="{9D8B030D-6E8A-4147-A177-3AD203B41FA5}">
                      <a16:colId xmlns:a16="http://schemas.microsoft.com/office/drawing/2014/main" val="3073989068"/>
                    </a:ext>
                  </a:extLst>
                </a:gridCol>
                <a:gridCol w="329184">
                  <a:extLst>
                    <a:ext uri="{9D8B030D-6E8A-4147-A177-3AD203B41FA5}">
                      <a16:colId xmlns:a16="http://schemas.microsoft.com/office/drawing/2014/main" val="621055243"/>
                    </a:ext>
                  </a:extLst>
                </a:gridCol>
                <a:gridCol w="329184">
                  <a:extLst>
                    <a:ext uri="{9D8B030D-6E8A-4147-A177-3AD203B41FA5}">
                      <a16:colId xmlns:a16="http://schemas.microsoft.com/office/drawing/2014/main" val="3189315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970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- 2020-01-11 00:12:42</a:t>
                      </a:r>
                      <a:r>
                        <a:rPr kumimoji="0" lang="es-ES" sz="1000" b="0" i="0" u="none" strike="noStrike" kern="1200" cap="none" spc="0" normalizeH="0" baseline="0" noProof="0">
                          <a:ln>
                            <a:noFill/>
                          </a:ln>
                          <a:solidFill>
                            <a:prstClr val="black"/>
                          </a:solidFill>
                          <a:effectLst/>
                          <a:uLnTx/>
                          <a:uFillTx/>
                          <a:latin typeface="+mn-lt"/>
                          <a:ea typeface="+mn-ea"/>
                          <a:cs typeface="+mn-cs"/>
                        </a:rPr>
                        <a:t>
 Hacé un calendario anual con propósitos, pago de obligaciones y de ahorro. Administrar mejor tu dinero te permitirá disfrutar de lo que más te gusta. Si estás motivado y sabés lo que querés serás capaz de hacerlo. #EneroEnPositivo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https://scontent.xx.fbcdn.net/v/t1.0-9/p720x720/82470259_2546163682149218_2877640951747051520_o.jpg?_nc_cat=101&amp;_nc_ohc=okEn9wenVWsAX-fsH-f&amp;_nc_ht=scontent.xx&amp;_nc_tp=6&amp;oh=a4a13f0546d7b76d76e385420e889476&amp;oe=5EBBB9D6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02/08/2020 07:35:18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78716768"/>
                  </a:ext>
                </a:extLst>
              </a:tr>
            </a:tbl>
          </a:graphicData>
        </a:graphic>
      </p:graphicFrame>
      <p:sp>
        <p:nvSpPr>
          <p:cNvPr id="4" name="Text Placeholder 3">
            <a:extLst>
              <a:ext uri="{FF2B5EF4-FFF2-40B4-BE49-F238E27FC236}">
                <a16:creationId xmlns:a16="http://schemas.microsoft.com/office/drawing/2014/main" id="{200D22A8-C9FD-49D9-B0AE-4F2B5161325D}"/>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3514377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B6BC-81E2-4E1D-92A9-DF7ED7E7E5C6}"/>
              </a:ext>
            </a:extLst>
          </p:cNvPr>
          <p:cNvSpPr>
            <a:spLocks noGrp="1"/>
          </p:cNvSpPr>
          <p:nvPr>
            <p:ph type="title"/>
          </p:nvPr>
        </p:nvSpPr>
        <p:spPr/>
        <p:txBody>
          <a:bodyPr/>
          <a:lstStyle/>
          <a:p>
            <a:r>
              <a:rPr lang="en-US"/>
              <a:t>Facebook Own Posts Table | Asociación Bancaria Costarricense - 5 of 8</a:t>
            </a:r>
          </a:p>
        </p:txBody>
      </p:sp>
      <p:graphicFrame>
        <p:nvGraphicFramePr>
          <p:cNvPr id="5" name="Table Placeholder 4">
            <a:extLst>
              <a:ext uri="{FF2B5EF4-FFF2-40B4-BE49-F238E27FC236}">
                <a16:creationId xmlns:a16="http://schemas.microsoft.com/office/drawing/2014/main" id="{C5104121-28AD-4B92-89DB-2229F9E43858}"/>
              </a:ext>
            </a:extLst>
          </p:cNvPr>
          <p:cNvGraphicFramePr>
            <a:graphicFrameLocks noGrp="1"/>
          </p:cNvGraphicFramePr>
          <p:nvPr>
            <p:ph type="tbl" sz="quarter" idx="13"/>
            <p:extLst>
              <p:ext uri="{D42A27DB-BD31-4B8C-83A1-F6EECF244321}">
                <p14:modId xmlns:p14="http://schemas.microsoft.com/office/powerpoint/2010/main" val="4165078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52921669"/>
                    </a:ext>
                  </a:extLst>
                </a:gridCol>
                <a:gridCol w="987552">
                  <a:extLst>
                    <a:ext uri="{9D8B030D-6E8A-4147-A177-3AD203B41FA5}">
                      <a16:colId xmlns:a16="http://schemas.microsoft.com/office/drawing/2014/main" val="1261035125"/>
                    </a:ext>
                  </a:extLst>
                </a:gridCol>
                <a:gridCol w="658368">
                  <a:extLst>
                    <a:ext uri="{9D8B030D-6E8A-4147-A177-3AD203B41FA5}">
                      <a16:colId xmlns:a16="http://schemas.microsoft.com/office/drawing/2014/main" val="319444171"/>
                    </a:ext>
                  </a:extLst>
                </a:gridCol>
                <a:gridCol w="329184">
                  <a:extLst>
                    <a:ext uri="{9D8B030D-6E8A-4147-A177-3AD203B41FA5}">
                      <a16:colId xmlns:a16="http://schemas.microsoft.com/office/drawing/2014/main" val="1964416484"/>
                    </a:ext>
                  </a:extLst>
                </a:gridCol>
                <a:gridCol w="329184">
                  <a:extLst>
                    <a:ext uri="{9D8B030D-6E8A-4147-A177-3AD203B41FA5}">
                      <a16:colId xmlns:a16="http://schemas.microsoft.com/office/drawing/2014/main" val="641110031"/>
                    </a:ext>
                  </a:extLst>
                </a:gridCol>
                <a:gridCol w="329184">
                  <a:extLst>
                    <a:ext uri="{9D8B030D-6E8A-4147-A177-3AD203B41FA5}">
                      <a16:colId xmlns:a16="http://schemas.microsoft.com/office/drawing/2014/main" val="252007617"/>
                    </a:ext>
                  </a:extLst>
                </a:gridCol>
                <a:gridCol w="329184">
                  <a:extLst>
                    <a:ext uri="{9D8B030D-6E8A-4147-A177-3AD203B41FA5}">
                      <a16:colId xmlns:a16="http://schemas.microsoft.com/office/drawing/2014/main" val="805317982"/>
                    </a:ext>
                  </a:extLst>
                </a:gridCol>
                <a:gridCol w="329184">
                  <a:extLst>
                    <a:ext uri="{9D8B030D-6E8A-4147-A177-3AD203B41FA5}">
                      <a16:colId xmlns:a16="http://schemas.microsoft.com/office/drawing/2014/main" val="2869209840"/>
                    </a:ext>
                  </a:extLst>
                </a:gridCol>
                <a:gridCol w="329184">
                  <a:extLst>
                    <a:ext uri="{9D8B030D-6E8A-4147-A177-3AD203B41FA5}">
                      <a16:colId xmlns:a16="http://schemas.microsoft.com/office/drawing/2014/main" val="743240266"/>
                    </a:ext>
                  </a:extLst>
                </a:gridCol>
                <a:gridCol w="329184">
                  <a:extLst>
                    <a:ext uri="{9D8B030D-6E8A-4147-A177-3AD203B41FA5}">
                      <a16:colId xmlns:a16="http://schemas.microsoft.com/office/drawing/2014/main" val="205370471"/>
                    </a:ext>
                  </a:extLst>
                </a:gridCol>
                <a:gridCol w="329184">
                  <a:extLst>
                    <a:ext uri="{9D8B030D-6E8A-4147-A177-3AD203B41FA5}">
                      <a16:colId xmlns:a16="http://schemas.microsoft.com/office/drawing/2014/main" val="11026617"/>
                    </a:ext>
                  </a:extLst>
                </a:gridCol>
                <a:gridCol w="329184">
                  <a:extLst>
                    <a:ext uri="{9D8B030D-6E8A-4147-A177-3AD203B41FA5}">
                      <a16:colId xmlns:a16="http://schemas.microsoft.com/office/drawing/2014/main" val="1804304532"/>
                    </a:ext>
                  </a:extLst>
                </a:gridCol>
                <a:gridCol w="329184">
                  <a:extLst>
                    <a:ext uri="{9D8B030D-6E8A-4147-A177-3AD203B41FA5}">
                      <a16:colId xmlns:a16="http://schemas.microsoft.com/office/drawing/2014/main" val="2661862535"/>
                    </a:ext>
                  </a:extLst>
                </a:gridCol>
                <a:gridCol w="329184">
                  <a:extLst>
                    <a:ext uri="{9D8B030D-6E8A-4147-A177-3AD203B41FA5}">
                      <a16:colId xmlns:a16="http://schemas.microsoft.com/office/drawing/2014/main" val="703994278"/>
                    </a:ext>
                  </a:extLst>
                </a:gridCol>
                <a:gridCol w="329184">
                  <a:extLst>
                    <a:ext uri="{9D8B030D-6E8A-4147-A177-3AD203B41FA5}">
                      <a16:colId xmlns:a16="http://schemas.microsoft.com/office/drawing/2014/main" val="3745491233"/>
                    </a:ext>
                  </a:extLst>
                </a:gridCol>
                <a:gridCol w="329184">
                  <a:extLst>
                    <a:ext uri="{9D8B030D-6E8A-4147-A177-3AD203B41FA5}">
                      <a16:colId xmlns:a16="http://schemas.microsoft.com/office/drawing/2014/main" val="1726019764"/>
                    </a:ext>
                  </a:extLst>
                </a:gridCol>
                <a:gridCol w="329184">
                  <a:extLst>
                    <a:ext uri="{9D8B030D-6E8A-4147-A177-3AD203B41FA5}">
                      <a16:colId xmlns:a16="http://schemas.microsoft.com/office/drawing/2014/main" val="3079826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70529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- 2020-01-17 16:30:22</a:t>
                      </a:r>
                      <a:r>
                        <a:rPr kumimoji="0" lang="es-ES" sz="1000" b="0" i="0" u="none" strike="noStrike" kern="1200" cap="none" spc="0" normalizeH="0" baseline="0" noProof="0">
                          <a:ln>
                            <a:noFill/>
                          </a:ln>
                          <a:solidFill>
                            <a:prstClr val="black"/>
                          </a:solidFill>
                          <a:effectLst/>
                          <a:uLnTx/>
                          <a:uFillTx/>
                          <a:latin typeface="+mn-lt"/>
                          <a:ea typeface="+mn-ea"/>
                          <a:cs typeface="+mn-cs"/>
                        </a:rPr>
                        <a:t>
 Este es el mes perfecto para plantearte las metas del año. La constancia hace al maestro y si podés reducir gastos para crear un ahorro, en 6 u 11 meses verás un resultado. Te invitamos a vivir un #EneroEnPositivo.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https://scontent.xx.fbcdn.net/v/t1.0-9/p720x720/83259403_2560287130736873_6485956587591565312_o.jpg?_nc_cat=109&amp;_nc_ohc=BNFW0iEu1YUAX81kZOv&amp;_nc_ht=scontent.xx&amp;_nc_tp=6&amp;oh=06224f75ff11254603f52cd6ae6a8780&amp;oe=5EBEBB0C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02/07/2020 01:28:04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76459643"/>
                  </a:ext>
                </a:extLst>
              </a:tr>
            </a:tbl>
          </a:graphicData>
        </a:graphic>
      </p:graphicFrame>
      <p:sp>
        <p:nvSpPr>
          <p:cNvPr id="4" name="Text Placeholder 3">
            <a:extLst>
              <a:ext uri="{FF2B5EF4-FFF2-40B4-BE49-F238E27FC236}">
                <a16:creationId xmlns:a16="http://schemas.microsoft.com/office/drawing/2014/main" id="{D8077F21-CBDD-42F9-B2C2-B3421A21FC28}"/>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442817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D9B53-254A-4EFC-96BD-A50DDBD61EF2}"/>
              </a:ext>
            </a:extLst>
          </p:cNvPr>
          <p:cNvSpPr>
            <a:spLocks noGrp="1"/>
          </p:cNvSpPr>
          <p:nvPr>
            <p:ph type="title"/>
          </p:nvPr>
        </p:nvSpPr>
        <p:spPr/>
        <p:txBody>
          <a:bodyPr/>
          <a:lstStyle/>
          <a:p>
            <a:r>
              <a:rPr lang="en-US"/>
              <a:t>Facebook Own Posts Table | Asociación Bancaria Costarricense - 6 of 8</a:t>
            </a:r>
          </a:p>
        </p:txBody>
      </p:sp>
      <p:graphicFrame>
        <p:nvGraphicFramePr>
          <p:cNvPr id="5" name="Table Placeholder 4">
            <a:extLst>
              <a:ext uri="{FF2B5EF4-FFF2-40B4-BE49-F238E27FC236}">
                <a16:creationId xmlns:a16="http://schemas.microsoft.com/office/drawing/2014/main" id="{C8CB8731-C0F7-45A5-839C-23D7D28C0528}"/>
              </a:ext>
            </a:extLst>
          </p:cNvPr>
          <p:cNvGraphicFramePr>
            <a:graphicFrameLocks noGrp="1"/>
          </p:cNvGraphicFramePr>
          <p:nvPr>
            <p:ph type="tbl" sz="quarter" idx="13"/>
            <p:extLst>
              <p:ext uri="{D42A27DB-BD31-4B8C-83A1-F6EECF244321}">
                <p14:modId xmlns:p14="http://schemas.microsoft.com/office/powerpoint/2010/main" val="1470170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33372331"/>
                    </a:ext>
                  </a:extLst>
                </a:gridCol>
                <a:gridCol w="987552">
                  <a:extLst>
                    <a:ext uri="{9D8B030D-6E8A-4147-A177-3AD203B41FA5}">
                      <a16:colId xmlns:a16="http://schemas.microsoft.com/office/drawing/2014/main" val="2492412426"/>
                    </a:ext>
                  </a:extLst>
                </a:gridCol>
                <a:gridCol w="658368">
                  <a:extLst>
                    <a:ext uri="{9D8B030D-6E8A-4147-A177-3AD203B41FA5}">
                      <a16:colId xmlns:a16="http://schemas.microsoft.com/office/drawing/2014/main" val="4166199469"/>
                    </a:ext>
                  </a:extLst>
                </a:gridCol>
                <a:gridCol w="329184">
                  <a:extLst>
                    <a:ext uri="{9D8B030D-6E8A-4147-A177-3AD203B41FA5}">
                      <a16:colId xmlns:a16="http://schemas.microsoft.com/office/drawing/2014/main" val="472115013"/>
                    </a:ext>
                  </a:extLst>
                </a:gridCol>
                <a:gridCol w="329184">
                  <a:extLst>
                    <a:ext uri="{9D8B030D-6E8A-4147-A177-3AD203B41FA5}">
                      <a16:colId xmlns:a16="http://schemas.microsoft.com/office/drawing/2014/main" val="2293534611"/>
                    </a:ext>
                  </a:extLst>
                </a:gridCol>
                <a:gridCol w="329184">
                  <a:extLst>
                    <a:ext uri="{9D8B030D-6E8A-4147-A177-3AD203B41FA5}">
                      <a16:colId xmlns:a16="http://schemas.microsoft.com/office/drawing/2014/main" val="1858512326"/>
                    </a:ext>
                  </a:extLst>
                </a:gridCol>
                <a:gridCol w="329184">
                  <a:extLst>
                    <a:ext uri="{9D8B030D-6E8A-4147-A177-3AD203B41FA5}">
                      <a16:colId xmlns:a16="http://schemas.microsoft.com/office/drawing/2014/main" val="948685514"/>
                    </a:ext>
                  </a:extLst>
                </a:gridCol>
                <a:gridCol w="329184">
                  <a:extLst>
                    <a:ext uri="{9D8B030D-6E8A-4147-A177-3AD203B41FA5}">
                      <a16:colId xmlns:a16="http://schemas.microsoft.com/office/drawing/2014/main" val="2898158569"/>
                    </a:ext>
                  </a:extLst>
                </a:gridCol>
                <a:gridCol w="329184">
                  <a:extLst>
                    <a:ext uri="{9D8B030D-6E8A-4147-A177-3AD203B41FA5}">
                      <a16:colId xmlns:a16="http://schemas.microsoft.com/office/drawing/2014/main" val="121984373"/>
                    </a:ext>
                  </a:extLst>
                </a:gridCol>
                <a:gridCol w="329184">
                  <a:extLst>
                    <a:ext uri="{9D8B030D-6E8A-4147-A177-3AD203B41FA5}">
                      <a16:colId xmlns:a16="http://schemas.microsoft.com/office/drawing/2014/main" val="2463337297"/>
                    </a:ext>
                  </a:extLst>
                </a:gridCol>
                <a:gridCol w="329184">
                  <a:extLst>
                    <a:ext uri="{9D8B030D-6E8A-4147-A177-3AD203B41FA5}">
                      <a16:colId xmlns:a16="http://schemas.microsoft.com/office/drawing/2014/main" val="3347911073"/>
                    </a:ext>
                  </a:extLst>
                </a:gridCol>
                <a:gridCol w="329184">
                  <a:extLst>
                    <a:ext uri="{9D8B030D-6E8A-4147-A177-3AD203B41FA5}">
                      <a16:colId xmlns:a16="http://schemas.microsoft.com/office/drawing/2014/main" val="197352927"/>
                    </a:ext>
                  </a:extLst>
                </a:gridCol>
                <a:gridCol w="329184">
                  <a:extLst>
                    <a:ext uri="{9D8B030D-6E8A-4147-A177-3AD203B41FA5}">
                      <a16:colId xmlns:a16="http://schemas.microsoft.com/office/drawing/2014/main" val="3262415960"/>
                    </a:ext>
                  </a:extLst>
                </a:gridCol>
                <a:gridCol w="329184">
                  <a:extLst>
                    <a:ext uri="{9D8B030D-6E8A-4147-A177-3AD203B41FA5}">
                      <a16:colId xmlns:a16="http://schemas.microsoft.com/office/drawing/2014/main" val="3659913925"/>
                    </a:ext>
                  </a:extLst>
                </a:gridCol>
                <a:gridCol w="329184">
                  <a:extLst>
                    <a:ext uri="{9D8B030D-6E8A-4147-A177-3AD203B41FA5}">
                      <a16:colId xmlns:a16="http://schemas.microsoft.com/office/drawing/2014/main" val="3320653169"/>
                    </a:ext>
                  </a:extLst>
                </a:gridCol>
                <a:gridCol w="329184">
                  <a:extLst>
                    <a:ext uri="{9D8B030D-6E8A-4147-A177-3AD203B41FA5}">
                      <a16:colId xmlns:a16="http://schemas.microsoft.com/office/drawing/2014/main" val="2726207809"/>
                    </a:ext>
                  </a:extLst>
                </a:gridCol>
                <a:gridCol w="329184">
                  <a:extLst>
                    <a:ext uri="{9D8B030D-6E8A-4147-A177-3AD203B41FA5}">
                      <a16:colId xmlns:a16="http://schemas.microsoft.com/office/drawing/2014/main" val="2431046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433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- 2020-01-30 21:40:56</a:t>
                      </a:r>
                      <a:r>
                        <a:rPr kumimoji="0" lang="es-ES" sz="1000" b="0" i="0" u="none" strike="noStrike" kern="1200" cap="none" spc="0" normalizeH="0" baseline="0" noProof="0">
                          <a:ln>
                            <a:noFill/>
                          </a:ln>
                          <a:solidFill>
                            <a:prstClr val="black"/>
                          </a:solidFill>
                          <a:effectLst/>
                          <a:uLnTx/>
                          <a:uFillTx/>
                          <a:latin typeface="+mn-lt"/>
                          <a:ea typeface="+mn-ea"/>
                          <a:cs typeface="+mn-cs"/>
                        </a:rPr>
                        <a:t>
 "En cuestiones de cultura y de saber, solo SE PIERDE LO QUE SE GUARDA; solo SE GANA LO QUE SE DA." del poeta Antonio Machado
El Derecho a la educación de los niños y las niñas, nos invita a hacer todo lo que podemos para dotarlos de algo que les pertenece y les hará mejores adultos, no se trata de comprar y gastar de más, sino de educar con calidad y amor.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https://scontent.xx.fbcdn.net/v/t1.0-9/p720x720/83146461_2586434491455470_4152532827411316736_o.jpg?_nc_cat=111&amp;_nc_ohc=LZeFEXzUooMAX_aa3Ea&amp;_nc_ht=scontent.xx&amp;_nc_tp=6&amp;oh=2371b6c5f0aba30f2e2a4d13c0dee161&amp;oe=5EB89389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02/07/2020 01:28:04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70349523"/>
                  </a:ext>
                </a:extLst>
              </a:tr>
            </a:tbl>
          </a:graphicData>
        </a:graphic>
      </p:graphicFrame>
      <p:sp>
        <p:nvSpPr>
          <p:cNvPr id="4" name="Text Placeholder 3">
            <a:extLst>
              <a:ext uri="{FF2B5EF4-FFF2-40B4-BE49-F238E27FC236}">
                <a16:creationId xmlns:a16="http://schemas.microsoft.com/office/drawing/2014/main" id="{ED16FC72-7C65-43FA-8991-1FE07EDDEDDF}"/>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2513344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DB26E-DDA6-44FF-AAE8-DF0BAC4D2493}"/>
              </a:ext>
            </a:extLst>
          </p:cNvPr>
          <p:cNvSpPr>
            <a:spLocks noGrp="1"/>
          </p:cNvSpPr>
          <p:nvPr>
            <p:ph type="title"/>
          </p:nvPr>
        </p:nvSpPr>
        <p:spPr/>
        <p:txBody>
          <a:bodyPr/>
          <a:lstStyle/>
          <a:p>
            <a:r>
              <a:rPr lang="en-US"/>
              <a:t>Facebook Own Posts Table | Asociación Bancaria Costarricense - 7 of 8</a:t>
            </a:r>
          </a:p>
        </p:txBody>
      </p:sp>
      <p:graphicFrame>
        <p:nvGraphicFramePr>
          <p:cNvPr id="5" name="Table Placeholder 4">
            <a:extLst>
              <a:ext uri="{FF2B5EF4-FFF2-40B4-BE49-F238E27FC236}">
                <a16:creationId xmlns:a16="http://schemas.microsoft.com/office/drawing/2014/main" id="{84CB1783-57D0-4EAF-A965-BAD1155182C3}"/>
              </a:ext>
            </a:extLst>
          </p:cNvPr>
          <p:cNvGraphicFramePr>
            <a:graphicFrameLocks noGrp="1"/>
          </p:cNvGraphicFramePr>
          <p:nvPr>
            <p:ph type="tbl" sz="quarter" idx="13"/>
            <p:extLst>
              <p:ext uri="{D42A27DB-BD31-4B8C-83A1-F6EECF244321}">
                <p14:modId xmlns:p14="http://schemas.microsoft.com/office/powerpoint/2010/main" val="2233864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83365984"/>
                    </a:ext>
                  </a:extLst>
                </a:gridCol>
                <a:gridCol w="987552">
                  <a:extLst>
                    <a:ext uri="{9D8B030D-6E8A-4147-A177-3AD203B41FA5}">
                      <a16:colId xmlns:a16="http://schemas.microsoft.com/office/drawing/2014/main" val="3090668241"/>
                    </a:ext>
                  </a:extLst>
                </a:gridCol>
                <a:gridCol w="658368">
                  <a:extLst>
                    <a:ext uri="{9D8B030D-6E8A-4147-A177-3AD203B41FA5}">
                      <a16:colId xmlns:a16="http://schemas.microsoft.com/office/drawing/2014/main" val="2354738793"/>
                    </a:ext>
                  </a:extLst>
                </a:gridCol>
                <a:gridCol w="329184">
                  <a:extLst>
                    <a:ext uri="{9D8B030D-6E8A-4147-A177-3AD203B41FA5}">
                      <a16:colId xmlns:a16="http://schemas.microsoft.com/office/drawing/2014/main" val="89036104"/>
                    </a:ext>
                  </a:extLst>
                </a:gridCol>
                <a:gridCol w="329184">
                  <a:extLst>
                    <a:ext uri="{9D8B030D-6E8A-4147-A177-3AD203B41FA5}">
                      <a16:colId xmlns:a16="http://schemas.microsoft.com/office/drawing/2014/main" val="13357488"/>
                    </a:ext>
                  </a:extLst>
                </a:gridCol>
                <a:gridCol w="329184">
                  <a:extLst>
                    <a:ext uri="{9D8B030D-6E8A-4147-A177-3AD203B41FA5}">
                      <a16:colId xmlns:a16="http://schemas.microsoft.com/office/drawing/2014/main" val="281338451"/>
                    </a:ext>
                  </a:extLst>
                </a:gridCol>
                <a:gridCol w="329184">
                  <a:extLst>
                    <a:ext uri="{9D8B030D-6E8A-4147-A177-3AD203B41FA5}">
                      <a16:colId xmlns:a16="http://schemas.microsoft.com/office/drawing/2014/main" val="205652341"/>
                    </a:ext>
                  </a:extLst>
                </a:gridCol>
                <a:gridCol w="329184">
                  <a:extLst>
                    <a:ext uri="{9D8B030D-6E8A-4147-A177-3AD203B41FA5}">
                      <a16:colId xmlns:a16="http://schemas.microsoft.com/office/drawing/2014/main" val="3993023551"/>
                    </a:ext>
                  </a:extLst>
                </a:gridCol>
                <a:gridCol w="329184">
                  <a:extLst>
                    <a:ext uri="{9D8B030D-6E8A-4147-A177-3AD203B41FA5}">
                      <a16:colId xmlns:a16="http://schemas.microsoft.com/office/drawing/2014/main" val="1521344414"/>
                    </a:ext>
                  </a:extLst>
                </a:gridCol>
                <a:gridCol w="329184">
                  <a:extLst>
                    <a:ext uri="{9D8B030D-6E8A-4147-A177-3AD203B41FA5}">
                      <a16:colId xmlns:a16="http://schemas.microsoft.com/office/drawing/2014/main" val="2349805044"/>
                    </a:ext>
                  </a:extLst>
                </a:gridCol>
                <a:gridCol w="329184">
                  <a:extLst>
                    <a:ext uri="{9D8B030D-6E8A-4147-A177-3AD203B41FA5}">
                      <a16:colId xmlns:a16="http://schemas.microsoft.com/office/drawing/2014/main" val="2270397355"/>
                    </a:ext>
                  </a:extLst>
                </a:gridCol>
                <a:gridCol w="329184">
                  <a:extLst>
                    <a:ext uri="{9D8B030D-6E8A-4147-A177-3AD203B41FA5}">
                      <a16:colId xmlns:a16="http://schemas.microsoft.com/office/drawing/2014/main" val="2562179183"/>
                    </a:ext>
                  </a:extLst>
                </a:gridCol>
                <a:gridCol w="329184">
                  <a:extLst>
                    <a:ext uri="{9D8B030D-6E8A-4147-A177-3AD203B41FA5}">
                      <a16:colId xmlns:a16="http://schemas.microsoft.com/office/drawing/2014/main" val="3848078499"/>
                    </a:ext>
                  </a:extLst>
                </a:gridCol>
                <a:gridCol w="329184">
                  <a:extLst>
                    <a:ext uri="{9D8B030D-6E8A-4147-A177-3AD203B41FA5}">
                      <a16:colId xmlns:a16="http://schemas.microsoft.com/office/drawing/2014/main" val="3099949398"/>
                    </a:ext>
                  </a:extLst>
                </a:gridCol>
                <a:gridCol w="329184">
                  <a:extLst>
                    <a:ext uri="{9D8B030D-6E8A-4147-A177-3AD203B41FA5}">
                      <a16:colId xmlns:a16="http://schemas.microsoft.com/office/drawing/2014/main" val="2878775469"/>
                    </a:ext>
                  </a:extLst>
                </a:gridCol>
                <a:gridCol w="329184">
                  <a:extLst>
                    <a:ext uri="{9D8B030D-6E8A-4147-A177-3AD203B41FA5}">
                      <a16:colId xmlns:a16="http://schemas.microsoft.com/office/drawing/2014/main" val="2874867857"/>
                    </a:ext>
                  </a:extLst>
                </a:gridCol>
                <a:gridCol w="329184">
                  <a:extLst>
                    <a:ext uri="{9D8B030D-6E8A-4147-A177-3AD203B41FA5}">
                      <a16:colId xmlns:a16="http://schemas.microsoft.com/office/drawing/2014/main" val="3693502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47427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- 2020-01-22 00:59:48</a:t>
                      </a:r>
                      <a:r>
                        <a:rPr kumimoji="0" lang="es-ES" sz="1000" b="0" i="0" u="none" strike="noStrike" kern="1200" cap="none" spc="0" normalizeH="0" baseline="0" noProof="0">
                          <a:ln>
                            <a:noFill/>
                          </a:ln>
                          <a:solidFill>
                            <a:prstClr val="black"/>
                          </a:solidFill>
                          <a:effectLst/>
                          <a:uLnTx/>
                          <a:uFillTx/>
                          <a:latin typeface="+mn-lt"/>
                          <a:ea typeface="+mn-ea"/>
                          <a:cs typeface="+mn-cs"/>
                        </a:rPr>
                        <a:t>
 ¿Compra de útiles escolares? Esta entrada a clases tomá tu tiempo para comparar precios, visitar más tiendas y provechar las ofertas.  Si tenés un ingreso extra como el salario escolar, utilizalo en compras más planificadas e inteligentes. Hacé que la cuesta de enero se convierta en una bajada fácil.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https://scontent.xx.fbcdn.net/v/t1.0-9/p720x720/82435364_2568739976558255_7944371045719343104_o.jpg?_nc_cat=109&amp;_nc_ohc=ZZ9T0kaKNBcAX8VRwQJ&amp;_nc_ht=scontent.xx&amp;_nc_tp=6&amp;oh=c3c16ac75f50f4929a2d93f4c17c87f7&amp;oe=5EC99CF8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02/07/2020 01:28:04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39408606"/>
                  </a:ext>
                </a:extLst>
              </a:tr>
            </a:tbl>
          </a:graphicData>
        </a:graphic>
      </p:graphicFrame>
      <p:sp>
        <p:nvSpPr>
          <p:cNvPr id="4" name="Text Placeholder 3">
            <a:extLst>
              <a:ext uri="{FF2B5EF4-FFF2-40B4-BE49-F238E27FC236}">
                <a16:creationId xmlns:a16="http://schemas.microsoft.com/office/drawing/2014/main" id="{B1C85898-1E9D-4794-824F-65C861BF8890}"/>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288455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D007-FBB1-46F7-BB2C-66C793E6A27F}"/>
              </a:ext>
            </a:extLst>
          </p:cNvPr>
          <p:cNvSpPr>
            <a:spLocks noGrp="1"/>
          </p:cNvSpPr>
          <p:nvPr>
            <p:ph type="title"/>
          </p:nvPr>
        </p:nvSpPr>
        <p:spPr/>
        <p:txBody>
          <a:bodyPr/>
          <a:lstStyle/>
          <a:p>
            <a:r>
              <a:rPr lang="en-US"/>
              <a:t>Facebook Own Posts Table | Asociación Bancaria Costarricense - 8 of 8</a:t>
            </a:r>
          </a:p>
        </p:txBody>
      </p:sp>
      <p:graphicFrame>
        <p:nvGraphicFramePr>
          <p:cNvPr id="5" name="Table Placeholder 4">
            <a:extLst>
              <a:ext uri="{FF2B5EF4-FFF2-40B4-BE49-F238E27FC236}">
                <a16:creationId xmlns:a16="http://schemas.microsoft.com/office/drawing/2014/main" id="{FEA3C225-BFC4-4E08-821E-698E1CFD6DD4}"/>
              </a:ext>
            </a:extLst>
          </p:cNvPr>
          <p:cNvGraphicFramePr>
            <a:graphicFrameLocks noGrp="1"/>
          </p:cNvGraphicFramePr>
          <p:nvPr>
            <p:ph type="tbl" sz="quarter" idx="13"/>
            <p:extLst>
              <p:ext uri="{D42A27DB-BD31-4B8C-83A1-F6EECF244321}">
                <p14:modId xmlns:p14="http://schemas.microsoft.com/office/powerpoint/2010/main" val="2977501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5220037"/>
                    </a:ext>
                  </a:extLst>
                </a:gridCol>
                <a:gridCol w="987552">
                  <a:extLst>
                    <a:ext uri="{9D8B030D-6E8A-4147-A177-3AD203B41FA5}">
                      <a16:colId xmlns:a16="http://schemas.microsoft.com/office/drawing/2014/main" val="1573413846"/>
                    </a:ext>
                  </a:extLst>
                </a:gridCol>
                <a:gridCol w="658368">
                  <a:extLst>
                    <a:ext uri="{9D8B030D-6E8A-4147-A177-3AD203B41FA5}">
                      <a16:colId xmlns:a16="http://schemas.microsoft.com/office/drawing/2014/main" val="2216199911"/>
                    </a:ext>
                  </a:extLst>
                </a:gridCol>
                <a:gridCol w="329184">
                  <a:extLst>
                    <a:ext uri="{9D8B030D-6E8A-4147-A177-3AD203B41FA5}">
                      <a16:colId xmlns:a16="http://schemas.microsoft.com/office/drawing/2014/main" val="822971123"/>
                    </a:ext>
                  </a:extLst>
                </a:gridCol>
                <a:gridCol w="329184">
                  <a:extLst>
                    <a:ext uri="{9D8B030D-6E8A-4147-A177-3AD203B41FA5}">
                      <a16:colId xmlns:a16="http://schemas.microsoft.com/office/drawing/2014/main" val="3695706354"/>
                    </a:ext>
                  </a:extLst>
                </a:gridCol>
                <a:gridCol w="329184">
                  <a:extLst>
                    <a:ext uri="{9D8B030D-6E8A-4147-A177-3AD203B41FA5}">
                      <a16:colId xmlns:a16="http://schemas.microsoft.com/office/drawing/2014/main" val="2577517028"/>
                    </a:ext>
                  </a:extLst>
                </a:gridCol>
                <a:gridCol w="329184">
                  <a:extLst>
                    <a:ext uri="{9D8B030D-6E8A-4147-A177-3AD203B41FA5}">
                      <a16:colId xmlns:a16="http://schemas.microsoft.com/office/drawing/2014/main" val="2776051681"/>
                    </a:ext>
                  </a:extLst>
                </a:gridCol>
                <a:gridCol w="329184">
                  <a:extLst>
                    <a:ext uri="{9D8B030D-6E8A-4147-A177-3AD203B41FA5}">
                      <a16:colId xmlns:a16="http://schemas.microsoft.com/office/drawing/2014/main" val="1891624043"/>
                    </a:ext>
                  </a:extLst>
                </a:gridCol>
                <a:gridCol w="329184">
                  <a:extLst>
                    <a:ext uri="{9D8B030D-6E8A-4147-A177-3AD203B41FA5}">
                      <a16:colId xmlns:a16="http://schemas.microsoft.com/office/drawing/2014/main" val="2287395391"/>
                    </a:ext>
                  </a:extLst>
                </a:gridCol>
                <a:gridCol w="329184">
                  <a:extLst>
                    <a:ext uri="{9D8B030D-6E8A-4147-A177-3AD203B41FA5}">
                      <a16:colId xmlns:a16="http://schemas.microsoft.com/office/drawing/2014/main" val="2394238361"/>
                    </a:ext>
                  </a:extLst>
                </a:gridCol>
                <a:gridCol w="329184">
                  <a:extLst>
                    <a:ext uri="{9D8B030D-6E8A-4147-A177-3AD203B41FA5}">
                      <a16:colId xmlns:a16="http://schemas.microsoft.com/office/drawing/2014/main" val="1655482673"/>
                    </a:ext>
                  </a:extLst>
                </a:gridCol>
                <a:gridCol w="329184">
                  <a:extLst>
                    <a:ext uri="{9D8B030D-6E8A-4147-A177-3AD203B41FA5}">
                      <a16:colId xmlns:a16="http://schemas.microsoft.com/office/drawing/2014/main" val="4112401754"/>
                    </a:ext>
                  </a:extLst>
                </a:gridCol>
                <a:gridCol w="329184">
                  <a:extLst>
                    <a:ext uri="{9D8B030D-6E8A-4147-A177-3AD203B41FA5}">
                      <a16:colId xmlns:a16="http://schemas.microsoft.com/office/drawing/2014/main" val="2306903380"/>
                    </a:ext>
                  </a:extLst>
                </a:gridCol>
                <a:gridCol w="329184">
                  <a:extLst>
                    <a:ext uri="{9D8B030D-6E8A-4147-A177-3AD203B41FA5}">
                      <a16:colId xmlns:a16="http://schemas.microsoft.com/office/drawing/2014/main" val="2706855342"/>
                    </a:ext>
                  </a:extLst>
                </a:gridCol>
                <a:gridCol w="329184">
                  <a:extLst>
                    <a:ext uri="{9D8B030D-6E8A-4147-A177-3AD203B41FA5}">
                      <a16:colId xmlns:a16="http://schemas.microsoft.com/office/drawing/2014/main" val="3774712998"/>
                    </a:ext>
                  </a:extLst>
                </a:gridCol>
                <a:gridCol w="329184">
                  <a:extLst>
                    <a:ext uri="{9D8B030D-6E8A-4147-A177-3AD203B41FA5}">
                      <a16:colId xmlns:a16="http://schemas.microsoft.com/office/drawing/2014/main" val="3632345212"/>
                    </a:ext>
                  </a:extLst>
                </a:gridCol>
                <a:gridCol w="329184">
                  <a:extLst>
                    <a:ext uri="{9D8B030D-6E8A-4147-A177-3AD203B41FA5}">
                      <a16:colId xmlns:a16="http://schemas.microsoft.com/office/drawing/2014/main" val="3749580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4103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- 2020-01-10 23:54:16</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https://scontent.xx.fbcdn.net/v/t1.0-9/s720x720/82307162_2546163095482610_1427859618402402304_o.jpg?_nc_cat=105&amp;_nc_ohc=SFsACe0eITUAQnEAsG0izhhqQ-LJ6kvViO0BNLX3UnM7qXH5XrwOvvg0A&amp;_nc_ht=scontent.xx&amp;_nc_tp=1&amp;oh=653aae838eb6ac46ff0c0e0b7c3a7585&amp;oe=5E9AFADA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09:04:59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7396677"/>
                  </a:ext>
                </a:extLst>
              </a:tr>
            </a:tbl>
          </a:graphicData>
        </a:graphic>
      </p:graphicFrame>
      <p:sp>
        <p:nvSpPr>
          <p:cNvPr id="4" name="Text Placeholder 3">
            <a:extLst>
              <a:ext uri="{FF2B5EF4-FFF2-40B4-BE49-F238E27FC236}">
                <a16:creationId xmlns:a16="http://schemas.microsoft.com/office/drawing/2014/main" id="{74666022-4465-4B92-8CD7-E79EC3CEE9B0}"/>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22047041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902</Words>
  <Application>Microsoft Office PowerPoint</Application>
  <PresentationFormat>On-screen Show (4:3)</PresentationFormat>
  <Paragraphs>288</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Asociación Bancaria Costarricense - 1 of 8</vt:lpstr>
      <vt:lpstr>Facebook Own Posts Table | Asociación Bancaria Costarricense - 2 of 8</vt:lpstr>
      <vt:lpstr>Facebook Own Posts Table | Asociación Bancaria Costarricense - 3 of 8</vt:lpstr>
      <vt:lpstr>Facebook Own Posts Table | Asociación Bancaria Costarricense - 4 of 8</vt:lpstr>
      <vt:lpstr>Facebook Own Posts Table | Asociación Bancaria Costarricense - 5 of 8</vt:lpstr>
      <vt:lpstr>Facebook Own Posts Table | Asociación Bancaria Costarricense - 6 of 8</vt:lpstr>
      <vt:lpstr>Facebook Own Posts Table | Asociación Bancaria Costarricense - 7 of 8</vt:lpstr>
      <vt:lpstr>Facebook Own Posts Table | Asociación Bancaria Costarricense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Asociación Bancaria Costarricense - 1 of 8</dc:title>
  <dc:creator>Frederik Peiniger</dc:creator>
  <cp:lastModifiedBy>Frederik Peiniger</cp:lastModifiedBy>
  <cp:revision>1</cp:revision>
  <dcterms:created xsi:type="dcterms:W3CDTF">2020-02-11T03:23:23Z</dcterms:created>
  <dcterms:modified xsi:type="dcterms:W3CDTF">2020-02-11T03:24:47Z</dcterms:modified>
</cp:coreProperties>
</file>