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Sheet1!$B$2:$B$42</c:f>
              <c:numCache>
                <c:formatCode>General</c:formatCode>
                <c:ptCount val="41"/>
                <c:pt idx="0">
                  <c:v>7147</c:v>
                </c:pt>
                <c:pt idx="1">
                  <c:v>7146</c:v>
                </c:pt>
                <c:pt idx="2">
                  <c:v>7146</c:v>
                </c:pt>
                <c:pt idx="3">
                  <c:v>7147</c:v>
                </c:pt>
                <c:pt idx="4">
                  <c:v>7147</c:v>
                </c:pt>
                <c:pt idx="5">
                  <c:v>7147</c:v>
                </c:pt>
                <c:pt idx="6">
                  <c:v>7147</c:v>
                </c:pt>
                <c:pt idx="7">
                  <c:v>7147</c:v>
                </c:pt>
                <c:pt idx="8">
                  <c:v>7147</c:v>
                </c:pt>
                <c:pt idx="9">
                  <c:v>7146</c:v>
                </c:pt>
                <c:pt idx="10">
                  <c:v>7147</c:v>
                </c:pt>
                <c:pt idx="11">
                  <c:v>7147</c:v>
                </c:pt>
                <c:pt idx="12">
                  <c:v>7145</c:v>
                </c:pt>
                <c:pt idx="13">
                  <c:v>7145</c:v>
                </c:pt>
                <c:pt idx="14">
                  <c:v>7145</c:v>
                </c:pt>
                <c:pt idx="15">
                  <c:v>7146</c:v>
                </c:pt>
                <c:pt idx="16">
                  <c:v>7144</c:v>
                </c:pt>
                <c:pt idx="17">
                  <c:v>7145</c:v>
                </c:pt>
                <c:pt idx="18">
                  <c:v>7146</c:v>
                </c:pt>
                <c:pt idx="19">
                  <c:v>7145</c:v>
                </c:pt>
                <c:pt idx="20">
                  <c:v>7146</c:v>
                </c:pt>
                <c:pt idx="21">
                  <c:v>7148</c:v>
                </c:pt>
                <c:pt idx="22">
                  <c:v>7148</c:v>
                </c:pt>
                <c:pt idx="23">
                  <c:v>7148</c:v>
                </c:pt>
                <c:pt idx="24">
                  <c:v>7148</c:v>
                </c:pt>
                <c:pt idx="25">
                  <c:v>7148</c:v>
                </c:pt>
                <c:pt idx="26">
                  <c:v>7148</c:v>
                </c:pt>
                <c:pt idx="27">
                  <c:v>7149</c:v>
                </c:pt>
                <c:pt idx="28">
                  <c:v>7151</c:v>
                </c:pt>
                <c:pt idx="29">
                  <c:v>7149</c:v>
                </c:pt>
                <c:pt idx="30">
                  <c:v>7149</c:v>
                </c:pt>
                <c:pt idx="31">
                  <c:v>7150</c:v>
                </c:pt>
                <c:pt idx="32">
                  <c:v>7151</c:v>
                </c:pt>
                <c:pt idx="33">
                  <c:v>7150</c:v>
                </c:pt>
                <c:pt idx="34">
                  <c:v>7151</c:v>
                </c:pt>
                <c:pt idx="35">
                  <c:v>7204</c:v>
                </c:pt>
                <c:pt idx="36">
                  <c:v>7322</c:v>
                </c:pt>
                <c:pt idx="37">
                  <c:v>7436</c:v>
                </c:pt>
                <c:pt idx="38">
                  <c:v>7451</c:v>
                </c:pt>
                <c:pt idx="39">
                  <c:v>7453</c:v>
                </c:pt>
                <c:pt idx="40">
                  <c:v>7458</c:v>
                </c:pt>
              </c:numCache>
            </c:numRef>
          </c:val>
          <c:smooth val="0"/>
          <c:extLst>
            <c:ext xmlns:c16="http://schemas.microsoft.com/office/drawing/2014/chart" uri="{C3380CC4-5D6E-409C-BE32-E72D297353CC}">
              <c16:uniqueId val="{00000000-29B2-4AC3-B25C-7F96DB6ECF5A}"/>
            </c:ext>
          </c:extLst>
        </c:ser>
        <c:dLbls>
          <c:showLegendKey val="0"/>
          <c:showVal val="0"/>
          <c:showCatName val="0"/>
          <c:showSerName val="0"/>
          <c:showPercent val="0"/>
          <c:showBubbleSize val="0"/>
        </c:dLbls>
        <c:smooth val="0"/>
        <c:axId val="288315672"/>
        <c:axId val="288317312"/>
      </c:lineChart>
      <c:dateAx>
        <c:axId val="288315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17312"/>
        <c:crosses val="autoZero"/>
        <c:auto val="1"/>
        <c:lblOffset val="100"/>
        <c:baseTimeUnit val="days"/>
      </c:dateAx>
      <c:valAx>
        <c:axId val="28831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1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Sheet1!$B$2:$B$42</c:f>
              <c:numCache>
                <c:formatCode>General</c:formatCode>
                <c:ptCount val="41"/>
                <c:pt idx="0">
                  <c:v>33451</c:v>
                </c:pt>
                <c:pt idx="1">
                  <c:v>19857</c:v>
                </c:pt>
                <c:pt idx="2">
                  <c:v>2993</c:v>
                </c:pt>
                <c:pt idx="3">
                  <c:v>2234</c:v>
                </c:pt>
                <c:pt idx="4">
                  <c:v>2900</c:v>
                </c:pt>
                <c:pt idx="5">
                  <c:v>2514</c:v>
                </c:pt>
                <c:pt idx="6">
                  <c:v>1735</c:v>
                </c:pt>
                <c:pt idx="7">
                  <c:v>2113</c:v>
                </c:pt>
                <c:pt idx="8">
                  <c:v>1855</c:v>
                </c:pt>
                <c:pt idx="9">
                  <c:v>3854</c:v>
                </c:pt>
                <c:pt idx="10">
                  <c:v>8235</c:v>
                </c:pt>
                <c:pt idx="11">
                  <c:v>9727</c:v>
                </c:pt>
                <c:pt idx="12">
                  <c:v>8271</c:v>
                </c:pt>
                <c:pt idx="13">
                  <c:v>5732</c:v>
                </c:pt>
                <c:pt idx="14">
                  <c:v>84</c:v>
                </c:pt>
                <c:pt idx="15">
                  <c:v>73</c:v>
                </c:pt>
                <c:pt idx="16">
                  <c:v>4532</c:v>
                </c:pt>
                <c:pt idx="17">
                  <c:v>168</c:v>
                </c:pt>
                <c:pt idx="18">
                  <c:v>10950</c:v>
                </c:pt>
                <c:pt idx="19">
                  <c:v>13430</c:v>
                </c:pt>
                <c:pt idx="20">
                  <c:v>272</c:v>
                </c:pt>
                <c:pt idx="21">
                  <c:v>1524</c:v>
                </c:pt>
                <c:pt idx="22">
                  <c:v>3159</c:v>
                </c:pt>
                <c:pt idx="23">
                  <c:v>4307</c:v>
                </c:pt>
                <c:pt idx="24">
                  <c:v>4734</c:v>
                </c:pt>
                <c:pt idx="25">
                  <c:v>2199</c:v>
                </c:pt>
                <c:pt idx="26">
                  <c:v>6159</c:v>
                </c:pt>
                <c:pt idx="27">
                  <c:v>10711</c:v>
                </c:pt>
                <c:pt idx="28">
                  <c:v>10557</c:v>
                </c:pt>
                <c:pt idx="29">
                  <c:v>1875</c:v>
                </c:pt>
                <c:pt idx="30">
                  <c:v>6466</c:v>
                </c:pt>
                <c:pt idx="31">
                  <c:v>12900</c:v>
                </c:pt>
                <c:pt idx="32">
                  <c:v>17970</c:v>
                </c:pt>
                <c:pt idx="33">
                  <c:v>1803</c:v>
                </c:pt>
                <c:pt idx="34">
                  <c:v>1322</c:v>
                </c:pt>
                <c:pt idx="35">
                  <c:v>24333</c:v>
                </c:pt>
                <c:pt idx="36">
                  <c:v>32105</c:v>
                </c:pt>
                <c:pt idx="37">
                  <c:v>29517</c:v>
                </c:pt>
                <c:pt idx="38">
                  <c:v>9747</c:v>
                </c:pt>
                <c:pt idx="39">
                  <c:v>7397</c:v>
                </c:pt>
                <c:pt idx="40">
                  <c:v>6483</c:v>
                </c:pt>
              </c:numCache>
            </c:numRef>
          </c:val>
          <c:smooth val="0"/>
          <c:extLst>
            <c:ext xmlns:c16="http://schemas.microsoft.com/office/drawing/2014/chart" uri="{C3380CC4-5D6E-409C-BE32-E72D297353CC}">
              <c16:uniqueId val="{00000000-C87E-4948-B3B5-DE12CAA4BCAD}"/>
            </c:ext>
          </c:extLst>
        </c:ser>
        <c:dLbls>
          <c:showLegendKey val="0"/>
          <c:showVal val="0"/>
          <c:showCatName val="0"/>
          <c:showSerName val="0"/>
          <c:showPercent val="0"/>
          <c:showBubbleSize val="0"/>
        </c:dLbls>
        <c:smooth val="0"/>
        <c:axId val="249298968"/>
        <c:axId val="170071048"/>
      </c:lineChart>
      <c:dateAx>
        <c:axId val="249298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071048"/>
        <c:crosses val="autoZero"/>
        <c:auto val="1"/>
        <c:lblOffset val="100"/>
        <c:baseTimeUnit val="days"/>
      </c:dateAx>
      <c:valAx>
        <c:axId val="17007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29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Sheet1!$B$2:$B$42</c:f>
              <c:numCache>
                <c:formatCode>General</c:formatCode>
                <c:ptCount val="41"/>
                <c:pt idx="0">
                  <c:v>1.29742010702221</c:v>
                </c:pt>
                <c:pt idx="1">
                  <c:v>1.48562219872085</c:v>
                </c:pt>
                <c:pt idx="2">
                  <c:v>1.97126628800535</c:v>
                </c:pt>
                <c:pt idx="3">
                  <c:v>1.3876454789615</c:v>
                </c:pt>
                <c:pt idx="4">
                  <c:v>1.6551724137931001</c:v>
                </c:pt>
                <c:pt idx="5">
                  <c:v>1.4717581543357201</c:v>
                </c:pt>
                <c:pt idx="6">
                  <c:v>1.2103746397694499</c:v>
                </c:pt>
                <c:pt idx="7">
                  <c:v>1.37245622337908</c:v>
                </c:pt>
                <c:pt idx="8">
                  <c:v>1.7789757412398901</c:v>
                </c:pt>
                <c:pt idx="9">
                  <c:v>3.9699014011416698</c:v>
                </c:pt>
                <c:pt idx="10">
                  <c:v>3.8372799028536702</c:v>
                </c:pt>
                <c:pt idx="11">
                  <c:v>3.0327953120180902</c:v>
                </c:pt>
                <c:pt idx="12">
                  <c:v>2.1400072542618802</c:v>
                </c:pt>
                <c:pt idx="13">
                  <c:v>2.04117236566643</c:v>
                </c:pt>
                <c:pt idx="14">
                  <c:v>1.19047619047619</c:v>
                </c:pt>
                <c:pt idx="15">
                  <c:v>4.10958904109589</c:v>
                </c:pt>
                <c:pt idx="16">
                  <c:v>5.4060017652250698</c:v>
                </c:pt>
                <c:pt idx="17">
                  <c:v>1.78571428571429</c:v>
                </c:pt>
                <c:pt idx="18">
                  <c:v>3.97260273972603</c:v>
                </c:pt>
                <c:pt idx="19">
                  <c:v>2.76247207743857</c:v>
                </c:pt>
                <c:pt idx="20">
                  <c:v>1.8382352941176501</c:v>
                </c:pt>
                <c:pt idx="21">
                  <c:v>4.6587926509186399</c:v>
                </c:pt>
                <c:pt idx="22">
                  <c:v>4.7799936688825602</c:v>
                </c:pt>
                <c:pt idx="23">
                  <c:v>3.57557464592524</c:v>
                </c:pt>
                <c:pt idx="24">
                  <c:v>2.1757498943810698</c:v>
                </c:pt>
                <c:pt idx="25">
                  <c:v>2.5466120964074599</c:v>
                </c:pt>
                <c:pt idx="26">
                  <c:v>5.7314499106997898</c:v>
                </c:pt>
                <c:pt idx="27">
                  <c:v>3.60377182335916</c:v>
                </c:pt>
                <c:pt idx="28">
                  <c:v>3.0027469925168102</c:v>
                </c:pt>
                <c:pt idx="29">
                  <c:v>2.1866666666666701</c:v>
                </c:pt>
                <c:pt idx="30">
                  <c:v>4.50046396535725</c:v>
                </c:pt>
                <c:pt idx="31">
                  <c:v>2.38759689922481</c:v>
                </c:pt>
                <c:pt idx="32">
                  <c:v>2.2259321090706701</c:v>
                </c:pt>
                <c:pt idx="33">
                  <c:v>2.8286189683860199</c:v>
                </c:pt>
                <c:pt idx="34">
                  <c:v>2.34493192133132</c:v>
                </c:pt>
                <c:pt idx="35">
                  <c:v>7.8494225948300702</c:v>
                </c:pt>
                <c:pt idx="36">
                  <c:v>6.9957950475003896</c:v>
                </c:pt>
                <c:pt idx="37">
                  <c:v>6.6368533387539399</c:v>
                </c:pt>
                <c:pt idx="38">
                  <c:v>6.2378167641325497</c:v>
                </c:pt>
                <c:pt idx="39">
                  <c:v>5.4481546572935002</c:v>
                </c:pt>
                <c:pt idx="40">
                  <c:v>5.2136356625019298</c:v>
                </c:pt>
              </c:numCache>
            </c:numRef>
          </c:val>
          <c:smooth val="0"/>
          <c:extLst>
            <c:ext xmlns:c16="http://schemas.microsoft.com/office/drawing/2014/chart" uri="{C3380CC4-5D6E-409C-BE32-E72D297353CC}">
              <c16:uniqueId val="{00000000-B863-45DB-83A0-13A91788AC93}"/>
            </c:ext>
          </c:extLst>
        </c:ser>
        <c:dLbls>
          <c:showLegendKey val="0"/>
          <c:showVal val="0"/>
          <c:showCatName val="0"/>
          <c:showSerName val="0"/>
          <c:showPercent val="0"/>
          <c:showBubbleSize val="0"/>
        </c:dLbls>
        <c:smooth val="0"/>
        <c:axId val="289842936"/>
        <c:axId val="289840968"/>
      </c:lineChart>
      <c:dateAx>
        <c:axId val="28984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40968"/>
        <c:crosses val="autoZero"/>
        <c:auto val="1"/>
        <c:lblOffset val="100"/>
        <c:baseTimeUnit val="days"/>
      </c:dateAx>
      <c:valAx>
        <c:axId val="28984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4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 Organic Reach</c:v>
                </c:pt>
              </c:strCache>
            </c:strRef>
          </c:tx>
          <c:spPr>
            <a:ln w="28575" cap="rnd">
              <a:solidFill>
                <a:schemeClr val="accent1"/>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Sheet1!$B$2:$B$42</c:f>
              <c:numCache>
                <c:formatCode>General</c:formatCode>
                <c:ptCount val="41"/>
                <c:pt idx="0">
                  <c:v>205</c:v>
                </c:pt>
                <c:pt idx="1">
                  <c:v>97</c:v>
                </c:pt>
                <c:pt idx="2">
                  <c:v>81</c:v>
                </c:pt>
                <c:pt idx="3">
                  <c:v>46</c:v>
                </c:pt>
                <c:pt idx="4">
                  <c:v>49</c:v>
                </c:pt>
                <c:pt idx="5">
                  <c:v>36</c:v>
                </c:pt>
                <c:pt idx="6">
                  <c:v>43</c:v>
                </c:pt>
                <c:pt idx="7">
                  <c:v>41</c:v>
                </c:pt>
                <c:pt idx="8">
                  <c:v>32</c:v>
                </c:pt>
                <c:pt idx="9">
                  <c:v>320</c:v>
                </c:pt>
                <c:pt idx="10">
                  <c:v>589</c:v>
                </c:pt>
                <c:pt idx="11">
                  <c:v>389</c:v>
                </c:pt>
                <c:pt idx="12">
                  <c:v>317</c:v>
                </c:pt>
                <c:pt idx="13">
                  <c:v>286</c:v>
                </c:pt>
                <c:pt idx="14">
                  <c:v>83</c:v>
                </c:pt>
                <c:pt idx="15">
                  <c:v>72</c:v>
                </c:pt>
                <c:pt idx="16">
                  <c:v>568</c:v>
                </c:pt>
                <c:pt idx="17">
                  <c:v>157</c:v>
                </c:pt>
                <c:pt idx="18">
                  <c:v>466</c:v>
                </c:pt>
                <c:pt idx="19">
                  <c:v>202</c:v>
                </c:pt>
                <c:pt idx="20">
                  <c:v>271</c:v>
                </c:pt>
                <c:pt idx="21">
                  <c:v>171</c:v>
                </c:pt>
                <c:pt idx="22">
                  <c:v>148</c:v>
                </c:pt>
                <c:pt idx="23">
                  <c:v>68</c:v>
                </c:pt>
                <c:pt idx="24">
                  <c:v>61</c:v>
                </c:pt>
                <c:pt idx="25">
                  <c:v>55</c:v>
                </c:pt>
                <c:pt idx="26">
                  <c:v>475</c:v>
                </c:pt>
                <c:pt idx="27">
                  <c:v>392</c:v>
                </c:pt>
                <c:pt idx="28">
                  <c:v>291</c:v>
                </c:pt>
                <c:pt idx="29">
                  <c:v>1528</c:v>
                </c:pt>
                <c:pt idx="30">
                  <c:v>264</c:v>
                </c:pt>
                <c:pt idx="31">
                  <c:v>209</c:v>
                </c:pt>
                <c:pt idx="32">
                  <c:v>210</c:v>
                </c:pt>
                <c:pt idx="33">
                  <c:v>64</c:v>
                </c:pt>
                <c:pt idx="34">
                  <c:v>50</c:v>
                </c:pt>
                <c:pt idx="35">
                  <c:v>4460</c:v>
                </c:pt>
                <c:pt idx="36">
                  <c:v>3345</c:v>
                </c:pt>
                <c:pt idx="37">
                  <c:v>8434</c:v>
                </c:pt>
                <c:pt idx="38">
                  <c:v>3726</c:v>
                </c:pt>
                <c:pt idx="39">
                  <c:v>958</c:v>
                </c:pt>
                <c:pt idx="40">
                  <c:v>749</c:v>
                </c:pt>
              </c:numCache>
            </c:numRef>
          </c:val>
          <c:smooth val="0"/>
          <c:extLst>
            <c:ext xmlns:c16="http://schemas.microsoft.com/office/drawing/2014/chart" uri="{C3380CC4-5D6E-409C-BE32-E72D297353CC}">
              <c16:uniqueId val="{00000000-BF14-45B4-8108-04B5331FF52A}"/>
            </c:ext>
          </c:extLst>
        </c:ser>
        <c:ser>
          <c:idx val="1"/>
          <c:order val="1"/>
          <c:tx>
            <c:strRef>
              <c:f>Sheet1!$C$1</c:f>
              <c:strCache>
                <c:ptCount val="1"/>
                <c:pt idx="0">
                  <c:v>Asociación Bancaria Costarricense Paid Reach</c:v>
                </c:pt>
              </c:strCache>
            </c:strRef>
          </c:tx>
          <c:spPr>
            <a:ln w="28575" cap="rnd">
              <a:solidFill>
                <a:schemeClr val="accent2"/>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Sheet1!$C$2:$C$42</c:f>
              <c:numCache>
                <c:formatCode>General</c:formatCode>
                <c:ptCount val="41"/>
                <c:pt idx="0">
                  <c:v>33347</c:v>
                </c:pt>
                <c:pt idx="1">
                  <c:v>19755</c:v>
                </c:pt>
                <c:pt idx="2">
                  <c:v>2917</c:v>
                </c:pt>
                <c:pt idx="3">
                  <c:v>2202</c:v>
                </c:pt>
                <c:pt idx="4">
                  <c:v>2831</c:v>
                </c:pt>
                <c:pt idx="5">
                  <c:v>2487</c:v>
                </c:pt>
                <c:pt idx="6">
                  <c:v>1707</c:v>
                </c:pt>
                <c:pt idx="7">
                  <c:v>2055</c:v>
                </c:pt>
                <c:pt idx="8">
                  <c:v>1825</c:v>
                </c:pt>
                <c:pt idx="9">
                  <c:v>3660</c:v>
                </c:pt>
                <c:pt idx="10">
                  <c:v>7776</c:v>
                </c:pt>
                <c:pt idx="11">
                  <c:v>9448</c:v>
                </c:pt>
                <c:pt idx="12">
                  <c:v>8028</c:v>
                </c:pt>
                <c:pt idx="13">
                  <c:v>5472</c:v>
                </c:pt>
                <c:pt idx="14">
                  <c:v>0</c:v>
                </c:pt>
                <c:pt idx="15">
                  <c:v>0</c:v>
                </c:pt>
                <c:pt idx="16">
                  <c:v>3954</c:v>
                </c:pt>
                <c:pt idx="17">
                  <c:v>10</c:v>
                </c:pt>
                <c:pt idx="18">
                  <c:v>10451</c:v>
                </c:pt>
                <c:pt idx="19">
                  <c:v>13239</c:v>
                </c:pt>
                <c:pt idx="20">
                  <c:v>0</c:v>
                </c:pt>
                <c:pt idx="21">
                  <c:v>1347</c:v>
                </c:pt>
                <c:pt idx="22">
                  <c:v>3019</c:v>
                </c:pt>
                <c:pt idx="23">
                  <c:v>4203</c:v>
                </c:pt>
                <c:pt idx="24">
                  <c:v>4694</c:v>
                </c:pt>
                <c:pt idx="25">
                  <c:v>2149</c:v>
                </c:pt>
                <c:pt idx="26">
                  <c:v>5703</c:v>
                </c:pt>
                <c:pt idx="27">
                  <c:v>10365</c:v>
                </c:pt>
                <c:pt idx="28">
                  <c:v>10337</c:v>
                </c:pt>
                <c:pt idx="29">
                  <c:v>413</c:v>
                </c:pt>
                <c:pt idx="30">
                  <c:v>6224</c:v>
                </c:pt>
                <c:pt idx="31">
                  <c:v>12764</c:v>
                </c:pt>
                <c:pt idx="32">
                  <c:v>17752</c:v>
                </c:pt>
                <c:pt idx="33">
                  <c:v>1725</c:v>
                </c:pt>
                <c:pt idx="34">
                  <c:v>1277</c:v>
                </c:pt>
                <c:pt idx="35">
                  <c:v>19971</c:v>
                </c:pt>
                <c:pt idx="36">
                  <c:v>29313</c:v>
                </c:pt>
                <c:pt idx="37">
                  <c:v>20847</c:v>
                </c:pt>
                <c:pt idx="38">
                  <c:v>5809</c:v>
                </c:pt>
                <c:pt idx="39">
                  <c:v>6333</c:v>
                </c:pt>
                <c:pt idx="40">
                  <c:v>5774</c:v>
                </c:pt>
              </c:numCache>
            </c:numRef>
          </c:val>
          <c:smooth val="0"/>
          <c:extLst>
            <c:ext xmlns:c16="http://schemas.microsoft.com/office/drawing/2014/chart" uri="{C3380CC4-5D6E-409C-BE32-E72D297353CC}">
              <c16:uniqueId val="{00000001-BF14-45B4-8108-04B5331FF52A}"/>
            </c:ext>
          </c:extLst>
        </c:ser>
        <c:ser>
          <c:idx val="2"/>
          <c:order val="2"/>
          <c:tx>
            <c:strRef>
              <c:f>Sheet1!$D$1</c:f>
              <c:strCache>
                <c:ptCount val="1"/>
                <c:pt idx="0">
                  <c:v>Asociación Bancaria Costarricense Viral Reach</c:v>
                </c:pt>
              </c:strCache>
            </c:strRef>
          </c:tx>
          <c:spPr>
            <a:ln w="28575" cap="rnd">
              <a:solidFill>
                <a:schemeClr val="accent3"/>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Sheet1!$D$2:$D$42</c:f>
              <c:numCache>
                <c:formatCode>General</c:formatCode>
                <c:ptCount val="41"/>
                <c:pt idx="0">
                  <c:v>154</c:v>
                </c:pt>
                <c:pt idx="1">
                  <c:v>76</c:v>
                </c:pt>
                <c:pt idx="2">
                  <c:v>77</c:v>
                </c:pt>
                <c:pt idx="3">
                  <c:v>44</c:v>
                </c:pt>
                <c:pt idx="4">
                  <c:v>49</c:v>
                </c:pt>
                <c:pt idx="5">
                  <c:v>33</c:v>
                </c:pt>
                <c:pt idx="6">
                  <c:v>40</c:v>
                </c:pt>
                <c:pt idx="7">
                  <c:v>37</c:v>
                </c:pt>
                <c:pt idx="8">
                  <c:v>31</c:v>
                </c:pt>
                <c:pt idx="9">
                  <c:v>75</c:v>
                </c:pt>
                <c:pt idx="10">
                  <c:v>525</c:v>
                </c:pt>
                <c:pt idx="11">
                  <c:v>365</c:v>
                </c:pt>
                <c:pt idx="12">
                  <c:v>300</c:v>
                </c:pt>
                <c:pt idx="13">
                  <c:v>285</c:v>
                </c:pt>
                <c:pt idx="14">
                  <c:v>82</c:v>
                </c:pt>
                <c:pt idx="15">
                  <c:v>69</c:v>
                </c:pt>
                <c:pt idx="16">
                  <c:v>331</c:v>
                </c:pt>
                <c:pt idx="17">
                  <c:v>106</c:v>
                </c:pt>
                <c:pt idx="18">
                  <c:v>430</c:v>
                </c:pt>
                <c:pt idx="19">
                  <c:v>170</c:v>
                </c:pt>
                <c:pt idx="20">
                  <c:v>92</c:v>
                </c:pt>
                <c:pt idx="21">
                  <c:v>110</c:v>
                </c:pt>
                <c:pt idx="22">
                  <c:v>116</c:v>
                </c:pt>
                <c:pt idx="23">
                  <c:v>52</c:v>
                </c:pt>
                <c:pt idx="24">
                  <c:v>53</c:v>
                </c:pt>
                <c:pt idx="25">
                  <c:v>53</c:v>
                </c:pt>
                <c:pt idx="26">
                  <c:v>214</c:v>
                </c:pt>
                <c:pt idx="27">
                  <c:v>350</c:v>
                </c:pt>
                <c:pt idx="28">
                  <c:v>283</c:v>
                </c:pt>
                <c:pt idx="29">
                  <c:v>114</c:v>
                </c:pt>
                <c:pt idx="30">
                  <c:v>142</c:v>
                </c:pt>
                <c:pt idx="31">
                  <c:v>120</c:v>
                </c:pt>
                <c:pt idx="32">
                  <c:v>76</c:v>
                </c:pt>
                <c:pt idx="33">
                  <c:v>47</c:v>
                </c:pt>
                <c:pt idx="34">
                  <c:v>39</c:v>
                </c:pt>
                <c:pt idx="35">
                  <c:v>2884</c:v>
                </c:pt>
                <c:pt idx="36">
                  <c:v>3085</c:v>
                </c:pt>
                <c:pt idx="37">
                  <c:v>8015</c:v>
                </c:pt>
                <c:pt idx="38">
                  <c:v>3555</c:v>
                </c:pt>
                <c:pt idx="39">
                  <c:v>909</c:v>
                </c:pt>
                <c:pt idx="40">
                  <c:v>690</c:v>
                </c:pt>
              </c:numCache>
            </c:numRef>
          </c:val>
          <c:smooth val="0"/>
          <c:extLst>
            <c:ext xmlns:c16="http://schemas.microsoft.com/office/drawing/2014/chart" uri="{C3380CC4-5D6E-409C-BE32-E72D297353CC}">
              <c16:uniqueId val="{00000002-BF14-45B4-8108-04B5331FF52A}"/>
            </c:ext>
          </c:extLst>
        </c:ser>
        <c:dLbls>
          <c:showLegendKey val="0"/>
          <c:showVal val="0"/>
          <c:showCatName val="0"/>
          <c:showSerName val="0"/>
          <c:showPercent val="0"/>
          <c:showBubbleSize val="0"/>
        </c:dLbls>
        <c:smooth val="0"/>
        <c:axId val="287782752"/>
        <c:axId val="287786032"/>
      </c:lineChart>
      <c:dateAx>
        <c:axId val="28778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86032"/>
        <c:crosses val="autoZero"/>
        <c:auto val="1"/>
        <c:lblOffset val="100"/>
        <c:baseTimeUnit val="days"/>
      </c:dateAx>
      <c:valAx>
        <c:axId val="28778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8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5.0631751873245099</c:v>
                </c:pt>
              </c:numCache>
            </c:numRef>
          </c:val>
          <c:extLst>
            <c:ext xmlns:c16="http://schemas.microsoft.com/office/drawing/2014/chart" uri="{C3380CC4-5D6E-409C-BE32-E72D297353CC}">
              <c16:uniqueId val="{00000000-A788-4FC3-9A36-55409A241DB9}"/>
            </c:ext>
          </c:extLst>
        </c:ser>
        <c:dLbls>
          <c:showLegendKey val="0"/>
          <c:showVal val="0"/>
          <c:showCatName val="0"/>
          <c:showSerName val="0"/>
          <c:showPercent val="0"/>
          <c:showBubbleSize val="0"/>
        </c:dLbls>
        <c:gapWidth val="219"/>
        <c:overlap val="-27"/>
        <c:axId val="287782096"/>
        <c:axId val="287785704"/>
      </c:barChart>
      <c:catAx>
        <c:axId val="28778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85704"/>
        <c:crosses val="autoZero"/>
        <c:auto val="1"/>
        <c:lblAlgn val="ctr"/>
        <c:lblOffset val="100"/>
        <c:noMultiLvlLbl val="0"/>
      </c:catAx>
      <c:valAx>
        <c:axId val="28778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8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Sheet1!$B$2:$B$42</c:f>
              <c:numCache>
                <c:formatCode>General</c:formatCode>
                <c:ptCount val="41"/>
                <c:pt idx="0">
                  <c:v>0</c:v>
                </c:pt>
                <c:pt idx="1">
                  <c:v>0</c:v>
                </c:pt>
                <c:pt idx="2">
                  <c:v>0</c:v>
                </c:pt>
                <c:pt idx="3">
                  <c:v>0</c:v>
                </c:pt>
                <c:pt idx="4">
                  <c:v>0</c:v>
                </c:pt>
                <c:pt idx="5">
                  <c:v>0</c:v>
                </c:pt>
                <c:pt idx="6">
                  <c:v>0</c:v>
                </c:pt>
                <c:pt idx="7">
                  <c:v>0</c:v>
                </c:pt>
                <c:pt idx="8">
                  <c:v>0</c:v>
                </c:pt>
                <c:pt idx="9">
                  <c:v>0</c:v>
                </c:pt>
                <c:pt idx="10">
                  <c:v>6.5883340327318498</c:v>
                </c:pt>
                <c:pt idx="11">
                  <c:v>0</c:v>
                </c:pt>
                <c:pt idx="12">
                  <c:v>0</c:v>
                </c:pt>
                <c:pt idx="13">
                  <c:v>0</c:v>
                </c:pt>
                <c:pt idx="14">
                  <c:v>0</c:v>
                </c:pt>
                <c:pt idx="15">
                  <c:v>0</c:v>
                </c:pt>
                <c:pt idx="16">
                  <c:v>6.2255176273083404</c:v>
                </c:pt>
                <c:pt idx="17">
                  <c:v>0</c:v>
                </c:pt>
                <c:pt idx="18">
                  <c:v>0</c:v>
                </c:pt>
                <c:pt idx="19">
                  <c:v>0</c:v>
                </c:pt>
                <c:pt idx="20">
                  <c:v>0</c:v>
                </c:pt>
                <c:pt idx="21">
                  <c:v>4.2663309553783701</c:v>
                </c:pt>
                <c:pt idx="22">
                  <c:v>0</c:v>
                </c:pt>
                <c:pt idx="23">
                  <c:v>0</c:v>
                </c:pt>
                <c:pt idx="24">
                  <c:v>0</c:v>
                </c:pt>
                <c:pt idx="25">
                  <c:v>0</c:v>
                </c:pt>
                <c:pt idx="26">
                  <c:v>7.3986013986014001</c:v>
                </c:pt>
                <c:pt idx="27">
                  <c:v>0</c:v>
                </c:pt>
                <c:pt idx="28">
                  <c:v>0</c:v>
                </c:pt>
                <c:pt idx="29">
                  <c:v>6.1512652034111603</c:v>
                </c:pt>
                <c:pt idx="30">
                  <c:v>0</c:v>
                </c:pt>
                <c:pt idx="31">
                  <c:v>0</c:v>
                </c:pt>
                <c:pt idx="32">
                  <c:v>0</c:v>
                </c:pt>
                <c:pt idx="33">
                  <c:v>0</c:v>
                </c:pt>
                <c:pt idx="34">
                  <c:v>0</c:v>
                </c:pt>
                <c:pt idx="35">
                  <c:v>15.3340788370143</c:v>
                </c:pt>
                <c:pt idx="36">
                  <c:v>0</c:v>
                </c:pt>
                <c:pt idx="37">
                  <c:v>11.771961079895799</c:v>
                </c:pt>
                <c:pt idx="38">
                  <c:v>0</c:v>
                </c:pt>
                <c:pt idx="39">
                  <c:v>0</c:v>
                </c:pt>
                <c:pt idx="40">
                  <c:v>0</c:v>
                </c:pt>
              </c:numCache>
            </c:numRef>
          </c:val>
          <c:smooth val="0"/>
          <c:extLst>
            <c:ext xmlns:c16="http://schemas.microsoft.com/office/drawing/2014/chart" uri="{C3380CC4-5D6E-409C-BE32-E72D297353CC}">
              <c16:uniqueId val="{00000000-23A6-476A-9ABA-6EA1204CA8A7}"/>
            </c:ext>
          </c:extLst>
        </c:ser>
        <c:dLbls>
          <c:showLegendKey val="0"/>
          <c:showVal val="0"/>
          <c:showCatName val="0"/>
          <c:showSerName val="0"/>
          <c:showPercent val="0"/>
          <c:showBubbleSize val="0"/>
        </c:dLbls>
        <c:smooth val="0"/>
        <c:axId val="291986480"/>
        <c:axId val="291988448"/>
      </c:lineChart>
      <c:dateAx>
        <c:axId val="29198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88448"/>
        <c:crosses val="autoZero"/>
        <c:auto val="1"/>
        <c:lblOffset val="100"/>
        <c:baseTimeUnit val="days"/>
      </c:dateAx>
      <c:valAx>
        <c:axId val="29198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8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Sheet1!$B$2:$B$42</c:f>
              <c:numCache>
                <c:formatCode>General</c:formatCode>
                <c:ptCount val="41"/>
                <c:pt idx="0">
                  <c:v>434</c:v>
                </c:pt>
                <c:pt idx="1">
                  <c:v>295</c:v>
                </c:pt>
                <c:pt idx="2">
                  <c:v>59</c:v>
                </c:pt>
                <c:pt idx="3">
                  <c:v>31</c:v>
                </c:pt>
                <c:pt idx="4">
                  <c:v>48</c:v>
                </c:pt>
                <c:pt idx="5">
                  <c:v>37</c:v>
                </c:pt>
                <c:pt idx="6">
                  <c:v>21</c:v>
                </c:pt>
                <c:pt idx="7">
                  <c:v>29</c:v>
                </c:pt>
                <c:pt idx="8">
                  <c:v>33</c:v>
                </c:pt>
                <c:pt idx="9">
                  <c:v>153</c:v>
                </c:pt>
                <c:pt idx="10">
                  <c:v>316</c:v>
                </c:pt>
                <c:pt idx="11">
                  <c:v>295</c:v>
                </c:pt>
                <c:pt idx="12">
                  <c:v>177</c:v>
                </c:pt>
                <c:pt idx="13">
                  <c:v>117</c:v>
                </c:pt>
                <c:pt idx="14">
                  <c:v>1</c:v>
                </c:pt>
                <c:pt idx="15">
                  <c:v>3</c:v>
                </c:pt>
                <c:pt idx="16">
                  <c:v>245</c:v>
                </c:pt>
                <c:pt idx="17">
                  <c:v>3</c:v>
                </c:pt>
                <c:pt idx="18">
                  <c:v>435</c:v>
                </c:pt>
                <c:pt idx="19">
                  <c:v>371</c:v>
                </c:pt>
                <c:pt idx="20">
                  <c:v>5</c:v>
                </c:pt>
                <c:pt idx="21">
                  <c:v>71</c:v>
                </c:pt>
                <c:pt idx="22">
                  <c:v>151</c:v>
                </c:pt>
                <c:pt idx="23">
                  <c:v>154</c:v>
                </c:pt>
                <c:pt idx="24">
                  <c:v>103</c:v>
                </c:pt>
                <c:pt idx="25">
                  <c:v>56</c:v>
                </c:pt>
                <c:pt idx="26">
                  <c:v>353</c:v>
                </c:pt>
                <c:pt idx="27">
                  <c:v>386</c:v>
                </c:pt>
                <c:pt idx="28">
                  <c:v>317</c:v>
                </c:pt>
                <c:pt idx="29">
                  <c:v>41</c:v>
                </c:pt>
                <c:pt idx="30">
                  <c:v>291</c:v>
                </c:pt>
                <c:pt idx="31">
                  <c:v>308</c:v>
                </c:pt>
                <c:pt idx="32">
                  <c:v>400</c:v>
                </c:pt>
                <c:pt idx="33">
                  <c:v>51</c:v>
                </c:pt>
                <c:pt idx="34">
                  <c:v>31</c:v>
                </c:pt>
                <c:pt idx="35">
                  <c:v>1910</c:v>
                </c:pt>
                <c:pt idx="36">
                  <c:v>2246</c:v>
                </c:pt>
                <c:pt idx="37">
                  <c:v>1959</c:v>
                </c:pt>
                <c:pt idx="38">
                  <c:v>608</c:v>
                </c:pt>
                <c:pt idx="39">
                  <c:v>403</c:v>
                </c:pt>
                <c:pt idx="40">
                  <c:v>338</c:v>
                </c:pt>
              </c:numCache>
            </c:numRef>
          </c:val>
          <c:smooth val="0"/>
          <c:extLst>
            <c:ext xmlns:c16="http://schemas.microsoft.com/office/drawing/2014/chart" uri="{C3380CC4-5D6E-409C-BE32-E72D297353CC}">
              <c16:uniqueId val="{00000000-8F11-43BD-8B19-CEAF835D63A3}"/>
            </c:ext>
          </c:extLst>
        </c:ser>
        <c:dLbls>
          <c:showLegendKey val="0"/>
          <c:showVal val="0"/>
          <c:showCatName val="0"/>
          <c:showSerName val="0"/>
          <c:showPercent val="0"/>
          <c:showBubbleSize val="0"/>
        </c:dLbls>
        <c:smooth val="0"/>
        <c:axId val="291991400"/>
        <c:axId val="291990088"/>
      </c:lineChart>
      <c:dateAx>
        <c:axId val="29199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0088"/>
        <c:crosses val="autoZero"/>
        <c:auto val="1"/>
        <c:lblOffset val="100"/>
        <c:baseTimeUnit val="days"/>
      </c:dateAx>
      <c:valAx>
        <c:axId val="29199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Asociación Bancaria Costarricense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7.2435985211556897</c:v>
                </c:pt>
                <c:pt idx="2">
                  <c:v>9.5987950157469495</c:v>
                </c:pt>
                <c:pt idx="3">
                  <c:v>6.0249212652334698</c:v>
                </c:pt>
                <c:pt idx="4">
                  <c:v>5.9518919165639703</c:v>
                </c:pt>
                <c:pt idx="5">
                  <c:v>6.4494043543749102</c:v>
                </c:pt>
              </c:numCache>
            </c:numRef>
          </c:val>
          <c:extLst>
            <c:ext xmlns:c16="http://schemas.microsoft.com/office/drawing/2014/chart" uri="{C3380CC4-5D6E-409C-BE32-E72D297353CC}">
              <c16:uniqueId val="{00000000-AEA7-4613-9980-7EF9372F4DCA}"/>
            </c:ext>
          </c:extLst>
        </c:ser>
        <c:dLbls>
          <c:showLegendKey val="0"/>
          <c:showVal val="0"/>
          <c:showCatName val="0"/>
          <c:showSerName val="0"/>
          <c:showPercent val="0"/>
          <c:showBubbleSize val="0"/>
        </c:dLbls>
        <c:gapWidth val="219"/>
        <c:overlap val="-27"/>
        <c:axId val="169235480"/>
        <c:axId val="169236136"/>
      </c:barChart>
      <c:catAx>
        <c:axId val="16923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236136"/>
        <c:crosses val="autoZero"/>
        <c:auto val="1"/>
        <c:lblAlgn val="ctr"/>
        <c:lblOffset val="100"/>
        <c:noMultiLvlLbl val="0"/>
      </c:catAx>
      <c:valAx>
        <c:axId val="16923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23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Asociación Bancaria Costarricense</c:v>
                </c:pt>
              </c:strCache>
            </c:strRef>
          </c:tx>
          <c:spPr>
            <a:ln w="28575" cap="rnd">
              <a:solidFill>
                <a:schemeClr val="accent1"/>
              </a:solidFill>
              <a:round/>
            </a:ln>
            <a:effectLst/>
          </c:spPr>
          <c:marker>
            <c:symbol val="none"/>
          </c:marker>
          <c:cat>
            <c:numRef>
              <c:f>Sheet1!$A$2:$A$42</c:f>
              <c:numCache>
                <c:formatCode>m/d/yyyy</c:formatCode>
                <c:ptCount val="4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numCache>
            </c:numRef>
          </c:cat>
          <c:val>
            <c:numRef>
              <c:f>Sheet1!$B$2:$B$42</c:f>
              <c:numCache>
                <c:formatCode>General</c:formatCode>
                <c:ptCount val="41"/>
                <c:pt idx="0">
                  <c:v>0</c:v>
                </c:pt>
                <c:pt idx="1">
                  <c:v>0</c:v>
                </c:pt>
                <c:pt idx="2">
                  <c:v>0</c:v>
                </c:pt>
                <c:pt idx="3">
                  <c:v>0</c:v>
                </c:pt>
                <c:pt idx="4">
                  <c:v>0</c:v>
                </c:pt>
                <c:pt idx="5">
                  <c:v>0</c:v>
                </c:pt>
                <c:pt idx="6">
                  <c:v>0</c:v>
                </c:pt>
                <c:pt idx="7">
                  <c:v>0</c:v>
                </c:pt>
                <c:pt idx="8">
                  <c:v>0</c:v>
                </c:pt>
                <c:pt idx="9">
                  <c:v>0</c:v>
                </c:pt>
                <c:pt idx="10">
                  <c:v>471</c:v>
                </c:pt>
                <c:pt idx="11">
                  <c:v>0</c:v>
                </c:pt>
                <c:pt idx="12">
                  <c:v>0</c:v>
                </c:pt>
                <c:pt idx="13">
                  <c:v>0</c:v>
                </c:pt>
                <c:pt idx="14">
                  <c:v>0</c:v>
                </c:pt>
                <c:pt idx="15">
                  <c:v>0</c:v>
                </c:pt>
                <c:pt idx="16">
                  <c:v>445</c:v>
                </c:pt>
                <c:pt idx="17">
                  <c:v>0</c:v>
                </c:pt>
                <c:pt idx="18">
                  <c:v>0</c:v>
                </c:pt>
                <c:pt idx="19">
                  <c:v>0</c:v>
                </c:pt>
                <c:pt idx="20">
                  <c:v>0</c:v>
                </c:pt>
                <c:pt idx="21">
                  <c:v>305</c:v>
                </c:pt>
                <c:pt idx="22">
                  <c:v>0</c:v>
                </c:pt>
                <c:pt idx="23">
                  <c:v>0</c:v>
                </c:pt>
                <c:pt idx="24">
                  <c:v>0</c:v>
                </c:pt>
                <c:pt idx="25">
                  <c:v>0</c:v>
                </c:pt>
                <c:pt idx="26">
                  <c:v>529</c:v>
                </c:pt>
                <c:pt idx="27">
                  <c:v>0</c:v>
                </c:pt>
                <c:pt idx="28">
                  <c:v>0</c:v>
                </c:pt>
                <c:pt idx="29">
                  <c:v>440</c:v>
                </c:pt>
                <c:pt idx="30">
                  <c:v>0</c:v>
                </c:pt>
                <c:pt idx="31">
                  <c:v>0</c:v>
                </c:pt>
                <c:pt idx="32">
                  <c:v>0</c:v>
                </c:pt>
                <c:pt idx="33">
                  <c:v>0</c:v>
                </c:pt>
                <c:pt idx="34">
                  <c:v>0</c:v>
                </c:pt>
                <c:pt idx="35">
                  <c:v>1097</c:v>
                </c:pt>
                <c:pt idx="36">
                  <c:v>0</c:v>
                </c:pt>
                <c:pt idx="37">
                  <c:v>859</c:v>
                </c:pt>
                <c:pt idx="38">
                  <c:v>0</c:v>
                </c:pt>
                <c:pt idx="39">
                  <c:v>0</c:v>
                </c:pt>
                <c:pt idx="40">
                  <c:v>0</c:v>
                </c:pt>
              </c:numCache>
            </c:numRef>
          </c:val>
          <c:smooth val="0"/>
          <c:extLst>
            <c:ext xmlns:c16="http://schemas.microsoft.com/office/drawing/2014/chart" uri="{C3380CC4-5D6E-409C-BE32-E72D297353CC}">
              <c16:uniqueId val="{00000000-1B0D-4EC9-8DA2-3A0404AFD981}"/>
            </c:ext>
          </c:extLst>
        </c:ser>
        <c:dLbls>
          <c:showLegendKey val="0"/>
          <c:showVal val="0"/>
          <c:showCatName val="0"/>
          <c:showSerName val="0"/>
          <c:showPercent val="0"/>
          <c:showBubbleSize val="0"/>
        </c:dLbls>
        <c:smooth val="0"/>
        <c:axId val="395600104"/>
        <c:axId val="395603056"/>
      </c:lineChart>
      <c:dateAx>
        <c:axId val="39560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3056"/>
        <c:crosses val="autoZero"/>
        <c:auto val="1"/>
        <c:lblOffset val="100"/>
        <c:baseTimeUnit val="days"/>
      </c:dateAx>
      <c:valAx>
        <c:axId val="39560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9857-45D7-8C1A-61F54700D49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9857-45D7-8C1A-61F54700D49E}"/>
            </c:ext>
          </c:extLst>
        </c:ser>
        <c:dLbls>
          <c:showLegendKey val="0"/>
          <c:showVal val="0"/>
          <c:showCatName val="0"/>
          <c:showSerName val="0"/>
          <c:showPercent val="0"/>
          <c:showBubbleSize val="0"/>
        </c:dLbls>
        <c:gapWidth val="219"/>
        <c:overlap val="-27"/>
        <c:axId val="399224096"/>
        <c:axId val="399224752"/>
      </c:barChart>
      <c:catAx>
        <c:axId val="39922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4752"/>
        <c:crosses val="autoZero"/>
        <c:auto val="1"/>
        <c:lblAlgn val="ctr"/>
        <c:lblOffset val="100"/>
        <c:noMultiLvlLbl val="0"/>
      </c:catAx>
      <c:valAx>
        <c:axId val="39922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63270-26FD-4EF1-881C-4877593B9C0F}"/>
              </a:ext>
            </a:extLst>
          </p:cNvPr>
          <p:cNvSpPr>
            <a:spLocks noGrp="1"/>
          </p:cNvSpPr>
          <p:nvPr>
            <p:ph type="ctrTitle"/>
          </p:nvPr>
        </p:nvSpPr>
        <p:spPr/>
        <p:txBody>
          <a:bodyPr/>
          <a:lstStyle/>
          <a:p>
            <a:r>
              <a:rPr lang="en-US"/>
              <a:t>Estadísticas Generales</a:t>
            </a:r>
          </a:p>
        </p:txBody>
      </p:sp>
      <p:sp>
        <p:nvSpPr>
          <p:cNvPr id="3" name="Subtitle 2">
            <a:extLst>
              <a:ext uri="{FF2B5EF4-FFF2-40B4-BE49-F238E27FC236}">
                <a16:creationId xmlns:a16="http://schemas.microsoft.com/office/drawing/2014/main" id="{7B453A05-DA1B-4E60-A80A-A6A1829D01A8}"/>
              </a:ext>
            </a:extLst>
          </p:cNvPr>
          <p:cNvSpPr>
            <a:spLocks noGrp="1"/>
          </p:cNvSpPr>
          <p:nvPr>
            <p:ph type="subTitle" idx="1"/>
          </p:nvPr>
        </p:nvSpPr>
        <p:spPr/>
        <p:txBody>
          <a:bodyPr/>
          <a:lstStyle/>
          <a:p>
            <a:r>
              <a:rPr lang="en-US"/>
              <a:t>Asociación Bancaria Costarricense</a:t>
            </a:r>
          </a:p>
        </p:txBody>
      </p:sp>
    </p:spTree>
    <p:extLst>
      <p:ext uri="{BB962C8B-B14F-4D97-AF65-F5344CB8AC3E}">
        <p14:creationId xmlns:p14="http://schemas.microsoft.com/office/powerpoint/2010/main" val="1603122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2DCC4-8ECC-48E5-8AA8-DAA7C0A05C88}"/>
              </a:ext>
            </a:extLst>
          </p:cNvPr>
          <p:cNvSpPr>
            <a:spLocks noGrp="1"/>
          </p:cNvSpPr>
          <p:nvPr>
            <p:ph type="title"/>
          </p:nvPr>
        </p:nvSpPr>
        <p:spPr/>
        <p:txBody>
          <a:bodyPr/>
          <a:lstStyle/>
          <a:p>
            <a:r>
              <a:rPr lang="es-ES"/>
              <a:t>Facebook Fans Total | Asociación Bancaria Costarricense</a:t>
            </a:r>
            <a:endParaRPr lang="en-US"/>
          </a:p>
        </p:txBody>
      </p:sp>
      <p:graphicFrame>
        <p:nvGraphicFramePr>
          <p:cNvPr id="6" name="Chart Placeholder 5">
            <a:extLst>
              <a:ext uri="{FF2B5EF4-FFF2-40B4-BE49-F238E27FC236}">
                <a16:creationId xmlns:a16="http://schemas.microsoft.com/office/drawing/2014/main" id="{268C74E0-C45F-47D5-A600-00C7AF76C9D5}"/>
              </a:ext>
            </a:extLst>
          </p:cNvPr>
          <p:cNvGraphicFramePr>
            <a:graphicFrameLocks noGrp="1"/>
          </p:cNvGraphicFramePr>
          <p:nvPr>
            <p:ph type="chart" sz="quarter" idx="13"/>
            <p:extLst>
              <p:ext uri="{D42A27DB-BD31-4B8C-83A1-F6EECF244321}">
                <p14:modId xmlns:p14="http://schemas.microsoft.com/office/powerpoint/2010/main" val="3197424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604720-5CDD-46BC-9BA9-97937E82D38A}"/>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B829971B-9EAF-4A8C-9AEF-AF1704FC63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1283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12113-6A51-44A0-8F06-7357B6F041BD}"/>
              </a:ext>
            </a:extLst>
          </p:cNvPr>
          <p:cNvSpPr>
            <a:spLocks noGrp="1"/>
          </p:cNvSpPr>
          <p:nvPr>
            <p:ph type="title"/>
          </p:nvPr>
        </p:nvSpPr>
        <p:spPr/>
        <p:txBody>
          <a:bodyPr/>
          <a:lstStyle/>
          <a:p>
            <a:r>
              <a:rPr lang="es-ES"/>
              <a:t>Facebook Alcance | Asociación Bancaria Costarricense</a:t>
            </a:r>
            <a:endParaRPr lang="en-US"/>
          </a:p>
        </p:txBody>
      </p:sp>
      <p:graphicFrame>
        <p:nvGraphicFramePr>
          <p:cNvPr id="6" name="Chart Placeholder 5">
            <a:extLst>
              <a:ext uri="{FF2B5EF4-FFF2-40B4-BE49-F238E27FC236}">
                <a16:creationId xmlns:a16="http://schemas.microsoft.com/office/drawing/2014/main" id="{14FA4837-B36F-4BB1-A228-09D89E58FAFB}"/>
              </a:ext>
            </a:extLst>
          </p:cNvPr>
          <p:cNvGraphicFramePr>
            <a:graphicFrameLocks noGrp="1"/>
          </p:cNvGraphicFramePr>
          <p:nvPr>
            <p:ph type="chart" sz="quarter" idx="13"/>
            <p:extLst>
              <p:ext uri="{D42A27DB-BD31-4B8C-83A1-F6EECF244321}">
                <p14:modId xmlns:p14="http://schemas.microsoft.com/office/powerpoint/2010/main" val="2711381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DC6812-75C5-4E33-A1A3-F784339060AD}"/>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7FEB930D-5510-4B07-BA64-A277FCE30E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699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327E-11F0-429F-9197-E45714D3F7AD}"/>
              </a:ext>
            </a:extLst>
          </p:cNvPr>
          <p:cNvSpPr>
            <a:spLocks noGrp="1"/>
          </p:cNvSpPr>
          <p:nvPr>
            <p:ph type="title"/>
          </p:nvPr>
        </p:nvSpPr>
        <p:spPr/>
        <p:txBody>
          <a:bodyPr/>
          <a:lstStyle/>
          <a:p>
            <a:r>
              <a:rPr lang="es-ES"/>
              <a:t>Facebook % de Engagement | Asociación Bancaria Costarricense</a:t>
            </a:r>
            <a:endParaRPr lang="en-US"/>
          </a:p>
        </p:txBody>
      </p:sp>
      <p:graphicFrame>
        <p:nvGraphicFramePr>
          <p:cNvPr id="6" name="Chart Placeholder 5">
            <a:extLst>
              <a:ext uri="{FF2B5EF4-FFF2-40B4-BE49-F238E27FC236}">
                <a16:creationId xmlns:a16="http://schemas.microsoft.com/office/drawing/2014/main" id="{435804DF-F5D6-4C30-8B57-E784BE74162F}"/>
              </a:ext>
            </a:extLst>
          </p:cNvPr>
          <p:cNvGraphicFramePr>
            <a:graphicFrameLocks noGrp="1"/>
          </p:cNvGraphicFramePr>
          <p:nvPr>
            <p:ph type="chart" sz="quarter" idx="13"/>
            <p:extLst>
              <p:ext uri="{D42A27DB-BD31-4B8C-83A1-F6EECF244321}">
                <p14:modId xmlns:p14="http://schemas.microsoft.com/office/powerpoint/2010/main" val="170077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C8285-229C-4DB6-9B3E-389DA72CCFD5}"/>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6D1F0F1D-D7F0-4E2F-ADEF-E1346EA16A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4663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74CD-53CD-446C-A281-93E399356EA2}"/>
              </a:ext>
            </a:extLst>
          </p:cNvPr>
          <p:cNvSpPr>
            <a:spLocks noGrp="1"/>
          </p:cNvSpPr>
          <p:nvPr>
            <p:ph type="title"/>
          </p:nvPr>
        </p:nvSpPr>
        <p:spPr/>
        <p:txBody>
          <a:bodyPr/>
          <a:lstStyle/>
          <a:p>
            <a:r>
              <a:rPr lang="es-ES"/>
              <a:t>Facebook Alcance Orgánico, Viral y pagado. | Asociación Bancaria Costarricense</a:t>
            </a:r>
            <a:endParaRPr lang="en-US"/>
          </a:p>
        </p:txBody>
      </p:sp>
      <p:graphicFrame>
        <p:nvGraphicFramePr>
          <p:cNvPr id="6" name="Chart Placeholder 5">
            <a:extLst>
              <a:ext uri="{FF2B5EF4-FFF2-40B4-BE49-F238E27FC236}">
                <a16:creationId xmlns:a16="http://schemas.microsoft.com/office/drawing/2014/main" id="{6F075837-892B-43EA-8F8C-9A965CF116BD}"/>
              </a:ext>
            </a:extLst>
          </p:cNvPr>
          <p:cNvGraphicFramePr>
            <a:graphicFrameLocks noGrp="1"/>
          </p:cNvGraphicFramePr>
          <p:nvPr>
            <p:ph type="chart" sz="quarter" idx="13"/>
            <p:extLst>
              <p:ext uri="{D42A27DB-BD31-4B8C-83A1-F6EECF244321}">
                <p14:modId xmlns:p14="http://schemas.microsoft.com/office/powerpoint/2010/main" val="700503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13FE0A-E2B2-48F1-8365-A0122E96012D}"/>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736FC82D-BF5F-4E24-8B05-DFDE4F14DA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476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01B95-2BA8-437C-8323-92DFFAC5D542}"/>
              </a:ext>
            </a:extLst>
          </p:cNvPr>
          <p:cNvSpPr>
            <a:spLocks noGrp="1"/>
          </p:cNvSpPr>
          <p:nvPr>
            <p:ph type="title"/>
          </p:nvPr>
        </p:nvSpPr>
        <p:spPr/>
        <p:txBody>
          <a:bodyPr/>
          <a:lstStyle/>
          <a:p>
            <a:r>
              <a:rPr lang="es-ES"/>
              <a:t>Facebook Engagement x tipo post | Asociación Bancaria Costarricense</a:t>
            </a:r>
            <a:endParaRPr lang="en-US"/>
          </a:p>
        </p:txBody>
      </p:sp>
      <p:graphicFrame>
        <p:nvGraphicFramePr>
          <p:cNvPr id="6" name="Chart Placeholder 5">
            <a:extLst>
              <a:ext uri="{FF2B5EF4-FFF2-40B4-BE49-F238E27FC236}">
                <a16:creationId xmlns:a16="http://schemas.microsoft.com/office/drawing/2014/main" id="{E0FA89CD-4B3C-4991-8DB8-253FBA08796D}"/>
              </a:ext>
            </a:extLst>
          </p:cNvPr>
          <p:cNvGraphicFramePr>
            <a:graphicFrameLocks noGrp="1"/>
          </p:cNvGraphicFramePr>
          <p:nvPr>
            <p:ph type="chart" sz="quarter" idx="13"/>
            <p:extLst>
              <p:ext uri="{D42A27DB-BD31-4B8C-83A1-F6EECF244321}">
                <p14:modId xmlns:p14="http://schemas.microsoft.com/office/powerpoint/2010/main" val="4079174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C6708A-EAC8-49FA-9C34-5C5A79BE2FB9}"/>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54E3A8A1-3433-41E6-8426-2AF9B40F18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747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CE64-6102-49A0-AA71-D8AF07899780}"/>
              </a:ext>
            </a:extLst>
          </p:cNvPr>
          <p:cNvSpPr>
            <a:spLocks noGrp="1"/>
          </p:cNvSpPr>
          <p:nvPr>
            <p:ph type="title"/>
          </p:nvPr>
        </p:nvSpPr>
        <p:spPr/>
        <p:txBody>
          <a:bodyPr/>
          <a:lstStyle/>
          <a:p>
            <a:r>
              <a:rPr lang="es-ES"/>
              <a:t>Facebook % de Interacción. | Asociación Bancaria Costarricense</a:t>
            </a:r>
            <a:endParaRPr lang="en-US"/>
          </a:p>
        </p:txBody>
      </p:sp>
      <p:graphicFrame>
        <p:nvGraphicFramePr>
          <p:cNvPr id="6" name="Chart Placeholder 5">
            <a:extLst>
              <a:ext uri="{FF2B5EF4-FFF2-40B4-BE49-F238E27FC236}">
                <a16:creationId xmlns:a16="http://schemas.microsoft.com/office/drawing/2014/main" id="{2C6BBF7F-3784-461C-BF2E-53B0215B0431}"/>
              </a:ext>
            </a:extLst>
          </p:cNvPr>
          <p:cNvGraphicFramePr>
            <a:graphicFrameLocks noGrp="1"/>
          </p:cNvGraphicFramePr>
          <p:nvPr>
            <p:ph type="chart" sz="quarter" idx="13"/>
            <p:extLst>
              <p:ext uri="{D42A27DB-BD31-4B8C-83A1-F6EECF244321}">
                <p14:modId xmlns:p14="http://schemas.microsoft.com/office/powerpoint/2010/main" val="52897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55137-78BA-421E-9438-92E6443EAF41}"/>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AAF0DA35-445B-4B87-BB72-BBFC8C7F98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6911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122E7-1735-403A-8C8D-F5D5615126C0}"/>
              </a:ext>
            </a:extLst>
          </p:cNvPr>
          <p:cNvSpPr>
            <a:spLocks noGrp="1"/>
          </p:cNvSpPr>
          <p:nvPr>
            <p:ph type="title"/>
          </p:nvPr>
        </p:nvSpPr>
        <p:spPr/>
        <p:txBody>
          <a:bodyPr/>
          <a:lstStyle/>
          <a:p>
            <a:r>
              <a:rPr lang="es-ES"/>
              <a:t>Facebook Engaged Users | Asociación Bancaria Costarricense</a:t>
            </a:r>
            <a:endParaRPr lang="en-US"/>
          </a:p>
        </p:txBody>
      </p:sp>
      <p:graphicFrame>
        <p:nvGraphicFramePr>
          <p:cNvPr id="6" name="Chart Placeholder 5">
            <a:extLst>
              <a:ext uri="{FF2B5EF4-FFF2-40B4-BE49-F238E27FC236}">
                <a16:creationId xmlns:a16="http://schemas.microsoft.com/office/drawing/2014/main" id="{9AA5CB60-9E0B-4F63-854C-46BCE2E33DC1}"/>
              </a:ext>
            </a:extLst>
          </p:cNvPr>
          <p:cNvGraphicFramePr>
            <a:graphicFrameLocks noGrp="1"/>
          </p:cNvGraphicFramePr>
          <p:nvPr>
            <p:ph type="chart" sz="quarter" idx="13"/>
            <p:extLst>
              <p:ext uri="{D42A27DB-BD31-4B8C-83A1-F6EECF244321}">
                <p14:modId xmlns:p14="http://schemas.microsoft.com/office/powerpoint/2010/main" val="3455104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6D0CC4-0ED9-45AB-A028-338222C0220A}"/>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3383E721-A672-45AE-ADE1-0769FF5CCA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065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B0A1F-23D4-40C4-80E9-32DB11622BBD}"/>
              </a:ext>
            </a:extLst>
          </p:cNvPr>
          <p:cNvSpPr>
            <a:spLocks noGrp="1"/>
          </p:cNvSpPr>
          <p:nvPr>
            <p:ph type="title"/>
          </p:nvPr>
        </p:nvSpPr>
        <p:spPr/>
        <p:txBody>
          <a:bodyPr/>
          <a:lstStyle/>
          <a:p>
            <a:r>
              <a:rPr lang="es-ES"/>
              <a:t>Facebook Interacción por semana | Asociación Bancaria Costarricense</a:t>
            </a:r>
            <a:endParaRPr lang="en-US"/>
          </a:p>
        </p:txBody>
      </p:sp>
      <p:graphicFrame>
        <p:nvGraphicFramePr>
          <p:cNvPr id="6" name="Chart Placeholder 5">
            <a:extLst>
              <a:ext uri="{FF2B5EF4-FFF2-40B4-BE49-F238E27FC236}">
                <a16:creationId xmlns:a16="http://schemas.microsoft.com/office/drawing/2014/main" id="{B9095764-5454-42CF-BB87-E5AAFA82AB9B}"/>
              </a:ext>
            </a:extLst>
          </p:cNvPr>
          <p:cNvGraphicFramePr>
            <a:graphicFrameLocks noGrp="1"/>
          </p:cNvGraphicFramePr>
          <p:nvPr>
            <p:ph type="chart" sz="quarter" idx="13"/>
            <p:extLst>
              <p:ext uri="{D42A27DB-BD31-4B8C-83A1-F6EECF244321}">
                <p14:modId xmlns:p14="http://schemas.microsoft.com/office/powerpoint/2010/main" val="2878902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44D45E-EA51-43E9-B633-61758546CC59}"/>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712AC312-45AB-4CA8-A322-E5C9016E5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516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F9991-7F14-41A1-B35B-236B2D270F94}"/>
              </a:ext>
            </a:extLst>
          </p:cNvPr>
          <p:cNvSpPr>
            <a:spLocks noGrp="1"/>
          </p:cNvSpPr>
          <p:nvPr>
            <p:ph type="title"/>
          </p:nvPr>
        </p:nvSpPr>
        <p:spPr/>
        <p:txBody>
          <a:bodyPr/>
          <a:lstStyle/>
          <a:p>
            <a:r>
              <a:rPr lang="en-US"/>
              <a:t>Facebook Own Posts Table | Asociación Bancaria Costarricense - 1 of 9</a:t>
            </a:r>
          </a:p>
        </p:txBody>
      </p:sp>
      <p:graphicFrame>
        <p:nvGraphicFramePr>
          <p:cNvPr id="5" name="Table Placeholder 4">
            <a:extLst>
              <a:ext uri="{FF2B5EF4-FFF2-40B4-BE49-F238E27FC236}">
                <a16:creationId xmlns:a16="http://schemas.microsoft.com/office/drawing/2014/main" id="{48B1F931-81B4-494B-9D4E-2A62E3C281DD}"/>
              </a:ext>
            </a:extLst>
          </p:cNvPr>
          <p:cNvGraphicFramePr>
            <a:graphicFrameLocks noGrp="1"/>
          </p:cNvGraphicFramePr>
          <p:nvPr>
            <p:ph type="tbl" sz="quarter" idx="13"/>
            <p:extLst>
              <p:ext uri="{D42A27DB-BD31-4B8C-83A1-F6EECF244321}">
                <p14:modId xmlns:p14="http://schemas.microsoft.com/office/powerpoint/2010/main" val="1126975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34990110"/>
                    </a:ext>
                  </a:extLst>
                </a:gridCol>
                <a:gridCol w="987552">
                  <a:extLst>
                    <a:ext uri="{9D8B030D-6E8A-4147-A177-3AD203B41FA5}">
                      <a16:colId xmlns:a16="http://schemas.microsoft.com/office/drawing/2014/main" val="2501709365"/>
                    </a:ext>
                  </a:extLst>
                </a:gridCol>
                <a:gridCol w="658368">
                  <a:extLst>
                    <a:ext uri="{9D8B030D-6E8A-4147-A177-3AD203B41FA5}">
                      <a16:colId xmlns:a16="http://schemas.microsoft.com/office/drawing/2014/main" val="2353810362"/>
                    </a:ext>
                  </a:extLst>
                </a:gridCol>
                <a:gridCol w="329184">
                  <a:extLst>
                    <a:ext uri="{9D8B030D-6E8A-4147-A177-3AD203B41FA5}">
                      <a16:colId xmlns:a16="http://schemas.microsoft.com/office/drawing/2014/main" val="1690619384"/>
                    </a:ext>
                  </a:extLst>
                </a:gridCol>
                <a:gridCol w="329184">
                  <a:extLst>
                    <a:ext uri="{9D8B030D-6E8A-4147-A177-3AD203B41FA5}">
                      <a16:colId xmlns:a16="http://schemas.microsoft.com/office/drawing/2014/main" val="250051288"/>
                    </a:ext>
                  </a:extLst>
                </a:gridCol>
                <a:gridCol w="329184">
                  <a:extLst>
                    <a:ext uri="{9D8B030D-6E8A-4147-A177-3AD203B41FA5}">
                      <a16:colId xmlns:a16="http://schemas.microsoft.com/office/drawing/2014/main" val="2862201944"/>
                    </a:ext>
                  </a:extLst>
                </a:gridCol>
                <a:gridCol w="329184">
                  <a:extLst>
                    <a:ext uri="{9D8B030D-6E8A-4147-A177-3AD203B41FA5}">
                      <a16:colId xmlns:a16="http://schemas.microsoft.com/office/drawing/2014/main" val="1443574959"/>
                    </a:ext>
                  </a:extLst>
                </a:gridCol>
                <a:gridCol w="329184">
                  <a:extLst>
                    <a:ext uri="{9D8B030D-6E8A-4147-A177-3AD203B41FA5}">
                      <a16:colId xmlns:a16="http://schemas.microsoft.com/office/drawing/2014/main" val="3784421793"/>
                    </a:ext>
                  </a:extLst>
                </a:gridCol>
                <a:gridCol w="329184">
                  <a:extLst>
                    <a:ext uri="{9D8B030D-6E8A-4147-A177-3AD203B41FA5}">
                      <a16:colId xmlns:a16="http://schemas.microsoft.com/office/drawing/2014/main" val="3299733053"/>
                    </a:ext>
                  </a:extLst>
                </a:gridCol>
                <a:gridCol w="329184">
                  <a:extLst>
                    <a:ext uri="{9D8B030D-6E8A-4147-A177-3AD203B41FA5}">
                      <a16:colId xmlns:a16="http://schemas.microsoft.com/office/drawing/2014/main" val="3352548686"/>
                    </a:ext>
                  </a:extLst>
                </a:gridCol>
                <a:gridCol w="329184">
                  <a:extLst>
                    <a:ext uri="{9D8B030D-6E8A-4147-A177-3AD203B41FA5}">
                      <a16:colId xmlns:a16="http://schemas.microsoft.com/office/drawing/2014/main" val="2782620944"/>
                    </a:ext>
                  </a:extLst>
                </a:gridCol>
                <a:gridCol w="329184">
                  <a:extLst>
                    <a:ext uri="{9D8B030D-6E8A-4147-A177-3AD203B41FA5}">
                      <a16:colId xmlns:a16="http://schemas.microsoft.com/office/drawing/2014/main" val="4232174499"/>
                    </a:ext>
                  </a:extLst>
                </a:gridCol>
                <a:gridCol w="329184">
                  <a:extLst>
                    <a:ext uri="{9D8B030D-6E8A-4147-A177-3AD203B41FA5}">
                      <a16:colId xmlns:a16="http://schemas.microsoft.com/office/drawing/2014/main" val="3494562605"/>
                    </a:ext>
                  </a:extLst>
                </a:gridCol>
                <a:gridCol w="329184">
                  <a:extLst>
                    <a:ext uri="{9D8B030D-6E8A-4147-A177-3AD203B41FA5}">
                      <a16:colId xmlns:a16="http://schemas.microsoft.com/office/drawing/2014/main" val="3833881118"/>
                    </a:ext>
                  </a:extLst>
                </a:gridCol>
                <a:gridCol w="329184">
                  <a:extLst>
                    <a:ext uri="{9D8B030D-6E8A-4147-A177-3AD203B41FA5}">
                      <a16:colId xmlns:a16="http://schemas.microsoft.com/office/drawing/2014/main" val="2075770219"/>
                    </a:ext>
                  </a:extLst>
                </a:gridCol>
                <a:gridCol w="329184">
                  <a:extLst>
                    <a:ext uri="{9D8B030D-6E8A-4147-A177-3AD203B41FA5}">
                      <a16:colId xmlns:a16="http://schemas.microsoft.com/office/drawing/2014/main" val="1229606938"/>
                    </a:ext>
                  </a:extLst>
                </a:gridCol>
                <a:gridCol w="329184">
                  <a:extLst>
                    <a:ext uri="{9D8B030D-6E8A-4147-A177-3AD203B41FA5}">
                      <a16:colId xmlns:a16="http://schemas.microsoft.com/office/drawing/2014/main" val="3698584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39201283"/>
                  </a:ext>
                </a:extLst>
              </a:tr>
            </a:tbl>
          </a:graphicData>
        </a:graphic>
      </p:graphicFrame>
      <p:sp>
        <p:nvSpPr>
          <p:cNvPr id="4" name="Text Placeholder 3">
            <a:extLst>
              <a:ext uri="{FF2B5EF4-FFF2-40B4-BE49-F238E27FC236}">
                <a16:creationId xmlns:a16="http://schemas.microsoft.com/office/drawing/2014/main" id="{120D794C-A186-4811-955B-6165A066A8BC}"/>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810369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221E9-9157-4A75-AE9F-D07CDB321A50}"/>
              </a:ext>
            </a:extLst>
          </p:cNvPr>
          <p:cNvSpPr>
            <a:spLocks noGrp="1"/>
          </p:cNvSpPr>
          <p:nvPr>
            <p:ph type="title"/>
          </p:nvPr>
        </p:nvSpPr>
        <p:spPr/>
        <p:txBody>
          <a:bodyPr/>
          <a:lstStyle/>
          <a:p>
            <a:r>
              <a:rPr lang="en-US"/>
              <a:t>Facebook Own Posts Table | Asociación Bancaria Costarricense - 2 of 9</a:t>
            </a:r>
          </a:p>
        </p:txBody>
      </p:sp>
      <p:graphicFrame>
        <p:nvGraphicFramePr>
          <p:cNvPr id="5" name="Table Placeholder 4">
            <a:extLst>
              <a:ext uri="{FF2B5EF4-FFF2-40B4-BE49-F238E27FC236}">
                <a16:creationId xmlns:a16="http://schemas.microsoft.com/office/drawing/2014/main" id="{E8C642E9-BF3B-4828-B346-A0842A849221}"/>
              </a:ext>
            </a:extLst>
          </p:cNvPr>
          <p:cNvGraphicFramePr>
            <a:graphicFrameLocks noGrp="1"/>
          </p:cNvGraphicFramePr>
          <p:nvPr>
            <p:ph type="tbl" sz="quarter" idx="13"/>
            <p:extLst>
              <p:ext uri="{D42A27DB-BD31-4B8C-83A1-F6EECF244321}">
                <p14:modId xmlns:p14="http://schemas.microsoft.com/office/powerpoint/2010/main" val="893195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78173157"/>
                    </a:ext>
                  </a:extLst>
                </a:gridCol>
                <a:gridCol w="987552">
                  <a:extLst>
                    <a:ext uri="{9D8B030D-6E8A-4147-A177-3AD203B41FA5}">
                      <a16:colId xmlns:a16="http://schemas.microsoft.com/office/drawing/2014/main" val="1074579579"/>
                    </a:ext>
                  </a:extLst>
                </a:gridCol>
                <a:gridCol w="658368">
                  <a:extLst>
                    <a:ext uri="{9D8B030D-6E8A-4147-A177-3AD203B41FA5}">
                      <a16:colId xmlns:a16="http://schemas.microsoft.com/office/drawing/2014/main" val="1058918574"/>
                    </a:ext>
                  </a:extLst>
                </a:gridCol>
                <a:gridCol w="329184">
                  <a:extLst>
                    <a:ext uri="{9D8B030D-6E8A-4147-A177-3AD203B41FA5}">
                      <a16:colId xmlns:a16="http://schemas.microsoft.com/office/drawing/2014/main" val="2616563425"/>
                    </a:ext>
                  </a:extLst>
                </a:gridCol>
                <a:gridCol w="329184">
                  <a:extLst>
                    <a:ext uri="{9D8B030D-6E8A-4147-A177-3AD203B41FA5}">
                      <a16:colId xmlns:a16="http://schemas.microsoft.com/office/drawing/2014/main" val="3099772934"/>
                    </a:ext>
                  </a:extLst>
                </a:gridCol>
                <a:gridCol w="329184">
                  <a:extLst>
                    <a:ext uri="{9D8B030D-6E8A-4147-A177-3AD203B41FA5}">
                      <a16:colId xmlns:a16="http://schemas.microsoft.com/office/drawing/2014/main" val="331819279"/>
                    </a:ext>
                  </a:extLst>
                </a:gridCol>
                <a:gridCol w="329184">
                  <a:extLst>
                    <a:ext uri="{9D8B030D-6E8A-4147-A177-3AD203B41FA5}">
                      <a16:colId xmlns:a16="http://schemas.microsoft.com/office/drawing/2014/main" val="4207393347"/>
                    </a:ext>
                  </a:extLst>
                </a:gridCol>
                <a:gridCol w="329184">
                  <a:extLst>
                    <a:ext uri="{9D8B030D-6E8A-4147-A177-3AD203B41FA5}">
                      <a16:colId xmlns:a16="http://schemas.microsoft.com/office/drawing/2014/main" val="2652470899"/>
                    </a:ext>
                  </a:extLst>
                </a:gridCol>
                <a:gridCol w="329184">
                  <a:extLst>
                    <a:ext uri="{9D8B030D-6E8A-4147-A177-3AD203B41FA5}">
                      <a16:colId xmlns:a16="http://schemas.microsoft.com/office/drawing/2014/main" val="2556899860"/>
                    </a:ext>
                  </a:extLst>
                </a:gridCol>
                <a:gridCol w="329184">
                  <a:extLst>
                    <a:ext uri="{9D8B030D-6E8A-4147-A177-3AD203B41FA5}">
                      <a16:colId xmlns:a16="http://schemas.microsoft.com/office/drawing/2014/main" val="4057665540"/>
                    </a:ext>
                  </a:extLst>
                </a:gridCol>
                <a:gridCol w="329184">
                  <a:extLst>
                    <a:ext uri="{9D8B030D-6E8A-4147-A177-3AD203B41FA5}">
                      <a16:colId xmlns:a16="http://schemas.microsoft.com/office/drawing/2014/main" val="850205598"/>
                    </a:ext>
                  </a:extLst>
                </a:gridCol>
                <a:gridCol w="329184">
                  <a:extLst>
                    <a:ext uri="{9D8B030D-6E8A-4147-A177-3AD203B41FA5}">
                      <a16:colId xmlns:a16="http://schemas.microsoft.com/office/drawing/2014/main" val="3742717270"/>
                    </a:ext>
                  </a:extLst>
                </a:gridCol>
                <a:gridCol w="329184">
                  <a:extLst>
                    <a:ext uri="{9D8B030D-6E8A-4147-A177-3AD203B41FA5}">
                      <a16:colId xmlns:a16="http://schemas.microsoft.com/office/drawing/2014/main" val="121661820"/>
                    </a:ext>
                  </a:extLst>
                </a:gridCol>
                <a:gridCol w="329184">
                  <a:extLst>
                    <a:ext uri="{9D8B030D-6E8A-4147-A177-3AD203B41FA5}">
                      <a16:colId xmlns:a16="http://schemas.microsoft.com/office/drawing/2014/main" val="4091057284"/>
                    </a:ext>
                  </a:extLst>
                </a:gridCol>
                <a:gridCol w="329184">
                  <a:extLst>
                    <a:ext uri="{9D8B030D-6E8A-4147-A177-3AD203B41FA5}">
                      <a16:colId xmlns:a16="http://schemas.microsoft.com/office/drawing/2014/main" val="3134773700"/>
                    </a:ext>
                  </a:extLst>
                </a:gridCol>
                <a:gridCol w="329184">
                  <a:extLst>
                    <a:ext uri="{9D8B030D-6E8A-4147-A177-3AD203B41FA5}">
                      <a16:colId xmlns:a16="http://schemas.microsoft.com/office/drawing/2014/main" val="2063933726"/>
                    </a:ext>
                  </a:extLst>
                </a:gridCol>
                <a:gridCol w="329184">
                  <a:extLst>
                    <a:ext uri="{9D8B030D-6E8A-4147-A177-3AD203B41FA5}">
                      <a16:colId xmlns:a16="http://schemas.microsoft.com/office/drawing/2014/main" val="3619040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2132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- 2020-02-07 22:38:03</a:t>
                      </a:r>
                      <a:r>
                        <a:rPr kumimoji="0" lang="es-ES" sz="1000" b="0" i="0" u="none" strike="noStrike" kern="1200" cap="none" spc="0" normalizeH="0" baseline="0" noProof="0">
                          <a:ln>
                            <a:noFill/>
                          </a:ln>
                          <a:solidFill>
                            <a:prstClr val="black"/>
                          </a:solidFill>
                          <a:effectLst/>
                          <a:uLnTx/>
                          <a:uFillTx/>
                          <a:latin typeface="+mn-lt"/>
                          <a:ea typeface="+mn-ea"/>
                          <a:cs typeface="+mn-cs"/>
                        </a:rPr>
                        <a:t>
 Las vacaciones están por terminar, trayendo nuevos retos en la escuela o el trabajo. La ACTITUD😎🤩 es la solución perfecta para evitar el estrés que nos causa el fin del periodo vacacional. Aquí te dejamos algunos tips para que no haya excusas para pasarla bien.  Revisá qué te viene bien de esta lista y compartinos tus opciones!!
•  Turistear en la ciudad.
•  Conectarte con vos mismo.
•  Aprovecha el tiempo al máximo con tus seres queridos.
•  Explorar opciones de bajo costo o gratis.
•  Buscar opciones de turismo rural para hospedarte sin recorrer grandes distancias.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https://scontent.xx.fbcdn.net/v/t1.0-9/p720x720/84492225_2602521699846749_6649567100375400448_o.jpg?_nc_cat=111&amp;_nc_ohc=nXZ9B9hwKigAX9gvqwP&amp;_nc_ht=scontent.xx&amp;_nc_tp=6&amp;oh=88c65ce527de89c0e2ec2697a535d8b8&amp;oe=5F00D347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01:29:20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63797144"/>
                  </a:ext>
                </a:extLst>
              </a:tr>
            </a:tbl>
          </a:graphicData>
        </a:graphic>
      </p:graphicFrame>
      <p:sp>
        <p:nvSpPr>
          <p:cNvPr id="4" name="Text Placeholder 3">
            <a:extLst>
              <a:ext uri="{FF2B5EF4-FFF2-40B4-BE49-F238E27FC236}">
                <a16:creationId xmlns:a16="http://schemas.microsoft.com/office/drawing/2014/main" id="{D1111E38-4131-4048-A78B-DD8A2D9A8DDC}"/>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247826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79B5-5D7B-4AC2-B979-067245463210}"/>
              </a:ext>
            </a:extLst>
          </p:cNvPr>
          <p:cNvSpPr>
            <a:spLocks noGrp="1"/>
          </p:cNvSpPr>
          <p:nvPr>
            <p:ph type="title"/>
          </p:nvPr>
        </p:nvSpPr>
        <p:spPr/>
        <p:txBody>
          <a:bodyPr/>
          <a:lstStyle/>
          <a:p>
            <a:r>
              <a:rPr lang="en-US"/>
              <a:t>Facebook Own Posts Table | Asociación Bancaria Costarricense - 3 of 9</a:t>
            </a:r>
          </a:p>
        </p:txBody>
      </p:sp>
      <p:graphicFrame>
        <p:nvGraphicFramePr>
          <p:cNvPr id="5" name="Table Placeholder 4">
            <a:extLst>
              <a:ext uri="{FF2B5EF4-FFF2-40B4-BE49-F238E27FC236}">
                <a16:creationId xmlns:a16="http://schemas.microsoft.com/office/drawing/2014/main" id="{9ECDDF2C-268C-4440-8015-85B007E2EAC1}"/>
              </a:ext>
            </a:extLst>
          </p:cNvPr>
          <p:cNvGraphicFramePr>
            <a:graphicFrameLocks noGrp="1"/>
          </p:cNvGraphicFramePr>
          <p:nvPr>
            <p:ph type="tbl" sz="quarter" idx="13"/>
            <p:extLst>
              <p:ext uri="{D42A27DB-BD31-4B8C-83A1-F6EECF244321}">
                <p14:modId xmlns:p14="http://schemas.microsoft.com/office/powerpoint/2010/main" val="3027541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18241903"/>
                    </a:ext>
                  </a:extLst>
                </a:gridCol>
                <a:gridCol w="987552">
                  <a:extLst>
                    <a:ext uri="{9D8B030D-6E8A-4147-A177-3AD203B41FA5}">
                      <a16:colId xmlns:a16="http://schemas.microsoft.com/office/drawing/2014/main" val="2795830886"/>
                    </a:ext>
                  </a:extLst>
                </a:gridCol>
                <a:gridCol w="658368">
                  <a:extLst>
                    <a:ext uri="{9D8B030D-6E8A-4147-A177-3AD203B41FA5}">
                      <a16:colId xmlns:a16="http://schemas.microsoft.com/office/drawing/2014/main" val="853285681"/>
                    </a:ext>
                  </a:extLst>
                </a:gridCol>
                <a:gridCol w="329184">
                  <a:extLst>
                    <a:ext uri="{9D8B030D-6E8A-4147-A177-3AD203B41FA5}">
                      <a16:colId xmlns:a16="http://schemas.microsoft.com/office/drawing/2014/main" val="3882116732"/>
                    </a:ext>
                  </a:extLst>
                </a:gridCol>
                <a:gridCol w="329184">
                  <a:extLst>
                    <a:ext uri="{9D8B030D-6E8A-4147-A177-3AD203B41FA5}">
                      <a16:colId xmlns:a16="http://schemas.microsoft.com/office/drawing/2014/main" val="3019053014"/>
                    </a:ext>
                  </a:extLst>
                </a:gridCol>
                <a:gridCol w="329184">
                  <a:extLst>
                    <a:ext uri="{9D8B030D-6E8A-4147-A177-3AD203B41FA5}">
                      <a16:colId xmlns:a16="http://schemas.microsoft.com/office/drawing/2014/main" val="1734604974"/>
                    </a:ext>
                  </a:extLst>
                </a:gridCol>
                <a:gridCol w="329184">
                  <a:extLst>
                    <a:ext uri="{9D8B030D-6E8A-4147-A177-3AD203B41FA5}">
                      <a16:colId xmlns:a16="http://schemas.microsoft.com/office/drawing/2014/main" val="3472553036"/>
                    </a:ext>
                  </a:extLst>
                </a:gridCol>
                <a:gridCol w="329184">
                  <a:extLst>
                    <a:ext uri="{9D8B030D-6E8A-4147-A177-3AD203B41FA5}">
                      <a16:colId xmlns:a16="http://schemas.microsoft.com/office/drawing/2014/main" val="1619132420"/>
                    </a:ext>
                  </a:extLst>
                </a:gridCol>
                <a:gridCol w="329184">
                  <a:extLst>
                    <a:ext uri="{9D8B030D-6E8A-4147-A177-3AD203B41FA5}">
                      <a16:colId xmlns:a16="http://schemas.microsoft.com/office/drawing/2014/main" val="3270117692"/>
                    </a:ext>
                  </a:extLst>
                </a:gridCol>
                <a:gridCol w="329184">
                  <a:extLst>
                    <a:ext uri="{9D8B030D-6E8A-4147-A177-3AD203B41FA5}">
                      <a16:colId xmlns:a16="http://schemas.microsoft.com/office/drawing/2014/main" val="4186511622"/>
                    </a:ext>
                  </a:extLst>
                </a:gridCol>
                <a:gridCol w="329184">
                  <a:extLst>
                    <a:ext uri="{9D8B030D-6E8A-4147-A177-3AD203B41FA5}">
                      <a16:colId xmlns:a16="http://schemas.microsoft.com/office/drawing/2014/main" val="924544035"/>
                    </a:ext>
                  </a:extLst>
                </a:gridCol>
                <a:gridCol w="329184">
                  <a:extLst>
                    <a:ext uri="{9D8B030D-6E8A-4147-A177-3AD203B41FA5}">
                      <a16:colId xmlns:a16="http://schemas.microsoft.com/office/drawing/2014/main" val="3386750294"/>
                    </a:ext>
                  </a:extLst>
                </a:gridCol>
                <a:gridCol w="329184">
                  <a:extLst>
                    <a:ext uri="{9D8B030D-6E8A-4147-A177-3AD203B41FA5}">
                      <a16:colId xmlns:a16="http://schemas.microsoft.com/office/drawing/2014/main" val="2905112238"/>
                    </a:ext>
                  </a:extLst>
                </a:gridCol>
                <a:gridCol w="329184">
                  <a:extLst>
                    <a:ext uri="{9D8B030D-6E8A-4147-A177-3AD203B41FA5}">
                      <a16:colId xmlns:a16="http://schemas.microsoft.com/office/drawing/2014/main" val="601595557"/>
                    </a:ext>
                  </a:extLst>
                </a:gridCol>
                <a:gridCol w="329184">
                  <a:extLst>
                    <a:ext uri="{9D8B030D-6E8A-4147-A177-3AD203B41FA5}">
                      <a16:colId xmlns:a16="http://schemas.microsoft.com/office/drawing/2014/main" val="2081823360"/>
                    </a:ext>
                  </a:extLst>
                </a:gridCol>
                <a:gridCol w="329184">
                  <a:extLst>
                    <a:ext uri="{9D8B030D-6E8A-4147-A177-3AD203B41FA5}">
                      <a16:colId xmlns:a16="http://schemas.microsoft.com/office/drawing/2014/main" val="1325325484"/>
                    </a:ext>
                  </a:extLst>
                </a:gridCol>
                <a:gridCol w="329184">
                  <a:extLst>
                    <a:ext uri="{9D8B030D-6E8A-4147-A177-3AD203B41FA5}">
                      <a16:colId xmlns:a16="http://schemas.microsoft.com/office/drawing/2014/main" val="1690888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36614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- 2020-02-05 16:26:06</a:t>
                      </a:r>
                      <a:r>
                        <a:rPr kumimoji="0" lang="es-ES" sz="1000" b="0" i="0" u="none" strike="noStrike" kern="1200" cap="none" spc="0" normalizeH="0" baseline="0" noProof="0">
                          <a:ln>
                            <a:noFill/>
                          </a:ln>
                          <a:solidFill>
                            <a:prstClr val="black"/>
                          </a:solidFill>
                          <a:effectLst/>
                          <a:uLnTx/>
                          <a:uFillTx/>
                          <a:latin typeface="+mn-lt"/>
                          <a:ea typeface="+mn-ea"/>
                          <a:cs typeface="+mn-cs"/>
                        </a:rPr>
                        <a:t>
 ¿Sabés cuánto dinero gastás por día o por semana?🙄 Comenzá el año con números positivos!! Te proponémos hacer un ejercicio de 8 días, en los cuales apuntás✏️, día a día, tus gastos, al ﬁnal podrás comprobar🧐, más fácilmente, a dónde se va tu dinero💸. ¿Aceptás el reto?💪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https://scontent.xx.fbcdn.net/v/t1.0-9/p720x720/84189354_2597851856980400_3582242877960355840_o.png?_nc_cat=108&amp;_nc_ohc=JHv7RP14X08AX_V3IKg&amp;_nc_ht=scontent.xx&amp;oh=276ab17a306d1fcf5b82438af4958569&amp;oe=5F001C9C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02/10/2020 19:32:12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65642455"/>
                  </a:ext>
                </a:extLst>
              </a:tr>
            </a:tbl>
          </a:graphicData>
        </a:graphic>
      </p:graphicFrame>
      <p:sp>
        <p:nvSpPr>
          <p:cNvPr id="4" name="Text Placeholder 3">
            <a:extLst>
              <a:ext uri="{FF2B5EF4-FFF2-40B4-BE49-F238E27FC236}">
                <a16:creationId xmlns:a16="http://schemas.microsoft.com/office/drawing/2014/main" id="{15891D7C-34EA-4CF0-B788-51A31586F377}"/>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199389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A7ED-9EAC-48AB-9110-AFFD882D8158}"/>
              </a:ext>
            </a:extLst>
          </p:cNvPr>
          <p:cNvSpPr>
            <a:spLocks noGrp="1"/>
          </p:cNvSpPr>
          <p:nvPr>
            <p:ph type="title"/>
          </p:nvPr>
        </p:nvSpPr>
        <p:spPr/>
        <p:txBody>
          <a:bodyPr/>
          <a:lstStyle/>
          <a:p>
            <a:r>
              <a:rPr lang="en-US"/>
              <a:t>Facebook Own Posts Table | Asociación Bancaria Costarricense - 4 of 9</a:t>
            </a:r>
          </a:p>
        </p:txBody>
      </p:sp>
      <p:graphicFrame>
        <p:nvGraphicFramePr>
          <p:cNvPr id="5" name="Table Placeholder 4">
            <a:extLst>
              <a:ext uri="{FF2B5EF4-FFF2-40B4-BE49-F238E27FC236}">
                <a16:creationId xmlns:a16="http://schemas.microsoft.com/office/drawing/2014/main" id="{D3570F6E-1DC3-4F38-99F4-30C4B21BE751}"/>
              </a:ext>
            </a:extLst>
          </p:cNvPr>
          <p:cNvGraphicFramePr>
            <a:graphicFrameLocks noGrp="1"/>
          </p:cNvGraphicFramePr>
          <p:nvPr>
            <p:ph type="tbl" sz="quarter" idx="13"/>
            <p:extLst>
              <p:ext uri="{D42A27DB-BD31-4B8C-83A1-F6EECF244321}">
                <p14:modId xmlns:p14="http://schemas.microsoft.com/office/powerpoint/2010/main" val="2123634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98399522"/>
                    </a:ext>
                  </a:extLst>
                </a:gridCol>
                <a:gridCol w="987552">
                  <a:extLst>
                    <a:ext uri="{9D8B030D-6E8A-4147-A177-3AD203B41FA5}">
                      <a16:colId xmlns:a16="http://schemas.microsoft.com/office/drawing/2014/main" val="168674005"/>
                    </a:ext>
                  </a:extLst>
                </a:gridCol>
                <a:gridCol w="658368">
                  <a:extLst>
                    <a:ext uri="{9D8B030D-6E8A-4147-A177-3AD203B41FA5}">
                      <a16:colId xmlns:a16="http://schemas.microsoft.com/office/drawing/2014/main" val="1194642712"/>
                    </a:ext>
                  </a:extLst>
                </a:gridCol>
                <a:gridCol w="329184">
                  <a:extLst>
                    <a:ext uri="{9D8B030D-6E8A-4147-A177-3AD203B41FA5}">
                      <a16:colId xmlns:a16="http://schemas.microsoft.com/office/drawing/2014/main" val="2121592029"/>
                    </a:ext>
                  </a:extLst>
                </a:gridCol>
                <a:gridCol w="329184">
                  <a:extLst>
                    <a:ext uri="{9D8B030D-6E8A-4147-A177-3AD203B41FA5}">
                      <a16:colId xmlns:a16="http://schemas.microsoft.com/office/drawing/2014/main" val="1940996410"/>
                    </a:ext>
                  </a:extLst>
                </a:gridCol>
                <a:gridCol w="329184">
                  <a:extLst>
                    <a:ext uri="{9D8B030D-6E8A-4147-A177-3AD203B41FA5}">
                      <a16:colId xmlns:a16="http://schemas.microsoft.com/office/drawing/2014/main" val="4159997020"/>
                    </a:ext>
                  </a:extLst>
                </a:gridCol>
                <a:gridCol w="329184">
                  <a:extLst>
                    <a:ext uri="{9D8B030D-6E8A-4147-A177-3AD203B41FA5}">
                      <a16:colId xmlns:a16="http://schemas.microsoft.com/office/drawing/2014/main" val="166339077"/>
                    </a:ext>
                  </a:extLst>
                </a:gridCol>
                <a:gridCol w="329184">
                  <a:extLst>
                    <a:ext uri="{9D8B030D-6E8A-4147-A177-3AD203B41FA5}">
                      <a16:colId xmlns:a16="http://schemas.microsoft.com/office/drawing/2014/main" val="2563304544"/>
                    </a:ext>
                  </a:extLst>
                </a:gridCol>
                <a:gridCol w="329184">
                  <a:extLst>
                    <a:ext uri="{9D8B030D-6E8A-4147-A177-3AD203B41FA5}">
                      <a16:colId xmlns:a16="http://schemas.microsoft.com/office/drawing/2014/main" val="270092138"/>
                    </a:ext>
                  </a:extLst>
                </a:gridCol>
                <a:gridCol w="329184">
                  <a:extLst>
                    <a:ext uri="{9D8B030D-6E8A-4147-A177-3AD203B41FA5}">
                      <a16:colId xmlns:a16="http://schemas.microsoft.com/office/drawing/2014/main" val="4258005926"/>
                    </a:ext>
                  </a:extLst>
                </a:gridCol>
                <a:gridCol w="329184">
                  <a:extLst>
                    <a:ext uri="{9D8B030D-6E8A-4147-A177-3AD203B41FA5}">
                      <a16:colId xmlns:a16="http://schemas.microsoft.com/office/drawing/2014/main" val="3227805377"/>
                    </a:ext>
                  </a:extLst>
                </a:gridCol>
                <a:gridCol w="329184">
                  <a:extLst>
                    <a:ext uri="{9D8B030D-6E8A-4147-A177-3AD203B41FA5}">
                      <a16:colId xmlns:a16="http://schemas.microsoft.com/office/drawing/2014/main" val="65931405"/>
                    </a:ext>
                  </a:extLst>
                </a:gridCol>
                <a:gridCol w="329184">
                  <a:extLst>
                    <a:ext uri="{9D8B030D-6E8A-4147-A177-3AD203B41FA5}">
                      <a16:colId xmlns:a16="http://schemas.microsoft.com/office/drawing/2014/main" val="1453581378"/>
                    </a:ext>
                  </a:extLst>
                </a:gridCol>
                <a:gridCol w="329184">
                  <a:extLst>
                    <a:ext uri="{9D8B030D-6E8A-4147-A177-3AD203B41FA5}">
                      <a16:colId xmlns:a16="http://schemas.microsoft.com/office/drawing/2014/main" val="994363352"/>
                    </a:ext>
                  </a:extLst>
                </a:gridCol>
                <a:gridCol w="329184">
                  <a:extLst>
                    <a:ext uri="{9D8B030D-6E8A-4147-A177-3AD203B41FA5}">
                      <a16:colId xmlns:a16="http://schemas.microsoft.com/office/drawing/2014/main" val="1558252300"/>
                    </a:ext>
                  </a:extLst>
                </a:gridCol>
                <a:gridCol w="329184">
                  <a:extLst>
                    <a:ext uri="{9D8B030D-6E8A-4147-A177-3AD203B41FA5}">
                      <a16:colId xmlns:a16="http://schemas.microsoft.com/office/drawing/2014/main" val="1685183343"/>
                    </a:ext>
                  </a:extLst>
                </a:gridCol>
                <a:gridCol w="329184">
                  <a:extLst>
                    <a:ext uri="{9D8B030D-6E8A-4147-A177-3AD203B41FA5}">
                      <a16:colId xmlns:a16="http://schemas.microsoft.com/office/drawing/2014/main" val="2542758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8022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- 2020-01-30 21:40:56</a:t>
                      </a:r>
                      <a:r>
                        <a:rPr kumimoji="0" lang="es-ES" sz="1000" b="0" i="0" u="none" strike="noStrike" kern="1200" cap="none" spc="0" normalizeH="0" baseline="0" noProof="0">
                          <a:ln>
                            <a:noFill/>
                          </a:ln>
                          <a:solidFill>
                            <a:prstClr val="black"/>
                          </a:solidFill>
                          <a:effectLst/>
                          <a:uLnTx/>
                          <a:uFillTx/>
                          <a:latin typeface="+mn-lt"/>
                          <a:ea typeface="+mn-ea"/>
                          <a:cs typeface="+mn-cs"/>
                        </a:rPr>
                        <a:t>
 "En cuestiones de cultura y de saber, solo SE PIERDE LO QUE SE GUARDA; solo SE GANA LO QUE SE DA." del poeta Antonio Machado
El Derecho a la educación de los niños y las niñas, nos invita a hacer todo lo que podemos para dotarlos de algo que les pertenece y les hará mejores adultos, no se trata de comprar y gastar de más, sino de educar con calidad y amor.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https://scontent.xx.fbcdn.net/v/t1.0-9/p720x720/83146461_2586434491455470_4152532827411316736_o.jpg?_nc_cat=111&amp;_nc_ohc=LZeFEXzUooMAX_aa3Ea&amp;_nc_ht=scontent.xx&amp;_nc_tp=6&amp;oh=2371b6c5f0aba30f2e2a4d13c0dee161&amp;oe=5EB89389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01:28:04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8417684"/>
                  </a:ext>
                </a:extLst>
              </a:tr>
            </a:tbl>
          </a:graphicData>
        </a:graphic>
      </p:graphicFrame>
      <p:sp>
        <p:nvSpPr>
          <p:cNvPr id="4" name="Text Placeholder 3">
            <a:extLst>
              <a:ext uri="{FF2B5EF4-FFF2-40B4-BE49-F238E27FC236}">
                <a16:creationId xmlns:a16="http://schemas.microsoft.com/office/drawing/2014/main" id="{EA2EF1B6-123E-4C0A-A360-8FBC976FB712}"/>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2694979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FB5A5-EBE7-4B89-9DB7-804870B8555D}"/>
              </a:ext>
            </a:extLst>
          </p:cNvPr>
          <p:cNvSpPr>
            <a:spLocks noGrp="1"/>
          </p:cNvSpPr>
          <p:nvPr>
            <p:ph type="title"/>
          </p:nvPr>
        </p:nvSpPr>
        <p:spPr/>
        <p:txBody>
          <a:bodyPr/>
          <a:lstStyle/>
          <a:p>
            <a:r>
              <a:rPr lang="en-US"/>
              <a:t>Facebook Own Posts Table | Asociación Bancaria Costarricense - 5 of 9</a:t>
            </a:r>
          </a:p>
        </p:txBody>
      </p:sp>
      <p:graphicFrame>
        <p:nvGraphicFramePr>
          <p:cNvPr id="5" name="Table Placeholder 4">
            <a:extLst>
              <a:ext uri="{FF2B5EF4-FFF2-40B4-BE49-F238E27FC236}">
                <a16:creationId xmlns:a16="http://schemas.microsoft.com/office/drawing/2014/main" id="{C89B4234-48AF-44DF-9937-2FB43169F06D}"/>
              </a:ext>
            </a:extLst>
          </p:cNvPr>
          <p:cNvGraphicFramePr>
            <a:graphicFrameLocks noGrp="1"/>
          </p:cNvGraphicFramePr>
          <p:nvPr>
            <p:ph type="tbl" sz="quarter" idx="13"/>
            <p:extLst>
              <p:ext uri="{D42A27DB-BD31-4B8C-83A1-F6EECF244321}">
                <p14:modId xmlns:p14="http://schemas.microsoft.com/office/powerpoint/2010/main" val="276727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41134984"/>
                    </a:ext>
                  </a:extLst>
                </a:gridCol>
                <a:gridCol w="987552">
                  <a:extLst>
                    <a:ext uri="{9D8B030D-6E8A-4147-A177-3AD203B41FA5}">
                      <a16:colId xmlns:a16="http://schemas.microsoft.com/office/drawing/2014/main" val="2269768217"/>
                    </a:ext>
                  </a:extLst>
                </a:gridCol>
                <a:gridCol w="658368">
                  <a:extLst>
                    <a:ext uri="{9D8B030D-6E8A-4147-A177-3AD203B41FA5}">
                      <a16:colId xmlns:a16="http://schemas.microsoft.com/office/drawing/2014/main" val="2122334698"/>
                    </a:ext>
                  </a:extLst>
                </a:gridCol>
                <a:gridCol w="329184">
                  <a:extLst>
                    <a:ext uri="{9D8B030D-6E8A-4147-A177-3AD203B41FA5}">
                      <a16:colId xmlns:a16="http://schemas.microsoft.com/office/drawing/2014/main" val="3822252931"/>
                    </a:ext>
                  </a:extLst>
                </a:gridCol>
                <a:gridCol w="329184">
                  <a:extLst>
                    <a:ext uri="{9D8B030D-6E8A-4147-A177-3AD203B41FA5}">
                      <a16:colId xmlns:a16="http://schemas.microsoft.com/office/drawing/2014/main" val="56707384"/>
                    </a:ext>
                  </a:extLst>
                </a:gridCol>
                <a:gridCol w="329184">
                  <a:extLst>
                    <a:ext uri="{9D8B030D-6E8A-4147-A177-3AD203B41FA5}">
                      <a16:colId xmlns:a16="http://schemas.microsoft.com/office/drawing/2014/main" val="915999240"/>
                    </a:ext>
                  </a:extLst>
                </a:gridCol>
                <a:gridCol w="329184">
                  <a:extLst>
                    <a:ext uri="{9D8B030D-6E8A-4147-A177-3AD203B41FA5}">
                      <a16:colId xmlns:a16="http://schemas.microsoft.com/office/drawing/2014/main" val="3226432506"/>
                    </a:ext>
                  </a:extLst>
                </a:gridCol>
                <a:gridCol w="329184">
                  <a:extLst>
                    <a:ext uri="{9D8B030D-6E8A-4147-A177-3AD203B41FA5}">
                      <a16:colId xmlns:a16="http://schemas.microsoft.com/office/drawing/2014/main" val="108275370"/>
                    </a:ext>
                  </a:extLst>
                </a:gridCol>
                <a:gridCol w="329184">
                  <a:extLst>
                    <a:ext uri="{9D8B030D-6E8A-4147-A177-3AD203B41FA5}">
                      <a16:colId xmlns:a16="http://schemas.microsoft.com/office/drawing/2014/main" val="3587597922"/>
                    </a:ext>
                  </a:extLst>
                </a:gridCol>
                <a:gridCol w="329184">
                  <a:extLst>
                    <a:ext uri="{9D8B030D-6E8A-4147-A177-3AD203B41FA5}">
                      <a16:colId xmlns:a16="http://schemas.microsoft.com/office/drawing/2014/main" val="277919972"/>
                    </a:ext>
                  </a:extLst>
                </a:gridCol>
                <a:gridCol w="329184">
                  <a:extLst>
                    <a:ext uri="{9D8B030D-6E8A-4147-A177-3AD203B41FA5}">
                      <a16:colId xmlns:a16="http://schemas.microsoft.com/office/drawing/2014/main" val="1039290895"/>
                    </a:ext>
                  </a:extLst>
                </a:gridCol>
                <a:gridCol w="329184">
                  <a:extLst>
                    <a:ext uri="{9D8B030D-6E8A-4147-A177-3AD203B41FA5}">
                      <a16:colId xmlns:a16="http://schemas.microsoft.com/office/drawing/2014/main" val="455664174"/>
                    </a:ext>
                  </a:extLst>
                </a:gridCol>
                <a:gridCol w="329184">
                  <a:extLst>
                    <a:ext uri="{9D8B030D-6E8A-4147-A177-3AD203B41FA5}">
                      <a16:colId xmlns:a16="http://schemas.microsoft.com/office/drawing/2014/main" val="781734182"/>
                    </a:ext>
                  </a:extLst>
                </a:gridCol>
                <a:gridCol w="329184">
                  <a:extLst>
                    <a:ext uri="{9D8B030D-6E8A-4147-A177-3AD203B41FA5}">
                      <a16:colId xmlns:a16="http://schemas.microsoft.com/office/drawing/2014/main" val="3237278002"/>
                    </a:ext>
                  </a:extLst>
                </a:gridCol>
                <a:gridCol w="329184">
                  <a:extLst>
                    <a:ext uri="{9D8B030D-6E8A-4147-A177-3AD203B41FA5}">
                      <a16:colId xmlns:a16="http://schemas.microsoft.com/office/drawing/2014/main" val="1252474787"/>
                    </a:ext>
                  </a:extLst>
                </a:gridCol>
                <a:gridCol w="329184">
                  <a:extLst>
                    <a:ext uri="{9D8B030D-6E8A-4147-A177-3AD203B41FA5}">
                      <a16:colId xmlns:a16="http://schemas.microsoft.com/office/drawing/2014/main" val="1252811537"/>
                    </a:ext>
                  </a:extLst>
                </a:gridCol>
                <a:gridCol w="329184">
                  <a:extLst>
                    <a:ext uri="{9D8B030D-6E8A-4147-A177-3AD203B41FA5}">
                      <a16:colId xmlns:a16="http://schemas.microsoft.com/office/drawing/2014/main" val="3253661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5107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- 2020-01-27 17:27:52</a:t>
                      </a:r>
                      <a:r>
                        <a:rPr kumimoji="0" lang="es-ES" sz="1000" b="0" i="0" u="none" strike="noStrike" kern="1200" cap="none" spc="0" normalizeH="0" baseline="0" noProof="0">
                          <a:ln>
                            <a:noFill/>
                          </a:ln>
                          <a:solidFill>
                            <a:prstClr val="black"/>
                          </a:solidFill>
                          <a:effectLst/>
                          <a:uLnTx/>
                          <a:uFillTx/>
                          <a:latin typeface="+mn-lt"/>
                          <a:ea typeface="+mn-ea"/>
                          <a:cs typeface="+mn-cs"/>
                        </a:rPr>
                        <a:t>
 Consejos de AHORRO para la compra de útiles:
1. REUTILIZAR: realizar una revisión y reutilizar todos los útiles que aún sirven.
2. HACER UNA LISTA teniendo en cuenta lo que es realmente necesario.
3. HACER UN PRESUPUESTO y apegarse a él, así no gastará de más.
4. COMPARAR para encontrar no solo buenos precios sino promociones y descuentos.
Hacé que la cuesta de enero se convierta en una bajada fácil. #EneroEnPositivo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https://scontent.xx.fbcdn.net/v/t1.0-9/p720x720/83227789_2580190075413245_8092872301642514432_o.jpg?_nc_cat=108&amp;_nc_ohc=eCAmo9TDU4UAX88zssx&amp;_nc_ht=scontent.xx&amp;_nc_tp=6&amp;oh=7bfc86fed73f95257f87bb3f02f48fe6&amp;oe=5ED196F4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49100058"/>
                  </a:ext>
                </a:extLst>
              </a:tr>
            </a:tbl>
          </a:graphicData>
        </a:graphic>
      </p:graphicFrame>
      <p:sp>
        <p:nvSpPr>
          <p:cNvPr id="4" name="Text Placeholder 3">
            <a:extLst>
              <a:ext uri="{FF2B5EF4-FFF2-40B4-BE49-F238E27FC236}">
                <a16:creationId xmlns:a16="http://schemas.microsoft.com/office/drawing/2014/main" id="{31D808FE-7724-49D3-8309-CFCD5C00DC89}"/>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4006383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12F48-F0B9-4BF3-B4FE-ADDF04B1DACC}"/>
              </a:ext>
            </a:extLst>
          </p:cNvPr>
          <p:cNvSpPr>
            <a:spLocks noGrp="1"/>
          </p:cNvSpPr>
          <p:nvPr>
            <p:ph type="title"/>
          </p:nvPr>
        </p:nvSpPr>
        <p:spPr/>
        <p:txBody>
          <a:bodyPr/>
          <a:lstStyle/>
          <a:p>
            <a:r>
              <a:rPr lang="en-US"/>
              <a:t>Facebook Own Posts Table | Asociación Bancaria Costarricense - 6 of 9</a:t>
            </a:r>
          </a:p>
        </p:txBody>
      </p:sp>
      <p:graphicFrame>
        <p:nvGraphicFramePr>
          <p:cNvPr id="5" name="Table Placeholder 4">
            <a:extLst>
              <a:ext uri="{FF2B5EF4-FFF2-40B4-BE49-F238E27FC236}">
                <a16:creationId xmlns:a16="http://schemas.microsoft.com/office/drawing/2014/main" id="{80390EA9-3BB5-4A8A-BCFF-000FDAB13C42}"/>
              </a:ext>
            </a:extLst>
          </p:cNvPr>
          <p:cNvGraphicFramePr>
            <a:graphicFrameLocks noGrp="1"/>
          </p:cNvGraphicFramePr>
          <p:nvPr>
            <p:ph type="tbl" sz="quarter" idx="13"/>
            <p:extLst>
              <p:ext uri="{D42A27DB-BD31-4B8C-83A1-F6EECF244321}">
                <p14:modId xmlns:p14="http://schemas.microsoft.com/office/powerpoint/2010/main" val="3519361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38857708"/>
                    </a:ext>
                  </a:extLst>
                </a:gridCol>
                <a:gridCol w="987552">
                  <a:extLst>
                    <a:ext uri="{9D8B030D-6E8A-4147-A177-3AD203B41FA5}">
                      <a16:colId xmlns:a16="http://schemas.microsoft.com/office/drawing/2014/main" val="1544088549"/>
                    </a:ext>
                  </a:extLst>
                </a:gridCol>
                <a:gridCol w="658368">
                  <a:extLst>
                    <a:ext uri="{9D8B030D-6E8A-4147-A177-3AD203B41FA5}">
                      <a16:colId xmlns:a16="http://schemas.microsoft.com/office/drawing/2014/main" val="2147973341"/>
                    </a:ext>
                  </a:extLst>
                </a:gridCol>
                <a:gridCol w="329184">
                  <a:extLst>
                    <a:ext uri="{9D8B030D-6E8A-4147-A177-3AD203B41FA5}">
                      <a16:colId xmlns:a16="http://schemas.microsoft.com/office/drawing/2014/main" val="2008534862"/>
                    </a:ext>
                  </a:extLst>
                </a:gridCol>
                <a:gridCol w="329184">
                  <a:extLst>
                    <a:ext uri="{9D8B030D-6E8A-4147-A177-3AD203B41FA5}">
                      <a16:colId xmlns:a16="http://schemas.microsoft.com/office/drawing/2014/main" val="699648394"/>
                    </a:ext>
                  </a:extLst>
                </a:gridCol>
                <a:gridCol w="329184">
                  <a:extLst>
                    <a:ext uri="{9D8B030D-6E8A-4147-A177-3AD203B41FA5}">
                      <a16:colId xmlns:a16="http://schemas.microsoft.com/office/drawing/2014/main" val="1909685974"/>
                    </a:ext>
                  </a:extLst>
                </a:gridCol>
                <a:gridCol w="329184">
                  <a:extLst>
                    <a:ext uri="{9D8B030D-6E8A-4147-A177-3AD203B41FA5}">
                      <a16:colId xmlns:a16="http://schemas.microsoft.com/office/drawing/2014/main" val="2994629247"/>
                    </a:ext>
                  </a:extLst>
                </a:gridCol>
                <a:gridCol w="329184">
                  <a:extLst>
                    <a:ext uri="{9D8B030D-6E8A-4147-A177-3AD203B41FA5}">
                      <a16:colId xmlns:a16="http://schemas.microsoft.com/office/drawing/2014/main" val="3585867314"/>
                    </a:ext>
                  </a:extLst>
                </a:gridCol>
                <a:gridCol w="329184">
                  <a:extLst>
                    <a:ext uri="{9D8B030D-6E8A-4147-A177-3AD203B41FA5}">
                      <a16:colId xmlns:a16="http://schemas.microsoft.com/office/drawing/2014/main" val="3148758824"/>
                    </a:ext>
                  </a:extLst>
                </a:gridCol>
                <a:gridCol w="329184">
                  <a:extLst>
                    <a:ext uri="{9D8B030D-6E8A-4147-A177-3AD203B41FA5}">
                      <a16:colId xmlns:a16="http://schemas.microsoft.com/office/drawing/2014/main" val="1268366630"/>
                    </a:ext>
                  </a:extLst>
                </a:gridCol>
                <a:gridCol w="329184">
                  <a:extLst>
                    <a:ext uri="{9D8B030D-6E8A-4147-A177-3AD203B41FA5}">
                      <a16:colId xmlns:a16="http://schemas.microsoft.com/office/drawing/2014/main" val="2424417150"/>
                    </a:ext>
                  </a:extLst>
                </a:gridCol>
                <a:gridCol w="329184">
                  <a:extLst>
                    <a:ext uri="{9D8B030D-6E8A-4147-A177-3AD203B41FA5}">
                      <a16:colId xmlns:a16="http://schemas.microsoft.com/office/drawing/2014/main" val="888065680"/>
                    </a:ext>
                  </a:extLst>
                </a:gridCol>
                <a:gridCol w="329184">
                  <a:extLst>
                    <a:ext uri="{9D8B030D-6E8A-4147-A177-3AD203B41FA5}">
                      <a16:colId xmlns:a16="http://schemas.microsoft.com/office/drawing/2014/main" val="1996844502"/>
                    </a:ext>
                  </a:extLst>
                </a:gridCol>
                <a:gridCol w="329184">
                  <a:extLst>
                    <a:ext uri="{9D8B030D-6E8A-4147-A177-3AD203B41FA5}">
                      <a16:colId xmlns:a16="http://schemas.microsoft.com/office/drawing/2014/main" val="2068937468"/>
                    </a:ext>
                  </a:extLst>
                </a:gridCol>
                <a:gridCol w="329184">
                  <a:extLst>
                    <a:ext uri="{9D8B030D-6E8A-4147-A177-3AD203B41FA5}">
                      <a16:colId xmlns:a16="http://schemas.microsoft.com/office/drawing/2014/main" val="2462699795"/>
                    </a:ext>
                  </a:extLst>
                </a:gridCol>
                <a:gridCol w="329184">
                  <a:extLst>
                    <a:ext uri="{9D8B030D-6E8A-4147-A177-3AD203B41FA5}">
                      <a16:colId xmlns:a16="http://schemas.microsoft.com/office/drawing/2014/main" val="500383203"/>
                    </a:ext>
                  </a:extLst>
                </a:gridCol>
                <a:gridCol w="329184">
                  <a:extLst>
                    <a:ext uri="{9D8B030D-6E8A-4147-A177-3AD203B41FA5}">
                      <a16:colId xmlns:a16="http://schemas.microsoft.com/office/drawing/2014/main" val="523735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1193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- 2020-01-22 00:59:48</a:t>
                      </a:r>
                      <a:r>
                        <a:rPr kumimoji="0" lang="es-ES" sz="1000" b="0" i="0" u="none" strike="noStrike" kern="1200" cap="none" spc="0" normalizeH="0" baseline="0" noProof="0">
                          <a:ln>
                            <a:noFill/>
                          </a:ln>
                          <a:solidFill>
                            <a:prstClr val="black"/>
                          </a:solidFill>
                          <a:effectLst/>
                          <a:uLnTx/>
                          <a:uFillTx/>
                          <a:latin typeface="+mn-lt"/>
                          <a:ea typeface="+mn-ea"/>
                          <a:cs typeface="+mn-cs"/>
                        </a:rPr>
                        <a:t>
 ¿Compra de útiles escolares? Esta entrada a clases tomá tu tiempo para comparar precios, visitar más tiendas y provechar las ofertas.  Si tenés un ingreso extra como el salario escolar, utilizalo en compras más planificadas e inteligentes. Hacé que la cuesta de enero se convierta en una bajada fácil.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https://scontent.xx.fbcdn.net/v/t1.0-9/p720x720/82435364_2568739976558255_7944371045719343104_o.jpg?_nc_cat=109&amp;_nc_ohc=ZZ9T0kaKNBcAX8VRwQJ&amp;_nc_ht=scontent.xx&amp;_nc_tp=6&amp;oh=c3c16ac75f50f4929a2d93f4c17c87f7&amp;oe=5EC99CF8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01:28:04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665849"/>
                  </a:ext>
                </a:extLst>
              </a:tr>
            </a:tbl>
          </a:graphicData>
        </a:graphic>
      </p:graphicFrame>
      <p:sp>
        <p:nvSpPr>
          <p:cNvPr id="4" name="Text Placeholder 3">
            <a:extLst>
              <a:ext uri="{FF2B5EF4-FFF2-40B4-BE49-F238E27FC236}">
                <a16:creationId xmlns:a16="http://schemas.microsoft.com/office/drawing/2014/main" id="{9790A18E-B813-4D57-A4D8-FE067680177D}"/>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1041561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E3229-D196-4FEB-87BD-275235BE8DE8}"/>
              </a:ext>
            </a:extLst>
          </p:cNvPr>
          <p:cNvSpPr>
            <a:spLocks noGrp="1"/>
          </p:cNvSpPr>
          <p:nvPr>
            <p:ph type="title"/>
          </p:nvPr>
        </p:nvSpPr>
        <p:spPr/>
        <p:txBody>
          <a:bodyPr/>
          <a:lstStyle/>
          <a:p>
            <a:r>
              <a:rPr lang="en-US"/>
              <a:t>Facebook Own Posts Table | Asociación Bancaria Costarricense - 7 of 9</a:t>
            </a:r>
          </a:p>
        </p:txBody>
      </p:sp>
      <p:graphicFrame>
        <p:nvGraphicFramePr>
          <p:cNvPr id="5" name="Table Placeholder 4">
            <a:extLst>
              <a:ext uri="{FF2B5EF4-FFF2-40B4-BE49-F238E27FC236}">
                <a16:creationId xmlns:a16="http://schemas.microsoft.com/office/drawing/2014/main" id="{0C9F1327-F30B-4EDB-92F7-066408D6296F}"/>
              </a:ext>
            </a:extLst>
          </p:cNvPr>
          <p:cNvGraphicFramePr>
            <a:graphicFrameLocks noGrp="1"/>
          </p:cNvGraphicFramePr>
          <p:nvPr>
            <p:ph type="tbl" sz="quarter" idx="13"/>
            <p:extLst>
              <p:ext uri="{D42A27DB-BD31-4B8C-83A1-F6EECF244321}">
                <p14:modId xmlns:p14="http://schemas.microsoft.com/office/powerpoint/2010/main" val="115818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90836514"/>
                    </a:ext>
                  </a:extLst>
                </a:gridCol>
                <a:gridCol w="987552">
                  <a:extLst>
                    <a:ext uri="{9D8B030D-6E8A-4147-A177-3AD203B41FA5}">
                      <a16:colId xmlns:a16="http://schemas.microsoft.com/office/drawing/2014/main" val="1033070759"/>
                    </a:ext>
                  </a:extLst>
                </a:gridCol>
                <a:gridCol w="658368">
                  <a:extLst>
                    <a:ext uri="{9D8B030D-6E8A-4147-A177-3AD203B41FA5}">
                      <a16:colId xmlns:a16="http://schemas.microsoft.com/office/drawing/2014/main" val="2196394217"/>
                    </a:ext>
                  </a:extLst>
                </a:gridCol>
                <a:gridCol w="329184">
                  <a:extLst>
                    <a:ext uri="{9D8B030D-6E8A-4147-A177-3AD203B41FA5}">
                      <a16:colId xmlns:a16="http://schemas.microsoft.com/office/drawing/2014/main" val="2450217952"/>
                    </a:ext>
                  </a:extLst>
                </a:gridCol>
                <a:gridCol w="329184">
                  <a:extLst>
                    <a:ext uri="{9D8B030D-6E8A-4147-A177-3AD203B41FA5}">
                      <a16:colId xmlns:a16="http://schemas.microsoft.com/office/drawing/2014/main" val="510876448"/>
                    </a:ext>
                  </a:extLst>
                </a:gridCol>
                <a:gridCol w="329184">
                  <a:extLst>
                    <a:ext uri="{9D8B030D-6E8A-4147-A177-3AD203B41FA5}">
                      <a16:colId xmlns:a16="http://schemas.microsoft.com/office/drawing/2014/main" val="3755370449"/>
                    </a:ext>
                  </a:extLst>
                </a:gridCol>
                <a:gridCol w="329184">
                  <a:extLst>
                    <a:ext uri="{9D8B030D-6E8A-4147-A177-3AD203B41FA5}">
                      <a16:colId xmlns:a16="http://schemas.microsoft.com/office/drawing/2014/main" val="2822824463"/>
                    </a:ext>
                  </a:extLst>
                </a:gridCol>
                <a:gridCol w="329184">
                  <a:extLst>
                    <a:ext uri="{9D8B030D-6E8A-4147-A177-3AD203B41FA5}">
                      <a16:colId xmlns:a16="http://schemas.microsoft.com/office/drawing/2014/main" val="3462854488"/>
                    </a:ext>
                  </a:extLst>
                </a:gridCol>
                <a:gridCol w="329184">
                  <a:extLst>
                    <a:ext uri="{9D8B030D-6E8A-4147-A177-3AD203B41FA5}">
                      <a16:colId xmlns:a16="http://schemas.microsoft.com/office/drawing/2014/main" val="1254372073"/>
                    </a:ext>
                  </a:extLst>
                </a:gridCol>
                <a:gridCol w="329184">
                  <a:extLst>
                    <a:ext uri="{9D8B030D-6E8A-4147-A177-3AD203B41FA5}">
                      <a16:colId xmlns:a16="http://schemas.microsoft.com/office/drawing/2014/main" val="4066366730"/>
                    </a:ext>
                  </a:extLst>
                </a:gridCol>
                <a:gridCol w="329184">
                  <a:extLst>
                    <a:ext uri="{9D8B030D-6E8A-4147-A177-3AD203B41FA5}">
                      <a16:colId xmlns:a16="http://schemas.microsoft.com/office/drawing/2014/main" val="3394936224"/>
                    </a:ext>
                  </a:extLst>
                </a:gridCol>
                <a:gridCol w="329184">
                  <a:extLst>
                    <a:ext uri="{9D8B030D-6E8A-4147-A177-3AD203B41FA5}">
                      <a16:colId xmlns:a16="http://schemas.microsoft.com/office/drawing/2014/main" val="1240206904"/>
                    </a:ext>
                  </a:extLst>
                </a:gridCol>
                <a:gridCol w="329184">
                  <a:extLst>
                    <a:ext uri="{9D8B030D-6E8A-4147-A177-3AD203B41FA5}">
                      <a16:colId xmlns:a16="http://schemas.microsoft.com/office/drawing/2014/main" val="3506830780"/>
                    </a:ext>
                  </a:extLst>
                </a:gridCol>
                <a:gridCol w="329184">
                  <a:extLst>
                    <a:ext uri="{9D8B030D-6E8A-4147-A177-3AD203B41FA5}">
                      <a16:colId xmlns:a16="http://schemas.microsoft.com/office/drawing/2014/main" val="3699708887"/>
                    </a:ext>
                  </a:extLst>
                </a:gridCol>
                <a:gridCol w="329184">
                  <a:extLst>
                    <a:ext uri="{9D8B030D-6E8A-4147-A177-3AD203B41FA5}">
                      <a16:colId xmlns:a16="http://schemas.microsoft.com/office/drawing/2014/main" val="1065608285"/>
                    </a:ext>
                  </a:extLst>
                </a:gridCol>
                <a:gridCol w="329184">
                  <a:extLst>
                    <a:ext uri="{9D8B030D-6E8A-4147-A177-3AD203B41FA5}">
                      <a16:colId xmlns:a16="http://schemas.microsoft.com/office/drawing/2014/main" val="149750864"/>
                    </a:ext>
                  </a:extLst>
                </a:gridCol>
                <a:gridCol w="329184">
                  <a:extLst>
                    <a:ext uri="{9D8B030D-6E8A-4147-A177-3AD203B41FA5}">
                      <a16:colId xmlns:a16="http://schemas.microsoft.com/office/drawing/2014/main" val="3129954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6518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- 2020-01-17 16:30:22</a:t>
                      </a:r>
                      <a:r>
                        <a:rPr kumimoji="0" lang="es-ES" sz="1000" b="0" i="0" u="none" strike="noStrike" kern="1200" cap="none" spc="0" normalizeH="0" baseline="0" noProof="0">
                          <a:ln>
                            <a:noFill/>
                          </a:ln>
                          <a:solidFill>
                            <a:prstClr val="black"/>
                          </a:solidFill>
                          <a:effectLst/>
                          <a:uLnTx/>
                          <a:uFillTx/>
                          <a:latin typeface="+mn-lt"/>
                          <a:ea typeface="+mn-ea"/>
                          <a:cs typeface="+mn-cs"/>
                        </a:rPr>
                        <a:t>
 Este es el mes perfecto para plantearte las metas del año. La constancia hace al maestro y si podés reducir gastos para crear un ahorro, en 6 u 11 meses verás un resultado. Te invitamos a vivir un #EneroEnPositivo.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https://scontent.xx.fbcdn.net/v/t1.0-9/p720x720/83259403_2560287130736873_6485956587591565312_o.jpg?_nc_cat=109&amp;_nc_ohc=BNFW0iEu1YUAX81kZOv&amp;_nc_ht=scontent.xx&amp;_nc_tp=6&amp;oh=06224f75ff11254603f52cd6ae6a8780&amp;oe=5EBEBB0C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01:28:04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4086016"/>
                  </a:ext>
                </a:extLst>
              </a:tr>
            </a:tbl>
          </a:graphicData>
        </a:graphic>
      </p:graphicFrame>
      <p:sp>
        <p:nvSpPr>
          <p:cNvPr id="4" name="Text Placeholder 3">
            <a:extLst>
              <a:ext uri="{FF2B5EF4-FFF2-40B4-BE49-F238E27FC236}">
                <a16:creationId xmlns:a16="http://schemas.microsoft.com/office/drawing/2014/main" id="{D48DA16B-E56A-43CB-9D0A-3C76571BD390}"/>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903060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2A35A-63E1-44E0-8164-2A7751464DC1}"/>
              </a:ext>
            </a:extLst>
          </p:cNvPr>
          <p:cNvSpPr>
            <a:spLocks noGrp="1"/>
          </p:cNvSpPr>
          <p:nvPr>
            <p:ph type="title"/>
          </p:nvPr>
        </p:nvSpPr>
        <p:spPr/>
        <p:txBody>
          <a:bodyPr/>
          <a:lstStyle/>
          <a:p>
            <a:r>
              <a:rPr lang="en-US"/>
              <a:t>Facebook Own Posts Table | Asociación Bancaria Costarricense - 8 of 9</a:t>
            </a:r>
          </a:p>
        </p:txBody>
      </p:sp>
      <p:graphicFrame>
        <p:nvGraphicFramePr>
          <p:cNvPr id="5" name="Table Placeholder 4">
            <a:extLst>
              <a:ext uri="{FF2B5EF4-FFF2-40B4-BE49-F238E27FC236}">
                <a16:creationId xmlns:a16="http://schemas.microsoft.com/office/drawing/2014/main" id="{45424046-1FDE-4AE8-8FF9-86394CC26ACA}"/>
              </a:ext>
            </a:extLst>
          </p:cNvPr>
          <p:cNvGraphicFramePr>
            <a:graphicFrameLocks noGrp="1"/>
          </p:cNvGraphicFramePr>
          <p:nvPr>
            <p:ph type="tbl" sz="quarter" idx="13"/>
            <p:extLst>
              <p:ext uri="{D42A27DB-BD31-4B8C-83A1-F6EECF244321}">
                <p14:modId xmlns:p14="http://schemas.microsoft.com/office/powerpoint/2010/main" val="359167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07274337"/>
                    </a:ext>
                  </a:extLst>
                </a:gridCol>
                <a:gridCol w="987552">
                  <a:extLst>
                    <a:ext uri="{9D8B030D-6E8A-4147-A177-3AD203B41FA5}">
                      <a16:colId xmlns:a16="http://schemas.microsoft.com/office/drawing/2014/main" val="3386426787"/>
                    </a:ext>
                  </a:extLst>
                </a:gridCol>
                <a:gridCol w="658368">
                  <a:extLst>
                    <a:ext uri="{9D8B030D-6E8A-4147-A177-3AD203B41FA5}">
                      <a16:colId xmlns:a16="http://schemas.microsoft.com/office/drawing/2014/main" val="2178392411"/>
                    </a:ext>
                  </a:extLst>
                </a:gridCol>
                <a:gridCol w="329184">
                  <a:extLst>
                    <a:ext uri="{9D8B030D-6E8A-4147-A177-3AD203B41FA5}">
                      <a16:colId xmlns:a16="http://schemas.microsoft.com/office/drawing/2014/main" val="3743865520"/>
                    </a:ext>
                  </a:extLst>
                </a:gridCol>
                <a:gridCol w="329184">
                  <a:extLst>
                    <a:ext uri="{9D8B030D-6E8A-4147-A177-3AD203B41FA5}">
                      <a16:colId xmlns:a16="http://schemas.microsoft.com/office/drawing/2014/main" val="3454285558"/>
                    </a:ext>
                  </a:extLst>
                </a:gridCol>
                <a:gridCol w="329184">
                  <a:extLst>
                    <a:ext uri="{9D8B030D-6E8A-4147-A177-3AD203B41FA5}">
                      <a16:colId xmlns:a16="http://schemas.microsoft.com/office/drawing/2014/main" val="1772269626"/>
                    </a:ext>
                  </a:extLst>
                </a:gridCol>
                <a:gridCol w="329184">
                  <a:extLst>
                    <a:ext uri="{9D8B030D-6E8A-4147-A177-3AD203B41FA5}">
                      <a16:colId xmlns:a16="http://schemas.microsoft.com/office/drawing/2014/main" val="3599568595"/>
                    </a:ext>
                  </a:extLst>
                </a:gridCol>
                <a:gridCol w="329184">
                  <a:extLst>
                    <a:ext uri="{9D8B030D-6E8A-4147-A177-3AD203B41FA5}">
                      <a16:colId xmlns:a16="http://schemas.microsoft.com/office/drawing/2014/main" val="3376854004"/>
                    </a:ext>
                  </a:extLst>
                </a:gridCol>
                <a:gridCol w="329184">
                  <a:extLst>
                    <a:ext uri="{9D8B030D-6E8A-4147-A177-3AD203B41FA5}">
                      <a16:colId xmlns:a16="http://schemas.microsoft.com/office/drawing/2014/main" val="729025228"/>
                    </a:ext>
                  </a:extLst>
                </a:gridCol>
                <a:gridCol w="329184">
                  <a:extLst>
                    <a:ext uri="{9D8B030D-6E8A-4147-A177-3AD203B41FA5}">
                      <a16:colId xmlns:a16="http://schemas.microsoft.com/office/drawing/2014/main" val="2006475962"/>
                    </a:ext>
                  </a:extLst>
                </a:gridCol>
                <a:gridCol w="329184">
                  <a:extLst>
                    <a:ext uri="{9D8B030D-6E8A-4147-A177-3AD203B41FA5}">
                      <a16:colId xmlns:a16="http://schemas.microsoft.com/office/drawing/2014/main" val="2347028019"/>
                    </a:ext>
                  </a:extLst>
                </a:gridCol>
                <a:gridCol w="329184">
                  <a:extLst>
                    <a:ext uri="{9D8B030D-6E8A-4147-A177-3AD203B41FA5}">
                      <a16:colId xmlns:a16="http://schemas.microsoft.com/office/drawing/2014/main" val="401129627"/>
                    </a:ext>
                  </a:extLst>
                </a:gridCol>
                <a:gridCol w="329184">
                  <a:extLst>
                    <a:ext uri="{9D8B030D-6E8A-4147-A177-3AD203B41FA5}">
                      <a16:colId xmlns:a16="http://schemas.microsoft.com/office/drawing/2014/main" val="1662085330"/>
                    </a:ext>
                  </a:extLst>
                </a:gridCol>
                <a:gridCol w="329184">
                  <a:extLst>
                    <a:ext uri="{9D8B030D-6E8A-4147-A177-3AD203B41FA5}">
                      <a16:colId xmlns:a16="http://schemas.microsoft.com/office/drawing/2014/main" val="2297194203"/>
                    </a:ext>
                  </a:extLst>
                </a:gridCol>
                <a:gridCol w="329184">
                  <a:extLst>
                    <a:ext uri="{9D8B030D-6E8A-4147-A177-3AD203B41FA5}">
                      <a16:colId xmlns:a16="http://schemas.microsoft.com/office/drawing/2014/main" val="2694697279"/>
                    </a:ext>
                  </a:extLst>
                </a:gridCol>
                <a:gridCol w="329184">
                  <a:extLst>
                    <a:ext uri="{9D8B030D-6E8A-4147-A177-3AD203B41FA5}">
                      <a16:colId xmlns:a16="http://schemas.microsoft.com/office/drawing/2014/main" val="2786824151"/>
                    </a:ext>
                  </a:extLst>
                </a:gridCol>
                <a:gridCol w="329184">
                  <a:extLst>
                    <a:ext uri="{9D8B030D-6E8A-4147-A177-3AD203B41FA5}">
                      <a16:colId xmlns:a16="http://schemas.microsoft.com/office/drawing/2014/main" val="978763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5381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- 2020-01-11 00:12:42</a:t>
                      </a:r>
                      <a:r>
                        <a:rPr kumimoji="0" lang="es-ES" sz="1000" b="0" i="0" u="none" strike="noStrike" kern="1200" cap="none" spc="0" normalizeH="0" baseline="0" noProof="0">
                          <a:ln>
                            <a:noFill/>
                          </a:ln>
                          <a:solidFill>
                            <a:prstClr val="black"/>
                          </a:solidFill>
                          <a:effectLst/>
                          <a:uLnTx/>
                          <a:uFillTx/>
                          <a:latin typeface="+mn-lt"/>
                          <a:ea typeface="+mn-ea"/>
                          <a:cs typeface="+mn-cs"/>
                        </a:rPr>
                        <a:t>
 Hacé un calendario anual con propósitos, pago de obligaciones y de ahorro. Administrar mejor tu dinero te permitirá disfrutar de lo que más te gusta. Si estás motivado y sabés lo que querés serás capaz de hacerlo. #EneroEnPositivo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https://scontent.xx.fbcdn.net/v/t1.0-9/p720x720/82470259_2546163682149218_2877640951747051520_o.jpg?_nc_cat=101&amp;_nc_ohc=okEn9wenVWsAX-fsH-f&amp;_nc_ht=scontent.xx&amp;_nc_tp=6&amp;oh=a4a13f0546d7b76d76e385420e889476&amp;oe=5EBBB9D6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02/08/2020 07:35:18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7738643"/>
                  </a:ext>
                </a:extLst>
              </a:tr>
            </a:tbl>
          </a:graphicData>
        </a:graphic>
      </p:graphicFrame>
      <p:sp>
        <p:nvSpPr>
          <p:cNvPr id="4" name="Text Placeholder 3">
            <a:extLst>
              <a:ext uri="{FF2B5EF4-FFF2-40B4-BE49-F238E27FC236}">
                <a16:creationId xmlns:a16="http://schemas.microsoft.com/office/drawing/2014/main" id="{77BA9DF5-3A6A-44E9-83AE-21F4CB08348D}"/>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1706447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3B4A4-ABE2-43B3-9918-115C57345DFA}"/>
              </a:ext>
            </a:extLst>
          </p:cNvPr>
          <p:cNvSpPr>
            <a:spLocks noGrp="1"/>
          </p:cNvSpPr>
          <p:nvPr>
            <p:ph type="title"/>
          </p:nvPr>
        </p:nvSpPr>
        <p:spPr/>
        <p:txBody>
          <a:bodyPr/>
          <a:lstStyle/>
          <a:p>
            <a:r>
              <a:rPr lang="en-US"/>
              <a:t>Facebook Own Posts Table | Asociación Bancaria Costarricense - 9 of 9</a:t>
            </a:r>
          </a:p>
        </p:txBody>
      </p:sp>
      <p:graphicFrame>
        <p:nvGraphicFramePr>
          <p:cNvPr id="5" name="Table Placeholder 4">
            <a:extLst>
              <a:ext uri="{FF2B5EF4-FFF2-40B4-BE49-F238E27FC236}">
                <a16:creationId xmlns:a16="http://schemas.microsoft.com/office/drawing/2014/main" id="{D3CF16B4-35F2-4340-9669-48542C09D6A9}"/>
              </a:ext>
            </a:extLst>
          </p:cNvPr>
          <p:cNvGraphicFramePr>
            <a:graphicFrameLocks noGrp="1"/>
          </p:cNvGraphicFramePr>
          <p:nvPr>
            <p:ph type="tbl" sz="quarter" idx="13"/>
            <p:extLst>
              <p:ext uri="{D42A27DB-BD31-4B8C-83A1-F6EECF244321}">
                <p14:modId xmlns:p14="http://schemas.microsoft.com/office/powerpoint/2010/main" val="174885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36161212"/>
                    </a:ext>
                  </a:extLst>
                </a:gridCol>
                <a:gridCol w="987552">
                  <a:extLst>
                    <a:ext uri="{9D8B030D-6E8A-4147-A177-3AD203B41FA5}">
                      <a16:colId xmlns:a16="http://schemas.microsoft.com/office/drawing/2014/main" val="3073487336"/>
                    </a:ext>
                  </a:extLst>
                </a:gridCol>
                <a:gridCol w="658368">
                  <a:extLst>
                    <a:ext uri="{9D8B030D-6E8A-4147-A177-3AD203B41FA5}">
                      <a16:colId xmlns:a16="http://schemas.microsoft.com/office/drawing/2014/main" val="3977877389"/>
                    </a:ext>
                  </a:extLst>
                </a:gridCol>
                <a:gridCol w="329184">
                  <a:extLst>
                    <a:ext uri="{9D8B030D-6E8A-4147-A177-3AD203B41FA5}">
                      <a16:colId xmlns:a16="http://schemas.microsoft.com/office/drawing/2014/main" val="3882174661"/>
                    </a:ext>
                  </a:extLst>
                </a:gridCol>
                <a:gridCol w="329184">
                  <a:extLst>
                    <a:ext uri="{9D8B030D-6E8A-4147-A177-3AD203B41FA5}">
                      <a16:colId xmlns:a16="http://schemas.microsoft.com/office/drawing/2014/main" val="4092919256"/>
                    </a:ext>
                  </a:extLst>
                </a:gridCol>
                <a:gridCol w="329184">
                  <a:extLst>
                    <a:ext uri="{9D8B030D-6E8A-4147-A177-3AD203B41FA5}">
                      <a16:colId xmlns:a16="http://schemas.microsoft.com/office/drawing/2014/main" val="27403778"/>
                    </a:ext>
                  </a:extLst>
                </a:gridCol>
                <a:gridCol w="329184">
                  <a:extLst>
                    <a:ext uri="{9D8B030D-6E8A-4147-A177-3AD203B41FA5}">
                      <a16:colId xmlns:a16="http://schemas.microsoft.com/office/drawing/2014/main" val="3069529781"/>
                    </a:ext>
                  </a:extLst>
                </a:gridCol>
                <a:gridCol w="329184">
                  <a:extLst>
                    <a:ext uri="{9D8B030D-6E8A-4147-A177-3AD203B41FA5}">
                      <a16:colId xmlns:a16="http://schemas.microsoft.com/office/drawing/2014/main" val="2577973585"/>
                    </a:ext>
                  </a:extLst>
                </a:gridCol>
                <a:gridCol w="329184">
                  <a:extLst>
                    <a:ext uri="{9D8B030D-6E8A-4147-A177-3AD203B41FA5}">
                      <a16:colId xmlns:a16="http://schemas.microsoft.com/office/drawing/2014/main" val="2261710555"/>
                    </a:ext>
                  </a:extLst>
                </a:gridCol>
                <a:gridCol w="329184">
                  <a:extLst>
                    <a:ext uri="{9D8B030D-6E8A-4147-A177-3AD203B41FA5}">
                      <a16:colId xmlns:a16="http://schemas.microsoft.com/office/drawing/2014/main" val="2851010223"/>
                    </a:ext>
                  </a:extLst>
                </a:gridCol>
                <a:gridCol w="329184">
                  <a:extLst>
                    <a:ext uri="{9D8B030D-6E8A-4147-A177-3AD203B41FA5}">
                      <a16:colId xmlns:a16="http://schemas.microsoft.com/office/drawing/2014/main" val="1028097782"/>
                    </a:ext>
                  </a:extLst>
                </a:gridCol>
                <a:gridCol w="329184">
                  <a:extLst>
                    <a:ext uri="{9D8B030D-6E8A-4147-A177-3AD203B41FA5}">
                      <a16:colId xmlns:a16="http://schemas.microsoft.com/office/drawing/2014/main" val="4010554005"/>
                    </a:ext>
                  </a:extLst>
                </a:gridCol>
                <a:gridCol w="329184">
                  <a:extLst>
                    <a:ext uri="{9D8B030D-6E8A-4147-A177-3AD203B41FA5}">
                      <a16:colId xmlns:a16="http://schemas.microsoft.com/office/drawing/2014/main" val="2238492506"/>
                    </a:ext>
                  </a:extLst>
                </a:gridCol>
                <a:gridCol w="329184">
                  <a:extLst>
                    <a:ext uri="{9D8B030D-6E8A-4147-A177-3AD203B41FA5}">
                      <a16:colId xmlns:a16="http://schemas.microsoft.com/office/drawing/2014/main" val="941866581"/>
                    </a:ext>
                  </a:extLst>
                </a:gridCol>
                <a:gridCol w="329184">
                  <a:extLst>
                    <a:ext uri="{9D8B030D-6E8A-4147-A177-3AD203B41FA5}">
                      <a16:colId xmlns:a16="http://schemas.microsoft.com/office/drawing/2014/main" val="4204399175"/>
                    </a:ext>
                  </a:extLst>
                </a:gridCol>
                <a:gridCol w="329184">
                  <a:extLst>
                    <a:ext uri="{9D8B030D-6E8A-4147-A177-3AD203B41FA5}">
                      <a16:colId xmlns:a16="http://schemas.microsoft.com/office/drawing/2014/main" val="929543593"/>
                    </a:ext>
                  </a:extLst>
                </a:gridCol>
                <a:gridCol w="329184">
                  <a:extLst>
                    <a:ext uri="{9D8B030D-6E8A-4147-A177-3AD203B41FA5}">
                      <a16:colId xmlns:a16="http://schemas.microsoft.com/office/drawing/2014/main" val="4150232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7108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Asociación Bancaria Costarricense - 2020-01-10 23:54:16</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https://scontent.xx.fbcdn.net/v/t1.0-9/s720x720/82307162_2546163095482610_1427859618402402304_o.jpg?_nc_cat=105&amp;_nc_ohc=SFsACe0eITUAQnEAsG0izhhqQ-LJ6kvViO0BNLX3UnM7qXH5XrwOvvg0A&amp;_nc_ht=scontent.xx&amp;_nc_tp=1&amp;oh=653aae838eb6ac46ff0c0e0b7c3a7585&amp;oe=5E9AFADA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09:04:59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0463852"/>
                  </a:ext>
                </a:extLst>
              </a:tr>
            </a:tbl>
          </a:graphicData>
        </a:graphic>
      </p:graphicFrame>
      <p:sp>
        <p:nvSpPr>
          <p:cNvPr id="4" name="Text Placeholder 3">
            <a:extLst>
              <a:ext uri="{FF2B5EF4-FFF2-40B4-BE49-F238E27FC236}">
                <a16:creationId xmlns:a16="http://schemas.microsoft.com/office/drawing/2014/main" id="{8617B43D-0604-406F-9859-2ED9E16E4087}"/>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3200553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0DB8B-8B36-44F1-AA8F-A4EEA3F37157}"/>
              </a:ext>
            </a:extLst>
          </p:cNvPr>
          <p:cNvSpPr>
            <a:spLocks noGrp="1"/>
          </p:cNvSpPr>
          <p:nvPr>
            <p:ph type="title"/>
          </p:nvPr>
        </p:nvSpPr>
        <p:spPr/>
        <p:txBody>
          <a:bodyPr/>
          <a:lstStyle/>
          <a:p>
            <a:r>
              <a:rPr lang="en-US"/>
              <a:t>Facebook Average Interactions Per Post | Asociación Bancaria Costarricense</a:t>
            </a:r>
          </a:p>
        </p:txBody>
      </p:sp>
      <p:graphicFrame>
        <p:nvGraphicFramePr>
          <p:cNvPr id="6" name="Chart Placeholder 5">
            <a:extLst>
              <a:ext uri="{FF2B5EF4-FFF2-40B4-BE49-F238E27FC236}">
                <a16:creationId xmlns:a16="http://schemas.microsoft.com/office/drawing/2014/main" id="{934A9C46-4E7C-418F-9AEB-E84349A1269D}"/>
              </a:ext>
            </a:extLst>
          </p:cNvPr>
          <p:cNvGraphicFramePr>
            <a:graphicFrameLocks noGrp="1"/>
          </p:cNvGraphicFramePr>
          <p:nvPr>
            <p:ph type="chart" sz="quarter" idx="13"/>
            <p:extLst>
              <p:ext uri="{D42A27DB-BD31-4B8C-83A1-F6EECF244321}">
                <p14:modId xmlns:p14="http://schemas.microsoft.com/office/powerpoint/2010/main" val="3184142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C675A-881A-4581-B919-1E46BD0A771B}"/>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E5A8803D-0408-4F50-BEE7-15CAC62299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348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E0E15-263F-4605-BD89-FB9F6D100CF8}"/>
              </a:ext>
            </a:extLst>
          </p:cNvPr>
          <p:cNvSpPr>
            <a:spLocks noGrp="1"/>
          </p:cNvSpPr>
          <p:nvPr>
            <p:ph type="title"/>
          </p:nvPr>
        </p:nvSpPr>
        <p:spPr/>
        <p:txBody>
          <a:bodyPr/>
          <a:lstStyle/>
          <a:p>
            <a:r>
              <a:rPr lang="es-ES"/>
              <a:t>Facebook Key Metrics Table | Asociación Bancaria Costarricense</a:t>
            </a:r>
            <a:endParaRPr lang="en-US"/>
          </a:p>
        </p:txBody>
      </p:sp>
      <p:graphicFrame>
        <p:nvGraphicFramePr>
          <p:cNvPr id="5" name="Table Placeholder 4">
            <a:extLst>
              <a:ext uri="{FF2B5EF4-FFF2-40B4-BE49-F238E27FC236}">
                <a16:creationId xmlns:a16="http://schemas.microsoft.com/office/drawing/2014/main" id="{414AD2F1-18F3-425F-9D21-2C3C4D55AC7F}"/>
              </a:ext>
            </a:extLst>
          </p:cNvPr>
          <p:cNvGraphicFramePr>
            <a:graphicFrameLocks noGrp="1"/>
          </p:cNvGraphicFramePr>
          <p:nvPr>
            <p:ph type="tbl" sz="quarter" idx="13"/>
            <p:extLst>
              <p:ext uri="{D42A27DB-BD31-4B8C-83A1-F6EECF244321}">
                <p14:modId xmlns:p14="http://schemas.microsoft.com/office/powerpoint/2010/main" val="284341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74831023"/>
                    </a:ext>
                  </a:extLst>
                </a:gridCol>
                <a:gridCol w="493776">
                  <a:extLst>
                    <a:ext uri="{9D8B030D-6E8A-4147-A177-3AD203B41FA5}">
                      <a16:colId xmlns:a16="http://schemas.microsoft.com/office/drawing/2014/main" val="2255405025"/>
                    </a:ext>
                  </a:extLst>
                </a:gridCol>
                <a:gridCol w="246888">
                  <a:extLst>
                    <a:ext uri="{9D8B030D-6E8A-4147-A177-3AD203B41FA5}">
                      <a16:colId xmlns:a16="http://schemas.microsoft.com/office/drawing/2014/main" val="96565503"/>
                    </a:ext>
                  </a:extLst>
                </a:gridCol>
                <a:gridCol w="246888">
                  <a:extLst>
                    <a:ext uri="{9D8B030D-6E8A-4147-A177-3AD203B41FA5}">
                      <a16:colId xmlns:a16="http://schemas.microsoft.com/office/drawing/2014/main" val="135230279"/>
                    </a:ext>
                  </a:extLst>
                </a:gridCol>
                <a:gridCol w="246888">
                  <a:extLst>
                    <a:ext uri="{9D8B030D-6E8A-4147-A177-3AD203B41FA5}">
                      <a16:colId xmlns:a16="http://schemas.microsoft.com/office/drawing/2014/main" val="3952153047"/>
                    </a:ext>
                  </a:extLst>
                </a:gridCol>
                <a:gridCol w="246888">
                  <a:extLst>
                    <a:ext uri="{9D8B030D-6E8A-4147-A177-3AD203B41FA5}">
                      <a16:colId xmlns:a16="http://schemas.microsoft.com/office/drawing/2014/main" val="4282386342"/>
                    </a:ext>
                  </a:extLst>
                </a:gridCol>
                <a:gridCol w="246888">
                  <a:extLst>
                    <a:ext uri="{9D8B030D-6E8A-4147-A177-3AD203B41FA5}">
                      <a16:colId xmlns:a16="http://schemas.microsoft.com/office/drawing/2014/main" val="39147173"/>
                    </a:ext>
                  </a:extLst>
                </a:gridCol>
                <a:gridCol w="246888">
                  <a:extLst>
                    <a:ext uri="{9D8B030D-6E8A-4147-A177-3AD203B41FA5}">
                      <a16:colId xmlns:a16="http://schemas.microsoft.com/office/drawing/2014/main" val="2293404696"/>
                    </a:ext>
                  </a:extLst>
                </a:gridCol>
                <a:gridCol w="246888">
                  <a:extLst>
                    <a:ext uri="{9D8B030D-6E8A-4147-A177-3AD203B41FA5}">
                      <a16:colId xmlns:a16="http://schemas.microsoft.com/office/drawing/2014/main" val="2794846895"/>
                    </a:ext>
                  </a:extLst>
                </a:gridCol>
                <a:gridCol w="246888">
                  <a:extLst>
                    <a:ext uri="{9D8B030D-6E8A-4147-A177-3AD203B41FA5}">
                      <a16:colId xmlns:a16="http://schemas.microsoft.com/office/drawing/2014/main" val="3048437323"/>
                    </a:ext>
                  </a:extLst>
                </a:gridCol>
                <a:gridCol w="246888">
                  <a:extLst>
                    <a:ext uri="{9D8B030D-6E8A-4147-A177-3AD203B41FA5}">
                      <a16:colId xmlns:a16="http://schemas.microsoft.com/office/drawing/2014/main" val="1934074295"/>
                    </a:ext>
                  </a:extLst>
                </a:gridCol>
                <a:gridCol w="246888">
                  <a:extLst>
                    <a:ext uri="{9D8B030D-6E8A-4147-A177-3AD203B41FA5}">
                      <a16:colId xmlns:a16="http://schemas.microsoft.com/office/drawing/2014/main" val="3656207116"/>
                    </a:ext>
                  </a:extLst>
                </a:gridCol>
                <a:gridCol w="246888">
                  <a:extLst>
                    <a:ext uri="{9D8B030D-6E8A-4147-A177-3AD203B41FA5}">
                      <a16:colId xmlns:a16="http://schemas.microsoft.com/office/drawing/2014/main" val="530497012"/>
                    </a:ext>
                  </a:extLst>
                </a:gridCol>
                <a:gridCol w="246888">
                  <a:extLst>
                    <a:ext uri="{9D8B030D-6E8A-4147-A177-3AD203B41FA5}">
                      <a16:colId xmlns:a16="http://schemas.microsoft.com/office/drawing/2014/main" val="1975166121"/>
                    </a:ext>
                  </a:extLst>
                </a:gridCol>
                <a:gridCol w="246888">
                  <a:extLst>
                    <a:ext uri="{9D8B030D-6E8A-4147-A177-3AD203B41FA5}">
                      <a16:colId xmlns:a16="http://schemas.microsoft.com/office/drawing/2014/main" val="2890665801"/>
                    </a:ext>
                  </a:extLst>
                </a:gridCol>
                <a:gridCol w="246888">
                  <a:extLst>
                    <a:ext uri="{9D8B030D-6E8A-4147-A177-3AD203B41FA5}">
                      <a16:colId xmlns:a16="http://schemas.microsoft.com/office/drawing/2014/main" val="2679893427"/>
                    </a:ext>
                  </a:extLst>
                </a:gridCol>
                <a:gridCol w="246888">
                  <a:extLst>
                    <a:ext uri="{9D8B030D-6E8A-4147-A177-3AD203B41FA5}">
                      <a16:colId xmlns:a16="http://schemas.microsoft.com/office/drawing/2014/main" val="1965452249"/>
                    </a:ext>
                  </a:extLst>
                </a:gridCol>
                <a:gridCol w="246888">
                  <a:extLst>
                    <a:ext uri="{9D8B030D-6E8A-4147-A177-3AD203B41FA5}">
                      <a16:colId xmlns:a16="http://schemas.microsoft.com/office/drawing/2014/main" val="2093005604"/>
                    </a:ext>
                  </a:extLst>
                </a:gridCol>
                <a:gridCol w="246888">
                  <a:extLst>
                    <a:ext uri="{9D8B030D-6E8A-4147-A177-3AD203B41FA5}">
                      <a16:colId xmlns:a16="http://schemas.microsoft.com/office/drawing/2014/main" val="4054737367"/>
                    </a:ext>
                  </a:extLst>
                </a:gridCol>
                <a:gridCol w="246888">
                  <a:extLst>
                    <a:ext uri="{9D8B030D-6E8A-4147-A177-3AD203B41FA5}">
                      <a16:colId xmlns:a16="http://schemas.microsoft.com/office/drawing/2014/main" val="3864669221"/>
                    </a:ext>
                  </a:extLst>
                </a:gridCol>
                <a:gridCol w="246888">
                  <a:extLst>
                    <a:ext uri="{9D8B030D-6E8A-4147-A177-3AD203B41FA5}">
                      <a16:colId xmlns:a16="http://schemas.microsoft.com/office/drawing/2014/main" val="4034775929"/>
                    </a:ext>
                  </a:extLst>
                </a:gridCol>
                <a:gridCol w="246888">
                  <a:extLst>
                    <a:ext uri="{9D8B030D-6E8A-4147-A177-3AD203B41FA5}">
                      <a16:colId xmlns:a16="http://schemas.microsoft.com/office/drawing/2014/main" val="1779161992"/>
                    </a:ext>
                  </a:extLst>
                </a:gridCol>
                <a:gridCol w="246888">
                  <a:extLst>
                    <a:ext uri="{9D8B030D-6E8A-4147-A177-3AD203B41FA5}">
                      <a16:colId xmlns:a16="http://schemas.microsoft.com/office/drawing/2014/main" val="4018748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70785404"/>
                  </a:ext>
                </a:extLst>
              </a:tr>
              <a:tr h="370840">
                <a:tc>
                  <a:txBody>
                    <a:bodyPr/>
                    <a:lstStyle/>
                    <a:p>
                      <a:r>
                        <a:rPr lang="en-US" sz="1000"/>
                        <a:t>Asociación Bancaria Costarricense</a:t>
                      </a:r>
                    </a:p>
                  </a:txBody>
                  <a:tcPr/>
                </a:tc>
                <a:tc>
                  <a:txBody>
                    <a:bodyPr/>
                    <a:lstStyle/>
                    <a:p>
                      <a:r>
                        <a:rPr lang="en-US" sz="1000"/>
                        <a:t>7457</a:t>
                      </a:r>
                    </a:p>
                  </a:txBody>
                  <a:tcPr/>
                </a:tc>
                <a:tc>
                  <a:txBody>
                    <a:bodyPr/>
                    <a:lstStyle/>
                    <a:p>
                      <a:r>
                        <a:rPr lang="en-US" sz="1000"/>
                        <a:t>309</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3660</a:t>
                      </a:r>
                    </a:p>
                  </a:txBody>
                  <a:tcPr/>
                </a:tc>
                <a:tc>
                  <a:txBody>
                    <a:bodyPr/>
                    <a:lstStyle/>
                    <a:p>
                      <a:r>
                        <a:rPr lang="en-US" sz="1000"/>
                        <a:t>3</a:t>
                      </a:r>
                    </a:p>
                  </a:txBody>
                  <a:tcPr/>
                </a:tc>
                <a:tc>
                  <a:txBody>
                    <a:bodyPr/>
                    <a:lstStyle/>
                    <a:p>
                      <a:r>
                        <a:rPr lang="en-US" sz="1000"/>
                        <a:t>3427</a:t>
                      </a:r>
                    </a:p>
                  </a:txBody>
                  <a:tcPr/>
                </a:tc>
                <a:tc>
                  <a:txBody>
                    <a:bodyPr/>
                    <a:lstStyle/>
                    <a:p>
                      <a:r>
                        <a:rPr lang="en-US" sz="1000"/>
                        <a:t>193</a:t>
                      </a:r>
                    </a:p>
                  </a:txBody>
                  <a:tcPr/>
                </a:tc>
                <a:tc>
                  <a:txBody>
                    <a:bodyPr/>
                    <a:lstStyle/>
                    <a:p>
                      <a:r>
                        <a:rPr lang="en-US" sz="1000"/>
                        <a:t>13</a:t>
                      </a:r>
                    </a:p>
                  </a:txBody>
                  <a:tcPr/>
                </a:tc>
                <a:tc>
                  <a:txBody>
                    <a:bodyPr/>
                    <a:lstStyle/>
                    <a:p>
                      <a:r>
                        <a:rPr lang="en-US" sz="1000"/>
                        <a:t>15</a:t>
                      </a:r>
                    </a:p>
                  </a:txBody>
                  <a:tcPr/>
                </a:tc>
                <a:tc>
                  <a:txBody>
                    <a:bodyPr/>
                    <a:lstStyle/>
                    <a:p>
                      <a:r>
                        <a:rPr lang="en-US" sz="1000"/>
                        <a:t>9</a:t>
                      </a:r>
                    </a:p>
                  </a:txBody>
                  <a:tcPr/>
                </a:tc>
                <a:tc>
                  <a:txBody>
                    <a:bodyPr/>
                    <a:lstStyle/>
                    <a:p>
                      <a:r>
                        <a:rPr lang="en-US" sz="1000"/>
                        <a:t>3</a:t>
                      </a:r>
                    </a:p>
                  </a:txBody>
                  <a:tcPr/>
                </a:tc>
                <a:tc>
                  <a:txBody>
                    <a:bodyPr/>
                    <a:lstStyle/>
                    <a:p>
                      <a:r>
                        <a:rPr lang="en-US" sz="1000"/>
                        <a:t>119</a:t>
                      </a:r>
                    </a:p>
                  </a:txBody>
                  <a:tcPr/>
                </a:tc>
                <a:tc>
                  <a:txBody>
                    <a:bodyPr/>
                    <a:lstStyle/>
                    <a:p>
                      <a:r>
                        <a:rPr lang="en-US" sz="1000"/>
                        <a:t>367</a:t>
                      </a:r>
                    </a:p>
                  </a:txBody>
                  <a:tcPr/>
                </a:tc>
                <a:tc>
                  <a:txBody>
                    <a:bodyPr/>
                    <a:lstStyle/>
                    <a:p>
                      <a:r>
                        <a:rPr lang="en-US" sz="1000"/>
                        <a:t>4146</a:t>
                      </a:r>
                    </a:p>
                  </a:txBody>
                  <a:tcPr/>
                </a:tc>
                <a:tc>
                  <a:txBody>
                    <a:bodyPr/>
                    <a:lstStyle/>
                    <a:p>
                      <a:r>
                        <a:rPr lang="en-US" sz="1000"/>
                        <a:t>0</a:t>
                      </a:r>
                    </a:p>
                  </a:txBody>
                  <a:tcPr/>
                </a:tc>
                <a:tc>
                  <a:txBody>
                    <a:bodyPr/>
                    <a:lstStyle/>
                    <a:p>
                      <a:r>
                        <a:rPr lang="en-US" sz="1000"/>
                        <a:t>0</a:t>
                      </a:r>
                    </a:p>
                  </a:txBody>
                  <a:tcPr/>
                </a:tc>
                <a:tc>
                  <a:txBody>
                    <a:bodyPr/>
                    <a:lstStyle/>
                    <a:p>
                      <a:r>
                        <a:rPr lang="en-US" sz="1000"/>
                        <a:t>7.0974 %</a:t>
                      </a:r>
                    </a:p>
                  </a:txBody>
                  <a:tcPr/>
                </a:tc>
                <a:tc>
                  <a:txBody>
                    <a:bodyPr/>
                    <a:lstStyle/>
                    <a:p>
                      <a:r>
                        <a:rPr lang="en-US" sz="1000"/>
                        <a:t>0.0 %</a:t>
                      </a:r>
                    </a:p>
                  </a:txBody>
                  <a:tcPr/>
                </a:tc>
                <a:extLst>
                  <a:ext uri="{0D108BD9-81ED-4DB2-BD59-A6C34878D82A}">
                    <a16:rowId xmlns:a16="http://schemas.microsoft.com/office/drawing/2014/main" val="2780939281"/>
                  </a:ext>
                </a:extLst>
              </a:tr>
            </a:tbl>
          </a:graphicData>
        </a:graphic>
      </p:graphicFrame>
      <p:sp>
        <p:nvSpPr>
          <p:cNvPr id="4" name="Text Placeholder 3">
            <a:extLst>
              <a:ext uri="{FF2B5EF4-FFF2-40B4-BE49-F238E27FC236}">
                <a16:creationId xmlns:a16="http://schemas.microsoft.com/office/drawing/2014/main" id="{EE8158A6-2219-45DE-9896-35FC8E823E87}"/>
              </a:ext>
            </a:extLst>
          </p:cNvPr>
          <p:cNvSpPr>
            <a:spLocks noGrp="1"/>
          </p:cNvSpPr>
          <p:nvPr>
            <p:ph type="body" sz="quarter" idx="14"/>
          </p:nvPr>
        </p:nvSpPr>
        <p:spPr/>
        <p:txBody>
          <a:bodyPr/>
          <a:lstStyle/>
          <a:p>
            <a:r>
              <a:rPr lang="en-US"/>
              <a:t>01/01/2020 - 02/10/2020</a:t>
            </a:r>
          </a:p>
        </p:txBody>
      </p:sp>
    </p:spTree>
    <p:extLst>
      <p:ext uri="{BB962C8B-B14F-4D97-AF65-F5344CB8AC3E}">
        <p14:creationId xmlns:p14="http://schemas.microsoft.com/office/powerpoint/2010/main" val="3368186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054C-AAFF-4144-882B-264517BF6882}"/>
              </a:ext>
            </a:extLst>
          </p:cNvPr>
          <p:cNvSpPr>
            <a:spLocks noGrp="1"/>
          </p:cNvSpPr>
          <p:nvPr>
            <p:ph type="title"/>
          </p:nvPr>
        </p:nvSpPr>
        <p:spPr/>
        <p:txBody>
          <a:bodyPr/>
          <a:lstStyle/>
          <a:p>
            <a:r>
              <a:rPr lang="es-ES"/>
              <a:t>Facebook Fan Demographics | Asociación Bancaria Costarricense</a:t>
            </a:r>
            <a:endParaRPr lang="en-US"/>
          </a:p>
        </p:txBody>
      </p:sp>
      <p:graphicFrame>
        <p:nvGraphicFramePr>
          <p:cNvPr id="6" name="Chart Placeholder 5">
            <a:extLst>
              <a:ext uri="{FF2B5EF4-FFF2-40B4-BE49-F238E27FC236}">
                <a16:creationId xmlns:a16="http://schemas.microsoft.com/office/drawing/2014/main" id="{8DFA4E88-85A6-462C-8478-BE07A777A6F6}"/>
              </a:ext>
            </a:extLst>
          </p:cNvPr>
          <p:cNvGraphicFramePr>
            <a:graphicFrameLocks noGrp="1"/>
          </p:cNvGraphicFramePr>
          <p:nvPr>
            <p:ph type="chart" sz="quarter" idx="13"/>
            <p:extLst>
              <p:ext uri="{D42A27DB-BD31-4B8C-83A1-F6EECF244321}">
                <p14:modId xmlns:p14="http://schemas.microsoft.com/office/powerpoint/2010/main" val="4038547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3F2E33-23D8-4165-BA2D-25BBBAD0E89A}"/>
              </a:ext>
            </a:extLst>
          </p:cNvPr>
          <p:cNvSpPr>
            <a:spLocks noGrp="1"/>
          </p:cNvSpPr>
          <p:nvPr>
            <p:ph type="body" sz="quarter" idx="14"/>
          </p:nvPr>
        </p:nvSpPr>
        <p:spPr/>
        <p:txBody>
          <a:bodyPr/>
          <a:lstStyle/>
          <a:p>
            <a:r>
              <a:rPr lang="en-US"/>
              <a:t>01/01/2020 - 02/10/2020</a:t>
            </a:r>
          </a:p>
        </p:txBody>
      </p:sp>
      <p:sp>
        <p:nvSpPr>
          <p:cNvPr id="5" name="Footer Placeholder 4">
            <a:extLst>
              <a:ext uri="{FF2B5EF4-FFF2-40B4-BE49-F238E27FC236}">
                <a16:creationId xmlns:a16="http://schemas.microsoft.com/office/drawing/2014/main" id="{336B517D-741C-4E27-B771-20D0B243F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92895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1156</Words>
  <Application>Microsoft Office PowerPoint</Application>
  <PresentationFormat>On-screen Show (4:3)</PresentationFormat>
  <Paragraphs>387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Estadísticas Generales</vt:lpstr>
      <vt:lpstr>Facebook Fans Total | Asociación Bancaria Costarricense</vt:lpstr>
      <vt:lpstr>Facebook Alcance | Asociación Bancaria Costarricense</vt:lpstr>
      <vt:lpstr>Facebook % de Engagement | Asociación Bancaria Costarricense</vt:lpstr>
      <vt:lpstr>Facebook Alcance Orgánico, Viral y pagado. | Asociación Bancaria Costarricense</vt:lpstr>
      <vt:lpstr>Facebook Engagement x tipo post | Asociación Bancaria Costarricense</vt:lpstr>
      <vt:lpstr>Facebook % de Interacción. | Asociación Bancaria Costarricense</vt:lpstr>
      <vt:lpstr>Facebook Engaged Users | Asociación Bancaria Costarricense</vt:lpstr>
      <vt:lpstr>Facebook Interacción por semana | Asociación Bancaria Costarricense</vt:lpstr>
      <vt:lpstr>Facebook Own Posts Table | Asociación Bancaria Costarricense - 1 of 9</vt:lpstr>
      <vt:lpstr>Facebook Own Posts Table | Asociación Bancaria Costarricense - 2 of 9</vt:lpstr>
      <vt:lpstr>Facebook Own Posts Table | Asociación Bancaria Costarricense - 3 of 9</vt:lpstr>
      <vt:lpstr>Facebook Own Posts Table | Asociación Bancaria Costarricense - 4 of 9</vt:lpstr>
      <vt:lpstr>Facebook Own Posts Table | Asociación Bancaria Costarricense - 5 of 9</vt:lpstr>
      <vt:lpstr>Facebook Own Posts Table | Asociación Bancaria Costarricense - 6 of 9</vt:lpstr>
      <vt:lpstr>Facebook Own Posts Table | Asociación Bancaria Costarricense - 7 of 9</vt:lpstr>
      <vt:lpstr>Facebook Own Posts Table | Asociación Bancaria Costarricense - 8 of 9</vt:lpstr>
      <vt:lpstr>Facebook Own Posts Table | Asociación Bancaria Costarricense - 9 of 9</vt:lpstr>
      <vt:lpstr>Facebook Average Interactions Per Post | Asociación Bancaria Costarricense</vt:lpstr>
      <vt:lpstr>Facebook Key Metrics Table | Asociación Bancaria Costarricense</vt:lpstr>
      <vt:lpstr>Facebook Fan Demographics | Asociación Bancaria Costarricense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Estadísticas Generales</dc:title>
  <dc:creator>Frederik Peiniger</dc:creator>
  <cp:lastModifiedBy>Frederik Peiniger</cp:lastModifiedBy>
  <cp:revision>1</cp:revision>
  <dcterms:created xsi:type="dcterms:W3CDTF">2020-02-11T03:14:58Z</dcterms:created>
  <dcterms:modified xsi:type="dcterms:W3CDTF">2020-02-11T03:15:30Z</dcterms:modified>
</cp:coreProperties>
</file>