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118628</c:v>
                </c:pt>
                <c:pt idx="1">
                  <c:v>139350</c:v>
                </c:pt>
                <c:pt idx="2">
                  <c:v>169761</c:v>
                </c:pt>
                <c:pt idx="3">
                  <c:v>183134</c:v>
                </c:pt>
                <c:pt idx="4">
                  <c:v>180656</c:v>
                </c:pt>
                <c:pt idx="5">
                  <c:v>248070</c:v>
                </c:pt>
                <c:pt idx="6">
                  <c:v>200715</c:v>
                </c:pt>
                <c:pt idx="7">
                  <c:v>88253</c:v>
                </c:pt>
                <c:pt idx="8">
                  <c:v>169287</c:v>
                </c:pt>
                <c:pt idx="9">
                  <c:v>215363</c:v>
                </c:pt>
                <c:pt idx="10">
                  <c:v>18947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25-4FAA-A1E5-557A3FF10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186512"/>
        <c:axId val="259297560"/>
      </c:lineChart>
      <c:dateAx>
        <c:axId val="30718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97560"/>
        <c:crosses val="autoZero"/>
        <c:auto val="1"/>
        <c:lblOffset val="100"/>
        <c:baseTimeUnit val="months"/>
      </c:dateAx>
      <c:valAx>
        <c:axId val="25929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8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2.0770812961526799</c:v>
                </c:pt>
                <c:pt idx="1">
                  <c:v>1.7610333692142099</c:v>
                </c:pt>
                <c:pt idx="2">
                  <c:v>1.0550126354109599</c:v>
                </c:pt>
                <c:pt idx="3">
                  <c:v>2.8847728985333099</c:v>
                </c:pt>
                <c:pt idx="4">
                  <c:v>2.5711850146134099</c:v>
                </c:pt>
                <c:pt idx="5">
                  <c:v>4.27822791953884</c:v>
                </c:pt>
                <c:pt idx="6">
                  <c:v>3.8990608574346699</c:v>
                </c:pt>
                <c:pt idx="7">
                  <c:v>3.48090149909918</c:v>
                </c:pt>
                <c:pt idx="8">
                  <c:v>4.9525362254632697</c:v>
                </c:pt>
                <c:pt idx="9">
                  <c:v>2.2459753996740401</c:v>
                </c:pt>
                <c:pt idx="10">
                  <c:v>4.7975932865361299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1A-4716-9F39-55685BEAC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786464"/>
        <c:axId val="308790728"/>
      </c:lineChart>
      <c:dateAx>
        <c:axId val="30878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90728"/>
        <c:crosses val="autoZero"/>
        <c:auto val="1"/>
        <c:lblOffset val="100"/>
        <c:baseTimeUnit val="months"/>
      </c:dateAx>
      <c:valAx>
        <c:axId val="30879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8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FC-4AF8-BD9B-A6BFC640C7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FC-4AF8-BD9B-A6BFC640C7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FC-4AF8-BD9B-A6BFC640C7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FC-4AF8-BD9B-A6BFC640C7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FC-4AF8-BD9B-A6BFC640C7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EFC-4AF8-BD9B-A6BFC640C72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FC-4AF8-BD9B-A6BFC640C72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Asociación Bancaria Costarricense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EFC-4AF8-BD9B-A6BFC640C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040720"/>
        <c:axId val="308037768"/>
      </c:barChart>
      <c:catAx>
        <c:axId val="30804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37768"/>
        <c:crosses val="autoZero"/>
        <c:auto val="1"/>
        <c:lblAlgn val="ctr"/>
        <c:lblOffset val="100"/>
        <c:noMultiLvlLbl val="0"/>
      </c:catAx>
      <c:valAx>
        <c:axId val="30803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4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5.8614564831261102</c:v>
                </c:pt>
                <c:pt idx="1">
                  <c:v>2.05175833108814</c:v>
                </c:pt>
                <c:pt idx="2">
                  <c:v>3.4999517201208401</c:v>
                </c:pt>
                <c:pt idx="3">
                  <c:v>2.4195589288083998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1-4446-8F75-8E0AB86BA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043216"/>
        <c:axId val="306039608"/>
      </c:barChart>
      <c:catAx>
        <c:axId val="30604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39608"/>
        <c:crosses val="autoZero"/>
        <c:auto val="1"/>
        <c:lblAlgn val="ctr"/>
        <c:lblOffset val="100"/>
        <c:noMultiLvlLbl val="0"/>
      </c:catAx>
      <c:valAx>
        <c:axId val="30603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4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8551</c:v>
                </c:pt>
                <c:pt idx="1">
                  <c:v>8027</c:v>
                </c:pt>
                <c:pt idx="2">
                  <c:v>16514</c:v>
                </c:pt>
                <c:pt idx="3">
                  <c:v>18789</c:v>
                </c:pt>
                <c:pt idx="4">
                  <c:v>17373</c:v>
                </c:pt>
                <c:pt idx="5">
                  <c:v>38296</c:v>
                </c:pt>
                <c:pt idx="6">
                  <c:v>55846</c:v>
                </c:pt>
                <c:pt idx="7">
                  <c:v>7067</c:v>
                </c:pt>
                <c:pt idx="8">
                  <c:v>14414</c:v>
                </c:pt>
                <c:pt idx="9">
                  <c:v>28848</c:v>
                </c:pt>
                <c:pt idx="10">
                  <c:v>5347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C4-4EF9-BD7F-8C7A0710B8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Asociación Bancaria Costarricense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112916</c:v>
                </c:pt>
                <c:pt idx="1">
                  <c:v>132784</c:v>
                </c:pt>
                <c:pt idx="2">
                  <c:v>159244</c:v>
                </c:pt>
                <c:pt idx="3">
                  <c:v>169389</c:v>
                </c:pt>
                <c:pt idx="4">
                  <c:v>165580</c:v>
                </c:pt>
                <c:pt idx="5">
                  <c:v>214301</c:v>
                </c:pt>
                <c:pt idx="6">
                  <c:v>151166</c:v>
                </c:pt>
                <c:pt idx="7">
                  <c:v>83239</c:v>
                </c:pt>
                <c:pt idx="8">
                  <c:v>158409</c:v>
                </c:pt>
                <c:pt idx="9">
                  <c:v>188709</c:v>
                </c:pt>
                <c:pt idx="10">
                  <c:v>14099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C4-4EF9-BD7F-8C7A0710B8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Asociación Bancaria Costarricense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6639</c:v>
                </c:pt>
                <c:pt idx="1">
                  <c:v>6283</c:v>
                </c:pt>
                <c:pt idx="2">
                  <c:v>14557</c:v>
                </c:pt>
                <c:pt idx="3">
                  <c:v>16793</c:v>
                </c:pt>
                <c:pt idx="4">
                  <c:v>15772</c:v>
                </c:pt>
                <c:pt idx="5">
                  <c:v>33129</c:v>
                </c:pt>
                <c:pt idx="6">
                  <c:v>52584</c:v>
                </c:pt>
                <c:pt idx="7">
                  <c:v>5825</c:v>
                </c:pt>
                <c:pt idx="8">
                  <c:v>12621</c:v>
                </c:pt>
                <c:pt idx="9">
                  <c:v>27692</c:v>
                </c:pt>
                <c:pt idx="10">
                  <c:v>4626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C4-4EF9-BD7F-8C7A0710B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81464"/>
        <c:axId val="54877528"/>
      </c:lineChart>
      <c:dateAx>
        <c:axId val="5488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77528"/>
        <c:crosses val="autoZero"/>
        <c:auto val="1"/>
        <c:lblOffset val="100"/>
        <c:baseTimeUnit val="months"/>
      </c:dateAx>
      <c:valAx>
        <c:axId val="5487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8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150</c:v>
                </c:pt>
                <c:pt idx="1">
                  <c:v>73</c:v>
                </c:pt>
                <c:pt idx="2">
                  <c:v>32</c:v>
                </c:pt>
                <c:pt idx="3">
                  <c:v>226</c:v>
                </c:pt>
                <c:pt idx="4">
                  <c:v>209</c:v>
                </c:pt>
                <c:pt idx="5">
                  <c:v>427</c:v>
                </c:pt>
                <c:pt idx="6">
                  <c:v>554</c:v>
                </c:pt>
                <c:pt idx="7">
                  <c:v>156</c:v>
                </c:pt>
                <c:pt idx="8">
                  <c:v>43</c:v>
                </c:pt>
                <c:pt idx="9">
                  <c:v>713</c:v>
                </c:pt>
                <c:pt idx="10">
                  <c:v>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6A-4079-9A13-86517CCE9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76544"/>
        <c:axId val="54876872"/>
      </c:lineChart>
      <c:dateAx>
        <c:axId val="5487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76872"/>
        <c:crosses val="autoZero"/>
        <c:auto val="1"/>
        <c:lblOffset val="100"/>
        <c:baseTimeUnit val="months"/>
      </c:dateAx>
      <c:valAx>
        <c:axId val="5487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7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3.9633968642536601</c:v>
                </c:pt>
                <c:pt idx="4">
                  <c:v>3.5977475823234202</c:v>
                </c:pt>
                <c:pt idx="5">
                  <c:v>6.9365517490213104</c:v>
                </c:pt>
                <c:pt idx="6">
                  <c:v>8.3508983237980505</c:v>
                </c:pt>
                <c:pt idx="7">
                  <c:v>2.2694325100819701</c:v>
                </c:pt>
                <c:pt idx="8">
                  <c:v>0.62694424503469703</c:v>
                </c:pt>
                <c:pt idx="9">
                  <c:v>10.151806029579101</c:v>
                </c:pt>
                <c:pt idx="10">
                  <c:v>5.6238519146531001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36-4995-9ED8-C5D69CFDD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91960"/>
        <c:axId val="307891632"/>
      </c:lineChart>
      <c:dateAx>
        <c:axId val="30789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91632"/>
        <c:crosses val="autoZero"/>
        <c:auto val="1"/>
        <c:lblOffset val="100"/>
        <c:baseTimeUnit val="months"/>
      </c:dateAx>
      <c:valAx>
        <c:axId val="30789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9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5469</c:v>
                </c:pt>
                <c:pt idx="1">
                  <c:v>5563</c:v>
                </c:pt>
                <c:pt idx="2">
                  <c:v>5666</c:v>
                </c:pt>
                <c:pt idx="3">
                  <c:v>5771</c:v>
                </c:pt>
                <c:pt idx="4">
                  <c:v>5910</c:v>
                </c:pt>
                <c:pt idx="5">
                  <c:v>6422</c:v>
                </c:pt>
                <c:pt idx="6">
                  <c:v>6862</c:v>
                </c:pt>
                <c:pt idx="7">
                  <c:v>6938</c:v>
                </c:pt>
                <c:pt idx="8">
                  <c:v>6995</c:v>
                </c:pt>
                <c:pt idx="9">
                  <c:v>7065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5F-4309-BA33-CEA23168C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88352"/>
        <c:axId val="307880152"/>
      </c:lineChart>
      <c:dateAx>
        <c:axId val="30788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80152"/>
        <c:crosses val="autoZero"/>
        <c:auto val="1"/>
        <c:lblOffset val="100"/>
        <c:baseTimeUnit val="months"/>
      </c:dateAx>
      <c:valAx>
        <c:axId val="30788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8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2464</c:v>
                </c:pt>
                <c:pt idx="1">
                  <c:v>2454</c:v>
                </c:pt>
                <c:pt idx="2">
                  <c:v>1791</c:v>
                </c:pt>
                <c:pt idx="3">
                  <c:v>5283</c:v>
                </c:pt>
                <c:pt idx="4">
                  <c:v>4645</c:v>
                </c:pt>
                <c:pt idx="5">
                  <c:v>10613</c:v>
                </c:pt>
                <c:pt idx="6">
                  <c:v>7826</c:v>
                </c:pt>
                <c:pt idx="7">
                  <c:v>3072</c:v>
                </c:pt>
                <c:pt idx="8">
                  <c:v>8384</c:v>
                </c:pt>
                <c:pt idx="9">
                  <c:v>4837</c:v>
                </c:pt>
                <c:pt idx="10">
                  <c:v>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5-44F1-84D3-4F62CFD21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80480"/>
        <c:axId val="307884744"/>
      </c:lineChart>
      <c:dateAx>
        <c:axId val="307880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84744"/>
        <c:crosses val="autoZero"/>
        <c:auto val="1"/>
        <c:lblOffset val="100"/>
        <c:baseTimeUnit val="months"/>
      </c:dateAx>
      <c:valAx>
        <c:axId val="30788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8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Asociación Bancaria Costarricense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0.39657609549238299</c:v>
                </c:pt>
                <c:pt idx="1">
                  <c:v>4.0611187148017702</c:v>
                </c:pt>
                <c:pt idx="2">
                  <c:v>3.9552902989372298</c:v>
                </c:pt>
                <c:pt idx="3">
                  <c:v>3.5592751314441302</c:v>
                </c:pt>
                <c:pt idx="4">
                  <c:v>2.27308422690863</c:v>
                </c:pt>
                <c:pt idx="5">
                  <c:v>5.7037520769097201</c:v>
                </c:pt>
                <c:pt idx="6">
                  <c:v>1.5391864300298399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CC-40F1-8FB6-8626754A8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074632"/>
        <c:axId val="311078568"/>
      </c:barChart>
      <c:catAx>
        <c:axId val="31107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78568"/>
        <c:crosses val="autoZero"/>
        <c:auto val="1"/>
        <c:lblAlgn val="ctr"/>
        <c:lblOffset val="100"/>
        <c:noMultiLvlLbl val="0"/>
      </c:catAx>
      <c:valAx>
        <c:axId val="31107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7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46EF3-08DA-4426-8C32-A9C4FD311E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Estadísticas Generales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352F63-E2B7-4E92-B63D-406ED17ADF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Asociación Bancaria Costarricense</a:t>
            </a:r>
          </a:p>
        </p:txBody>
      </p:sp>
    </p:spTree>
    <p:extLst>
      <p:ext uri="{BB962C8B-B14F-4D97-AF65-F5344CB8AC3E}">
        <p14:creationId xmlns:p14="http://schemas.microsoft.com/office/powerpoint/2010/main" val="29066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3DB60-2B79-41EB-9E56-C0CE4A18E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Crecimiento General de Seguidores | Asociación Bancaria Costarricense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6F914-B681-45F8-B6B8-991DCF130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118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205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9322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5875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272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415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653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520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791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4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Asociación Bancaria Costarricense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533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4520-12EF-4FFF-9F9D-5264D90A7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10/13/2019 - 11/12/2019</a:t>
            </a:r>
          </a:p>
        </p:txBody>
      </p:sp>
    </p:spTree>
    <p:extLst>
      <p:ext uri="{BB962C8B-B14F-4D97-AF65-F5344CB8AC3E}">
        <p14:creationId xmlns:p14="http://schemas.microsoft.com/office/powerpoint/2010/main" val="345906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60F8-50E6-4AFD-A598-F2D76926A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Alcance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932E26-875F-4AD4-9C9E-480D29E824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0365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B45BD-D289-4541-B6B5-140B6F70C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7FB90-1D53-4D85-BEA9-097560ECE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659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BBBB-2F59-4ED4-A736-D243C57E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Engagement General: % normalizado de interacción con el contenido.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02915-54DE-42F8-A6C8-4770C25917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0431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B4542-941E-47C4-A36B-776F7143C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28C2D-9410-4A49-B7AF-84A1C3F3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04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D1A33-DFAA-4DD3-A836-828BEA54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Distribución Interacciones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08429C-A1DC-43D5-92CA-4C2FCF94EF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004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BCA18-3942-41AA-B61B-B33885EED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55D41-0548-460E-B97E-6DF76A20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977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66E52-C8B4-48E0-800A-E2F9658C8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Engagement x tipo post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4C8B04-FBA4-4248-8F47-5AF0BEFF0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731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B684B-9E5F-4EF2-A357-348BBE8E7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7B9C0-4CCA-446F-AAD7-43508E8AB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71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DF909-33BF-4317-9434-85FAEBD98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Alcance Orgánico, Viral y pagado.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E7F9DE-0E6A-4835-B397-7613733241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706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39F0C-EBAC-4993-82AE-2E743584F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A5E1C-4CC1-4367-B518-EAAA196A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70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38192-1257-4CEA-864B-470E00F9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Interacciones promedio por publicación.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3C61F7-34DB-4305-8D5B-59CD11140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571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316D0-8675-41DE-9551-BFD97D89F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9D3B8-5A4C-443C-A855-43D9C50D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022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AAD7-5A04-47AE-89FB-FBDFB9B14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% de Interacción.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41E87-3C46-477A-991D-36E69DF6CB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3260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246E1-60E9-4B32-83CA-3F2197477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64337-0AA7-4714-B006-53B8D1987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557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E1B3-5EA2-4656-A134-55B751589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Fans Total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A756C3-E15D-4100-9706-57C912FD80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8463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DF4AD-A98A-47AD-9DAA-B059F8775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38606-E7EE-447A-B7DB-CFD773AC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627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0211F-6B37-4F9E-A443-9ADD45DA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Engaged Users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4F21BB-66CA-4688-9EA4-DF8F92E72A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742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2F5FE-E831-48F6-B6BA-5691C1A01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0E6CE-704F-41F4-B7B9-F7C468A42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8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9B8FD-132C-4CC4-9165-2D383A81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Interacción por semana | Asociación Bancaria Costarricense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196E9-F973-4C58-AF92-4ED4ED96F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734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2C42F-3FCB-4EC1-B677-E609240A7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3ECDE-2406-4A2C-A0BD-E8EBF9F6C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396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Estadísticas Generales</vt:lpstr>
      <vt:lpstr>Facebook Crecimiento General de Seguidores | Asociación Bancaria Costarricense</vt:lpstr>
      <vt:lpstr>Facebook Alcance | Asociación Bancaria Costarricense</vt:lpstr>
      <vt:lpstr>Facebook Engagement General: % normalizado de interacción con el contenido. | Asociación Bancaria Costarricense</vt:lpstr>
      <vt:lpstr>Facebook Distribución Interacciones | Asociación Bancaria Costarricense</vt:lpstr>
      <vt:lpstr>Facebook Engagement x tipo post | Asociación Bancaria Costarricense</vt:lpstr>
      <vt:lpstr>Facebook Alcance Orgánico, Viral y pagado. | Asociación Bancaria Costarricense</vt:lpstr>
      <vt:lpstr>Facebook Interacciones promedio por publicación. | Asociación Bancaria Costarricense</vt:lpstr>
      <vt:lpstr>Facebook % de Interacción. | Asociación Bancaria Costarricense</vt:lpstr>
      <vt:lpstr>Facebook Fans Total | Asociación Bancaria Costarricense</vt:lpstr>
      <vt:lpstr>Facebook Engaged Users | Asociación Bancaria Costarricense</vt:lpstr>
      <vt:lpstr>Facebook Interacción por semana | Asociación Bancaria Costarricense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Estadísticas Generales</dc:title>
  <dc:creator>Frederik Peiniger</dc:creator>
  <cp:lastModifiedBy>Frederik Peiniger</cp:lastModifiedBy>
  <cp:revision>1</cp:revision>
  <dcterms:created xsi:type="dcterms:W3CDTF">2019-11-13T13:32:09Z</dcterms:created>
  <dcterms:modified xsi:type="dcterms:W3CDTF">2019-11-13T13:32:25Z</dcterms:modified>
</cp:coreProperties>
</file>