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118628</c:v>
                </c:pt>
                <c:pt idx="1">
                  <c:v>139350</c:v>
                </c:pt>
                <c:pt idx="2">
                  <c:v>169761</c:v>
                </c:pt>
                <c:pt idx="3">
                  <c:v>183134</c:v>
                </c:pt>
                <c:pt idx="4">
                  <c:v>180656</c:v>
                </c:pt>
                <c:pt idx="5">
                  <c:v>248070</c:v>
                </c:pt>
                <c:pt idx="6">
                  <c:v>200715</c:v>
                </c:pt>
                <c:pt idx="7">
                  <c:v>88253</c:v>
                </c:pt>
                <c:pt idx="8">
                  <c:v>169287</c:v>
                </c:pt>
                <c:pt idx="9">
                  <c:v>215363</c:v>
                </c:pt>
                <c:pt idx="10">
                  <c:v>18947</c:v>
                </c:pt>
              </c:numCache>
            </c:numRef>
          </c:val>
          <c:smooth val="0"/>
          <c:extLst>
            <c:ext xmlns:c16="http://schemas.microsoft.com/office/drawing/2014/chart" uri="{C3380CC4-5D6E-409C-BE32-E72D297353CC}">
              <c16:uniqueId val="{00000000-01FE-4502-B0C1-BFEE774EA167}"/>
            </c:ext>
          </c:extLst>
        </c:ser>
        <c:dLbls>
          <c:showLegendKey val="0"/>
          <c:showVal val="0"/>
          <c:showCatName val="0"/>
          <c:showSerName val="0"/>
          <c:showPercent val="0"/>
          <c:showBubbleSize val="0"/>
        </c:dLbls>
        <c:smooth val="0"/>
        <c:axId val="308542816"/>
        <c:axId val="308541832"/>
      </c:lineChart>
      <c:dateAx>
        <c:axId val="30854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41832"/>
        <c:crosses val="autoZero"/>
        <c:auto val="1"/>
        <c:lblOffset val="100"/>
        <c:baseTimeUnit val="months"/>
      </c:dateAx>
      <c:valAx>
        <c:axId val="30854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4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2.0770812961526799</c:v>
                </c:pt>
                <c:pt idx="1">
                  <c:v>1.7610333692142099</c:v>
                </c:pt>
                <c:pt idx="2">
                  <c:v>1.0550126354109599</c:v>
                </c:pt>
                <c:pt idx="3">
                  <c:v>2.8847728985333099</c:v>
                </c:pt>
                <c:pt idx="4">
                  <c:v>2.5711850146134099</c:v>
                </c:pt>
                <c:pt idx="5">
                  <c:v>4.27822791953884</c:v>
                </c:pt>
                <c:pt idx="6">
                  <c:v>3.8990608574346699</c:v>
                </c:pt>
                <c:pt idx="7">
                  <c:v>3.48090149909918</c:v>
                </c:pt>
                <c:pt idx="8">
                  <c:v>4.9525362254632697</c:v>
                </c:pt>
                <c:pt idx="9">
                  <c:v>2.2459753996740401</c:v>
                </c:pt>
                <c:pt idx="10">
                  <c:v>4.7975932865361299</c:v>
                </c:pt>
              </c:numCache>
            </c:numRef>
          </c:val>
          <c:smooth val="0"/>
          <c:extLst>
            <c:ext xmlns:c16="http://schemas.microsoft.com/office/drawing/2014/chart" uri="{C3380CC4-5D6E-409C-BE32-E72D297353CC}">
              <c16:uniqueId val="{00000000-8B6E-4D37-ACB5-6674A11F17D3}"/>
            </c:ext>
          </c:extLst>
        </c:ser>
        <c:dLbls>
          <c:showLegendKey val="0"/>
          <c:showVal val="0"/>
          <c:showCatName val="0"/>
          <c:showSerName val="0"/>
          <c:showPercent val="0"/>
          <c:showBubbleSize val="0"/>
        </c:dLbls>
        <c:smooth val="0"/>
        <c:axId val="186736960"/>
        <c:axId val="186740896"/>
      </c:lineChart>
      <c:dateAx>
        <c:axId val="18673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740896"/>
        <c:crosses val="autoZero"/>
        <c:auto val="1"/>
        <c:lblOffset val="100"/>
        <c:baseTimeUnit val="months"/>
      </c:dateAx>
      <c:valAx>
        <c:axId val="18674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73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Asociación Bancaria Costarricense</c:v>
                </c:pt>
              </c:strCache>
            </c:strRef>
          </c:cat>
          <c:val>
            <c:numRef>
              <c:f>Sheet1!$B$2</c:f>
              <c:numCache>
                <c:formatCode>General</c:formatCode>
                <c:ptCount val="1"/>
                <c:pt idx="0">
                  <c:v>16776</c:v>
                </c:pt>
              </c:numCache>
            </c:numRef>
          </c:val>
          <c:extLst>
            <c:ext xmlns:c16="http://schemas.microsoft.com/office/drawing/2014/chart" uri="{C3380CC4-5D6E-409C-BE32-E72D297353CC}">
              <c16:uniqueId val="{00000000-CE7E-4968-B957-3C40831E4B6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Asociación Bancaria Costarricense</c:v>
                </c:pt>
              </c:strCache>
            </c:strRef>
          </c:cat>
          <c:val>
            <c:numRef>
              <c:f>Sheet1!$C$2</c:f>
              <c:numCache>
                <c:formatCode>General</c:formatCode>
                <c:ptCount val="1"/>
                <c:pt idx="0">
                  <c:v>925</c:v>
                </c:pt>
              </c:numCache>
            </c:numRef>
          </c:val>
          <c:extLst>
            <c:ext xmlns:c16="http://schemas.microsoft.com/office/drawing/2014/chart" uri="{C3380CC4-5D6E-409C-BE32-E72D297353CC}">
              <c16:uniqueId val="{00000001-CE7E-4968-B957-3C40831E4B6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Asociación Bancaria Costarricense</c:v>
                </c:pt>
              </c:strCache>
            </c:strRef>
          </c:cat>
          <c:val>
            <c:numRef>
              <c:f>Sheet1!$D$2</c:f>
              <c:numCache>
                <c:formatCode>General</c:formatCode>
                <c:ptCount val="1"/>
                <c:pt idx="0">
                  <c:v>622</c:v>
                </c:pt>
              </c:numCache>
            </c:numRef>
          </c:val>
          <c:extLst>
            <c:ext xmlns:c16="http://schemas.microsoft.com/office/drawing/2014/chart" uri="{C3380CC4-5D6E-409C-BE32-E72D297353CC}">
              <c16:uniqueId val="{00000002-CE7E-4968-B957-3C40831E4B6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Asociación Bancaria Costarricense</c:v>
                </c:pt>
              </c:strCache>
            </c:strRef>
          </c:cat>
          <c:val>
            <c:numRef>
              <c:f>Sheet1!$E$2</c:f>
              <c:numCache>
                <c:formatCode>General</c:formatCode>
                <c:ptCount val="1"/>
                <c:pt idx="0">
                  <c:v>203</c:v>
                </c:pt>
              </c:numCache>
            </c:numRef>
          </c:val>
          <c:extLst>
            <c:ext xmlns:c16="http://schemas.microsoft.com/office/drawing/2014/chart" uri="{C3380CC4-5D6E-409C-BE32-E72D297353CC}">
              <c16:uniqueId val="{00000003-CE7E-4968-B957-3C40831E4B6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Asociación Bancaria Costarricense</c:v>
                </c:pt>
              </c:strCache>
            </c:strRef>
          </c:cat>
          <c:val>
            <c:numRef>
              <c:f>Sheet1!$F$2</c:f>
              <c:numCache>
                <c:formatCode>General</c:formatCode>
                <c:ptCount val="1"/>
                <c:pt idx="0">
                  <c:v>60</c:v>
                </c:pt>
              </c:numCache>
            </c:numRef>
          </c:val>
          <c:extLst>
            <c:ext xmlns:c16="http://schemas.microsoft.com/office/drawing/2014/chart" uri="{C3380CC4-5D6E-409C-BE32-E72D297353CC}">
              <c16:uniqueId val="{00000004-CE7E-4968-B957-3C40831E4B6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Asociación Bancaria Costarricense</c:v>
                </c:pt>
              </c:strCache>
            </c:strRef>
          </c:cat>
          <c:val>
            <c:numRef>
              <c:f>Sheet1!$G$2</c:f>
              <c:numCache>
                <c:formatCode>General</c:formatCode>
                <c:ptCount val="1"/>
                <c:pt idx="0">
                  <c:v>233</c:v>
                </c:pt>
              </c:numCache>
            </c:numRef>
          </c:val>
          <c:extLst>
            <c:ext xmlns:c16="http://schemas.microsoft.com/office/drawing/2014/chart" uri="{C3380CC4-5D6E-409C-BE32-E72D297353CC}">
              <c16:uniqueId val="{00000005-CE7E-4968-B957-3C40831E4B6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Asociación Bancaria Costarricense</c:v>
                </c:pt>
              </c:strCache>
            </c:strRef>
          </c:cat>
          <c:val>
            <c:numRef>
              <c:f>Sheet1!$H$2</c:f>
              <c:numCache>
                <c:formatCode>General</c:formatCode>
                <c:ptCount val="1"/>
                <c:pt idx="0">
                  <c:v>1348</c:v>
                </c:pt>
              </c:numCache>
            </c:numRef>
          </c:val>
          <c:extLst>
            <c:ext xmlns:c16="http://schemas.microsoft.com/office/drawing/2014/chart" uri="{C3380CC4-5D6E-409C-BE32-E72D297353CC}">
              <c16:uniqueId val="{00000006-CE7E-4968-B957-3C40831E4B6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Asociación Bancaria Costarricense</c:v>
                </c:pt>
              </c:strCache>
            </c:strRef>
          </c:cat>
          <c:val>
            <c:numRef>
              <c:f>Sheet1!$I$2</c:f>
              <c:numCache>
                <c:formatCode>General</c:formatCode>
                <c:ptCount val="1"/>
                <c:pt idx="0">
                  <c:v>4838</c:v>
                </c:pt>
              </c:numCache>
            </c:numRef>
          </c:val>
          <c:extLst>
            <c:ext xmlns:c16="http://schemas.microsoft.com/office/drawing/2014/chart" uri="{C3380CC4-5D6E-409C-BE32-E72D297353CC}">
              <c16:uniqueId val="{00000007-CE7E-4968-B957-3C40831E4B61}"/>
            </c:ext>
          </c:extLst>
        </c:ser>
        <c:dLbls>
          <c:showLegendKey val="0"/>
          <c:showVal val="0"/>
          <c:showCatName val="0"/>
          <c:showSerName val="0"/>
          <c:showPercent val="0"/>
          <c:showBubbleSize val="0"/>
        </c:dLbls>
        <c:gapWidth val="150"/>
        <c:overlap val="100"/>
        <c:axId val="308545112"/>
        <c:axId val="308538880"/>
      </c:barChart>
      <c:catAx>
        <c:axId val="30854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38880"/>
        <c:crosses val="autoZero"/>
        <c:auto val="1"/>
        <c:lblAlgn val="ctr"/>
        <c:lblOffset val="100"/>
        <c:noMultiLvlLbl val="0"/>
      </c:catAx>
      <c:valAx>
        <c:axId val="308538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4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Asociación Bancaria Costarricense</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5.8614564831261102</c:v>
                </c:pt>
                <c:pt idx="1">
                  <c:v>2.05175833108814</c:v>
                </c:pt>
                <c:pt idx="2">
                  <c:v>3.4999517201208401</c:v>
                </c:pt>
                <c:pt idx="3">
                  <c:v>2.4195589288083998</c:v>
                </c:pt>
              </c:numCache>
            </c:numRef>
          </c:val>
          <c:extLst>
            <c:ext xmlns:c16="http://schemas.microsoft.com/office/drawing/2014/chart" uri="{C3380CC4-5D6E-409C-BE32-E72D297353CC}">
              <c16:uniqueId val="{00000000-1CCF-40FD-B34D-61CB187C020F}"/>
            </c:ext>
          </c:extLst>
        </c:ser>
        <c:dLbls>
          <c:showLegendKey val="0"/>
          <c:showVal val="0"/>
          <c:showCatName val="0"/>
          <c:showSerName val="0"/>
          <c:showPercent val="0"/>
          <c:showBubbleSize val="0"/>
        </c:dLbls>
        <c:gapWidth val="219"/>
        <c:overlap val="-27"/>
        <c:axId val="309774616"/>
        <c:axId val="309770024"/>
      </c:barChart>
      <c:catAx>
        <c:axId val="30977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0024"/>
        <c:crosses val="autoZero"/>
        <c:auto val="1"/>
        <c:lblAlgn val="ctr"/>
        <c:lblOffset val="100"/>
        <c:noMultiLvlLbl val="0"/>
      </c:catAx>
      <c:valAx>
        <c:axId val="30977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 Organic Reach</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8551</c:v>
                </c:pt>
                <c:pt idx="1">
                  <c:v>8027</c:v>
                </c:pt>
                <c:pt idx="2">
                  <c:v>16514</c:v>
                </c:pt>
                <c:pt idx="3">
                  <c:v>18789</c:v>
                </c:pt>
                <c:pt idx="4">
                  <c:v>17373</c:v>
                </c:pt>
                <c:pt idx="5">
                  <c:v>38296</c:v>
                </c:pt>
                <c:pt idx="6">
                  <c:v>55846</c:v>
                </c:pt>
                <c:pt idx="7">
                  <c:v>7067</c:v>
                </c:pt>
                <c:pt idx="8">
                  <c:v>14414</c:v>
                </c:pt>
                <c:pt idx="9">
                  <c:v>28848</c:v>
                </c:pt>
                <c:pt idx="10">
                  <c:v>5347</c:v>
                </c:pt>
              </c:numCache>
            </c:numRef>
          </c:val>
          <c:smooth val="0"/>
          <c:extLst>
            <c:ext xmlns:c16="http://schemas.microsoft.com/office/drawing/2014/chart" uri="{C3380CC4-5D6E-409C-BE32-E72D297353CC}">
              <c16:uniqueId val="{00000000-1C83-4272-BD3A-5A3969D6A028}"/>
            </c:ext>
          </c:extLst>
        </c:ser>
        <c:ser>
          <c:idx val="1"/>
          <c:order val="1"/>
          <c:tx>
            <c:strRef>
              <c:f>Sheet1!$C$1</c:f>
              <c:strCache>
                <c:ptCount val="1"/>
                <c:pt idx="0">
                  <c:v>Asociación Bancaria Costarricense Paid Reach</c:v>
                </c:pt>
              </c:strCache>
            </c:strRef>
          </c:tx>
          <c:spPr>
            <a:ln w="28575" cap="rnd">
              <a:solidFill>
                <a:schemeClr val="accent2"/>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Sheet1!$C$2:$C$12</c:f>
              <c:numCache>
                <c:formatCode>General</c:formatCode>
                <c:ptCount val="11"/>
                <c:pt idx="0">
                  <c:v>112916</c:v>
                </c:pt>
                <c:pt idx="1">
                  <c:v>132784</c:v>
                </c:pt>
                <c:pt idx="2">
                  <c:v>159244</c:v>
                </c:pt>
                <c:pt idx="3">
                  <c:v>169389</c:v>
                </c:pt>
                <c:pt idx="4">
                  <c:v>165580</c:v>
                </c:pt>
                <c:pt idx="5">
                  <c:v>214301</c:v>
                </c:pt>
                <c:pt idx="6">
                  <c:v>151166</c:v>
                </c:pt>
                <c:pt idx="7">
                  <c:v>83239</c:v>
                </c:pt>
                <c:pt idx="8">
                  <c:v>158409</c:v>
                </c:pt>
                <c:pt idx="9">
                  <c:v>188709</c:v>
                </c:pt>
                <c:pt idx="10">
                  <c:v>14099</c:v>
                </c:pt>
              </c:numCache>
            </c:numRef>
          </c:val>
          <c:smooth val="0"/>
          <c:extLst>
            <c:ext xmlns:c16="http://schemas.microsoft.com/office/drawing/2014/chart" uri="{C3380CC4-5D6E-409C-BE32-E72D297353CC}">
              <c16:uniqueId val="{00000001-1C83-4272-BD3A-5A3969D6A028}"/>
            </c:ext>
          </c:extLst>
        </c:ser>
        <c:ser>
          <c:idx val="2"/>
          <c:order val="2"/>
          <c:tx>
            <c:strRef>
              <c:f>Sheet1!$D$1</c:f>
              <c:strCache>
                <c:ptCount val="1"/>
                <c:pt idx="0">
                  <c:v>Asociación Bancaria Costarricense Viral Reach</c:v>
                </c:pt>
              </c:strCache>
            </c:strRef>
          </c:tx>
          <c:spPr>
            <a:ln w="28575" cap="rnd">
              <a:solidFill>
                <a:schemeClr val="accent3"/>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Sheet1!$D$2:$D$12</c:f>
              <c:numCache>
                <c:formatCode>General</c:formatCode>
                <c:ptCount val="11"/>
                <c:pt idx="0">
                  <c:v>6639</c:v>
                </c:pt>
                <c:pt idx="1">
                  <c:v>6283</c:v>
                </c:pt>
                <c:pt idx="2">
                  <c:v>14557</c:v>
                </c:pt>
                <c:pt idx="3">
                  <c:v>16793</c:v>
                </c:pt>
                <c:pt idx="4">
                  <c:v>15772</c:v>
                </c:pt>
                <c:pt idx="5">
                  <c:v>33129</c:v>
                </c:pt>
                <c:pt idx="6">
                  <c:v>52584</c:v>
                </c:pt>
                <c:pt idx="7">
                  <c:v>5825</c:v>
                </c:pt>
                <c:pt idx="8">
                  <c:v>12621</c:v>
                </c:pt>
                <c:pt idx="9">
                  <c:v>27692</c:v>
                </c:pt>
                <c:pt idx="10">
                  <c:v>4626</c:v>
                </c:pt>
              </c:numCache>
            </c:numRef>
          </c:val>
          <c:smooth val="0"/>
          <c:extLst>
            <c:ext xmlns:c16="http://schemas.microsoft.com/office/drawing/2014/chart" uri="{C3380CC4-5D6E-409C-BE32-E72D297353CC}">
              <c16:uniqueId val="{00000002-1C83-4272-BD3A-5A3969D6A028}"/>
            </c:ext>
          </c:extLst>
        </c:ser>
        <c:dLbls>
          <c:showLegendKey val="0"/>
          <c:showVal val="0"/>
          <c:showCatName val="0"/>
          <c:showSerName val="0"/>
          <c:showPercent val="0"/>
          <c:showBubbleSize val="0"/>
        </c:dLbls>
        <c:smooth val="0"/>
        <c:axId val="523767544"/>
        <c:axId val="523767216"/>
      </c:lineChart>
      <c:dateAx>
        <c:axId val="52376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67216"/>
        <c:crosses val="autoZero"/>
        <c:auto val="1"/>
        <c:lblOffset val="100"/>
        <c:baseTimeUnit val="months"/>
      </c:dateAx>
      <c:valAx>
        <c:axId val="52376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6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150</c:v>
                </c:pt>
                <c:pt idx="1">
                  <c:v>73</c:v>
                </c:pt>
                <c:pt idx="2">
                  <c:v>32</c:v>
                </c:pt>
                <c:pt idx="3">
                  <c:v>226</c:v>
                </c:pt>
                <c:pt idx="4">
                  <c:v>209</c:v>
                </c:pt>
                <c:pt idx="5">
                  <c:v>427</c:v>
                </c:pt>
                <c:pt idx="6">
                  <c:v>554</c:v>
                </c:pt>
                <c:pt idx="7">
                  <c:v>156</c:v>
                </c:pt>
                <c:pt idx="8">
                  <c:v>43</c:v>
                </c:pt>
                <c:pt idx="9">
                  <c:v>713</c:v>
                </c:pt>
                <c:pt idx="10">
                  <c:v>398</c:v>
                </c:pt>
              </c:numCache>
            </c:numRef>
          </c:val>
          <c:smooth val="0"/>
          <c:extLst>
            <c:ext xmlns:c16="http://schemas.microsoft.com/office/drawing/2014/chart" uri="{C3380CC4-5D6E-409C-BE32-E72D297353CC}">
              <c16:uniqueId val="{00000000-F9D7-432F-9F99-E8439E4A25C2}"/>
            </c:ext>
          </c:extLst>
        </c:ser>
        <c:dLbls>
          <c:showLegendKey val="0"/>
          <c:showVal val="0"/>
          <c:showCatName val="0"/>
          <c:showSerName val="0"/>
          <c:showPercent val="0"/>
          <c:showBubbleSize val="0"/>
        </c:dLbls>
        <c:smooth val="0"/>
        <c:axId val="523779024"/>
        <c:axId val="523729824"/>
      </c:lineChart>
      <c:dateAx>
        <c:axId val="523779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29824"/>
        <c:crosses val="autoZero"/>
        <c:auto val="1"/>
        <c:lblOffset val="100"/>
        <c:baseTimeUnit val="months"/>
      </c:dateAx>
      <c:valAx>
        <c:axId val="52372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7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0</c:v>
                </c:pt>
                <c:pt idx="1">
                  <c:v>0</c:v>
                </c:pt>
                <c:pt idx="2">
                  <c:v>0</c:v>
                </c:pt>
                <c:pt idx="3">
                  <c:v>3.9633968642536601</c:v>
                </c:pt>
                <c:pt idx="4">
                  <c:v>3.5977475823234202</c:v>
                </c:pt>
                <c:pt idx="5">
                  <c:v>6.9365517490213104</c:v>
                </c:pt>
                <c:pt idx="6">
                  <c:v>8.3508983237980505</c:v>
                </c:pt>
                <c:pt idx="7">
                  <c:v>2.2694325100819701</c:v>
                </c:pt>
                <c:pt idx="8">
                  <c:v>0.62694424503469703</c:v>
                </c:pt>
                <c:pt idx="9">
                  <c:v>10.151806029579101</c:v>
                </c:pt>
                <c:pt idx="10">
                  <c:v>5.6238519146531001</c:v>
                </c:pt>
              </c:numCache>
            </c:numRef>
          </c:val>
          <c:smooth val="0"/>
          <c:extLst>
            <c:ext xmlns:c16="http://schemas.microsoft.com/office/drawing/2014/chart" uri="{C3380CC4-5D6E-409C-BE32-E72D297353CC}">
              <c16:uniqueId val="{00000000-3B49-476E-9669-EF452776E944}"/>
            </c:ext>
          </c:extLst>
        </c:ser>
        <c:dLbls>
          <c:showLegendKey val="0"/>
          <c:showVal val="0"/>
          <c:showCatName val="0"/>
          <c:showSerName val="0"/>
          <c:showPercent val="0"/>
          <c:showBubbleSize val="0"/>
        </c:dLbls>
        <c:smooth val="0"/>
        <c:axId val="523755736"/>
        <c:axId val="523756392"/>
      </c:lineChart>
      <c:dateAx>
        <c:axId val="52375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56392"/>
        <c:crosses val="autoZero"/>
        <c:auto val="1"/>
        <c:lblOffset val="100"/>
        <c:baseTimeUnit val="months"/>
      </c:dateAx>
      <c:valAx>
        <c:axId val="52375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5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5469</c:v>
                </c:pt>
                <c:pt idx="1">
                  <c:v>5563</c:v>
                </c:pt>
                <c:pt idx="2">
                  <c:v>5666</c:v>
                </c:pt>
                <c:pt idx="3">
                  <c:v>5771</c:v>
                </c:pt>
                <c:pt idx="4">
                  <c:v>5910</c:v>
                </c:pt>
                <c:pt idx="5">
                  <c:v>6422</c:v>
                </c:pt>
                <c:pt idx="6">
                  <c:v>6862</c:v>
                </c:pt>
                <c:pt idx="7">
                  <c:v>6938</c:v>
                </c:pt>
                <c:pt idx="8">
                  <c:v>6995</c:v>
                </c:pt>
                <c:pt idx="9">
                  <c:v>7065</c:v>
                </c:pt>
              </c:numCache>
            </c:numRef>
          </c:val>
          <c:smooth val="0"/>
          <c:extLst>
            <c:ext xmlns:c16="http://schemas.microsoft.com/office/drawing/2014/chart" uri="{C3380CC4-5D6E-409C-BE32-E72D297353CC}">
              <c16:uniqueId val="{00000000-BD80-429A-8573-D410B2AD1A72}"/>
            </c:ext>
          </c:extLst>
        </c:ser>
        <c:dLbls>
          <c:showLegendKey val="0"/>
          <c:showVal val="0"/>
          <c:showCatName val="0"/>
          <c:showSerName val="0"/>
          <c:showPercent val="0"/>
          <c:showBubbleSize val="0"/>
        </c:dLbls>
        <c:smooth val="0"/>
        <c:axId val="309777568"/>
        <c:axId val="539162512"/>
      </c:lineChart>
      <c:dateAx>
        <c:axId val="309777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62512"/>
        <c:crosses val="autoZero"/>
        <c:auto val="1"/>
        <c:lblOffset val="100"/>
        <c:baseTimeUnit val="months"/>
      </c:dateAx>
      <c:valAx>
        <c:axId val="53916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2464</c:v>
                </c:pt>
                <c:pt idx="1">
                  <c:v>2454</c:v>
                </c:pt>
                <c:pt idx="2">
                  <c:v>1791</c:v>
                </c:pt>
                <c:pt idx="3">
                  <c:v>5283</c:v>
                </c:pt>
                <c:pt idx="4">
                  <c:v>4645</c:v>
                </c:pt>
                <c:pt idx="5">
                  <c:v>10613</c:v>
                </c:pt>
                <c:pt idx="6">
                  <c:v>7826</c:v>
                </c:pt>
                <c:pt idx="7">
                  <c:v>3072</c:v>
                </c:pt>
                <c:pt idx="8">
                  <c:v>8384</c:v>
                </c:pt>
                <c:pt idx="9">
                  <c:v>4837</c:v>
                </c:pt>
                <c:pt idx="10">
                  <c:v>909</c:v>
                </c:pt>
              </c:numCache>
            </c:numRef>
          </c:val>
          <c:smooth val="0"/>
          <c:extLst>
            <c:ext xmlns:c16="http://schemas.microsoft.com/office/drawing/2014/chart" uri="{C3380CC4-5D6E-409C-BE32-E72D297353CC}">
              <c16:uniqueId val="{00000000-9135-4529-8478-F9FC2C0B897E}"/>
            </c:ext>
          </c:extLst>
        </c:ser>
        <c:dLbls>
          <c:showLegendKey val="0"/>
          <c:showVal val="0"/>
          <c:showCatName val="0"/>
          <c:showSerName val="0"/>
          <c:showPercent val="0"/>
          <c:showBubbleSize val="0"/>
        </c:dLbls>
        <c:smooth val="0"/>
        <c:axId val="539157920"/>
        <c:axId val="539164152"/>
      </c:lineChart>
      <c:dateAx>
        <c:axId val="539157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64152"/>
        <c:crosses val="autoZero"/>
        <c:auto val="1"/>
        <c:lblOffset val="100"/>
        <c:baseTimeUnit val="months"/>
      </c:dateAx>
      <c:valAx>
        <c:axId val="53916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5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Asociación Bancaria Costarricense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0.39657609549238299</c:v>
                </c:pt>
                <c:pt idx="1">
                  <c:v>4.0611187148017702</c:v>
                </c:pt>
                <c:pt idx="2">
                  <c:v>3.9552902989372298</c:v>
                </c:pt>
                <c:pt idx="3">
                  <c:v>3.5592751314441302</c:v>
                </c:pt>
                <c:pt idx="4">
                  <c:v>2.27308422690863</c:v>
                </c:pt>
                <c:pt idx="5">
                  <c:v>5.7037520769097201</c:v>
                </c:pt>
                <c:pt idx="6">
                  <c:v>1.5391864300298399</c:v>
                </c:pt>
              </c:numCache>
            </c:numRef>
          </c:val>
          <c:extLst>
            <c:ext xmlns:c16="http://schemas.microsoft.com/office/drawing/2014/chart" uri="{C3380CC4-5D6E-409C-BE32-E72D297353CC}">
              <c16:uniqueId val="{00000000-9331-4C94-8B5F-57F98CFD7716}"/>
            </c:ext>
          </c:extLst>
        </c:ser>
        <c:dLbls>
          <c:showLegendKey val="0"/>
          <c:showVal val="0"/>
          <c:showCatName val="0"/>
          <c:showSerName val="0"/>
          <c:showPercent val="0"/>
          <c:showBubbleSize val="0"/>
        </c:dLbls>
        <c:gapWidth val="219"/>
        <c:overlap val="-27"/>
        <c:axId val="539160544"/>
        <c:axId val="539154312"/>
      </c:barChart>
      <c:catAx>
        <c:axId val="53916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54312"/>
        <c:crosses val="autoZero"/>
        <c:auto val="1"/>
        <c:lblAlgn val="ctr"/>
        <c:lblOffset val="100"/>
        <c:noMultiLvlLbl val="0"/>
      </c:catAx>
      <c:valAx>
        <c:axId val="53915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6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6F1EC-A5A8-4216-895E-5E43E73BE380}"/>
              </a:ext>
            </a:extLst>
          </p:cNvPr>
          <p:cNvSpPr>
            <a:spLocks noGrp="1"/>
          </p:cNvSpPr>
          <p:nvPr>
            <p:ph type="ctrTitle"/>
          </p:nvPr>
        </p:nvSpPr>
        <p:spPr/>
        <p:txBody>
          <a:bodyPr/>
          <a:lstStyle/>
          <a:p>
            <a:r>
              <a:rPr lang="en-US"/>
              <a:t>Estadísticas Generales</a:t>
            </a:r>
          </a:p>
        </p:txBody>
      </p:sp>
      <p:sp>
        <p:nvSpPr>
          <p:cNvPr id="3" name="Subtitle 2">
            <a:extLst>
              <a:ext uri="{FF2B5EF4-FFF2-40B4-BE49-F238E27FC236}">
                <a16:creationId xmlns:a16="http://schemas.microsoft.com/office/drawing/2014/main" id="{FC1DCE32-586B-4DF6-8EE3-E12956C4BA4F}"/>
              </a:ext>
            </a:extLst>
          </p:cNvPr>
          <p:cNvSpPr>
            <a:spLocks noGrp="1"/>
          </p:cNvSpPr>
          <p:nvPr>
            <p:ph type="subTitle" idx="1"/>
          </p:nvPr>
        </p:nvSpPr>
        <p:spPr/>
        <p:txBody>
          <a:bodyPr/>
          <a:lstStyle/>
          <a:p>
            <a:r>
              <a:rPr lang="en-US"/>
              <a:t>Asociación Bancaria Costarricense</a:t>
            </a:r>
          </a:p>
        </p:txBody>
      </p:sp>
    </p:spTree>
    <p:extLst>
      <p:ext uri="{BB962C8B-B14F-4D97-AF65-F5344CB8AC3E}">
        <p14:creationId xmlns:p14="http://schemas.microsoft.com/office/powerpoint/2010/main" val="16693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D57C1-FDCF-4C23-847F-090359E34BE4}"/>
              </a:ext>
            </a:extLst>
          </p:cNvPr>
          <p:cNvSpPr>
            <a:spLocks noGrp="1"/>
          </p:cNvSpPr>
          <p:nvPr>
            <p:ph type="title"/>
          </p:nvPr>
        </p:nvSpPr>
        <p:spPr/>
        <p:txBody>
          <a:bodyPr/>
          <a:lstStyle/>
          <a:p>
            <a:r>
              <a:rPr lang="es-ES"/>
              <a:t>Facebook Crecimiento General de Seguidores | Asociación Bancaria Costarricense</a:t>
            </a:r>
            <a:endParaRPr lang="en-US"/>
          </a:p>
        </p:txBody>
      </p:sp>
      <p:graphicFrame>
        <p:nvGraphicFramePr>
          <p:cNvPr id="5" name="Table Placeholder 4">
            <a:extLst>
              <a:ext uri="{FF2B5EF4-FFF2-40B4-BE49-F238E27FC236}">
                <a16:creationId xmlns:a16="http://schemas.microsoft.com/office/drawing/2014/main" id="{3D83F30C-2003-4416-876B-EBE9D677C90D}"/>
              </a:ext>
            </a:extLst>
          </p:cNvPr>
          <p:cNvGraphicFramePr>
            <a:graphicFrameLocks noGrp="1"/>
          </p:cNvGraphicFramePr>
          <p:nvPr>
            <p:ph type="tbl" sz="quarter" idx="13"/>
            <p:extLst>
              <p:ext uri="{D42A27DB-BD31-4B8C-83A1-F6EECF244321}">
                <p14:modId xmlns:p14="http://schemas.microsoft.com/office/powerpoint/2010/main" val="53235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2779798"/>
                    </a:ext>
                  </a:extLst>
                </a:gridCol>
                <a:gridCol w="1234440">
                  <a:extLst>
                    <a:ext uri="{9D8B030D-6E8A-4147-A177-3AD203B41FA5}">
                      <a16:colId xmlns:a16="http://schemas.microsoft.com/office/drawing/2014/main" val="516077317"/>
                    </a:ext>
                  </a:extLst>
                </a:gridCol>
                <a:gridCol w="822960">
                  <a:extLst>
                    <a:ext uri="{9D8B030D-6E8A-4147-A177-3AD203B41FA5}">
                      <a16:colId xmlns:a16="http://schemas.microsoft.com/office/drawing/2014/main" val="1564467002"/>
                    </a:ext>
                  </a:extLst>
                </a:gridCol>
                <a:gridCol w="822960">
                  <a:extLst>
                    <a:ext uri="{9D8B030D-6E8A-4147-A177-3AD203B41FA5}">
                      <a16:colId xmlns:a16="http://schemas.microsoft.com/office/drawing/2014/main" val="3027057219"/>
                    </a:ext>
                  </a:extLst>
                </a:gridCol>
                <a:gridCol w="822960">
                  <a:extLst>
                    <a:ext uri="{9D8B030D-6E8A-4147-A177-3AD203B41FA5}">
                      <a16:colId xmlns:a16="http://schemas.microsoft.com/office/drawing/2014/main" val="1538999568"/>
                    </a:ext>
                  </a:extLst>
                </a:gridCol>
                <a:gridCol w="822960">
                  <a:extLst>
                    <a:ext uri="{9D8B030D-6E8A-4147-A177-3AD203B41FA5}">
                      <a16:colId xmlns:a16="http://schemas.microsoft.com/office/drawing/2014/main" val="2789175572"/>
                    </a:ext>
                  </a:extLst>
                </a:gridCol>
                <a:gridCol w="822960">
                  <a:extLst>
                    <a:ext uri="{9D8B030D-6E8A-4147-A177-3AD203B41FA5}">
                      <a16:colId xmlns:a16="http://schemas.microsoft.com/office/drawing/2014/main" val="1769033127"/>
                    </a:ext>
                  </a:extLst>
                </a:gridCol>
                <a:gridCol w="822960">
                  <a:extLst>
                    <a:ext uri="{9D8B030D-6E8A-4147-A177-3AD203B41FA5}">
                      <a16:colId xmlns:a16="http://schemas.microsoft.com/office/drawing/2014/main" val="35481685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81414910"/>
                  </a:ext>
                </a:extLst>
              </a:tr>
              <a:tr h="370840">
                <a:tc>
                  <a:txBody>
                    <a:bodyPr/>
                    <a:lstStyle/>
                    <a:p>
                      <a:r>
                        <a:rPr lang="en-US" sz="1000"/>
                        <a:t>Asociación Bancaria Costarricense</a:t>
                      </a:r>
                    </a:p>
                  </a:txBody>
                  <a:tcPr/>
                </a:tc>
                <a:tc>
                  <a:txBody>
                    <a:bodyPr/>
                    <a:lstStyle/>
                    <a:p>
                      <a:r>
                        <a:rPr lang="en-US" sz="1000"/>
                        <a:t>7088</a:t>
                      </a:r>
                    </a:p>
                  </a:txBody>
                  <a:tcPr/>
                </a:tc>
                <a:tc>
                  <a:txBody>
                    <a:bodyPr/>
                    <a:lstStyle/>
                    <a:p>
                      <a:r>
                        <a:rPr lang="en-US" sz="1000"/>
                        <a:t>4</a:t>
                      </a:r>
                    </a:p>
                  </a:txBody>
                  <a:tcPr/>
                </a:tc>
                <a:tc>
                  <a:txBody>
                    <a:bodyPr/>
                    <a:lstStyle/>
                    <a:p>
                      <a:r>
                        <a:rPr lang="en-US" sz="1000"/>
                        <a:t>0.1 %</a:t>
                      </a:r>
                    </a:p>
                  </a:txBody>
                  <a:tcPr/>
                </a:tc>
                <a:tc>
                  <a:txBody>
                    <a:bodyPr/>
                    <a:lstStyle/>
                    <a:p>
                      <a:r>
                        <a:rPr lang="en-US" sz="1000"/>
                        <a:t>4</a:t>
                      </a:r>
                    </a:p>
                  </a:txBody>
                  <a:tcPr/>
                </a:tc>
                <a:tc>
                  <a:txBody>
                    <a:bodyPr/>
                    <a:lstStyle/>
                    <a:p>
                      <a:r>
                        <a:rPr lang="en-US" sz="1000"/>
                        <a:t>0.1 %</a:t>
                      </a:r>
                    </a:p>
                  </a:txBody>
                  <a:tcPr/>
                </a:tc>
                <a:tc>
                  <a:txBody>
                    <a:bodyPr/>
                    <a:lstStyle/>
                    <a:p>
                      <a:r>
                        <a:rPr lang="en-US" sz="1000"/>
                        <a:t>44</a:t>
                      </a:r>
                    </a:p>
                  </a:txBody>
                  <a:tcPr/>
                </a:tc>
                <a:tc>
                  <a:txBody>
                    <a:bodyPr/>
                    <a:lstStyle/>
                    <a:p>
                      <a:r>
                        <a:rPr lang="en-US" sz="1000"/>
                        <a:t>0.6 %</a:t>
                      </a:r>
                    </a:p>
                  </a:txBody>
                  <a:tcPr/>
                </a:tc>
                <a:extLst>
                  <a:ext uri="{0D108BD9-81ED-4DB2-BD59-A6C34878D82A}">
                    <a16:rowId xmlns:a16="http://schemas.microsoft.com/office/drawing/2014/main" val="3737930502"/>
                  </a:ext>
                </a:extLst>
              </a:tr>
            </a:tbl>
          </a:graphicData>
        </a:graphic>
      </p:graphicFrame>
      <p:sp>
        <p:nvSpPr>
          <p:cNvPr id="4" name="Text Placeholder 3">
            <a:extLst>
              <a:ext uri="{FF2B5EF4-FFF2-40B4-BE49-F238E27FC236}">
                <a16:creationId xmlns:a16="http://schemas.microsoft.com/office/drawing/2014/main" id="{4F809A92-3DCD-4CEE-8E3B-259DA13B46C8}"/>
              </a:ext>
            </a:extLst>
          </p:cNvPr>
          <p:cNvSpPr>
            <a:spLocks noGrp="1"/>
          </p:cNvSpPr>
          <p:nvPr>
            <p:ph type="body" sz="quarter" idx="14"/>
          </p:nvPr>
        </p:nvSpPr>
        <p:spPr/>
        <p:txBody>
          <a:bodyPr/>
          <a:lstStyle/>
          <a:p>
            <a:r>
              <a:rPr lang="en-US"/>
              <a:t>10/13/2019 - 11/12/2019</a:t>
            </a:r>
          </a:p>
        </p:txBody>
      </p:sp>
    </p:spTree>
    <p:extLst>
      <p:ext uri="{BB962C8B-B14F-4D97-AF65-F5344CB8AC3E}">
        <p14:creationId xmlns:p14="http://schemas.microsoft.com/office/powerpoint/2010/main" val="1883083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4ACA8-070D-4368-B321-0CCC1415455E}"/>
              </a:ext>
            </a:extLst>
          </p:cNvPr>
          <p:cNvSpPr>
            <a:spLocks noGrp="1"/>
          </p:cNvSpPr>
          <p:nvPr>
            <p:ph type="title"/>
          </p:nvPr>
        </p:nvSpPr>
        <p:spPr/>
        <p:txBody>
          <a:bodyPr/>
          <a:lstStyle/>
          <a:p>
            <a:r>
              <a:rPr lang="es-ES"/>
              <a:t>Facebook Alcance | Asociación Bancaria Costarricense</a:t>
            </a:r>
            <a:endParaRPr lang="en-US"/>
          </a:p>
        </p:txBody>
      </p:sp>
      <p:graphicFrame>
        <p:nvGraphicFramePr>
          <p:cNvPr id="6" name="Chart Placeholder 5">
            <a:extLst>
              <a:ext uri="{FF2B5EF4-FFF2-40B4-BE49-F238E27FC236}">
                <a16:creationId xmlns:a16="http://schemas.microsoft.com/office/drawing/2014/main" id="{965AD597-017F-4BA5-B0F5-24AD0287435E}"/>
              </a:ext>
            </a:extLst>
          </p:cNvPr>
          <p:cNvGraphicFramePr>
            <a:graphicFrameLocks noGrp="1"/>
          </p:cNvGraphicFramePr>
          <p:nvPr>
            <p:ph type="chart" sz="quarter" idx="13"/>
            <p:extLst>
              <p:ext uri="{D42A27DB-BD31-4B8C-83A1-F6EECF244321}">
                <p14:modId xmlns:p14="http://schemas.microsoft.com/office/powerpoint/2010/main" val="1990631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E6112-AA61-48D4-A6B4-35D1F0332151}"/>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0530B983-2616-4D9A-BC43-43AC06887B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914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54709-95E7-4752-A139-AD81FEF4DA41}"/>
              </a:ext>
            </a:extLst>
          </p:cNvPr>
          <p:cNvSpPr>
            <a:spLocks noGrp="1"/>
          </p:cNvSpPr>
          <p:nvPr>
            <p:ph type="title"/>
          </p:nvPr>
        </p:nvSpPr>
        <p:spPr/>
        <p:txBody>
          <a:bodyPr/>
          <a:lstStyle/>
          <a:p>
            <a:r>
              <a:rPr lang="es-ES"/>
              <a:t>Facebook Engagement General: % normalizado de interacción con el contenido. | Asociación Bancaria Costarricense</a:t>
            </a:r>
            <a:endParaRPr lang="en-US"/>
          </a:p>
        </p:txBody>
      </p:sp>
      <p:graphicFrame>
        <p:nvGraphicFramePr>
          <p:cNvPr id="6" name="Chart Placeholder 5">
            <a:extLst>
              <a:ext uri="{FF2B5EF4-FFF2-40B4-BE49-F238E27FC236}">
                <a16:creationId xmlns:a16="http://schemas.microsoft.com/office/drawing/2014/main" id="{182791C2-9F78-40FD-B8DE-DCE1D9275B4B}"/>
              </a:ext>
            </a:extLst>
          </p:cNvPr>
          <p:cNvGraphicFramePr>
            <a:graphicFrameLocks noGrp="1"/>
          </p:cNvGraphicFramePr>
          <p:nvPr>
            <p:ph type="chart" sz="quarter" idx="13"/>
            <p:extLst>
              <p:ext uri="{D42A27DB-BD31-4B8C-83A1-F6EECF244321}">
                <p14:modId xmlns:p14="http://schemas.microsoft.com/office/powerpoint/2010/main" val="2187607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BFCBC5-1857-4EC1-AD6E-D4E9DE2507F2}"/>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5F35B98C-A044-4BFF-9E2E-2B746460CB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4112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2EF0A-16FA-4522-BB51-5BD479F8DD23}"/>
              </a:ext>
            </a:extLst>
          </p:cNvPr>
          <p:cNvSpPr>
            <a:spLocks noGrp="1"/>
          </p:cNvSpPr>
          <p:nvPr>
            <p:ph type="title"/>
          </p:nvPr>
        </p:nvSpPr>
        <p:spPr/>
        <p:txBody>
          <a:bodyPr/>
          <a:lstStyle/>
          <a:p>
            <a:r>
              <a:rPr lang="es-ES"/>
              <a:t>Facebook Distribución Interacciones | Asociación Bancaria Costarricense</a:t>
            </a:r>
            <a:endParaRPr lang="en-US"/>
          </a:p>
        </p:txBody>
      </p:sp>
      <p:graphicFrame>
        <p:nvGraphicFramePr>
          <p:cNvPr id="6" name="Chart Placeholder 5">
            <a:extLst>
              <a:ext uri="{FF2B5EF4-FFF2-40B4-BE49-F238E27FC236}">
                <a16:creationId xmlns:a16="http://schemas.microsoft.com/office/drawing/2014/main" id="{C4EEAEBA-B1B6-4E22-95C2-9BE20D0B174E}"/>
              </a:ext>
            </a:extLst>
          </p:cNvPr>
          <p:cNvGraphicFramePr>
            <a:graphicFrameLocks noGrp="1"/>
          </p:cNvGraphicFramePr>
          <p:nvPr>
            <p:ph type="chart" sz="quarter" idx="13"/>
            <p:extLst>
              <p:ext uri="{D42A27DB-BD31-4B8C-83A1-F6EECF244321}">
                <p14:modId xmlns:p14="http://schemas.microsoft.com/office/powerpoint/2010/main" val="38501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1E4D5B-08EF-43D6-B319-835C437BD28F}"/>
              </a:ext>
            </a:extLst>
          </p:cNvPr>
          <p:cNvSpPr>
            <a:spLocks noGrp="1"/>
          </p:cNvSpPr>
          <p:nvPr>
            <p:ph type="body" sz="quarter" idx="14"/>
          </p:nvPr>
        </p:nvSpPr>
        <p:spPr/>
        <p:txBody>
          <a:bodyPr/>
          <a:lstStyle/>
          <a:p>
            <a:r>
              <a:rPr lang="en-US"/>
              <a:t>01/01/2019 - 11/12/2019</a:t>
            </a:r>
          </a:p>
        </p:txBody>
      </p:sp>
      <p:sp>
        <p:nvSpPr>
          <p:cNvPr id="5" name="Footer Placeholder 4">
            <a:extLst>
              <a:ext uri="{FF2B5EF4-FFF2-40B4-BE49-F238E27FC236}">
                <a16:creationId xmlns:a16="http://schemas.microsoft.com/office/drawing/2014/main" id="{29DD97E0-859B-4B42-9F0C-823C63C9B0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7573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19CD9-3497-4F88-91C2-A411B79EC91C}"/>
              </a:ext>
            </a:extLst>
          </p:cNvPr>
          <p:cNvSpPr>
            <a:spLocks noGrp="1"/>
          </p:cNvSpPr>
          <p:nvPr>
            <p:ph type="title"/>
          </p:nvPr>
        </p:nvSpPr>
        <p:spPr/>
        <p:txBody>
          <a:bodyPr/>
          <a:lstStyle/>
          <a:p>
            <a:r>
              <a:rPr lang="es-ES"/>
              <a:t>Facebook Engagement x tipo post | Asociación Bancaria Costarricense</a:t>
            </a:r>
            <a:endParaRPr lang="en-US"/>
          </a:p>
        </p:txBody>
      </p:sp>
      <p:graphicFrame>
        <p:nvGraphicFramePr>
          <p:cNvPr id="6" name="Chart Placeholder 5">
            <a:extLst>
              <a:ext uri="{FF2B5EF4-FFF2-40B4-BE49-F238E27FC236}">
                <a16:creationId xmlns:a16="http://schemas.microsoft.com/office/drawing/2014/main" id="{7D2DBA85-7F4B-43BA-BF42-16D39F929D3A}"/>
              </a:ext>
            </a:extLst>
          </p:cNvPr>
          <p:cNvGraphicFramePr>
            <a:graphicFrameLocks noGrp="1"/>
          </p:cNvGraphicFramePr>
          <p:nvPr>
            <p:ph type="chart" sz="quarter" idx="13"/>
            <p:extLst>
              <p:ext uri="{D42A27DB-BD31-4B8C-83A1-F6EECF244321}">
                <p14:modId xmlns:p14="http://schemas.microsoft.com/office/powerpoint/2010/main" val="3681089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173C80-3910-4DF5-866F-92C17271DB87}"/>
              </a:ext>
            </a:extLst>
          </p:cNvPr>
          <p:cNvSpPr>
            <a:spLocks noGrp="1"/>
          </p:cNvSpPr>
          <p:nvPr>
            <p:ph type="body" sz="quarter" idx="14"/>
          </p:nvPr>
        </p:nvSpPr>
        <p:spPr/>
        <p:txBody>
          <a:bodyPr/>
          <a:lstStyle/>
          <a:p>
            <a:r>
              <a:rPr lang="en-US"/>
              <a:t>01/01/2019 - 11/12/2019</a:t>
            </a:r>
          </a:p>
        </p:txBody>
      </p:sp>
      <p:sp>
        <p:nvSpPr>
          <p:cNvPr id="5" name="Footer Placeholder 4">
            <a:extLst>
              <a:ext uri="{FF2B5EF4-FFF2-40B4-BE49-F238E27FC236}">
                <a16:creationId xmlns:a16="http://schemas.microsoft.com/office/drawing/2014/main" id="{1412AFB7-4DF7-4D36-AAE8-8D703D4646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359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1237-6A7D-43FA-A407-A4F31D228FE2}"/>
              </a:ext>
            </a:extLst>
          </p:cNvPr>
          <p:cNvSpPr>
            <a:spLocks noGrp="1"/>
          </p:cNvSpPr>
          <p:nvPr>
            <p:ph type="title"/>
          </p:nvPr>
        </p:nvSpPr>
        <p:spPr/>
        <p:txBody>
          <a:bodyPr/>
          <a:lstStyle/>
          <a:p>
            <a:r>
              <a:rPr lang="es-ES"/>
              <a:t>Facebook Top 14 Posts del Periodo (Por % de interacción) | Asociación Bancaria Costarricense - 1 of 16</a:t>
            </a:r>
            <a:endParaRPr lang="en-US"/>
          </a:p>
        </p:txBody>
      </p:sp>
      <p:graphicFrame>
        <p:nvGraphicFramePr>
          <p:cNvPr id="5" name="Table Placeholder 4">
            <a:extLst>
              <a:ext uri="{FF2B5EF4-FFF2-40B4-BE49-F238E27FC236}">
                <a16:creationId xmlns:a16="http://schemas.microsoft.com/office/drawing/2014/main" id="{4BCF0BA4-DD0B-4E39-8398-DC9C6F322535}"/>
              </a:ext>
            </a:extLst>
          </p:cNvPr>
          <p:cNvGraphicFramePr>
            <a:graphicFrameLocks noGrp="1"/>
          </p:cNvGraphicFramePr>
          <p:nvPr>
            <p:ph type="tbl" sz="quarter" idx="13"/>
            <p:extLst>
              <p:ext uri="{D42A27DB-BD31-4B8C-83A1-F6EECF244321}">
                <p14:modId xmlns:p14="http://schemas.microsoft.com/office/powerpoint/2010/main" val="90719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48045913"/>
                    </a:ext>
                  </a:extLst>
                </a:gridCol>
                <a:gridCol w="905256">
                  <a:extLst>
                    <a:ext uri="{9D8B030D-6E8A-4147-A177-3AD203B41FA5}">
                      <a16:colId xmlns:a16="http://schemas.microsoft.com/office/drawing/2014/main" val="2146255961"/>
                    </a:ext>
                  </a:extLst>
                </a:gridCol>
                <a:gridCol w="658368">
                  <a:extLst>
                    <a:ext uri="{9D8B030D-6E8A-4147-A177-3AD203B41FA5}">
                      <a16:colId xmlns:a16="http://schemas.microsoft.com/office/drawing/2014/main" val="8197010"/>
                    </a:ext>
                  </a:extLst>
                </a:gridCol>
                <a:gridCol w="329184">
                  <a:extLst>
                    <a:ext uri="{9D8B030D-6E8A-4147-A177-3AD203B41FA5}">
                      <a16:colId xmlns:a16="http://schemas.microsoft.com/office/drawing/2014/main" val="110692269"/>
                    </a:ext>
                  </a:extLst>
                </a:gridCol>
                <a:gridCol w="329184">
                  <a:extLst>
                    <a:ext uri="{9D8B030D-6E8A-4147-A177-3AD203B41FA5}">
                      <a16:colId xmlns:a16="http://schemas.microsoft.com/office/drawing/2014/main" val="3948760062"/>
                    </a:ext>
                  </a:extLst>
                </a:gridCol>
                <a:gridCol w="329184">
                  <a:extLst>
                    <a:ext uri="{9D8B030D-6E8A-4147-A177-3AD203B41FA5}">
                      <a16:colId xmlns:a16="http://schemas.microsoft.com/office/drawing/2014/main" val="407179788"/>
                    </a:ext>
                  </a:extLst>
                </a:gridCol>
                <a:gridCol w="329184">
                  <a:extLst>
                    <a:ext uri="{9D8B030D-6E8A-4147-A177-3AD203B41FA5}">
                      <a16:colId xmlns:a16="http://schemas.microsoft.com/office/drawing/2014/main" val="917210127"/>
                    </a:ext>
                  </a:extLst>
                </a:gridCol>
                <a:gridCol w="329184">
                  <a:extLst>
                    <a:ext uri="{9D8B030D-6E8A-4147-A177-3AD203B41FA5}">
                      <a16:colId xmlns:a16="http://schemas.microsoft.com/office/drawing/2014/main" val="2934682511"/>
                    </a:ext>
                  </a:extLst>
                </a:gridCol>
                <a:gridCol w="329184">
                  <a:extLst>
                    <a:ext uri="{9D8B030D-6E8A-4147-A177-3AD203B41FA5}">
                      <a16:colId xmlns:a16="http://schemas.microsoft.com/office/drawing/2014/main" val="1603015143"/>
                    </a:ext>
                  </a:extLst>
                </a:gridCol>
                <a:gridCol w="329184">
                  <a:extLst>
                    <a:ext uri="{9D8B030D-6E8A-4147-A177-3AD203B41FA5}">
                      <a16:colId xmlns:a16="http://schemas.microsoft.com/office/drawing/2014/main" val="4204288943"/>
                    </a:ext>
                  </a:extLst>
                </a:gridCol>
                <a:gridCol w="329184">
                  <a:extLst>
                    <a:ext uri="{9D8B030D-6E8A-4147-A177-3AD203B41FA5}">
                      <a16:colId xmlns:a16="http://schemas.microsoft.com/office/drawing/2014/main" val="3082579211"/>
                    </a:ext>
                  </a:extLst>
                </a:gridCol>
                <a:gridCol w="329184">
                  <a:extLst>
                    <a:ext uri="{9D8B030D-6E8A-4147-A177-3AD203B41FA5}">
                      <a16:colId xmlns:a16="http://schemas.microsoft.com/office/drawing/2014/main" val="779126187"/>
                    </a:ext>
                  </a:extLst>
                </a:gridCol>
                <a:gridCol w="329184">
                  <a:extLst>
                    <a:ext uri="{9D8B030D-6E8A-4147-A177-3AD203B41FA5}">
                      <a16:colId xmlns:a16="http://schemas.microsoft.com/office/drawing/2014/main" val="3428873369"/>
                    </a:ext>
                  </a:extLst>
                </a:gridCol>
                <a:gridCol w="329184">
                  <a:extLst>
                    <a:ext uri="{9D8B030D-6E8A-4147-A177-3AD203B41FA5}">
                      <a16:colId xmlns:a16="http://schemas.microsoft.com/office/drawing/2014/main" val="3921737451"/>
                    </a:ext>
                  </a:extLst>
                </a:gridCol>
                <a:gridCol w="329184">
                  <a:extLst>
                    <a:ext uri="{9D8B030D-6E8A-4147-A177-3AD203B41FA5}">
                      <a16:colId xmlns:a16="http://schemas.microsoft.com/office/drawing/2014/main" val="749033185"/>
                    </a:ext>
                  </a:extLst>
                </a:gridCol>
                <a:gridCol w="329184">
                  <a:extLst>
                    <a:ext uri="{9D8B030D-6E8A-4147-A177-3AD203B41FA5}">
                      <a16:colId xmlns:a16="http://schemas.microsoft.com/office/drawing/2014/main" val="1929019529"/>
                    </a:ext>
                  </a:extLst>
                </a:gridCol>
                <a:gridCol w="329184">
                  <a:extLst>
                    <a:ext uri="{9D8B030D-6E8A-4147-A177-3AD203B41FA5}">
                      <a16:colId xmlns:a16="http://schemas.microsoft.com/office/drawing/2014/main" val="1821493960"/>
                    </a:ext>
                  </a:extLst>
                </a:gridCol>
                <a:gridCol w="329184">
                  <a:extLst>
                    <a:ext uri="{9D8B030D-6E8A-4147-A177-3AD203B41FA5}">
                      <a16:colId xmlns:a16="http://schemas.microsoft.com/office/drawing/2014/main" val="3527725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0728441"/>
                  </a:ext>
                </a:extLst>
              </a:tr>
            </a:tbl>
          </a:graphicData>
        </a:graphic>
      </p:graphicFrame>
      <p:sp>
        <p:nvSpPr>
          <p:cNvPr id="4" name="Text Placeholder 3">
            <a:extLst>
              <a:ext uri="{FF2B5EF4-FFF2-40B4-BE49-F238E27FC236}">
                <a16:creationId xmlns:a16="http://schemas.microsoft.com/office/drawing/2014/main" id="{99DAA5EF-091B-437F-82A1-35944C722408}"/>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285251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FC4EE-C640-4870-8476-336660813C1D}"/>
              </a:ext>
            </a:extLst>
          </p:cNvPr>
          <p:cNvSpPr>
            <a:spLocks noGrp="1"/>
          </p:cNvSpPr>
          <p:nvPr>
            <p:ph type="title"/>
          </p:nvPr>
        </p:nvSpPr>
        <p:spPr/>
        <p:txBody>
          <a:bodyPr/>
          <a:lstStyle/>
          <a:p>
            <a:r>
              <a:rPr lang="es-ES"/>
              <a:t>Facebook Top 14 Posts del Periodo (Por % de interacción) | Asociación Bancaria Costarricense - 2 of 16</a:t>
            </a:r>
            <a:endParaRPr lang="en-US"/>
          </a:p>
        </p:txBody>
      </p:sp>
      <p:graphicFrame>
        <p:nvGraphicFramePr>
          <p:cNvPr id="5" name="Table Placeholder 4">
            <a:extLst>
              <a:ext uri="{FF2B5EF4-FFF2-40B4-BE49-F238E27FC236}">
                <a16:creationId xmlns:a16="http://schemas.microsoft.com/office/drawing/2014/main" id="{04D5EF66-9F49-4237-B97D-ECE922BC7A77}"/>
              </a:ext>
            </a:extLst>
          </p:cNvPr>
          <p:cNvGraphicFramePr>
            <a:graphicFrameLocks noGrp="1"/>
          </p:cNvGraphicFramePr>
          <p:nvPr>
            <p:ph type="tbl" sz="quarter" idx="13"/>
            <p:extLst>
              <p:ext uri="{D42A27DB-BD31-4B8C-83A1-F6EECF244321}">
                <p14:modId xmlns:p14="http://schemas.microsoft.com/office/powerpoint/2010/main" val="138991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1026823"/>
                    </a:ext>
                  </a:extLst>
                </a:gridCol>
                <a:gridCol w="905256">
                  <a:extLst>
                    <a:ext uri="{9D8B030D-6E8A-4147-A177-3AD203B41FA5}">
                      <a16:colId xmlns:a16="http://schemas.microsoft.com/office/drawing/2014/main" val="2659948650"/>
                    </a:ext>
                  </a:extLst>
                </a:gridCol>
                <a:gridCol w="658368">
                  <a:extLst>
                    <a:ext uri="{9D8B030D-6E8A-4147-A177-3AD203B41FA5}">
                      <a16:colId xmlns:a16="http://schemas.microsoft.com/office/drawing/2014/main" val="860385427"/>
                    </a:ext>
                  </a:extLst>
                </a:gridCol>
                <a:gridCol w="329184">
                  <a:extLst>
                    <a:ext uri="{9D8B030D-6E8A-4147-A177-3AD203B41FA5}">
                      <a16:colId xmlns:a16="http://schemas.microsoft.com/office/drawing/2014/main" val="273695314"/>
                    </a:ext>
                  </a:extLst>
                </a:gridCol>
                <a:gridCol w="329184">
                  <a:extLst>
                    <a:ext uri="{9D8B030D-6E8A-4147-A177-3AD203B41FA5}">
                      <a16:colId xmlns:a16="http://schemas.microsoft.com/office/drawing/2014/main" val="2273074850"/>
                    </a:ext>
                  </a:extLst>
                </a:gridCol>
                <a:gridCol w="329184">
                  <a:extLst>
                    <a:ext uri="{9D8B030D-6E8A-4147-A177-3AD203B41FA5}">
                      <a16:colId xmlns:a16="http://schemas.microsoft.com/office/drawing/2014/main" val="2280333187"/>
                    </a:ext>
                  </a:extLst>
                </a:gridCol>
                <a:gridCol w="329184">
                  <a:extLst>
                    <a:ext uri="{9D8B030D-6E8A-4147-A177-3AD203B41FA5}">
                      <a16:colId xmlns:a16="http://schemas.microsoft.com/office/drawing/2014/main" val="1960502930"/>
                    </a:ext>
                  </a:extLst>
                </a:gridCol>
                <a:gridCol w="329184">
                  <a:extLst>
                    <a:ext uri="{9D8B030D-6E8A-4147-A177-3AD203B41FA5}">
                      <a16:colId xmlns:a16="http://schemas.microsoft.com/office/drawing/2014/main" val="3113758008"/>
                    </a:ext>
                  </a:extLst>
                </a:gridCol>
                <a:gridCol w="329184">
                  <a:extLst>
                    <a:ext uri="{9D8B030D-6E8A-4147-A177-3AD203B41FA5}">
                      <a16:colId xmlns:a16="http://schemas.microsoft.com/office/drawing/2014/main" val="2768785772"/>
                    </a:ext>
                  </a:extLst>
                </a:gridCol>
                <a:gridCol w="329184">
                  <a:extLst>
                    <a:ext uri="{9D8B030D-6E8A-4147-A177-3AD203B41FA5}">
                      <a16:colId xmlns:a16="http://schemas.microsoft.com/office/drawing/2014/main" val="2640229600"/>
                    </a:ext>
                  </a:extLst>
                </a:gridCol>
                <a:gridCol w="329184">
                  <a:extLst>
                    <a:ext uri="{9D8B030D-6E8A-4147-A177-3AD203B41FA5}">
                      <a16:colId xmlns:a16="http://schemas.microsoft.com/office/drawing/2014/main" val="2148440966"/>
                    </a:ext>
                  </a:extLst>
                </a:gridCol>
                <a:gridCol w="329184">
                  <a:extLst>
                    <a:ext uri="{9D8B030D-6E8A-4147-A177-3AD203B41FA5}">
                      <a16:colId xmlns:a16="http://schemas.microsoft.com/office/drawing/2014/main" val="1689557895"/>
                    </a:ext>
                  </a:extLst>
                </a:gridCol>
                <a:gridCol w="329184">
                  <a:extLst>
                    <a:ext uri="{9D8B030D-6E8A-4147-A177-3AD203B41FA5}">
                      <a16:colId xmlns:a16="http://schemas.microsoft.com/office/drawing/2014/main" val="4242696908"/>
                    </a:ext>
                  </a:extLst>
                </a:gridCol>
                <a:gridCol w="329184">
                  <a:extLst>
                    <a:ext uri="{9D8B030D-6E8A-4147-A177-3AD203B41FA5}">
                      <a16:colId xmlns:a16="http://schemas.microsoft.com/office/drawing/2014/main" val="3080053842"/>
                    </a:ext>
                  </a:extLst>
                </a:gridCol>
                <a:gridCol w="329184">
                  <a:extLst>
                    <a:ext uri="{9D8B030D-6E8A-4147-A177-3AD203B41FA5}">
                      <a16:colId xmlns:a16="http://schemas.microsoft.com/office/drawing/2014/main" val="781496331"/>
                    </a:ext>
                  </a:extLst>
                </a:gridCol>
                <a:gridCol w="329184">
                  <a:extLst>
                    <a:ext uri="{9D8B030D-6E8A-4147-A177-3AD203B41FA5}">
                      <a16:colId xmlns:a16="http://schemas.microsoft.com/office/drawing/2014/main" val="4250319409"/>
                    </a:ext>
                  </a:extLst>
                </a:gridCol>
                <a:gridCol w="329184">
                  <a:extLst>
                    <a:ext uri="{9D8B030D-6E8A-4147-A177-3AD203B41FA5}">
                      <a16:colId xmlns:a16="http://schemas.microsoft.com/office/drawing/2014/main" val="2298977655"/>
                    </a:ext>
                  </a:extLst>
                </a:gridCol>
                <a:gridCol w="329184">
                  <a:extLst>
                    <a:ext uri="{9D8B030D-6E8A-4147-A177-3AD203B41FA5}">
                      <a16:colId xmlns:a16="http://schemas.microsoft.com/office/drawing/2014/main" val="3726776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439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- 2019-07-20 02:26:52</a:t>
                      </a:r>
                      <a:r>
                        <a:rPr kumimoji="0" lang="es-ES" sz="1000" b="0" i="0" u="none" strike="noStrike" kern="1200" cap="none" spc="0" normalizeH="0" baseline="0" noProof="0">
                          <a:ln>
                            <a:noFill/>
                          </a:ln>
                          <a:solidFill>
                            <a:prstClr val="black"/>
                          </a:solidFill>
                          <a:effectLst/>
                          <a:uLnTx/>
                          <a:uFillTx/>
                          <a:latin typeface="+mn-lt"/>
                          <a:ea typeface="+mn-ea"/>
                          <a:cs typeface="+mn-cs"/>
                        </a:rPr>
                        <a:t>
 Recordá que si pagás servicios médicos mediante tarjeta, te devolverán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https://scontent.xx.fbcdn.net/v/t1.0-9/p720x720/67301606_2201248576640732_1557056856050892800_n.jpg?_nc_cat=110&amp;_nc_oc=AQnfpOjbYSH0o4b__Pxk4lEOfc82T1tK0u-t6G6tUEkM3WahhzWBfXCTsBD7AL6RKOQ&amp;_nc_ht=scontent.xx&amp;oh=fc335877b67c62be025f1e5970a10327&amp;oe=5E60DBAC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09:10:35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90261340"/>
                  </a:ext>
                </a:extLst>
              </a:tr>
            </a:tbl>
          </a:graphicData>
        </a:graphic>
      </p:graphicFrame>
      <p:sp>
        <p:nvSpPr>
          <p:cNvPr id="4" name="Text Placeholder 3">
            <a:extLst>
              <a:ext uri="{FF2B5EF4-FFF2-40B4-BE49-F238E27FC236}">
                <a16:creationId xmlns:a16="http://schemas.microsoft.com/office/drawing/2014/main" id="{E407864E-B6B1-4A9F-AAC4-1D92156D9094}"/>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736731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4C40-3258-41B1-B992-BD9A65E00C62}"/>
              </a:ext>
            </a:extLst>
          </p:cNvPr>
          <p:cNvSpPr>
            <a:spLocks noGrp="1"/>
          </p:cNvSpPr>
          <p:nvPr>
            <p:ph type="title"/>
          </p:nvPr>
        </p:nvSpPr>
        <p:spPr/>
        <p:txBody>
          <a:bodyPr/>
          <a:lstStyle/>
          <a:p>
            <a:r>
              <a:rPr lang="es-ES"/>
              <a:t>Facebook Top 14 Posts del Periodo (Por % de interacción) | Asociación Bancaria Costarricense - 3 of 16</a:t>
            </a:r>
            <a:endParaRPr lang="en-US"/>
          </a:p>
        </p:txBody>
      </p:sp>
      <p:graphicFrame>
        <p:nvGraphicFramePr>
          <p:cNvPr id="5" name="Table Placeholder 4">
            <a:extLst>
              <a:ext uri="{FF2B5EF4-FFF2-40B4-BE49-F238E27FC236}">
                <a16:creationId xmlns:a16="http://schemas.microsoft.com/office/drawing/2014/main" id="{0C7D50F3-EE68-4479-9C4C-EABF748B00C3}"/>
              </a:ext>
            </a:extLst>
          </p:cNvPr>
          <p:cNvGraphicFramePr>
            <a:graphicFrameLocks noGrp="1"/>
          </p:cNvGraphicFramePr>
          <p:nvPr>
            <p:ph type="tbl" sz="quarter" idx="13"/>
            <p:extLst>
              <p:ext uri="{D42A27DB-BD31-4B8C-83A1-F6EECF244321}">
                <p14:modId xmlns:p14="http://schemas.microsoft.com/office/powerpoint/2010/main" val="156616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89086485"/>
                    </a:ext>
                  </a:extLst>
                </a:gridCol>
                <a:gridCol w="905256">
                  <a:extLst>
                    <a:ext uri="{9D8B030D-6E8A-4147-A177-3AD203B41FA5}">
                      <a16:colId xmlns:a16="http://schemas.microsoft.com/office/drawing/2014/main" val="3872868599"/>
                    </a:ext>
                  </a:extLst>
                </a:gridCol>
                <a:gridCol w="658368">
                  <a:extLst>
                    <a:ext uri="{9D8B030D-6E8A-4147-A177-3AD203B41FA5}">
                      <a16:colId xmlns:a16="http://schemas.microsoft.com/office/drawing/2014/main" val="2146049024"/>
                    </a:ext>
                  </a:extLst>
                </a:gridCol>
                <a:gridCol w="329184">
                  <a:extLst>
                    <a:ext uri="{9D8B030D-6E8A-4147-A177-3AD203B41FA5}">
                      <a16:colId xmlns:a16="http://schemas.microsoft.com/office/drawing/2014/main" val="2029604847"/>
                    </a:ext>
                  </a:extLst>
                </a:gridCol>
                <a:gridCol w="329184">
                  <a:extLst>
                    <a:ext uri="{9D8B030D-6E8A-4147-A177-3AD203B41FA5}">
                      <a16:colId xmlns:a16="http://schemas.microsoft.com/office/drawing/2014/main" val="1369897462"/>
                    </a:ext>
                  </a:extLst>
                </a:gridCol>
                <a:gridCol w="329184">
                  <a:extLst>
                    <a:ext uri="{9D8B030D-6E8A-4147-A177-3AD203B41FA5}">
                      <a16:colId xmlns:a16="http://schemas.microsoft.com/office/drawing/2014/main" val="3927166019"/>
                    </a:ext>
                  </a:extLst>
                </a:gridCol>
                <a:gridCol w="329184">
                  <a:extLst>
                    <a:ext uri="{9D8B030D-6E8A-4147-A177-3AD203B41FA5}">
                      <a16:colId xmlns:a16="http://schemas.microsoft.com/office/drawing/2014/main" val="3572297490"/>
                    </a:ext>
                  </a:extLst>
                </a:gridCol>
                <a:gridCol w="329184">
                  <a:extLst>
                    <a:ext uri="{9D8B030D-6E8A-4147-A177-3AD203B41FA5}">
                      <a16:colId xmlns:a16="http://schemas.microsoft.com/office/drawing/2014/main" val="163308894"/>
                    </a:ext>
                  </a:extLst>
                </a:gridCol>
                <a:gridCol w="329184">
                  <a:extLst>
                    <a:ext uri="{9D8B030D-6E8A-4147-A177-3AD203B41FA5}">
                      <a16:colId xmlns:a16="http://schemas.microsoft.com/office/drawing/2014/main" val="3326491729"/>
                    </a:ext>
                  </a:extLst>
                </a:gridCol>
                <a:gridCol w="329184">
                  <a:extLst>
                    <a:ext uri="{9D8B030D-6E8A-4147-A177-3AD203B41FA5}">
                      <a16:colId xmlns:a16="http://schemas.microsoft.com/office/drawing/2014/main" val="2095928881"/>
                    </a:ext>
                  </a:extLst>
                </a:gridCol>
                <a:gridCol w="329184">
                  <a:extLst>
                    <a:ext uri="{9D8B030D-6E8A-4147-A177-3AD203B41FA5}">
                      <a16:colId xmlns:a16="http://schemas.microsoft.com/office/drawing/2014/main" val="155996342"/>
                    </a:ext>
                  </a:extLst>
                </a:gridCol>
                <a:gridCol w="329184">
                  <a:extLst>
                    <a:ext uri="{9D8B030D-6E8A-4147-A177-3AD203B41FA5}">
                      <a16:colId xmlns:a16="http://schemas.microsoft.com/office/drawing/2014/main" val="3658580924"/>
                    </a:ext>
                  </a:extLst>
                </a:gridCol>
                <a:gridCol w="329184">
                  <a:extLst>
                    <a:ext uri="{9D8B030D-6E8A-4147-A177-3AD203B41FA5}">
                      <a16:colId xmlns:a16="http://schemas.microsoft.com/office/drawing/2014/main" val="261524078"/>
                    </a:ext>
                  </a:extLst>
                </a:gridCol>
                <a:gridCol w="329184">
                  <a:extLst>
                    <a:ext uri="{9D8B030D-6E8A-4147-A177-3AD203B41FA5}">
                      <a16:colId xmlns:a16="http://schemas.microsoft.com/office/drawing/2014/main" val="2501995256"/>
                    </a:ext>
                  </a:extLst>
                </a:gridCol>
                <a:gridCol w="329184">
                  <a:extLst>
                    <a:ext uri="{9D8B030D-6E8A-4147-A177-3AD203B41FA5}">
                      <a16:colId xmlns:a16="http://schemas.microsoft.com/office/drawing/2014/main" val="3106001623"/>
                    </a:ext>
                  </a:extLst>
                </a:gridCol>
                <a:gridCol w="329184">
                  <a:extLst>
                    <a:ext uri="{9D8B030D-6E8A-4147-A177-3AD203B41FA5}">
                      <a16:colId xmlns:a16="http://schemas.microsoft.com/office/drawing/2014/main" val="1628048415"/>
                    </a:ext>
                  </a:extLst>
                </a:gridCol>
                <a:gridCol w="329184">
                  <a:extLst>
                    <a:ext uri="{9D8B030D-6E8A-4147-A177-3AD203B41FA5}">
                      <a16:colId xmlns:a16="http://schemas.microsoft.com/office/drawing/2014/main" val="433203491"/>
                    </a:ext>
                  </a:extLst>
                </a:gridCol>
                <a:gridCol w="329184">
                  <a:extLst>
                    <a:ext uri="{9D8B030D-6E8A-4147-A177-3AD203B41FA5}">
                      <a16:colId xmlns:a16="http://schemas.microsoft.com/office/drawing/2014/main" val="2069222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203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- 2019-05-28 23:55:01</a:t>
                      </a:r>
                      <a:r>
                        <a:rPr kumimoji="0" lang="es-ES" sz="1000" b="0" i="0" u="none" strike="noStrike" kern="1200" cap="none" spc="0" normalizeH="0" baseline="0" noProof="0">
                          <a:ln>
                            <a:noFill/>
                          </a:ln>
                          <a:solidFill>
                            <a:prstClr val="black"/>
                          </a:solidFill>
                          <a:effectLst/>
                          <a:uLnTx/>
                          <a:uFillTx/>
                          <a:latin typeface="+mn-lt"/>
                          <a:ea typeface="+mn-ea"/>
                          <a:cs typeface="+mn-cs"/>
                        </a:rPr>
                        <a:t>
 “Utilizá tus medios de pago de forma responsable, para que al llegar tu estado de cuenta podás pagar tranquilamente y continués disfrutando los beneficios”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https://scontent.xx.fbcdn.net/v/t1.0-9/p720x720/61298357_2110211425744448_3109309344504610816_o.png?_nc_cat=100&amp;_nc_oc=AQlAwPw_mhZK1MScuOdWRDX8RTCWWhDhSBzRG2g3taysUQCr4uRzW-WiWN0rbyhj3UQ&amp;_nc_ht=scontent.xx&amp;oh=b82538a8d280cca9c2929bfb60002d31&amp;oe=5DF289F1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09/20/2019 10:05:56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8362115"/>
                  </a:ext>
                </a:extLst>
              </a:tr>
            </a:tbl>
          </a:graphicData>
        </a:graphic>
      </p:graphicFrame>
      <p:sp>
        <p:nvSpPr>
          <p:cNvPr id="4" name="Text Placeholder 3">
            <a:extLst>
              <a:ext uri="{FF2B5EF4-FFF2-40B4-BE49-F238E27FC236}">
                <a16:creationId xmlns:a16="http://schemas.microsoft.com/office/drawing/2014/main" id="{A18D9F30-409C-438C-950E-088B1CDFB8BA}"/>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423014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433CE-D08E-4A79-A536-236A87EC7247}"/>
              </a:ext>
            </a:extLst>
          </p:cNvPr>
          <p:cNvSpPr>
            <a:spLocks noGrp="1"/>
          </p:cNvSpPr>
          <p:nvPr>
            <p:ph type="title"/>
          </p:nvPr>
        </p:nvSpPr>
        <p:spPr/>
        <p:txBody>
          <a:bodyPr/>
          <a:lstStyle/>
          <a:p>
            <a:r>
              <a:rPr lang="es-ES"/>
              <a:t>Facebook Top 14 Posts del Periodo (Por % de interacción) | Asociación Bancaria Costarricense - 4 of 16</a:t>
            </a:r>
            <a:endParaRPr lang="en-US"/>
          </a:p>
        </p:txBody>
      </p:sp>
      <p:graphicFrame>
        <p:nvGraphicFramePr>
          <p:cNvPr id="5" name="Table Placeholder 4">
            <a:extLst>
              <a:ext uri="{FF2B5EF4-FFF2-40B4-BE49-F238E27FC236}">
                <a16:creationId xmlns:a16="http://schemas.microsoft.com/office/drawing/2014/main" id="{75BD7D4A-8FFA-42ED-8AA8-2AEC5780372F}"/>
              </a:ext>
            </a:extLst>
          </p:cNvPr>
          <p:cNvGraphicFramePr>
            <a:graphicFrameLocks noGrp="1"/>
          </p:cNvGraphicFramePr>
          <p:nvPr>
            <p:ph type="tbl" sz="quarter" idx="13"/>
            <p:extLst>
              <p:ext uri="{D42A27DB-BD31-4B8C-83A1-F6EECF244321}">
                <p14:modId xmlns:p14="http://schemas.microsoft.com/office/powerpoint/2010/main" val="931712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82957124"/>
                    </a:ext>
                  </a:extLst>
                </a:gridCol>
                <a:gridCol w="905256">
                  <a:extLst>
                    <a:ext uri="{9D8B030D-6E8A-4147-A177-3AD203B41FA5}">
                      <a16:colId xmlns:a16="http://schemas.microsoft.com/office/drawing/2014/main" val="2565947815"/>
                    </a:ext>
                  </a:extLst>
                </a:gridCol>
                <a:gridCol w="658368">
                  <a:extLst>
                    <a:ext uri="{9D8B030D-6E8A-4147-A177-3AD203B41FA5}">
                      <a16:colId xmlns:a16="http://schemas.microsoft.com/office/drawing/2014/main" val="4167696016"/>
                    </a:ext>
                  </a:extLst>
                </a:gridCol>
                <a:gridCol w="329184">
                  <a:extLst>
                    <a:ext uri="{9D8B030D-6E8A-4147-A177-3AD203B41FA5}">
                      <a16:colId xmlns:a16="http://schemas.microsoft.com/office/drawing/2014/main" val="3980961200"/>
                    </a:ext>
                  </a:extLst>
                </a:gridCol>
                <a:gridCol w="329184">
                  <a:extLst>
                    <a:ext uri="{9D8B030D-6E8A-4147-A177-3AD203B41FA5}">
                      <a16:colId xmlns:a16="http://schemas.microsoft.com/office/drawing/2014/main" val="2901678837"/>
                    </a:ext>
                  </a:extLst>
                </a:gridCol>
                <a:gridCol w="329184">
                  <a:extLst>
                    <a:ext uri="{9D8B030D-6E8A-4147-A177-3AD203B41FA5}">
                      <a16:colId xmlns:a16="http://schemas.microsoft.com/office/drawing/2014/main" val="2595175072"/>
                    </a:ext>
                  </a:extLst>
                </a:gridCol>
                <a:gridCol w="329184">
                  <a:extLst>
                    <a:ext uri="{9D8B030D-6E8A-4147-A177-3AD203B41FA5}">
                      <a16:colId xmlns:a16="http://schemas.microsoft.com/office/drawing/2014/main" val="3669962946"/>
                    </a:ext>
                  </a:extLst>
                </a:gridCol>
                <a:gridCol w="329184">
                  <a:extLst>
                    <a:ext uri="{9D8B030D-6E8A-4147-A177-3AD203B41FA5}">
                      <a16:colId xmlns:a16="http://schemas.microsoft.com/office/drawing/2014/main" val="3166014432"/>
                    </a:ext>
                  </a:extLst>
                </a:gridCol>
                <a:gridCol w="329184">
                  <a:extLst>
                    <a:ext uri="{9D8B030D-6E8A-4147-A177-3AD203B41FA5}">
                      <a16:colId xmlns:a16="http://schemas.microsoft.com/office/drawing/2014/main" val="1745856492"/>
                    </a:ext>
                  </a:extLst>
                </a:gridCol>
                <a:gridCol w="329184">
                  <a:extLst>
                    <a:ext uri="{9D8B030D-6E8A-4147-A177-3AD203B41FA5}">
                      <a16:colId xmlns:a16="http://schemas.microsoft.com/office/drawing/2014/main" val="3499825807"/>
                    </a:ext>
                  </a:extLst>
                </a:gridCol>
                <a:gridCol w="329184">
                  <a:extLst>
                    <a:ext uri="{9D8B030D-6E8A-4147-A177-3AD203B41FA5}">
                      <a16:colId xmlns:a16="http://schemas.microsoft.com/office/drawing/2014/main" val="2822731892"/>
                    </a:ext>
                  </a:extLst>
                </a:gridCol>
                <a:gridCol w="329184">
                  <a:extLst>
                    <a:ext uri="{9D8B030D-6E8A-4147-A177-3AD203B41FA5}">
                      <a16:colId xmlns:a16="http://schemas.microsoft.com/office/drawing/2014/main" val="1129020872"/>
                    </a:ext>
                  </a:extLst>
                </a:gridCol>
                <a:gridCol w="329184">
                  <a:extLst>
                    <a:ext uri="{9D8B030D-6E8A-4147-A177-3AD203B41FA5}">
                      <a16:colId xmlns:a16="http://schemas.microsoft.com/office/drawing/2014/main" val="1543869717"/>
                    </a:ext>
                  </a:extLst>
                </a:gridCol>
                <a:gridCol w="329184">
                  <a:extLst>
                    <a:ext uri="{9D8B030D-6E8A-4147-A177-3AD203B41FA5}">
                      <a16:colId xmlns:a16="http://schemas.microsoft.com/office/drawing/2014/main" val="2584119898"/>
                    </a:ext>
                  </a:extLst>
                </a:gridCol>
                <a:gridCol w="329184">
                  <a:extLst>
                    <a:ext uri="{9D8B030D-6E8A-4147-A177-3AD203B41FA5}">
                      <a16:colId xmlns:a16="http://schemas.microsoft.com/office/drawing/2014/main" val="1228136609"/>
                    </a:ext>
                  </a:extLst>
                </a:gridCol>
                <a:gridCol w="329184">
                  <a:extLst>
                    <a:ext uri="{9D8B030D-6E8A-4147-A177-3AD203B41FA5}">
                      <a16:colId xmlns:a16="http://schemas.microsoft.com/office/drawing/2014/main" val="3025837515"/>
                    </a:ext>
                  </a:extLst>
                </a:gridCol>
                <a:gridCol w="329184">
                  <a:extLst>
                    <a:ext uri="{9D8B030D-6E8A-4147-A177-3AD203B41FA5}">
                      <a16:colId xmlns:a16="http://schemas.microsoft.com/office/drawing/2014/main" val="3390045020"/>
                    </a:ext>
                  </a:extLst>
                </a:gridCol>
                <a:gridCol w="329184">
                  <a:extLst>
                    <a:ext uri="{9D8B030D-6E8A-4147-A177-3AD203B41FA5}">
                      <a16:colId xmlns:a16="http://schemas.microsoft.com/office/drawing/2014/main" val="112036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468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- 2019-06-05 02:32:59</a:t>
                      </a:r>
                      <a:r>
                        <a:rPr kumimoji="0" lang="es-ES" sz="1000" b="0" i="0" u="none" strike="noStrike" kern="1200" cap="none" spc="0" normalizeH="0" baseline="0" noProof="0">
                          <a:ln>
                            <a:noFill/>
                          </a:ln>
                          <a:solidFill>
                            <a:prstClr val="black"/>
                          </a:solidFill>
                          <a:effectLst/>
                          <a:uLnTx/>
                          <a:uFillTx/>
                          <a:latin typeface="+mn-lt"/>
                          <a:ea typeface="+mn-ea"/>
                          <a:cs typeface="+mn-cs"/>
                        </a:rPr>
                        <a:t>
 ¿Qué tan conscientes somos de nuestros gastos?🤔🤭Seamos prudentes y administremos bien nuestros ingresos💸para tener salud financiera.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https://scontent.xx.fbcdn.net/v/t1.0-9/p720x720/61973264_2122348751197382_987468455147995136_n.jpg?_nc_cat=107&amp;_nc_oc=AQlIN1Gj0zlthj7h3WMDRf1Zw44Vt-xDZ6C-ExdgUxZMqZ3xHca-FPZLTS9tAoCDZas&amp;_nc_ht=scontent.xx&amp;oh=08045838bc7ccd398bb191029875e6f0&amp;oe=5E60160D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11/06/2019 09:08:21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05305717"/>
                  </a:ext>
                </a:extLst>
              </a:tr>
            </a:tbl>
          </a:graphicData>
        </a:graphic>
      </p:graphicFrame>
      <p:sp>
        <p:nvSpPr>
          <p:cNvPr id="4" name="Text Placeholder 3">
            <a:extLst>
              <a:ext uri="{FF2B5EF4-FFF2-40B4-BE49-F238E27FC236}">
                <a16:creationId xmlns:a16="http://schemas.microsoft.com/office/drawing/2014/main" id="{51C6A3F1-BFCF-486F-BFCC-F9E648F92BCD}"/>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552578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E900D-80C5-4028-AF45-1B729B31F2C0}"/>
              </a:ext>
            </a:extLst>
          </p:cNvPr>
          <p:cNvSpPr>
            <a:spLocks noGrp="1"/>
          </p:cNvSpPr>
          <p:nvPr>
            <p:ph type="title"/>
          </p:nvPr>
        </p:nvSpPr>
        <p:spPr/>
        <p:txBody>
          <a:bodyPr/>
          <a:lstStyle/>
          <a:p>
            <a:r>
              <a:rPr lang="es-ES"/>
              <a:t>Facebook Top 14 Posts del Periodo (Por % de interacción) | Asociación Bancaria Costarricense - 5 of 16</a:t>
            </a:r>
            <a:endParaRPr lang="en-US"/>
          </a:p>
        </p:txBody>
      </p:sp>
      <p:graphicFrame>
        <p:nvGraphicFramePr>
          <p:cNvPr id="5" name="Table Placeholder 4">
            <a:extLst>
              <a:ext uri="{FF2B5EF4-FFF2-40B4-BE49-F238E27FC236}">
                <a16:creationId xmlns:a16="http://schemas.microsoft.com/office/drawing/2014/main" id="{F5DA75FA-EF1D-4A7E-B9EE-64F80F85DD09}"/>
              </a:ext>
            </a:extLst>
          </p:cNvPr>
          <p:cNvGraphicFramePr>
            <a:graphicFrameLocks noGrp="1"/>
          </p:cNvGraphicFramePr>
          <p:nvPr>
            <p:ph type="tbl" sz="quarter" idx="13"/>
            <p:extLst>
              <p:ext uri="{D42A27DB-BD31-4B8C-83A1-F6EECF244321}">
                <p14:modId xmlns:p14="http://schemas.microsoft.com/office/powerpoint/2010/main" val="168004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03610540"/>
                    </a:ext>
                  </a:extLst>
                </a:gridCol>
                <a:gridCol w="905256">
                  <a:extLst>
                    <a:ext uri="{9D8B030D-6E8A-4147-A177-3AD203B41FA5}">
                      <a16:colId xmlns:a16="http://schemas.microsoft.com/office/drawing/2014/main" val="3015639347"/>
                    </a:ext>
                  </a:extLst>
                </a:gridCol>
                <a:gridCol w="658368">
                  <a:extLst>
                    <a:ext uri="{9D8B030D-6E8A-4147-A177-3AD203B41FA5}">
                      <a16:colId xmlns:a16="http://schemas.microsoft.com/office/drawing/2014/main" val="3500565507"/>
                    </a:ext>
                  </a:extLst>
                </a:gridCol>
                <a:gridCol w="329184">
                  <a:extLst>
                    <a:ext uri="{9D8B030D-6E8A-4147-A177-3AD203B41FA5}">
                      <a16:colId xmlns:a16="http://schemas.microsoft.com/office/drawing/2014/main" val="879378131"/>
                    </a:ext>
                  </a:extLst>
                </a:gridCol>
                <a:gridCol w="329184">
                  <a:extLst>
                    <a:ext uri="{9D8B030D-6E8A-4147-A177-3AD203B41FA5}">
                      <a16:colId xmlns:a16="http://schemas.microsoft.com/office/drawing/2014/main" val="329016279"/>
                    </a:ext>
                  </a:extLst>
                </a:gridCol>
                <a:gridCol w="329184">
                  <a:extLst>
                    <a:ext uri="{9D8B030D-6E8A-4147-A177-3AD203B41FA5}">
                      <a16:colId xmlns:a16="http://schemas.microsoft.com/office/drawing/2014/main" val="2766466514"/>
                    </a:ext>
                  </a:extLst>
                </a:gridCol>
                <a:gridCol w="329184">
                  <a:extLst>
                    <a:ext uri="{9D8B030D-6E8A-4147-A177-3AD203B41FA5}">
                      <a16:colId xmlns:a16="http://schemas.microsoft.com/office/drawing/2014/main" val="777613837"/>
                    </a:ext>
                  </a:extLst>
                </a:gridCol>
                <a:gridCol w="329184">
                  <a:extLst>
                    <a:ext uri="{9D8B030D-6E8A-4147-A177-3AD203B41FA5}">
                      <a16:colId xmlns:a16="http://schemas.microsoft.com/office/drawing/2014/main" val="1354452944"/>
                    </a:ext>
                  </a:extLst>
                </a:gridCol>
                <a:gridCol w="329184">
                  <a:extLst>
                    <a:ext uri="{9D8B030D-6E8A-4147-A177-3AD203B41FA5}">
                      <a16:colId xmlns:a16="http://schemas.microsoft.com/office/drawing/2014/main" val="2087360242"/>
                    </a:ext>
                  </a:extLst>
                </a:gridCol>
                <a:gridCol w="329184">
                  <a:extLst>
                    <a:ext uri="{9D8B030D-6E8A-4147-A177-3AD203B41FA5}">
                      <a16:colId xmlns:a16="http://schemas.microsoft.com/office/drawing/2014/main" val="74297867"/>
                    </a:ext>
                  </a:extLst>
                </a:gridCol>
                <a:gridCol w="329184">
                  <a:extLst>
                    <a:ext uri="{9D8B030D-6E8A-4147-A177-3AD203B41FA5}">
                      <a16:colId xmlns:a16="http://schemas.microsoft.com/office/drawing/2014/main" val="2982167157"/>
                    </a:ext>
                  </a:extLst>
                </a:gridCol>
                <a:gridCol w="329184">
                  <a:extLst>
                    <a:ext uri="{9D8B030D-6E8A-4147-A177-3AD203B41FA5}">
                      <a16:colId xmlns:a16="http://schemas.microsoft.com/office/drawing/2014/main" val="1047863509"/>
                    </a:ext>
                  </a:extLst>
                </a:gridCol>
                <a:gridCol w="329184">
                  <a:extLst>
                    <a:ext uri="{9D8B030D-6E8A-4147-A177-3AD203B41FA5}">
                      <a16:colId xmlns:a16="http://schemas.microsoft.com/office/drawing/2014/main" val="1629592304"/>
                    </a:ext>
                  </a:extLst>
                </a:gridCol>
                <a:gridCol w="329184">
                  <a:extLst>
                    <a:ext uri="{9D8B030D-6E8A-4147-A177-3AD203B41FA5}">
                      <a16:colId xmlns:a16="http://schemas.microsoft.com/office/drawing/2014/main" val="3260415996"/>
                    </a:ext>
                  </a:extLst>
                </a:gridCol>
                <a:gridCol w="329184">
                  <a:extLst>
                    <a:ext uri="{9D8B030D-6E8A-4147-A177-3AD203B41FA5}">
                      <a16:colId xmlns:a16="http://schemas.microsoft.com/office/drawing/2014/main" val="3462362118"/>
                    </a:ext>
                  </a:extLst>
                </a:gridCol>
                <a:gridCol w="329184">
                  <a:extLst>
                    <a:ext uri="{9D8B030D-6E8A-4147-A177-3AD203B41FA5}">
                      <a16:colId xmlns:a16="http://schemas.microsoft.com/office/drawing/2014/main" val="4204476018"/>
                    </a:ext>
                  </a:extLst>
                </a:gridCol>
                <a:gridCol w="329184">
                  <a:extLst>
                    <a:ext uri="{9D8B030D-6E8A-4147-A177-3AD203B41FA5}">
                      <a16:colId xmlns:a16="http://schemas.microsoft.com/office/drawing/2014/main" val="820336449"/>
                    </a:ext>
                  </a:extLst>
                </a:gridCol>
                <a:gridCol w="329184">
                  <a:extLst>
                    <a:ext uri="{9D8B030D-6E8A-4147-A177-3AD203B41FA5}">
                      <a16:colId xmlns:a16="http://schemas.microsoft.com/office/drawing/2014/main" val="366936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22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- 2019-10-08 00:54:15</a:t>
                      </a:r>
                      <a:r>
                        <a:rPr kumimoji="0" lang="es-ES" sz="1000" b="0" i="0" u="none" strike="noStrike" kern="1200" cap="none" spc="0" normalizeH="0" baseline="0" noProof="0">
                          <a:ln>
                            <a:noFill/>
                          </a:ln>
                          <a:solidFill>
                            <a:prstClr val="black"/>
                          </a:solidFill>
                          <a:effectLst/>
                          <a:uLnTx/>
                          <a:uFillTx/>
                          <a:latin typeface="+mn-lt"/>
                          <a:ea typeface="+mn-ea"/>
                          <a:cs typeface="+mn-cs"/>
                        </a:rPr>
                        <a:t>
 Ahorrar NO siempre se trata de destinar dinero de tu bolsillo, esforzate por ahorrar en cosas que no supongan ningún cambio en tu vida. El ahorro nos asegura un mejor mañana. #DaleunCheckalAhorro. Compartí este consejo con un 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https://scontent.xx.fbcdn.net/v/t1.0-9/p720x720/71340227_2343303185768603_5358226457745162240_o.png?_nc_cat=101&amp;_nc_oc=AQlFAmt955CU4KS9QP3FUTBlmWn2d5Q2EHSVkWx1JUHpl2gJrKeAI6gOYpj9doT7_Oo&amp;_nc_ht=scontent.xx&amp;oh=534e656a9d4a893ac0927bf0241c0efd&amp;oe=5E62910D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11/02/2019 09:07:42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40574051"/>
                  </a:ext>
                </a:extLst>
              </a:tr>
            </a:tbl>
          </a:graphicData>
        </a:graphic>
      </p:graphicFrame>
      <p:sp>
        <p:nvSpPr>
          <p:cNvPr id="4" name="Text Placeholder 3">
            <a:extLst>
              <a:ext uri="{FF2B5EF4-FFF2-40B4-BE49-F238E27FC236}">
                <a16:creationId xmlns:a16="http://schemas.microsoft.com/office/drawing/2014/main" id="{D4D5982E-FED1-4675-861A-CB324AEA97BA}"/>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809226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2FFC1-5070-4CEE-B08B-CBEF793EA581}"/>
              </a:ext>
            </a:extLst>
          </p:cNvPr>
          <p:cNvSpPr>
            <a:spLocks noGrp="1"/>
          </p:cNvSpPr>
          <p:nvPr>
            <p:ph type="title"/>
          </p:nvPr>
        </p:nvSpPr>
        <p:spPr/>
        <p:txBody>
          <a:bodyPr/>
          <a:lstStyle/>
          <a:p>
            <a:r>
              <a:rPr lang="es-ES"/>
              <a:t>Facebook Top 14 Posts del Periodo (Por % de interacción) | Asociación Bancaria Costarricense - 6 of 16</a:t>
            </a:r>
            <a:endParaRPr lang="en-US"/>
          </a:p>
        </p:txBody>
      </p:sp>
      <p:graphicFrame>
        <p:nvGraphicFramePr>
          <p:cNvPr id="5" name="Table Placeholder 4">
            <a:extLst>
              <a:ext uri="{FF2B5EF4-FFF2-40B4-BE49-F238E27FC236}">
                <a16:creationId xmlns:a16="http://schemas.microsoft.com/office/drawing/2014/main" id="{768453B6-F1B2-40B5-9D22-2CE0E26B9556}"/>
              </a:ext>
            </a:extLst>
          </p:cNvPr>
          <p:cNvGraphicFramePr>
            <a:graphicFrameLocks noGrp="1"/>
          </p:cNvGraphicFramePr>
          <p:nvPr>
            <p:ph type="tbl" sz="quarter" idx="13"/>
            <p:extLst>
              <p:ext uri="{D42A27DB-BD31-4B8C-83A1-F6EECF244321}">
                <p14:modId xmlns:p14="http://schemas.microsoft.com/office/powerpoint/2010/main" val="283549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65640807"/>
                    </a:ext>
                  </a:extLst>
                </a:gridCol>
                <a:gridCol w="905256">
                  <a:extLst>
                    <a:ext uri="{9D8B030D-6E8A-4147-A177-3AD203B41FA5}">
                      <a16:colId xmlns:a16="http://schemas.microsoft.com/office/drawing/2014/main" val="3376678453"/>
                    </a:ext>
                  </a:extLst>
                </a:gridCol>
                <a:gridCol w="658368">
                  <a:extLst>
                    <a:ext uri="{9D8B030D-6E8A-4147-A177-3AD203B41FA5}">
                      <a16:colId xmlns:a16="http://schemas.microsoft.com/office/drawing/2014/main" val="2095631092"/>
                    </a:ext>
                  </a:extLst>
                </a:gridCol>
                <a:gridCol w="329184">
                  <a:extLst>
                    <a:ext uri="{9D8B030D-6E8A-4147-A177-3AD203B41FA5}">
                      <a16:colId xmlns:a16="http://schemas.microsoft.com/office/drawing/2014/main" val="1838176537"/>
                    </a:ext>
                  </a:extLst>
                </a:gridCol>
                <a:gridCol w="329184">
                  <a:extLst>
                    <a:ext uri="{9D8B030D-6E8A-4147-A177-3AD203B41FA5}">
                      <a16:colId xmlns:a16="http://schemas.microsoft.com/office/drawing/2014/main" val="2670040394"/>
                    </a:ext>
                  </a:extLst>
                </a:gridCol>
                <a:gridCol w="329184">
                  <a:extLst>
                    <a:ext uri="{9D8B030D-6E8A-4147-A177-3AD203B41FA5}">
                      <a16:colId xmlns:a16="http://schemas.microsoft.com/office/drawing/2014/main" val="482977650"/>
                    </a:ext>
                  </a:extLst>
                </a:gridCol>
                <a:gridCol w="329184">
                  <a:extLst>
                    <a:ext uri="{9D8B030D-6E8A-4147-A177-3AD203B41FA5}">
                      <a16:colId xmlns:a16="http://schemas.microsoft.com/office/drawing/2014/main" val="415628040"/>
                    </a:ext>
                  </a:extLst>
                </a:gridCol>
                <a:gridCol w="329184">
                  <a:extLst>
                    <a:ext uri="{9D8B030D-6E8A-4147-A177-3AD203B41FA5}">
                      <a16:colId xmlns:a16="http://schemas.microsoft.com/office/drawing/2014/main" val="3645823181"/>
                    </a:ext>
                  </a:extLst>
                </a:gridCol>
                <a:gridCol w="329184">
                  <a:extLst>
                    <a:ext uri="{9D8B030D-6E8A-4147-A177-3AD203B41FA5}">
                      <a16:colId xmlns:a16="http://schemas.microsoft.com/office/drawing/2014/main" val="942564073"/>
                    </a:ext>
                  </a:extLst>
                </a:gridCol>
                <a:gridCol w="329184">
                  <a:extLst>
                    <a:ext uri="{9D8B030D-6E8A-4147-A177-3AD203B41FA5}">
                      <a16:colId xmlns:a16="http://schemas.microsoft.com/office/drawing/2014/main" val="3373391201"/>
                    </a:ext>
                  </a:extLst>
                </a:gridCol>
                <a:gridCol w="329184">
                  <a:extLst>
                    <a:ext uri="{9D8B030D-6E8A-4147-A177-3AD203B41FA5}">
                      <a16:colId xmlns:a16="http://schemas.microsoft.com/office/drawing/2014/main" val="634130013"/>
                    </a:ext>
                  </a:extLst>
                </a:gridCol>
                <a:gridCol w="329184">
                  <a:extLst>
                    <a:ext uri="{9D8B030D-6E8A-4147-A177-3AD203B41FA5}">
                      <a16:colId xmlns:a16="http://schemas.microsoft.com/office/drawing/2014/main" val="3812931392"/>
                    </a:ext>
                  </a:extLst>
                </a:gridCol>
                <a:gridCol w="329184">
                  <a:extLst>
                    <a:ext uri="{9D8B030D-6E8A-4147-A177-3AD203B41FA5}">
                      <a16:colId xmlns:a16="http://schemas.microsoft.com/office/drawing/2014/main" val="3202093372"/>
                    </a:ext>
                  </a:extLst>
                </a:gridCol>
                <a:gridCol w="329184">
                  <a:extLst>
                    <a:ext uri="{9D8B030D-6E8A-4147-A177-3AD203B41FA5}">
                      <a16:colId xmlns:a16="http://schemas.microsoft.com/office/drawing/2014/main" val="1559047254"/>
                    </a:ext>
                  </a:extLst>
                </a:gridCol>
                <a:gridCol w="329184">
                  <a:extLst>
                    <a:ext uri="{9D8B030D-6E8A-4147-A177-3AD203B41FA5}">
                      <a16:colId xmlns:a16="http://schemas.microsoft.com/office/drawing/2014/main" val="478320270"/>
                    </a:ext>
                  </a:extLst>
                </a:gridCol>
                <a:gridCol w="329184">
                  <a:extLst>
                    <a:ext uri="{9D8B030D-6E8A-4147-A177-3AD203B41FA5}">
                      <a16:colId xmlns:a16="http://schemas.microsoft.com/office/drawing/2014/main" val="3015921914"/>
                    </a:ext>
                  </a:extLst>
                </a:gridCol>
                <a:gridCol w="329184">
                  <a:extLst>
                    <a:ext uri="{9D8B030D-6E8A-4147-A177-3AD203B41FA5}">
                      <a16:colId xmlns:a16="http://schemas.microsoft.com/office/drawing/2014/main" val="4227490547"/>
                    </a:ext>
                  </a:extLst>
                </a:gridCol>
                <a:gridCol w="329184">
                  <a:extLst>
                    <a:ext uri="{9D8B030D-6E8A-4147-A177-3AD203B41FA5}">
                      <a16:colId xmlns:a16="http://schemas.microsoft.com/office/drawing/2014/main" val="2733173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222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- 2019-10-16 21:37:34</a:t>
                      </a:r>
                      <a:r>
                        <a:rPr kumimoji="0" lang="es-ES" sz="1000" b="0" i="0" u="none" strike="noStrike" kern="1200" cap="none" spc="0" normalizeH="0" baseline="0" noProof="0">
                          <a:ln>
                            <a:noFill/>
                          </a:ln>
                          <a:solidFill>
                            <a:prstClr val="black"/>
                          </a:solidFill>
                          <a:effectLst/>
                          <a:uLnTx/>
                          <a:uFillTx/>
                          <a:latin typeface="+mn-lt"/>
                          <a:ea typeface="+mn-ea"/>
                          <a:cs typeface="+mn-cs"/>
                        </a:rPr>
                        <a:t>
 Usá la ducha de 5 a 8 minutos como máximo, así ahorrarás en consumo eléctrico y agua, además ayudás al planeta. Hacelo por un mejor mañana.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https://scontent.xx.fbcdn.net/v/t1.0-9/p720x720/72609677_2360586930706895_338759502453014528_o.png?_nc_cat=100&amp;_nc_oc=AQn_teE90qe116GmdwaSP0CXxzQM3_LWBjTUFS9O_G1nAB6Cfnaqh4vBzv2a_f5QtQ0&amp;_nc_ht=scontent.xx&amp;oh=204709973cc2daee49712eba8792a9cd&amp;oe=5E4B17E5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11/11/2019 09:11:42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02039731"/>
                  </a:ext>
                </a:extLst>
              </a:tr>
            </a:tbl>
          </a:graphicData>
        </a:graphic>
      </p:graphicFrame>
      <p:sp>
        <p:nvSpPr>
          <p:cNvPr id="4" name="Text Placeholder 3">
            <a:extLst>
              <a:ext uri="{FF2B5EF4-FFF2-40B4-BE49-F238E27FC236}">
                <a16:creationId xmlns:a16="http://schemas.microsoft.com/office/drawing/2014/main" id="{9A2C437C-E0A7-4034-BF92-3DFD56170EB7}"/>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637345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17CD1-B2E0-448A-A1CD-155430D5EB2F}"/>
              </a:ext>
            </a:extLst>
          </p:cNvPr>
          <p:cNvSpPr>
            <a:spLocks noGrp="1"/>
          </p:cNvSpPr>
          <p:nvPr>
            <p:ph type="title"/>
          </p:nvPr>
        </p:nvSpPr>
        <p:spPr/>
        <p:txBody>
          <a:bodyPr/>
          <a:lstStyle/>
          <a:p>
            <a:r>
              <a:rPr lang="es-ES"/>
              <a:t>Facebook Top 14 Posts del Periodo (Por % de interacción) | Asociación Bancaria Costarricense - 7 of 16</a:t>
            </a:r>
            <a:endParaRPr lang="en-US"/>
          </a:p>
        </p:txBody>
      </p:sp>
      <p:graphicFrame>
        <p:nvGraphicFramePr>
          <p:cNvPr id="5" name="Table Placeholder 4">
            <a:extLst>
              <a:ext uri="{FF2B5EF4-FFF2-40B4-BE49-F238E27FC236}">
                <a16:creationId xmlns:a16="http://schemas.microsoft.com/office/drawing/2014/main" id="{7C660362-C9F8-47F1-B54B-3BCD64C60D41}"/>
              </a:ext>
            </a:extLst>
          </p:cNvPr>
          <p:cNvGraphicFramePr>
            <a:graphicFrameLocks noGrp="1"/>
          </p:cNvGraphicFramePr>
          <p:nvPr>
            <p:ph type="tbl" sz="quarter" idx="13"/>
            <p:extLst>
              <p:ext uri="{D42A27DB-BD31-4B8C-83A1-F6EECF244321}">
                <p14:modId xmlns:p14="http://schemas.microsoft.com/office/powerpoint/2010/main" val="3830478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02808651"/>
                    </a:ext>
                  </a:extLst>
                </a:gridCol>
                <a:gridCol w="905256">
                  <a:extLst>
                    <a:ext uri="{9D8B030D-6E8A-4147-A177-3AD203B41FA5}">
                      <a16:colId xmlns:a16="http://schemas.microsoft.com/office/drawing/2014/main" val="1755022881"/>
                    </a:ext>
                  </a:extLst>
                </a:gridCol>
                <a:gridCol w="658368">
                  <a:extLst>
                    <a:ext uri="{9D8B030D-6E8A-4147-A177-3AD203B41FA5}">
                      <a16:colId xmlns:a16="http://schemas.microsoft.com/office/drawing/2014/main" val="1644001622"/>
                    </a:ext>
                  </a:extLst>
                </a:gridCol>
                <a:gridCol w="329184">
                  <a:extLst>
                    <a:ext uri="{9D8B030D-6E8A-4147-A177-3AD203B41FA5}">
                      <a16:colId xmlns:a16="http://schemas.microsoft.com/office/drawing/2014/main" val="2077294317"/>
                    </a:ext>
                  </a:extLst>
                </a:gridCol>
                <a:gridCol w="329184">
                  <a:extLst>
                    <a:ext uri="{9D8B030D-6E8A-4147-A177-3AD203B41FA5}">
                      <a16:colId xmlns:a16="http://schemas.microsoft.com/office/drawing/2014/main" val="901827232"/>
                    </a:ext>
                  </a:extLst>
                </a:gridCol>
                <a:gridCol w="329184">
                  <a:extLst>
                    <a:ext uri="{9D8B030D-6E8A-4147-A177-3AD203B41FA5}">
                      <a16:colId xmlns:a16="http://schemas.microsoft.com/office/drawing/2014/main" val="776915185"/>
                    </a:ext>
                  </a:extLst>
                </a:gridCol>
                <a:gridCol w="329184">
                  <a:extLst>
                    <a:ext uri="{9D8B030D-6E8A-4147-A177-3AD203B41FA5}">
                      <a16:colId xmlns:a16="http://schemas.microsoft.com/office/drawing/2014/main" val="1946960691"/>
                    </a:ext>
                  </a:extLst>
                </a:gridCol>
                <a:gridCol w="329184">
                  <a:extLst>
                    <a:ext uri="{9D8B030D-6E8A-4147-A177-3AD203B41FA5}">
                      <a16:colId xmlns:a16="http://schemas.microsoft.com/office/drawing/2014/main" val="4217109487"/>
                    </a:ext>
                  </a:extLst>
                </a:gridCol>
                <a:gridCol w="329184">
                  <a:extLst>
                    <a:ext uri="{9D8B030D-6E8A-4147-A177-3AD203B41FA5}">
                      <a16:colId xmlns:a16="http://schemas.microsoft.com/office/drawing/2014/main" val="2813716298"/>
                    </a:ext>
                  </a:extLst>
                </a:gridCol>
                <a:gridCol w="329184">
                  <a:extLst>
                    <a:ext uri="{9D8B030D-6E8A-4147-A177-3AD203B41FA5}">
                      <a16:colId xmlns:a16="http://schemas.microsoft.com/office/drawing/2014/main" val="3793946548"/>
                    </a:ext>
                  </a:extLst>
                </a:gridCol>
                <a:gridCol w="329184">
                  <a:extLst>
                    <a:ext uri="{9D8B030D-6E8A-4147-A177-3AD203B41FA5}">
                      <a16:colId xmlns:a16="http://schemas.microsoft.com/office/drawing/2014/main" val="981425151"/>
                    </a:ext>
                  </a:extLst>
                </a:gridCol>
                <a:gridCol w="329184">
                  <a:extLst>
                    <a:ext uri="{9D8B030D-6E8A-4147-A177-3AD203B41FA5}">
                      <a16:colId xmlns:a16="http://schemas.microsoft.com/office/drawing/2014/main" val="4063824255"/>
                    </a:ext>
                  </a:extLst>
                </a:gridCol>
                <a:gridCol w="329184">
                  <a:extLst>
                    <a:ext uri="{9D8B030D-6E8A-4147-A177-3AD203B41FA5}">
                      <a16:colId xmlns:a16="http://schemas.microsoft.com/office/drawing/2014/main" val="4034483893"/>
                    </a:ext>
                  </a:extLst>
                </a:gridCol>
                <a:gridCol w="329184">
                  <a:extLst>
                    <a:ext uri="{9D8B030D-6E8A-4147-A177-3AD203B41FA5}">
                      <a16:colId xmlns:a16="http://schemas.microsoft.com/office/drawing/2014/main" val="1605994781"/>
                    </a:ext>
                  </a:extLst>
                </a:gridCol>
                <a:gridCol w="329184">
                  <a:extLst>
                    <a:ext uri="{9D8B030D-6E8A-4147-A177-3AD203B41FA5}">
                      <a16:colId xmlns:a16="http://schemas.microsoft.com/office/drawing/2014/main" val="1356802646"/>
                    </a:ext>
                  </a:extLst>
                </a:gridCol>
                <a:gridCol w="329184">
                  <a:extLst>
                    <a:ext uri="{9D8B030D-6E8A-4147-A177-3AD203B41FA5}">
                      <a16:colId xmlns:a16="http://schemas.microsoft.com/office/drawing/2014/main" val="1842332397"/>
                    </a:ext>
                  </a:extLst>
                </a:gridCol>
                <a:gridCol w="329184">
                  <a:extLst>
                    <a:ext uri="{9D8B030D-6E8A-4147-A177-3AD203B41FA5}">
                      <a16:colId xmlns:a16="http://schemas.microsoft.com/office/drawing/2014/main" val="902809154"/>
                    </a:ext>
                  </a:extLst>
                </a:gridCol>
                <a:gridCol w="329184">
                  <a:extLst>
                    <a:ext uri="{9D8B030D-6E8A-4147-A177-3AD203B41FA5}">
                      <a16:colId xmlns:a16="http://schemas.microsoft.com/office/drawing/2014/main" val="835759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4473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- 2019-04-02 03:00:01</a:t>
                      </a:r>
                      <a:r>
                        <a:rPr kumimoji="0" lang="es-ES" sz="1000" b="0" i="0" u="none" strike="noStrike" kern="1200" cap="none" spc="0" normalizeH="0" baseline="0" noProof="0">
                          <a:ln>
                            <a:noFill/>
                          </a:ln>
                          <a:solidFill>
                            <a:prstClr val="black"/>
                          </a:solidFill>
                          <a:effectLst/>
                          <a:uLnTx/>
                          <a:uFillTx/>
                          <a:latin typeface="+mn-lt"/>
                          <a:ea typeface="+mn-ea"/>
                          <a:cs typeface="+mn-cs"/>
                        </a:rPr>
                        <a:t>
 Los pequeños detalles son los que impulsan al ser humano a la excelencia, el éxito es más importante cuando lo hacemos juntos, todos podemos levantarnos juntos, todos podemos ganar.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https://scontent.xx.fbcdn.net/v/t1.0-9/p720x720/55914258_2020919501340308_3074360216364515328_o.png?_nc_cat=100&amp;_nc_oc=AQlCinlCrOJ6zBFlLbj5KuYKSE9eM6TAwC2dgvsqtNhEGaVh2GWBN5Pm_M7BY9Iixu4&amp;_nc_ht=scontent.xx&amp;oh=cf058e16b6d3b1e6830cd05ba1c25585&amp;oe=5DF274DB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09/15/2019 10:41:01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33443972"/>
                  </a:ext>
                </a:extLst>
              </a:tr>
            </a:tbl>
          </a:graphicData>
        </a:graphic>
      </p:graphicFrame>
      <p:sp>
        <p:nvSpPr>
          <p:cNvPr id="4" name="Text Placeholder 3">
            <a:extLst>
              <a:ext uri="{FF2B5EF4-FFF2-40B4-BE49-F238E27FC236}">
                <a16:creationId xmlns:a16="http://schemas.microsoft.com/office/drawing/2014/main" id="{B4E1286E-8178-45A0-B9D7-A8EF3841BABD}"/>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301438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FD8DC-0193-4A1C-A7C2-653492258C04}"/>
              </a:ext>
            </a:extLst>
          </p:cNvPr>
          <p:cNvSpPr>
            <a:spLocks noGrp="1"/>
          </p:cNvSpPr>
          <p:nvPr>
            <p:ph type="title"/>
          </p:nvPr>
        </p:nvSpPr>
        <p:spPr/>
        <p:txBody>
          <a:bodyPr/>
          <a:lstStyle/>
          <a:p>
            <a:r>
              <a:rPr lang="es-ES"/>
              <a:t>Facebook Top 14 Posts del Periodo (Por % de interacción) | Asociación Bancaria Costarricense - 8 of 16</a:t>
            </a:r>
            <a:endParaRPr lang="en-US"/>
          </a:p>
        </p:txBody>
      </p:sp>
      <p:graphicFrame>
        <p:nvGraphicFramePr>
          <p:cNvPr id="5" name="Table Placeholder 4">
            <a:extLst>
              <a:ext uri="{FF2B5EF4-FFF2-40B4-BE49-F238E27FC236}">
                <a16:creationId xmlns:a16="http://schemas.microsoft.com/office/drawing/2014/main" id="{5574F803-C8BD-49C3-873D-9B21B9FFABD5}"/>
              </a:ext>
            </a:extLst>
          </p:cNvPr>
          <p:cNvGraphicFramePr>
            <a:graphicFrameLocks noGrp="1"/>
          </p:cNvGraphicFramePr>
          <p:nvPr>
            <p:ph type="tbl" sz="quarter" idx="13"/>
            <p:extLst>
              <p:ext uri="{D42A27DB-BD31-4B8C-83A1-F6EECF244321}">
                <p14:modId xmlns:p14="http://schemas.microsoft.com/office/powerpoint/2010/main" val="2952951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96440392"/>
                    </a:ext>
                  </a:extLst>
                </a:gridCol>
                <a:gridCol w="905256">
                  <a:extLst>
                    <a:ext uri="{9D8B030D-6E8A-4147-A177-3AD203B41FA5}">
                      <a16:colId xmlns:a16="http://schemas.microsoft.com/office/drawing/2014/main" val="1888370888"/>
                    </a:ext>
                  </a:extLst>
                </a:gridCol>
                <a:gridCol w="658368">
                  <a:extLst>
                    <a:ext uri="{9D8B030D-6E8A-4147-A177-3AD203B41FA5}">
                      <a16:colId xmlns:a16="http://schemas.microsoft.com/office/drawing/2014/main" val="3972397239"/>
                    </a:ext>
                  </a:extLst>
                </a:gridCol>
                <a:gridCol w="329184">
                  <a:extLst>
                    <a:ext uri="{9D8B030D-6E8A-4147-A177-3AD203B41FA5}">
                      <a16:colId xmlns:a16="http://schemas.microsoft.com/office/drawing/2014/main" val="929031650"/>
                    </a:ext>
                  </a:extLst>
                </a:gridCol>
                <a:gridCol w="329184">
                  <a:extLst>
                    <a:ext uri="{9D8B030D-6E8A-4147-A177-3AD203B41FA5}">
                      <a16:colId xmlns:a16="http://schemas.microsoft.com/office/drawing/2014/main" val="2398662274"/>
                    </a:ext>
                  </a:extLst>
                </a:gridCol>
                <a:gridCol w="329184">
                  <a:extLst>
                    <a:ext uri="{9D8B030D-6E8A-4147-A177-3AD203B41FA5}">
                      <a16:colId xmlns:a16="http://schemas.microsoft.com/office/drawing/2014/main" val="555940681"/>
                    </a:ext>
                  </a:extLst>
                </a:gridCol>
                <a:gridCol w="329184">
                  <a:extLst>
                    <a:ext uri="{9D8B030D-6E8A-4147-A177-3AD203B41FA5}">
                      <a16:colId xmlns:a16="http://schemas.microsoft.com/office/drawing/2014/main" val="3606334710"/>
                    </a:ext>
                  </a:extLst>
                </a:gridCol>
                <a:gridCol w="329184">
                  <a:extLst>
                    <a:ext uri="{9D8B030D-6E8A-4147-A177-3AD203B41FA5}">
                      <a16:colId xmlns:a16="http://schemas.microsoft.com/office/drawing/2014/main" val="710726175"/>
                    </a:ext>
                  </a:extLst>
                </a:gridCol>
                <a:gridCol w="329184">
                  <a:extLst>
                    <a:ext uri="{9D8B030D-6E8A-4147-A177-3AD203B41FA5}">
                      <a16:colId xmlns:a16="http://schemas.microsoft.com/office/drawing/2014/main" val="193713775"/>
                    </a:ext>
                  </a:extLst>
                </a:gridCol>
                <a:gridCol w="329184">
                  <a:extLst>
                    <a:ext uri="{9D8B030D-6E8A-4147-A177-3AD203B41FA5}">
                      <a16:colId xmlns:a16="http://schemas.microsoft.com/office/drawing/2014/main" val="2950713262"/>
                    </a:ext>
                  </a:extLst>
                </a:gridCol>
                <a:gridCol w="329184">
                  <a:extLst>
                    <a:ext uri="{9D8B030D-6E8A-4147-A177-3AD203B41FA5}">
                      <a16:colId xmlns:a16="http://schemas.microsoft.com/office/drawing/2014/main" val="939754465"/>
                    </a:ext>
                  </a:extLst>
                </a:gridCol>
                <a:gridCol w="329184">
                  <a:extLst>
                    <a:ext uri="{9D8B030D-6E8A-4147-A177-3AD203B41FA5}">
                      <a16:colId xmlns:a16="http://schemas.microsoft.com/office/drawing/2014/main" val="1105123667"/>
                    </a:ext>
                  </a:extLst>
                </a:gridCol>
                <a:gridCol w="329184">
                  <a:extLst>
                    <a:ext uri="{9D8B030D-6E8A-4147-A177-3AD203B41FA5}">
                      <a16:colId xmlns:a16="http://schemas.microsoft.com/office/drawing/2014/main" val="966489199"/>
                    </a:ext>
                  </a:extLst>
                </a:gridCol>
                <a:gridCol w="329184">
                  <a:extLst>
                    <a:ext uri="{9D8B030D-6E8A-4147-A177-3AD203B41FA5}">
                      <a16:colId xmlns:a16="http://schemas.microsoft.com/office/drawing/2014/main" val="3752488414"/>
                    </a:ext>
                  </a:extLst>
                </a:gridCol>
                <a:gridCol w="329184">
                  <a:extLst>
                    <a:ext uri="{9D8B030D-6E8A-4147-A177-3AD203B41FA5}">
                      <a16:colId xmlns:a16="http://schemas.microsoft.com/office/drawing/2014/main" val="3487499685"/>
                    </a:ext>
                  </a:extLst>
                </a:gridCol>
                <a:gridCol w="329184">
                  <a:extLst>
                    <a:ext uri="{9D8B030D-6E8A-4147-A177-3AD203B41FA5}">
                      <a16:colId xmlns:a16="http://schemas.microsoft.com/office/drawing/2014/main" val="587380984"/>
                    </a:ext>
                  </a:extLst>
                </a:gridCol>
                <a:gridCol w="329184">
                  <a:extLst>
                    <a:ext uri="{9D8B030D-6E8A-4147-A177-3AD203B41FA5}">
                      <a16:colId xmlns:a16="http://schemas.microsoft.com/office/drawing/2014/main" val="597035108"/>
                    </a:ext>
                  </a:extLst>
                </a:gridCol>
                <a:gridCol w="329184">
                  <a:extLst>
                    <a:ext uri="{9D8B030D-6E8A-4147-A177-3AD203B41FA5}">
                      <a16:colId xmlns:a16="http://schemas.microsoft.com/office/drawing/2014/main" val="3932086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7392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- 2019-06-08 01:44:19</a:t>
                      </a:r>
                      <a:r>
                        <a:rPr kumimoji="0" lang="es-ES" sz="1000" b="0" i="0" u="none" strike="noStrike" kern="1200" cap="none" spc="0" normalizeH="0" baseline="0" noProof="0">
                          <a:ln>
                            <a:noFill/>
                          </a:ln>
                          <a:solidFill>
                            <a:prstClr val="black"/>
                          </a:solidFill>
                          <a:effectLst/>
                          <a:uLnTx/>
                          <a:uFillTx/>
                          <a:latin typeface="+mn-lt"/>
                          <a:ea typeface="+mn-ea"/>
                          <a:cs typeface="+mn-cs"/>
                        </a:rPr>
                        <a:t>
 ¿Utilizás un presupuesto para ordenarte? Esta herramienta sencilla que sólo requiere un poco de constancia, nos ayuda a tener una vida financiera saludable.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https://scontent.xx.fbcdn.net/v/t1.0-9/p720x720/62031069_2127427220689535_893303998717624320_n.jpg?_nc_cat=107&amp;_nc_oc=AQlMHpOVaeWLYpkyuZgbGCxlmNbpZXM15hajsB9RtCnMk-U2o_S_qBx29z9ElV8myYc&amp;_nc_ht=scontent.xx&amp;oh=425860bd002a72b8f0c8da1aca4db35b&amp;oe=5E0824E8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09/12/2019 10:38:21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8355216"/>
                  </a:ext>
                </a:extLst>
              </a:tr>
            </a:tbl>
          </a:graphicData>
        </a:graphic>
      </p:graphicFrame>
      <p:sp>
        <p:nvSpPr>
          <p:cNvPr id="4" name="Text Placeholder 3">
            <a:extLst>
              <a:ext uri="{FF2B5EF4-FFF2-40B4-BE49-F238E27FC236}">
                <a16:creationId xmlns:a16="http://schemas.microsoft.com/office/drawing/2014/main" id="{601B9FB3-3F2E-4AA4-9DB4-E088C498B594}"/>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226562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66FD6-9426-460D-92E0-4F97102B3D1C}"/>
              </a:ext>
            </a:extLst>
          </p:cNvPr>
          <p:cNvSpPr>
            <a:spLocks noGrp="1"/>
          </p:cNvSpPr>
          <p:nvPr>
            <p:ph type="title"/>
          </p:nvPr>
        </p:nvSpPr>
        <p:spPr/>
        <p:txBody>
          <a:bodyPr/>
          <a:lstStyle/>
          <a:p>
            <a:r>
              <a:rPr lang="es-ES"/>
              <a:t>Facebook Top 14 Posts del Periodo (Por % de interacción) | Asociación Bancaria Costarricense - 9 of 16</a:t>
            </a:r>
            <a:endParaRPr lang="en-US"/>
          </a:p>
        </p:txBody>
      </p:sp>
      <p:graphicFrame>
        <p:nvGraphicFramePr>
          <p:cNvPr id="5" name="Table Placeholder 4">
            <a:extLst>
              <a:ext uri="{FF2B5EF4-FFF2-40B4-BE49-F238E27FC236}">
                <a16:creationId xmlns:a16="http://schemas.microsoft.com/office/drawing/2014/main" id="{6788CBD1-7D1A-40D4-8216-524EA630BD2E}"/>
              </a:ext>
            </a:extLst>
          </p:cNvPr>
          <p:cNvGraphicFramePr>
            <a:graphicFrameLocks noGrp="1"/>
          </p:cNvGraphicFramePr>
          <p:nvPr>
            <p:ph type="tbl" sz="quarter" idx="13"/>
            <p:extLst>
              <p:ext uri="{D42A27DB-BD31-4B8C-83A1-F6EECF244321}">
                <p14:modId xmlns:p14="http://schemas.microsoft.com/office/powerpoint/2010/main" val="32166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35680740"/>
                    </a:ext>
                  </a:extLst>
                </a:gridCol>
                <a:gridCol w="905256">
                  <a:extLst>
                    <a:ext uri="{9D8B030D-6E8A-4147-A177-3AD203B41FA5}">
                      <a16:colId xmlns:a16="http://schemas.microsoft.com/office/drawing/2014/main" val="110243783"/>
                    </a:ext>
                  </a:extLst>
                </a:gridCol>
                <a:gridCol w="658368">
                  <a:extLst>
                    <a:ext uri="{9D8B030D-6E8A-4147-A177-3AD203B41FA5}">
                      <a16:colId xmlns:a16="http://schemas.microsoft.com/office/drawing/2014/main" val="2406390680"/>
                    </a:ext>
                  </a:extLst>
                </a:gridCol>
                <a:gridCol w="329184">
                  <a:extLst>
                    <a:ext uri="{9D8B030D-6E8A-4147-A177-3AD203B41FA5}">
                      <a16:colId xmlns:a16="http://schemas.microsoft.com/office/drawing/2014/main" val="182248473"/>
                    </a:ext>
                  </a:extLst>
                </a:gridCol>
                <a:gridCol w="329184">
                  <a:extLst>
                    <a:ext uri="{9D8B030D-6E8A-4147-A177-3AD203B41FA5}">
                      <a16:colId xmlns:a16="http://schemas.microsoft.com/office/drawing/2014/main" val="2035094394"/>
                    </a:ext>
                  </a:extLst>
                </a:gridCol>
                <a:gridCol w="329184">
                  <a:extLst>
                    <a:ext uri="{9D8B030D-6E8A-4147-A177-3AD203B41FA5}">
                      <a16:colId xmlns:a16="http://schemas.microsoft.com/office/drawing/2014/main" val="3454229218"/>
                    </a:ext>
                  </a:extLst>
                </a:gridCol>
                <a:gridCol w="329184">
                  <a:extLst>
                    <a:ext uri="{9D8B030D-6E8A-4147-A177-3AD203B41FA5}">
                      <a16:colId xmlns:a16="http://schemas.microsoft.com/office/drawing/2014/main" val="2214492881"/>
                    </a:ext>
                  </a:extLst>
                </a:gridCol>
                <a:gridCol w="329184">
                  <a:extLst>
                    <a:ext uri="{9D8B030D-6E8A-4147-A177-3AD203B41FA5}">
                      <a16:colId xmlns:a16="http://schemas.microsoft.com/office/drawing/2014/main" val="1213955893"/>
                    </a:ext>
                  </a:extLst>
                </a:gridCol>
                <a:gridCol w="329184">
                  <a:extLst>
                    <a:ext uri="{9D8B030D-6E8A-4147-A177-3AD203B41FA5}">
                      <a16:colId xmlns:a16="http://schemas.microsoft.com/office/drawing/2014/main" val="1079255691"/>
                    </a:ext>
                  </a:extLst>
                </a:gridCol>
                <a:gridCol w="329184">
                  <a:extLst>
                    <a:ext uri="{9D8B030D-6E8A-4147-A177-3AD203B41FA5}">
                      <a16:colId xmlns:a16="http://schemas.microsoft.com/office/drawing/2014/main" val="1283287382"/>
                    </a:ext>
                  </a:extLst>
                </a:gridCol>
                <a:gridCol w="329184">
                  <a:extLst>
                    <a:ext uri="{9D8B030D-6E8A-4147-A177-3AD203B41FA5}">
                      <a16:colId xmlns:a16="http://schemas.microsoft.com/office/drawing/2014/main" val="1285252262"/>
                    </a:ext>
                  </a:extLst>
                </a:gridCol>
                <a:gridCol w="329184">
                  <a:extLst>
                    <a:ext uri="{9D8B030D-6E8A-4147-A177-3AD203B41FA5}">
                      <a16:colId xmlns:a16="http://schemas.microsoft.com/office/drawing/2014/main" val="3697079890"/>
                    </a:ext>
                  </a:extLst>
                </a:gridCol>
                <a:gridCol w="329184">
                  <a:extLst>
                    <a:ext uri="{9D8B030D-6E8A-4147-A177-3AD203B41FA5}">
                      <a16:colId xmlns:a16="http://schemas.microsoft.com/office/drawing/2014/main" val="4079047046"/>
                    </a:ext>
                  </a:extLst>
                </a:gridCol>
                <a:gridCol w="329184">
                  <a:extLst>
                    <a:ext uri="{9D8B030D-6E8A-4147-A177-3AD203B41FA5}">
                      <a16:colId xmlns:a16="http://schemas.microsoft.com/office/drawing/2014/main" val="705178160"/>
                    </a:ext>
                  </a:extLst>
                </a:gridCol>
                <a:gridCol w="329184">
                  <a:extLst>
                    <a:ext uri="{9D8B030D-6E8A-4147-A177-3AD203B41FA5}">
                      <a16:colId xmlns:a16="http://schemas.microsoft.com/office/drawing/2014/main" val="2625522192"/>
                    </a:ext>
                  </a:extLst>
                </a:gridCol>
                <a:gridCol w="329184">
                  <a:extLst>
                    <a:ext uri="{9D8B030D-6E8A-4147-A177-3AD203B41FA5}">
                      <a16:colId xmlns:a16="http://schemas.microsoft.com/office/drawing/2014/main" val="1831190754"/>
                    </a:ext>
                  </a:extLst>
                </a:gridCol>
                <a:gridCol w="329184">
                  <a:extLst>
                    <a:ext uri="{9D8B030D-6E8A-4147-A177-3AD203B41FA5}">
                      <a16:colId xmlns:a16="http://schemas.microsoft.com/office/drawing/2014/main" val="591382908"/>
                    </a:ext>
                  </a:extLst>
                </a:gridCol>
                <a:gridCol w="329184">
                  <a:extLst>
                    <a:ext uri="{9D8B030D-6E8A-4147-A177-3AD203B41FA5}">
                      <a16:colId xmlns:a16="http://schemas.microsoft.com/office/drawing/2014/main" val="2709582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751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- 2019-07-04 00:32:21</a:t>
                      </a:r>
                      <a:r>
                        <a:rPr kumimoji="0" lang="es-ES" sz="1000" b="0" i="0" u="none" strike="noStrike" kern="1200" cap="none" spc="0" normalizeH="0" baseline="0" noProof="0">
                          <a:ln>
                            <a:noFill/>
                          </a:ln>
                          <a:solidFill>
                            <a:prstClr val="black"/>
                          </a:solidFill>
                          <a:effectLst/>
                          <a:uLnTx/>
                          <a:uFillTx/>
                          <a:latin typeface="+mn-lt"/>
                          <a:ea typeface="+mn-ea"/>
                          <a:cs typeface="+mn-cs"/>
                        </a:rPr>
                        <a:t>
 Para recordar: Tome muy en cuenta que las comisiones de sus tarjetas están exentas del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https://scontent.xx.fbcdn.net/v/t1.0-9/p720x720/66336864_2173305889435001_3860475455010242560_o.jpg?_nc_cat=105&amp;_nc_oc=AQn0SPLatYH0-od0Ct8Fz8K_d713y1A7_ahiGtKlrzVdfGKjTwxB6XgPhYc5hpbxHb8&amp;_nc_ht=scontent.xx&amp;oh=0093a96cc1ae949226933f9f9a903e08&amp;oe=5DFC9598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9343625"/>
                  </a:ext>
                </a:extLst>
              </a:tr>
            </a:tbl>
          </a:graphicData>
        </a:graphic>
      </p:graphicFrame>
      <p:sp>
        <p:nvSpPr>
          <p:cNvPr id="4" name="Text Placeholder 3">
            <a:extLst>
              <a:ext uri="{FF2B5EF4-FFF2-40B4-BE49-F238E27FC236}">
                <a16:creationId xmlns:a16="http://schemas.microsoft.com/office/drawing/2014/main" id="{366288D2-F83C-4FE8-981F-ABA5A3BAD2BA}"/>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62052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E3DDA-E7A1-41C2-8380-428B69D70702}"/>
              </a:ext>
            </a:extLst>
          </p:cNvPr>
          <p:cNvSpPr>
            <a:spLocks noGrp="1"/>
          </p:cNvSpPr>
          <p:nvPr>
            <p:ph type="title"/>
          </p:nvPr>
        </p:nvSpPr>
        <p:spPr/>
        <p:txBody>
          <a:bodyPr/>
          <a:lstStyle/>
          <a:p>
            <a:r>
              <a:rPr lang="es-ES"/>
              <a:t>Facebook Top 14 Posts del Periodo (Por % de interacción) | Asociación Bancaria Costarricense - 10 of 16</a:t>
            </a:r>
            <a:endParaRPr lang="en-US"/>
          </a:p>
        </p:txBody>
      </p:sp>
      <p:graphicFrame>
        <p:nvGraphicFramePr>
          <p:cNvPr id="5" name="Table Placeholder 4">
            <a:extLst>
              <a:ext uri="{FF2B5EF4-FFF2-40B4-BE49-F238E27FC236}">
                <a16:creationId xmlns:a16="http://schemas.microsoft.com/office/drawing/2014/main" id="{3620F82A-AB79-4C27-A9A1-6885B3E9CFC7}"/>
              </a:ext>
            </a:extLst>
          </p:cNvPr>
          <p:cNvGraphicFramePr>
            <a:graphicFrameLocks noGrp="1"/>
          </p:cNvGraphicFramePr>
          <p:nvPr>
            <p:ph type="tbl" sz="quarter" idx="13"/>
            <p:extLst>
              <p:ext uri="{D42A27DB-BD31-4B8C-83A1-F6EECF244321}">
                <p14:modId xmlns:p14="http://schemas.microsoft.com/office/powerpoint/2010/main" val="2545621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80323248"/>
                    </a:ext>
                  </a:extLst>
                </a:gridCol>
                <a:gridCol w="905256">
                  <a:extLst>
                    <a:ext uri="{9D8B030D-6E8A-4147-A177-3AD203B41FA5}">
                      <a16:colId xmlns:a16="http://schemas.microsoft.com/office/drawing/2014/main" val="1668930873"/>
                    </a:ext>
                  </a:extLst>
                </a:gridCol>
                <a:gridCol w="658368">
                  <a:extLst>
                    <a:ext uri="{9D8B030D-6E8A-4147-A177-3AD203B41FA5}">
                      <a16:colId xmlns:a16="http://schemas.microsoft.com/office/drawing/2014/main" val="2981218719"/>
                    </a:ext>
                  </a:extLst>
                </a:gridCol>
                <a:gridCol w="329184">
                  <a:extLst>
                    <a:ext uri="{9D8B030D-6E8A-4147-A177-3AD203B41FA5}">
                      <a16:colId xmlns:a16="http://schemas.microsoft.com/office/drawing/2014/main" val="1699384549"/>
                    </a:ext>
                  </a:extLst>
                </a:gridCol>
                <a:gridCol w="329184">
                  <a:extLst>
                    <a:ext uri="{9D8B030D-6E8A-4147-A177-3AD203B41FA5}">
                      <a16:colId xmlns:a16="http://schemas.microsoft.com/office/drawing/2014/main" val="1754902237"/>
                    </a:ext>
                  </a:extLst>
                </a:gridCol>
                <a:gridCol w="329184">
                  <a:extLst>
                    <a:ext uri="{9D8B030D-6E8A-4147-A177-3AD203B41FA5}">
                      <a16:colId xmlns:a16="http://schemas.microsoft.com/office/drawing/2014/main" val="1368297117"/>
                    </a:ext>
                  </a:extLst>
                </a:gridCol>
                <a:gridCol w="329184">
                  <a:extLst>
                    <a:ext uri="{9D8B030D-6E8A-4147-A177-3AD203B41FA5}">
                      <a16:colId xmlns:a16="http://schemas.microsoft.com/office/drawing/2014/main" val="2932571331"/>
                    </a:ext>
                  </a:extLst>
                </a:gridCol>
                <a:gridCol w="329184">
                  <a:extLst>
                    <a:ext uri="{9D8B030D-6E8A-4147-A177-3AD203B41FA5}">
                      <a16:colId xmlns:a16="http://schemas.microsoft.com/office/drawing/2014/main" val="1155678746"/>
                    </a:ext>
                  </a:extLst>
                </a:gridCol>
                <a:gridCol w="329184">
                  <a:extLst>
                    <a:ext uri="{9D8B030D-6E8A-4147-A177-3AD203B41FA5}">
                      <a16:colId xmlns:a16="http://schemas.microsoft.com/office/drawing/2014/main" val="882396523"/>
                    </a:ext>
                  </a:extLst>
                </a:gridCol>
                <a:gridCol w="329184">
                  <a:extLst>
                    <a:ext uri="{9D8B030D-6E8A-4147-A177-3AD203B41FA5}">
                      <a16:colId xmlns:a16="http://schemas.microsoft.com/office/drawing/2014/main" val="2563513922"/>
                    </a:ext>
                  </a:extLst>
                </a:gridCol>
                <a:gridCol w="329184">
                  <a:extLst>
                    <a:ext uri="{9D8B030D-6E8A-4147-A177-3AD203B41FA5}">
                      <a16:colId xmlns:a16="http://schemas.microsoft.com/office/drawing/2014/main" val="2667746726"/>
                    </a:ext>
                  </a:extLst>
                </a:gridCol>
                <a:gridCol w="329184">
                  <a:extLst>
                    <a:ext uri="{9D8B030D-6E8A-4147-A177-3AD203B41FA5}">
                      <a16:colId xmlns:a16="http://schemas.microsoft.com/office/drawing/2014/main" val="1043098694"/>
                    </a:ext>
                  </a:extLst>
                </a:gridCol>
                <a:gridCol w="329184">
                  <a:extLst>
                    <a:ext uri="{9D8B030D-6E8A-4147-A177-3AD203B41FA5}">
                      <a16:colId xmlns:a16="http://schemas.microsoft.com/office/drawing/2014/main" val="3958162570"/>
                    </a:ext>
                  </a:extLst>
                </a:gridCol>
                <a:gridCol w="329184">
                  <a:extLst>
                    <a:ext uri="{9D8B030D-6E8A-4147-A177-3AD203B41FA5}">
                      <a16:colId xmlns:a16="http://schemas.microsoft.com/office/drawing/2014/main" val="1512467600"/>
                    </a:ext>
                  </a:extLst>
                </a:gridCol>
                <a:gridCol w="329184">
                  <a:extLst>
                    <a:ext uri="{9D8B030D-6E8A-4147-A177-3AD203B41FA5}">
                      <a16:colId xmlns:a16="http://schemas.microsoft.com/office/drawing/2014/main" val="1164881372"/>
                    </a:ext>
                  </a:extLst>
                </a:gridCol>
                <a:gridCol w="329184">
                  <a:extLst>
                    <a:ext uri="{9D8B030D-6E8A-4147-A177-3AD203B41FA5}">
                      <a16:colId xmlns:a16="http://schemas.microsoft.com/office/drawing/2014/main" val="2904972598"/>
                    </a:ext>
                  </a:extLst>
                </a:gridCol>
                <a:gridCol w="329184">
                  <a:extLst>
                    <a:ext uri="{9D8B030D-6E8A-4147-A177-3AD203B41FA5}">
                      <a16:colId xmlns:a16="http://schemas.microsoft.com/office/drawing/2014/main" val="1919549449"/>
                    </a:ext>
                  </a:extLst>
                </a:gridCol>
                <a:gridCol w="329184">
                  <a:extLst>
                    <a:ext uri="{9D8B030D-6E8A-4147-A177-3AD203B41FA5}">
                      <a16:colId xmlns:a16="http://schemas.microsoft.com/office/drawing/2014/main" val="3592890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118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- 2019-07-06 04:25:10</a:t>
                      </a:r>
                      <a:r>
                        <a:rPr kumimoji="0" lang="es-ES" sz="1000" b="0" i="0" u="none" strike="noStrike" kern="1200" cap="none" spc="0" normalizeH="0" baseline="0" noProof="0">
                          <a:ln>
                            <a:noFill/>
                          </a:ln>
                          <a:solidFill>
                            <a:prstClr val="black"/>
                          </a:solidFill>
                          <a:effectLst/>
                          <a:uLnTx/>
                          <a:uFillTx/>
                          <a:latin typeface="+mn-lt"/>
                          <a:ea typeface="+mn-ea"/>
                          <a:cs typeface="+mn-cs"/>
                        </a:rPr>
                        <a:t>
 Si sos usuario del servicio de transferencias electrónicas del Sistema Financiero Nacional, tené en cuenta que este servicio  está exento del IVA. Podés transferir dinero de tus cuentas sin pagar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https://scontent.xx.fbcdn.net/v/t1.0-9/p720x720/65847816_2176921332406790_7661124193135624192_o.jpg?_nc_cat=106&amp;_nc_oc=AQmyIhl69EC25ujfCZKvNMUh12zrWBJsmIqrUq0QoC-ebIM5R_bJMmhAagr--NLYh1s&amp;_nc_ht=scontent.xx&amp;oh=e798f4de478b0494de8714d769facb85&amp;oe=5E0FA49C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6232536"/>
                  </a:ext>
                </a:extLst>
              </a:tr>
            </a:tbl>
          </a:graphicData>
        </a:graphic>
      </p:graphicFrame>
      <p:sp>
        <p:nvSpPr>
          <p:cNvPr id="4" name="Text Placeholder 3">
            <a:extLst>
              <a:ext uri="{FF2B5EF4-FFF2-40B4-BE49-F238E27FC236}">
                <a16:creationId xmlns:a16="http://schemas.microsoft.com/office/drawing/2014/main" id="{FC7E551C-2022-46DB-918C-AA656F3EAE94}"/>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044761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9119F-2BB6-4506-9DB1-C72DDF7680C7}"/>
              </a:ext>
            </a:extLst>
          </p:cNvPr>
          <p:cNvSpPr>
            <a:spLocks noGrp="1"/>
          </p:cNvSpPr>
          <p:nvPr>
            <p:ph type="title"/>
          </p:nvPr>
        </p:nvSpPr>
        <p:spPr/>
        <p:txBody>
          <a:bodyPr/>
          <a:lstStyle/>
          <a:p>
            <a:r>
              <a:rPr lang="es-ES"/>
              <a:t>Facebook Top 14 Posts del Periodo (Por % de interacción) | Asociación Bancaria Costarricense - 11 of 16</a:t>
            </a:r>
            <a:endParaRPr lang="en-US"/>
          </a:p>
        </p:txBody>
      </p:sp>
      <p:graphicFrame>
        <p:nvGraphicFramePr>
          <p:cNvPr id="5" name="Table Placeholder 4">
            <a:extLst>
              <a:ext uri="{FF2B5EF4-FFF2-40B4-BE49-F238E27FC236}">
                <a16:creationId xmlns:a16="http://schemas.microsoft.com/office/drawing/2014/main" id="{76480531-FF40-4DFF-817B-90617441A035}"/>
              </a:ext>
            </a:extLst>
          </p:cNvPr>
          <p:cNvGraphicFramePr>
            <a:graphicFrameLocks noGrp="1"/>
          </p:cNvGraphicFramePr>
          <p:nvPr>
            <p:ph type="tbl" sz="quarter" idx="13"/>
            <p:extLst>
              <p:ext uri="{D42A27DB-BD31-4B8C-83A1-F6EECF244321}">
                <p14:modId xmlns:p14="http://schemas.microsoft.com/office/powerpoint/2010/main" val="2256589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60608642"/>
                    </a:ext>
                  </a:extLst>
                </a:gridCol>
                <a:gridCol w="905256">
                  <a:extLst>
                    <a:ext uri="{9D8B030D-6E8A-4147-A177-3AD203B41FA5}">
                      <a16:colId xmlns:a16="http://schemas.microsoft.com/office/drawing/2014/main" val="3348552244"/>
                    </a:ext>
                  </a:extLst>
                </a:gridCol>
                <a:gridCol w="658368">
                  <a:extLst>
                    <a:ext uri="{9D8B030D-6E8A-4147-A177-3AD203B41FA5}">
                      <a16:colId xmlns:a16="http://schemas.microsoft.com/office/drawing/2014/main" val="3161788010"/>
                    </a:ext>
                  </a:extLst>
                </a:gridCol>
                <a:gridCol w="329184">
                  <a:extLst>
                    <a:ext uri="{9D8B030D-6E8A-4147-A177-3AD203B41FA5}">
                      <a16:colId xmlns:a16="http://schemas.microsoft.com/office/drawing/2014/main" val="231313608"/>
                    </a:ext>
                  </a:extLst>
                </a:gridCol>
                <a:gridCol w="329184">
                  <a:extLst>
                    <a:ext uri="{9D8B030D-6E8A-4147-A177-3AD203B41FA5}">
                      <a16:colId xmlns:a16="http://schemas.microsoft.com/office/drawing/2014/main" val="1630156044"/>
                    </a:ext>
                  </a:extLst>
                </a:gridCol>
                <a:gridCol w="329184">
                  <a:extLst>
                    <a:ext uri="{9D8B030D-6E8A-4147-A177-3AD203B41FA5}">
                      <a16:colId xmlns:a16="http://schemas.microsoft.com/office/drawing/2014/main" val="3844261388"/>
                    </a:ext>
                  </a:extLst>
                </a:gridCol>
                <a:gridCol w="329184">
                  <a:extLst>
                    <a:ext uri="{9D8B030D-6E8A-4147-A177-3AD203B41FA5}">
                      <a16:colId xmlns:a16="http://schemas.microsoft.com/office/drawing/2014/main" val="1970385235"/>
                    </a:ext>
                  </a:extLst>
                </a:gridCol>
                <a:gridCol w="329184">
                  <a:extLst>
                    <a:ext uri="{9D8B030D-6E8A-4147-A177-3AD203B41FA5}">
                      <a16:colId xmlns:a16="http://schemas.microsoft.com/office/drawing/2014/main" val="1083869800"/>
                    </a:ext>
                  </a:extLst>
                </a:gridCol>
                <a:gridCol w="329184">
                  <a:extLst>
                    <a:ext uri="{9D8B030D-6E8A-4147-A177-3AD203B41FA5}">
                      <a16:colId xmlns:a16="http://schemas.microsoft.com/office/drawing/2014/main" val="3071473622"/>
                    </a:ext>
                  </a:extLst>
                </a:gridCol>
                <a:gridCol w="329184">
                  <a:extLst>
                    <a:ext uri="{9D8B030D-6E8A-4147-A177-3AD203B41FA5}">
                      <a16:colId xmlns:a16="http://schemas.microsoft.com/office/drawing/2014/main" val="156373069"/>
                    </a:ext>
                  </a:extLst>
                </a:gridCol>
                <a:gridCol w="329184">
                  <a:extLst>
                    <a:ext uri="{9D8B030D-6E8A-4147-A177-3AD203B41FA5}">
                      <a16:colId xmlns:a16="http://schemas.microsoft.com/office/drawing/2014/main" val="3163309245"/>
                    </a:ext>
                  </a:extLst>
                </a:gridCol>
                <a:gridCol w="329184">
                  <a:extLst>
                    <a:ext uri="{9D8B030D-6E8A-4147-A177-3AD203B41FA5}">
                      <a16:colId xmlns:a16="http://schemas.microsoft.com/office/drawing/2014/main" val="4038215875"/>
                    </a:ext>
                  </a:extLst>
                </a:gridCol>
                <a:gridCol w="329184">
                  <a:extLst>
                    <a:ext uri="{9D8B030D-6E8A-4147-A177-3AD203B41FA5}">
                      <a16:colId xmlns:a16="http://schemas.microsoft.com/office/drawing/2014/main" val="960907310"/>
                    </a:ext>
                  </a:extLst>
                </a:gridCol>
                <a:gridCol w="329184">
                  <a:extLst>
                    <a:ext uri="{9D8B030D-6E8A-4147-A177-3AD203B41FA5}">
                      <a16:colId xmlns:a16="http://schemas.microsoft.com/office/drawing/2014/main" val="2474593215"/>
                    </a:ext>
                  </a:extLst>
                </a:gridCol>
                <a:gridCol w="329184">
                  <a:extLst>
                    <a:ext uri="{9D8B030D-6E8A-4147-A177-3AD203B41FA5}">
                      <a16:colId xmlns:a16="http://schemas.microsoft.com/office/drawing/2014/main" val="2136555428"/>
                    </a:ext>
                  </a:extLst>
                </a:gridCol>
                <a:gridCol w="329184">
                  <a:extLst>
                    <a:ext uri="{9D8B030D-6E8A-4147-A177-3AD203B41FA5}">
                      <a16:colId xmlns:a16="http://schemas.microsoft.com/office/drawing/2014/main" val="1421538050"/>
                    </a:ext>
                  </a:extLst>
                </a:gridCol>
                <a:gridCol w="329184">
                  <a:extLst>
                    <a:ext uri="{9D8B030D-6E8A-4147-A177-3AD203B41FA5}">
                      <a16:colId xmlns:a16="http://schemas.microsoft.com/office/drawing/2014/main" val="3782964352"/>
                    </a:ext>
                  </a:extLst>
                </a:gridCol>
                <a:gridCol w="329184">
                  <a:extLst>
                    <a:ext uri="{9D8B030D-6E8A-4147-A177-3AD203B41FA5}">
                      <a16:colId xmlns:a16="http://schemas.microsoft.com/office/drawing/2014/main" val="1803183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522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- 2019-05-25 16:22:51</a:t>
                      </a:r>
                      <a:r>
                        <a:rPr kumimoji="0" lang="es-ES" sz="1000" b="0" i="0" u="none" strike="noStrike" kern="1200" cap="none" spc="0" normalizeH="0" baseline="0" noProof="0">
                          <a:ln>
                            <a:noFill/>
                          </a:ln>
                          <a:solidFill>
                            <a:prstClr val="black"/>
                          </a:solidFill>
                          <a:effectLst/>
                          <a:uLnTx/>
                          <a:uFillTx/>
                          <a:latin typeface="+mn-lt"/>
                          <a:ea typeface="+mn-ea"/>
                          <a:cs typeface="+mn-cs"/>
                        </a:rPr>
                        <a:t>
 No es dejar de disfrutar, sino tener para disfrutar. ¡Ahorremos y programemos nuestros gastos! ¡Feliz fin de semana! Y recordá: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https://scontent.xx.fbcdn.net/v/t1.0-9/61405632_2103564076409183_4523018377106554880_n.png?_nc_cat=107&amp;_nc_oc=AQlVYSzD7heEIUKhH4divokta0nGu0clk3-nWRo2iBjF0OXwuON7tGma2hOCJHKpMHw&amp;_nc_ht=scontent.xx&amp;oh=b01600127bbbf746a629a0d2c6077974&amp;oe=5E20FAFC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09:10:59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1901823"/>
                  </a:ext>
                </a:extLst>
              </a:tr>
            </a:tbl>
          </a:graphicData>
        </a:graphic>
      </p:graphicFrame>
      <p:sp>
        <p:nvSpPr>
          <p:cNvPr id="4" name="Text Placeholder 3">
            <a:extLst>
              <a:ext uri="{FF2B5EF4-FFF2-40B4-BE49-F238E27FC236}">
                <a16:creationId xmlns:a16="http://schemas.microsoft.com/office/drawing/2014/main" id="{7B4AAABB-5580-4DD9-9B4B-74F926935499}"/>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372626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9062B-79D0-47F0-A32C-5EB00EC744DB}"/>
              </a:ext>
            </a:extLst>
          </p:cNvPr>
          <p:cNvSpPr>
            <a:spLocks noGrp="1"/>
          </p:cNvSpPr>
          <p:nvPr>
            <p:ph type="title"/>
          </p:nvPr>
        </p:nvSpPr>
        <p:spPr/>
        <p:txBody>
          <a:bodyPr/>
          <a:lstStyle/>
          <a:p>
            <a:r>
              <a:rPr lang="es-ES"/>
              <a:t>Facebook Top 14 Posts del Periodo (Por % de interacción) | Asociación Bancaria Costarricense - 12 of 16</a:t>
            </a:r>
            <a:endParaRPr lang="en-US"/>
          </a:p>
        </p:txBody>
      </p:sp>
      <p:graphicFrame>
        <p:nvGraphicFramePr>
          <p:cNvPr id="5" name="Table Placeholder 4">
            <a:extLst>
              <a:ext uri="{FF2B5EF4-FFF2-40B4-BE49-F238E27FC236}">
                <a16:creationId xmlns:a16="http://schemas.microsoft.com/office/drawing/2014/main" id="{197540E8-AFEF-4648-BC24-7929EA3C7A82}"/>
              </a:ext>
            </a:extLst>
          </p:cNvPr>
          <p:cNvGraphicFramePr>
            <a:graphicFrameLocks noGrp="1"/>
          </p:cNvGraphicFramePr>
          <p:nvPr>
            <p:ph type="tbl" sz="quarter" idx="13"/>
            <p:extLst>
              <p:ext uri="{D42A27DB-BD31-4B8C-83A1-F6EECF244321}">
                <p14:modId xmlns:p14="http://schemas.microsoft.com/office/powerpoint/2010/main" val="2659077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58923788"/>
                    </a:ext>
                  </a:extLst>
                </a:gridCol>
                <a:gridCol w="905256">
                  <a:extLst>
                    <a:ext uri="{9D8B030D-6E8A-4147-A177-3AD203B41FA5}">
                      <a16:colId xmlns:a16="http://schemas.microsoft.com/office/drawing/2014/main" val="1121044227"/>
                    </a:ext>
                  </a:extLst>
                </a:gridCol>
                <a:gridCol w="658368">
                  <a:extLst>
                    <a:ext uri="{9D8B030D-6E8A-4147-A177-3AD203B41FA5}">
                      <a16:colId xmlns:a16="http://schemas.microsoft.com/office/drawing/2014/main" val="3503739812"/>
                    </a:ext>
                  </a:extLst>
                </a:gridCol>
                <a:gridCol w="329184">
                  <a:extLst>
                    <a:ext uri="{9D8B030D-6E8A-4147-A177-3AD203B41FA5}">
                      <a16:colId xmlns:a16="http://schemas.microsoft.com/office/drawing/2014/main" val="1018411467"/>
                    </a:ext>
                  </a:extLst>
                </a:gridCol>
                <a:gridCol w="329184">
                  <a:extLst>
                    <a:ext uri="{9D8B030D-6E8A-4147-A177-3AD203B41FA5}">
                      <a16:colId xmlns:a16="http://schemas.microsoft.com/office/drawing/2014/main" val="1199166320"/>
                    </a:ext>
                  </a:extLst>
                </a:gridCol>
                <a:gridCol w="329184">
                  <a:extLst>
                    <a:ext uri="{9D8B030D-6E8A-4147-A177-3AD203B41FA5}">
                      <a16:colId xmlns:a16="http://schemas.microsoft.com/office/drawing/2014/main" val="864851603"/>
                    </a:ext>
                  </a:extLst>
                </a:gridCol>
                <a:gridCol w="329184">
                  <a:extLst>
                    <a:ext uri="{9D8B030D-6E8A-4147-A177-3AD203B41FA5}">
                      <a16:colId xmlns:a16="http://schemas.microsoft.com/office/drawing/2014/main" val="3156287717"/>
                    </a:ext>
                  </a:extLst>
                </a:gridCol>
                <a:gridCol w="329184">
                  <a:extLst>
                    <a:ext uri="{9D8B030D-6E8A-4147-A177-3AD203B41FA5}">
                      <a16:colId xmlns:a16="http://schemas.microsoft.com/office/drawing/2014/main" val="4289488507"/>
                    </a:ext>
                  </a:extLst>
                </a:gridCol>
                <a:gridCol w="329184">
                  <a:extLst>
                    <a:ext uri="{9D8B030D-6E8A-4147-A177-3AD203B41FA5}">
                      <a16:colId xmlns:a16="http://schemas.microsoft.com/office/drawing/2014/main" val="174889388"/>
                    </a:ext>
                  </a:extLst>
                </a:gridCol>
                <a:gridCol w="329184">
                  <a:extLst>
                    <a:ext uri="{9D8B030D-6E8A-4147-A177-3AD203B41FA5}">
                      <a16:colId xmlns:a16="http://schemas.microsoft.com/office/drawing/2014/main" val="1144011833"/>
                    </a:ext>
                  </a:extLst>
                </a:gridCol>
                <a:gridCol w="329184">
                  <a:extLst>
                    <a:ext uri="{9D8B030D-6E8A-4147-A177-3AD203B41FA5}">
                      <a16:colId xmlns:a16="http://schemas.microsoft.com/office/drawing/2014/main" val="2946836791"/>
                    </a:ext>
                  </a:extLst>
                </a:gridCol>
                <a:gridCol w="329184">
                  <a:extLst>
                    <a:ext uri="{9D8B030D-6E8A-4147-A177-3AD203B41FA5}">
                      <a16:colId xmlns:a16="http://schemas.microsoft.com/office/drawing/2014/main" val="3233125250"/>
                    </a:ext>
                  </a:extLst>
                </a:gridCol>
                <a:gridCol w="329184">
                  <a:extLst>
                    <a:ext uri="{9D8B030D-6E8A-4147-A177-3AD203B41FA5}">
                      <a16:colId xmlns:a16="http://schemas.microsoft.com/office/drawing/2014/main" val="1999984590"/>
                    </a:ext>
                  </a:extLst>
                </a:gridCol>
                <a:gridCol w="329184">
                  <a:extLst>
                    <a:ext uri="{9D8B030D-6E8A-4147-A177-3AD203B41FA5}">
                      <a16:colId xmlns:a16="http://schemas.microsoft.com/office/drawing/2014/main" val="3081400126"/>
                    </a:ext>
                  </a:extLst>
                </a:gridCol>
                <a:gridCol w="329184">
                  <a:extLst>
                    <a:ext uri="{9D8B030D-6E8A-4147-A177-3AD203B41FA5}">
                      <a16:colId xmlns:a16="http://schemas.microsoft.com/office/drawing/2014/main" val="4111126752"/>
                    </a:ext>
                  </a:extLst>
                </a:gridCol>
                <a:gridCol w="329184">
                  <a:extLst>
                    <a:ext uri="{9D8B030D-6E8A-4147-A177-3AD203B41FA5}">
                      <a16:colId xmlns:a16="http://schemas.microsoft.com/office/drawing/2014/main" val="2752274955"/>
                    </a:ext>
                  </a:extLst>
                </a:gridCol>
                <a:gridCol w="329184">
                  <a:extLst>
                    <a:ext uri="{9D8B030D-6E8A-4147-A177-3AD203B41FA5}">
                      <a16:colId xmlns:a16="http://schemas.microsoft.com/office/drawing/2014/main" val="3568359207"/>
                    </a:ext>
                  </a:extLst>
                </a:gridCol>
                <a:gridCol w="329184">
                  <a:extLst>
                    <a:ext uri="{9D8B030D-6E8A-4147-A177-3AD203B41FA5}">
                      <a16:colId xmlns:a16="http://schemas.microsoft.com/office/drawing/2014/main" val="1942120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822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- 2019-04-05 01:00:00</a:t>
                      </a:r>
                      <a:r>
                        <a:rPr kumimoji="0" lang="es-ES" sz="1000" b="0" i="0" u="none" strike="noStrike" kern="1200" cap="none" spc="0" normalizeH="0" baseline="0" noProof="0">
                          <a:ln>
                            <a:noFill/>
                          </a:ln>
                          <a:solidFill>
                            <a:prstClr val="black"/>
                          </a:solidFill>
                          <a:effectLst/>
                          <a:uLnTx/>
                          <a:uFillTx/>
                          <a:latin typeface="+mn-lt"/>
                          <a:ea typeface="+mn-ea"/>
                          <a:cs typeface="+mn-cs"/>
                        </a:rPr>
                        <a:t>
 Henry Ford escondía en sus palabras gran sabiduría, fue un hombre con una visión diferente e ingeniosa y gracias a ésta, logró identiﬁcar las necesidades de su época y construir un imperio. ¡Mantené viva tu visión!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https://scontent.xx.fbcdn.net/v/t1.0-9/p720x720/56232194_2025302440902014_8535199442880430080_o.png?_nc_cat=105&amp;_nc_oc=AQk6FdXpKYwIvCZE7rQfCVwSEa42dQW0-sDLG0En8aNa_5bVRmVK0BlEzSeqo0qn9WU&amp;_nc_ht=scontent.xx&amp;oh=380846735be704d936a8feabaa230ece&amp;oe=5E8B7E0C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09:08:38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04257488"/>
                  </a:ext>
                </a:extLst>
              </a:tr>
            </a:tbl>
          </a:graphicData>
        </a:graphic>
      </p:graphicFrame>
      <p:sp>
        <p:nvSpPr>
          <p:cNvPr id="4" name="Text Placeholder 3">
            <a:extLst>
              <a:ext uri="{FF2B5EF4-FFF2-40B4-BE49-F238E27FC236}">
                <a16:creationId xmlns:a16="http://schemas.microsoft.com/office/drawing/2014/main" id="{49385C35-2165-4C0E-9C98-1004B39FE190}"/>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430332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E8421-AE1F-4A21-AC99-428040EF9B62}"/>
              </a:ext>
            </a:extLst>
          </p:cNvPr>
          <p:cNvSpPr>
            <a:spLocks noGrp="1"/>
          </p:cNvSpPr>
          <p:nvPr>
            <p:ph type="title"/>
          </p:nvPr>
        </p:nvSpPr>
        <p:spPr/>
        <p:txBody>
          <a:bodyPr/>
          <a:lstStyle/>
          <a:p>
            <a:r>
              <a:rPr lang="es-ES"/>
              <a:t>Facebook Top 14 Posts del Periodo (Por % de interacción) | Asociación Bancaria Costarricense - 13 of 16</a:t>
            </a:r>
            <a:endParaRPr lang="en-US"/>
          </a:p>
        </p:txBody>
      </p:sp>
      <p:graphicFrame>
        <p:nvGraphicFramePr>
          <p:cNvPr id="5" name="Table Placeholder 4">
            <a:extLst>
              <a:ext uri="{FF2B5EF4-FFF2-40B4-BE49-F238E27FC236}">
                <a16:creationId xmlns:a16="http://schemas.microsoft.com/office/drawing/2014/main" id="{1AA02E17-0244-4919-8E5C-A60DDFBC1F97}"/>
              </a:ext>
            </a:extLst>
          </p:cNvPr>
          <p:cNvGraphicFramePr>
            <a:graphicFrameLocks noGrp="1"/>
          </p:cNvGraphicFramePr>
          <p:nvPr>
            <p:ph type="tbl" sz="quarter" idx="13"/>
            <p:extLst>
              <p:ext uri="{D42A27DB-BD31-4B8C-83A1-F6EECF244321}">
                <p14:modId xmlns:p14="http://schemas.microsoft.com/office/powerpoint/2010/main" val="1909657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26016985"/>
                    </a:ext>
                  </a:extLst>
                </a:gridCol>
                <a:gridCol w="905256">
                  <a:extLst>
                    <a:ext uri="{9D8B030D-6E8A-4147-A177-3AD203B41FA5}">
                      <a16:colId xmlns:a16="http://schemas.microsoft.com/office/drawing/2014/main" val="3917803219"/>
                    </a:ext>
                  </a:extLst>
                </a:gridCol>
                <a:gridCol w="658368">
                  <a:extLst>
                    <a:ext uri="{9D8B030D-6E8A-4147-A177-3AD203B41FA5}">
                      <a16:colId xmlns:a16="http://schemas.microsoft.com/office/drawing/2014/main" val="4124466288"/>
                    </a:ext>
                  </a:extLst>
                </a:gridCol>
                <a:gridCol w="329184">
                  <a:extLst>
                    <a:ext uri="{9D8B030D-6E8A-4147-A177-3AD203B41FA5}">
                      <a16:colId xmlns:a16="http://schemas.microsoft.com/office/drawing/2014/main" val="850177697"/>
                    </a:ext>
                  </a:extLst>
                </a:gridCol>
                <a:gridCol w="329184">
                  <a:extLst>
                    <a:ext uri="{9D8B030D-6E8A-4147-A177-3AD203B41FA5}">
                      <a16:colId xmlns:a16="http://schemas.microsoft.com/office/drawing/2014/main" val="1514796481"/>
                    </a:ext>
                  </a:extLst>
                </a:gridCol>
                <a:gridCol w="329184">
                  <a:extLst>
                    <a:ext uri="{9D8B030D-6E8A-4147-A177-3AD203B41FA5}">
                      <a16:colId xmlns:a16="http://schemas.microsoft.com/office/drawing/2014/main" val="660040039"/>
                    </a:ext>
                  </a:extLst>
                </a:gridCol>
                <a:gridCol w="329184">
                  <a:extLst>
                    <a:ext uri="{9D8B030D-6E8A-4147-A177-3AD203B41FA5}">
                      <a16:colId xmlns:a16="http://schemas.microsoft.com/office/drawing/2014/main" val="3462385343"/>
                    </a:ext>
                  </a:extLst>
                </a:gridCol>
                <a:gridCol w="329184">
                  <a:extLst>
                    <a:ext uri="{9D8B030D-6E8A-4147-A177-3AD203B41FA5}">
                      <a16:colId xmlns:a16="http://schemas.microsoft.com/office/drawing/2014/main" val="1000221920"/>
                    </a:ext>
                  </a:extLst>
                </a:gridCol>
                <a:gridCol w="329184">
                  <a:extLst>
                    <a:ext uri="{9D8B030D-6E8A-4147-A177-3AD203B41FA5}">
                      <a16:colId xmlns:a16="http://schemas.microsoft.com/office/drawing/2014/main" val="954344873"/>
                    </a:ext>
                  </a:extLst>
                </a:gridCol>
                <a:gridCol w="329184">
                  <a:extLst>
                    <a:ext uri="{9D8B030D-6E8A-4147-A177-3AD203B41FA5}">
                      <a16:colId xmlns:a16="http://schemas.microsoft.com/office/drawing/2014/main" val="813044243"/>
                    </a:ext>
                  </a:extLst>
                </a:gridCol>
                <a:gridCol w="329184">
                  <a:extLst>
                    <a:ext uri="{9D8B030D-6E8A-4147-A177-3AD203B41FA5}">
                      <a16:colId xmlns:a16="http://schemas.microsoft.com/office/drawing/2014/main" val="2437296161"/>
                    </a:ext>
                  </a:extLst>
                </a:gridCol>
                <a:gridCol w="329184">
                  <a:extLst>
                    <a:ext uri="{9D8B030D-6E8A-4147-A177-3AD203B41FA5}">
                      <a16:colId xmlns:a16="http://schemas.microsoft.com/office/drawing/2014/main" val="374540348"/>
                    </a:ext>
                  </a:extLst>
                </a:gridCol>
                <a:gridCol w="329184">
                  <a:extLst>
                    <a:ext uri="{9D8B030D-6E8A-4147-A177-3AD203B41FA5}">
                      <a16:colId xmlns:a16="http://schemas.microsoft.com/office/drawing/2014/main" val="851108990"/>
                    </a:ext>
                  </a:extLst>
                </a:gridCol>
                <a:gridCol w="329184">
                  <a:extLst>
                    <a:ext uri="{9D8B030D-6E8A-4147-A177-3AD203B41FA5}">
                      <a16:colId xmlns:a16="http://schemas.microsoft.com/office/drawing/2014/main" val="1861837067"/>
                    </a:ext>
                  </a:extLst>
                </a:gridCol>
                <a:gridCol w="329184">
                  <a:extLst>
                    <a:ext uri="{9D8B030D-6E8A-4147-A177-3AD203B41FA5}">
                      <a16:colId xmlns:a16="http://schemas.microsoft.com/office/drawing/2014/main" val="4202203673"/>
                    </a:ext>
                  </a:extLst>
                </a:gridCol>
                <a:gridCol w="329184">
                  <a:extLst>
                    <a:ext uri="{9D8B030D-6E8A-4147-A177-3AD203B41FA5}">
                      <a16:colId xmlns:a16="http://schemas.microsoft.com/office/drawing/2014/main" val="2684643341"/>
                    </a:ext>
                  </a:extLst>
                </a:gridCol>
                <a:gridCol w="329184">
                  <a:extLst>
                    <a:ext uri="{9D8B030D-6E8A-4147-A177-3AD203B41FA5}">
                      <a16:colId xmlns:a16="http://schemas.microsoft.com/office/drawing/2014/main" val="3690467746"/>
                    </a:ext>
                  </a:extLst>
                </a:gridCol>
                <a:gridCol w="329184">
                  <a:extLst>
                    <a:ext uri="{9D8B030D-6E8A-4147-A177-3AD203B41FA5}">
                      <a16:colId xmlns:a16="http://schemas.microsoft.com/office/drawing/2014/main" val="3823360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6330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- 2019-11-07 22:34:13</a:t>
                      </a:r>
                      <a:r>
                        <a:rPr kumimoji="0" lang="es-ES" sz="1000" b="0" i="0" u="none" strike="noStrike" kern="1200" cap="none" spc="0" normalizeH="0" baseline="0" noProof="0">
                          <a:ln>
                            <a:noFill/>
                          </a:ln>
                          <a:solidFill>
                            <a:prstClr val="black"/>
                          </a:solidFill>
                          <a:effectLst/>
                          <a:uLnTx/>
                          <a:uFillTx/>
                          <a:latin typeface="+mn-lt"/>
                          <a:ea typeface="+mn-ea"/>
                          <a:cs typeface="+mn-cs"/>
                        </a:rPr>
                        <a:t>
 Cuidá tu aguinaldo y evitá ser blanco de los delincuentes este fin de año. En pocos días miles de personas recibirán el pago de su aguinaldo, por eso te hacemos un llamado para que estés “full pilas”. ¡No mostrés el dinero en público y no retirés efectivo después de las 10pm! #PoneteLasPilas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https://scontent.xx.fbcdn.net/v/t1.0-9/p720x720/74505389_2406484282783826_7813150972963717120_o.png?_nc_cat=102&amp;_nc_oc=AQm7s3pvb-nxLds1fBw9bBMpNOoVzbVkdlqdxJYOsLQrjbdjFBxQ_cZ3f-qRLfj1Wwk&amp;_nc_ht=scontent.xx&amp;oh=c749944c922640c72faeca335f96dc9b&amp;oe=5E5027BC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09:10:55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8984323"/>
                  </a:ext>
                </a:extLst>
              </a:tr>
            </a:tbl>
          </a:graphicData>
        </a:graphic>
      </p:graphicFrame>
      <p:sp>
        <p:nvSpPr>
          <p:cNvPr id="4" name="Text Placeholder 3">
            <a:extLst>
              <a:ext uri="{FF2B5EF4-FFF2-40B4-BE49-F238E27FC236}">
                <a16:creationId xmlns:a16="http://schemas.microsoft.com/office/drawing/2014/main" id="{619C2510-9DB2-4DC5-8336-9BDF834EC68F}"/>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862219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EA9BE-4EB2-4618-B3FD-CA5C45C13897}"/>
              </a:ext>
            </a:extLst>
          </p:cNvPr>
          <p:cNvSpPr>
            <a:spLocks noGrp="1"/>
          </p:cNvSpPr>
          <p:nvPr>
            <p:ph type="title"/>
          </p:nvPr>
        </p:nvSpPr>
        <p:spPr/>
        <p:txBody>
          <a:bodyPr/>
          <a:lstStyle/>
          <a:p>
            <a:r>
              <a:rPr lang="es-ES"/>
              <a:t>Facebook Top 14 Posts del Periodo (Por % de interacción) | Asociación Bancaria Costarricense - 14 of 16</a:t>
            </a:r>
            <a:endParaRPr lang="en-US"/>
          </a:p>
        </p:txBody>
      </p:sp>
      <p:graphicFrame>
        <p:nvGraphicFramePr>
          <p:cNvPr id="5" name="Table Placeholder 4">
            <a:extLst>
              <a:ext uri="{FF2B5EF4-FFF2-40B4-BE49-F238E27FC236}">
                <a16:creationId xmlns:a16="http://schemas.microsoft.com/office/drawing/2014/main" id="{8C863588-0410-49C0-B536-B907D496AF0B}"/>
              </a:ext>
            </a:extLst>
          </p:cNvPr>
          <p:cNvGraphicFramePr>
            <a:graphicFrameLocks noGrp="1"/>
          </p:cNvGraphicFramePr>
          <p:nvPr>
            <p:ph type="tbl" sz="quarter" idx="13"/>
            <p:extLst>
              <p:ext uri="{D42A27DB-BD31-4B8C-83A1-F6EECF244321}">
                <p14:modId xmlns:p14="http://schemas.microsoft.com/office/powerpoint/2010/main" val="49568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69335979"/>
                    </a:ext>
                  </a:extLst>
                </a:gridCol>
                <a:gridCol w="905256">
                  <a:extLst>
                    <a:ext uri="{9D8B030D-6E8A-4147-A177-3AD203B41FA5}">
                      <a16:colId xmlns:a16="http://schemas.microsoft.com/office/drawing/2014/main" val="434287845"/>
                    </a:ext>
                  </a:extLst>
                </a:gridCol>
                <a:gridCol w="658368">
                  <a:extLst>
                    <a:ext uri="{9D8B030D-6E8A-4147-A177-3AD203B41FA5}">
                      <a16:colId xmlns:a16="http://schemas.microsoft.com/office/drawing/2014/main" val="1280470603"/>
                    </a:ext>
                  </a:extLst>
                </a:gridCol>
                <a:gridCol w="329184">
                  <a:extLst>
                    <a:ext uri="{9D8B030D-6E8A-4147-A177-3AD203B41FA5}">
                      <a16:colId xmlns:a16="http://schemas.microsoft.com/office/drawing/2014/main" val="1955338572"/>
                    </a:ext>
                  </a:extLst>
                </a:gridCol>
                <a:gridCol w="329184">
                  <a:extLst>
                    <a:ext uri="{9D8B030D-6E8A-4147-A177-3AD203B41FA5}">
                      <a16:colId xmlns:a16="http://schemas.microsoft.com/office/drawing/2014/main" val="3620608884"/>
                    </a:ext>
                  </a:extLst>
                </a:gridCol>
                <a:gridCol w="329184">
                  <a:extLst>
                    <a:ext uri="{9D8B030D-6E8A-4147-A177-3AD203B41FA5}">
                      <a16:colId xmlns:a16="http://schemas.microsoft.com/office/drawing/2014/main" val="1906297145"/>
                    </a:ext>
                  </a:extLst>
                </a:gridCol>
                <a:gridCol w="329184">
                  <a:extLst>
                    <a:ext uri="{9D8B030D-6E8A-4147-A177-3AD203B41FA5}">
                      <a16:colId xmlns:a16="http://schemas.microsoft.com/office/drawing/2014/main" val="3184704727"/>
                    </a:ext>
                  </a:extLst>
                </a:gridCol>
                <a:gridCol w="329184">
                  <a:extLst>
                    <a:ext uri="{9D8B030D-6E8A-4147-A177-3AD203B41FA5}">
                      <a16:colId xmlns:a16="http://schemas.microsoft.com/office/drawing/2014/main" val="1612247309"/>
                    </a:ext>
                  </a:extLst>
                </a:gridCol>
                <a:gridCol w="329184">
                  <a:extLst>
                    <a:ext uri="{9D8B030D-6E8A-4147-A177-3AD203B41FA5}">
                      <a16:colId xmlns:a16="http://schemas.microsoft.com/office/drawing/2014/main" val="2662761305"/>
                    </a:ext>
                  </a:extLst>
                </a:gridCol>
                <a:gridCol w="329184">
                  <a:extLst>
                    <a:ext uri="{9D8B030D-6E8A-4147-A177-3AD203B41FA5}">
                      <a16:colId xmlns:a16="http://schemas.microsoft.com/office/drawing/2014/main" val="567248979"/>
                    </a:ext>
                  </a:extLst>
                </a:gridCol>
                <a:gridCol w="329184">
                  <a:extLst>
                    <a:ext uri="{9D8B030D-6E8A-4147-A177-3AD203B41FA5}">
                      <a16:colId xmlns:a16="http://schemas.microsoft.com/office/drawing/2014/main" val="1126480831"/>
                    </a:ext>
                  </a:extLst>
                </a:gridCol>
                <a:gridCol w="329184">
                  <a:extLst>
                    <a:ext uri="{9D8B030D-6E8A-4147-A177-3AD203B41FA5}">
                      <a16:colId xmlns:a16="http://schemas.microsoft.com/office/drawing/2014/main" val="3236301538"/>
                    </a:ext>
                  </a:extLst>
                </a:gridCol>
                <a:gridCol w="329184">
                  <a:extLst>
                    <a:ext uri="{9D8B030D-6E8A-4147-A177-3AD203B41FA5}">
                      <a16:colId xmlns:a16="http://schemas.microsoft.com/office/drawing/2014/main" val="3431769124"/>
                    </a:ext>
                  </a:extLst>
                </a:gridCol>
                <a:gridCol w="329184">
                  <a:extLst>
                    <a:ext uri="{9D8B030D-6E8A-4147-A177-3AD203B41FA5}">
                      <a16:colId xmlns:a16="http://schemas.microsoft.com/office/drawing/2014/main" val="1874700911"/>
                    </a:ext>
                  </a:extLst>
                </a:gridCol>
                <a:gridCol w="329184">
                  <a:extLst>
                    <a:ext uri="{9D8B030D-6E8A-4147-A177-3AD203B41FA5}">
                      <a16:colId xmlns:a16="http://schemas.microsoft.com/office/drawing/2014/main" val="3791229931"/>
                    </a:ext>
                  </a:extLst>
                </a:gridCol>
                <a:gridCol w="329184">
                  <a:extLst>
                    <a:ext uri="{9D8B030D-6E8A-4147-A177-3AD203B41FA5}">
                      <a16:colId xmlns:a16="http://schemas.microsoft.com/office/drawing/2014/main" val="1419847238"/>
                    </a:ext>
                  </a:extLst>
                </a:gridCol>
                <a:gridCol w="329184">
                  <a:extLst>
                    <a:ext uri="{9D8B030D-6E8A-4147-A177-3AD203B41FA5}">
                      <a16:colId xmlns:a16="http://schemas.microsoft.com/office/drawing/2014/main" val="2522273803"/>
                    </a:ext>
                  </a:extLst>
                </a:gridCol>
                <a:gridCol w="329184">
                  <a:extLst>
                    <a:ext uri="{9D8B030D-6E8A-4147-A177-3AD203B41FA5}">
                      <a16:colId xmlns:a16="http://schemas.microsoft.com/office/drawing/2014/main" val="3760437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69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- 2019-10-31 00:04:36</a:t>
                      </a:r>
                      <a:r>
                        <a:rPr kumimoji="0" lang="es-ES" sz="1000" b="0" i="0" u="none" strike="noStrike" kern="1200" cap="none" spc="0" normalizeH="0" baseline="0" noProof="0">
                          <a:ln>
                            <a:noFill/>
                          </a:ln>
                          <a:solidFill>
                            <a:prstClr val="black"/>
                          </a:solidFill>
                          <a:effectLst/>
                          <a:uLnTx/>
                          <a:uFillTx/>
                          <a:latin typeface="+mn-lt"/>
                          <a:ea typeface="+mn-ea"/>
                          <a:cs typeface="+mn-cs"/>
                        </a:rPr>
                        <a:t>
 Guardá las monedas que te sobran cada día y al ﬁnal del año tendrás un aguinaldo extra. Consultá en tu banco qué opciones de “monedero” te ofrece para ahorrar de forma automática y sin mayor esfuerzo los  vueltos de tus compras con tarjeta de débito.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https://scontent.xx.fbcdn.net/v/t1.0-9/p720x720/73390650_2389842664447988_7520423074563358720_o.png?_nc_cat=108&amp;_nc_oc=AQkDy8D-kZIBXS8_sLjFQw9SvSQFjcHinXHqWag5dPtX7_ya0YY4TYEz_6nJTLLiYg8&amp;_nc_ht=scontent.xx&amp;oh=1e9dc49b776064cee81e61a7ee2e13c2&amp;oe=5E421CC1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11/08/2019 09:04:43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6332351"/>
                  </a:ext>
                </a:extLst>
              </a:tr>
            </a:tbl>
          </a:graphicData>
        </a:graphic>
      </p:graphicFrame>
      <p:sp>
        <p:nvSpPr>
          <p:cNvPr id="4" name="Text Placeholder 3">
            <a:extLst>
              <a:ext uri="{FF2B5EF4-FFF2-40B4-BE49-F238E27FC236}">
                <a16:creationId xmlns:a16="http://schemas.microsoft.com/office/drawing/2014/main" id="{48BF94DE-9607-48DE-9F79-9AA22A9EB553}"/>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886080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78732-7F86-42BA-B4D1-F1BE127E4164}"/>
              </a:ext>
            </a:extLst>
          </p:cNvPr>
          <p:cNvSpPr>
            <a:spLocks noGrp="1"/>
          </p:cNvSpPr>
          <p:nvPr>
            <p:ph type="title"/>
          </p:nvPr>
        </p:nvSpPr>
        <p:spPr/>
        <p:txBody>
          <a:bodyPr/>
          <a:lstStyle/>
          <a:p>
            <a:r>
              <a:rPr lang="es-ES"/>
              <a:t>Facebook Top 14 Posts del Periodo (Por % de interacción) | Asociación Bancaria Costarricense - 15 of 16</a:t>
            </a:r>
            <a:endParaRPr lang="en-US"/>
          </a:p>
        </p:txBody>
      </p:sp>
      <p:graphicFrame>
        <p:nvGraphicFramePr>
          <p:cNvPr id="5" name="Table Placeholder 4">
            <a:extLst>
              <a:ext uri="{FF2B5EF4-FFF2-40B4-BE49-F238E27FC236}">
                <a16:creationId xmlns:a16="http://schemas.microsoft.com/office/drawing/2014/main" id="{BED6BD7D-C2CB-4EBF-8165-060C3E3F5FE8}"/>
              </a:ext>
            </a:extLst>
          </p:cNvPr>
          <p:cNvGraphicFramePr>
            <a:graphicFrameLocks noGrp="1"/>
          </p:cNvGraphicFramePr>
          <p:nvPr>
            <p:ph type="tbl" sz="quarter" idx="13"/>
            <p:extLst>
              <p:ext uri="{D42A27DB-BD31-4B8C-83A1-F6EECF244321}">
                <p14:modId xmlns:p14="http://schemas.microsoft.com/office/powerpoint/2010/main" val="280954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12329325"/>
                    </a:ext>
                  </a:extLst>
                </a:gridCol>
                <a:gridCol w="905256">
                  <a:extLst>
                    <a:ext uri="{9D8B030D-6E8A-4147-A177-3AD203B41FA5}">
                      <a16:colId xmlns:a16="http://schemas.microsoft.com/office/drawing/2014/main" val="1726946846"/>
                    </a:ext>
                  </a:extLst>
                </a:gridCol>
                <a:gridCol w="658368">
                  <a:extLst>
                    <a:ext uri="{9D8B030D-6E8A-4147-A177-3AD203B41FA5}">
                      <a16:colId xmlns:a16="http://schemas.microsoft.com/office/drawing/2014/main" val="2898829594"/>
                    </a:ext>
                  </a:extLst>
                </a:gridCol>
                <a:gridCol w="329184">
                  <a:extLst>
                    <a:ext uri="{9D8B030D-6E8A-4147-A177-3AD203B41FA5}">
                      <a16:colId xmlns:a16="http://schemas.microsoft.com/office/drawing/2014/main" val="4106800512"/>
                    </a:ext>
                  </a:extLst>
                </a:gridCol>
                <a:gridCol w="329184">
                  <a:extLst>
                    <a:ext uri="{9D8B030D-6E8A-4147-A177-3AD203B41FA5}">
                      <a16:colId xmlns:a16="http://schemas.microsoft.com/office/drawing/2014/main" val="2452532696"/>
                    </a:ext>
                  </a:extLst>
                </a:gridCol>
                <a:gridCol w="329184">
                  <a:extLst>
                    <a:ext uri="{9D8B030D-6E8A-4147-A177-3AD203B41FA5}">
                      <a16:colId xmlns:a16="http://schemas.microsoft.com/office/drawing/2014/main" val="893433018"/>
                    </a:ext>
                  </a:extLst>
                </a:gridCol>
                <a:gridCol w="329184">
                  <a:extLst>
                    <a:ext uri="{9D8B030D-6E8A-4147-A177-3AD203B41FA5}">
                      <a16:colId xmlns:a16="http://schemas.microsoft.com/office/drawing/2014/main" val="3254914251"/>
                    </a:ext>
                  </a:extLst>
                </a:gridCol>
                <a:gridCol w="329184">
                  <a:extLst>
                    <a:ext uri="{9D8B030D-6E8A-4147-A177-3AD203B41FA5}">
                      <a16:colId xmlns:a16="http://schemas.microsoft.com/office/drawing/2014/main" val="2058812904"/>
                    </a:ext>
                  </a:extLst>
                </a:gridCol>
                <a:gridCol w="329184">
                  <a:extLst>
                    <a:ext uri="{9D8B030D-6E8A-4147-A177-3AD203B41FA5}">
                      <a16:colId xmlns:a16="http://schemas.microsoft.com/office/drawing/2014/main" val="2163610131"/>
                    </a:ext>
                  </a:extLst>
                </a:gridCol>
                <a:gridCol w="329184">
                  <a:extLst>
                    <a:ext uri="{9D8B030D-6E8A-4147-A177-3AD203B41FA5}">
                      <a16:colId xmlns:a16="http://schemas.microsoft.com/office/drawing/2014/main" val="3780405666"/>
                    </a:ext>
                  </a:extLst>
                </a:gridCol>
                <a:gridCol w="329184">
                  <a:extLst>
                    <a:ext uri="{9D8B030D-6E8A-4147-A177-3AD203B41FA5}">
                      <a16:colId xmlns:a16="http://schemas.microsoft.com/office/drawing/2014/main" val="3559474893"/>
                    </a:ext>
                  </a:extLst>
                </a:gridCol>
                <a:gridCol w="329184">
                  <a:extLst>
                    <a:ext uri="{9D8B030D-6E8A-4147-A177-3AD203B41FA5}">
                      <a16:colId xmlns:a16="http://schemas.microsoft.com/office/drawing/2014/main" val="933976519"/>
                    </a:ext>
                  </a:extLst>
                </a:gridCol>
                <a:gridCol w="329184">
                  <a:extLst>
                    <a:ext uri="{9D8B030D-6E8A-4147-A177-3AD203B41FA5}">
                      <a16:colId xmlns:a16="http://schemas.microsoft.com/office/drawing/2014/main" val="3641482565"/>
                    </a:ext>
                  </a:extLst>
                </a:gridCol>
                <a:gridCol w="329184">
                  <a:extLst>
                    <a:ext uri="{9D8B030D-6E8A-4147-A177-3AD203B41FA5}">
                      <a16:colId xmlns:a16="http://schemas.microsoft.com/office/drawing/2014/main" val="3357917749"/>
                    </a:ext>
                  </a:extLst>
                </a:gridCol>
                <a:gridCol w="329184">
                  <a:extLst>
                    <a:ext uri="{9D8B030D-6E8A-4147-A177-3AD203B41FA5}">
                      <a16:colId xmlns:a16="http://schemas.microsoft.com/office/drawing/2014/main" val="1361655339"/>
                    </a:ext>
                  </a:extLst>
                </a:gridCol>
                <a:gridCol w="329184">
                  <a:extLst>
                    <a:ext uri="{9D8B030D-6E8A-4147-A177-3AD203B41FA5}">
                      <a16:colId xmlns:a16="http://schemas.microsoft.com/office/drawing/2014/main" val="903662759"/>
                    </a:ext>
                  </a:extLst>
                </a:gridCol>
                <a:gridCol w="329184">
                  <a:extLst>
                    <a:ext uri="{9D8B030D-6E8A-4147-A177-3AD203B41FA5}">
                      <a16:colId xmlns:a16="http://schemas.microsoft.com/office/drawing/2014/main" val="1474828675"/>
                    </a:ext>
                  </a:extLst>
                </a:gridCol>
                <a:gridCol w="329184">
                  <a:extLst>
                    <a:ext uri="{9D8B030D-6E8A-4147-A177-3AD203B41FA5}">
                      <a16:colId xmlns:a16="http://schemas.microsoft.com/office/drawing/2014/main" val="2303108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355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- 2019-10-10 01:13:39</a:t>
                      </a:r>
                      <a:r>
                        <a:rPr kumimoji="0" lang="es-ES" sz="1000" b="0" i="0" u="none" strike="noStrike" kern="1200" cap="none" spc="0" normalizeH="0" baseline="0" noProof="0">
                          <a:ln>
                            <a:noFill/>
                          </a:ln>
                          <a:solidFill>
                            <a:prstClr val="black"/>
                          </a:solidFill>
                          <a:effectLst/>
                          <a:uLnTx/>
                          <a:uFillTx/>
                          <a:latin typeface="+mn-lt"/>
                          <a:ea typeface="+mn-ea"/>
                          <a:cs typeface="+mn-cs"/>
                        </a:rPr>
                        <a:t>
 ¿En qué gastás de más? Los primeros gastos que podés controlar son los caprichos. Si dudás en comprarlo puede que no lo necesités realmente, esto puede marcar la diferencia entre AHORRAR O NO HACERLO. ¿Tenés algún amigo al que le vaya bien este consejo? ¡Compartíselo!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https://scontent.xx.fbcdn.net/v/t1.0-9/p720x720/72124823_2347141728718082_5975254649333088256_o.png?_nc_cat=101&amp;_nc_oc=AQl0tMikI_3cMtsi-r8ihg-KvMsqZQwaAk5GHnNS9ROdQ10KXvyFemUzp8UW5QVIfT0&amp;_nc_ht=scontent.xx&amp;oh=81b1a77b3a7ccdfa1a35a6228d300d34&amp;oe=5E4508C1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09:10:35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55762779"/>
                  </a:ext>
                </a:extLst>
              </a:tr>
            </a:tbl>
          </a:graphicData>
        </a:graphic>
      </p:graphicFrame>
      <p:sp>
        <p:nvSpPr>
          <p:cNvPr id="4" name="Text Placeholder 3">
            <a:extLst>
              <a:ext uri="{FF2B5EF4-FFF2-40B4-BE49-F238E27FC236}">
                <a16:creationId xmlns:a16="http://schemas.microsoft.com/office/drawing/2014/main" id="{78727FB2-F444-46A9-BDF8-DF13E9114020}"/>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641333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9EEDC-057B-4C1C-8FE1-CFB5B2A97AFD}"/>
              </a:ext>
            </a:extLst>
          </p:cNvPr>
          <p:cNvSpPr>
            <a:spLocks noGrp="1"/>
          </p:cNvSpPr>
          <p:nvPr>
            <p:ph type="title"/>
          </p:nvPr>
        </p:nvSpPr>
        <p:spPr/>
        <p:txBody>
          <a:bodyPr/>
          <a:lstStyle/>
          <a:p>
            <a:r>
              <a:rPr lang="es-ES"/>
              <a:t>Facebook Top 14 Posts del Periodo (Por % de interacción) | Asociación Bancaria Costarricense - 16 of 16</a:t>
            </a:r>
            <a:endParaRPr lang="en-US"/>
          </a:p>
        </p:txBody>
      </p:sp>
      <p:graphicFrame>
        <p:nvGraphicFramePr>
          <p:cNvPr id="5" name="Table Placeholder 4">
            <a:extLst>
              <a:ext uri="{FF2B5EF4-FFF2-40B4-BE49-F238E27FC236}">
                <a16:creationId xmlns:a16="http://schemas.microsoft.com/office/drawing/2014/main" id="{3F411268-958B-480C-BF3F-50D0C57906C6}"/>
              </a:ext>
            </a:extLst>
          </p:cNvPr>
          <p:cNvGraphicFramePr>
            <a:graphicFrameLocks noGrp="1"/>
          </p:cNvGraphicFramePr>
          <p:nvPr>
            <p:ph type="tbl" sz="quarter" idx="13"/>
            <p:extLst>
              <p:ext uri="{D42A27DB-BD31-4B8C-83A1-F6EECF244321}">
                <p14:modId xmlns:p14="http://schemas.microsoft.com/office/powerpoint/2010/main" val="1579080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81581808"/>
                    </a:ext>
                  </a:extLst>
                </a:gridCol>
                <a:gridCol w="905256">
                  <a:extLst>
                    <a:ext uri="{9D8B030D-6E8A-4147-A177-3AD203B41FA5}">
                      <a16:colId xmlns:a16="http://schemas.microsoft.com/office/drawing/2014/main" val="3590174560"/>
                    </a:ext>
                  </a:extLst>
                </a:gridCol>
                <a:gridCol w="658368">
                  <a:extLst>
                    <a:ext uri="{9D8B030D-6E8A-4147-A177-3AD203B41FA5}">
                      <a16:colId xmlns:a16="http://schemas.microsoft.com/office/drawing/2014/main" val="2629973713"/>
                    </a:ext>
                  </a:extLst>
                </a:gridCol>
                <a:gridCol w="329184">
                  <a:extLst>
                    <a:ext uri="{9D8B030D-6E8A-4147-A177-3AD203B41FA5}">
                      <a16:colId xmlns:a16="http://schemas.microsoft.com/office/drawing/2014/main" val="2607548542"/>
                    </a:ext>
                  </a:extLst>
                </a:gridCol>
                <a:gridCol w="329184">
                  <a:extLst>
                    <a:ext uri="{9D8B030D-6E8A-4147-A177-3AD203B41FA5}">
                      <a16:colId xmlns:a16="http://schemas.microsoft.com/office/drawing/2014/main" val="1563755877"/>
                    </a:ext>
                  </a:extLst>
                </a:gridCol>
                <a:gridCol w="329184">
                  <a:extLst>
                    <a:ext uri="{9D8B030D-6E8A-4147-A177-3AD203B41FA5}">
                      <a16:colId xmlns:a16="http://schemas.microsoft.com/office/drawing/2014/main" val="543485540"/>
                    </a:ext>
                  </a:extLst>
                </a:gridCol>
                <a:gridCol w="329184">
                  <a:extLst>
                    <a:ext uri="{9D8B030D-6E8A-4147-A177-3AD203B41FA5}">
                      <a16:colId xmlns:a16="http://schemas.microsoft.com/office/drawing/2014/main" val="1494574783"/>
                    </a:ext>
                  </a:extLst>
                </a:gridCol>
                <a:gridCol w="329184">
                  <a:extLst>
                    <a:ext uri="{9D8B030D-6E8A-4147-A177-3AD203B41FA5}">
                      <a16:colId xmlns:a16="http://schemas.microsoft.com/office/drawing/2014/main" val="3198742661"/>
                    </a:ext>
                  </a:extLst>
                </a:gridCol>
                <a:gridCol w="329184">
                  <a:extLst>
                    <a:ext uri="{9D8B030D-6E8A-4147-A177-3AD203B41FA5}">
                      <a16:colId xmlns:a16="http://schemas.microsoft.com/office/drawing/2014/main" val="3346622463"/>
                    </a:ext>
                  </a:extLst>
                </a:gridCol>
                <a:gridCol w="329184">
                  <a:extLst>
                    <a:ext uri="{9D8B030D-6E8A-4147-A177-3AD203B41FA5}">
                      <a16:colId xmlns:a16="http://schemas.microsoft.com/office/drawing/2014/main" val="1746505473"/>
                    </a:ext>
                  </a:extLst>
                </a:gridCol>
                <a:gridCol w="329184">
                  <a:extLst>
                    <a:ext uri="{9D8B030D-6E8A-4147-A177-3AD203B41FA5}">
                      <a16:colId xmlns:a16="http://schemas.microsoft.com/office/drawing/2014/main" val="2276317974"/>
                    </a:ext>
                  </a:extLst>
                </a:gridCol>
                <a:gridCol w="329184">
                  <a:extLst>
                    <a:ext uri="{9D8B030D-6E8A-4147-A177-3AD203B41FA5}">
                      <a16:colId xmlns:a16="http://schemas.microsoft.com/office/drawing/2014/main" val="1662329339"/>
                    </a:ext>
                  </a:extLst>
                </a:gridCol>
                <a:gridCol w="329184">
                  <a:extLst>
                    <a:ext uri="{9D8B030D-6E8A-4147-A177-3AD203B41FA5}">
                      <a16:colId xmlns:a16="http://schemas.microsoft.com/office/drawing/2014/main" val="1150355229"/>
                    </a:ext>
                  </a:extLst>
                </a:gridCol>
                <a:gridCol w="329184">
                  <a:extLst>
                    <a:ext uri="{9D8B030D-6E8A-4147-A177-3AD203B41FA5}">
                      <a16:colId xmlns:a16="http://schemas.microsoft.com/office/drawing/2014/main" val="1411299037"/>
                    </a:ext>
                  </a:extLst>
                </a:gridCol>
                <a:gridCol w="329184">
                  <a:extLst>
                    <a:ext uri="{9D8B030D-6E8A-4147-A177-3AD203B41FA5}">
                      <a16:colId xmlns:a16="http://schemas.microsoft.com/office/drawing/2014/main" val="2413767955"/>
                    </a:ext>
                  </a:extLst>
                </a:gridCol>
                <a:gridCol w="329184">
                  <a:extLst>
                    <a:ext uri="{9D8B030D-6E8A-4147-A177-3AD203B41FA5}">
                      <a16:colId xmlns:a16="http://schemas.microsoft.com/office/drawing/2014/main" val="75534066"/>
                    </a:ext>
                  </a:extLst>
                </a:gridCol>
                <a:gridCol w="329184">
                  <a:extLst>
                    <a:ext uri="{9D8B030D-6E8A-4147-A177-3AD203B41FA5}">
                      <a16:colId xmlns:a16="http://schemas.microsoft.com/office/drawing/2014/main" val="1504383231"/>
                    </a:ext>
                  </a:extLst>
                </a:gridCol>
                <a:gridCol w="329184">
                  <a:extLst>
                    <a:ext uri="{9D8B030D-6E8A-4147-A177-3AD203B41FA5}">
                      <a16:colId xmlns:a16="http://schemas.microsoft.com/office/drawing/2014/main" val="2744748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8172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- 2019-10-15 01:11:18</a:t>
                      </a:r>
                      <a:r>
                        <a:rPr kumimoji="0" lang="es-ES" sz="1000" b="0" i="0" u="none" strike="noStrike" kern="1200" cap="none" spc="0" normalizeH="0" baseline="0" noProof="0">
                          <a:ln>
                            <a:noFill/>
                          </a:ln>
                          <a:solidFill>
                            <a:prstClr val="black"/>
                          </a:solidFill>
                          <a:effectLst/>
                          <a:uLnTx/>
                          <a:uFillTx/>
                          <a:latin typeface="+mn-lt"/>
                          <a:ea typeface="+mn-ea"/>
                          <a:cs typeface="+mn-cs"/>
                        </a:rPr>
                        <a:t>
 Podrás ahorrar electricidad usando más luz natural, pero cuando sea necesaria la luz artificial, usar bombillos de bajo consumo te ayudará a ahorrar y a tener un mejor mañana.#DaleunCheckalAhorro.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https://scontent.xx.fbcdn.net/v/t1.0-9/p720x720/72635565_2356860227746232_6654044462047559680_o.png?_nc_cat=105&amp;_nc_oc=AQmcN-E2DDHpOmuNeYQHjyWbhBypZ6AobDBM2T428ipSGUy-sM3JdIfKGA1jp0cGF6I&amp;_nc_ht=scontent.xx&amp;oh=4ea3d6e428e75823db168f272bfa0496&amp;oe=5E651711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11/03/2019 09:06:23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5733324"/>
                  </a:ext>
                </a:extLst>
              </a:tr>
            </a:tbl>
          </a:graphicData>
        </a:graphic>
      </p:graphicFrame>
      <p:sp>
        <p:nvSpPr>
          <p:cNvPr id="4" name="Text Placeholder 3">
            <a:extLst>
              <a:ext uri="{FF2B5EF4-FFF2-40B4-BE49-F238E27FC236}">
                <a16:creationId xmlns:a16="http://schemas.microsoft.com/office/drawing/2014/main" id="{28816AA8-BA4E-4875-B734-8BFF18F6A8C5}"/>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227363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236A0-7664-4822-8BD5-0C340697EEEC}"/>
              </a:ext>
            </a:extLst>
          </p:cNvPr>
          <p:cNvSpPr>
            <a:spLocks noGrp="1"/>
          </p:cNvSpPr>
          <p:nvPr>
            <p:ph type="title"/>
          </p:nvPr>
        </p:nvSpPr>
        <p:spPr/>
        <p:txBody>
          <a:bodyPr/>
          <a:lstStyle/>
          <a:p>
            <a:r>
              <a:rPr lang="es-ES"/>
              <a:t>Facebook Videos con más % de vistos. | Asociación Bancaria Costarricense - 1 of 15</a:t>
            </a:r>
            <a:endParaRPr lang="en-US"/>
          </a:p>
        </p:txBody>
      </p:sp>
      <p:graphicFrame>
        <p:nvGraphicFramePr>
          <p:cNvPr id="5" name="Table Placeholder 4">
            <a:extLst>
              <a:ext uri="{FF2B5EF4-FFF2-40B4-BE49-F238E27FC236}">
                <a16:creationId xmlns:a16="http://schemas.microsoft.com/office/drawing/2014/main" id="{83BD0453-CDC3-467E-8ADC-CB34DDD5CCC5}"/>
              </a:ext>
            </a:extLst>
          </p:cNvPr>
          <p:cNvGraphicFramePr>
            <a:graphicFrameLocks noGrp="1"/>
          </p:cNvGraphicFramePr>
          <p:nvPr>
            <p:ph type="tbl" sz="quarter" idx="13"/>
            <p:extLst>
              <p:ext uri="{D42A27DB-BD31-4B8C-83A1-F6EECF244321}">
                <p14:modId xmlns:p14="http://schemas.microsoft.com/office/powerpoint/2010/main" val="209390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7498554"/>
                    </a:ext>
                  </a:extLst>
                </a:gridCol>
                <a:gridCol w="987552">
                  <a:extLst>
                    <a:ext uri="{9D8B030D-6E8A-4147-A177-3AD203B41FA5}">
                      <a16:colId xmlns:a16="http://schemas.microsoft.com/office/drawing/2014/main" val="885774613"/>
                    </a:ext>
                  </a:extLst>
                </a:gridCol>
                <a:gridCol w="208280">
                  <a:extLst>
                    <a:ext uri="{9D8B030D-6E8A-4147-A177-3AD203B41FA5}">
                      <a16:colId xmlns:a16="http://schemas.microsoft.com/office/drawing/2014/main" val="3705151056"/>
                    </a:ext>
                  </a:extLst>
                </a:gridCol>
                <a:gridCol w="246888">
                  <a:extLst>
                    <a:ext uri="{9D8B030D-6E8A-4147-A177-3AD203B41FA5}">
                      <a16:colId xmlns:a16="http://schemas.microsoft.com/office/drawing/2014/main" val="2996959994"/>
                    </a:ext>
                  </a:extLst>
                </a:gridCol>
                <a:gridCol w="246888">
                  <a:extLst>
                    <a:ext uri="{9D8B030D-6E8A-4147-A177-3AD203B41FA5}">
                      <a16:colId xmlns:a16="http://schemas.microsoft.com/office/drawing/2014/main" val="37359343"/>
                    </a:ext>
                  </a:extLst>
                </a:gridCol>
                <a:gridCol w="246888">
                  <a:extLst>
                    <a:ext uri="{9D8B030D-6E8A-4147-A177-3AD203B41FA5}">
                      <a16:colId xmlns:a16="http://schemas.microsoft.com/office/drawing/2014/main" val="3343897260"/>
                    </a:ext>
                  </a:extLst>
                </a:gridCol>
                <a:gridCol w="246888">
                  <a:extLst>
                    <a:ext uri="{9D8B030D-6E8A-4147-A177-3AD203B41FA5}">
                      <a16:colId xmlns:a16="http://schemas.microsoft.com/office/drawing/2014/main" val="3676329752"/>
                    </a:ext>
                  </a:extLst>
                </a:gridCol>
                <a:gridCol w="246888">
                  <a:extLst>
                    <a:ext uri="{9D8B030D-6E8A-4147-A177-3AD203B41FA5}">
                      <a16:colId xmlns:a16="http://schemas.microsoft.com/office/drawing/2014/main" val="2952712397"/>
                    </a:ext>
                  </a:extLst>
                </a:gridCol>
                <a:gridCol w="246888">
                  <a:extLst>
                    <a:ext uri="{9D8B030D-6E8A-4147-A177-3AD203B41FA5}">
                      <a16:colId xmlns:a16="http://schemas.microsoft.com/office/drawing/2014/main" val="2709637616"/>
                    </a:ext>
                  </a:extLst>
                </a:gridCol>
                <a:gridCol w="246888">
                  <a:extLst>
                    <a:ext uri="{9D8B030D-6E8A-4147-A177-3AD203B41FA5}">
                      <a16:colId xmlns:a16="http://schemas.microsoft.com/office/drawing/2014/main" val="4025886213"/>
                    </a:ext>
                  </a:extLst>
                </a:gridCol>
                <a:gridCol w="246888">
                  <a:extLst>
                    <a:ext uri="{9D8B030D-6E8A-4147-A177-3AD203B41FA5}">
                      <a16:colId xmlns:a16="http://schemas.microsoft.com/office/drawing/2014/main" val="308212368"/>
                    </a:ext>
                  </a:extLst>
                </a:gridCol>
                <a:gridCol w="246888">
                  <a:extLst>
                    <a:ext uri="{9D8B030D-6E8A-4147-A177-3AD203B41FA5}">
                      <a16:colId xmlns:a16="http://schemas.microsoft.com/office/drawing/2014/main" val="488675846"/>
                    </a:ext>
                  </a:extLst>
                </a:gridCol>
                <a:gridCol w="246888">
                  <a:extLst>
                    <a:ext uri="{9D8B030D-6E8A-4147-A177-3AD203B41FA5}">
                      <a16:colId xmlns:a16="http://schemas.microsoft.com/office/drawing/2014/main" val="140847338"/>
                    </a:ext>
                  </a:extLst>
                </a:gridCol>
                <a:gridCol w="246888">
                  <a:extLst>
                    <a:ext uri="{9D8B030D-6E8A-4147-A177-3AD203B41FA5}">
                      <a16:colId xmlns:a16="http://schemas.microsoft.com/office/drawing/2014/main" val="1467191914"/>
                    </a:ext>
                  </a:extLst>
                </a:gridCol>
                <a:gridCol w="246888">
                  <a:extLst>
                    <a:ext uri="{9D8B030D-6E8A-4147-A177-3AD203B41FA5}">
                      <a16:colId xmlns:a16="http://schemas.microsoft.com/office/drawing/2014/main" val="2784752395"/>
                    </a:ext>
                  </a:extLst>
                </a:gridCol>
                <a:gridCol w="246888">
                  <a:extLst>
                    <a:ext uri="{9D8B030D-6E8A-4147-A177-3AD203B41FA5}">
                      <a16:colId xmlns:a16="http://schemas.microsoft.com/office/drawing/2014/main" val="2354311645"/>
                    </a:ext>
                  </a:extLst>
                </a:gridCol>
                <a:gridCol w="246888">
                  <a:extLst>
                    <a:ext uri="{9D8B030D-6E8A-4147-A177-3AD203B41FA5}">
                      <a16:colId xmlns:a16="http://schemas.microsoft.com/office/drawing/2014/main" val="3780092562"/>
                    </a:ext>
                  </a:extLst>
                </a:gridCol>
                <a:gridCol w="246888">
                  <a:extLst>
                    <a:ext uri="{9D8B030D-6E8A-4147-A177-3AD203B41FA5}">
                      <a16:colId xmlns:a16="http://schemas.microsoft.com/office/drawing/2014/main" val="1139454087"/>
                    </a:ext>
                  </a:extLst>
                </a:gridCol>
                <a:gridCol w="246888">
                  <a:extLst>
                    <a:ext uri="{9D8B030D-6E8A-4147-A177-3AD203B41FA5}">
                      <a16:colId xmlns:a16="http://schemas.microsoft.com/office/drawing/2014/main" val="537114541"/>
                    </a:ext>
                  </a:extLst>
                </a:gridCol>
                <a:gridCol w="246888">
                  <a:extLst>
                    <a:ext uri="{9D8B030D-6E8A-4147-A177-3AD203B41FA5}">
                      <a16:colId xmlns:a16="http://schemas.microsoft.com/office/drawing/2014/main" val="3167827382"/>
                    </a:ext>
                  </a:extLst>
                </a:gridCol>
                <a:gridCol w="246888">
                  <a:extLst>
                    <a:ext uri="{9D8B030D-6E8A-4147-A177-3AD203B41FA5}">
                      <a16:colId xmlns:a16="http://schemas.microsoft.com/office/drawing/2014/main" val="1161902187"/>
                    </a:ext>
                  </a:extLst>
                </a:gridCol>
                <a:gridCol w="246888">
                  <a:extLst>
                    <a:ext uri="{9D8B030D-6E8A-4147-A177-3AD203B41FA5}">
                      <a16:colId xmlns:a16="http://schemas.microsoft.com/office/drawing/2014/main" val="1767319403"/>
                    </a:ext>
                  </a:extLst>
                </a:gridCol>
                <a:gridCol w="208280">
                  <a:extLst>
                    <a:ext uri="{9D8B030D-6E8A-4147-A177-3AD203B41FA5}">
                      <a16:colId xmlns:a16="http://schemas.microsoft.com/office/drawing/2014/main" val="2930048454"/>
                    </a:ext>
                  </a:extLst>
                </a:gridCol>
                <a:gridCol w="208280">
                  <a:extLst>
                    <a:ext uri="{9D8B030D-6E8A-4147-A177-3AD203B41FA5}">
                      <a16:colId xmlns:a16="http://schemas.microsoft.com/office/drawing/2014/main" val="4011846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19417442"/>
                  </a:ext>
                </a:extLst>
              </a:tr>
            </a:tbl>
          </a:graphicData>
        </a:graphic>
      </p:graphicFrame>
      <p:sp>
        <p:nvSpPr>
          <p:cNvPr id="4" name="Text Placeholder 3">
            <a:extLst>
              <a:ext uri="{FF2B5EF4-FFF2-40B4-BE49-F238E27FC236}">
                <a16:creationId xmlns:a16="http://schemas.microsoft.com/office/drawing/2014/main" id="{38D1A87D-5E88-4FAC-AE8F-B5995A60BF8E}"/>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826479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10252-F5C1-46EF-AC89-7BD63247331C}"/>
              </a:ext>
            </a:extLst>
          </p:cNvPr>
          <p:cNvSpPr>
            <a:spLocks noGrp="1"/>
          </p:cNvSpPr>
          <p:nvPr>
            <p:ph type="title"/>
          </p:nvPr>
        </p:nvSpPr>
        <p:spPr/>
        <p:txBody>
          <a:bodyPr/>
          <a:lstStyle/>
          <a:p>
            <a:r>
              <a:rPr lang="es-ES"/>
              <a:t>Facebook Videos con más % de vistos. | Asociación Bancaria Costarricense - 2 of 15</a:t>
            </a:r>
            <a:endParaRPr lang="en-US"/>
          </a:p>
        </p:txBody>
      </p:sp>
      <p:graphicFrame>
        <p:nvGraphicFramePr>
          <p:cNvPr id="5" name="Table Placeholder 4">
            <a:extLst>
              <a:ext uri="{FF2B5EF4-FFF2-40B4-BE49-F238E27FC236}">
                <a16:creationId xmlns:a16="http://schemas.microsoft.com/office/drawing/2014/main" id="{12FD6664-68A2-4861-A91F-5C4F6C85569E}"/>
              </a:ext>
            </a:extLst>
          </p:cNvPr>
          <p:cNvGraphicFramePr>
            <a:graphicFrameLocks noGrp="1"/>
          </p:cNvGraphicFramePr>
          <p:nvPr>
            <p:ph type="tbl" sz="quarter" idx="13"/>
            <p:extLst>
              <p:ext uri="{D42A27DB-BD31-4B8C-83A1-F6EECF244321}">
                <p14:modId xmlns:p14="http://schemas.microsoft.com/office/powerpoint/2010/main" val="1707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1213401"/>
                    </a:ext>
                  </a:extLst>
                </a:gridCol>
                <a:gridCol w="987552">
                  <a:extLst>
                    <a:ext uri="{9D8B030D-6E8A-4147-A177-3AD203B41FA5}">
                      <a16:colId xmlns:a16="http://schemas.microsoft.com/office/drawing/2014/main" val="1555428178"/>
                    </a:ext>
                  </a:extLst>
                </a:gridCol>
                <a:gridCol w="208280">
                  <a:extLst>
                    <a:ext uri="{9D8B030D-6E8A-4147-A177-3AD203B41FA5}">
                      <a16:colId xmlns:a16="http://schemas.microsoft.com/office/drawing/2014/main" val="2520144868"/>
                    </a:ext>
                  </a:extLst>
                </a:gridCol>
                <a:gridCol w="246888">
                  <a:extLst>
                    <a:ext uri="{9D8B030D-6E8A-4147-A177-3AD203B41FA5}">
                      <a16:colId xmlns:a16="http://schemas.microsoft.com/office/drawing/2014/main" val="470738856"/>
                    </a:ext>
                  </a:extLst>
                </a:gridCol>
                <a:gridCol w="246888">
                  <a:extLst>
                    <a:ext uri="{9D8B030D-6E8A-4147-A177-3AD203B41FA5}">
                      <a16:colId xmlns:a16="http://schemas.microsoft.com/office/drawing/2014/main" val="2514168058"/>
                    </a:ext>
                  </a:extLst>
                </a:gridCol>
                <a:gridCol w="246888">
                  <a:extLst>
                    <a:ext uri="{9D8B030D-6E8A-4147-A177-3AD203B41FA5}">
                      <a16:colId xmlns:a16="http://schemas.microsoft.com/office/drawing/2014/main" val="2596031592"/>
                    </a:ext>
                  </a:extLst>
                </a:gridCol>
                <a:gridCol w="246888">
                  <a:extLst>
                    <a:ext uri="{9D8B030D-6E8A-4147-A177-3AD203B41FA5}">
                      <a16:colId xmlns:a16="http://schemas.microsoft.com/office/drawing/2014/main" val="402793427"/>
                    </a:ext>
                  </a:extLst>
                </a:gridCol>
                <a:gridCol w="246888">
                  <a:extLst>
                    <a:ext uri="{9D8B030D-6E8A-4147-A177-3AD203B41FA5}">
                      <a16:colId xmlns:a16="http://schemas.microsoft.com/office/drawing/2014/main" val="3844273249"/>
                    </a:ext>
                  </a:extLst>
                </a:gridCol>
                <a:gridCol w="246888">
                  <a:extLst>
                    <a:ext uri="{9D8B030D-6E8A-4147-A177-3AD203B41FA5}">
                      <a16:colId xmlns:a16="http://schemas.microsoft.com/office/drawing/2014/main" val="2825876067"/>
                    </a:ext>
                  </a:extLst>
                </a:gridCol>
                <a:gridCol w="246888">
                  <a:extLst>
                    <a:ext uri="{9D8B030D-6E8A-4147-A177-3AD203B41FA5}">
                      <a16:colId xmlns:a16="http://schemas.microsoft.com/office/drawing/2014/main" val="342660653"/>
                    </a:ext>
                  </a:extLst>
                </a:gridCol>
                <a:gridCol w="246888">
                  <a:extLst>
                    <a:ext uri="{9D8B030D-6E8A-4147-A177-3AD203B41FA5}">
                      <a16:colId xmlns:a16="http://schemas.microsoft.com/office/drawing/2014/main" val="2486303788"/>
                    </a:ext>
                  </a:extLst>
                </a:gridCol>
                <a:gridCol w="246888">
                  <a:extLst>
                    <a:ext uri="{9D8B030D-6E8A-4147-A177-3AD203B41FA5}">
                      <a16:colId xmlns:a16="http://schemas.microsoft.com/office/drawing/2014/main" val="1650236866"/>
                    </a:ext>
                  </a:extLst>
                </a:gridCol>
                <a:gridCol w="246888">
                  <a:extLst>
                    <a:ext uri="{9D8B030D-6E8A-4147-A177-3AD203B41FA5}">
                      <a16:colId xmlns:a16="http://schemas.microsoft.com/office/drawing/2014/main" val="1841946838"/>
                    </a:ext>
                  </a:extLst>
                </a:gridCol>
                <a:gridCol w="246888">
                  <a:extLst>
                    <a:ext uri="{9D8B030D-6E8A-4147-A177-3AD203B41FA5}">
                      <a16:colId xmlns:a16="http://schemas.microsoft.com/office/drawing/2014/main" val="2536731300"/>
                    </a:ext>
                  </a:extLst>
                </a:gridCol>
                <a:gridCol w="246888">
                  <a:extLst>
                    <a:ext uri="{9D8B030D-6E8A-4147-A177-3AD203B41FA5}">
                      <a16:colId xmlns:a16="http://schemas.microsoft.com/office/drawing/2014/main" val="2292343838"/>
                    </a:ext>
                  </a:extLst>
                </a:gridCol>
                <a:gridCol w="246888">
                  <a:extLst>
                    <a:ext uri="{9D8B030D-6E8A-4147-A177-3AD203B41FA5}">
                      <a16:colId xmlns:a16="http://schemas.microsoft.com/office/drawing/2014/main" val="3233807116"/>
                    </a:ext>
                  </a:extLst>
                </a:gridCol>
                <a:gridCol w="246888">
                  <a:extLst>
                    <a:ext uri="{9D8B030D-6E8A-4147-A177-3AD203B41FA5}">
                      <a16:colId xmlns:a16="http://schemas.microsoft.com/office/drawing/2014/main" val="2850369979"/>
                    </a:ext>
                  </a:extLst>
                </a:gridCol>
                <a:gridCol w="246888">
                  <a:extLst>
                    <a:ext uri="{9D8B030D-6E8A-4147-A177-3AD203B41FA5}">
                      <a16:colId xmlns:a16="http://schemas.microsoft.com/office/drawing/2014/main" val="12474508"/>
                    </a:ext>
                  </a:extLst>
                </a:gridCol>
                <a:gridCol w="246888">
                  <a:extLst>
                    <a:ext uri="{9D8B030D-6E8A-4147-A177-3AD203B41FA5}">
                      <a16:colId xmlns:a16="http://schemas.microsoft.com/office/drawing/2014/main" val="293719266"/>
                    </a:ext>
                  </a:extLst>
                </a:gridCol>
                <a:gridCol w="246888">
                  <a:extLst>
                    <a:ext uri="{9D8B030D-6E8A-4147-A177-3AD203B41FA5}">
                      <a16:colId xmlns:a16="http://schemas.microsoft.com/office/drawing/2014/main" val="3655135132"/>
                    </a:ext>
                  </a:extLst>
                </a:gridCol>
                <a:gridCol w="246888">
                  <a:extLst>
                    <a:ext uri="{9D8B030D-6E8A-4147-A177-3AD203B41FA5}">
                      <a16:colId xmlns:a16="http://schemas.microsoft.com/office/drawing/2014/main" val="1605202473"/>
                    </a:ext>
                  </a:extLst>
                </a:gridCol>
                <a:gridCol w="246888">
                  <a:extLst>
                    <a:ext uri="{9D8B030D-6E8A-4147-A177-3AD203B41FA5}">
                      <a16:colId xmlns:a16="http://schemas.microsoft.com/office/drawing/2014/main" val="92018645"/>
                    </a:ext>
                  </a:extLst>
                </a:gridCol>
                <a:gridCol w="208280">
                  <a:extLst>
                    <a:ext uri="{9D8B030D-6E8A-4147-A177-3AD203B41FA5}">
                      <a16:colId xmlns:a16="http://schemas.microsoft.com/office/drawing/2014/main" val="1417100431"/>
                    </a:ext>
                  </a:extLst>
                </a:gridCol>
                <a:gridCol w="208280">
                  <a:extLst>
                    <a:ext uri="{9D8B030D-6E8A-4147-A177-3AD203B41FA5}">
                      <a16:colId xmlns:a16="http://schemas.microsoft.com/office/drawing/2014/main" val="1212313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35973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00:27:39</a:t>
                      </a:r>
                      <a:r>
                        <a:rPr kumimoji="0" lang="es-ES" sz="1000" b="0" i="0" u="none" strike="noStrike" kern="1200" cap="none" spc="0" normalizeH="0" baseline="0" noProof="0">
                          <a:ln>
                            <a:noFill/>
                          </a:ln>
                          <a:solidFill>
                            <a:prstClr val="black"/>
                          </a:solidFill>
                          <a:effectLst/>
                          <a:uLnTx/>
                          <a:uFillTx/>
                          <a:latin typeface="+mn-lt"/>
                          <a:ea typeface="+mn-ea"/>
                          <a:cs typeface="+mn-cs"/>
                        </a:rPr>
                        <a:t>
 En las últimas semanas se ha discutido mucho el tema de FRAUDE TELEFÓNICO o por medios electrónicos, en ABC queremos que estés preparado, por eso este mes estaremos hablando de esos consejos prácticos para tomen en cuenta... con humor ¡pero en serio! #YoNoCaigo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https://scontent.xx.fbcdn.net/v/t15.13418-10/s168x128/67523897_2547425801984687_21791762116771840_n.jpeg?_nc_cat=107&amp;_nc_oc=AQl51-oboFzRhp9gWPx6PMBP8tZH_UXkdcopfuJQw_UTQSu7X48fcIceFu4aXDF8vT8&amp;_nc_ht=scontent.xx&amp;oh=70ce66b97b3a27a067c83dae03e7a5cb&amp;oe=5E3E0684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11/10/2019 13:25:38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a:t>
                      </a:r>
                    </a:p>
                  </a:txBody>
                  <a:tcPr/>
                </a:tc>
                <a:extLst>
                  <a:ext uri="{0D108BD9-81ED-4DB2-BD59-A6C34878D82A}">
                    <a16:rowId xmlns:a16="http://schemas.microsoft.com/office/drawing/2014/main" val="1279358177"/>
                  </a:ext>
                </a:extLst>
              </a:tr>
            </a:tbl>
          </a:graphicData>
        </a:graphic>
      </p:graphicFrame>
      <p:sp>
        <p:nvSpPr>
          <p:cNvPr id="4" name="Text Placeholder 3">
            <a:extLst>
              <a:ext uri="{FF2B5EF4-FFF2-40B4-BE49-F238E27FC236}">
                <a16:creationId xmlns:a16="http://schemas.microsoft.com/office/drawing/2014/main" id="{4438ABFB-1C1B-48D1-A8A6-611513669072}"/>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364794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814E0-3228-45BE-81D3-6C30DD37B034}"/>
              </a:ext>
            </a:extLst>
          </p:cNvPr>
          <p:cNvSpPr>
            <a:spLocks noGrp="1"/>
          </p:cNvSpPr>
          <p:nvPr>
            <p:ph type="title"/>
          </p:nvPr>
        </p:nvSpPr>
        <p:spPr/>
        <p:txBody>
          <a:bodyPr/>
          <a:lstStyle/>
          <a:p>
            <a:r>
              <a:rPr lang="es-ES"/>
              <a:t>Facebook Videos con más % de vistos. | Asociación Bancaria Costarricense - 3 of 15</a:t>
            </a:r>
            <a:endParaRPr lang="en-US"/>
          </a:p>
        </p:txBody>
      </p:sp>
      <p:graphicFrame>
        <p:nvGraphicFramePr>
          <p:cNvPr id="5" name="Table Placeholder 4">
            <a:extLst>
              <a:ext uri="{FF2B5EF4-FFF2-40B4-BE49-F238E27FC236}">
                <a16:creationId xmlns:a16="http://schemas.microsoft.com/office/drawing/2014/main" id="{F4602C21-FF69-4737-89E3-986965CE31BD}"/>
              </a:ext>
            </a:extLst>
          </p:cNvPr>
          <p:cNvGraphicFramePr>
            <a:graphicFrameLocks noGrp="1"/>
          </p:cNvGraphicFramePr>
          <p:nvPr>
            <p:ph type="tbl" sz="quarter" idx="13"/>
            <p:extLst>
              <p:ext uri="{D42A27DB-BD31-4B8C-83A1-F6EECF244321}">
                <p14:modId xmlns:p14="http://schemas.microsoft.com/office/powerpoint/2010/main" val="1752787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647454"/>
                    </a:ext>
                  </a:extLst>
                </a:gridCol>
                <a:gridCol w="987552">
                  <a:extLst>
                    <a:ext uri="{9D8B030D-6E8A-4147-A177-3AD203B41FA5}">
                      <a16:colId xmlns:a16="http://schemas.microsoft.com/office/drawing/2014/main" val="2441160231"/>
                    </a:ext>
                  </a:extLst>
                </a:gridCol>
                <a:gridCol w="208280">
                  <a:extLst>
                    <a:ext uri="{9D8B030D-6E8A-4147-A177-3AD203B41FA5}">
                      <a16:colId xmlns:a16="http://schemas.microsoft.com/office/drawing/2014/main" val="2749356133"/>
                    </a:ext>
                  </a:extLst>
                </a:gridCol>
                <a:gridCol w="246888">
                  <a:extLst>
                    <a:ext uri="{9D8B030D-6E8A-4147-A177-3AD203B41FA5}">
                      <a16:colId xmlns:a16="http://schemas.microsoft.com/office/drawing/2014/main" val="145306909"/>
                    </a:ext>
                  </a:extLst>
                </a:gridCol>
                <a:gridCol w="246888">
                  <a:extLst>
                    <a:ext uri="{9D8B030D-6E8A-4147-A177-3AD203B41FA5}">
                      <a16:colId xmlns:a16="http://schemas.microsoft.com/office/drawing/2014/main" val="1321786850"/>
                    </a:ext>
                  </a:extLst>
                </a:gridCol>
                <a:gridCol w="246888">
                  <a:extLst>
                    <a:ext uri="{9D8B030D-6E8A-4147-A177-3AD203B41FA5}">
                      <a16:colId xmlns:a16="http://schemas.microsoft.com/office/drawing/2014/main" val="444340631"/>
                    </a:ext>
                  </a:extLst>
                </a:gridCol>
                <a:gridCol w="246888">
                  <a:extLst>
                    <a:ext uri="{9D8B030D-6E8A-4147-A177-3AD203B41FA5}">
                      <a16:colId xmlns:a16="http://schemas.microsoft.com/office/drawing/2014/main" val="1102589847"/>
                    </a:ext>
                  </a:extLst>
                </a:gridCol>
                <a:gridCol w="246888">
                  <a:extLst>
                    <a:ext uri="{9D8B030D-6E8A-4147-A177-3AD203B41FA5}">
                      <a16:colId xmlns:a16="http://schemas.microsoft.com/office/drawing/2014/main" val="4285228344"/>
                    </a:ext>
                  </a:extLst>
                </a:gridCol>
                <a:gridCol w="246888">
                  <a:extLst>
                    <a:ext uri="{9D8B030D-6E8A-4147-A177-3AD203B41FA5}">
                      <a16:colId xmlns:a16="http://schemas.microsoft.com/office/drawing/2014/main" val="3690443280"/>
                    </a:ext>
                  </a:extLst>
                </a:gridCol>
                <a:gridCol w="246888">
                  <a:extLst>
                    <a:ext uri="{9D8B030D-6E8A-4147-A177-3AD203B41FA5}">
                      <a16:colId xmlns:a16="http://schemas.microsoft.com/office/drawing/2014/main" val="492303290"/>
                    </a:ext>
                  </a:extLst>
                </a:gridCol>
                <a:gridCol w="246888">
                  <a:extLst>
                    <a:ext uri="{9D8B030D-6E8A-4147-A177-3AD203B41FA5}">
                      <a16:colId xmlns:a16="http://schemas.microsoft.com/office/drawing/2014/main" val="681242241"/>
                    </a:ext>
                  </a:extLst>
                </a:gridCol>
                <a:gridCol w="246888">
                  <a:extLst>
                    <a:ext uri="{9D8B030D-6E8A-4147-A177-3AD203B41FA5}">
                      <a16:colId xmlns:a16="http://schemas.microsoft.com/office/drawing/2014/main" val="3031972109"/>
                    </a:ext>
                  </a:extLst>
                </a:gridCol>
                <a:gridCol w="246888">
                  <a:extLst>
                    <a:ext uri="{9D8B030D-6E8A-4147-A177-3AD203B41FA5}">
                      <a16:colId xmlns:a16="http://schemas.microsoft.com/office/drawing/2014/main" val="697021919"/>
                    </a:ext>
                  </a:extLst>
                </a:gridCol>
                <a:gridCol w="246888">
                  <a:extLst>
                    <a:ext uri="{9D8B030D-6E8A-4147-A177-3AD203B41FA5}">
                      <a16:colId xmlns:a16="http://schemas.microsoft.com/office/drawing/2014/main" val="1072375540"/>
                    </a:ext>
                  </a:extLst>
                </a:gridCol>
                <a:gridCol w="246888">
                  <a:extLst>
                    <a:ext uri="{9D8B030D-6E8A-4147-A177-3AD203B41FA5}">
                      <a16:colId xmlns:a16="http://schemas.microsoft.com/office/drawing/2014/main" val="2523927895"/>
                    </a:ext>
                  </a:extLst>
                </a:gridCol>
                <a:gridCol w="246888">
                  <a:extLst>
                    <a:ext uri="{9D8B030D-6E8A-4147-A177-3AD203B41FA5}">
                      <a16:colId xmlns:a16="http://schemas.microsoft.com/office/drawing/2014/main" val="2402448124"/>
                    </a:ext>
                  </a:extLst>
                </a:gridCol>
                <a:gridCol w="246888">
                  <a:extLst>
                    <a:ext uri="{9D8B030D-6E8A-4147-A177-3AD203B41FA5}">
                      <a16:colId xmlns:a16="http://schemas.microsoft.com/office/drawing/2014/main" val="414932351"/>
                    </a:ext>
                  </a:extLst>
                </a:gridCol>
                <a:gridCol w="246888">
                  <a:extLst>
                    <a:ext uri="{9D8B030D-6E8A-4147-A177-3AD203B41FA5}">
                      <a16:colId xmlns:a16="http://schemas.microsoft.com/office/drawing/2014/main" val="4280330434"/>
                    </a:ext>
                  </a:extLst>
                </a:gridCol>
                <a:gridCol w="246888">
                  <a:extLst>
                    <a:ext uri="{9D8B030D-6E8A-4147-A177-3AD203B41FA5}">
                      <a16:colId xmlns:a16="http://schemas.microsoft.com/office/drawing/2014/main" val="2933075071"/>
                    </a:ext>
                  </a:extLst>
                </a:gridCol>
                <a:gridCol w="246888">
                  <a:extLst>
                    <a:ext uri="{9D8B030D-6E8A-4147-A177-3AD203B41FA5}">
                      <a16:colId xmlns:a16="http://schemas.microsoft.com/office/drawing/2014/main" val="164714718"/>
                    </a:ext>
                  </a:extLst>
                </a:gridCol>
                <a:gridCol w="246888">
                  <a:extLst>
                    <a:ext uri="{9D8B030D-6E8A-4147-A177-3AD203B41FA5}">
                      <a16:colId xmlns:a16="http://schemas.microsoft.com/office/drawing/2014/main" val="1408456766"/>
                    </a:ext>
                  </a:extLst>
                </a:gridCol>
                <a:gridCol w="246888">
                  <a:extLst>
                    <a:ext uri="{9D8B030D-6E8A-4147-A177-3AD203B41FA5}">
                      <a16:colId xmlns:a16="http://schemas.microsoft.com/office/drawing/2014/main" val="1321787120"/>
                    </a:ext>
                  </a:extLst>
                </a:gridCol>
                <a:gridCol w="208280">
                  <a:extLst>
                    <a:ext uri="{9D8B030D-6E8A-4147-A177-3AD203B41FA5}">
                      <a16:colId xmlns:a16="http://schemas.microsoft.com/office/drawing/2014/main" val="1963440776"/>
                    </a:ext>
                  </a:extLst>
                </a:gridCol>
                <a:gridCol w="208280">
                  <a:extLst>
                    <a:ext uri="{9D8B030D-6E8A-4147-A177-3AD203B41FA5}">
                      <a16:colId xmlns:a16="http://schemas.microsoft.com/office/drawing/2014/main" val="2411476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7691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- 2019-05-17 22:59:13</a:t>
                      </a:r>
                      <a:r>
                        <a:rPr kumimoji="0" lang="es-ES" sz="1000" b="0" i="0" u="none" strike="noStrike" kern="1200" cap="none" spc="0" normalizeH="0" baseline="0" noProof="0">
                          <a:ln>
                            <a:noFill/>
                          </a:ln>
                          <a:solidFill>
                            <a:prstClr val="black"/>
                          </a:solidFill>
                          <a:effectLst/>
                          <a:uLnTx/>
                          <a:uFillTx/>
                          <a:latin typeface="+mn-lt"/>
                          <a:ea typeface="+mn-ea"/>
                          <a:cs typeface="+mn-cs"/>
                        </a:rPr>
                        <a:t>
 ¿Alguna vez el ahorro ha sido una salvada para vos? Tu historia podría ser una próxima aventura para AYUDAR a Paquito. ¡Contanos! (Si conocés alguien con una buena historia de ahorro, compartile esta publicación).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https://scontent.xx.fbcdn.net/v/t15.5256-10/p168x128/59492714_448852092592737_6975574084717379584_n.jpg?_nc_cat=101&amp;_nc_oc=AQk7dwrkwHKMQwYu1h8FgOsTB7w2PEPS8EPgfPL7saHqQTlWCrx-klDhd5eZg8FSnXo&amp;_nc_ht=scontent.xx&amp;oh=8d562d8ff651a9b87600c78feeafe03d&amp;oe=5E607FBA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extLst>
                  <a:ext uri="{0D108BD9-81ED-4DB2-BD59-A6C34878D82A}">
                    <a16:rowId xmlns:a16="http://schemas.microsoft.com/office/drawing/2014/main" val="3514906878"/>
                  </a:ext>
                </a:extLst>
              </a:tr>
            </a:tbl>
          </a:graphicData>
        </a:graphic>
      </p:graphicFrame>
      <p:sp>
        <p:nvSpPr>
          <p:cNvPr id="4" name="Text Placeholder 3">
            <a:extLst>
              <a:ext uri="{FF2B5EF4-FFF2-40B4-BE49-F238E27FC236}">
                <a16:creationId xmlns:a16="http://schemas.microsoft.com/office/drawing/2014/main" id="{B73AA10F-EF9D-4FF1-B701-32B5D498B40D}"/>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78345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AC14A-0958-46A2-9279-263922949DA7}"/>
              </a:ext>
            </a:extLst>
          </p:cNvPr>
          <p:cNvSpPr>
            <a:spLocks noGrp="1"/>
          </p:cNvSpPr>
          <p:nvPr>
            <p:ph type="title"/>
          </p:nvPr>
        </p:nvSpPr>
        <p:spPr/>
        <p:txBody>
          <a:bodyPr/>
          <a:lstStyle/>
          <a:p>
            <a:r>
              <a:rPr lang="es-ES"/>
              <a:t>Facebook Videos con más % de vistos. | Asociación Bancaria Costarricense - 4 of 15</a:t>
            </a:r>
            <a:endParaRPr lang="en-US"/>
          </a:p>
        </p:txBody>
      </p:sp>
      <p:graphicFrame>
        <p:nvGraphicFramePr>
          <p:cNvPr id="5" name="Table Placeholder 4">
            <a:extLst>
              <a:ext uri="{FF2B5EF4-FFF2-40B4-BE49-F238E27FC236}">
                <a16:creationId xmlns:a16="http://schemas.microsoft.com/office/drawing/2014/main" id="{EAC24777-114D-4D68-935B-178746AFF7F4}"/>
              </a:ext>
            </a:extLst>
          </p:cNvPr>
          <p:cNvGraphicFramePr>
            <a:graphicFrameLocks noGrp="1"/>
          </p:cNvGraphicFramePr>
          <p:nvPr>
            <p:ph type="tbl" sz="quarter" idx="13"/>
            <p:extLst>
              <p:ext uri="{D42A27DB-BD31-4B8C-83A1-F6EECF244321}">
                <p14:modId xmlns:p14="http://schemas.microsoft.com/office/powerpoint/2010/main" val="213761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6861863"/>
                    </a:ext>
                  </a:extLst>
                </a:gridCol>
                <a:gridCol w="987552">
                  <a:extLst>
                    <a:ext uri="{9D8B030D-6E8A-4147-A177-3AD203B41FA5}">
                      <a16:colId xmlns:a16="http://schemas.microsoft.com/office/drawing/2014/main" val="689519274"/>
                    </a:ext>
                  </a:extLst>
                </a:gridCol>
                <a:gridCol w="208280">
                  <a:extLst>
                    <a:ext uri="{9D8B030D-6E8A-4147-A177-3AD203B41FA5}">
                      <a16:colId xmlns:a16="http://schemas.microsoft.com/office/drawing/2014/main" val="3777980931"/>
                    </a:ext>
                  </a:extLst>
                </a:gridCol>
                <a:gridCol w="246888">
                  <a:extLst>
                    <a:ext uri="{9D8B030D-6E8A-4147-A177-3AD203B41FA5}">
                      <a16:colId xmlns:a16="http://schemas.microsoft.com/office/drawing/2014/main" val="3451499909"/>
                    </a:ext>
                  </a:extLst>
                </a:gridCol>
                <a:gridCol w="246888">
                  <a:extLst>
                    <a:ext uri="{9D8B030D-6E8A-4147-A177-3AD203B41FA5}">
                      <a16:colId xmlns:a16="http://schemas.microsoft.com/office/drawing/2014/main" val="1474271725"/>
                    </a:ext>
                  </a:extLst>
                </a:gridCol>
                <a:gridCol w="246888">
                  <a:extLst>
                    <a:ext uri="{9D8B030D-6E8A-4147-A177-3AD203B41FA5}">
                      <a16:colId xmlns:a16="http://schemas.microsoft.com/office/drawing/2014/main" val="3329107902"/>
                    </a:ext>
                  </a:extLst>
                </a:gridCol>
                <a:gridCol w="246888">
                  <a:extLst>
                    <a:ext uri="{9D8B030D-6E8A-4147-A177-3AD203B41FA5}">
                      <a16:colId xmlns:a16="http://schemas.microsoft.com/office/drawing/2014/main" val="1402191956"/>
                    </a:ext>
                  </a:extLst>
                </a:gridCol>
                <a:gridCol w="246888">
                  <a:extLst>
                    <a:ext uri="{9D8B030D-6E8A-4147-A177-3AD203B41FA5}">
                      <a16:colId xmlns:a16="http://schemas.microsoft.com/office/drawing/2014/main" val="4075620117"/>
                    </a:ext>
                  </a:extLst>
                </a:gridCol>
                <a:gridCol w="246888">
                  <a:extLst>
                    <a:ext uri="{9D8B030D-6E8A-4147-A177-3AD203B41FA5}">
                      <a16:colId xmlns:a16="http://schemas.microsoft.com/office/drawing/2014/main" val="891741784"/>
                    </a:ext>
                  </a:extLst>
                </a:gridCol>
                <a:gridCol w="246888">
                  <a:extLst>
                    <a:ext uri="{9D8B030D-6E8A-4147-A177-3AD203B41FA5}">
                      <a16:colId xmlns:a16="http://schemas.microsoft.com/office/drawing/2014/main" val="1628397091"/>
                    </a:ext>
                  </a:extLst>
                </a:gridCol>
                <a:gridCol w="246888">
                  <a:extLst>
                    <a:ext uri="{9D8B030D-6E8A-4147-A177-3AD203B41FA5}">
                      <a16:colId xmlns:a16="http://schemas.microsoft.com/office/drawing/2014/main" val="4292931478"/>
                    </a:ext>
                  </a:extLst>
                </a:gridCol>
                <a:gridCol w="246888">
                  <a:extLst>
                    <a:ext uri="{9D8B030D-6E8A-4147-A177-3AD203B41FA5}">
                      <a16:colId xmlns:a16="http://schemas.microsoft.com/office/drawing/2014/main" val="3539868673"/>
                    </a:ext>
                  </a:extLst>
                </a:gridCol>
                <a:gridCol w="246888">
                  <a:extLst>
                    <a:ext uri="{9D8B030D-6E8A-4147-A177-3AD203B41FA5}">
                      <a16:colId xmlns:a16="http://schemas.microsoft.com/office/drawing/2014/main" val="3369293914"/>
                    </a:ext>
                  </a:extLst>
                </a:gridCol>
                <a:gridCol w="246888">
                  <a:extLst>
                    <a:ext uri="{9D8B030D-6E8A-4147-A177-3AD203B41FA5}">
                      <a16:colId xmlns:a16="http://schemas.microsoft.com/office/drawing/2014/main" val="4271795474"/>
                    </a:ext>
                  </a:extLst>
                </a:gridCol>
                <a:gridCol w="246888">
                  <a:extLst>
                    <a:ext uri="{9D8B030D-6E8A-4147-A177-3AD203B41FA5}">
                      <a16:colId xmlns:a16="http://schemas.microsoft.com/office/drawing/2014/main" val="2264167674"/>
                    </a:ext>
                  </a:extLst>
                </a:gridCol>
                <a:gridCol w="246888">
                  <a:extLst>
                    <a:ext uri="{9D8B030D-6E8A-4147-A177-3AD203B41FA5}">
                      <a16:colId xmlns:a16="http://schemas.microsoft.com/office/drawing/2014/main" val="2784073721"/>
                    </a:ext>
                  </a:extLst>
                </a:gridCol>
                <a:gridCol w="246888">
                  <a:extLst>
                    <a:ext uri="{9D8B030D-6E8A-4147-A177-3AD203B41FA5}">
                      <a16:colId xmlns:a16="http://schemas.microsoft.com/office/drawing/2014/main" val="4012946169"/>
                    </a:ext>
                  </a:extLst>
                </a:gridCol>
                <a:gridCol w="246888">
                  <a:extLst>
                    <a:ext uri="{9D8B030D-6E8A-4147-A177-3AD203B41FA5}">
                      <a16:colId xmlns:a16="http://schemas.microsoft.com/office/drawing/2014/main" val="4028767903"/>
                    </a:ext>
                  </a:extLst>
                </a:gridCol>
                <a:gridCol w="246888">
                  <a:extLst>
                    <a:ext uri="{9D8B030D-6E8A-4147-A177-3AD203B41FA5}">
                      <a16:colId xmlns:a16="http://schemas.microsoft.com/office/drawing/2014/main" val="3026894294"/>
                    </a:ext>
                  </a:extLst>
                </a:gridCol>
                <a:gridCol w="246888">
                  <a:extLst>
                    <a:ext uri="{9D8B030D-6E8A-4147-A177-3AD203B41FA5}">
                      <a16:colId xmlns:a16="http://schemas.microsoft.com/office/drawing/2014/main" val="3286640654"/>
                    </a:ext>
                  </a:extLst>
                </a:gridCol>
                <a:gridCol w="246888">
                  <a:extLst>
                    <a:ext uri="{9D8B030D-6E8A-4147-A177-3AD203B41FA5}">
                      <a16:colId xmlns:a16="http://schemas.microsoft.com/office/drawing/2014/main" val="1444997186"/>
                    </a:ext>
                  </a:extLst>
                </a:gridCol>
                <a:gridCol w="246888">
                  <a:extLst>
                    <a:ext uri="{9D8B030D-6E8A-4147-A177-3AD203B41FA5}">
                      <a16:colId xmlns:a16="http://schemas.microsoft.com/office/drawing/2014/main" val="2898827688"/>
                    </a:ext>
                  </a:extLst>
                </a:gridCol>
                <a:gridCol w="208280">
                  <a:extLst>
                    <a:ext uri="{9D8B030D-6E8A-4147-A177-3AD203B41FA5}">
                      <a16:colId xmlns:a16="http://schemas.microsoft.com/office/drawing/2014/main" val="3755006640"/>
                    </a:ext>
                  </a:extLst>
                </a:gridCol>
                <a:gridCol w="208280">
                  <a:extLst>
                    <a:ext uri="{9D8B030D-6E8A-4147-A177-3AD203B41FA5}">
                      <a16:colId xmlns:a16="http://schemas.microsoft.com/office/drawing/2014/main" val="2857691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874438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- 2019-05-14 22:42:27</a:t>
                      </a:r>
                      <a:r>
                        <a:rPr kumimoji="0" lang="es-ES" sz="1000" b="0" i="0" u="none" strike="noStrike" kern="1200" cap="none" spc="0" normalizeH="0" baseline="0" noProof="0">
                          <a:ln>
                            <a:noFill/>
                          </a:ln>
                          <a:solidFill>
                            <a:prstClr val="black"/>
                          </a:solidFill>
                          <a:effectLst/>
                          <a:uLnTx/>
                          <a:uFillTx/>
                          <a:latin typeface="+mn-lt"/>
                          <a:ea typeface="+mn-ea"/>
                          <a:cs typeface="+mn-cs"/>
                        </a:rPr>
                        <a:t>
 Toda acción, tiene consecuencias. ¿Estás siendo ordenado o le estás siguiendo el ejemplo a Paquito? Disfrutá de sus cosas, pero de forma responsable. (Compartí este consejo con algún Paquito).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https://scontent.xx.fbcdn.net/v/t15.5256-10/p168x128/59654508_2304775359766021_3641723231502598144_n.jpg?_nc_cat=106&amp;_nc_oc=AQmZQGDfWdaUj4BUE6PZ_ZOHzHan-FeR_x0aTNOZkszVp30Di5GH8ORBC9F2DiksTs0&amp;_nc_ht=scontent.xx&amp;oh=249b8178976c913208e357c9e80128a1&amp;oe=5E46F7AA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2.02 %</a:t>
                      </a:r>
                    </a:p>
                  </a:txBody>
                  <a:tcPr/>
                </a:tc>
                <a:extLst>
                  <a:ext uri="{0D108BD9-81ED-4DB2-BD59-A6C34878D82A}">
                    <a16:rowId xmlns:a16="http://schemas.microsoft.com/office/drawing/2014/main" val="2833386531"/>
                  </a:ext>
                </a:extLst>
              </a:tr>
            </a:tbl>
          </a:graphicData>
        </a:graphic>
      </p:graphicFrame>
      <p:sp>
        <p:nvSpPr>
          <p:cNvPr id="4" name="Text Placeholder 3">
            <a:extLst>
              <a:ext uri="{FF2B5EF4-FFF2-40B4-BE49-F238E27FC236}">
                <a16:creationId xmlns:a16="http://schemas.microsoft.com/office/drawing/2014/main" id="{F6D5FD5F-94DB-4AB4-93AC-55E7A6CD2FEB}"/>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207585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37D10-B27B-4C5C-B6A7-6EEC7F1138F5}"/>
              </a:ext>
            </a:extLst>
          </p:cNvPr>
          <p:cNvSpPr>
            <a:spLocks noGrp="1"/>
          </p:cNvSpPr>
          <p:nvPr>
            <p:ph type="title"/>
          </p:nvPr>
        </p:nvSpPr>
        <p:spPr/>
        <p:txBody>
          <a:bodyPr/>
          <a:lstStyle/>
          <a:p>
            <a:r>
              <a:rPr lang="es-ES"/>
              <a:t>Facebook Videos con más % de vistos. | Asociación Bancaria Costarricense - 5 of 15</a:t>
            </a:r>
            <a:endParaRPr lang="en-US"/>
          </a:p>
        </p:txBody>
      </p:sp>
      <p:graphicFrame>
        <p:nvGraphicFramePr>
          <p:cNvPr id="5" name="Table Placeholder 4">
            <a:extLst>
              <a:ext uri="{FF2B5EF4-FFF2-40B4-BE49-F238E27FC236}">
                <a16:creationId xmlns:a16="http://schemas.microsoft.com/office/drawing/2014/main" id="{465E9679-F9BF-4F25-BE93-A82C2636F1BC}"/>
              </a:ext>
            </a:extLst>
          </p:cNvPr>
          <p:cNvGraphicFramePr>
            <a:graphicFrameLocks noGrp="1"/>
          </p:cNvGraphicFramePr>
          <p:nvPr>
            <p:ph type="tbl" sz="quarter" idx="13"/>
            <p:extLst>
              <p:ext uri="{D42A27DB-BD31-4B8C-83A1-F6EECF244321}">
                <p14:modId xmlns:p14="http://schemas.microsoft.com/office/powerpoint/2010/main" val="1796511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3924636"/>
                    </a:ext>
                  </a:extLst>
                </a:gridCol>
                <a:gridCol w="987552">
                  <a:extLst>
                    <a:ext uri="{9D8B030D-6E8A-4147-A177-3AD203B41FA5}">
                      <a16:colId xmlns:a16="http://schemas.microsoft.com/office/drawing/2014/main" val="2466396502"/>
                    </a:ext>
                  </a:extLst>
                </a:gridCol>
                <a:gridCol w="208280">
                  <a:extLst>
                    <a:ext uri="{9D8B030D-6E8A-4147-A177-3AD203B41FA5}">
                      <a16:colId xmlns:a16="http://schemas.microsoft.com/office/drawing/2014/main" val="68669467"/>
                    </a:ext>
                  </a:extLst>
                </a:gridCol>
                <a:gridCol w="246888">
                  <a:extLst>
                    <a:ext uri="{9D8B030D-6E8A-4147-A177-3AD203B41FA5}">
                      <a16:colId xmlns:a16="http://schemas.microsoft.com/office/drawing/2014/main" val="2277044343"/>
                    </a:ext>
                  </a:extLst>
                </a:gridCol>
                <a:gridCol w="246888">
                  <a:extLst>
                    <a:ext uri="{9D8B030D-6E8A-4147-A177-3AD203B41FA5}">
                      <a16:colId xmlns:a16="http://schemas.microsoft.com/office/drawing/2014/main" val="1175118030"/>
                    </a:ext>
                  </a:extLst>
                </a:gridCol>
                <a:gridCol w="246888">
                  <a:extLst>
                    <a:ext uri="{9D8B030D-6E8A-4147-A177-3AD203B41FA5}">
                      <a16:colId xmlns:a16="http://schemas.microsoft.com/office/drawing/2014/main" val="2334543489"/>
                    </a:ext>
                  </a:extLst>
                </a:gridCol>
                <a:gridCol w="246888">
                  <a:extLst>
                    <a:ext uri="{9D8B030D-6E8A-4147-A177-3AD203B41FA5}">
                      <a16:colId xmlns:a16="http://schemas.microsoft.com/office/drawing/2014/main" val="4123525426"/>
                    </a:ext>
                  </a:extLst>
                </a:gridCol>
                <a:gridCol w="246888">
                  <a:extLst>
                    <a:ext uri="{9D8B030D-6E8A-4147-A177-3AD203B41FA5}">
                      <a16:colId xmlns:a16="http://schemas.microsoft.com/office/drawing/2014/main" val="1575208800"/>
                    </a:ext>
                  </a:extLst>
                </a:gridCol>
                <a:gridCol w="246888">
                  <a:extLst>
                    <a:ext uri="{9D8B030D-6E8A-4147-A177-3AD203B41FA5}">
                      <a16:colId xmlns:a16="http://schemas.microsoft.com/office/drawing/2014/main" val="1414291768"/>
                    </a:ext>
                  </a:extLst>
                </a:gridCol>
                <a:gridCol w="246888">
                  <a:extLst>
                    <a:ext uri="{9D8B030D-6E8A-4147-A177-3AD203B41FA5}">
                      <a16:colId xmlns:a16="http://schemas.microsoft.com/office/drawing/2014/main" val="3094265037"/>
                    </a:ext>
                  </a:extLst>
                </a:gridCol>
                <a:gridCol w="246888">
                  <a:extLst>
                    <a:ext uri="{9D8B030D-6E8A-4147-A177-3AD203B41FA5}">
                      <a16:colId xmlns:a16="http://schemas.microsoft.com/office/drawing/2014/main" val="378200729"/>
                    </a:ext>
                  </a:extLst>
                </a:gridCol>
                <a:gridCol w="246888">
                  <a:extLst>
                    <a:ext uri="{9D8B030D-6E8A-4147-A177-3AD203B41FA5}">
                      <a16:colId xmlns:a16="http://schemas.microsoft.com/office/drawing/2014/main" val="567423390"/>
                    </a:ext>
                  </a:extLst>
                </a:gridCol>
                <a:gridCol w="246888">
                  <a:extLst>
                    <a:ext uri="{9D8B030D-6E8A-4147-A177-3AD203B41FA5}">
                      <a16:colId xmlns:a16="http://schemas.microsoft.com/office/drawing/2014/main" val="3925855066"/>
                    </a:ext>
                  </a:extLst>
                </a:gridCol>
                <a:gridCol w="246888">
                  <a:extLst>
                    <a:ext uri="{9D8B030D-6E8A-4147-A177-3AD203B41FA5}">
                      <a16:colId xmlns:a16="http://schemas.microsoft.com/office/drawing/2014/main" val="2161380567"/>
                    </a:ext>
                  </a:extLst>
                </a:gridCol>
                <a:gridCol w="246888">
                  <a:extLst>
                    <a:ext uri="{9D8B030D-6E8A-4147-A177-3AD203B41FA5}">
                      <a16:colId xmlns:a16="http://schemas.microsoft.com/office/drawing/2014/main" val="649252427"/>
                    </a:ext>
                  </a:extLst>
                </a:gridCol>
                <a:gridCol w="246888">
                  <a:extLst>
                    <a:ext uri="{9D8B030D-6E8A-4147-A177-3AD203B41FA5}">
                      <a16:colId xmlns:a16="http://schemas.microsoft.com/office/drawing/2014/main" val="9839745"/>
                    </a:ext>
                  </a:extLst>
                </a:gridCol>
                <a:gridCol w="246888">
                  <a:extLst>
                    <a:ext uri="{9D8B030D-6E8A-4147-A177-3AD203B41FA5}">
                      <a16:colId xmlns:a16="http://schemas.microsoft.com/office/drawing/2014/main" val="1897375522"/>
                    </a:ext>
                  </a:extLst>
                </a:gridCol>
                <a:gridCol w="246888">
                  <a:extLst>
                    <a:ext uri="{9D8B030D-6E8A-4147-A177-3AD203B41FA5}">
                      <a16:colId xmlns:a16="http://schemas.microsoft.com/office/drawing/2014/main" val="1564626464"/>
                    </a:ext>
                  </a:extLst>
                </a:gridCol>
                <a:gridCol w="246888">
                  <a:extLst>
                    <a:ext uri="{9D8B030D-6E8A-4147-A177-3AD203B41FA5}">
                      <a16:colId xmlns:a16="http://schemas.microsoft.com/office/drawing/2014/main" val="2816692836"/>
                    </a:ext>
                  </a:extLst>
                </a:gridCol>
                <a:gridCol w="246888">
                  <a:extLst>
                    <a:ext uri="{9D8B030D-6E8A-4147-A177-3AD203B41FA5}">
                      <a16:colId xmlns:a16="http://schemas.microsoft.com/office/drawing/2014/main" val="4040717665"/>
                    </a:ext>
                  </a:extLst>
                </a:gridCol>
                <a:gridCol w="246888">
                  <a:extLst>
                    <a:ext uri="{9D8B030D-6E8A-4147-A177-3AD203B41FA5}">
                      <a16:colId xmlns:a16="http://schemas.microsoft.com/office/drawing/2014/main" val="1917968823"/>
                    </a:ext>
                  </a:extLst>
                </a:gridCol>
                <a:gridCol w="246888">
                  <a:extLst>
                    <a:ext uri="{9D8B030D-6E8A-4147-A177-3AD203B41FA5}">
                      <a16:colId xmlns:a16="http://schemas.microsoft.com/office/drawing/2014/main" val="1366949776"/>
                    </a:ext>
                  </a:extLst>
                </a:gridCol>
                <a:gridCol w="208280">
                  <a:extLst>
                    <a:ext uri="{9D8B030D-6E8A-4147-A177-3AD203B41FA5}">
                      <a16:colId xmlns:a16="http://schemas.microsoft.com/office/drawing/2014/main" val="3440284066"/>
                    </a:ext>
                  </a:extLst>
                </a:gridCol>
                <a:gridCol w="208280">
                  <a:extLst>
                    <a:ext uri="{9D8B030D-6E8A-4147-A177-3AD203B41FA5}">
                      <a16:colId xmlns:a16="http://schemas.microsoft.com/office/drawing/2014/main" val="3666334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99156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- 2019-03-23 00:08:07</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https://scontent.xx.fbcdn.net/v/t15.5256-10/p160x160/54455431_425269674894888_8279481501008003072_n.jpg?_nc_cat=101&amp;_nc_oc=AQnRGRmYQyJxZz9IVS7UEKzbx0G64hQyv6VeA_rGuR9ZNv032jw21bKLHSycLgmuTD0&amp;_nc_ht=scontent.xx&amp;oh=aef339d79a33e28943058a15cf960a71&amp;oe=5E540B68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extLst>
                  <a:ext uri="{0D108BD9-81ED-4DB2-BD59-A6C34878D82A}">
                    <a16:rowId xmlns:a16="http://schemas.microsoft.com/office/drawing/2014/main" val="4072448184"/>
                  </a:ext>
                </a:extLst>
              </a:tr>
            </a:tbl>
          </a:graphicData>
        </a:graphic>
      </p:graphicFrame>
      <p:sp>
        <p:nvSpPr>
          <p:cNvPr id="4" name="Text Placeholder 3">
            <a:extLst>
              <a:ext uri="{FF2B5EF4-FFF2-40B4-BE49-F238E27FC236}">
                <a16:creationId xmlns:a16="http://schemas.microsoft.com/office/drawing/2014/main" id="{C31AFAC8-92FE-4540-BD6F-ACBABF084C53}"/>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245473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AE4F0-F1C1-4915-AA23-7E0B39F68340}"/>
              </a:ext>
            </a:extLst>
          </p:cNvPr>
          <p:cNvSpPr>
            <a:spLocks noGrp="1"/>
          </p:cNvSpPr>
          <p:nvPr>
            <p:ph type="title"/>
          </p:nvPr>
        </p:nvSpPr>
        <p:spPr/>
        <p:txBody>
          <a:bodyPr/>
          <a:lstStyle/>
          <a:p>
            <a:r>
              <a:rPr lang="es-ES"/>
              <a:t>Facebook Videos con más % de vistos. | Asociación Bancaria Costarricense - 6 of 15</a:t>
            </a:r>
            <a:endParaRPr lang="en-US"/>
          </a:p>
        </p:txBody>
      </p:sp>
      <p:graphicFrame>
        <p:nvGraphicFramePr>
          <p:cNvPr id="5" name="Table Placeholder 4">
            <a:extLst>
              <a:ext uri="{FF2B5EF4-FFF2-40B4-BE49-F238E27FC236}">
                <a16:creationId xmlns:a16="http://schemas.microsoft.com/office/drawing/2014/main" id="{208ED7A4-55B6-493A-8025-D39EABA8CD47}"/>
              </a:ext>
            </a:extLst>
          </p:cNvPr>
          <p:cNvGraphicFramePr>
            <a:graphicFrameLocks noGrp="1"/>
          </p:cNvGraphicFramePr>
          <p:nvPr>
            <p:ph type="tbl" sz="quarter" idx="13"/>
            <p:extLst>
              <p:ext uri="{D42A27DB-BD31-4B8C-83A1-F6EECF244321}">
                <p14:modId xmlns:p14="http://schemas.microsoft.com/office/powerpoint/2010/main" val="2452534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1229322"/>
                    </a:ext>
                  </a:extLst>
                </a:gridCol>
                <a:gridCol w="987552">
                  <a:extLst>
                    <a:ext uri="{9D8B030D-6E8A-4147-A177-3AD203B41FA5}">
                      <a16:colId xmlns:a16="http://schemas.microsoft.com/office/drawing/2014/main" val="370082499"/>
                    </a:ext>
                  </a:extLst>
                </a:gridCol>
                <a:gridCol w="208280">
                  <a:extLst>
                    <a:ext uri="{9D8B030D-6E8A-4147-A177-3AD203B41FA5}">
                      <a16:colId xmlns:a16="http://schemas.microsoft.com/office/drawing/2014/main" val="669084397"/>
                    </a:ext>
                  </a:extLst>
                </a:gridCol>
                <a:gridCol w="246888">
                  <a:extLst>
                    <a:ext uri="{9D8B030D-6E8A-4147-A177-3AD203B41FA5}">
                      <a16:colId xmlns:a16="http://schemas.microsoft.com/office/drawing/2014/main" val="1006155991"/>
                    </a:ext>
                  </a:extLst>
                </a:gridCol>
                <a:gridCol w="246888">
                  <a:extLst>
                    <a:ext uri="{9D8B030D-6E8A-4147-A177-3AD203B41FA5}">
                      <a16:colId xmlns:a16="http://schemas.microsoft.com/office/drawing/2014/main" val="3361869819"/>
                    </a:ext>
                  </a:extLst>
                </a:gridCol>
                <a:gridCol w="246888">
                  <a:extLst>
                    <a:ext uri="{9D8B030D-6E8A-4147-A177-3AD203B41FA5}">
                      <a16:colId xmlns:a16="http://schemas.microsoft.com/office/drawing/2014/main" val="408527051"/>
                    </a:ext>
                  </a:extLst>
                </a:gridCol>
                <a:gridCol w="246888">
                  <a:extLst>
                    <a:ext uri="{9D8B030D-6E8A-4147-A177-3AD203B41FA5}">
                      <a16:colId xmlns:a16="http://schemas.microsoft.com/office/drawing/2014/main" val="1435526914"/>
                    </a:ext>
                  </a:extLst>
                </a:gridCol>
                <a:gridCol w="246888">
                  <a:extLst>
                    <a:ext uri="{9D8B030D-6E8A-4147-A177-3AD203B41FA5}">
                      <a16:colId xmlns:a16="http://schemas.microsoft.com/office/drawing/2014/main" val="2629985186"/>
                    </a:ext>
                  </a:extLst>
                </a:gridCol>
                <a:gridCol w="246888">
                  <a:extLst>
                    <a:ext uri="{9D8B030D-6E8A-4147-A177-3AD203B41FA5}">
                      <a16:colId xmlns:a16="http://schemas.microsoft.com/office/drawing/2014/main" val="322865224"/>
                    </a:ext>
                  </a:extLst>
                </a:gridCol>
                <a:gridCol w="246888">
                  <a:extLst>
                    <a:ext uri="{9D8B030D-6E8A-4147-A177-3AD203B41FA5}">
                      <a16:colId xmlns:a16="http://schemas.microsoft.com/office/drawing/2014/main" val="2199146330"/>
                    </a:ext>
                  </a:extLst>
                </a:gridCol>
                <a:gridCol w="246888">
                  <a:extLst>
                    <a:ext uri="{9D8B030D-6E8A-4147-A177-3AD203B41FA5}">
                      <a16:colId xmlns:a16="http://schemas.microsoft.com/office/drawing/2014/main" val="558597417"/>
                    </a:ext>
                  </a:extLst>
                </a:gridCol>
                <a:gridCol w="246888">
                  <a:extLst>
                    <a:ext uri="{9D8B030D-6E8A-4147-A177-3AD203B41FA5}">
                      <a16:colId xmlns:a16="http://schemas.microsoft.com/office/drawing/2014/main" val="981401344"/>
                    </a:ext>
                  </a:extLst>
                </a:gridCol>
                <a:gridCol w="246888">
                  <a:extLst>
                    <a:ext uri="{9D8B030D-6E8A-4147-A177-3AD203B41FA5}">
                      <a16:colId xmlns:a16="http://schemas.microsoft.com/office/drawing/2014/main" val="3419510620"/>
                    </a:ext>
                  </a:extLst>
                </a:gridCol>
                <a:gridCol w="246888">
                  <a:extLst>
                    <a:ext uri="{9D8B030D-6E8A-4147-A177-3AD203B41FA5}">
                      <a16:colId xmlns:a16="http://schemas.microsoft.com/office/drawing/2014/main" val="1224993665"/>
                    </a:ext>
                  </a:extLst>
                </a:gridCol>
                <a:gridCol w="246888">
                  <a:extLst>
                    <a:ext uri="{9D8B030D-6E8A-4147-A177-3AD203B41FA5}">
                      <a16:colId xmlns:a16="http://schemas.microsoft.com/office/drawing/2014/main" val="4131989116"/>
                    </a:ext>
                  </a:extLst>
                </a:gridCol>
                <a:gridCol w="246888">
                  <a:extLst>
                    <a:ext uri="{9D8B030D-6E8A-4147-A177-3AD203B41FA5}">
                      <a16:colId xmlns:a16="http://schemas.microsoft.com/office/drawing/2014/main" val="436172156"/>
                    </a:ext>
                  </a:extLst>
                </a:gridCol>
                <a:gridCol w="246888">
                  <a:extLst>
                    <a:ext uri="{9D8B030D-6E8A-4147-A177-3AD203B41FA5}">
                      <a16:colId xmlns:a16="http://schemas.microsoft.com/office/drawing/2014/main" val="581248133"/>
                    </a:ext>
                  </a:extLst>
                </a:gridCol>
                <a:gridCol w="246888">
                  <a:extLst>
                    <a:ext uri="{9D8B030D-6E8A-4147-A177-3AD203B41FA5}">
                      <a16:colId xmlns:a16="http://schemas.microsoft.com/office/drawing/2014/main" val="3391377323"/>
                    </a:ext>
                  </a:extLst>
                </a:gridCol>
                <a:gridCol w="246888">
                  <a:extLst>
                    <a:ext uri="{9D8B030D-6E8A-4147-A177-3AD203B41FA5}">
                      <a16:colId xmlns:a16="http://schemas.microsoft.com/office/drawing/2014/main" val="1495524904"/>
                    </a:ext>
                  </a:extLst>
                </a:gridCol>
                <a:gridCol w="246888">
                  <a:extLst>
                    <a:ext uri="{9D8B030D-6E8A-4147-A177-3AD203B41FA5}">
                      <a16:colId xmlns:a16="http://schemas.microsoft.com/office/drawing/2014/main" val="2849873674"/>
                    </a:ext>
                  </a:extLst>
                </a:gridCol>
                <a:gridCol w="246888">
                  <a:extLst>
                    <a:ext uri="{9D8B030D-6E8A-4147-A177-3AD203B41FA5}">
                      <a16:colId xmlns:a16="http://schemas.microsoft.com/office/drawing/2014/main" val="306991281"/>
                    </a:ext>
                  </a:extLst>
                </a:gridCol>
                <a:gridCol w="246888">
                  <a:extLst>
                    <a:ext uri="{9D8B030D-6E8A-4147-A177-3AD203B41FA5}">
                      <a16:colId xmlns:a16="http://schemas.microsoft.com/office/drawing/2014/main" val="3341810769"/>
                    </a:ext>
                  </a:extLst>
                </a:gridCol>
                <a:gridCol w="208280">
                  <a:extLst>
                    <a:ext uri="{9D8B030D-6E8A-4147-A177-3AD203B41FA5}">
                      <a16:colId xmlns:a16="http://schemas.microsoft.com/office/drawing/2014/main" val="1467969104"/>
                    </a:ext>
                  </a:extLst>
                </a:gridCol>
                <a:gridCol w="208280">
                  <a:extLst>
                    <a:ext uri="{9D8B030D-6E8A-4147-A177-3AD203B41FA5}">
                      <a16:colId xmlns:a16="http://schemas.microsoft.com/office/drawing/2014/main" val="1421538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66441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- 2019-05-01 03:53:33</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la FIRMA DEL CONVENIO DE COOPERACIÓN CON EL CLUB DE RIESGOS DE ESPAÑA, con el fin de reforzar la difusión de la cultura del riesgo en Costa Rica y servir de foro para el intercambio de ideas y experiencias sobre las mejores prácticas en materia de  riesgos derivados de la actividad financiera. En octubre tendremos el primer Congreso de Riesgo organizado por el Club y la ABC; los mantendremos informados.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https://scontent.xx.fbcdn.net/v/t15.5256-10/p160x160/58734146_1129750770541443_9105518722663055360_n.jpg?_nc_cat=106&amp;_nc_oc=AQkI1g5amPh3tWYSPpiEoi4EySsq2n36kLflJx-pq8n9tLzPn8du-k-0E813TnPHmj8&amp;_nc_ht=scontent.xx&amp;oh=ec8e2319f7d21b9d0006153de55edf60&amp;oe=5E4DAE64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extLst>
                  <a:ext uri="{0D108BD9-81ED-4DB2-BD59-A6C34878D82A}">
                    <a16:rowId xmlns:a16="http://schemas.microsoft.com/office/drawing/2014/main" val="3216366269"/>
                  </a:ext>
                </a:extLst>
              </a:tr>
            </a:tbl>
          </a:graphicData>
        </a:graphic>
      </p:graphicFrame>
      <p:sp>
        <p:nvSpPr>
          <p:cNvPr id="4" name="Text Placeholder 3">
            <a:extLst>
              <a:ext uri="{FF2B5EF4-FFF2-40B4-BE49-F238E27FC236}">
                <a16:creationId xmlns:a16="http://schemas.microsoft.com/office/drawing/2014/main" id="{B1B134ED-F84F-4010-8485-103FBA5B2500}"/>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746898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2C15D-DD9C-486B-8D66-39C17C944928}"/>
              </a:ext>
            </a:extLst>
          </p:cNvPr>
          <p:cNvSpPr>
            <a:spLocks noGrp="1"/>
          </p:cNvSpPr>
          <p:nvPr>
            <p:ph type="title"/>
          </p:nvPr>
        </p:nvSpPr>
        <p:spPr/>
        <p:txBody>
          <a:bodyPr/>
          <a:lstStyle/>
          <a:p>
            <a:r>
              <a:rPr lang="es-ES"/>
              <a:t>Facebook Videos con más % de vistos. | Asociación Bancaria Costarricense - 7 of 15</a:t>
            </a:r>
            <a:endParaRPr lang="en-US"/>
          </a:p>
        </p:txBody>
      </p:sp>
      <p:graphicFrame>
        <p:nvGraphicFramePr>
          <p:cNvPr id="5" name="Table Placeholder 4">
            <a:extLst>
              <a:ext uri="{FF2B5EF4-FFF2-40B4-BE49-F238E27FC236}">
                <a16:creationId xmlns:a16="http://schemas.microsoft.com/office/drawing/2014/main" id="{577EBC1F-9B06-4D2E-A824-28C553D3C45F}"/>
              </a:ext>
            </a:extLst>
          </p:cNvPr>
          <p:cNvGraphicFramePr>
            <a:graphicFrameLocks noGrp="1"/>
          </p:cNvGraphicFramePr>
          <p:nvPr>
            <p:ph type="tbl" sz="quarter" idx="13"/>
            <p:extLst>
              <p:ext uri="{D42A27DB-BD31-4B8C-83A1-F6EECF244321}">
                <p14:modId xmlns:p14="http://schemas.microsoft.com/office/powerpoint/2010/main" val="37663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9106012"/>
                    </a:ext>
                  </a:extLst>
                </a:gridCol>
                <a:gridCol w="987552">
                  <a:extLst>
                    <a:ext uri="{9D8B030D-6E8A-4147-A177-3AD203B41FA5}">
                      <a16:colId xmlns:a16="http://schemas.microsoft.com/office/drawing/2014/main" val="3040035789"/>
                    </a:ext>
                  </a:extLst>
                </a:gridCol>
                <a:gridCol w="208280">
                  <a:extLst>
                    <a:ext uri="{9D8B030D-6E8A-4147-A177-3AD203B41FA5}">
                      <a16:colId xmlns:a16="http://schemas.microsoft.com/office/drawing/2014/main" val="4066109820"/>
                    </a:ext>
                  </a:extLst>
                </a:gridCol>
                <a:gridCol w="246888">
                  <a:extLst>
                    <a:ext uri="{9D8B030D-6E8A-4147-A177-3AD203B41FA5}">
                      <a16:colId xmlns:a16="http://schemas.microsoft.com/office/drawing/2014/main" val="2964999134"/>
                    </a:ext>
                  </a:extLst>
                </a:gridCol>
                <a:gridCol w="246888">
                  <a:extLst>
                    <a:ext uri="{9D8B030D-6E8A-4147-A177-3AD203B41FA5}">
                      <a16:colId xmlns:a16="http://schemas.microsoft.com/office/drawing/2014/main" val="3363337822"/>
                    </a:ext>
                  </a:extLst>
                </a:gridCol>
                <a:gridCol w="246888">
                  <a:extLst>
                    <a:ext uri="{9D8B030D-6E8A-4147-A177-3AD203B41FA5}">
                      <a16:colId xmlns:a16="http://schemas.microsoft.com/office/drawing/2014/main" val="3399276450"/>
                    </a:ext>
                  </a:extLst>
                </a:gridCol>
                <a:gridCol w="246888">
                  <a:extLst>
                    <a:ext uri="{9D8B030D-6E8A-4147-A177-3AD203B41FA5}">
                      <a16:colId xmlns:a16="http://schemas.microsoft.com/office/drawing/2014/main" val="3813740396"/>
                    </a:ext>
                  </a:extLst>
                </a:gridCol>
                <a:gridCol w="246888">
                  <a:extLst>
                    <a:ext uri="{9D8B030D-6E8A-4147-A177-3AD203B41FA5}">
                      <a16:colId xmlns:a16="http://schemas.microsoft.com/office/drawing/2014/main" val="2760441445"/>
                    </a:ext>
                  </a:extLst>
                </a:gridCol>
                <a:gridCol w="246888">
                  <a:extLst>
                    <a:ext uri="{9D8B030D-6E8A-4147-A177-3AD203B41FA5}">
                      <a16:colId xmlns:a16="http://schemas.microsoft.com/office/drawing/2014/main" val="3399585293"/>
                    </a:ext>
                  </a:extLst>
                </a:gridCol>
                <a:gridCol w="246888">
                  <a:extLst>
                    <a:ext uri="{9D8B030D-6E8A-4147-A177-3AD203B41FA5}">
                      <a16:colId xmlns:a16="http://schemas.microsoft.com/office/drawing/2014/main" val="2737873542"/>
                    </a:ext>
                  </a:extLst>
                </a:gridCol>
                <a:gridCol w="246888">
                  <a:extLst>
                    <a:ext uri="{9D8B030D-6E8A-4147-A177-3AD203B41FA5}">
                      <a16:colId xmlns:a16="http://schemas.microsoft.com/office/drawing/2014/main" val="3194625628"/>
                    </a:ext>
                  </a:extLst>
                </a:gridCol>
                <a:gridCol w="246888">
                  <a:extLst>
                    <a:ext uri="{9D8B030D-6E8A-4147-A177-3AD203B41FA5}">
                      <a16:colId xmlns:a16="http://schemas.microsoft.com/office/drawing/2014/main" val="2778817012"/>
                    </a:ext>
                  </a:extLst>
                </a:gridCol>
                <a:gridCol w="246888">
                  <a:extLst>
                    <a:ext uri="{9D8B030D-6E8A-4147-A177-3AD203B41FA5}">
                      <a16:colId xmlns:a16="http://schemas.microsoft.com/office/drawing/2014/main" val="1280109263"/>
                    </a:ext>
                  </a:extLst>
                </a:gridCol>
                <a:gridCol w="246888">
                  <a:extLst>
                    <a:ext uri="{9D8B030D-6E8A-4147-A177-3AD203B41FA5}">
                      <a16:colId xmlns:a16="http://schemas.microsoft.com/office/drawing/2014/main" val="751646481"/>
                    </a:ext>
                  </a:extLst>
                </a:gridCol>
                <a:gridCol w="246888">
                  <a:extLst>
                    <a:ext uri="{9D8B030D-6E8A-4147-A177-3AD203B41FA5}">
                      <a16:colId xmlns:a16="http://schemas.microsoft.com/office/drawing/2014/main" val="2679887749"/>
                    </a:ext>
                  </a:extLst>
                </a:gridCol>
                <a:gridCol w="246888">
                  <a:extLst>
                    <a:ext uri="{9D8B030D-6E8A-4147-A177-3AD203B41FA5}">
                      <a16:colId xmlns:a16="http://schemas.microsoft.com/office/drawing/2014/main" val="417188503"/>
                    </a:ext>
                  </a:extLst>
                </a:gridCol>
                <a:gridCol w="246888">
                  <a:extLst>
                    <a:ext uri="{9D8B030D-6E8A-4147-A177-3AD203B41FA5}">
                      <a16:colId xmlns:a16="http://schemas.microsoft.com/office/drawing/2014/main" val="2474254002"/>
                    </a:ext>
                  </a:extLst>
                </a:gridCol>
                <a:gridCol w="246888">
                  <a:extLst>
                    <a:ext uri="{9D8B030D-6E8A-4147-A177-3AD203B41FA5}">
                      <a16:colId xmlns:a16="http://schemas.microsoft.com/office/drawing/2014/main" val="1102554363"/>
                    </a:ext>
                  </a:extLst>
                </a:gridCol>
                <a:gridCol w="246888">
                  <a:extLst>
                    <a:ext uri="{9D8B030D-6E8A-4147-A177-3AD203B41FA5}">
                      <a16:colId xmlns:a16="http://schemas.microsoft.com/office/drawing/2014/main" val="4138973256"/>
                    </a:ext>
                  </a:extLst>
                </a:gridCol>
                <a:gridCol w="246888">
                  <a:extLst>
                    <a:ext uri="{9D8B030D-6E8A-4147-A177-3AD203B41FA5}">
                      <a16:colId xmlns:a16="http://schemas.microsoft.com/office/drawing/2014/main" val="3269974631"/>
                    </a:ext>
                  </a:extLst>
                </a:gridCol>
                <a:gridCol w="246888">
                  <a:extLst>
                    <a:ext uri="{9D8B030D-6E8A-4147-A177-3AD203B41FA5}">
                      <a16:colId xmlns:a16="http://schemas.microsoft.com/office/drawing/2014/main" val="1622781578"/>
                    </a:ext>
                  </a:extLst>
                </a:gridCol>
                <a:gridCol w="246888">
                  <a:extLst>
                    <a:ext uri="{9D8B030D-6E8A-4147-A177-3AD203B41FA5}">
                      <a16:colId xmlns:a16="http://schemas.microsoft.com/office/drawing/2014/main" val="3412543744"/>
                    </a:ext>
                  </a:extLst>
                </a:gridCol>
                <a:gridCol w="208280">
                  <a:extLst>
                    <a:ext uri="{9D8B030D-6E8A-4147-A177-3AD203B41FA5}">
                      <a16:colId xmlns:a16="http://schemas.microsoft.com/office/drawing/2014/main" val="2099900172"/>
                    </a:ext>
                  </a:extLst>
                </a:gridCol>
                <a:gridCol w="208280">
                  <a:extLst>
                    <a:ext uri="{9D8B030D-6E8A-4147-A177-3AD203B41FA5}">
                      <a16:colId xmlns:a16="http://schemas.microsoft.com/office/drawing/2014/main" val="187945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88489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- 2019-07-13 00:44:50</a:t>
                      </a:r>
                      <a:r>
                        <a:rPr kumimoji="0" lang="es-ES" sz="1000" b="0" i="0" u="none" strike="noStrike" kern="1200" cap="none" spc="0" normalizeH="0" baseline="0" noProof="0">
                          <a:ln>
                            <a:noFill/>
                          </a:ln>
                          <a:solidFill>
                            <a:prstClr val="black"/>
                          </a:solidFill>
                          <a:effectLst/>
                          <a:uLnTx/>
                          <a:uFillTx/>
                          <a:latin typeface="+mn-lt"/>
                          <a:ea typeface="+mn-ea"/>
                          <a:cs typeface="+mn-cs"/>
                        </a:rPr>
                        <a:t>
 ¿Conocés alguno se los servicios financieros que no pagarán IVA? Te lo contamos en este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https://scontent.xx.fbcdn.net/v/t15.5256-10/p168x128/64458507_1088263824896649_5365045491421675520_n.jpg?_nc_cat=110&amp;_nc_oc=AQmiNPT7FgkFsVQAiic1Aa0Uq-lEXb-h9SSUeirWZ8A2m-8p-5bDf0LkRpbSDZAnZzY&amp;_nc_ht=scontent.xx&amp;oh=f72a1d6d0ec8bc6867085945ec85a313&amp;oe=5E4EBFB0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2.55 %</a:t>
                      </a:r>
                    </a:p>
                  </a:txBody>
                  <a:tcPr/>
                </a:tc>
                <a:extLst>
                  <a:ext uri="{0D108BD9-81ED-4DB2-BD59-A6C34878D82A}">
                    <a16:rowId xmlns:a16="http://schemas.microsoft.com/office/drawing/2014/main" val="4196101074"/>
                  </a:ext>
                </a:extLst>
              </a:tr>
            </a:tbl>
          </a:graphicData>
        </a:graphic>
      </p:graphicFrame>
      <p:sp>
        <p:nvSpPr>
          <p:cNvPr id="4" name="Text Placeholder 3">
            <a:extLst>
              <a:ext uri="{FF2B5EF4-FFF2-40B4-BE49-F238E27FC236}">
                <a16:creationId xmlns:a16="http://schemas.microsoft.com/office/drawing/2014/main" id="{6EA5B111-D789-4B51-8224-BC81707C4A03}"/>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4198095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D9585-A1D0-4AD1-99A9-2F8799863D4F}"/>
              </a:ext>
            </a:extLst>
          </p:cNvPr>
          <p:cNvSpPr>
            <a:spLocks noGrp="1"/>
          </p:cNvSpPr>
          <p:nvPr>
            <p:ph type="title"/>
          </p:nvPr>
        </p:nvSpPr>
        <p:spPr/>
        <p:txBody>
          <a:bodyPr/>
          <a:lstStyle/>
          <a:p>
            <a:r>
              <a:rPr lang="es-ES"/>
              <a:t>Facebook Videos con más % de vistos. | Asociación Bancaria Costarricense - 8 of 15</a:t>
            </a:r>
            <a:endParaRPr lang="en-US"/>
          </a:p>
        </p:txBody>
      </p:sp>
      <p:graphicFrame>
        <p:nvGraphicFramePr>
          <p:cNvPr id="5" name="Table Placeholder 4">
            <a:extLst>
              <a:ext uri="{FF2B5EF4-FFF2-40B4-BE49-F238E27FC236}">
                <a16:creationId xmlns:a16="http://schemas.microsoft.com/office/drawing/2014/main" id="{7ECF9E41-ED69-4A8D-8594-338D3ECDBEA6}"/>
              </a:ext>
            </a:extLst>
          </p:cNvPr>
          <p:cNvGraphicFramePr>
            <a:graphicFrameLocks noGrp="1"/>
          </p:cNvGraphicFramePr>
          <p:nvPr>
            <p:ph type="tbl" sz="quarter" idx="13"/>
            <p:extLst>
              <p:ext uri="{D42A27DB-BD31-4B8C-83A1-F6EECF244321}">
                <p14:modId xmlns:p14="http://schemas.microsoft.com/office/powerpoint/2010/main" val="2676425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8224820"/>
                    </a:ext>
                  </a:extLst>
                </a:gridCol>
                <a:gridCol w="987552">
                  <a:extLst>
                    <a:ext uri="{9D8B030D-6E8A-4147-A177-3AD203B41FA5}">
                      <a16:colId xmlns:a16="http://schemas.microsoft.com/office/drawing/2014/main" val="944814678"/>
                    </a:ext>
                  </a:extLst>
                </a:gridCol>
                <a:gridCol w="208280">
                  <a:extLst>
                    <a:ext uri="{9D8B030D-6E8A-4147-A177-3AD203B41FA5}">
                      <a16:colId xmlns:a16="http://schemas.microsoft.com/office/drawing/2014/main" val="775163134"/>
                    </a:ext>
                  </a:extLst>
                </a:gridCol>
                <a:gridCol w="246888">
                  <a:extLst>
                    <a:ext uri="{9D8B030D-6E8A-4147-A177-3AD203B41FA5}">
                      <a16:colId xmlns:a16="http://schemas.microsoft.com/office/drawing/2014/main" val="4284174708"/>
                    </a:ext>
                  </a:extLst>
                </a:gridCol>
                <a:gridCol w="246888">
                  <a:extLst>
                    <a:ext uri="{9D8B030D-6E8A-4147-A177-3AD203B41FA5}">
                      <a16:colId xmlns:a16="http://schemas.microsoft.com/office/drawing/2014/main" val="1401515491"/>
                    </a:ext>
                  </a:extLst>
                </a:gridCol>
                <a:gridCol w="246888">
                  <a:extLst>
                    <a:ext uri="{9D8B030D-6E8A-4147-A177-3AD203B41FA5}">
                      <a16:colId xmlns:a16="http://schemas.microsoft.com/office/drawing/2014/main" val="3327409670"/>
                    </a:ext>
                  </a:extLst>
                </a:gridCol>
                <a:gridCol w="246888">
                  <a:extLst>
                    <a:ext uri="{9D8B030D-6E8A-4147-A177-3AD203B41FA5}">
                      <a16:colId xmlns:a16="http://schemas.microsoft.com/office/drawing/2014/main" val="3479042192"/>
                    </a:ext>
                  </a:extLst>
                </a:gridCol>
                <a:gridCol w="246888">
                  <a:extLst>
                    <a:ext uri="{9D8B030D-6E8A-4147-A177-3AD203B41FA5}">
                      <a16:colId xmlns:a16="http://schemas.microsoft.com/office/drawing/2014/main" val="3963344387"/>
                    </a:ext>
                  </a:extLst>
                </a:gridCol>
                <a:gridCol w="246888">
                  <a:extLst>
                    <a:ext uri="{9D8B030D-6E8A-4147-A177-3AD203B41FA5}">
                      <a16:colId xmlns:a16="http://schemas.microsoft.com/office/drawing/2014/main" val="4107589313"/>
                    </a:ext>
                  </a:extLst>
                </a:gridCol>
                <a:gridCol w="246888">
                  <a:extLst>
                    <a:ext uri="{9D8B030D-6E8A-4147-A177-3AD203B41FA5}">
                      <a16:colId xmlns:a16="http://schemas.microsoft.com/office/drawing/2014/main" val="314472769"/>
                    </a:ext>
                  </a:extLst>
                </a:gridCol>
                <a:gridCol w="246888">
                  <a:extLst>
                    <a:ext uri="{9D8B030D-6E8A-4147-A177-3AD203B41FA5}">
                      <a16:colId xmlns:a16="http://schemas.microsoft.com/office/drawing/2014/main" val="3247103070"/>
                    </a:ext>
                  </a:extLst>
                </a:gridCol>
                <a:gridCol w="246888">
                  <a:extLst>
                    <a:ext uri="{9D8B030D-6E8A-4147-A177-3AD203B41FA5}">
                      <a16:colId xmlns:a16="http://schemas.microsoft.com/office/drawing/2014/main" val="2753012021"/>
                    </a:ext>
                  </a:extLst>
                </a:gridCol>
                <a:gridCol w="246888">
                  <a:extLst>
                    <a:ext uri="{9D8B030D-6E8A-4147-A177-3AD203B41FA5}">
                      <a16:colId xmlns:a16="http://schemas.microsoft.com/office/drawing/2014/main" val="1935064599"/>
                    </a:ext>
                  </a:extLst>
                </a:gridCol>
                <a:gridCol w="246888">
                  <a:extLst>
                    <a:ext uri="{9D8B030D-6E8A-4147-A177-3AD203B41FA5}">
                      <a16:colId xmlns:a16="http://schemas.microsoft.com/office/drawing/2014/main" val="3491868344"/>
                    </a:ext>
                  </a:extLst>
                </a:gridCol>
                <a:gridCol w="246888">
                  <a:extLst>
                    <a:ext uri="{9D8B030D-6E8A-4147-A177-3AD203B41FA5}">
                      <a16:colId xmlns:a16="http://schemas.microsoft.com/office/drawing/2014/main" val="863783529"/>
                    </a:ext>
                  </a:extLst>
                </a:gridCol>
                <a:gridCol w="246888">
                  <a:extLst>
                    <a:ext uri="{9D8B030D-6E8A-4147-A177-3AD203B41FA5}">
                      <a16:colId xmlns:a16="http://schemas.microsoft.com/office/drawing/2014/main" val="1768567146"/>
                    </a:ext>
                  </a:extLst>
                </a:gridCol>
                <a:gridCol w="246888">
                  <a:extLst>
                    <a:ext uri="{9D8B030D-6E8A-4147-A177-3AD203B41FA5}">
                      <a16:colId xmlns:a16="http://schemas.microsoft.com/office/drawing/2014/main" val="51371154"/>
                    </a:ext>
                  </a:extLst>
                </a:gridCol>
                <a:gridCol w="246888">
                  <a:extLst>
                    <a:ext uri="{9D8B030D-6E8A-4147-A177-3AD203B41FA5}">
                      <a16:colId xmlns:a16="http://schemas.microsoft.com/office/drawing/2014/main" val="2191184961"/>
                    </a:ext>
                  </a:extLst>
                </a:gridCol>
                <a:gridCol w="246888">
                  <a:extLst>
                    <a:ext uri="{9D8B030D-6E8A-4147-A177-3AD203B41FA5}">
                      <a16:colId xmlns:a16="http://schemas.microsoft.com/office/drawing/2014/main" val="3584553964"/>
                    </a:ext>
                  </a:extLst>
                </a:gridCol>
                <a:gridCol w="246888">
                  <a:extLst>
                    <a:ext uri="{9D8B030D-6E8A-4147-A177-3AD203B41FA5}">
                      <a16:colId xmlns:a16="http://schemas.microsoft.com/office/drawing/2014/main" val="17109201"/>
                    </a:ext>
                  </a:extLst>
                </a:gridCol>
                <a:gridCol w="246888">
                  <a:extLst>
                    <a:ext uri="{9D8B030D-6E8A-4147-A177-3AD203B41FA5}">
                      <a16:colId xmlns:a16="http://schemas.microsoft.com/office/drawing/2014/main" val="1014940848"/>
                    </a:ext>
                  </a:extLst>
                </a:gridCol>
                <a:gridCol w="246888">
                  <a:extLst>
                    <a:ext uri="{9D8B030D-6E8A-4147-A177-3AD203B41FA5}">
                      <a16:colId xmlns:a16="http://schemas.microsoft.com/office/drawing/2014/main" val="3594615497"/>
                    </a:ext>
                  </a:extLst>
                </a:gridCol>
                <a:gridCol w="208280">
                  <a:extLst>
                    <a:ext uri="{9D8B030D-6E8A-4147-A177-3AD203B41FA5}">
                      <a16:colId xmlns:a16="http://schemas.microsoft.com/office/drawing/2014/main" val="2643156244"/>
                    </a:ext>
                  </a:extLst>
                </a:gridCol>
                <a:gridCol w="208280">
                  <a:extLst>
                    <a:ext uri="{9D8B030D-6E8A-4147-A177-3AD203B41FA5}">
                      <a16:colId xmlns:a16="http://schemas.microsoft.com/office/drawing/2014/main" val="2570263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96513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- 2019-01-22 02:24:06</a:t>
                      </a:r>
                      <a:r>
                        <a:rPr kumimoji="0" lang="es-ES" sz="1000" b="0" i="0" u="none" strike="noStrike" kern="1200" cap="none" spc="0" normalizeH="0" baseline="0" noProof="0">
                          <a:ln>
                            <a:noFill/>
                          </a:ln>
                          <a:solidFill>
                            <a:prstClr val="black"/>
                          </a:solidFill>
                          <a:effectLst/>
                          <a:uLnTx/>
                          <a:uFillTx/>
                          <a:latin typeface="+mn-lt"/>
                          <a:ea typeface="+mn-ea"/>
                          <a:cs typeface="+mn-cs"/>
                        </a:rPr>
                        <a:t>
 Si estás pensando en iniciar con las compras de entrada a clases seguí este consejo. #tipcuestadeenero.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https://scontent.xx.fbcdn.net/v/t15.5256-10/p160x160/50549459_383186572445413_1291118296468291584_n.jpg?_nc_cat=101&amp;_nc_oc=AQkTqSA9sDSjoS94XxShu72M086Tk5glqjlGTv14IQAdCnyqrpKRhrY_evg-mgT6MqA&amp;_nc_ht=scontent.xx&amp;oh=d760ff5cbc5201ffba6bfcc8927207be&amp;oe=5E170D3A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5.52 %</a:t>
                      </a:r>
                    </a:p>
                  </a:txBody>
                  <a:tcPr/>
                </a:tc>
                <a:extLst>
                  <a:ext uri="{0D108BD9-81ED-4DB2-BD59-A6C34878D82A}">
                    <a16:rowId xmlns:a16="http://schemas.microsoft.com/office/drawing/2014/main" val="1331215247"/>
                  </a:ext>
                </a:extLst>
              </a:tr>
            </a:tbl>
          </a:graphicData>
        </a:graphic>
      </p:graphicFrame>
      <p:sp>
        <p:nvSpPr>
          <p:cNvPr id="4" name="Text Placeholder 3">
            <a:extLst>
              <a:ext uri="{FF2B5EF4-FFF2-40B4-BE49-F238E27FC236}">
                <a16:creationId xmlns:a16="http://schemas.microsoft.com/office/drawing/2014/main" id="{098A2454-9424-4B22-8474-B11A3786E505}"/>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4236208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6D8C1-CC4B-4CA6-9E8E-752593B708D2}"/>
              </a:ext>
            </a:extLst>
          </p:cNvPr>
          <p:cNvSpPr>
            <a:spLocks noGrp="1"/>
          </p:cNvSpPr>
          <p:nvPr>
            <p:ph type="title"/>
          </p:nvPr>
        </p:nvSpPr>
        <p:spPr/>
        <p:txBody>
          <a:bodyPr/>
          <a:lstStyle/>
          <a:p>
            <a:r>
              <a:rPr lang="es-ES"/>
              <a:t>Facebook Videos con más % de vistos. | Asociación Bancaria Costarricense - 9 of 15</a:t>
            </a:r>
            <a:endParaRPr lang="en-US"/>
          </a:p>
        </p:txBody>
      </p:sp>
      <p:graphicFrame>
        <p:nvGraphicFramePr>
          <p:cNvPr id="5" name="Table Placeholder 4">
            <a:extLst>
              <a:ext uri="{FF2B5EF4-FFF2-40B4-BE49-F238E27FC236}">
                <a16:creationId xmlns:a16="http://schemas.microsoft.com/office/drawing/2014/main" id="{F3498CFC-BBA1-4F28-82A8-42391F749E10}"/>
              </a:ext>
            </a:extLst>
          </p:cNvPr>
          <p:cNvGraphicFramePr>
            <a:graphicFrameLocks noGrp="1"/>
          </p:cNvGraphicFramePr>
          <p:nvPr>
            <p:ph type="tbl" sz="quarter" idx="13"/>
            <p:extLst>
              <p:ext uri="{D42A27DB-BD31-4B8C-83A1-F6EECF244321}">
                <p14:modId xmlns:p14="http://schemas.microsoft.com/office/powerpoint/2010/main" val="8682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6995917"/>
                    </a:ext>
                  </a:extLst>
                </a:gridCol>
                <a:gridCol w="987552">
                  <a:extLst>
                    <a:ext uri="{9D8B030D-6E8A-4147-A177-3AD203B41FA5}">
                      <a16:colId xmlns:a16="http://schemas.microsoft.com/office/drawing/2014/main" val="510731990"/>
                    </a:ext>
                  </a:extLst>
                </a:gridCol>
                <a:gridCol w="208280">
                  <a:extLst>
                    <a:ext uri="{9D8B030D-6E8A-4147-A177-3AD203B41FA5}">
                      <a16:colId xmlns:a16="http://schemas.microsoft.com/office/drawing/2014/main" val="1078540520"/>
                    </a:ext>
                  </a:extLst>
                </a:gridCol>
                <a:gridCol w="246888">
                  <a:extLst>
                    <a:ext uri="{9D8B030D-6E8A-4147-A177-3AD203B41FA5}">
                      <a16:colId xmlns:a16="http://schemas.microsoft.com/office/drawing/2014/main" val="1318755929"/>
                    </a:ext>
                  </a:extLst>
                </a:gridCol>
                <a:gridCol w="246888">
                  <a:extLst>
                    <a:ext uri="{9D8B030D-6E8A-4147-A177-3AD203B41FA5}">
                      <a16:colId xmlns:a16="http://schemas.microsoft.com/office/drawing/2014/main" val="207852987"/>
                    </a:ext>
                  </a:extLst>
                </a:gridCol>
                <a:gridCol w="246888">
                  <a:extLst>
                    <a:ext uri="{9D8B030D-6E8A-4147-A177-3AD203B41FA5}">
                      <a16:colId xmlns:a16="http://schemas.microsoft.com/office/drawing/2014/main" val="1067336251"/>
                    </a:ext>
                  </a:extLst>
                </a:gridCol>
                <a:gridCol w="246888">
                  <a:extLst>
                    <a:ext uri="{9D8B030D-6E8A-4147-A177-3AD203B41FA5}">
                      <a16:colId xmlns:a16="http://schemas.microsoft.com/office/drawing/2014/main" val="1363215446"/>
                    </a:ext>
                  </a:extLst>
                </a:gridCol>
                <a:gridCol w="246888">
                  <a:extLst>
                    <a:ext uri="{9D8B030D-6E8A-4147-A177-3AD203B41FA5}">
                      <a16:colId xmlns:a16="http://schemas.microsoft.com/office/drawing/2014/main" val="1259503228"/>
                    </a:ext>
                  </a:extLst>
                </a:gridCol>
                <a:gridCol w="246888">
                  <a:extLst>
                    <a:ext uri="{9D8B030D-6E8A-4147-A177-3AD203B41FA5}">
                      <a16:colId xmlns:a16="http://schemas.microsoft.com/office/drawing/2014/main" val="972943851"/>
                    </a:ext>
                  </a:extLst>
                </a:gridCol>
                <a:gridCol w="246888">
                  <a:extLst>
                    <a:ext uri="{9D8B030D-6E8A-4147-A177-3AD203B41FA5}">
                      <a16:colId xmlns:a16="http://schemas.microsoft.com/office/drawing/2014/main" val="1296939091"/>
                    </a:ext>
                  </a:extLst>
                </a:gridCol>
                <a:gridCol w="246888">
                  <a:extLst>
                    <a:ext uri="{9D8B030D-6E8A-4147-A177-3AD203B41FA5}">
                      <a16:colId xmlns:a16="http://schemas.microsoft.com/office/drawing/2014/main" val="3492826551"/>
                    </a:ext>
                  </a:extLst>
                </a:gridCol>
                <a:gridCol w="246888">
                  <a:extLst>
                    <a:ext uri="{9D8B030D-6E8A-4147-A177-3AD203B41FA5}">
                      <a16:colId xmlns:a16="http://schemas.microsoft.com/office/drawing/2014/main" val="2665767441"/>
                    </a:ext>
                  </a:extLst>
                </a:gridCol>
                <a:gridCol w="246888">
                  <a:extLst>
                    <a:ext uri="{9D8B030D-6E8A-4147-A177-3AD203B41FA5}">
                      <a16:colId xmlns:a16="http://schemas.microsoft.com/office/drawing/2014/main" val="2402699259"/>
                    </a:ext>
                  </a:extLst>
                </a:gridCol>
                <a:gridCol w="246888">
                  <a:extLst>
                    <a:ext uri="{9D8B030D-6E8A-4147-A177-3AD203B41FA5}">
                      <a16:colId xmlns:a16="http://schemas.microsoft.com/office/drawing/2014/main" val="1233565247"/>
                    </a:ext>
                  </a:extLst>
                </a:gridCol>
                <a:gridCol w="246888">
                  <a:extLst>
                    <a:ext uri="{9D8B030D-6E8A-4147-A177-3AD203B41FA5}">
                      <a16:colId xmlns:a16="http://schemas.microsoft.com/office/drawing/2014/main" val="1945600244"/>
                    </a:ext>
                  </a:extLst>
                </a:gridCol>
                <a:gridCol w="246888">
                  <a:extLst>
                    <a:ext uri="{9D8B030D-6E8A-4147-A177-3AD203B41FA5}">
                      <a16:colId xmlns:a16="http://schemas.microsoft.com/office/drawing/2014/main" val="2038569555"/>
                    </a:ext>
                  </a:extLst>
                </a:gridCol>
                <a:gridCol w="246888">
                  <a:extLst>
                    <a:ext uri="{9D8B030D-6E8A-4147-A177-3AD203B41FA5}">
                      <a16:colId xmlns:a16="http://schemas.microsoft.com/office/drawing/2014/main" val="290993773"/>
                    </a:ext>
                  </a:extLst>
                </a:gridCol>
                <a:gridCol w="246888">
                  <a:extLst>
                    <a:ext uri="{9D8B030D-6E8A-4147-A177-3AD203B41FA5}">
                      <a16:colId xmlns:a16="http://schemas.microsoft.com/office/drawing/2014/main" val="3134734893"/>
                    </a:ext>
                  </a:extLst>
                </a:gridCol>
                <a:gridCol w="246888">
                  <a:extLst>
                    <a:ext uri="{9D8B030D-6E8A-4147-A177-3AD203B41FA5}">
                      <a16:colId xmlns:a16="http://schemas.microsoft.com/office/drawing/2014/main" val="2524019328"/>
                    </a:ext>
                  </a:extLst>
                </a:gridCol>
                <a:gridCol w="246888">
                  <a:extLst>
                    <a:ext uri="{9D8B030D-6E8A-4147-A177-3AD203B41FA5}">
                      <a16:colId xmlns:a16="http://schemas.microsoft.com/office/drawing/2014/main" val="1467169237"/>
                    </a:ext>
                  </a:extLst>
                </a:gridCol>
                <a:gridCol w="246888">
                  <a:extLst>
                    <a:ext uri="{9D8B030D-6E8A-4147-A177-3AD203B41FA5}">
                      <a16:colId xmlns:a16="http://schemas.microsoft.com/office/drawing/2014/main" val="2693151481"/>
                    </a:ext>
                  </a:extLst>
                </a:gridCol>
                <a:gridCol w="246888">
                  <a:extLst>
                    <a:ext uri="{9D8B030D-6E8A-4147-A177-3AD203B41FA5}">
                      <a16:colId xmlns:a16="http://schemas.microsoft.com/office/drawing/2014/main" val="2728045344"/>
                    </a:ext>
                  </a:extLst>
                </a:gridCol>
                <a:gridCol w="208280">
                  <a:extLst>
                    <a:ext uri="{9D8B030D-6E8A-4147-A177-3AD203B41FA5}">
                      <a16:colId xmlns:a16="http://schemas.microsoft.com/office/drawing/2014/main" val="1509428966"/>
                    </a:ext>
                  </a:extLst>
                </a:gridCol>
                <a:gridCol w="208280">
                  <a:extLst>
                    <a:ext uri="{9D8B030D-6E8A-4147-A177-3AD203B41FA5}">
                      <a16:colId xmlns:a16="http://schemas.microsoft.com/office/drawing/2014/main" val="2938511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70586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- 2019-06-15 00:04:39</a:t>
                      </a:r>
                      <a:r>
                        <a:rPr kumimoji="0" lang="es-ES" sz="1000" b="0" i="0" u="none" strike="noStrike" kern="1200" cap="none" spc="0" normalizeH="0" baseline="0" noProof="0">
                          <a:ln>
                            <a:noFill/>
                          </a:ln>
                          <a:solidFill>
                            <a:prstClr val="black"/>
                          </a:solidFill>
                          <a:effectLst/>
                          <a:uLnTx/>
                          <a:uFillTx/>
                          <a:latin typeface="+mn-lt"/>
                          <a:ea typeface="+mn-ea"/>
                          <a:cs typeface="+mn-cs"/>
                        </a:rPr>
                        <a:t>
 ¡IMPORTANTE! Aquí te contamos que sobre algunos productos y servicios que están exentos del IVA.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https://scontent.xx.fbcdn.net/v/t15.5256-10/p168x128/61631304_1253347881498431_378759933040001024_n.jpg?_nc_cat=106&amp;_nc_oc=AQkrQeaaZN1eecQSX8tKXeM60Fq0dP1aoVrKAup-P8i-mK7Vu0R8aAXdq-LLnDPlzW0&amp;_nc_ht=scontent.xx&amp;oh=469e4d52a47a3d88751ff859cd31ff84&amp;oe=5E5A5E33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a:t>
                      </a:r>
                    </a:p>
                  </a:txBody>
                  <a:tcPr/>
                </a:tc>
                <a:extLst>
                  <a:ext uri="{0D108BD9-81ED-4DB2-BD59-A6C34878D82A}">
                    <a16:rowId xmlns:a16="http://schemas.microsoft.com/office/drawing/2014/main" val="1243750058"/>
                  </a:ext>
                </a:extLst>
              </a:tr>
            </a:tbl>
          </a:graphicData>
        </a:graphic>
      </p:graphicFrame>
      <p:sp>
        <p:nvSpPr>
          <p:cNvPr id="4" name="Text Placeholder 3">
            <a:extLst>
              <a:ext uri="{FF2B5EF4-FFF2-40B4-BE49-F238E27FC236}">
                <a16:creationId xmlns:a16="http://schemas.microsoft.com/office/drawing/2014/main" id="{AC0FEA74-EB14-41DB-B742-ABA4C5A242A9}"/>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956913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51F9F-E487-4807-8168-16B30D3C5076}"/>
              </a:ext>
            </a:extLst>
          </p:cNvPr>
          <p:cNvSpPr>
            <a:spLocks noGrp="1"/>
          </p:cNvSpPr>
          <p:nvPr>
            <p:ph type="title"/>
          </p:nvPr>
        </p:nvSpPr>
        <p:spPr/>
        <p:txBody>
          <a:bodyPr/>
          <a:lstStyle/>
          <a:p>
            <a:r>
              <a:rPr lang="es-ES"/>
              <a:t>Facebook Videos con más % de vistos. | Asociación Bancaria Costarricense - 10 of 15</a:t>
            </a:r>
            <a:endParaRPr lang="en-US"/>
          </a:p>
        </p:txBody>
      </p:sp>
      <p:graphicFrame>
        <p:nvGraphicFramePr>
          <p:cNvPr id="5" name="Table Placeholder 4">
            <a:extLst>
              <a:ext uri="{FF2B5EF4-FFF2-40B4-BE49-F238E27FC236}">
                <a16:creationId xmlns:a16="http://schemas.microsoft.com/office/drawing/2014/main" id="{17E382C6-06E6-41F2-80BE-024E341D45AB}"/>
              </a:ext>
            </a:extLst>
          </p:cNvPr>
          <p:cNvGraphicFramePr>
            <a:graphicFrameLocks noGrp="1"/>
          </p:cNvGraphicFramePr>
          <p:nvPr>
            <p:ph type="tbl" sz="quarter" idx="13"/>
            <p:extLst>
              <p:ext uri="{D42A27DB-BD31-4B8C-83A1-F6EECF244321}">
                <p14:modId xmlns:p14="http://schemas.microsoft.com/office/powerpoint/2010/main" val="1443871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0913630"/>
                    </a:ext>
                  </a:extLst>
                </a:gridCol>
                <a:gridCol w="987552">
                  <a:extLst>
                    <a:ext uri="{9D8B030D-6E8A-4147-A177-3AD203B41FA5}">
                      <a16:colId xmlns:a16="http://schemas.microsoft.com/office/drawing/2014/main" val="1207058827"/>
                    </a:ext>
                  </a:extLst>
                </a:gridCol>
                <a:gridCol w="208280">
                  <a:extLst>
                    <a:ext uri="{9D8B030D-6E8A-4147-A177-3AD203B41FA5}">
                      <a16:colId xmlns:a16="http://schemas.microsoft.com/office/drawing/2014/main" val="3035547335"/>
                    </a:ext>
                  </a:extLst>
                </a:gridCol>
                <a:gridCol w="246888">
                  <a:extLst>
                    <a:ext uri="{9D8B030D-6E8A-4147-A177-3AD203B41FA5}">
                      <a16:colId xmlns:a16="http://schemas.microsoft.com/office/drawing/2014/main" val="915172624"/>
                    </a:ext>
                  </a:extLst>
                </a:gridCol>
                <a:gridCol w="246888">
                  <a:extLst>
                    <a:ext uri="{9D8B030D-6E8A-4147-A177-3AD203B41FA5}">
                      <a16:colId xmlns:a16="http://schemas.microsoft.com/office/drawing/2014/main" val="3544413374"/>
                    </a:ext>
                  </a:extLst>
                </a:gridCol>
                <a:gridCol w="246888">
                  <a:extLst>
                    <a:ext uri="{9D8B030D-6E8A-4147-A177-3AD203B41FA5}">
                      <a16:colId xmlns:a16="http://schemas.microsoft.com/office/drawing/2014/main" val="4010132905"/>
                    </a:ext>
                  </a:extLst>
                </a:gridCol>
                <a:gridCol w="246888">
                  <a:extLst>
                    <a:ext uri="{9D8B030D-6E8A-4147-A177-3AD203B41FA5}">
                      <a16:colId xmlns:a16="http://schemas.microsoft.com/office/drawing/2014/main" val="3276677604"/>
                    </a:ext>
                  </a:extLst>
                </a:gridCol>
                <a:gridCol w="246888">
                  <a:extLst>
                    <a:ext uri="{9D8B030D-6E8A-4147-A177-3AD203B41FA5}">
                      <a16:colId xmlns:a16="http://schemas.microsoft.com/office/drawing/2014/main" val="3070190084"/>
                    </a:ext>
                  </a:extLst>
                </a:gridCol>
                <a:gridCol w="246888">
                  <a:extLst>
                    <a:ext uri="{9D8B030D-6E8A-4147-A177-3AD203B41FA5}">
                      <a16:colId xmlns:a16="http://schemas.microsoft.com/office/drawing/2014/main" val="3768157434"/>
                    </a:ext>
                  </a:extLst>
                </a:gridCol>
                <a:gridCol w="246888">
                  <a:extLst>
                    <a:ext uri="{9D8B030D-6E8A-4147-A177-3AD203B41FA5}">
                      <a16:colId xmlns:a16="http://schemas.microsoft.com/office/drawing/2014/main" val="4068211303"/>
                    </a:ext>
                  </a:extLst>
                </a:gridCol>
                <a:gridCol w="246888">
                  <a:extLst>
                    <a:ext uri="{9D8B030D-6E8A-4147-A177-3AD203B41FA5}">
                      <a16:colId xmlns:a16="http://schemas.microsoft.com/office/drawing/2014/main" val="1887851217"/>
                    </a:ext>
                  </a:extLst>
                </a:gridCol>
                <a:gridCol w="246888">
                  <a:extLst>
                    <a:ext uri="{9D8B030D-6E8A-4147-A177-3AD203B41FA5}">
                      <a16:colId xmlns:a16="http://schemas.microsoft.com/office/drawing/2014/main" val="1761815307"/>
                    </a:ext>
                  </a:extLst>
                </a:gridCol>
                <a:gridCol w="246888">
                  <a:extLst>
                    <a:ext uri="{9D8B030D-6E8A-4147-A177-3AD203B41FA5}">
                      <a16:colId xmlns:a16="http://schemas.microsoft.com/office/drawing/2014/main" val="940864957"/>
                    </a:ext>
                  </a:extLst>
                </a:gridCol>
                <a:gridCol w="246888">
                  <a:extLst>
                    <a:ext uri="{9D8B030D-6E8A-4147-A177-3AD203B41FA5}">
                      <a16:colId xmlns:a16="http://schemas.microsoft.com/office/drawing/2014/main" val="2525741741"/>
                    </a:ext>
                  </a:extLst>
                </a:gridCol>
                <a:gridCol w="246888">
                  <a:extLst>
                    <a:ext uri="{9D8B030D-6E8A-4147-A177-3AD203B41FA5}">
                      <a16:colId xmlns:a16="http://schemas.microsoft.com/office/drawing/2014/main" val="72046436"/>
                    </a:ext>
                  </a:extLst>
                </a:gridCol>
                <a:gridCol w="246888">
                  <a:extLst>
                    <a:ext uri="{9D8B030D-6E8A-4147-A177-3AD203B41FA5}">
                      <a16:colId xmlns:a16="http://schemas.microsoft.com/office/drawing/2014/main" val="2653500936"/>
                    </a:ext>
                  </a:extLst>
                </a:gridCol>
                <a:gridCol w="246888">
                  <a:extLst>
                    <a:ext uri="{9D8B030D-6E8A-4147-A177-3AD203B41FA5}">
                      <a16:colId xmlns:a16="http://schemas.microsoft.com/office/drawing/2014/main" val="3880712727"/>
                    </a:ext>
                  </a:extLst>
                </a:gridCol>
                <a:gridCol w="246888">
                  <a:extLst>
                    <a:ext uri="{9D8B030D-6E8A-4147-A177-3AD203B41FA5}">
                      <a16:colId xmlns:a16="http://schemas.microsoft.com/office/drawing/2014/main" val="794632944"/>
                    </a:ext>
                  </a:extLst>
                </a:gridCol>
                <a:gridCol w="246888">
                  <a:extLst>
                    <a:ext uri="{9D8B030D-6E8A-4147-A177-3AD203B41FA5}">
                      <a16:colId xmlns:a16="http://schemas.microsoft.com/office/drawing/2014/main" val="256473426"/>
                    </a:ext>
                  </a:extLst>
                </a:gridCol>
                <a:gridCol w="246888">
                  <a:extLst>
                    <a:ext uri="{9D8B030D-6E8A-4147-A177-3AD203B41FA5}">
                      <a16:colId xmlns:a16="http://schemas.microsoft.com/office/drawing/2014/main" val="1621419775"/>
                    </a:ext>
                  </a:extLst>
                </a:gridCol>
                <a:gridCol w="246888">
                  <a:extLst>
                    <a:ext uri="{9D8B030D-6E8A-4147-A177-3AD203B41FA5}">
                      <a16:colId xmlns:a16="http://schemas.microsoft.com/office/drawing/2014/main" val="1656332149"/>
                    </a:ext>
                  </a:extLst>
                </a:gridCol>
                <a:gridCol w="246888">
                  <a:extLst>
                    <a:ext uri="{9D8B030D-6E8A-4147-A177-3AD203B41FA5}">
                      <a16:colId xmlns:a16="http://schemas.microsoft.com/office/drawing/2014/main" val="2514932882"/>
                    </a:ext>
                  </a:extLst>
                </a:gridCol>
                <a:gridCol w="208280">
                  <a:extLst>
                    <a:ext uri="{9D8B030D-6E8A-4147-A177-3AD203B41FA5}">
                      <a16:colId xmlns:a16="http://schemas.microsoft.com/office/drawing/2014/main" val="2489532079"/>
                    </a:ext>
                  </a:extLst>
                </a:gridCol>
                <a:gridCol w="208280">
                  <a:extLst>
                    <a:ext uri="{9D8B030D-6E8A-4147-A177-3AD203B41FA5}">
                      <a16:colId xmlns:a16="http://schemas.microsoft.com/office/drawing/2014/main" val="3746525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99907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- 2019-06-20 21:44:28</a:t>
                      </a:r>
                      <a:r>
                        <a:rPr kumimoji="0" lang="es-ES" sz="1000" b="0" i="0" u="none" strike="noStrike" kern="1200" cap="none" spc="0" normalizeH="0" baseline="0" noProof="0">
                          <a:ln>
                            <a:noFill/>
                          </a:ln>
                          <a:solidFill>
                            <a:prstClr val="black"/>
                          </a:solidFill>
                          <a:effectLst/>
                          <a:uLnTx/>
                          <a:uFillTx/>
                          <a:latin typeface="+mn-lt"/>
                          <a:ea typeface="+mn-ea"/>
                          <a:cs typeface="+mn-cs"/>
                        </a:rPr>
                        <a:t>
 Si sos productor, emprendedor o vendedor de servicios, podés deducir el IVA de los insumos y servicios que comprés a lo largo de la cadena productiva.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https://scontent.xx.fbcdn.net/v/t15.5256-10/p168x128/62406030_569241626934930_7477976776065417216_n.jpg?_nc_cat=102&amp;_nc_oc=AQnh-AddGtl0v8TPozD33dDZlgvuDVNZJ5H1-Tnlrumhw_G1DffV3fyebK65AcActDo&amp;_nc_ht=scontent.xx&amp;oh=35c25885b9dafb770b78ba6efb66edc3&amp;oe=5E521634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extLst>
                  <a:ext uri="{0D108BD9-81ED-4DB2-BD59-A6C34878D82A}">
                    <a16:rowId xmlns:a16="http://schemas.microsoft.com/office/drawing/2014/main" val="2283826744"/>
                  </a:ext>
                </a:extLst>
              </a:tr>
            </a:tbl>
          </a:graphicData>
        </a:graphic>
      </p:graphicFrame>
      <p:sp>
        <p:nvSpPr>
          <p:cNvPr id="4" name="Text Placeholder 3">
            <a:extLst>
              <a:ext uri="{FF2B5EF4-FFF2-40B4-BE49-F238E27FC236}">
                <a16:creationId xmlns:a16="http://schemas.microsoft.com/office/drawing/2014/main" id="{3C44D8E3-B3E6-42B7-9A3C-498C6A810760}"/>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50827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2D877-895A-4549-923E-E7996CD8B060}"/>
              </a:ext>
            </a:extLst>
          </p:cNvPr>
          <p:cNvSpPr>
            <a:spLocks noGrp="1"/>
          </p:cNvSpPr>
          <p:nvPr>
            <p:ph type="title"/>
          </p:nvPr>
        </p:nvSpPr>
        <p:spPr/>
        <p:txBody>
          <a:bodyPr/>
          <a:lstStyle/>
          <a:p>
            <a:r>
              <a:rPr lang="es-ES"/>
              <a:t>Facebook Videos con más % de vistos. | Asociación Bancaria Costarricense - 11 of 15</a:t>
            </a:r>
            <a:endParaRPr lang="en-US"/>
          </a:p>
        </p:txBody>
      </p:sp>
      <p:graphicFrame>
        <p:nvGraphicFramePr>
          <p:cNvPr id="5" name="Table Placeholder 4">
            <a:extLst>
              <a:ext uri="{FF2B5EF4-FFF2-40B4-BE49-F238E27FC236}">
                <a16:creationId xmlns:a16="http://schemas.microsoft.com/office/drawing/2014/main" id="{A2501100-49DA-4D4F-A28A-1832DE1D4778}"/>
              </a:ext>
            </a:extLst>
          </p:cNvPr>
          <p:cNvGraphicFramePr>
            <a:graphicFrameLocks noGrp="1"/>
          </p:cNvGraphicFramePr>
          <p:nvPr>
            <p:ph type="tbl" sz="quarter" idx="13"/>
            <p:extLst>
              <p:ext uri="{D42A27DB-BD31-4B8C-83A1-F6EECF244321}">
                <p14:modId xmlns:p14="http://schemas.microsoft.com/office/powerpoint/2010/main" val="2027607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6477445"/>
                    </a:ext>
                  </a:extLst>
                </a:gridCol>
                <a:gridCol w="987552">
                  <a:extLst>
                    <a:ext uri="{9D8B030D-6E8A-4147-A177-3AD203B41FA5}">
                      <a16:colId xmlns:a16="http://schemas.microsoft.com/office/drawing/2014/main" val="4107399878"/>
                    </a:ext>
                  </a:extLst>
                </a:gridCol>
                <a:gridCol w="208280">
                  <a:extLst>
                    <a:ext uri="{9D8B030D-6E8A-4147-A177-3AD203B41FA5}">
                      <a16:colId xmlns:a16="http://schemas.microsoft.com/office/drawing/2014/main" val="3747553392"/>
                    </a:ext>
                  </a:extLst>
                </a:gridCol>
                <a:gridCol w="246888">
                  <a:extLst>
                    <a:ext uri="{9D8B030D-6E8A-4147-A177-3AD203B41FA5}">
                      <a16:colId xmlns:a16="http://schemas.microsoft.com/office/drawing/2014/main" val="2514730272"/>
                    </a:ext>
                  </a:extLst>
                </a:gridCol>
                <a:gridCol w="246888">
                  <a:extLst>
                    <a:ext uri="{9D8B030D-6E8A-4147-A177-3AD203B41FA5}">
                      <a16:colId xmlns:a16="http://schemas.microsoft.com/office/drawing/2014/main" val="3632950714"/>
                    </a:ext>
                  </a:extLst>
                </a:gridCol>
                <a:gridCol w="246888">
                  <a:extLst>
                    <a:ext uri="{9D8B030D-6E8A-4147-A177-3AD203B41FA5}">
                      <a16:colId xmlns:a16="http://schemas.microsoft.com/office/drawing/2014/main" val="894801432"/>
                    </a:ext>
                  </a:extLst>
                </a:gridCol>
                <a:gridCol w="246888">
                  <a:extLst>
                    <a:ext uri="{9D8B030D-6E8A-4147-A177-3AD203B41FA5}">
                      <a16:colId xmlns:a16="http://schemas.microsoft.com/office/drawing/2014/main" val="2337149164"/>
                    </a:ext>
                  </a:extLst>
                </a:gridCol>
                <a:gridCol w="246888">
                  <a:extLst>
                    <a:ext uri="{9D8B030D-6E8A-4147-A177-3AD203B41FA5}">
                      <a16:colId xmlns:a16="http://schemas.microsoft.com/office/drawing/2014/main" val="1058271054"/>
                    </a:ext>
                  </a:extLst>
                </a:gridCol>
                <a:gridCol w="246888">
                  <a:extLst>
                    <a:ext uri="{9D8B030D-6E8A-4147-A177-3AD203B41FA5}">
                      <a16:colId xmlns:a16="http://schemas.microsoft.com/office/drawing/2014/main" val="3554274195"/>
                    </a:ext>
                  </a:extLst>
                </a:gridCol>
                <a:gridCol w="246888">
                  <a:extLst>
                    <a:ext uri="{9D8B030D-6E8A-4147-A177-3AD203B41FA5}">
                      <a16:colId xmlns:a16="http://schemas.microsoft.com/office/drawing/2014/main" val="1055246248"/>
                    </a:ext>
                  </a:extLst>
                </a:gridCol>
                <a:gridCol w="246888">
                  <a:extLst>
                    <a:ext uri="{9D8B030D-6E8A-4147-A177-3AD203B41FA5}">
                      <a16:colId xmlns:a16="http://schemas.microsoft.com/office/drawing/2014/main" val="452029274"/>
                    </a:ext>
                  </a:extLst>
                </a:gridCol>
                <a:gridCol w="246888">
                  <a:extLst>
                    <a:ext uri="{9D8B030D-6E8A-4147-A177-3AD203B41FA5}">
                      <a16:colId xmlns:a16="http://schemas.microsoft.com/office/drawing/2014/main" val="150068469"/>
                    </a:ext>
                  </a:extLst>
                </a:gridCol>
                <a:gridCol w="246888">
                  <a:extLst>
                    <a:ext uri="{9D8B030D-6E8A-4147-A177-3AD203B41FA5}">
                      <a16:colId xmlns:a16="http://schemas.microsoft.com/office/drawing/2014/main" val="3429166097"/>
                    </a:ext>
                  </a:extLst>
                </a:gridCol>
                <a:gridCol w="246888">
                  <a:extLst>
                    <a:ext uri="{9D8B030D-6E8A-4147-A177-3AD203B41FA5}">
                      <a16:colId xmlns:a16="http://schemas.microsoft.com/office/drawing/2014/main" val="1400868610"/>
                    </a:ext>
                  </a:extLst>
                </a:gridCol>
                <a:gridCol w="246888">
                  <a:extLst>
                    <a:ext uri="{9D8B030D-6E8A-4147-A177-3AD203B41FA5}">
                      <a16:colId xmlns:a16="http://schemas.microsoft.com/office/drawing/2014/main" val="3929799769"/>
                    </a:ext>
                  </a:extLst>
                </a:gridCol>
                <a:gridCol w="246888">
                  <a:extLst>
                    <a:ext uri="{9D8B030D-6E8A-4147-A177-3AD203B41FA5}">
                      <a16:colId xmlns:a16="http://schemas.microsoft.com/office/drawing/2014/main" val="4124832139"/>
                    </a:ext>
                  </a:extLst>
                </a:gridCol>
                <a:gridCol w="246888">
                  <a:extLst>
                    <a:ext uri="{9D8B030D-6E8A-4147-A177-3AD203B41FA5}">
                      <a16:colId xmlns:a16="http://schemas.microsoft.com/office/drawing/2014/main" val="1276168501"/>
                    </a:ext>
                  </a:extLst>
                </a:gridCol>
                <a:gridCol w="246888">
                  <a:extLst>
                    <a:ext uri="{9D8B030D-6E8A-4147-A177-3AD203B41FA5}">
                      <a16:colId xmlns:a16="http://schemas.microsoft.com/office/drawing/2014/main" val="262941260"/>
                    </a:ext>
                  </a:extLst>
                </a:gridCol>
                <a:gridCol w="246888">
                  <a:extLst>
                    <a:ext uri="{9D8B030D-6E8A-4147-A177-3AD203B41FA5}">
                      <a16:colId xmlns:a16="http://schemas.microsoft.com/office/drawing/2014/main" val="13505197"/>
                    </a:ext>
                  </a:extLst>
                </a:gridCol>
                <a:gridCol w="246888">
                  <a:extLst>
                    <a:ext uri="{9D8B030D-6E8A-4147-A177-3AD203B41FA5}">
                      <a16:colId xmlns:a16="http://schemas.microsoft.com/office/drawing/2014/main" val="2296279943"/>
                    </a:ext>
                  </a:extLst>
                </a:gridCol>
                <a:gridCol w="246888">
                  <a:extLst>
                    <a:ext uri="{9D8B030D-6E8A-4147-A177-3AD203B41FA5}">
                      <a16:colId xmlns:a16="http://schemas.microsoft.com/office/drawing/2014/main" val="2669454004"/>
                    </a:ext>
                  </a:extLst>
                </a:gridCol>
                <a:gridCol w="246888">
                  <a:extLst>
                    <a:ext uri="{9D8B030D-6E8A-4147-A177-3AD203B41FA5}">
                      <a16:colId xmlns:a16="http://schemas.microsoft.com/office/drawing/2014/main" val="4213874618"/>
                    </a:ext>
                  </a:extLst>
                </a:gridCol>
                <a:gridCol w="208280">
                  <a:extLst>
                    <a:ext uri="{9D8B030D-6E8A-4147-A177-3AD203B41FA5}">
                      <a16:colId xmlns:a16="http://schemas.microsoft.com/office/drawing/2014/main" val="1742236255"/>
                    </a:ext>
                  </a:extLst>
                </a:gridCol>
                <a:gridCol w="208280">
                  <a:extLst>
                    <a:ext uri="{9D8B030D-6E8A-4147-A177-3AD203B41FA5}">
                      <a16:colId xmlns:a16="http://schemas.microsoft.com/office/drawing/2014/main" val="1870047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8818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- 2019-06-12 02:05:36</a:t>
                      </a:r>
                      <a:r>
                        <a:rPr kumimoji="0" lang="es-ES" sz="1000" b="0" i="0" u="none" strike="noStrike" kern="1200" cap="none" spc="0" normalizeH="0" baseline="0" noProof="0">
                          <a:ln>
                            <a:noFill/>
                          </a:ln>
                          <a:solidFill>
                            <a:prstClr val="black"/>
                          </a:solidFill>
                          <a:effectLst/>
                          <a:uLnTx/>
                          <a:uFillTx/>
                          <a:latin typeface="+mn-lt"/>
                          <a:ea typeface="+mn-ea"/>
                          <a:cs typeface="+mn-cs"/>
                        </a:rPr>
                        <a:t>
 ¡El 1 de julio comienza la aplicación del Impuesto de Valor Agregado (IVA)!¿Quién lo paga y cómo funciona? En este primer video te lo contamos.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https://scontent.xx.fbcdn.net/v/t15.5256-10/p168x128/61372787_2295525650701145_6116866842137985024_n.jpg?_nc_cat=105&amp;_nc_oc=AQkMpH45dwDeWMuYZzdmjqn0JDq4jBdCwrjbyEzyvFsPEWSE2_aP2UPVMcs7drEjh7s&amp;_nc_ht=scontent.xx&amp;oh=4e2743528b09674e32343e1c4883dba2&amp;oe=5E593F51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2.70 %</a:t>
                      </a:r>
                    </a:p>
                  </a:txBody>
                  <a:tcPr/>
                </a:tc>
                <a:extLst>
                  <a:ext uri="{0D108BD9-81ED-4DB2-BD59-A6C34878D82A}">
                    <a16:rowId xmlns:a16="http://schemas.microsoft.com/office/drawing/2014/main" val="1282437429"/>
                  </a:ext>
                </a:extLst>
              </a:tr>
            </a:tbl>
          </a:graphicData>
        </a:graphic>
      </p:graphicFrame>
      <p:sp>
        <p:nvSpPr>
          <p:cNvPr id="4" name="Text Placeholder 3">
            <a:extLst>
              <a:ext uri="{FF2B5EF4-FFF2-40B4-BE49-F238E27FC236}">
                <a16:creationId xmlns:a16="http://schemas.microsoft.com/office/drawing/2014/main" id="{886B0AB9-53EF-403B-83D1-53B3959987A7}"/>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589956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16372-EE4A-4C34-A797-2131C4F8662F}"/>
              </a:ext>
            </a:extLst>
          </p:cNvPr>
          <p:cNvSpPr>
            <a:spLocks noGrp="1"/>
          </p:cNvSpPr>
          <p:nvPr>
            <p:ph type="title"/>
          </p:nvPr>
        </p:nvSpPr>
        <p:spPr/>
        <p:txBody>
          <a:bodyPr/>
          <a:lstStyle/>
          <a:p>
            <a:r>
              <a:rPr lang="es-ES"/>
              <a:t>Facebook Videos con más % de vistos. | Asociación Bancaria Costarricense - 12 of 15</a:t>
            </a:r>
            <a:endParaRPr lang="en-US"/>
          </a:p>
        </p:txBody>
      </p:sp>
      <p:graphicFrame>
        <p:nvGraphicFramePr>
          <p:cNvPr id="5" name="Table Placeholder 4">
            <a:extLst>
              <a:ext uri="{FF2B5EF4-FFF2-40B4-BE49-F238E27FC236}">
                <a16:creationId xmlns:a16="http://schemas.microsoft.com/office/drawing/2014/main" id="{10599416-214C-47C3-9739-D27AB002F639}"/>
              </a:ext>
            </a:extLst>
          </p:cNvPr>
          <p:cNvGraphicFramePr>
            <a:graphicFrameLocks noGrp="1"/>
          </p:cNvGraphicFramePr>
          <p:nvPr>
            <p:ph type="tbl" sz="quarter" idx="13"/>
            <p:extLst>
              <p:ext uri="{D42A27DB-BD31-4B8C-83A1-F6EECF244321}">
                <p14:modId xmlns:p14="http://schemas.microsoft.com/office/powerpoint/2010/main" val="3309256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8729285"/>
                    </a:ext>
                  </a:extLst>
                </a:gridCol>
                <a:gridCol w="987552">
                  <a:extLst>
                    <a:ext uri="{9D8B030D-6E8A-4147-A177-3AD203B41FA5}">
                      <a16:colId xmlns:a16="http://schemas.microsoft.com/office/drawing/2014/main" val="214052778"/>
                    </a:ext>
                  </a:extLst>
                </a:gridCol>
                <a:gridCol w="208280">
                  <a:extLst>
                    <a:ext uri="{9D8B030D-6E8A-4147-A177-3AD203B41FA5}">
                      <a16:colId xmlns:a16="http://schemas.microsoft.com/office/drawing/2014/main" val="2271306750"/>
                    </a:ext>
                  </a:extLst>
                </a:gridCol>
                <a:gridCol w="246888">
                  <a:extLst>
                    <a:ext uri="{9D8B030D-6E8A-4147-A177-3AD203B41FA5}">
                      <a16:colId xmlns:a16="http://schemas.microsoft.com/office/drawing/2014/main" val="2925011226"/>
                    </a:ext>
                  </a:extLst>
                </a:gridCol>
                <a:gridCol w="246888">
                  <a:extLst>
                    <a:ext uri="{9D8B030D-6E8A-4147-A177-3AD203B41FA5}">
                      <a16:colId xmlns:a16="http://schemas.microsoft.com/office/drawing/2014/main" val="2169305340"/>
                    </a:ext>
                  </a:extLst>
                </a:gridCol>
                <a:gridCol w="246888">
                  <a:extLst>
                    <a:ext uri="{9D8B030D-6E8A-4147-A177-3AD203B41FA5}">
                      <a16:colId xmlns:a16="http://schemas.microsoft.com/office/drawing/2014/main" val="1425294813"/>
                    </a:ext>
                  </a:extLst>
                </a:gridCol>
                <a:gridCol w="246888">
                  <a:extLst>
                    <a:ext uri="{9D8B030D-6E8A-4147-A177-3AD203B41FA5}">
                      <a16:colId xmlns:a16="http://schemas.microsoft.com/office/drawing/2014/main" val="1748732120"/>
                    </a:ext>
                  </a:extLst>
                </a:gridCol>
                <a:gridCol w="246888">
                  <a:extLst>
                    <a:ext uri="{9D8B030D-6E8A-4147-A177-3AD203B41FA5}">
                      <a16:colId xmlns:a16="http://schemas.microsoft.com/office/drawing/2014/main" val="4243123371"/>
                    </a:ext>
                  </a:extLst>
                </a:gridCol>
                <a:gridCol w="246888">
                  <a:extLst>
                    <a:ext uri="{9D8B030D-6E8A-4147-A177-3AD203B41FA5}">
                      <a16:colId xmlns:a16="http://schemas.microsoft.com/office/drawing/2014/main" val="884720711"/>
                    </a:ext>
                  </a:extLst>
                </a:gridCol>
                <a:gridCol w="246888">
                  <a:extLst>
                    <a:ext uri="{9D8B030D-6E8A-4147-A177-3AD203B41FA5}">
                      <a16:colId xmlns:a16="http://schemas.microsoft.com/office/drawing/2014/main" val="22503828"/>
                    </a:ext>
                  </a:extLst>
                </a:gridCol>
                <a:gridCol w="246888">
                  <a:extLst>
                    <a:ext uri="{9D8B030D-6E8A-4147-A177-3AD203B41FA5}">
                      <a16:colId xmlns:a16="http://schemas.microsoft.com/office/drawing/2014/main" val="1045262256"/>
                    </a:ext>
                  </a:extLst>
                </a:gridCol>
                <a:gridCol w="246888">
                  <a:extLst>
                    <a:ext uri="{9D8B030D-6E8A-4147-A177-3AD203B41FA5}">
                      <a16:colId xmlns:a16="http://schemas.microsoft.com/office/drawing/2014/main" val="1184519618"/>
                    </a:ext>
                  </a:extLst>
                </a:gridCol>
                <a:gridCol w="246888">
                  <a:extLst>
                    <a:ext uri="{9D8B030D-6E8A-4147-A177-3AD203B41FA5}">
                      <a16:colId xmlns:a16="http://schemas.microsoft.com/office/drawing/2014/main" val="2736883321"/>
                    </a:ext>
                  </a:extLst>
                </a:gridCol>
                <a:gridCol w="246888">
                  <a:extLst>
                    <a:ext uri="{9D8B030D-6E8A-4147-A177-3AD203B41FA5}">
                      <a16:colId xmlns:a16="http://schemas.microsoft.com/office/drawing/2014/main" val="1677405634"/>
                    </a:ext>
                  </a:extLst>
                </a:gridCol>
                <a:gridCol w="246888">
                  <a:extLst>
                    <a:ext uri="{9D8B030D-6E8A-4147-A177-3AD203B41FA5}">
                      <a16:colId xmlns:a16="http://schemas.microsoft.com/office/drawing/2014/main" val="1103023636"/>
                    </a:ext>
                  </a:extLst>
                </a:gridCol>
                <a:gridCol w="246888">
                  <a:extLst>
                    <a:ext uri="{9D8B030D-6E8A-4147-A177-3AD203B41FA5}">
                      <a16:colId xmlns:a16="http://schemas.microsoft.com/office/drawing/2014/main" val="2495141830"/>
                    </a:ext>
                  </a:extLst>
                </a:gridCol>
                <a:gridCol w="246888">
                  <a:extLst>
                    <a:ext uri="{9D8B030D-6E8A-4147-A177-3AD203B41FA5}">
                      <a16:colId xmlns:a16="http://schemas.microsoft.com/office/drawing/2014/main" val="1587998036"/>
                    </a:ext>
                  </a:extLst>
                </a:gridCol>
                <a:gridCol w="246888">
                  <a:extLst>
                    <a:ext uri="{9D8B030D-6E8A-4147-A177-3AD203B41FA5}">
                      <a16:colId xmlns:a16="http://schemas.microsoft.com/office/drawing/2014/main" val="2216900606"/>
                    </a:ext>
                  </a:extLst>
                </a:gridCol>
                <a:gridCol w="246888">
                  <a:extLst>
                    <a:ext uri="{9D8B030D-6E8A-4147-A177-3AD203B41FA5}">
                      <a16:colId xmlns:a16="http://schemas.microsoft.com/office/drawing/2014/main" val="2890288382"/>
                    </a:ext>
                  </a:extLst>
                </a:gridCol>
                <a:gridCol w="246888">
                  <a:extLst>
                    <a:ext uri="{9D8B030D-6E8A-4147-A177-3AD203B41FA5}">
                      <a16:colId xmlns:a16="http://schemas.microsoft.com/office/drawing/2014/main" val="3599943561"/>
                    </a:ext>
                  </a:extLst>
                </a:gridCol>
                <a:gridCol w="246888">
                  <a:extLst>
                    <a:ext uri="{9D8B030D-6E8A-4147-A177-3AD203B41FA5}">
                      <a16:colId xmlns:a16="http://schemas.microsoft.com/office/drawing/2014/main" val="3446841629"/>
                    </a:ext>
                  </a:extLst>
                </a:gridCol>
                <a:gridCol w="246888">
                  <a:extLst>
                    <a:ext uri="{9D8B030D-6E8A-4147-A177-3AD203B41FA5}">
                      <a16:colId xmlns:a16="http://schemas.microsoft.com/office/drawing/2014/main" val="2370284199"/>
                    </a:ext>
                  </a:extLst>
                </a:gridCol>
                <a:gridCol w="208280">
                  <a:extLst>
                    <a:ext uri="{9D8B030D-6E8A-4147-A177-3AD203B41FA5}">
                      <a16:colId xmlns:a16="http://schemas.microsoft.com/office/drawing/2014/main" val="4029959551"/>
                    </a:ext>
                  </a:extLst>
                </a:gridCol>
                <a:gridCol w="208280">
                  <a:extLst>
                    <a:ext uri="{9D8B030D-6E8A-4147-A177-3AD203B41FA5}">
                      <a16:colId xmlns:a16="http://schemas.microsoft.com/office/drawing/2014/main" val="1630778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36322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- 2019-07-17 00:58:06</a:t>
                      </a:r>
                      <a:r>
                        <a:rPr kumimoji="0" lang="es-ES" sz="1000" b="0" i="0" u="none" strike="noStrike" kern="1200" cap="none" spc="0" normalizeH="0" baseline="0" noProof="0">
                          <a:ln>
                            <a:noFill/>
                          </a:ln>
                          <a:solidFill>
                            <a:prstClr val="black"/>
                          </a:solidFill>
                          <a:effectLst/>
                          <a:uLnTx/>
                          <a:uFillTx/>
                          <a:latin typeface="+mn-lt"/>
                          <a:ea typeface="+mn-ea"/>
                          <a:cs typeface="+mn-cs"/>
                        </a:rPr>
                        <a:t>
 Muy importante: ¡Conocé los productos y condiciones exentas que NO se ven afectados por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https://scontent.xx.fbcdn.net/v/t15.5256-10/p168x128/65726114_467986080663452_6993609657415630848_n.jpg?_nc_cat=100&amp;_nc_oc=AQnnzdDJ579RE4CRbYAJVEPvphR43BlXy93rAWYpXQJ65wiadADodiaMTkr2mc4wEPA&amp;_nc_ht=scontent.xx&amp;oh=8f6c9eb5e0787973d76b3b207c2b6d21&amp;oe=5E4A8FC0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extLst>
                  <a:ext uri="{0D108BD9-81ED-4DB2-BD59-A6C34878D82A}">
                    <a16:rowId xmlns:a16="http://schemas.microsoft.com/office/drawing/2014/main" val="23058563"/>
                  </a:ext>
                </a:extLst>
              </a:tr>
            </a:tbl>
          </a:graphicData>
        </a:graphic>
      </p:graphicFrame>
      <p:sp>
        <p:nvSpPr>
          <p:cNvPr id="4" name="Text Placeholder 3">
            <a:extLst>
              <a:ext uri="{FF2B5EF4-FFF2-40B4-BE49-F238E27FC236}">
                <a16:creationId xmlns:a16="http://schemas.microsoft.com/office/drawing/2014/main" id="{B6B6EA18-5FA1-48E5-BD00-3A18046F7A59}"/>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237360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29991-9B16-406D-8B24-A63BAC0B2F59}"/>
              </a:ext>
            </a:extLst>
          </p:cNvPr>
          <p:cNvSpPr>
            <a:spLocks noGrp="1"/>
          </p:cNvSpPr>
          <p:nvPr>
            <p:ph type="title"/>
          </p:nvPr>
        </p:nvSpPr>
        <p:spPr/>
        <p:txBody>
          <a:bodyPr/>
          <a:lstStyle/>
          <a:p>
            <a:r>
              <a:rPr lang="es-ES"/>
              <a:t>Facebook Videos con más % de vistos. | Asociación Bancaria Costarricense - 13 of 15</a:t>
            </a:r>
            <a:endParaRPr lang="en-US"/>
          </a:p>
        </p:txBody>
      </p:sp>
      <p:graphicFrame>
        <p:nvGraphicFramePr>
          <p:cNvPr id="5" name="Table Placeholder 4">
            <a:extLst>
              <a:ext uri="{FF2B5EF4-FFF2-40B4-BE49-F238E27FC236}">
                <a16:creationId xmlns:a16="http://schemas.microsoft.com/office/drawing/2014/main" id="{D7E2CF38-AEEE-4996-B3EE-09B79DB4C7D4}"/>
              </a:ext>
            </a:extLst>
          </p:cNvPr>
          <p:cNvGraphicFramePr>
            <a:graphicFrameLocks noGrp="1"/>
          </p:cNvGraphicFramePr>
          <p:nvPr>
            <p:ph type="tbl" sz="quarter" idx="13"/>
            <p:extLst>
              <p:ext uri="{D42A27DB-BD31-4B8C-83A1-F6EECF244321}">
                <p14:modId xmlns:p14="http://schemas.microsoft.com/office/powerpoint/2010/main" val="2758994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9936463"/>
                    </a:ext>
                  </a:extLst>
                </a:gridCol>
                <a:gridCol w="987552">
                  <a:extLst>
                    <a:ext uri="{9D8B030D-6E8A-4147-A177-3AD203B41FA5}">
                      <a16:colId xmlns:a16="http://schemas.microsoft.com/office/drawing/2014/main" val="3283496362"/>
                    </a:ext>
                  </a:extLst>
                </a:gridCol>
                <a:gridCol w="208280">
                  <a:extLst>
                    <a:ext uri="{9D8B030D-6E8A-4147-A177-3AD203B41FA5}">
                      <a16:colId xmlns:a16="http://schemas.microsoft.com/office/drawing/2014/main" val="4172548437"/>
                    </a:ext>
                  </a:extLst>
                </a:gridCol>
                <a:gridCol w="246888">
                  <a:extLst>
                    <a:ext uri="{9D8B030D-6E8A-4147-A177-3AD203B41FA5}">
                      <a16:colId xmlns:a16="http://schemas.microsoft.com/office/drawing/2014/main" val="1227373044"/>
                    </a:ext>
                  </a:extLst>
                </a:gridCol>
                <a:gridCol w="246888">
                  <a:extLst>
                    <a:ext uri="{9D8B030D-6E8A-4147-A177-3AD203B41FA5}">
                      <a16:colId xmlns:a16="http://schemas.microsoft.com/office/drawing/2014/main" val="259577524"/>
                    </a:ext>
                  </a:extLst>
                </a:gridCol>
                <a:gridCol w="246888">
                  <a:extLst>
                    <a:ext uri="{9D8B030D-6E8A-4147-A177-3AD203B41FA5}">
                      <a16:colId xmlns:a16="http://schemas.microsoft.com/office/drawing/2014/main" val="3007128978"/>
                    </a:ext>
                  </a:extLst>
                </a:gridCol>
                <a:gridCol w="246888">
                  <a:extLst>
                    <a:ext uri="{9D8B030D-6E8A-4147-A177-3AD203B41FA5}">
                      <a16:colId xmlns:a16="http://schemas.microsoft.com/office/drawing/2014/main" val="1439345643"/>
                    </a:ext>
                  </a:extLst>
                </a:gridCol>
                <a:gridCol w="246888">
                  <a:extLst>
                    <a:ext uri="{9D8B030D-6E8A-4147-A177-3AD203B41FA5}">
                      <a16:colId xmlns:a16="http://schemas.microsoft.com/office/drawing/2014/main" val="358942159"/>
                    </a:ext>
                  </a:extLst>
                </a:gridCol>
                <a:gridCol w="246888">
                  <a:extLst>
                    <a:ext uri="{9D8B030D-6E8A-4147-A177-3AD203B41FA5}">
                      <a16:colId xmlns:a16="http://schemas.microsoft.com/office/drawing/2014/main" val="2550890832"/>
                    </a:ext>
                  </a:extLst>
                </a:gridCol>
                <a:gridCol w="246888">
                  <a:extLst>
                    <a:ext uri="{9D8B030D-6E8A-4147-A177-3AD203B41FA5}">
                      <a16:colId xmlns:a16="http://schemas.microsoft.com/office/drawing/2014/main" val="597753554"/>
                    </a:ext>
                  </a:extLst>
                </a:gridCol>
                <a:gridCol w="246888">
                  <a:extLst>
                    <a:ext uri="{9D8B030D-6E8A-4147-A177-3AD203B41FA5}">
                      <a16:colId xmlns:a16="http://schemas.microsoft.com/office/drawing/2014/main" val="4228046542"/>
                    </a:ext>
                  </a:extLst>
                </a:gridCol>
                <a:gridCol w="246888">
                  <a:extLst>
                    <a:ext uri="{9D8B030D-6E8A-4147-A177-3AD203B41FA5}">
                      <a16:colId xmlns:a16="http://schemas.microsoft.com/office/drawing/2014/main" val="1842457224"/>
                    </a:ext>
                  </a:extLst>
                </a:gridCol>
                <a:gridCol w="246888">
                  <a:extLst>
                    <a:ext uri="{9D8B030D-6E8A-4147-A177-3AD203B41FA5}">
                      <a16:colId xmlns:a16="http://schemas.microsoft.com/office/drawing/2014/main" val="2678803640"/>
                    </a:ext>
                  </a:extLst>
                </a:gridCol>
                <a:gridCol w="246888">
                  <a:extLst>
                    <a:ext uri="{9D8B030D-6E8A-4147-A177-3AD203B41FA5}">
                      <a16:colId xmlns:a16="http://schemas.microsoft.com/office/drawing/2014/main" val="345797208"/>
                    </a:ext>
                  </a:extLst>
                </a:gridCol>
                <a:gridCol w="246888">
                  <a:extLst>
                    <a:ext uri="{9D8B030D-6E8A-4147-A177-3AD203B41FA5}">
                      <a16:colId xmlns:a16="http://schemas.microsoft.com/office/drawing/2014/main" val="1170961362"/>
                    </a:ext>
                  </a:extLst>
                </a:gridCol>
                <a:gridCol w="246888">
                  <a:extLst>
                    <a:ext uri="{9D8B030D-6E8A-4147-A177-3AD203B41FA5}">
                      <a16:colId xmlns:a16="http://schemas.microsoft.com/office/drawing/2014/main" val="2306276765"/>
                    </a:ext>
                  </a:extLst>
                </a:gridCol>
                <a:gridCol w="246888">
                  <a:extLst>
                    <a:ext uri="{9D8B030D-6E8A-4147-A177-3AD203B41FA5}">
                      <a16:colId xmlns:a16="http://schemas.microsoft.com/office/drawing/2014/main" val="2260644240"/>
                    </a:ext>
                  </a:extLst>
                </a:gridCol>
                <a:gridCol w="246888">
                  <a:extLst>
                    <a:ext uri="{9D8B030D-6E8A-4147-A177-3AD203B41FA5}">
                      <a16:colId xmlns:a16="http://schemas.microsoft.com/office/drawing/2014/main" val="4105248460"/>
                    </a:ext>
                  </a:extLst>
                </a:gridCol>
                <a:gridCol w="246888">
                  <a:extLst>
                    <a:ext uri="{9D8B030D-6E8A-4147-A177-3AD203B41FA5}">
                      <a16:colId xmlns:a16="http://schemas.microsoft.com/office/drawing/2014/main" val="243986368"/>
                    </a:ext>
                  </a:extLst>
                </a:gridCol>
                <a:gridCol w="246888">
                  <a:extLst>
                    <a:ext uri="{9D8B030D-6E8A-4147-A177-3AD203B41FA5}">
                      <a16:colId xmlns:a16="http://schemas.microsoft.com/office/drawing/2014/main" val="3142404676"/>
                    </a:ext>
                  </a:extLst>
                </a:gridCol>
                <a:gridCol w="246888">
                  <a:extLst>
                    <a:ext uri="{9D8B030D-6E8A-4147-A177-3AD203B41FA5}">
                      <a16:colId xmlns:a16="http://schemas.microsoft.com/office/drawing/2014/main" val="3407485284"/>
                    </a:ext>
                  </a:extLst>
                </a:gridCol>
                <a:gridCol w="246888">
                  <a:extLst>
                    <a:ext uri="{9D8B030D-6E8A-4147-A177-3AD203B41FA5}">
                      <a16:colId xmlns:a16="http://schemas.microsoft.com/office/drawing/2014/main" val="2204213874"/>
                    </a:ext>
                  </a:extLst>
                </a:gridCol>
                <a:gridCol w="208280">
                  <a:extLst>
                    <a:ext uri="{9D8B030D-6E8A-4147-A177-3AD203B41FA5}">
                      <a16:colId xmlns:a16="http://schemas.microsoft.com/office/drawing/2014/main" val="2780762390"/>
                    </a:ext>
                  </a:extLst>
                </a:gridCol>
                <a:gridCol w="208280">
                  <a:extLst>
                    <a:ext uri="{9D8B030D-6E8A-4147-A177-3AD203B41FA5}">
                      <a16:colId xmlns:a16="http://schemas.microsoft.com/office/drawing/2014/main" val="1844382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405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- 2019-07-24 19:53:07</a:t>
                      </a:r>
                      <a:r>
                        <a:rPr kumimoji="0" lang="es-ES" sz="1000" b="0" i="0" u="none" strike="noStrike" kern="1200" cap="none" spc="0" normalizeH="0" baseline="0" noProof="0">
                          <a:ln>
                            <a:noFill/>
                          </a:ln>
                          <a:solidFill>
                            <a:prstClr val="black"/>
                          </a:solidFill>
                          <a:effectLst/>
                          <a:uLnTx/>
                          <a:uFillTx/>
                          <a:latin typeface="+mn-lt"/>
                          <a:ea typeface="+mn-ea"/>
                          <a:cs typeface="+mn-cs"/>
                        </a:rPr>
                        <a:t>
 El Sistema Bancario Nacional te permite hacer los pagos del IVA a través de sus plataformas virtuales y presenciales. Consulte con su banco cómo aprovechar estos 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https://scontent.xx.fbcdn.net/v/t15.5256-10/p228x119/65812610_2307866945993749_3076754690696806400_n.jpg?_nc_cat=101&amp;_nc_oc=AQn5aTULjlwNSalLdOvqyofT2Qb2vRT1qhA_2V3PoGmZU7hKuL5mPTA23bTDlZuSVrU&amp;_nc_ht=scontent.xx&amp;oh=c06c7609df7717654dc9fa1215e0fd32&amp;oe=5E4C73DB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3.00 %</a:t>
                      </a:r>
                    </a:p>
                  </a:txBody>
                  <a:tcPr/>
                </a:tc>
                <a:extLst>
                  <a:ext uri="{0D108BD9-81ED-4DB2-BD59-A6C34878D82A}">
                    <a16:rowId xmlns:a16="http://schemas.microsoft.com/office/drawing/2014/main" val="538416696"/>
                  </a:ext>
                </a:extLst>
              </a:tr>
            </a:tbl>
          </a:graphicData>
        </a:graphic>
      </p:graphicFrame>
      <p:sp>
        <p:nvSpPr>
          <p:cNvPr id="4" name="Text Placeholder 3">
            <a:extLst>
              <a:ext uri="{FF2B5EF4-FFF2-40B4-BE49-F238E27FC236}">
                <a16:creationId xmlns:a16="http://schemas.microsoft.com/office/drawing/2014/main" id="{5AB9DA3B-95BD-4FCB-A176-5270E5C60A02}"/>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744526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35A1-82A1-4937-A64D-9C4E2B066841}"/>
              </a:ext>
            </a:extLst>
          </p:cNvPr>
          <p:cNvSpPr>
            <a:spLocks noGrp="1"/>
          </p:cNvSpPr>
          <p:nvPr>
            <p:ph type="title"/>
          </p:nvPr>
        </p:nvSpPr>
        <p:spPr/>
        <p:txBody>
          <a:bodyPr/>
          <a:lstStyle/>
          <a:p>
            <a:r>
              <a:rPr lang="es-ES"/>
              <a:t>Facebook Videos con más % de vistos. | Asociación Bancaria Costarricense - 14 of 15</a:t>
            </a:r>
            <a:endParaRPr lang="en-US"/>
          </a:p>
        </p:txBody>
      </p:sp>
      <p:graphicFrame>
        <p:nvGraphicFramePr>
          <p:cNvPr id="5" name="Table Placeholder 4">
            <a:extLst>
              <a:ext uri="{FF2B5EF4-FFF2-40B4-BE49-F238E27FC236}">
                <a16:creationId xmlns:a16="http://schemas.microsoft.com/office/drawing/2014/main" id="{F90704AF-6858-4140-89C3-5BCBDAFC9FE0}"/>
              </a:ext>
            </a:extLst>
          </p:cNvPr>
          <p:cNvGraphicFramePr>
            <a:graphicFrameLocks noGrp="1"/>
          </p:cNvGraphicFramePr>
          <p:nvPr>
            <p:ph type="tbl" sz="quarter" idx="13"/>
            <p:extLst>
              <p:ext uri="{D42A27DB-BD31-4B8C-83A1-F6EECF244321}">
                <p14:modId xmlns:p14="http://schemas.microsoft.com/office/powerpoint/2010/main" val="399454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3062983"/>
                    </a:ext>
                  </a:extLst>
                </a:gridCol>
                <a:gridCol w="987552">
                  <a:extLst>
                    <a:ext uri="{9D8B030D-6E8A-4147-A177-3AD203B41FA5}">
                      <a16:colId xmlns:a16="http://schemas.microsoft.com/office/drawing/2014/main" val="3861734627"/>
                    </a:ext>
                  </a:extLst>
                </a:gridCol>
                <a:gridCol w="208280">
                  <a:extLst>
                    <a:ext uri="{9D8B030D-6E8A-4147-A177-3AD203B41FA5}">
                      <a16:colId xmlns:a16="http://schemas.microsoft.com/office/drawing/2014/main" val="13228793"/>
                    </a:ext>
                  </a:extLst>
                </a:gridCol>
                <a:gridCol w="246888">
                  <a:extLst>
                    <a:ext uri="{9D8B030D-6E8A-4147-A177-3AD203B41FA5}">
                      <a16:colId xmlns:a16="http://schemas.microsoft.com/office/drawing/2014/main" val="3652653792"/>
                    </a:ext>
                  </a:extLst>
                </a:gridCol>
                <a:gridCol w="246888">
                  <a:extLst>
                    <a:ext uri="{9D8B030D-6E8A-4147-A177-3AD203B41FA5}">
                      <a16:colId xmlns:a16="http://schemas.microsoft.com/office/drawing/2014/main" val="3222353065"/>
                    </a:ext>
                  </a:extLst>
                </a:gridCol>
                <a:gridCol w="246888">
                  <a:extLst>
                    <a:ext uri="{9D8B030D-6E8A-4147-A177-3AD203B41FA5}">
                      <a16:colId xmlns:a16="http://schemas.microsoft.com/office/drawing/2014/main" val="1117231600"/>
                    </a:ext>
                  </a:extLst>
                </a:gridCol>
                <a:gridCol w="246888">
                  <a:extLst>
                    <a:ext uri="{9D8B030D-6E8A-4147-A177-3AD203B41FA5}">
                      <a16:colId xmlns:a16="http://schemas.microsoft.com/office/drawing/2014/main" val="1730851052"/>
                    </a:ext>
                  </a:extLst>
                </a:gridCol>
                <a:gridCol w="246888">
                  <a:extLst>
                    <a:ext uri="{9D8B030D-6E8A-4147-A177-3AD203B41FA5}">
                      <a16:colId xmlns:a16="http://schemas.microsoft.com/office/drawing/2014/main" val="3748978308"/>
                    </a:ext>
                  </a:extLst>
                </a:gridCol>
                <a:gridCol w="246888">
                  <a:extLst>
                    <a:ext uri="{9D8B030D-6E8A-4147-A177-3AD203B41FA5}">
                      <a16:colId xmlns:a16="http://schemas.microsoft.com/office/drawing/2014/main" val="2379552740"/>
                    </a:ext>
                  </a:extLst>
                </a:gridCol>
                <a:gridCol w="246888">
                  <a:extLst>
                    <a:ext uri="{9D8B030D-6E8A-4147-A177-3AD203B41FA5}">
                      <a16:colId xmlns:a16="http://schemas.microsoft.com/office/drawing/2014/main" val="1505418510"/>
                    </a:ext>
                  </a:extLst>
                </a:gridCol>
                <a:gridCol w="246888">
                  <a:extLst>
                    <a:ext uri="{9D8B030D-6E8A-4147-A177-3AD203B41FA5}">
                      <a16:colId xmlns:a16="http://schemas.microsoft.com/office/drawing/2014/main" val="3567984831"/>
                    </a:ext>
                  </a:extLst>
                </a:gridCol>
                <a:gridCol w="246888">
                  <a:extLst>
                    <a:ext uri="{9D8B030D-6E8A-4147-A177-3AD203B41FA5}">
                      <a16:colId xmlns:a16="http://schemas.microsoft.com/office/drawing/2014/main" val="1014554253"/>
                    </a:ext>
                  </a:extLst>
                </a:gridCol>
                <a:gridCol w="246888">
                  <a:extLst>
                    <a:ext uri="{9D8B030D-6E8A-4147-A177-3AD203B41FA5}">
                      <a16:colId xmlns:a16="http://schemas.microsoft.com/office/drawing/2014/main" val="2719675356"/>
                    </a:ext>
                  </a:extLst>
                </a:gridCol>
                <a:gridCol w="246888">
                  <a:extLst>
                    <a:ext uri="{9D8B030D-6E8A-4147-A177-3AD203B41FA5}">
                      <a16:colId xmlns:a16="http://schemas.microsoft.com/office/drawing/2014/main" val="2414890831"/>
                    </a:ext>
                  </a:extLst>
                </a:gridCol>
                <a:gridCol w="246888">
                  <a:extLst>
                    <a:ext uri="{9D8B030D-6E8A-4147-A177-3AD203B41FA5}">
                      <a16:colId xmlns:a16="http://schemas.microsoft.com/office/drawing/2014/main" val="89981520"/>
                    </a:ext>
                  </a:extLst>
                </a:gridCol>
                <a:gridCol w="246888">
                  <a:extLst>
                    <a:ext uri="{9D8B030D-6E8A-4147-A177-3AD203B41FA5}">
                      <a16:colId xmlns:a16="http://schemas.microsoft.com/office/drawing/2014/main" val="3998704551"/>
                    </a:ext>
                  </a:extLst>
                </a:gridCol>
                <a:gridCol w="246888">
                  <a:extLst>
                    <a:ext uri="{9D8B030D-6E8A-4147-A177-3AD203B41FA5}">
                      <a16:colId xmlns:a16="http://schemas.microsoft.com/office/drawing/2014/main" val="4275895361"/>
                    </a:ext>
                  </a:extLst>
                </a:gridCol>
                <a:gridCol w="246888">
                  <a:extLst>
                    <a:ext uri="{9D8B030D-6E8A-4147-A177-3AD203B41FA5}">
                      <a16:colId xmlns:a16="http://schemas.microsoft.com/office/drawing/2014/main" val="338281255"/>
                    </a:ext>
                  </a:extLst>
                </a:gridCol>
                <a:gridCol w="246888">
                  <a:extLst>
                    <a:ext uri="{9D8B030D-6E8A-4147-A177-3AD203B41FA5}">
                      <a16:colId xmlns:a16="http://schemas.microsoft.com/office/drawing/2014/main" val="2314482500"/>
                    </a:ext>
                  </a:extLst>
                </a:gridCol>
                <a:gridCol w="246888">
                  <a:extLst>
                    <a:ext uri="{9D8B030D-6E8A-4147-A177-3AD203B41FA5}">
                      <a16:colId xmlns:a16="http://schemas.microsoft.com/office/drawing/2014/main" val="3799199765"/>
                    </a:ext>
                  </a:extLst>
                </a:gridCol>
                <a:gridCol w="246888">
                  <a:extLst>
                    <a:ext uri="{9D8B030D-6E8A-4147-A177-3AD203B41FA5}">
                      <a16:colId xmlns:a16="http://schemas.microsoft.com/office/drawing/2014/main" val="2776822329"/>
                    </a:ext>
                  </a:extLst>
                </a:gridCol>
                <a:gridCol w="246888">
                  <a:extLst>
                    <a:ext uri="{9D8B030D-6E8A-4147-A177-3AD203B41FA5}">
                      <a16:colId xmlns:a16="http://schemas.microsoft.com/office/drawing/2014/main" val="4047708061"/>
                    </a:ext>
                  </a:extLst>
                </a:gridCol>
                <a:gridCol w="208280">
                  <a:extLst>
                    <a:ext uri="{9D8B030D-6E8A-4147-A177-3AD203B41FA5}">
                      <a16:colId xmlns:a16="http://schemas.microsoft.com/office/drawing/2014/main" val="1259109418"/>
                    </a:ext>
                  </a:extLst>
                </a:gridCol>
                <a:gridCol w="208280">
                  <a:extLst>
                    <a:ext uri="{9D8B030D-6E8A-4147-A177-3AD203B41FA5}">
                      <a16:colId xmlns:a16="http://schemas.microsoft.com/office/drawing/2014/main" val="1405626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3835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20:57:46</a:t>
                      </a:r>
                      <a:r>
                        <a:rPr kumimoji="0" lang="es-ES" sz="1000" b="0" i="0" u="none" strike="noStrike" kern="1200" cap="none" spc="0" normalizeH="0" baseline="0" noProof="0">
                          <a:ln>
                            <a:noFill/>
                          </a:ln>
                          <a:solidFill>
                            <a:prstClr val="black"/>
                          </a:solidFill>
                          <a:effectLst/>
                          <a:uLnTx/>
                          <a:uFillTx/>
                          <a:latin typeface="+mn-lt"/>
                          <a:ea typeface="+mn-ea"/>
                          <a:cs typeface="+mn-cs"/>
                        </a:rPr>
                        <a:t>
 Se acerca el 5° Congreso de PLA/FT – ABCPLAT 2019. Expertos de alto nivel y temáticas de actualidad como: Reg Tech, Desafíos de AML, Intercambio de Información, Banca Corresponsal, Machine Learning, APNFDS y mucho más. https://abcplat.cr/index.html#programa
No puedes faltar a esta cita de actualización, 1 y 2 de octubre del 2019, Hotel Crowne Plaza Corobici. Inscripciones: https://abcplat.cr/form_inscripcion.html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https://scontent.xx.fbcdn.net/v/t15.5256-10/p168x128/69321037_504545080109000_4884203905266745344_n.jpg?_nc_cat=107&amp;_nc_oc=AQllGumYI3CtES3ydJ8EKYRdZI4MjvJ3IQ3YVUyj44o7V4j7QoXlVRchER7o_GoAb8s&amp;_nc_ht=scontent.xx&amp;oh=0ee149154353e5aa0db1187db4134d4e&amp;oe=5E5B83B7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7.43 %</a:t>
                      </a:r>
                    </a:p>
                  </a:txBody>
                  <a:tcPr/>
                </a:tc>
                <a:extLst>
                  <a:ext uri="{0D108BD9-81ED-4DB2-BD59-A6C34878D82A}">
                    <a16:rowId xmlns:a16="http://schemas.microsoft.com/office/drawing/2014/main" val="3337126074"/>
                  </a:ext>
                </a:extLst>
              </a:tr>
            </a:tbl>
          </a:graphicData>
        </a:graphic>
      </p:graphicFrame>
      <p:sp>
        <p:nvSpPr>
          <p:cNvPr id="4" name="Text Placeholder 3">
            <a:extLst>
              <a:ext uri="{FF2B5EF4-FFF2-40B4-BE49-F238E27FC236}">
                <a16:creationId xmlns:a16="http://schemas.microsoft.com/office/drawing/2014/main" id="{3786B12C-C098-4DCE-A026-82A35599D24A}"/>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325157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8DC82-9D9C-4D84-B6E7-4E8DCCFC4338}"/>
              </a:ext>
            </a:extLst>
          </p:cNvPr>
          <p:cNvSpPr>
            <a:spLocks noGrp="1"/>
          </p:cNvSpPr>
          <p:nvPr>
            <p:ph type="title"/>
          </p:nvPr>
        </p:nvSpPr>
        <p:spPr/>
        <p:txBody>
          <a:bodyPr/>
          <a:lstStyle/>
          <a:p>
            <a:r>
              <a:rPr lang="es-ES"/>
              <a:t>Facebook Videos con más % de vistos. | Asociación Bancaria Costarricense - 15 of 15</a:t>
            </a:r>
            <a:endParaRPr lang="en-US"/>
          </a:p>
        </p:txBody>
      </p:sp>
      <p:graphicFrame>
        <p:nvGraphicFramePr>
          <p:cNvPr id="5" name="Table Placeholder 4">
            <a:extLst>
              <a:ext uri="{FF2B5EF4-FFF2-40B4-BE49-F238E27FC236}">
                <a16:creationId xmlns:a16="http://schemas.microsoft.com/office/drawing/2014/main" id="{A7C3548E-9911-484D-AA29-C4C2F4A6770F}"/>
              </a:ext>
            </a:extLst>
          </p:cNvPr>
          <p:cNvGraphicFramePr>
            <a:graphicFrameLocks noGrp="1"/>
          </p:cNvGraphicFramePr>
          <p:nvPr>
            <p:ph type="tbl" sz="quarter" idx="13"/>
            <p:extLst>
              <p:ext uri="{D42A27DB-BD31-4B8C-83A1-F6EECF244321}">
                <p14:modId xmlns:p14="http://schemas.microsoft.com/office/powerpoint/2010/main" val="411315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7172273"/>
                    </a:ext>
                  </a:extLst>
                </a:gridCol>
                <a:gridCol w="987552">
                  <a:extLst>
                    <a:ext uri="{9D8B030D-6E8A-4147-A177-3AD203B41FA5}">
                      <a16:colId xmlns:a16="http://schemas.microsoft.com/office/drawing/2014/main" val="223178302"/>
                    </a:ext>
                  </a:extLst>
                </a:gridCol>
                <a:gridCol w="208280">
                  <a:extLst>
                    <a:ext uri="{9D8B030D-6E8A-4147-A177-3AD203B41FA5}">
                      <a16:colId xmlns:a16="http://schemas.microsoft.com/office/drawing/2014/main" val="519199645"/>
                    </a:ext>
                  </a:extLst>
                </a:gridCol>
                <a:gridCol w="246888">
                  <a:extLst>
                    <a:ext uri="{9D8B030D-6E8A-4147-A177-3AD203B41FA5}">
                      <a16:colId xmlns:a16="http://schemas.microsoft.com/office/drawing/2014/main" val="2529880445"/>
                    </a:ext>
                  </a:extLst>
                </a:gridCol>
                <a:gridCol w="246888">
                  <a:extLst>
                    <a:ext uri="{9D8B030D-6E8A-4147-A177-3AD203B41FA5}">
                      <a16:colId xmlns:a16="http://schemas.microsoft.com/office/drawing/2014/main" val="611508466"/>
                    </a:ext>
                  </a:extLst>
                </a:gridCol>
                <a:gridCol w="246888">
                  <a:extLst>
                    <a:ext uri="{9D8B030D-6E8A-4147-A177-3AD203B41FA5}">
                      <a16:colId xmlns:a16="http://schemas.microsoft.com/office/drawing/2014/main" val="2623757101"/>
                    </a:ext>
                  </a:extLst>
                </a:gridCol>
                <a:gridCol w="246888">
                  <a:extLst>
                    <a:ext uri="{9D8B030D-6E8A-4147-A177-3AD203B41FA5}">
                      <a16:colId xmlns:a16="http://schemas.microsoft.com/office/drawing/2014/main" val="3555773652"/>
                    </a:ext>
                  </a:extLst>
                </a:gridCol>
                <a:gridCol w="246888">
                  <a:extLst>
                    <a:ext uri="{9D8B030D-6E8A-4147-A177-3AD203B41FA5}">
                      <a16:colId xmlns:a16="http://schemas.microsoft.com/office/drawing/2014/main" val="3951344398"/>
                    </a:ext>
                  </a:extLst>
                </a:gridCol>
                <a:gridCol w="246888">
                  <a:extLst>
                    <a:ext uri="{9D8B030D-6E8A-4147-A177-3AD203B41FA5}">
                      <a16:colId xmlns:a16="http://schemas.microsoft.com/office/drawing/2014/main" val="429340663"/>
                    </a:ext>
                  </a:extLst>
                </a:gridCol>
                <a:gridCol w="246888">
                  <a:extLst>
                    <a:ext uri="{9D8B030D-6E8A-4147-A177-3AD203B41FA5}">
                      <a16:colId xmlns:a16="http://schemas.microsoft.com/office/drawing/2014/main" val="2460525730"/>
                    </a:ext>
                  </a:extLst>
                </a:gridCol>
                <a:gridCol w="246888">
                  <a:extLst>
                    <a:ext uri="{9D8B030D-6E8A-4147-A177-3AD203B41FA5}">
                      <a16:colId xmlns:a16="http://schemas.microsoft.com/office/drawing/2014/main" val="3007817597"/>
                    </a:ext>
                  </a:extLst>
                </a:gridCol>
                <a:gridCol w="246888">
                  <a:extLst>
                    <a:ext uri="{9D8B030D-6E8A-4147-A177-3AD203B41FA5}">
                      <a16:colId xmlns:a16="http://schemas.microsoft.com/office/drawing/2014/main" val="2715925089"/>
                    </a:ext>
                  </a:extLst>
                </a:gridCol>
                <a:gridCol w="246888">
                  <a:extLst>
                    <a:ext uri="{9D8B030D-6E8A-4147-A177-3AD203B41FA5}">
                      <a16:colId xmlns:a16="http://schemas.microsoft.com/office/drawing/2014/main" val="3606321252"/>
                    </a:ext>
                  </a:extLst>
                </a:gridCol>
                <a:gridCol w="246888">
                  <a:extLst>
                    <a:ext uri="{9D8B030D-6E8A-4147-A177-3AD203B41FA5}">
                      <a16:colId xmlns:a16="http://schemas.microsoft.com/office/drawing/2014/main" val="368133365"/>
                    </a:ext>
                  </a:extLst>
                </a:gridCol>
                <a:gridCol w="246888">
                  <a:extLst>
                    <a:ext uri="{9D8B030D-6E8A-4147-A177-3AD203B41FA5}">
                      <a16:colId xmlns:a16="http://schemas.microsoft.com/office/drawing/2014/main" val="3224919752"/>
                    </a:ext>
                  </a:extLst>
                </a:gridCol>
                <a:gridCol w="246888">
                  <a:extLst>
                    <a:ext uri="{9D8B030D-6E8A-4147-A177-3AD203B41FA5}">
                      <a16:colId xmlns:a16="http://schemas.microsoft.com/office/drawing/2014/main" val="3016873176"/>
                    </a:ext>
                  </a:extLst>
                </a:gridCol>
                <a:gridCol w="246888">
                  <a:extLst>
                    <a:ext uri="{9D8B030D-6E8A-4147-A177-3AD203B41FA5}">
                      <a16:colId xmlns:a16="http://schemas.microsoft.com/office/drawing/2014/main" val="3169096655"/>
                    </a:ext>
                  </a:extLst>
                </a:gridCol>
                <a:gridCol w="246888">
                  <a:extLst>
                    <a:ext uri="{9D8B030D-6E8A-4147-A177-3AD203B41FA5}">
                      <a16:colId xmlns:a16="http://schemas.microsoft.com/office/drawing/2014/main" val="1111787994"/>
                    </a:ext>
                  </a:extLst>
                </a:gridCol>
                <a:gridCol w="246888">
                  <a:extLst>
                    <a:ext uri="{9D8B030D-6E8A-4147-A177-3AD203B41FA5}">
                      <a16:colId xmlns:a16="http://schemas.microsoft.com/office/drawing/2014/main" val="3610190539"/>
                    </a:ext>
                  </a:extLst>
                </a:gridCol>
                <a:gridCol w="246888">
                  <a:extLst>
                    <a:ext uri="{9D8B030D-6E8A-4147-A177-3AD203B41FA5}">
                      <a16:colId xmlns:a16="http://schemas.microsoft.com/office/drawing/2014/main" val="2146714501"/>
                    </a:ext>
                  </a:extLst>
                </a:gridCol>
                <a:gridCol w="246888">
                  <a:extLst>
                    <a:ext uri="{9D8B030D-6E8A-4147-A177-3AD203B41FA5}">
                      <a16:colId xmlns:a16="http://schemas.microsoft.com/office/drawing/2014/main" val="2700557190"/>
                    </a:ext>
                  </a:extLst>
                </a:gridCol>
                <a:gridCol w="246888">
                  <a:extLst>
                    <a:ext uri="{9D8B030D-6E8A-4147-A177-3AD203B41FA5}">
                      <a16:colId xmlns:a16="http://schemas.microsoft.com/office/drawing/2014/main" val="113008112"/>
                    </a:ext>
                  </a:extLst>
                </a:gridCol>
                <a:gridCol w="208280">
                  <a:extLst>
                    <a:ext uri="{9D8B030D-6E8A-4147-A177-3AD203B41FA5}">
                      <a16:colId xmlns:a16="http://schemas.microsoft.com/office/drawing/2014/main" val="3282104178"/>
                    </a:ext>
                  </a:extLst>
                </a:gridCol>
                <a:gridCol w="208280">
                  <a:extLst>
                    <a:ext uri="{9D8B030D-6E8A-4147-A177-3AD203B41FA5}">
                      <a16:colId xmlns:a16="http://schemas.microsoft.com/office/drawing/2014/main" val="796710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66364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- 2019-06-29 00:30:13</a:t>
                      </a:r>
                      <a:r>
                        <a:rPr kumimoji="0" lang="es-ES" sz="1000" b="0" i="0" u="none" strike="noStrike" kern="1200" cap="none" spc="0" normalizeH="0" baseline="0" noProof="0">
                          <a:ln>
                            <a:noFill/>
                          </a:ln>
                          <a:solidFill>
                            <a:prstClr val="black"/>
                          </a:solidFill>
                          <a:effectLst/>
                          <a:uLnTx/>
                          <a:uFillTx/>
                          <a:latin typeface="+mn-lt"/>
                          <a:ea typeface="+mn-ea"/>
                          <a:cs typeface="+mn-cs"/>
                        </a:rPr>
                        <a:t>
 Los servicios médicos estarán gravados con un 4% de IVA ¿Querés saber cómo pasar del 4% al 0% de Impuesto? ¡Te lo contamos en este video!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https://scontent.xx.fbcdn.net/v/t15.5256-10/p168x128/65523873_1315693138594084_8155757658012385280_n.jpg?_nc_cat=104&amp;_nc_oc=AQnYDJJnZ6LzBJMXbVZrrIGL_vTTHOW-ZA2nVyNctMPy4FDbxrQhQaGHucETcEflbTw&amp;_nc_ht=scontent.xx&amp;oh=af8e1b9f2e1ee1fec660973ef23a1aea&amp;oe=5E64A28D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3.47 %</a:t>
                      </a:r>
                    </a:p>
                  </a:txBody>
                  <a:tcPr/>
                </a:tc>
                <a:extLst>
                  <a:ext uri="{0D108BD9-81ED-4DB2-BD59-A6C34878D82A}">
                    <a16:rowId xmlns:a16="http://schemas.microsoft.com/office/drawing/2014/main" val="2139145571"/>
                  </a:ext>
                </a:extLst>
              </a:tr>
            </a:tbl>
          </a:graphicData>
        </a:graphic>
      </p:graphicFrame>
      <p:sp>
        <p:nvSpPr>
          <p:cNvPr id="4" name="Text Placeholder 3">
            <a:extLst>
              <a:ext uri="{FF2B5EF4-FFF2-40B4-BE49-F238E27FC236}">
                <a16:creationId xmlns:a16="http://schemas.microsoft.com/office/drawing/2014/main" id="{3B36CBFF-7A83-4D68-B8CE-70F36DEE88DB}"/>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4319334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3DF7B-7F51-4189-908E-23EC09E13E12}"/>
              </a:ext>
            </a:extLst>
          </p:cNvPr>
          <p:cNvSpPr>
            <a:spLocks noGrp="1"/>
          </p:cNvSpPr>
          <p:nvPr>
            <p:ph type="title"/>
          </p:nvPr>
        </p:nvSpPr>
        <p:spPr/>
        <p:txBody>
          <a:bodyPr/>
          <a:lstStyle/>
          <a:p>
            <a:r>
              <a:rPr lang="es-ES"/>
              <a:t>Facebook Alcance Orgánico, Viral y pagado. | Asociación Bancaria Costarricense</a:t>
            </a:r>
            <a:endParaRPr lang="en-US"/>
          </a:p>
        </p:txBody>
      </p:sp>
      <p:graphicFrame>
        <p:nvGraphicFramePr>
          <p:cNvPr id="6" name="Chart Placeholder 5">
            <a:extLst>
              <a:ext uri="{FF2B5EF4-FFF2-40B4-BE49-F238E27FC236}">
                <a16:creationId xmlns:a16="http://schemas.microsoft.com/office/drawing/2014/main" id="{CA766814-4233-4540-9E1B-8DDDB8C21959}"/>
              </a:ext>
            </a:extLst>
          </p:cNvPr>
          <p:cNvGraphicFramePr>
            <a:graphicFrameLocks noGrp="1"/>
          </p:cNvGraphicFramePr>
          <p:nvPr>
            <p:ph type="chart" sz="quarter" idx="13"/>
            <p:extLst>
              <p:ext uri="{D42A27DB-BD31-4B8C-83A1-F6EECF244321}">
                <p14:modId xmlns:p14="http://schemas.microsoft.com/office/powerpoint/2010/main" val="1964531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0F6CF6-2CFD-44B5-9121-ABBFD277F50E}"/>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3670C6D0-F17B-40C5-AF54-29FB9B869D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9166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510C-460A-44BF-B152-0397050599FC}"/>
              </a:ext>
            </a:extLst>
          </p:cNvPr>
          <p:cNvSpPr>
            <a:spLocks noGrp="1"/>
          </p:cNvSpPr>
          <p:nvPr>
            <p:ph type="title"/>
          </p:nvPr>
        </p:nvSpPr>
        <p:spPr/>
        <p:txBody>
          <a:bodyPr/>
          <a:lstStyle/>
          <a:p>
            <a:r>
              <a:rPr lang="es-ES"/>
              <a:t>Facebook Interacciones promedio por publicación. | Asociación Bancaria Costarricense</a:t>
            </a:r>
            <a:endParaRPr lang="en-US"/>
          </a:p>
        </p:txBody>
      </p:sp>
      <p:graphicFrame>
        <p:nvGraphicFramePr>
          <p:cNvPr id="6" name="Chart Placeholder 5">
            <a:extLst>
              <a:ext uri="{FF2B5EF4-FFF2-40B4-BE49-F238E27FC236}">
                <a16:creationId xmlns:a16="http://schemas.microsoft.com/office/drawing/2014/main" id="{DB5F2DDA-E003-4724-97A1-22B948620CC3}"/>
              </a:ext>
            </a:extLst>
          </p:cNvPr>
          <p:cNvGraphicFramePr>
            <a:graphicFrameLocks noGrp="1"/>
          </p:cNvGraphicFramePr>
          <p:nvPr>
            <p:ph type="chart" sz="quarter" idx="13"/>
            <p:extLst>
              <p:ext uri="{D42A27DB-BD31-4B8C-83A1-F6EECF244321}">
                <p14:modId xmlns:p14="http://schemas.microsoft.com/office/powerpoint/2010/main" val="1164388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501EEC-B1D8-4074-809F-B55038702451}"/>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B0D5982C-6010-485C-A54F-A63BE6582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5778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35288-EBE5-4D02-82E5-F8E107831983}"/>
              </a:ext>
            </a:extLst>
          </p:cNvPr>
          <p:cNvSpPr>
            <a:spLocks noGrp="1"/>
          </p:cNvSpPr>
          <p:nvPr>
            <p:ph type="title"/>
          </p:nvPr>
        </p:nvSpPr>
        <p:spPr/>
        <p:txBody>
          <a:bodyPr/>
          <a:lstStyle/>
          <a:p>
            <a:r>
              <a:rPr lang="es-ES"/>
              <a:t>Facebook % de Interacción. | Asociación Bancaria Costarricense</a:t>
            </a:r>
            <a:endParaRPr lang="en-US"/>
          </a:p>
        </p:txBody>
      </p:sp>
      <p:graphicFrame>
        <p:nvGraphicFramePr>
          <p:cNvPr id="6" name="Chart Placeholder 5">
            <a:extLst>
              <a:ext uri="{FF2B5EF4-FFF2-40B4-BE49-F238E27FC236}">
                <a16:creationId xmlns:a16="http://schemas.microsoft.com/office/drawing/2014/main" id="{92884264-9C6B-4A6A-AB9B-9AEFB8DBBA3E}"/>
              </a:ext>
            </a:extLst>
          </p:cNvPr>
          <p:cNvGraphicFramePr>
            <a:graphicFrameLocks noGrp="1"/>
          </p:cNvGraphicFramePr>
          <p:nvPr>
            <p:ph type="chart" sz="quarter" idx="13"/>
            <p:extLst>
              <p:ext uri="{D42A27DB-BD31-4B8C-83A1-F6EECF244321}">
                <p14:modId xmlns:p14="http://schemas.microsoft.com/office/powerpoint/2010/main" val="154328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CB36B-80EF-4753-9C38-11C61C00E698}"/>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AF042544-0CB3-4E34-90A8-49EA725BBB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433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DE15F-A8AF-402B-84D7-663E29A0F63F}"/>
              </a:ext>
            </a:extLst>
          </p:cNvPr>
          <p:cNvSpPr>
            <a:spLocks noGrp="1"/>
          </p:cNvSpPr>
          <p:nvPr>
            <p:ph type="title"/>
          </p:nvPr>
        </p:nvSpPr>
        <p:spPr/>
        <p:txBody>
          <a:bodyPr/>
          <a:lstStyle/>
          <a:p>
            <a:r>
              <a:rPr lang="es-ES"/>
              <a:t>Facebook Fans Total | Asociación Bancaria Costarricense</a:t>
            </a:r>
            <a:endParaRPr lang="en-US"/>
          </a:p>
        </p:txBody>
      </p:sp>
      <p:graphicFrame>
        <p:nvGraphicFramePr>
          <p:cNvPr id="6" name="Chart Placeholder 5">
            <a:extLst>
              <a:ext uri="{FF2B5EF4-FFF2-40B4-BE49-F238E27FC236}">
                <a16:creationId xmlns:a16="http://schemas.microsoft.com/office/drawing/2014/main" id="{CC7EDE9A-D9A1-4727-8C64-89FEB43F48C0}"/>
              </a:ext>
            </a:extLst>
          </p:cNvPr>
          <p:cNvGraphicFramePr>
            <a:graphicFrameLocks noGrp="1"/>
          </p:cNvGraphicFramePr>
          <p:nvPr>
            <p:ph type="chart" sz="quarter" idx="13"/>
            <p:extLst>
              <p:ext uri="{D42A27DB-BD31-4B8C-83A1-F6EECF244321}">
                <p14:modId xmlns:p14="http://schemas.microsoft.com/office/powerpoint/2010/main" val="1104629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A5EE0E-7D7E-4D4C-AC5F-703158A93CE0}"/>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ABBF503D-B4EE-4C79-A5F1-5B9CE8AA4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70436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5E39E-EA5A-4864-AE8F-D14CC0062207}"/>
              </a:ext>
            </a:extLst>
          </p:cNvPr>
          <p:cNvSpPr>
            <a:spLocks noGrp="1"/>
          </p:cNvSpPr>
          <p:nvPr>
            <p:ph type="title"/>
          </p:nvPr>
        </p:nvSpPr>
        <p:spPr/>
        <p:txBody>
          <a:bodyPr/>
          <a:lstStyle/>
          <a:p>
            <a:r>
              <a:rPr lang="es-ES"/>
              <a:t>Facebook Engaged Users | Asociación Bancaria Costarricense</a:t>
            </a:r>
            <a:endParaRPr lang="en-US"/>
          </a:p>
        </p:txBody>
      </p:sp>
      <p:graphicFrame>
        <p:nvGraphicFramePr>
          <p:cNvPr id="6" name="Chart Placeholder 5">
            <a:extLst>
              <a:ext uri="{FF2B5EF4-FFF2-40B4-BE49-F238E27FC236}">
                <a16:creationId xmlns:a16="http://schemas.microsoft.com/office/drawing/2014/main" id="{4A6E61DA-2E69-43D5-BBDA-01A26A1C068E}"/>
              </a:ext>
            </a:extLst>
          </p:cNvPr>
          <p:cNvGraphicFramePr>
            <a:graphicFrameLocks noGrp="1"/>
          </p:cNvGraphicFramePr>
          <p:nvPr>
            <p:ph type="chart" sz="quarter" idx="13"/>
            <p:extLst>
              <p:ext uri="{D42A27DB-BD31-4B8C-83A1-F6EECF244321}">
                <p14:modId xmlns:p14="http://schemas.microsoft.com/office/powerpoint/2010/main" val="22666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FF3046-E779-4735-8ED6-80B6B3BBA979}"/>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7CD043A5-AF56-4701-AB1A-86B467461B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6649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CED9-07AE-41C0-B712-A54404CF6EE2}"/>
              </a:ext>
            </a:extLst>
          </p:cNvPr>
          <p:cNvSpPr>
            <a:spLocks noGrp="1"/>
          </p:cNvSpPr>
          <p:nvPr>
            <p:ph type="title"/>
          </p:nvPr>
        </p:nvSpPr>
        <p:spPr/>
        <p:txBody>
          <a:bodyPr/>
          <a:lstStyle/>
          <a:p>
            <a:r>
              <a:rPr lang="es-ES"/>
              <a:t>Facebook Interacción por semana | Asociación Bancaria Costarricense</a:t>
            </a:r>
            <a:endParaRPr lang="en-US"/>
          </a:p>
        </p:txBody>
      </p:sp>
      <p:graphicFrame>
        <p:nvGraphicFramePr>
          <p:cNvPr id="6" name="Chart Placeholder 5">
            <a:extLst>
              <a:ext uri="{FF2B5EF4-FFF2-40B4-BE49-F238E27FC236}">
                <a16:creationId xmlns:a16="http://schemas.microsoft.com/office/drawing/2014/main" id="{E4128B99-951F-453E-A739-69A0B9A8B316}"/>
              </a:ext>
            </a:extLst>
          </p:cNvPr>
          <p:cNvGraphicFramePr>
            <a:graphicFrameLocks noGrp="1"/>
          </p:cNvGraphicFramePr>
          <p:nvPr>
            <p:ph type="chart" sz="quarter" idx="13"/>
            <p:extLst>
              <p:ext uri="{D42A27DB-BD31-4B8C-83A1-F6EECF244321}">
                <p14:modId xmlns:p14="http://schemas.microsoft.com/office/powerpoint/2010/main" val="102801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26ED67-444E-4E60-8F77-1E2311AA9D36}"/>
              </a:ext>
            </a:extLst>
          </p:cNvPr>
          <p:cNvSpPr>
            <a:spLocks noGrp="1"/>
          </p:cNvSpPr>
          <p:nvPr>
            <p:ph type="body" sz="quarter" idx="14"/>
          </p:nvPr>
        </p:nvSpPr>
        <p:spPr/>
        <p:txBody>
          <a:bodyPr/>
          <a:lstStyle/>
          <a:p>
            <a:r>
              <a:rPr lang="en-US"/>
              <a:t>01/01/2019 - 11/12/2019</a:t>
            </a:r>
          </a:p>
        </p:txBody>
      </p:sp>
      <p:sp>
        <p:nvSpPr>
          <p:cNvPr id="5" name="Footer Placeholder 4">
            <a:extLst>
              <a:ext uri="{FF2B5EF4-FFF2-40B4-BE49-F238E27FC236}">
                <a16:creationId xmlns:a16="http://schemas.microsoft.com/office/drawing/2014/main" id="{258B7EFC-DE08-416B-ADC5-C0EA9E4485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40987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4406</Words>
  <Application>Microsoft Office PowerPoint</Application>
  <PresentationFormat>On-screen Show (4:3)</PresentationFormat>
  <Paragraphs>1366</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Estadísticas Generales</vt:lpstr>
      <vt:lpstr>Facebook Crecimiento General de Seguidores | Asociación Bancaria Costarricense</vt:lpstr>
      <vt:lpstr>Facebook Alcance | Asociación Bancaria Costarricense</vt:lpstr>
      <vt:lpstr>Facebook Engagement General: % normalizado de interacción con el contenido. | Asociación Bancaria Costarricense</vt:lpstr>
      <vt:lpstr>Facebook Distribución Interacciones | Asociación Bancaria Costarricense</vt:lpstr>
      <vt:lpstr>Facebook Engagement x tipo post | Asociación Bancaria Costarricense</vt:lpstr>
      <vt:lpstr>Facebook Top 14 Posts del Periodo (Por % de interacción) | Asociación Bancaria Costarricense - 1 of 16</vt:lpstr>
      <vt:lpstr>Facebook Top 14 Posts del Periodo (Por % de interacción) | Asociación Bancaria Costarricense - 2 of 16</vt:lpstr>
      <vt:lpstr>Facebook Top 14 Posts del Periodo (Por % de interacción) | Asociación Bancaria Costarricense - 3 of 16</vt:lpstr>
      <vt:lpstr>Facebook Top 14 Posts del Periodo (Por % de interacción) | Asociación Bancaria Costarricense - 4 of 16</vt:lpstr>
      <vt:lpstr>Facebook Top 14 Posts del Periodo (Por % de interacción) | Asociación Bancaria Costarricense - 5 of 16</vt:lpstr>
      <vt:lpstr>Facebook Top 14 Posts del Periodo (Por % de interacción) | Asociación Bancaria Costarricense - 6 of 16</vt:lpstr>
      <vt:lpstr>Facebook Top 14 Posts del Periodo (Por % de interacción) | Asociación Bancaria Costarricense - 7 of 16</vt:lpstr>
      <vt:lpstr>Facebook Top 14 Posts del Periodo (Por % de interacción) | Asociación Bancaria Costarricense - 8 of 16</vt:lpstr>
      <vt:lpstr>Facebook Top 14 Posts del Periodo (Por % de interacción) | Asociación Bancaria Costarricense - 9 of 16</vt:lpstr>
      <vt:lpstr>Facebook Top 14 Posts del Periodo (Por % de interacción) | Asociación Bancaria Costarricense - 10 of 16</vt:lpstr>
      <vt:lpstr>Facebook Top 14 Posts del Periodo (Por % de interacción) | Asociación Bancaria Costarricense - 11 of 16</vt:lpstr>
      <vt:lpstr>Facebook Top 14 Posts del Periodo (Por % de interacción) | Asociación Bancaria Costarricense - 12 of 16</vt:lpstr>
      <vt:lpstr>Facebook Top 14 Posts del Periodo (Por % de interacción) | Asociación Bancaria Costarricense - 13 of 16</vt:lpstr>
      <vt:lpstr>Facebook Top 14 Posts del Periodo (Por % de interacción) | Asociación Bancaria Costarricense - 14 of 16</vt:lpstr>
      <vt:lpstr>Facebook Top 14 Posts del Periodo (Por % de interacción) | Asociación Bancaria Costarricense - 15 of 16</vt:lpstr>
      <vt:lpstr>Facebook Top 14 Posts del Periodo (Por % de interacción) | Asociación Bancaria Costarricense - 16 of 16</vt:lpstr>
      <vt:lpstr>Facebook Videos con más % de vistos. | Asociación Bancaria Costarricense - 1 of 15</vt:lpstr>
      <vt:lpstr>Facebook Videos con más % de vistos. | Asociación Bancaria Costarricense - 2 of 15</vt:lpstr>
      <vt:lpstr>Facebook Videos con más % de vistos. | Asociación Bancaria Costarricense - 3 of 15</vt:lpstr>
      <vt:lpstr>Facebook Videos con más % de vistos. | Asociación Bancaria Costarricense - 4 of 15</vt:lpstr>
      <vt:lpstr>Facebook Videos con más % de vistos. | Asociación Bancaria Costarricense - 5 of 15</vt:lpstr>
      <vt:lpstr>Facebook Videos con más % de vistos. | Asociación Bancaria Costarricense - 6 of 15</vt:lpstr>
      <vt:lpstr>Facebook Videos con más % de vistos. | Asociación Bancaria Costarricense - 7 of 15</vt:lpstr>
      <vt:lpstr>Facebook Videos con más % de vistos. | Asociación Bancaria Costarricense - 8 of 15</vt:lpstr>
      <vt:lpstr>Facebook Videos con más % de vistos. | Asociación Bancaria Costarricense - 9 of 15</vt:lpstr>
      <vt:lpstr>Facebook Videos con más % de vistos. | Asociación Bancaria Costarricense - 10 of 15</vt:lpstr>
      <vt:lpstr>Facebook Videos con más % de vistos. | Asociación Bancaria Costarricense - 11 of 15</vt:lpstr>
      <vt:lpstr>Facebook Videos con más % de vistos. | Asociación Bancaria Costarricense - 12 of 15</vt:lpstr>
      <vt:lpstr>Facebook Videos con más % de vistos. | Asociación Bancaria Costarricense - 13 of 15</vt:lpstr>
      <vt:lpstr>Facebook Videos con más % de vistos. | Asociación Bancaria Costarricense - 14 of 15</vt:lpstr>
      <vt:lpstr>Facebook Videos con más % de vistos. | Asociación Bancaria Costarricense - 15 of 15</vt:lpstr>
      <vt:lpstr>Facebook Alcance Orgánico, Viral y pagado. | Asociación Bancaria Costarricense</vt:lpstr>
      <vt:lpstr>Facebook Interacciones promedio por publicación. | Asociación Bancaria Costarricense</vt:lpstr>
      <vt:lpstr>Facebook % de Interacción. | Asociación Bancaria Costarricense</vt:lpstr>
      <vt:lpstr>Facebook Fans Total | Asociación Bancaria Costarricense</vt:lpstr>
      <vt:lpstr>Facebook Engaged Users | Asociación Bancaria Costarricense</vt:lpstr>
      <vt:lpstr>Facebook Interacción por semana | Asociación Bancaria Costarricense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Estadísticas Generales</dc:title>
  <dc:creator>Frederik Peiniger</dc:creator>
  <cp:lastModifiedBy>Frederik Peiniger</cp:lastModifiedBy>
  <cp:revision>1</cp:revision>
  <dcterms:created xsi:type="dcterms:W3CDTF">2019-11-13T13:16:37Z</dcterms:created>
  <dcterms:modified xsi:type="dcterms:W3CDTF">2019-11-13T13:19:53Z</dcterms:modified>
</cp:coreProperties>
</file>