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Asociación Bancaria Costarricense</c:v>
                </c:pt>
              </c:strCache>
            </c:strRef>
          </c:tx>
          <c:spPr>
            <a:ln w="28575" cap="rnd">
              <a:solidFill>
                <a:schemeClr val="accent1"/>
              </a:solidFill>
              <a:round/>
            </a:ln>
            <a:effectLst/>
          </c:spPr>
          <c:marker>
            <c:symbol val="none"/>
          </c:marker>
          <c:cat>
            <c:numRef>
              <c:f>Sheet1!$A$2:$A$12</c:f>
              <c:numCache>
                <c:formatCode>m/d/yyyy</c:formatCode>
                <c:ptCount val="11"/>
                <c:pt idx="0">
                  <c:v>43466</c:v>
                </c:pt>
                <c:pt idx="1">
                  <c:v>43497</c:v>
                </c:pt>
                <c:pt idx="2">
                  <c:v>43525</c:v>
                </c:pt>
                <c:pt idx="3">
                  <c:v>43556</c:v>
                </c:pt>
                <c:pt idx="4">
                  <c:v>43586</c:v>
                </c:pt>
                <c:pt idx="5">
                  <c:v>43617</c:v>
                </c:pt>
                <c:pt idx="6">
                  <c:v>43647</c:v>
                </c:pt>
                <c:pt idx="7">
                  <c:v>43678</c:v>
                </c:pt>
                <c:pt idx="8">
                  <c:v>43709</c:v>
                </c:pt>
                <c:pt idx="9">
                  <c:v>43739</c:v>
                </c:pt>
                <c:pt idx="10">
                  <c:v>43770</c:v>
                </c:pt>
              </c:numCache>
            </c:numRef>
          </c:cat>
          <c:val>
            <c:numRef>
              <c:f>Sheet1!$B$2:$B$12</c:f>
              <c:numCache>
                <c:formatCode>General</c:formatCode>
                <c:ptCount val="11"/>
                <c:pt idx="0">
                  <c:v>118628</c:v>
                </c:pt>
                <c:pt idx="1">
                  <c:v>139350</c:v>
                </c:pt>
                <c:pt idx="2">
                  <c:v>169761</c:v>
                </c:pt>
                <c:pt idx="3">
                  <c:v>183134</c:v>
                </c:pt>
                <c:pt idx="4">
                  <c:v>180656</c:v>
                </c:pt>
                <c:pt idx="5">
                  <c:v>248070</c:v>
                </c:pt>
                <c:pt idx="6">
                  <c:v>200715</c:v>
                </c:pt>
                <c:pt idx="7">
                  <c:v>88253</c:v>
                </c:pt>
                <c:pt idx="8">
                  <c:v>169287</c:v>
                </c:pt>
                <c:pt idx="9">
                  <c:v>215363</c:v>
                </c:pt>
                <c:pt idx="10">
                  <c:v>18947</c:v>
                </c:pt>
              </c:numCache>
            </c:numRef>
          </c:val>
          <c:smooth val="0"/>
          <c:extLst>
            <c:ext xmlns:c16="http://schemas.microsoft.com/office/drawing/2014/chart" uri="{C3380CC4-5D6E-409C-BE32-E72D297353CC}">
              <c16:uniqueId val="{00000000-DC5C-44BD-9BB7-533403076A76}"/>
            </c:ext>
          </c:extLst>
        </c:ser>
        <c:dLbls>
          <c:showLegendKey val="0"/>
          <c:showVal val="0"/>
          <c:showCatName val="0"/>
          <c:showSerName val="0"/>
          <c:showPercent val="0"/>
          <c:showBubbleSize val="0"/>
        </c:dLbls>
        <c:smooth val="0"/>
        <c:axId val="298719328"/>
        <c:axId val="298718016"/>
      </c:lineChart>
      <c:dateAx>
        <c:axId val="298719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718016"/>
        <c:crosses val="autoZero"/>
        <c:auto val="1"/>
        <c:lblOffset val="100"/>
        <c:baseTimeUnit val="months"/>
      </c:dateAx>
      <c:valAx>
        <c:axId val="298718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719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Asociación Bancaria Costarricense</c:v>
                </c:pt>
              </c:strCache>
            </c:strRef>
          </c:tx>
          <c:spPr>
            <a:ln w="28575" cap="rnd">
              <a:solidFill>
                <a:schemeClr val="accent1"/>
              </a:solidFill>
              <a:round/>
            </a:ln>
            <a:effectLst/>
          </c:spPr>
          <c:marker>
            <c:symbol val="none"/>
          </c:marker>
          <c:cat>
            <c:numRef>
              <c:f>Sheet1!$A$2:$A$12</c:f>
              <c:numCache>
                <c:formatCode>m/d/yyyy</c:formatCode>
                <c:ptCount val="11"/>
                <c:pt idx="0">
                  <c:v>43466</c:v>
                </c:pt>
                <c:pt idx="1">
                  <c:v>43497</c:v>
                </c:pt>
                <c:pt idx="2">
                  <c:v>43525</c:v>
                </c:pt>
                <c:pt idx="3">
                  <c:v>43556</c:v>
                </c:pt>
                <c:pt idx="4">
                  <c:v>43586</c:v>
                </c:pt>
                <c:pt idx="5">
                  <c:v>43617</c:v>
                </c:pt>
                <c:pt idx="6">
                  <c:v>43647</c:v>
                </c:pt>
                <c:pt idx="7">
                  <c:v>43678</c:v>
                </c:pt>
                <c:pt idx="8">
                  <c:v>43709</c:v>
                </c:pt>
                <c:pt idx="9">
                  <c:v>43739</c:v>
                </c:pt>
                <c:pt idx="10">
                  <c:v>43770</c:v>
                </c:pt>
              </c:numCache>
            </c:numRef>
          </c:cat>
          <c:val>
            <c:numRef>
              <c:f>Sheet1!$B$2:$B$12</c:f>
              <c:numCache>
                <c:formatCode>General</c:formatCode>
                <c:ptCount val="11"/>
                <c:pt idx="0">
                  <c:v>2.0770812961526799</c:v>
                </c:pt>
                <c:pt idx="1">
                  <c:v>1.7610333692142099</c:v>
                </c:pt>
                <c:pt idx="2">
                  <c:v>1.0550126354109599</c:v>
                </c:pt>
                <c:pt idx="3">
                  <c:v>2.8847728985333099</c:v>
                </c:pt>
                <c:pt idx="4">
                  <c:v>2.5711850146134099</c:v>
                </c:pt>
                <c:pt idx="5">
                  <c:v>4.27822791953884</c:v>
                </c:pt>
                <c:pt idx="6">
                  <c:v>3.8990608574346699</c:v>
                </c:pt>
                <c:pt idx="7">
                  <c:v>3.48090149909918</c:v>
                </c:pt>
                <c:pt idx="8">
                  <c:v>4.9525362254632697</c:v>
                </c:pt>
                <c:pt idx="9">
                  <c:v>2.2459753996740401</c:v>
                </c:pt>
                <c:pt idx="10">
                  <c:v>4.7975932865361299</c:v>
                </c:pt>
              </c:numCache>
            </c:numRef>
          </c:val>
          <c:smooth val="0"/>
          <c:extLst>
            <c:ext xmlns:c16="http://schemas.microsoft.com/office/drawing/2014/chart" uri="{C3380CC4-5D6E-409C-BE32-E72D297353CC}">
              <c16:uniqueId val="{00000000-A1B0-4F37-AD92-151C7BC20FC6}"/>
            </c:ext>
          </c:extLst>
        </c:ser>
        <c:dLbls>
          <c:showLegendKey val="0"/>
          <c:showVal val="0"/>
          <c:showCatName val="0"/>
          <c:showSerName val="0"/>
          <c:showPercent val="0"/>
          <c:showBubbleSize val="0"/>
        </c:dLbls>
        <c:smooth val="0"/>
        <c:axId val="302590544"/>
        <c:axId val="302587592"/>
      </c:lineChart>
      <c:dateAx>
        <c:axId val="302590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87592"/>
        <c:crosses val="autoZero"/>
        <c:auto val="1"/>
        <c:lblOffset val="100"/>
        <c:baseTimeUnit val="months"/>
      </c:dateAx>
      <c:valAx>
        <c:axId val="302587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9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Asociación Bancaria Costarricense</c:v>
                </c:pt>
              </c:strCache>
            </c:strRef>
          </c:cat>
          <c:val>
            <c:numRef>
              <c:f>Sheet1!$B$2</c:f>
              <c:numCache>
                <c:formatCode>General</c:formatCode>
                <c:ptCount val="1"/>
                <c:pt idx="0">
                  <c:v>16776</c:v>
                </c:pt>
              </c:numCache>
            </c:numRef>
          </c:val>
          <c:extLst>
            <c:ext xmlns:c16="http://schemas.microsoft.com/office/drawing/2014/chart" uri="{C3380CC4-5D6E-409C-BE32-E72D297353CC}">
              <c16:uniqueId val="{00000000-F707-408D-BB29-B42E4615C8D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Asociación Bancaria Costarricense</c:v>
                </c:pt>
              </c:strCache>
            </c:strRef>
          </c:cat>
          <c:val>
            <c:numRef>
              <c:f>Sheet1!$C$2</c:f>
              <c:numCache>
                <c:formatCode>General</c:formatCode>
                <c:ptCount val="1"/>
                <c:pt idx="0">
                  <c:v>925</c:v>
                </c:pt>
              </c:numCache>
            </c:numRef>
          </c:val>
          <c:extLst>
            <c:ext xmlns:c16="http://schemas.microsoft.com/office/drawing/2014/chart" uri="{C3380CC4-5D6E-409C-BE32-E72D297353CC}">
              <c16:uniqueId val="{00000001-F707-408D-BB29-B42E4615C8D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Asociación Bancaria Costarricense</c:v>
                </c:pt>
              </c:strCache>
            </c:strRef>
          </c:cat>
          <c:val>
            <c:numRef>
              <c:f>Sheet1!$D$2</c:f>
              <c:numCache>
                <c:formatCode>General</c:formatCode>
                <c:ptCount val="1"/>
                <c:pt idx="0">
                  <c:v>622</c:v>
                </c:pt>
              </c:numCache>
            </c:numRef>
          </c:val>
          <c:extLst>
            <c:ext xmlns:c16="http://schemas.microsoft.com/office/drawing/2014/chart" uri="{C3380CC4-5D6E-409C-BE32-E72D297353CC}">
              <c16:uniqueId val="{00000002-F707-408D-BB29-B42E4615C8D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Asociación Bancaria Costarricense</c:v>
                </c:pt>
              </c:strCache>
            </c:strRef>
          </c:cat>
          <c:val>
            <c:numRef>
              <c:f>Sheet1!$E$2</c:f>
              <c:numCache>
                <c:formatCode>General</c:formatCode>
                <c:ptCount val="1"/>
                <c:pt idx="0">
                  <c:v>203</c:v>
                </c:pt>
              </c:numCache>
            </c:numRef>
          </c:val>
          <c:extLst>
            <c:ext xmlns:c16="http://schemas.microsoft.com/office/drawing/2014/chart" uri="{C3380CC4-5D6E-409C-BE32-E72D297353CC}">
              <c16:uniqueId val="{00000003-F707-408D-BB29-B42E4615C8D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Asociación Bancaria Costarricense</c:v>
                </c:pt>
              </c:strCache>
            </c:strRef>
          </c:cat>
          <c:val>
            <c:numRef>
              <c:f>Sheet1!$F$2</c:f>
              <c:numCache>
                <c:formatCode>General</c:formatCode>
                <c:ptCount val="1"/>
                <c:pt idx="0">
                  <c:v>60</c:v>
                </c:pt>
              </c:numCache>
            </c:numRef>
          </c:val>
          <c:extLst>
            <c:ext xmlns:c16="http://schemas.microsoft.com/office/drawing/2014/chart" uri="{C3380CC4-5D6E-409C-BE32-E72D297353CC}">
              <c16:uniqueId val="{00000004-F707-408D-BB29-B42E4615C8D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Asociación Bancaria Costarricense</c:v>
                </c:pt>
              </c:strCache>
            </c:strRef>
          </c:cat>
          <c:val>
            <c:numRef>
              <c:f>Sheet1!$G$2</c:f>
              <c:numCache>
                <c:formatCode>General</c:formatCode>
                <c:ptCount val="1"/>
                <c:pt idx="0">
                  <c:v>233</c:v>
                </c:pt>
              </c:numCache>
            </c:numRef>
          </c:val>
          <c:extLst>
            <c:ext xmlns:c16="http://schemas.microsoft.com/office/drawing/2014/chart" uri="{C3380CC4-5D6E-409C-BE32-E72D297353CC}">
              <c16:uniqueId val="{00000005-F707-408D-BB29-B42E4615C8D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Asociación Bancaria Costarricense</c:v>
                </c:pt>
              </c:strCache>
            </c:strRef>
          </c:cat>
          <c:val>
            <c:numRef>
              <c:f>Sheet1!$H$2</c:f>
              <c:numCache>
                <c:formatCode>General</c:formatCode>
                <c:ptCount val="1"/>
                <c:pt idx="0">
                  <c:v>1348</c:v>
                </c:pt>
              </c:numCache>
            </c:numRef>
          </c:val>
          <c:extLst>
            <c:ext xmlns:c16="http://schemas.microsoft.com/office/drawing/2014/chart" uri="{C3380CC4-5D6E-409C-BE32-E72D297353CC}">
              <c16:uniqueId val="{00000006-F707-408D-BB29-B42E4615C8D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Asociación Bancaria Costarricense</c:v>
                </c:pt>
              </c:strCache>
            </c:strRef>
          </c:cat>
          <c:val>
            <c:numRef>
              <c:f>Sheet1!$I$2</c:f>
              <c:numCache>
                <c:formatCode>General</c:formatCode>
                <c:ptCount val="1"/>
                <c:pt idx="0">
                  <c:v>4838</c:v>
                </c:pt>
              </c:numCache>
            </c:numRef>
          </c:val>
          <c:extLst>
            <c:ext xmlns:c16="http://schemas.microsoft.com/office/drawing/2014/chart" uri="{C3380CC4-5D6E-409C-BE32-E72D297353CC}">
              <c16:uniqueId val="{00000007-F707-408D-BB29-B42E4615C8DB}"/>
            </c:ext>
          </c:extLst>
        </c:ser>
        <c:dLbls>
          <c:showLegendKey val="0"/>
          <c:showVal val="0"/>
          <c:showCatName val="0"/>
          <c:showSerName val="0"/>
          <c:showPercent val="0"/>
          <c:showBubbleSize val="0"/>
        </c:dLbls>
        <c:gapWidth val="150"/>
        <c:overlap val="100"/>
        <c:axId val="260078728"/>
        <c:axId val="260077088"/>
      </c:barChart>
      <c:catAx>
        <c:axId val="260078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077088"/>
        <c:crosses val="autoZero"/>
        <c:auto val="1"/>
        <c:lblAlgn val="ctr"/>
        <c:lblOffset val="100"/>
        <c:noMultiLvlLbl val="0"/>
      </c:catAx>
      <c:valAx>
        <c:axId val="260077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078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Asociación Bancaria Costarricense</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5.8614564831261102</c:v>
                </c:pt>
                <c:pt idx="1">
                  <c:v>2.05175833108814</c:v>
                </c:pt>
                <c:pt idx="2">
                  <c:v>3.4999517201208401</c:v>
                </c:pt>
                <c:pt idx="3">
                  <c:v>2.4195589288083998</c:v>
                </c:pt>
              </c:numCache>
            </c:numRef>
          </c:val>
          <c:extLst>
            <c:ext xmlns:c16="http://schemas.microsoft.com/office/drawing/2014/chart" uri="{C3380CC4-5D6E-409C-BE32-E72D297353CC}">
              <c16:uniqueId val="{00000000-398F-4F65-B352-2C56F1661FCE}"/>
            </c:ext>
          </c:extLst>
        </c:ser>
        <c:dLbls>
          <c:showLegendKey val="0"/>
          <c:showVal val="0"/>
          <c:showCatName val="0"/>
          <c:showSerName val="0"/>
          <c:showPercent val="0"/>
          <c:showBubbleSize val="0"/>
        </c:dLbls>
        <c:gapWidth val="219"/>
        <c:overlap val="-27"/>
        <c:axId val="260076760"/>
        <c:axId val="260080040"/>
      </c:barChart>
      <c:catAx>
        <c:axId val="260076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080040"/>
        <c:crosses val="autoZero"/>
        <c:auto val="1"/>
        <c:lblAlgn val="ctr"/>
        <c:lblOffset val="100"/>
        <c:noMultiLvlLbl val="0"/>
      </c:catAx>
      <c:valAx>
        <c:axId val="260080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076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Asociación Bancaria Costarricense Organic Reach</c:v>
                </c:pt>
              </c:strCache>
            </c:strRef>
          </c:tx>
          <c:spPr>
            <a:ln w="28575" cap="rnd">
              <a:solidFill>
                <a:schemeClr val="accent1"/>
              </a:solidFill>
              <a:round/>
            </a:ln>
            <a:effectLst/>
          </c:spPr>
          <c:marker>
            <c:symbol val="none"/>
          </c:marker>
          <c:cat>
            <c:numRef>
              <c:f>Sheet1!$A$2:$A$12</c:f>
              <c:numCache>
                <c:formatCode>m/d/yyyy</c:formatCode>
                <c:ptCount val="11"/>
                <c:pt idx="0">
                  <c:v>43466</c:v>
                </c:pt>
                <c:pt idx="1">
                  <c:v>43497</c:v>
                </c:pt>
                <c:pt idx="2">
                  <c:v>43525</c:v>
                </c:pt>
                <c:pt idx="3">
                  <c:v>43556</c:v>
                </c:pt>
                <c:pt idx="4">
                  <c:v>43586</c:v>
                </c:pt>
                <c:pt idx="5">
                  <c:v>43617</c:v>
                </c:pt>
                <c:pt idx="6">
                  <c:v>43647</c:v>
                </c:pt>
                <c:pt idx="7">
                  <c:v>43678</c:v>
                </c:pt>
                <c:pt idx="8">
                  <c:v>43709</c:v>
                </c:pt>
                <c:pt idx="9">
                  <c:v>43739</c:v>
                </c:pt>
                <c:pt idx="10">
                  <c:v>43770</c:v>
                </c:pt>
              </c:numCache>
            </c:numRef>
          </c:cat>
          <c:val>
            <c:numRef>
              <c:f>Sheet1!$B$2:$B$12</c:f>
              <c:numCache>
                <c:formatCode>General</c:formatCode>
                <c:ptCount val="11"/>
                <c:pt idx="0">
                  <c:v>8551</c:v>
                </c:pt>
                <c:pt idx="1">
                  <c:v>8027</c:v>
                </c:pt>
                <c:pt idx="2">
                  <c:v>16514</c:v>
                </c:pt>
                <c:pt idx="3">
                  <c:v>18789</c:v>
                </c:pt>
                <c:pt idx="4">
                  <c:v>17373</c:v>
                </c:pt>
                <c:pt idx="5">
                  <c:v>38296</c:v>
                </c:pt>
                <c:pt idx="6">
                  <c:v>55846</c:v>
                </c:pt>
                <c:pt idx="7">
                  <c:v>7067</c:v>
                </c:pt>
                <c:pt idx="8">
                  <c:v>14414</c:v>
                </c:pt>
                <c:pt idx="9">
                  <c:v>28848</c:v>
                </c:pt>
                <c:pt idx="10">
                  <c:v>5347</c:v>
                </c:pt>
              </c:numCache>
            </c:numRef>
          </c:val>
          <c:smooth val="0"/>
          <c:extLst>
            <c:ext xmlns:c16="http://schemas.microsoft.com/office/drawing/2014/chart" uri="{C3380CC4-5D6E-409C-BE32-E72D297353CC}">
              <c16:uniqueId val="{00000000-7DC4-48E0-A517-C3F97624A176}"/>
            </c:ext>
          </c:extLst>
        </c:ser>
        <c:ser>
          <c:idx val="1"/>
          <c:order val="1"/>
          <c:tx>
            <c:strRef>
              <c:f>Sheet1!$C$1</c:f>
              <c:strCache>
                <c:ptCount val="1"/>
                <c:pt idx="0">
                  <c:v>Asociación Bancaria Costarricense Paid Reach</c:v>
                </c:pt>
              </c:strCache>
            </c:strRef>
          </c:tx>
          <c:spPr>
            <a:ln w="28575" cap="rnd">
              <a:solidFill>
                <a:schemeClr val="accent2"/>
              </a:solidFill>
              <a:round/>
            </a:ln>
            <a:effectLst/>
          </c:spPr>
          <c:marker>
            <c:symbol val="none"/>
          </c:marker>
          <c:cat>
            <c:numRef>
              <c:f>Sheet1!$A$2:$A$12</c:f>
              <c:numCache>
                <c:formatCode>m/d/yyyy</c:formatCode>
                <c:ptCount val="11"/>
                <c:pt idx="0">
                  <c:v>43466</c:v>
                </c:pt>
                <c:pt idx="1">
                  <c:v>43497</c:v>
                </c:pt>
                <c:pt idx="2">
                  <c:v>43525</c:v>
                </c:pt>
                <c:pt idx="3">
                  <c:v>43556</c:v>
                </c:pt>
                <c:pt idx="4">
                  <c:v>43586</c:v>
                </c:pt>
                <c:pt idx="5">
                  <c:v>43617</c:v>
                </c:pt>
                <c:pt idx="6">
                  <c:v>43647</c:v>
                </c:pt>
                <c:pt idx="7">
                  <c:v>43678</c:v>
                </c:pt>
                <c:pt idx="8">
                  <c:v>43709</c:v>
                </c:pt>
                <c:pt idx="9">
                  <c:v>43739</c:v>
                </c:pt>
                <c:pt idx="10">
                  <c:v>43770</c:v>
                </c:pt>
              </c:numCache>
            </c:numRef>
          </c:cat>
          <c:val>
            <c:numRef>
              <c:f>Sheet1!$C$2:$C$12</c:f>
              <c:numCache>
                <c:formatCode>General</c:formatCode>
                <c:ptCount val="11"/>
                <c:pt idx="0">
                  <c:v>112916</c:v>
                </c:pt>
                <c:pt idx="1">
                  <c:v>132784</c:v>
                </c:pt>
                <c:pt idx="2">
                  <c:v>159244</c:v>
                </c:pt>
                <c:pt idx="3">
                  <c:v>169389</c:v>
                </c:pt>
                <c:pt idx="4">
                  <c:v>165580</c:v>
                </c:pt>
                <c:pt idx="5">
                  <c:v>214301</c:v>
                </c:pt>
                <c:pt idx="6">
                  <c:v>151166</c:v>
                </c:pt>
                <c:pt idx="7">
                  <c:v>83239</c:v>
                </c:pt>
                <c:pt idx="8">
                  <c:v>158409</c:v>
                </c:pt>
                <c:pt idx="9">
                  <c:v>188709</c:v>
                </c:pt>
                <c:pt idx="10">
                  <c:v>14099</c:v>
                </c:pt>
              </c:numCache>
            </c:numRef>
          </c:val>
          <c:smooth val="0"/>
          <c:extLst>
            <c:ext xmlns:c16="http://schemas.microsoft.com/office/drawing/2014/chart" uri="{C3380CC4-5D6E-409C-BE32-E72D297353CC}">
              <c16:uniqueId val="{00000001-7DC4-48E0-A517-C3F97624A176}"/>
            </c:ext>
          </c:extLst>
        </c:ser>
        <c:ser>
          <c:idx val="2"/>
          <c:order val="2"/>
          <c:tx>
            <c:strRef>
              <c:f>Sheet1!$D$1</c:f>
              <c:strCache>
                <c:ptCount val="1"/>
                <c:pt idx="0">
                  <c:v>Asociación Bancaria Costarricense Viral Reach</c:v>
                </c:pt>
              </c:strCache>
            </c:strRef>
          </c:tx>
          <c:spPr>
            <a:ln w="28575" cap="rnd">
              <a:solidFill>
                <a:schemeClr val="accent3"/>
              </a:solidFill>
              <a:round/>
            </a:ln>
            <a:effectLst/>
          </c:spPr>
          <c:marker>
            <c:symbol val="none"/>
          </c:marker>
          <c:cat>
            <c:numRef>
              <c:f>Sheet1!$A$2:$A$12</c:f>
              <c:numCache>
                <c:formatCode>m/d/yyyy</c:formatCode>
                <c:ptCount val="11"/>
                <c:pt idx="0">
                  <c:v>43466</c:v>
                </c:pt>
                <c:pt idx="1">
                  <c:v>43497</c:v>
                </c:pt>
                <c:pt idx="2">
                  <c:v>43525</c:v>
                </c:pt>
                <c:pt idx="3">
                  <c:v>43556</c:v>
                </c:pt>
                <c:pt idx="4">
                  <c:v>43586</c:v>
                </c:pt>
                <c:pt idx="5">
                  <c:v>43617</c:v>
                </c:pt>
                <c:pt idx="6">
                  <c:v>43647</c:v>
                </c:pt>
                <c:pt idx="7">
                  <c:v>43678</c:v>
                </c:pt>
                <c:pt idx="8">
                  <c:v>43709</c:v>
                </c:pt>
                <c:pt idx="9">
                  <c:v>43739</c:v>
                </c:pt>
                <c:pt idx="10">
                  <c:v>43770</c:v>
                </c:pt>
              </c:numCache>
            </c:numRef>
          </c:cat>
          <c:val>
            <c:numRef>
              <c:f>Sheet1!$D$2:$D$12</c:f>
              <c:numCache>
                <c:formatCode>General</c:formatCode>
                <c:ptCount val="11"/>
                <c:pt idx="0">
                  <c:v>6639</c:v>
                </c:pt>
                <c:pt idx="1">
                  <c:v>6283</c:v>
                </c:pt>
                <c:pt idx="2">
                  <c:v>14557</c:v>
                </c:pt>
                <c:pt idx="3">
                  <c:v>16793</c:v>
                </c:pt>
                <c:pt idx="4">
                  <c:v>15772</c:v>
                </c:pt>
                <c:pt idx="5">
                  <c:v>33129</c:v>
                </c:pt>
                <c:pt idx="6">
                  <c:v>52584</c:v>
                </c:pt>
                <c:pt idx="7">
                  <c:v>5825</c:v>
                </c:pt>
                <c:pt idx="8">
                  <c:v>12621</c:v>
                </c:pt>
                <c:pt idx="9">
                  <c:v>27692</c:v>
                </c:pt>
                <c:pt idx="10">
                  <c:v>4626</c:v>
                </c:pt>
              </c:numCache>
            </c:numRef>
          </c:val>
          <c:smooth val="0"/>
          <c:extLst>
            <c:ext xmlns:c16="http://schemas.microsoft.com/office/drawing/2014/chart" uri="{C3380CC4-5D6E-409C-BE32-E72D297353CC}">
              <c16:uniqueId val="{00000002-7DC4-48E0-A517-C3F97624A176}"/>
            </c:ext>
          </c:extLst>
        </c:ser>
        <c:dLbls>
          <c:showLegendKey val="0"/>
          <c:showVal val="0"/>
          <c:showCatName val="0"/>
          <c:showSerName val="0"/>
          <c:showPercent val="0"/>
          <c:showBubbleSize val="0"/>
        </c:dLbls>
        <c:smooth val="0"/>
        <c:axId val="566358624"/>
        <c:axId val="566365184"/>
      </c:lineChart>
      <c:dateAx>
        <c:axId val="566358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365184"/>
        <c:crosses val="autoZero"/>
        <c:auto val="1"/>
        <c:lblOffset val="100"/>
        <c:baseTimeUnit val="months"/>
      </c:dateAx>
      <c:valAx>
        <c:axId val="56636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358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Asociación Bancaria Costarricense</c:v>
                </c:pt>
              </c:strCache>
            </c:strRef>
          </c:tx>
          <c:spPr>
            <a:ln w="28575" cap="rnd">
              <a:solidFill>
                <a:schemeClr val="accent1"/>
              </a:solidFill>
              <a:round/>
            </a:ln>
            <a:effectLst/>
          </c:spPr>
          <c:marker>
            <c:symbol val="none"/>
          </c:marker>
          <c:cat>
            <c:numRef>
              <c:f>Sheet1!$A$2:$A$12</c:f>
              <c:numCache>
                <c:formatCode>m/d/yyyy</c:formatCode>
                <c:ptCount val="11"/>
                <c:pt idx="0">
                  <c:v>43466</c:v>
                </c:pt>
                <c:pt idx="1">
                  <c:v>43497</c:v>
                </c:pt>
                <c:pt idx="2">
                  <c:v>43525</c:v>
                </c:pt>
                <c:pt idx="3">
                  <c:v>43556</c:v>
                </c:pt>
                <c:pt idx="4">
                  <c:v>43586</c:v>
                </c:pt>
                <c:pt idx="5">
                  <c:v>43617</c:v>
                </c:pt>
                <c:pt idx="6">
                  <c:v>43647</c:v>
                </c:pt>
                <c:pt idx="7">
                  <c:v>43678</c:v>
                </c:pt>
                <c:pt idx="8">
                  <c:v>43709</c:v>
                </c:pt>
                <c:pt idx="9">
                  <c:v>43739</c:v>
                </c:pt>
                <c:pt idx="10">
                  <c:v>43770</c:v>
                </c:pt>
              </c:numCache>
            </c:numRef>
          </c:cat>
          <c:val>
            <c:numRef>
              <c:f>Sheet1!$B$2:$B$12</c:f>
              <c:numCache>
                <c:formatCode>General</c:formatCode>
                <c:ptCount val="11"/>
                <c:pt idx="0">
                  <c:v>150</c:v>
                </c:pt>
                <c:pt idx="1">
                  <c:v>73</c:v>
                </c:pt>
                <c:pt idx="2">
                  <c:v>32</c:v>
                </c:pt>
                <c:pt idx="3">
                  <c:v>226</c:v>
                </c:pt>
                <c:pt idx="4">
                  <c:v>209</c:v>
                </c:pt>
                <c:pt idx="5">
                  <c:v>427</c:v>
                </c:pt>
                <c:pt idx="6">
                  <c:v>554</c:v>
                </c:pt>
                <c:pt idx="7">
                  <c:v>156</c:v>
                </c:pt>
                <c:pt idx="8">
                  <c:v>43</c:v>
                </c:pt>
                <c:pt idx="9">
                  <c:v>713</c:v>
                </c:pt>
                <c:pt idx="10">
                  <c:v>398</c:v>
                </c:pt>
              </c:numCache>
            </c:numRef>
          </c:val>
          <c:smooth val="0"/>
          <c:extLst>
            <c:ext xmlns:c16="http://schemas.microsoft.com/office/drawing/2014/chart" uri="{C3380CC4-5D6E-409C-BE32-E72D297353CC}">
              <c16:uniqueId val="{00000000-813C-40C3-BEDC-E8D9E3D2D34A}"/>
            </c:ext>
          </c:extLst>
        </c:ser>
        <c:dLbls>
          <c:showLegendKey val="0"/>
          <c:showVal val="0"/>
          <c:showCatName val="0"/>
          <c:showSerName val="0"/>
          <c:showPercent val="0"/>
          <c:showBubbleSize val="0"/>
        </c:dLbls>
        <c:smooth val="0"/>
        <c:axId val="566369120"/>
        <c:axId val="566372072"/>
      </c:lineChart>
      <c:dateAx>
        <c:axId val="566369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372072"/>
        <c:crosses val="autoZero"/>
        <c:auto val="1"/>
        <c:lblOffset val="100"/>
        <c:baseTimeUnit val="months"/>
      </c:dateAx>
      <c:valAx>
        <c:axId val="56637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369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Asociación Bancaria Costarricense</c:v>
                </c:pt>
              </c:strCache>
            </c:strRef>
          </c:tx>
          <c:spPr>
            <a:ln w="28575" cap="rnd">
              <a:solidFill>
                <a:schemeClr val="accent1"/>
              </a:solidFill>
              <a:round/>
            </a:ln>
            <a:effectLst/>
          </c:spPr>
          <c:marker>
            <c:symbol val="none"/>
          </c:marker>
          <c:cat>
            <c:numRef>
              <c:f>Sheet1!$A$2:$A$12</c:f>
              <c:numCache>
                <c:formatCode>m/d/yyyy</c:formatCode>
                <c:ptCount val="11"/>
                <c:pt idx="0">
                  <c:v>43466</c:v>
                </c:pt>
                <c:pt idx="1">
                  <c:v>43497</c:v>
                </c:pt>
                <c:pt idx="2">
                  <c:v>43525</c:v>
                </c:pt>
                <c:pt idx="3">
                  <c:v>43556</c:v>
                </c:pt>
                <c:pt idx="4">
                  <c:v>43586</c:v>
                </c:pt>
                <c:pt idx="5">
                  <c:v>43617</c:v>
                </c:pt>
                <c:pt idx="6">
                  <c:v>43647</c:v>
                </c:pt>
                <c:pt idx="7">
                  <c:v>43678</c:v>
                </c:pt>
                <c:pt idx="8">
                  <c:v>43709</c:v>
                </c:pt>
                <c:pt idx="9">
                  <c:v>43739</c:v>
                </c:pt>
                <c:pt idx="10">
                  <c:v>43770</c:v>
                </c:pt>
              </c:numCache>
            </c:numRef>
          </c:cat>
          <c:val>
            <c:numRef>
              <c:f>Sheet1!$B$2:$B$12</c:f>
              <c:numCache>
                <c:formatCode>General</c:formatCode>
                <c:ptCount val="11"/>
                <c:pt idx="0">
                  <c:v>0</c:v>
                </c:pt>
                <c:pt idx="1">
                  <c:v>0</c:v>
                </c:pt>
                <c:pt idx="2">
                  <c:v>0</c:v>
                </c:pt>
                <c:pt idx="3">
                  <c:v>3.9633968642536601</c:v>
                </c:pt>
                <c:pt idx="4">
                  <c:v>3.5977475823234202</c:v>
                </c:pt>
                <c:pt idx="5">
                  <c:v>6.9365517490213104</c:v>
                </c:pt>
                <c:pt idx="6">
                  <c:v>8.3508983237980505</c:v>
                </c:pt>
                <c:pt idx="7">
                  <c:v>2.2694325100819701</c:v>
                </c:pt>
                <c:pt idx="8">
                  <c:v>0.62694424503469703</c:v>
                </c:pt>
                <c:pt idx="9">
                  <c:v>10.151806029579101</c:v>
                </c:pt>
                <c:pt idx="10">
                  <c:v>5.6238519146531001</c:v>
                </c:pt>
              </c:numCache>
            </c:numRef>
          </c:val>
          <c:smooth val="0"/>
          <c:extLst>
            <c:ext xmlns:c16="http://schemas.microsoft.com/office/drawing/2014/chart" uri="{C3380CC4-5D6E-409C-BE32-E72D297353CC}">
              <c16:uniqueId val="{00000000-66DF-454C-B593-51EB5FC1786B}"/>
            </c:ext>
          </c:extLst>
        </c:ser>
        <c:dLbls>
          <c:showLegendKey val="0"/>
          <c:showVal val="0"/>
          <c:showCatName val="0"/>
          <c:showSerName val="0"/>
          <c:showPercent val="0"/>
          <c:showBubbleSize val="0"/>
        </c:dLbls>
        <c:smooth val="0"/>
        <c:axId val="566376008"/>
        <c:axId val="566370432"/>
      </c:lineChart>
      <c:dateAx>
        <c:axId val="566376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370432"/>
        <c:crosses val="autoZero"/>
        <c:auto val="1"/>
        <c:lblOffset val="100"/>
        <c:baseTimeUnit val="months"/>
      </c:dateAx>
      <c:valAx>
        <c:axId val="566370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376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Asociación Bancaria Costarricense</c:v>
                </c:pt>
              </c:strCache>
            </c:strRef>
          </c:tx>
          <c:spPr>
            <a:ln w="28575" cap="rnd">
              <a:solidFill>
                <a:schemeClr val="accent1"/>
              </a:solidFill>
              <a:round/>
            </a:ln>
            <a:effectLst/>
          </c:spPr>
          <c:marker>
            <c:symbol val="none"/>
          </c:marker>
          <c:cat>
            <c:numRef>
              <c:f>Sheet1!$A$2:$A$12</c:f>
              <c:numCache>
                <c:formatCode>m/d/yyyy</c:formatCode>
                <c:ptCount val="11"/>
                <c:pt idx="0">
                  <c:v>43466</c:v>
                </c:pt>
                <c:pt idx="1">
                  <c:v>43497</c:v>
                </c:pt>
                <c:pt idx="2">
                  <c:v>43525</c:v>
                </c:pt>
                <c:pt idx="3">
                  <c:v>43556</c:v>
                </c:pt>
                <c:pt idx="4">
                  <c:v>43586</c:v>
                </c:pt>
                <c:pt idx="5">
                  <c:v>43617</c:v>
                </c:pt>
                <c:pt idx="6">
                  <c:v>43647</c:v>
                </c:pt>
                <c:pt idx="7">
                  <c:v>43678</c:v>
                </c:pt>
                <c:pt idx="8">
                  <c:v>43709</c:v>
                </c:pt>
                <c:pt idx="9">
                  <c:v>43739</c:v>
                </c:pt>
                <c:pt idx="10">
                  <c:v>43770</c:v>
                </c:pt>
              </c:numCache>
            </c:numRef>
          </c:cat>
          <c:val>
            <c:numRef>
              <c:f>Sheet1!$B$2:$B$12</c:f>
              <c:numCache>
                <c:formatCode>General</c:formatCode>
                <c:ptCount val="11"/>
                <c:pt idx="0">
                  <c:v>5469</c:v>
                </c:pt>
                <c:pt idx="1">
                  <c:v>5563</c:v>
                </c:pt>
                <c:pt idx="2">
                  <c:v>5666</c:v>
                </c:pt>
                <c:pt idx="3">
                  <c:v>5771</c:v>
                </c:pt>
                <c:pt idx="4">
                  <c:v>5910</c:v>
                </c:pt>
                <c:pt idx="5">
                  <c:v>6422</c:v>
                </c:pt>
                <c:pt idx="6">
                  <c:v>6862</c:v>
                </c:pt>
                <c:pt idx="7">
                  <c:v>6938</c:v>
                </c:pt>
                <c:pt idx="8">
                  <c:v>6995</c:v>
                </c:pt>
                <c:pt idx="9">
                  <c:v>7065</c:v>
                </c:pt>
              </c:numCache>
            </c:numRef>
          </c:val>
          <c:smooth val="0"/>
          <c:extLst>
            <c:ext xmlns:c16="http://schemas.microsoft.com/office/drawing/2014/chart" uri="{C3380CC4-5D6E-409C-BE32-E72D297353CC}">
              <c16:uniqueId val="{00000000-3485-42DC-B6BE-058AC128BC53}"/>
            </c:ext>
          </c:extLst>
        </c:ser>
        <c:dLbls>
          <c:showLegendKey val="0"/>
          <c:showVal val="0"/>
          <c:showCatName val="0"/>
          <c:showSerName val="0"/>
          <c:showPercent val="0"/>
          <c:showBubbleSize val="0"/>
        </c:dLbls>
        <c:smooth val="0"/>
        <c:axId val="566384536"/>
        <c:axId val="566380600"/>
      </c:lineChart>
      <c:dateAx>
        <c:axId val="566384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380600"/>
        <c:crosses val="autoZero"/>
        <c:auto val="1"/>
        <c:lblOffset val="100"/>
        <c:baseTimeUnit val="months"/>
      </c:dateAx>
      <c:valAx>
        <c:axId val="566380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384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Asociación Bancaria Costarricense</c:v>
                </c:pt>
              </c:strCache>
            </c:strRef>
          </c:tx>
          <c:spPr>
            <a:ln w="28575" cap="rnd">
              <a:solidFill>
                <a:schemeClr val="accent1"/>
              </a:solidFill>
              <a:round/>
            </a:ln>
            <a:effectLst/>
          </c:spPr>
          <c:marker>
            <c:symbol val="none"/>
          </c:marker>
          <c:cat>
            <c:numRef>
              <c:f>Sheet1!$A$2:$A$12</c:f>
              <c:numCache>
                <c:formatCode>m/d/yyyy</c:formatCode>
                <c:ptCount val="11"/>
                <c:pt idx="0">
                  <c:v>43466</c:v>
                </c:pt>
                <c:pt idx="1">
                  <c:v>43497</c:v>
                </c:pt>
                <c:pt idx="2">
                  <c:v>43525</c:v>
                </c:pt>
                <c:pt idx="3">
                  <c:v>43556</c:v>
                </c:pt>
                <c:pt idx="4">
                  <c:v>43586</c:v>
                </c:pt>
                <c:pt idx="5">
                  <c:v>43617</c:v>
                </c:pt>
                <c:pt idx="6">
                  <c:v>43647</c:v>
                </c:pt>
                <c:pt idx="7">
                  <c:v>43678</c:v>
                </c:pt>
                <c:pt idx="8">
                  <c:v>43709</c:v>
                </c:pt>
                <c:pt idx="9">
                  <c:v>43739</c:v>
                </c:pt>
                <c:pt idx="10">
                  <c:v>43770</c:v>
                </c:pt>
              </c:numCache>
            </c:numRef>
          </c:cat>
          <c:val>
            <c:numRef>
              <c:f>Sheet1!$B$2:$B$12</c:f>
              <c:numCache>
                <c:formatCode>General</c:formatCode>
                <c:ptCount val="11"/>
                <c:pt idx="0">
                  <c:v>2464</c:v>
                </c:pt>
                <c:pt idx="1">
                  <c:v>2454</c:v>
                </c:pt>
                <c:pt idx="2">
                  <c:v>1791</c:v>
                </c:pt>
                <c:pt idx="3">
                  <c:v>5283</c:v>
                </c:pt>
                <c:pt idx="4">
                  <c:v>4645</c:v>
                </c:pt>
                <c:pt idx="5">
                  <c:v>10613</c:v>
                </c:pt>
                <c:pt idx="6">
                  <c:v>7826</c:v>
                </c:pt>
                <c:pt idx="7">
                  <c:v>3072</c:v>
                </c:pt>
                <c:pt idx="8">
                  <c:v>8384</c:v>
                </c:pt>
                <c:pt idx="9">
                  <c:v>4837</c:v>
                </c:pt>
                <c:pt idx="10">
                  <c:v>909</c:v>
                </c:pt>
              </c:numCache>
            </c:numRef>
          </c:val>
          <c:smooth val="0"/>
          <c:extLst>
            <c:ext xmlns:c16="http://schemas.microsoft.com/office/drawing/2014/chart" uri="{C3380CC4-5D6E-409C-BE32-E72D297353CC}">
              <c16:uniqueId val="{00000000-53F1-46D8-BF76-F702BA88EFF7}"/>
            </c:ext>
          </c:extLst>
        </c:ser>
        <c:dLbls>
          <c:showLegendKey val="0"/>
          <c:showVal val="0"/>
          <c:showCatName val="0"/>
          <c:showSerName val="0"/>
          <c:showPercent val="0"/>
          <c:showBubbleSize val="0"/>
        </c:dLbls>
        <c:smooth val="0"/>
        <c:axId val="566388800"/>
        <c:axId val="566379944"/>
      </c:lineChart>
      <c:dateAx>
        <c:axId val="566388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379944"/>
        <c:crosses val="autoZero"/>
        <c:auto val="1"/>
        <c:lblOffset val="100"/>
        <c:baseTimeUnit val="months"/>
      </c:dateAx>
      <c:valAx>
        <c:axId val="566379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388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Asociación Bancaria Costarricense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0.39657609549238299</c:v>
                </c:pt>
                <c:pt idx="1">
                  <c:v>4.0611187148017702</c:v>
                </c:pt>
                <c:pt idx="2">
                  <c:v>3.9552902989372298</c:v>
                </c:pt>
                <c:pt idx="3">
                  <c:v>3.5592751314441302</c:v>
                </c:pt>
                <c:pt idx="4">
                  <c:v>2.27308422690863</c:v>
                </c:pt>
                <c:pt idx="5">
                  <c:v>5.7037520769097201</c:v>
                </c:pt>
                <c:pt idx="6">
                  <c:v>1.5391864300298399</c:v>
                </c:pt>
              </c:numCache>
            </c:numRef>
          </c:val>
          <c:extLst>
            <c:ext xmlns:c16="http://schemas.microsoft.com/office/drawing/2014/chart" uri="{C3380CC4-5D6E-409C-BE32-E72D297353CC}">
              <c16:uniqueId val="{00000000-4FB7-4065-884F-BE1FC480ADE1}"/>
            </c:ext>
          </c:extLst>
        </c:ser>
        <c:dLbls>
          <c:showLegendKey val="0"/>
          <c:showVal val="0"/>
          <c:showCatName val="0"/>
          <c:showSerName val="0"/>
          <c:showPercent val="0"/>
          <c:showBubbleSize val="0"/>
        </c:dLbls>
        <c:gapWidth val="219"/>
        <c:overlap val="-27"/>
        <c:axId val="566381584"/>
        <c:axId val="566381912"/>
      </c:barChart>
      <c:catAx>
        <c:axId val="566381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381912"/>
        <c:crosses val="autoZero"/>
        <c:auto val="1"/>
        <c:lblAlgn val="ctr"/>
        <c:lblOffset val="100"/>
        <c:noMultiLvlLbl val="0"/>
      </c:catAx>
      <c:valAx>
        <c:axId val="566381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381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C7FBE-C233-4AC7-8248-39FE1AA8144B}"/>
              </a:ext>
            </a:extLst>
          </p:cNvPr>
          <p:cNvSpPr>
            <a:spLocks noGrp="1"/>
          </p:cNvSpPr>
          <p:nvPr>
            <p:ph type="ctrTitle"/>
          </p:nvPr>
        </p:nvSpPr>
        <p:spPr/>
        <p:txBody>
          <a:bodyPr/>
          <a:lstStyle/>
          <a:p>
            <a:r>
              <a:rPr lang="en-US"/>
              <a:t>Estadísticas Generales</a:t>
            </a:r>
          </a:p>
        </p:txBody>
      </p:sp>
      <p:sp>
        <p:nvSpPr>
          <p:cNvPr id="3" name="Subtitle 2">
            <a:extLst>
              <a:ext uri="{FF2B5EF4-FFF2-40B4-BE49-F238E27FC236}">
                <a16:creationId xmlns:a16="http://schemas.microsoft.com/office/drawing/2014/main" id="{0C471946-B97B-4A8D-98E3-812A83A6327E}"/>
              </a:ext>
            </a:extLst>
          </p:cNvPr>
          <p:cNvSpPr>
            <a:spLocks noGrp="1"/>
          </p:cNvSpPr>
          <p:nvPr>
            <p:ph type="subTitle" idx="1"/>
          </p:nvPr>
        </p:nvSpPr>
        <p:spPr/>
        <p:txBody>
          <a:bodyPr/>
          <a:lstStyle/>
          <a:p>
            <a:r>
              <a:rPr lang="en-US"/>
              <a:t>Asociación Bancaria Costarricense</a:t>
            </a:r>
          </a:p>
        </p:txBody>
      </p:sp>
    </p:spTree>
    <p:extLst>
      <p:ext uri="{BB962C8B-B14F-4D97-AF65-F5344CB8AC3E}">
        <p14:creationId xmlns:p14="http://schemas.microsoft.com/office/powerpoint/2010/main" val="1885919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3EC9B-E0DE-4940-A6AB-EBDBFB0EA96B}"/>
              </a:ext>
            </a:extLst>
          </p:cNvPr>
          <p:cNvSpPr>
            <a:spLocks noGrp="1"/>
          </p:cNvSpPr>
          <p:nvPr>
            <p:ph type="title"/>
          </p:nvPr>
        </p:nvSpPr>
        <p:spPr/>
        <p:txBody>
          <a:bodyPr/>
          <a:lstStyle/>
          <a:p>
            <a:r>
              <a:rPr lang="es-ES"/>
              <a:t>Facebook Crecimiento General de Seguidores | Asociación Bancaria Costarricense</a:t>
            </a:r>
            <a:endParaRPr lang="en-US"/>
          </a:p>
        </p:txBody>
      </p:sp>
      <p:graphicFrame>
        <p:nvGraphicFramePr>
          <p:cNvPr id="5" name="Table Placeholder 4">
            <a:extLst>
              <a:ext uri="{FF2B5EF4-FFF2-40B4-BE49-F238E27FC236}">
                <a16:creationId xmlns:a16="http://schemas.microsoft.com/office/drawing/2014/main" id="{22219680-E7AB-4767-8037-A62522BBF9DA}"/>
              </a:ext>
            </a:extLst>
          </p:cNvPr>
          <p:cNvGraphicFramePr>
            <a:graphicFrameLocks noGrp="1"/>
          </p:cNvGraphicFramePr>
          <p:nvPr>
            <p:ph type="tbl" sz="quarter" idx="13"/>
            <p:extLst>
              <p:ext uri="{D42A27DB-BD31-4B8C-83A1-F6EECF244321}">
                <p14:modId xmlns:p14="http://schemas.microsoft.com/office/powerpoint/2010/main" val="3437318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47561146"/>
                    </a:ext>
                  </a:extLst>
                </a:gridCol>
                <a:gridCol w="1234440">
                  <a:extLst>
                    <a:ext uri="{9D8B030D-6E8A-4147-A177-3AD203B41FA5}">
                      <a16:colId xmlns:a16="http://schemas.microsoft.com/office/drawing/2014/main" val="498027586"/>
                    </a:ext>
                  </a:extLst>
                </a:gridCol>
                <a:gridCol w="822960">
                  <a:extLst>
                    <a:ext uri="{9D8B030D-6E8A-4147-A177-3AD203B41FA5}">
                      <a16:colId xmlns:a16="http://schemas.microsoft.com/office/drawing/2014/main" val="1994736160"/>
                    </a:ext>
                  </a:extLst>
                </a:gridCol>
                <a:gridCol w="822960">
                  <a:extLst>
                    <a:ext uri="{9D8B030D-6E8A-4147-A177-3AD203B41FA5}">
                      <a16:colId xmlns:a16="http://schemas.microsoft.com/office/drawing/2014/main" val="274916453"/>
                    </a:ext>
                  </a:extLst>
                </a:gridCol>
                <a:gridCol w="822960">
                  <a:extLst>
                    <a:ext uri="{9D8B030D-6E8A-4147-A177-3AD203B41FA5}">
                      <a16:colId xmlns:a16="http://schemas.microsoft.com/office/drawing/2014/main" val="637883801"/>
                    </a:ext>
                  </a:extLst>
                </a:gridCol>
                <a:gridCol w="822960">
                  <a:extLst>
                    <a:ext uri="{9D8B030D-6E8A-4147-A177-3AD203B41FA5}">
                      <a16:colId xmlns:a16="http://schemas.microsoft.com/office/drawing/2014/main" val="2294928437"/>
                    </a:ext>
                  </a:extLst>
                </a:gridCol>
                <a:gridCol w="822960">
                  <a:extLst>
                    <a:ext uri="{9D8B030D-6E8A-4147-A177-3AD203B41FA5}">
                      <a16:colId xmlns:a16="http://schemas.microsoft.com/office/drawing/2014/main" val="3958145199"/>
                    </a:ext>
                  </a:extLst>
                </a:gridCol>
                <a:gridCol w="822960">
                  <a:extLst>
                    <a:ext uri="{9D8B030D-6E8A-4147-A177-3AD203B41FA5}">
                      <a16:colId xmlns:a16="http://schemas.microsoft.com/office/drawing/2014/main" val="55389215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640870727"/>
                  </a:ext>
                </a:extLst>
              </a:tr>
              <a:tr h="370840">
                <a:tc>
                  <a:txBody>
                    <a:bodyPr/>
                    <a:lstStyle/>
                    <a:p>
                      <a:r>
                        <a:rPr lang="en-US" sz="1000"/>
                        <a:t>Asociación Bancaria Costarricense</a:t>
                      </a:r>
                    </a:p>
                  </a:txBody>
                  <a:tcPr/>
                </a:tc>
                <a:tc>
                  <a:txBody>
                    <a:bodyPr/>
                    <a:lstStyle/>
                    <a:p>
                      <a:r>
                        <a:rPr lang="en-US" sz="1000"/>
                        <a:t>7088</a:t>
                      </a:r>
                    </a:p>
                  </a:txBody>
                  <a:tcPr/>
                </a:tc>
                <a:tc>
                  <a:txBody>
                    <a:bodyPr/>
                    <a:lstStyle/>
                    <a:p>
                      <a:r>
                        <a:rPr lang="en-US" sz="1000"/>
                        <a:t>4</a:t>
                      </a:r>
                    </a:p>
                  </a:txBody>
                  <a:tcPr/>
                </a:tc>
                <a:tc>
                  <a:txBody>
                    <a:bodyPr/>
                    <a:lstStyle/>
                    <a:p>
                      <a:r>
                        <a:rPr lang="en-US" sz="1000"/>
                        <a:t>0.1 %</a:t>
                      </a:r>
                    </a:p>
                  </a:txBody>
                  <a:tcPr/>
                </a:tc>
                <a:tc>
                  <a:txBody>
                    <a:bodyPr/>
                    <a:lstStyle/>
                    <a:p>
                      <a:r>
                        <a:rPr lang="en-US" sz="1000"/>
                        <a:t>4</a:t>
                      </a:r>
                    </a:p>
                  </a:txBody>
                  <a:tcPr/>
                </a:tc>
                <a:tc>
                  <a:txBody>
                    <a:bodyPr/>
                    <a:lstStyle/>
                    <a:p>
                      <a:r>
                        <a:rPr lang="en-US" sz="1000"/>
                        <a:t>0.1 %</a:t>
                      </a:r>
                    </a:p>
                  </a:txBody>
                  <a:tcPr/>
                </a:tc>
                <a:tc>
                  <a:txBody>
                    <a:bodyPr/>
                    <a:lstStyle/>
                    <a:p>
                      <a:r>
                        <a:rPr lang="en-US" sz="1000"/>
                        <a:t>44</a:t>
                      </a:r>
                    </a:p>
                  </a:txBody>
                  <a:tcPr/>
                </a:tc>
                <a:tc>
                  <a:txBody>
                    <a:bodyPr/>
                    <a:lstStyle/>
                    <a:p>
                      <a:r>
                        <a:rPr lang="en-US" sz="1000"/>
                        <a:t>0.6 %</a:t>
                      </a:r>
                    </a:p>
                  </a:txBody>
                  <a:tcPr/>
                </a:tc>
                <a:extLst>
                  <a:ext uri="{0D108BD9-81ED-4DB2-BD59-A6C34878D82A}">
                    <a16:rowId xmlns:a16="http://schemas.microsoft.com/office/drawing/2014/main" val="561686172"/>
                  </a:ext>
                </a:extLst>
              </a:tr>
            </a:tbl>
          </a:graphicData>
        </a:graphic>
      </p:graphicFrame>
      <p:sp>
        <p:nvSpPr>
          <p:cNvPr id="4" name="Text Placeholder 3">
            <a:extLst>
              <a:ext uri="{FF2B5EF4-FFF2-40B4-BE49-F238E27FC236}">
                <a16:creationId xmlns:a16="http://schemas.microsoft.com/office/drawing/2014/main" id="{7A0EFC59-B3FC-4B2F-8314-8A8D17D99EC6}"/>
              </a:ext>
            </a:extLst>
          </p:cNvPr>
          <p:cNvSpPr>
            <a:spLocks noGrp="1"/>
          </p:cNvSpPr>
          <p:nvPr>
            <p:ph type="body" sz="quarter" idx="14"/>
          </p:nvPr>
        </p:nvSpPr>
        <p:spPr/>
        <p:txBody>
          <a:bodyPr/>
          <a:lstStyle/>
          <a:p>
            <a:r>
              <a:rPr lang="en-US"/>
              <a:t>10/13/2019 - 11/12/2019</a:t>
            </a:r>
          </a:p>
        </p:txBody>
      </p:sp>
    </p:spTree>
    <p:extLst>
      <p:ext uri="{BB962C8B-B14F-4D97-AF65-F5344CB8AC3E}">
        <p14:creationId xmlns:p14="http://schemas.microsoft.com/office/powerpoint/2010/main" val="2788018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F3A2F-8F8C-4669-AEB1-8FB1B2A7AAA0}"/>
              </a:ext>
            </a:extLst>
          </p:cNvPr>
          <p:cNvSpPr>
            <a:spLocks noGrp="1"/>
          </p:cNvSpPr>
          <p:nvPr>
            <p:ph type="title"/>
          </p:nvPr>
        </p:nvSpPr>
        <p:spPr/>
        <p:txBody>
          <a:bodyPr/>
          <a:lstStyle/>
          <a:p>
            <a:r>
              <a:rPr lang="es-ES"/>
              <a:t>Facebook Alcance | Asociación Bancaria Costarricense</a:t>
            </a:r>
            <a:endParaRPr lang="en-US"/>
          </a:p>
        </p:txBody>
      </p:sp>
      <p:graphicFrame>
        <p:nvGraphicFramePr>
          <p:cNvPr id="6" name="Chart Placeholder 5">
            <a:extLst>
              <a:ext uri="{FF2B5EF4-FFF2-40B4-BE49-F238E27FC236}">
                <a16:creationId xmlns:a16="http://schemas.microsoft.com/office/drawing/2014/main" id="{79A60A4C-E850-4937-82FD-569C969C87BE}"/>
              </a:ext>
            </a:extLst>
          </p:cNvPr>
          <p:cNvGraphicFramePr>
            <a:graphicFrameLocks noGrp="1"/>
          </p:cNvGraphicFramePr>
          <p:nvPr>
            <p:ph type="chart" sz="quarter" idx="13"/>
            <p:extLst>
              <p:ext uri="{D42A27DB-BD31-4B8C-83A1-F6EECF244321}">
                <p14:modId xmlns:p14="http://schemas.microsoft.com/office/powerpoint/2010/main" val="3672422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E97233-6648-44B0-AD93-2A9D05E8DD65}"/>
              </a:ext>
            </a:extLst>
          </p:cNvPr>
          <p:cNvSpPr>
            <a:spLocks noGrp="1"/>
          </p:cNvSpPr>
          <p:nvPr>
            <p:ph type="body" sz="quarter" idx="14"/>
          </p:nvPr>
        </p:nvSpPr>
        <p:spPr/>
        <p:txBody>
          <a:bodyPr/>
          <a:lstStyle/>
          <a:p>
            <a:r>
              <a:rPr lang="en-US"/>
              <a:t>01/01/2019 - 11/30/2019</a:t>
            </a:r>
          </a:p>
        </p:txBody>
      </p:sp>
      <p:sp>
        <p:nvSpPr>
          <p:cNvPr id="5" name="Footer Placeholder 4">
            <a:extLst>
              <a:ext uri="{FF2B5EF4-FFF2-40B4-BE49-F238E27FC236}">
                <a16:creationId xmlns:a16="http://schemas.microsoft.com/office/drawing/2014/main" id="{F26046EE-2186-47C5-85EB-1506A78B7A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2746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F3AC8-2821-4668-8B80-AF6EF6530F20}"/>
              </a:ext>
            </a:extLst>
          </p:cNvPr>
          <p:cNvSpPr>
            <a:spLocks noGrp="1"/>
          </p:cNvSpPr>
          <p:nvPr>
            <p:ph type="title"/>
          </p:nvPr>
        </p:nvSpPr>
        <p:spPr/>
        <p:txBody>
          <a:bodyPr/>
          <a:lstStyle/>
          <a:p>
            <a:r>
              <a:rPr lang="es-ES"/>
              <a:t>Facebook Engagement | Asociación Bancaria Costarricense</a:t>
            </a:r>
            <a:endParaRPr lang="en-US"/>
          </a:p>
        </p:txBody>
      </p:sp>
      <p:graphicFrame>
        <p:nvGraphicFramePr>
          <p:cNvPr id="6" name="Chart Placeholder 5">
            <a:extLst>
              <a:ext uri="{FF2B5EF4-FFF2-40B4-BE49-F238E27FC236}">
                <a16:creationId xmlns:a16="http://schemas.microsoft.com/office/drawing/2014/main" id="{C1264075-E90C-4C48-98C0-616182DB5D3B}"/>
              </a:ext>
            </a:extLst>
          </p:cNvPr>
          <p:cNvGraphicFramePr>
            <a:graphicFrameLocks noGrp="1"/>
          </p:cNvGraphicFramePr>
          <p:nvPr>
            <p:ph type="chart" sz="quarter" idx="13"/>
            <p:extLst>
              <p:ext uri="{D42A27DB-BD31-4B8C-83A1-F6EECF244321}">
                <p14:modId xmlns:p14="http://schemas.microsoft.com/office/powerpoint/2010/main" val="2021780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484791-03FA-40C6-A5B7-A749C0356F8B}"/>
              </a:ext>
            </a:extLst>
          </p:cNvPr>
          <p:cNvSpPr>
            <a:spLocks noGrp="1"/>
          </p:cNvSpPr>
          <p:nvPr>
            <p:ph type="body" sz="quarter" idx="14"/>
          </p:nvPr>
        </p:nvSpPr>
        <p:spPr/>
        <p:txBody>
          <a:bodyPr/>
          <a:lstStyle/>
          <a:p>
            <a:r>
              <a:rPr lang="en-US"/>
              <a:t>01/01/2019 - 11/30/2019</a:t>
            </a:r>
          </a:p>
        </p:txBody>
      </p:sp>
      <p:sp>
        <p:nvSpPr>
          <p:cNvPr id="5" name="Footer Placeholder 4">
            <a:extLst>
              <a:ext uri="{FF2B5EF4-FFF2-40B4-BE49-F238E27FC236}">
                <a16:creationId xmlns:a16="http://schemas.microsoft.com/office/drawing/2014/main" id="{95054E46-2BBB-4111-BCC8-D7B826B2F9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8178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7DC95-4732-48E2-A6DB-B1CABDA51D7D}"/>
              </a:ext>
            </a:extLst>
          </p:cNvPr>
          <p:cNvSpPr>
            <a:spLocks noGrp="1"/>
          </p:cNvSpPr>
          <p:nvPr>
            <p:ph type="title"/>
          </p:nvPr>
        </p:nvSpPr>
        <p:spPr/>
        <p:txBody>
          <a:bodyPr/>
          <a:lstStyle/>
          <a:p>
            <a:r>
              <a:rPr lang="es-ES"/>
              <a:t>Facebook Distribución Interacciones | Asociación Bancaria Costarricense</a:t>
            </a:r>
            <a:endParaRPr lang="en-US"/>
          </a:p>
        </p:txBody>
      </p:sp>
      <p:graphicFrame>
        <p:nvGraphicFramePr>
          <p:cNvPr id="6" name="Chart Placeholder 5">
            <a:extLst>
              <a:ext uri="{FF2B5EF4-FFF2-40B4-BE49-F238E27FC236}">
                <a16:creationId xmlns:a16="http://schemas.microsoft.com/office/drawing/2014/main" id="{7A776439-7D9C-4A4C-AAD7-682B87155EF6}"/>
              </a:ext>
            </a:extLst>
          </p:cNvPr>
          <p:cNvGraphicFramePr>
            <a:graphicFrameLocks noGrp="1"/>
          </p:cNvGraphicFramePr>
          <p:nvPr>
            <p:ph type="chart" sz="quarter" idx="13"/>
            <p:extLst>
              <p:ext uri="{D42A27DB-BD31-4B8C-83A1-F6EECF244321}">
                <p14:modId xmlns:p14="http://schemas.microsoft.com/office/powerpoint/2010/main" val="3736889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2A3DAB-DC6E-4E77-B634-DB640476AECE}"/>
              </a:ext>
            </a:extLst>
          </p:cNvPr>
          <p:cNvSpPr>
            <a:spLocks noGrp="1"/>
          </p:cNvSpPr>
          <p:nvPr>
            <p:ph type="body" sz="quarter" idx="14"/>
          </p:nvPr>
        </p:nvSpPr>
        <p:spPr/>
        <p:txBody>
          <a:bodyPr/>
          <a:lstStyle/>
          <a:p>
            <a:r>
              <a:rPr lang="en-US"/>
              <a:t>01/01/2019 - 11/12/2019</a:t>
            </a:r>
          </a:p>
        </p:txBody>
      </p:sp>
      <p:sp>
        <p:nvSpPr>
          <p:cNvPr id="5" name="Footer Placeholder 4">
            <a:extLst>
              <a:ext uri="{FF2B5EF4-FFF2-40B4-BE49-F238E27FC236}">
                <a16:creationId xmlns:a16="http://schemas.microsoft.com/office/drawing/2014/main" id="{C4D06A4F-8DE4-4317-BC6C-998E1A4670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7031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400B1-DA39-4DA3-B4B8-3E4C8DD2700F}"/>
              </a:ext>
            </a:extLst>
          </p:cNvPr>
          <p:cNvSpPr>
            <a:spLocks noGrp="1"/>
          </p:cNvSpPr>
          <p:nvPr>
            <p:ph type="title"/>
          </p:nvPr>
        </p:nvSpPr>
        <p:spPr/>
        <p:txBody>
          <a:bodyPr/>
          <a:lstStyle/>
          <a:p>
            <a:r>
              <a:rPr lang="es-ES"/>
              <a:t>Facebook Engagement x tipo post | Asociación Bancaria Costarricense</a:t>
            </a:r>
            <a:endParaRPr lang="en-US"/>
          </a:p>
        </p:txBody>
      </p:sp>
      <p:graphicFrame>
        <p:nvGraphicFramePr>
          <p:cNvPr id="6" name="Chart Placeholder 5">
            <a:extLst>
              <a:ext uri="{FF2B5EF4-FFF2-40B4-BE49-F238E27FC236}">
                <a16:creationId xmlns:a16="http://schemas.microsoft.com/office/drawing/2014/main" id="{B81B0648-CC38-49E3-8068-840393415226}"/>
              </a:ext>
            </a:extLst>
          </p:cNvPr>
          <p:cNvGraphicFramePr>
            <a:graphicFrameLocks noGrp="1"/>
          </p:cNvGraphicFramePr>
          <p:nvPr>
            <p:ph type="chart" sz="quarter" idx="13"/>
            <p:extLst>
              <p:ext uri="{D42A27DB-BD31-4B8C-83A1-F6EECF244321}">
                <p14:modId xmlns:p14="http://schemas.microsoft.com/office/powerpoint/2010/main" val="40144674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C9F67C-EE92-4798-BB85-6E87638BDE14}"/>
              </a:ext>
            </a:extLst>
          </p:cNvPr>
          <p:cNvSpPr>
            <a:spLocks noGrp="1"/>
          </p:cNvSpPr>
          <p:nvPr>
            <p:ph type="body" sz="quarter" idx="14"/>
          </p:nvPr>
        </p:nvSpPr>
        <p:spPr/>
        <p:txBody>
          <a:bodyPr/>
          <a:lstStyle/>
          <a:p>
            <a:r>
              <a:rPr lang="en-US"/>
              <a:t>01/01/2019 - 11/12/2019</a:t>
            </a:r>
          </a:p>
        </p:txBody>
      </p:sp>
      <p:sp>
        <p:nvSpPr>
          <p:cNvPr id="5" name="Footer Placeholder 4">
            <a:extLst>
              <a:ext uri="{FF2B5EF4-FFF2-40B4-BE49-F238E27FC236}">
                <a16:creationId xmlns:a16="http://schemas.microsoft.com/office/drawing/2014/main" id="{4AED05F8-D87B-417F-B979-B749D446FE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5730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54BB8-63DB-4ACB-AEC5-1699C3139D63}"/>
              </a:ext>
            </a:extLst>
          </p:cNvPr>
          <p:cNvSpPr>
            <a:spLocks noGrp="1"/>
          </p:cNvSpPr>
          <p:nvPr>
            <p:ph type="title"/>
          </p:nvPr>
        </p:nvSpPr>
        <p:spPr/>
        <p:txBody>
          <a:bodyPr/>
          <a:lstStyle/>
          <a:p>
            <a:r>
              <a:rPr lang="es-ES"/>
              <a:t>Facebook Top 14 Posts del Periodo (Por % de interacción) | Asociación Bancaria Costarricense - 1 of 16</a:t>
            </a:r>
            <a:endParaRPr lang="en-US"/>
          </a:p>
        </p:txBody>
      </p:sp>
      <p:graphicFrame>
        <p:nvGraphicFramePr>
          <p:cNvPr id="5" name="Table Placeholder 4">
            <a:extLst>
              <a:ext uri="{FF2B5EF4-FFF2-40B4-BE49-F238E27FC236}">
                <a16:creationId xmlns:a16="http://schemas.microsoft.com/office/drawing/2014/main" id="{7FD8440B-16B0-422D-9ED5-A1DC68978741}"/>
              </a:ext>
            </a:extLst>
          </p:cNvPr>
          <p:cNvGraphicFramePr>
            <a:graphicFrameLocks noGrp="1"/>
          </p:cNvGraphicFramePr>
          <p:nvPr>
            <p:ph type="tbl" sz="quarter" idx="13"/>
            <p:extLst>
              <p:ext uri="{D42A27DB-BD31-4B8C-83A1-F6EECF244321}">
                <p14:modId xmlns:p14="http://schemas.microsoft.com/office/powerpoint/2010/main" val="2019500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17743129"/>
                    </a:ext>
                  </a:extLst>
                </a:gridCol>
                <a:gridCol w="905256">
                  <a:extLst>
                    <a:ext uri="{9D8B030D-6E8A-4147-A177-3AD203B41FA5}">
                      <a16:colId xmlns:a16="http://schemas.microsoft.com/office/drawing/2014/main" val="1360936863"/>
                    </a:ext>
                  </a:extLst>
                </a:gridCol>
                <a:gridCol w="658368">
                  <a:extLst>
                    <a:ext uri="{9D8B030D-6E8A-4147-A177-3AD203B41FA5}">
                      <a16:colId xmlns:a16="http://schemas.microsoft.com/office/drawing/2014/main" val="3464320891"/>
                    </a:ext>
                  </a:extLst>
                </a:gridCol>
                <a:gridCol w="329184">
                  <a:extLst>
                    <a:ext uri="{9D8B030D-6E8A-4147-A177-3AD203B41FA5}">
                      <a16:colId xmlns:a16="http://schemas.microsoft.com/office/drawing/2014/main" val="927106199"/>
                    </a:ext>
                  </a:extLst>
                </a:gridCol>
                <a:gridCol w="329184">
                  <a:extLst>
                    <a:ext uri="{9D8B030D-6E8A-4147-A177-3AD203B41FA5}">
                      <a16:colId xmlns:a16="http://schemas.microsoft.com/office/drawing/2014/main" val="348327463"/>
                    </a:ext>
                  </a:extLst>
                </a:gridCol>
                <a:gridCol w="329184">
                  <a:extLst>
                    <a:ext uri="{9D8B030D-6E8A-4147-A177-3AD203B41FA5}">
                      <a16:colId xmlns:a16="http://schemas.microsoft.com/office/drawing/2014/main" val="1350679405"/>
                    </a:ext>
                  </a:extLst>
                </a:gridCol>
                <a:gridCol w="329184">
                  <a:extLst>
                    <a:ext uri="{9D8B030D-6E8A-4147-A177-3AD203B41FA5}">
                      <a16:colId xmlns:a16="http://schemas.microsoft.com/office/drawing/2014/main" val="761290351"/>
                    </a:ext>
                  </a:extLst>
                </a:gridCol>
                <a:gridCol w="329184">
                  <a:extLst>
                    <a:ext uri="{9D8B030D-6E8A-4147-A177-3AD203B41FA5}">
                      <a16:colId xmlns:a16="http://schemas.microsoft.com/office/drawing/2014/main" val="287875815"/>
                    </a:ext>
                  </a:extLst>
                </a:gridCol>
                <a:gridCol w="329184">
                  <a:extLst>
                    <a:ext uri="{9D8B030D-6E8A-4147-A177-3AD203B41FA5}">
                      <a16:colId xmlns:a16="http://schemas.microsoft.com/office/drawing/2014/main" val="1662734452"/>
                    </a:ext>
                  </a:extLst>
                </a:gridCol>
                <a:gridCol w="329184">
                  <a:extLst>
                    <a:ext uri="{9D8B030D-6E8A-4147-A177-3AD203B41FA5}">
                      <a16:colId xmlns:a16="http://schemas.microsoft.com/office/drawing/2014/main" val="2363372762"/>
                    </a:ext>
                  </a:extLst>
                </a:gridCol>
                <a:gridCol w="329184">
                  <a:extLst>
                    <a:ext uri="{9D8B030D-6E8A-4147-A177-3AD203B41FA5}">
                      <a16:colId xmlns:a16="http://schemas.microsoft.com/office/drawing/2014/main" val="2851761903"/>
                    </a:ext>
                  </a:extLst>
                </a:gridCol>
                <a:gridCol w="329184">
                  <a:extLst>
                    <a:ext uri="{9D8B030D-6E8A-4147-A177-3AD203B41FA5}">
                      <a16:colId xmlns:a16="http://schemas.microsoft.com/office/drawing/2014/main" val="4252243118"/>
                    </a:ext>
                  </a:extLst>
                </a:gridCol>
                <a:gridCol w="329184">
                  <a:extLst>
                    <a:ext uri="{9D8B030D-6E8A-4147-A177-3AD203B41FA5}">
                      <a16:colId xmlns:a16="http://schemas.microsoft.com/office/drawing/2014/main" val="3915268205"/>
                    </a:ext>
                  </a:extLst>
                </a:gridCol>
                <a:gridCol w="329184">
                  <a:extLst>
                    <a:ext uri="{9D8B030D-6E8A-4147-A177-3AD203B41FA5}">
                      <a16:colId xmlns:a16="http://schemas.microsoft.com/office/drawing/2014/main" val="2105717724"/>
                    </a:ext>
                  </a:extLst>
                </a:gridCol>
                <a:gridCol w="329184">
                  <a:extLst>
                    <a:ext uri="{9D8B030D-6E8A-4147-A177-3AD203B41FA5}">
                      <a16:colId xmlns:a16="http://schemas.microsoft.com/office/drawing/2014/main" val="4022194592"/>
                    </a:ext>
                  </a:extLst>
                </a:gridCol>
                <a:gridCol w="329184">
                  <a:extLst>
                    <a:ext uri="{9D8B030D-6E8A-4147-A177-3AD203B41FA5}">
                      <a16:colId xmlns:a16="http://schemas.microsoft.com/office/drawing/2014/main" val="2655174467"/>
                    </a:ext>
                  </a:extLst>
                </a:gridCol>
                <a:gridCol w="329184">
                  <a:extLst>
                    <a:ext uri="{9D8B030D-6E8A-4147-A177-3AD203B41FA5}">
                      <a16:colId xmlns:a16="http://schemas.microsoft.com/office/drawing/2014/main" val="427412170"/>
                    </a:ext>
                  </a:extLst>
                </a:gridCol>
                <a:gridCol w="329184">
                  <a:extLst>
                    <a:ext uri="{9D8B030D-6E8A-4147-A177-3AD203B41FA5}">
                      <a16:colId xmlns:a16="http://schemas.microsoft.com/office/drawing/2014/main" val="3285682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8609877"/>
                  </a:ext>
                </a:extLst>
              </a:tr>
            </a:tbl>
          </a:graphicData>
        </a:graphic>
      </p:graphicFrame>
      <p:sp>
        <p:nvSpPr>
          <p:cNvPr id="4" name="Text Placeholder 3">
            <a:extLst>
              <a:ext uri="{FF2B5EF4-FFF2-40B4-BE49-F238E27FC236}">
                <a16:creationId xmlns:a16="http://schemas.microsoft.com/office/drawing/2014/main" id="{B761BD84-C2B0-4662-A7E9-134A668914B5}"/>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1553442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C4846-1594-4775-89D3-FFFF3C252C6D}"/>
              </a:ext>
            </a:extLst>
          </p:cNvPr>
          <p:cNvSpPr>
            <a:spLocks noGrp="1"/>
          </p:cNvSpPr>
          <p:nvPr>
            <p:ph type="title"/>
          </p:nvPr>
        </p:nvSpPr>
        <p:spPr/>
        <p:txBody>
          <a:bodyPr/>
          <a:lstStyle/>
          <a:p>
            <a:r>
              <a:rPr lang="es-ES"/>
              <a:t>Facebook Top 14 Posts del Periodo (Por % de interacción) | Asociación Bancaria Costarricense - 2 of 16</a:t>
            </a:r>
            <a:endParaRPr lang="en-US"/>
          </a:p>
        </p:txBody>
      </p:sp>
      <p:graphicFrame>
        <p:nvGraphicFramePr>
          <p:cNvPr id="5" name="Table Placeholder 4">
            <a:extLst>
              <a:ext uri="{FF2B5EF4-FFF2-40B4-BE49-F238E27FC236}">
                <a16:creationId xmlns:a16="http://schemas.microsoft.com/office/drawing/2014/main" id="{C8D6927F-7903-4B14-B2C7-8BAC9E69CF39}"/>
              </a:ext>
            </a:extLst>
          </p:cNvPr>
          <p:cNvGraphicFramePr>
            <a:graphicFrameLocks noGrp="1"/>
          </p:cNvGraphicFramePr>
          <p:nvPr>
            <p:ph type="tbl" sz="quarter" idx="13"/>
            <p:extLst>
              <p:ext uri="{D42A27DB-BD31-4B8C-83A1-F6EECF244321}">
                <p14:modId xmlns:p14="http://schemas.microsoft.com/office/powerpoint/2010/main" val="2358583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61729341"/>
                    </a:ext>
                  </a:extLst>
                </a:gridCol>
                <a:gridCol w="905256">
                  <a:extLst>
                    <a:ext uri="{9D8B030D-6E8A-4147-A177-3AD203B41FA5}">
                      <a16:colId xmlns:a16="http://schemas.microsoft.com/office/drawing/2014/main" val="2498847137"/>
                    </a:ext>
                  </a:extLst>
                </a:gridCol>
                <a:gridCol w="658368">
                  <a:extLst>
                    <a:ext uri="{9D8B030D-6E8A-4147-A177-3AD203B41FA5}">
                      <a16:colId xmlns:a16="http://schemas.microsoft.com/office/drawing/2014/main" val="24549267"/>
                    </a:ext>
                  </a:extLst>
                </a:gridCol>
                <a:gridCol w="329184">
                  <a:extLst>
                    <a:ext uri="{9D8B030D-6E8A-4147-A177-3AD203B41FA5}">
                      <a16:colId xmlns:a16="http://schemas.microsoft.com/office/drawing/2014/main" val="3494079956"/>
                    </a:ext>
                  </a:extLst>
                </a:gridCol>
                <a:gridCol w="329184">
                  <a:extLst>
                    <a:ext uri="{9D8B030D-6E8A-4147-A177-3AD203B41FA5}">
                      <a16:colId xmlns:a16="http://schemas.microsoft.com/office/drawing/2014/main" val="3866639179"/>
                    </a:ext>
                  </a:extLst>
                </a:gridCol>
                <a:gridCol w="329184">
                  <a:extLst>
                    <a:ext uri="{9D8B030D-6E8A-4147-A177-3AD203B41FA5}">
                      <a16:colId xmlns:a16="http://schemas.microsoft.com/office/drawing/2014/main" val="1233736111"/>
                    </a:ext>
                  </a:extLst>
                </a:gridCol>
                <a:gridCol w="329184">
                  <a:extLst>
                    <a:ext uri="{9D8B030D-6E8A-4147-A177-3AD203B41FA5}">
                      <a16:colId xmlns:a16="http://schemas.microsoft.com/office/drawing/2014/main" val="3752273248"/>
                    </a:ext>
                  </a:extLst>
                </a:gridCol>
                <a:gridCol w="329184">
                  <a:extLst>
                    <a:ext uri="{9D8B030D-6E8A-4147-A177-3AD203B41FA5}">
                      <a16:colId xmlns:a16="http://schemas.microsoft.com/office/drawing/2014/main" val="1485689585"/>
                    </a:ext>
                  </a:extLst>
                </a:gridCol>
                <a:gridCol w="329184">
                  <a:extLst>
                    <a:ext uri="{9D8B030D-6E8A-4147-A177-3AD203B41FA5}">
                      <a16:colId xmlns:a16="http://schemas.microsoft.com/office/drawing/2014/main" val="2950711784"/>
                    </a:ext>
                  </a:extLst>
                </a:gridCol>
                <a:gridCol w="329184">
                  <a:extLst>
                    <a:ext uri="{9D8B030D-6E8A-4147-A177-3AD203B41FA5}">
                      <a16:colId xmlns:a16="http://schemas.microsoft.com/office/drawing/2014/main" val="3426649083"/>
                    </a:ext>
                  </a:extLst>
                </a:gridCol>
                <a:gridCol w="329184">
                  <a:extLst>
                    <a:ext uri="{9D8B030D-6E8A-4147-A177-3AD203B41FA5}">
                      <a16:colId xmlns:a16="http://schemas.microsoft.com/office/drawing/2014/main" val="1429455503"/>
                    </a:ext>
                  </a:extLst>
                </a:gridCol>
                <a:gridCol w="329184">
                  <a:extLst>
                    <a:ext uri="{9D8B030D-6E8A-4147-A177-3AD203B41FA5}">
                      <a16:colId xmlns:a16="http://schemas.microsoft.com/office/drawing/2014/main" val="4267946854"/>
                    </a:ext>
                  </a:extLst>
                </a:gridCol>
                <a:gridCol w="329184">
                  <a:extLst>
                    <a:ext uri="{9D8B030D-6E8A-4147-A177-3AD203B41FA5}">
                      <a16:colId xmlns:a16="http://schemas.microsoft.com/office/drawing/2014/main" val="2017935422"/>
                    </a:ext>
                  </a:extLst>
                </a:gridCol>
                <a:gridCol w="329184">
                  <a:extLst>
                    <a:ext uri="{9D8B030D-6E8A-4147-A177-3AD203B41FA5}">
                      <a16:colId xmlns:a16="http://schemas.microsoft.com/office/drawing/2014/main" val="2475412812"/>
                    </a:ext>
                  </a:extLst>
                </a:gridCol>
                <a:gridCol w="329184">
                  <a:extLst>
                    <a:ext uri="{9D8B030D-6E8A-4147-A177-3AD203B41FA5}">
                      <a16:colId xmlns:a16="http://schemas.microsoft.com/office/drawing/2014/main" val="3601479586"/>
                    </a:ext>
                  </a:extLst>
                </a:gridCol>
                <a:gridCol w="329184">
                  <a:extLst>
                    <a:ext uri="{9D8B030D-6E8A-4147-A177-3AD203B41FA5}">
                      <a16:colId xmlns:a16="http://schemas.microsoft.com/office/drawing/2014/main" val="2923650722"/>
                    </a:ext>
                  </a:extLst>
                </a:gridCol>
                <a:gridCol w="329184">
                  <a:extLst>
                    <a:ext uri="{9D8B030D-6E8A-4147-A177-3AD203B41FA5}">
                      <a16:colId xmlns:a16="http://schemas.microsoft.com/office/drawing/2014/main" val="8771442"/>
                    </a:ext>
                  </a:extLst>
                </a:gridCol>
                <a:gridCol w="329184">
                  <a:extLst>
                    <a:ext uri="{9D8B030D-6E8A-4147-A177-3AD203B41FA5}">
                      <a16:colId xmlns:a16="http://schemas.microsoft.com/office/drawing/2014/main" val="1254098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51397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- 2019-07-20 02:26:52</a:t>
                      </a:r>
                      <a:r>
                        <a:rPr kumimoji="0" lang="es-ES" sz="1000" b="0" i="0" u="none" strike="noStrike" kern="1200" cap="none" spc="0" normalizeH="0" baseline="0" noProof="0">
                          <a:ln>
                            <a:noFill/>
                          </a:ln>
                          <a:solidFill>
                            <a:prstClr val="black"/>
                          </a:solidFill>
                          <a:effectLst/>
                          <a:uLnTx/>
                          <a:uFillTx/>
                          <a:latin typeface="+mn-lt"/>
                          <a:ea typeface="+mn-ea"/>
                          <a:cs typeface="+mn-cs"/>
                        </a:rPr>
                        <a:t>
 Recordá que si pagás servicios médicos mediante tarjeta, te devolverán el 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https://scontent.xx.fbcdn.net/v/t1.0-9/p720x720/67301606_2201248576640732_1557056856050892800_n.jpg?_nc_cat=110&amp;_nc_oc=AQnfpOjbYSH0o4b__Pxk4lEOfc82T1tK0u-t6G6tUEkM3WahhzWBfXCTsBD7AL6RKOQ&amp;_nc_ht=scontent.xx&amp;oh=fc335877b67c62be025f1e5970a10327&amp;oe=5E60DBAC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09:10:35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19506472"/>
                  </a:ext>
                </a:extLst>
              </a:tr>
            </a:tbl>
          </a:graphicData>
        </a:graphic>
      </p:graphicFrame>
      <p:sp>
        <p:nvSpPr>
          <p:cNvPr id="4" name="Text Placeholder 3">
            <a:extLst>
              <a:ext uri="{FF2B5EF4-FFF2-40B4-BE49-F238E27FC236}">
                <a16:creationId xmlns:a16="http://schemas.microsoft.com/office/drawing/2014/main" id="{A4F7A3B3-1B7F-4D09-AD2E-4347DDD57EE9}"/>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1799152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64F90-DC09-4739-B247-1C6A0FB3E077}"/>
              </a:ext>
            </a:extLst>
          </p:cNvPr>
          <p:cNvSpPr>
            <a:spLocks noGrp="1"/>
          </p:cNvSpPr>
          <p:nvPr>
            <p:ph type="title"/>
          </p:nvPr>
        </p:nvSpPr>
        <p:spPr/>
        <p:txBody>
          <a:bodyPr/>
          <a:lstStyle/>
          <a:p>
            <a:r>
              <a:rPr lang="es-ES"/>
              <a:t>Facebook Top 14 Posts del Periodo (Por % de interacción) | Asociación Bancaria Costarricense - 3 of 16</a:t>
            </a:r>
            <a:endParaRPr lang="en-US"/>
          </a:p>
        </p:txBody>
      </p:sp>
      <p:graphicFrame>
        <p:nvGraphicFramePr>
          <p:cNvPr id="5" name="Table Placeholder 4">
            <a:extLst>
              <a:ext uri="{FF2B5EF4-FFF2-40B4-BE49-F238E27FC236}">
                <a16:creationId xmlns:a16="http://schemas.microsoft.com/office/drawing/2014/main" id="{DF2B8245-F159-4826-BA96-A6A6FC4F011F}"/>
              </a:ext>
            </a:extLst>
          </p:cNvPr>
          <p:cNvGraphicFramePr>
            <a:graphicFrameLocks noGrp="1"/>
          </p:cNvGraphicFramePr>
          <p:nvPr>
            <p:ph type="tbl" sz="quarter" idx="13"/>
            <p:extLst>
              <p:ext uri="{D42A27DB-BD31-4B8C-83A1-F6EECF244321}">
                <p14:modId xmlns:p14="http://schemas.microsoft.com/office/powerpoint/2010/main" val="3053342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19454565"/>
                    </a:ext>
                  </a:extLst>
                </a:gridCol>
                <a:gridCol w="905256">
                  <a:extLst>
                    <a:ext uri="{9D8B030D-6E8A-4147-A177-3AD203B41FA5}">
                      <a16:colId xmlns:a16="http://schemas.microsoft.com/office/drawing/2014/main" val="44926718"/>
                    </a:ext>
                  </a:extLst>
                </a:gridCol>
                <a:gridCol w="658368">
                  <a:extLst>
                    <a:ext uri="{9D8B030D-6E8A-4147-A177-3AD203B41FA5}">
                      <a16:colId xmlns:a16="http://schemas.microsoft.com/office/drawing/2014/main" val="3125626897"/>
                    </a:ext>
                  </a:extLst>
                </a:gridCol>
                <a:gridCol w="329184">
                  <a:extLst>
                    <a:ext uri="{9D8B030D-6E8A-4147-A177-3AD203B41FA5}">
                      <a16:colId xmlns:a16="http://schemas.microsoft.com/office/drawing/2014/main" val="790385563"/>
                    </a:ext>
                  </a:extLst>
                </a:gridCol>
                <a:gridCol w="329184">
                  <a:extLst>
                    <a:ext uri="{9D8B030D-6E8A-4147-A177-3AD203B41FA5}">
                      <a16:colId xmlns:a16="http://schemas.microsoft.com/office/drawing/2014/main" val="2205236118"/>
                    </a:ext>
                  </a:extLst>
                </a:gridCol>
                <a:gridCol w="329184">
                  <a:extLst>
                    <a:ext uri="{9D8B030D-6E8A-4147-A177-3AD203B41FA5}">
                      <a16:colId xmlns:a16="http://schemas.microsoft.com/office/drawing/2014/main" val="1935850210"/>
                    </a:ext>
                  </a:extLst>
                </a:gridCol>
                <a:gridCol w="329184">
                  <a:extLst>
                    <a:ext uri="{9D8B030D-6E8A-4147-A177-3AD203B41FA5}">
                      <a16:colId xmlns:a16="http://schemas.microsoft.com/office/drawing/2014/main" val="1197322144"/>
                    </a:ext>
                  </a:extLst>
                </a:gridCol>
                <a:gridCol w="329184">
                  <a:extLst>
                    <a:ext uri="{9D8B030D-6E8A-4147-A177-3AD203B41FA5}">
                      <a16:colId xmlns:a16="http://schemas.microsoft.com/office/drawing/2014/main" val="2471047359"/>
                    </a:ext>
                  </a:extLst>
                </a:gridCol>
                <a:gridCol w="329184">
                  <a:extLst>
                    <a:ext uri="{9D8B030D-6E8A-4147-A177-3AD203B41FA5}">
                      <a16:colId xmlns:a16="http://schemas.microsoft.com/office/drawing/2014/main" val="3581221469"/>
                    </a:ext>
                  </a:extLst>
                </a:gridCol>
                <a:gridCol w="329184">
                  <a:extLst>
                    <a:ext uri="{9D8B030D-6E8A-4147-A177-3AD203B41FA5}">
                      <a16:colId xmlns:a16="http://schemas.microsoft.com/office/drawing/2014/main" val="3465066644"/>
                    </a:ext>
                  </a:extLst>
                </a:gridCol>
                <a:gridCol w="329184">
                  <a:extLst>
                    <a:ext uri="{9D8B030D-6E8A-4147-A177-3AD203B41FA5}">
                      <a16:colId xmlns:a16="http://schemas.microsoft.com/office/drawing/2014/main" val="4236633285"/>
                    </a:ext>
                  </a:extLst>
                </a:gridCol>
                <a:gridCol w="329184">
                  <a:extLst>
                    <a:ext uri="{9D8B030D-6E8A-4147-A177-3AD203B41FA5}">
                      <a16:colId xmlns:a16="http://schemas.microsoft.com/office/drawing/2014/main" val="1311935436"/>
                    </a:ext>
                  </a:extLst>
                </a:gridCol>
                <a:gridCol w="329184">
                  <a:extLst>
                    <a:ext uri="{9D8B030D-6E8A-4147-A177-3AD203B41FA5}">
                      <a16:colId xmlns:a16="http://schemas.microsoft.com/office/drawing/2014/main" val="1584909681"/>
                    </a:ext>
                  </a:extLst>
                </a:gridCol>
                <a:gridCol w="329184">
                  <a:extLst>
                    <a:ext uri="{9D8B030D-6E8A-4147-A177-3AD203B41FA5}">
                      <a16:colId xmlns:a16="http://schemas.microsoft.com/office/drawing/2014/main" val="2553388266"/>
                    </a:ext>
                  </a:extLst>
                </a:gridCol>
                <a:gridCol w="329184">
                  <a:extLst>
                    <a:ext uri="{9D8B030D-6E8A-4147-A177-3AD203B41FA5}">
                      <a16:colId xmlns:a16="http://schemas.microsoft.com/office/drawing/2014/main" val="1784723951"/>
                    </a:ext>
                  </a:extLst>
                </a:gridCol>
                <a:gridCol w="329184">
                  <a:extLst>
                    <a:ext uri="{9D8B030D-6E8A-4147-A177-3AD203B41FA5}">
                      <a16:colId xmlns:a16="http://schemas.microsoft.com/office/drawing/2014/main" val="3478657734"/>
                    </a:ext>
                  </a:extLst>
                </a:gridCol>
                <a:gridCol w="329184">
                  <a:extLst>
                    <a:ext uri="{9D8B030D-6E8A-4147-A177-3AD203B41FA5}">
                      <a16:colId xmlns:a16="http://schemas.microsoft.com/office/drawing/2014/main" val="2370964577"/>
                    </a:ext>
                  </a:extLst>
                </a:gridCol>
                <a:gridCol w="329184">
                  <a:extLst>
                    <a:ext uri="{9D8B030D-6E8A-4147-A177-3AD203B41FA5}">
                      <a16:colId xmlns:a16="http://schemas.microsoft.com/office/drawing/2014/main" val="547085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4240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- 2019-05-28 23:55:01</a:t>
                      </a:r>
                      <a:r>
                        <a:rPr kumimoji="0" lang="es-ES" sz="1000" b="0" i="0" u="none" strike="noStrike" kern="1200" cap="none" spc="0" normalizeH="0" baseline="0" noProof="0">
                          <a:ln>
                            <a:noFill/>
                          </a:ln>
                          <a:solidFill>
                            <a:prstClr val="black"/>
                          </a:solidFill>
                          <a:effectLst/>
                          <a:uLnTx/>
                          <a:uFillTx/>
                          <a:latin typeface="+mn-lt"/>
                          <a:ea typeface="+mn-ea"/>
                          <a:cs typeface="+mn-cs"/>
                        </a:rPr>
                        <a:t>
 “Utilizá tus medios de pago de forma responsable, para que al llegar tu estado de cuenta podás pagar tranquilamente y continués disfrutando los beneficios”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https://scontent.xx.fbcdn.net/v/t1.0-9/p720x720/61298357_2110211425744448_3109309344504610816_o.png?_nc_cat=100&amp;_nc_oc=AQlAwPw_mhZK1MScuOdWRDX8RTCWWhDhSBzRG2g3taysUQCr4uRzW-WiWN0rbyhj3UQ&amp;_nc_ht=scontent.xx&amp;oh=b82538a8d280cca9c2929bfb60002d31&amp;oe=5DF289F1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09/20/2019 10:05:56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44319872"/>
                  </a:ext>
                </a:extLst>
              </a:tr>
            </a:tbl>
          </a:graphicData>
        </a:graphic>
      </p:graphicFrame>
      <p:sp>
        <p:nvSpPr>
          <p:cNvPr id="4" name="Text Placeholder 3">
            <a:extLst>
              <a:ext uri="{FF2B5EF4-FFF2-40B4-BE49-F238E27FC236}">
                <a16:creationId xmlns:a16="http://schemas.microsoft.com/office/drawing/2014/main" id="{8442C32A-70A5-4484-B66A-C958B3D2A95F}"/>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3266202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C6589-94C6-4D52-BAC2-6987AD4C1C2E}"/>
              </a:ext>
            </a:extLst>
          </p:cNvPr>
          <p:cNvSpPr>
            <a:spLocks noGrp="1"/>
          </p:cNvSpPr>
          <p:nvPr>
            <p:ph type="title"/>
          </p:nvPr>
        </p:nvSpPr>
        <p:spPr/>
        <p:txBody>
          <a:bodyPr/>
          <a:lstStyle/>
          <a:p>
            <a:r>
              <a:rPr lang="es-ES"/>
              <a:t>Facebook Top 14 Posts del Periodo (Por % de interacción) | Asociación Bancaria Costarricense - 4 of 16</a:t>
            </a:r>
            <a:endParaRPr lang="en-US"/>
          </a:p>
        </p:txBody>
      </p:sp>
      <p:graphicFrame>
        <p:nvGraphicFramePr>
          <p:cNvPr id="5" name="Table Placeholder 4">
            <a:extLst>
              <a:ext uri="{FF2B5EF4-FFF2-40B4-BE49-F238E27FC236}">
                <a16:creationId xmlns:a16="http://schemas.microsoft.com/office/drawing/2014/main" id="{AD5D128A-796B-41A6-8670-2BDF780B9501}"/>
              </a:ext>
            </a:extLst>
          </p:cNvPr>
          <p:cNvGraphicFramePr>
            <a:graphicFrameLocks noGrp="1"/>
          </p:cNvGraphicFramePr>
          <p:nvPr>
            <p:ph type="tbl" sz="quarter" idx="13"/>
            <p:extLst>
              <p:ext uri="{D42A27DB-BD31-4B8C-83A1-F6EECF244321}">
                <p14:modId xmlns:p14="http://schemas.microsoft.com/office/powerpoint/2010/main" val="245251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8372607"/>
                    </a:ext>
                  </a:extLst>
                </a:gridCol>
                <a:gridCol w="905256">
                  <a:extLst>
                    <a:ext uri="{9D8B030D-6E8A-4147-A177-3AD203B41FA5}">
                      <a16:colId xmlns:a16="http://schemas.microsoft.com/office/drawing/2014/main" val="2549086049"/>
                    </a:ext>
                  </a:extLst>
                </a:gridCol>
                <a:gridCol w="658368">
                  <a:extLst>
                    <a:ext uri="{9D8B030D-6E8A-4147-A177-3AD203B41FA5}">
                      <a16:colId xmlns:a16="http://schemas.microsoft.com/office/drawing/2014/main" val="64335117"/>
                    </a:ext>
                  </a:extLst>
                </a:gridCol>
                <a:gridCol w="329184">
                  <a:extLst>
                    <a:ext uri="{9D8B030D-6E8A-4147-A177-3AD203B41FA5}">
                      <a16:colId xmlns:a16="http://schemas.microsoft.com/office/drawing/2014/main" val="3030970833"/>
                    </a:ext>
                  </a:extLst>
                </a:gridCol>
                <a:gridCol w="329184">
                  <a:extLst>
                    <a:ext uri="{9D8B030D-6E8A-4147-A177-3AD203B41FA5}">
                      <a16:colId xmlns:a16="http://schemas.microsoft.com/office/drawing/2014/main" val="110542645"/>
                    </a:ext>
                  </a:extLst>
                </a:gridCol>
                <a:gridCol w="329184">
                  <a:extLst>
                    <a:ext uri="{9D8B030D-6E8A-4147-A177-3AD203B41FA5}">
                      <a16:colId xmlns:a16="http://schemas.microsoft.com/office/drawing/2014/main" val="3036368140"/>
                    </a:ext>
                  </a:extLst>
                </a:gridCol>
                <a:gridCol w="329184">
                  <a:extLst>
                    <a:ext uri="{9D8B030D-6E8A-4147-A177-3AD203B41FA5}">
                      <a16:colId xmlns:a16="http://schemas.microsoft.com/office/drawing/2014/main" val="1587881249"/>
                    </a:ext>
                  </a:extLst>
                </a:gridCol>
                <a:gridCol w="329184">
                  <a:extLst>
                    <a:ext uri="{9D8B030D-6E8A-4147-A177-3AD203B41FA5}">
                      <a16:colId xmlns:a16="http://schemas.microsoft.com/office/drawing/2014/main" val="1089012287"/>
                    </a:ext>
                  </a:extLst>
                </a:gridCol>
                <a:gridCol w="329184">
                  <a:extLst>
                    <a:ext uri="{9D8B030D-6E8A-4147-A177-3AD203B41FA5}">
                      <a16:colId xmlns:a16="http://schemas.microsoft.com/office/drawing/2014/main" val="2015245545"/>
                    </a:ext>
                  </a:extLst>
                </a:gridCol>
                <a:gridCol w="329184">
                  <a:extLst>
                    <a:ext uri="{9D8B030D-6E8A-4147-A177-3AD203B41FA5}">
                      <a16:colId xmlns:a16="http://schemas.microsoft.com/office/drawing/2014/main" val="4100452402"/>
                    </a:ext>
                  </a:extLst>
                </a:gridCol>
                <a:gridCol w="329184">
                  <a:extLst>
                    <a:ext uri="{9D8B030D-6E8A-4147-A177-3AD203B41FA5}">
                      <a16:colId xmlns:a16="http://schemas.microsoft.com/office/drawing/2014/main" val="271220674"/>
                    </a:ext>
                  </a:extLst>
                </a:gridCol>
                <a:gridCol w="329184">
                  <a:extLst>
                    <a:ext uri="{9D8B030D-6E8A-4147-A177-3AD203B41FA5}">
                      <a16:colId xmlns:a16="http://schemas.microsoft.com/office/drawing/2014/main" val="2014783448"/>
                    </a:ext>
                  </a:extLst>
                </a:gridCol>
                <a:gridCol w="329184">
                  <a:extLst>
                    <a:ext uri="{9D8B030D-6E8A-4147-A177-3AD203B41FA5}">
                      <a16:colId xmlns:a16="http://schemas.microsoft.com/office/drawing/2014/main" val="2546251076"/>
                    </a:ext>
                  </a:extLst>
                </a:gridCol>
                <a:gridCol w="329184">
                  <a:extLst>
                    <a:ext uri="{9D8B030D-6E8A-4147-A177-3AD203B41FA5}">
                      <a16:colId xmlns:a16="http://schemas.microsoft.com/office/drawing/2014/main" val="1630939441"/>
                    </a:ext>
                  </a:extLst>
                </a:gridCol>
                <a:gridCol w="329184">
                  <a:extLst>
                    <a:ext uri="{9D8B030D-6E8A-4147-A177-3AD203B41FA5}">
                      <a16:colId xmlns:a16="http://schemas.microsoft.com/office/drawing/2014/main" val="1254941169"/>
                    </a:ext>
                  </a:extLst>
                </a:gridCol>
                <a:gridCol w="329184">
                  <a:extLst>
                    <a:ext uri="{9D8B030D-6E8A-4147-A177-3AD203B41FA5}">
                      <a16:colId xmlns:a16="http://schemas.microsoft.com/office/drawing/2014/main" val="2325222230"/>
                    </a:ext>
                  </a:extLst>
                </a:gridCol>
                <a:gridCol w="329184">
                  <a:extLst>
                    <a:ext uri="{9D8B030D-6E8A-4147-A177-3AD203B41FA5}">
                      <a16:colId xmlns:a16="http://schemas.microsoft.com/office/drawing/2014/main" val="304597592"/>
                    </a:ext>
                  </a:extLst>
                </a:gridCol>
                <a:gridCol w="329184">
                  <a:extLst>
                    <a:ext uri="{9D8B030D-6E8A-4147-A177-3AD203B41FA5}">
                      <a16:colId xmlns:a16="http://schemas.microsoft.com/office/drawing/2014/main" val="764803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21700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- 2019-06-05 02:32:59</a:t>
                      </a:r>
                      <a:r>
                        <a:rPr kumimoji="0" lang="es-ES" sz="1000" b="0" i="0" u="none" strike="noStrike" kern="1200" cap="none" spc="0" normalizeH="0" baseline="0" noProof="0">
                          <a:ln>
                            <a:noFill/>
                          </a:ln>
                          <a:solidFill>
                            <a:prstClr val="black"/>
                          </a:solidFill>
                          <a:effectLst/>
                          <a:uLnTx/>
                          <a:uFillTx/>
                          <a:latin typeface="+mn-lt"/>
                          <a:ea typeface="+mn-ea"/>
                          <a:cs typeface="+mn-cs"/>
                        </a:rPr>
                        <a:t>
 ¿Qué tan conscientes somos de nuestros gastos?🤔🤭Seamos prudentes y administremos bien nuestros ingresos💸para tener salud financiera.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https://scontent.xx.fbcdn.net/v/t1.0-9/p720x720/61973264_2122348751197382_987468455147995136_n.jpg?_nc_cat=107&amp;_nc_oc=AQlIN1Gj0zlthj7h3WMDRf1Zw44Vt-xDZ6C-ExdgUxZMqZ3xHca-FPZLTS9tAoCDZas&amp;_nc_ht=scontent.xx&amp;oh=08045838bc7ccd398bb191029875e6f0&amp;oe=5E60160D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11/06/2019 09:08:21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80839586"/>
                  </a:ext>
                </a:extLst>
              </a:tr>
            </a:tbl>
          </a:graphicData>
        </a:graphic>
      </p:graphicFrame>
      <p:sp>
        <p:nvSpPr>
          <p:cNvPr id="4" name="Text Placeholder 3">
            <a:extLst>
              <a:ext uri="{FF2B5EF4-FFF2-40B4-BE49-F238E27FC236}">
                <a16:creationId xmlns:a16="http://schemas.microsoft.com/office/drawing/2014/main" id="{96CEC901-1351-47EE-ABB3-4A3D9982CED3}"/>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2119272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1B275-DC95-440F-99FC-0FE5E227B97D}"/>
              </a:ext>
            </a:extLst>
          </p:cNvPr>
          <p:cNvSpPr>
            <a:spLocks noGrp="1"/>
          </p:cNvSpPr>
          <p:nvPr>
            <p:ph type="title"/>
          </p:nvPr>
        </p:nvSpPr>
        <p:spPr/>
        <p:txBody>
          <a:bodyPr/>
          <a:lstStyle/>
          <a:p>
            <a:r>
              <a:rPr lang="es-ES"/>
              <a:t>Facebook Top 14 Posts del Periodo (Por % de interacción) | Asociación Bancaria Costarricense - 5 of 16</a:t>
            </a:r>
            <a:endParaRPr lang="en-US"/>
          </a:p>
        </p:txBody>
      </p:sp>
      <p:graphicFrame>
        <p:nvGraphicFramePr>
          <p:cNvPr id="5" name="Table Placeholder 4">
            <a:extLst>
              <a:ext uri="{FF2B5EF4-FFF2-40B4-BE49-F238E27FC236}">
                <a16:creationId xmlns:a16="http://schemas.microsoft.com/office/drawing/2014/main" id="{377F4DD4-AF84-44DB-8DAF-4B7E538F6BA9}"/>
              </a:ext>
            </a:extLst>
          </p:cNvPr>
          <p:cNvGraphicFramePr>
            <a:graphicFrameLocks noGrp="1"/>
          </p:cNvGraphicFramePr>
          <p:nvPr>
            <p:ph type="tbl" sz="quarter" idx="13"/>
            <p:extLst>
              <p:ext uri="{D42A27DB-BD31-4B8C-83A1-F6EECF244321}">
                <p14:modId xmlns:p14="http://schemas.microsoft.com/office/powerpoint/2010/main" val="2283239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38196035"/>
                    </a:ext>
                  </a:extLst>
                </a:gridCol>
                <a:gridCol w="905256">
                  <a:extLst>
                    <a:ext uri="{9D8B030D-6E8A-4147-A177-3AD203B41FA5}">
                      <a16:colId xmlns:a16="http://schemas.microsoft.com/office/drawing/2014/main" val="919106235"/>
                    </a:ext>
                  </a:extLst>
                </a:gridCol>
                <a:gridCol w="658368">
                  <a:extLst>
                    <a:ext uri="{9D8B030D-6E8A-4147-A177-3AD203B41FA5}">
                      <a16:colId xmlns:a16="http://schemas.microsoft.com/office/drawing/2014/main" val="1727444156"/>
                    </a:ext>
                  </a:extLst>
                </a:gridCol>
                <a:gridCol w="329184">
                  <a:extLst>
                    <a:ext uri="{9D8B030D-6E8A-4147-A177-3AD203B41FA5}">
                      <a16:colId xmlns:a16="http://schemas.microsoft.com/office/drawing/2014/main" val="623445745"/>
                    </a:ext>
                  </a:extLst>
                </a:gridCol>
                <a:gridCol w="329184">
                  <a:extLst>
                    <a:ext uri="{9D8B030D-6E8A-4147-A177-3AD203B41FA5}">
                      <a16:colId xmlns:a16="http://schemas.microsoft.com/office/drawing/2014/main" val="3224353635"/>
                    </a:ext>
                  </a:extLst>
                </a:gridCol>
                <a:gridCol w="329184">
                  <a:extLst>
                    <a:ext uri="{9D8B030D-6E8A-4147-A177-3AD203B41FA5}">
                      <a16:colId xmlns:a16="http://schemas.microsoft.com/office/drawing/2014/main" val="3846434858"/>
                    </a:ext>
                  </a:extLst>
                </a:gridCol>
                <a:gridCol w="329184">
                  <a:extLst>
                    <a:ext uri="{9D8B030D-6E8A-4147-A177-3AD203B41FA5}">
                      <a16:colId xmlns:a16="http://schemas.microsoft.com/office/drawing/2014/main" val="3123921507"/>
                    </a:ext>
                  </a:extLst>
                </a:gridCol>
                <a:gridCol w="329184">
                  <a:extLst>
                    <a:ext uri="{9D8B030D-6E8A-4147-A177-3AD203B41FA5}">
                      <a16:colId xmlns:a16="http://schemas.microsoft.com/office/drawing/2014/main" val="355481630"/>
                    </a:ext>
                  </a:extLst>
                </a:gridCol>
                <a:gridCol w="329184">
                  <a:extLst>
                    <a:ext uri="{9D8B030D-6E8A-4147-A177-3AD203B41FA5}">
                      <a16:colId xmlns:a16="http://schemas.microsoft.com/office/drawing/2014/main" val="2923993554"/>
                    </a:ext>
                  </a:extLst>
                </a:gridCol>
                <a:gridCol w="329184">
                  <a:extLst>
                    <a:ext uri="{9D8B030D-6E8A-4147-A177-3AD203B41FA5}">
                      <a16:colId xmlns:a16="http://schemas.microsoft.com/office/drawing/2014/main" val="687927486"/>
                    </a:ext>
                  </a:extLst>
                </a:gridCol>
                <a:gridCol w="329184">
                  <a:extLst>
                    <a:ext uri="{9D8B030D-6E8A-4147-A177-3AD203B41FA5}">
                      <a16:colId xmlns:a16="http://schemas.microsoft.com/office/drawing/2014/main" val="3797118880"/>
                    </a:ext>
                  </a:extLst>
                </a:gridCol>
                <a:gridCol w="329184">
                  <a:extLst>
                    <a:ext uri="{9D8B030D-6E8A-4147-A177-3AD203B41FA5}">
                      <a16:colId xmlns:a16="http://schemas.microsoft.com/office/drawing/2014/main" val="3427169560"/>
                    </a:ext>
                  </a:extLst>
                </a:gridCol>
                <a:gridCol w="329184">
                  <a:extLst>
                    <a:ext uri="{9D8B030D-6E8A-4147-A177-3AD203B41FA5}">
                      <a16:colId xmlns:a16="http://schemas.microsoft.com/office/drawing/2014/main" val="2480001682"/>
                    </a:ext>
                  </a:extLst>
                </a:gridCol>
                <a:gridCol w="329184">
                  <a:extLst>
                    <a:ext uri="{9D8B030D-6E8A-4147-A177-3AD203B41FA5}">
                      <a16:colId xmlns:a16="http://schemas.microsoft.com/office/drawing/2014/main" val="381191089"/>
                    </a:ext>
                  </a:extLst>
                </a:gridCol>
                <a:gridCol w="329184">
                  <a:extLst>
                    <a:ext uri="{9D8B030D-6E8A-4147-A177-3AD203B41FA5}">
                      <a16:colId xmlns:a16="http://schemas.microsoft.com/office/drawing/2014/main" val="2413799186"/>
                    </a:ext>
                  </a:extLst>
                </a:gridCol>
                <a:gridCol w="329184">
                  <a:extLst>
                    <a:ext uri="{9D8B030D-6E8A-4147-A177-3AD203B41FA5}">
                      <a16:colId xmlns:a16="http://schemas.microsoft.com/office/drawing/2014/main" val="1964194424"/>
                    </a:ext>
                  </a:extLst>
                </a:gridCol>
                <a:gridCol w="329184">
                  <a:extLst>
                    <a:ext uri="{9D8B030D-6E8A-4147-A177-3AD203B41FA5}">
                      <a16:colId xmlns:a16="http://schemas.microsoft.com/office/drawing/2014/main" val="3523598364"/>
                    </a:ext>
                  </a:extLst>
                </a:gridCol>
                <a:gridCol w="329184">
                  <a:extLst>
                    <a:ext uri="{9D8B030D-6E8A-4147-A177-3AD203B41FA5}">
                      <a16:colId xmlns:a16="http://schemas.microsoft.com/office/drawing/2014/main" val="2327668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52226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- 2019-10-08 00:54:15</a:t>
                      </a:r>
                      <a:r>
                        <a:rPr kumimoji="0" lang="es-ES" sz="1000" b="0" i="0" u="none" strike="noStrike" kern="1200" cap="none" spc="0" normalizeH="0" baseline="0" noProof="0">
                          <a:ln>
                            <a:noFill/>
                          </a:ln>
                          <a:solidFill>
                            <a:prstClr val="black"/>
                          </a:solidFill>
                          <a:effectLst/>
                          <a:uLnTx/>
                          <a:uFillTx/>
                          <a:latin typeface="+mn-lt"/>
                          <a:ea typeface="+mn-ea"/>
                          <a:cs typeface="+mn-cs"/>
                        </a:rPr>
                        <a:t>
 Ahorrar NO siempre se trata de destinar dinero de tu bolsillo, esforzate por ahorrar en cosas que no supongan ningún cambio en tu vida. El ahorro nos asegura un mejor mañana. #DaleunCheckalAhorro. Compartí este consejo con un amigo.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https://scontent.xx.fbcdn.net/v/t1.0-9/p720x720/71340227_2343303185768603_5358226457745162240_o.png?_nc_cat=101&amp;_nc_oc=AQlFAmt955CU4KS9QP3FUTBlmWn2d5Q2EHSVkWx1JUHpl2gJrKeAI6gOYpj9doT7_Oo&amp;_nc_ht=scontent.xx&amp;oh=534e656a9d4a893ac0927bf0241c0efd&amp;oe=5E62910D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11/02/2019 09:07:42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35571680"/>
                  </a:ext>
                </a:extLst>
              </a:tr>
            </a:tbl>
          </a:graphicData>
        </a:graphic>
      </p:graphicFrame>
      <p:sp>
        <p:nvSpPr>
          <p:cNvPr id="4" name="Text Placeholder 3">
            <a:extLst>
              <a:ext uri="{FF2B5EF4-FFF2-40B4-BE49-F238E27FC236}">
                <a16:creationId xmlns:a16="http://schemas.microsoft.com/office/drawing/2014/main" id="{C29E76DB-569C-4D83-8ED9-84A194EADCEE}"/>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26940481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8FBB0-6134-417D-A5B6-FB13084B96E4}"/>
              </a:ext>
            </a:extLst>
          </p:cNvPr>
          <p:cNvSpPr>
            <a:spLocks noGrp="1"/>
          </p:cNvSpPr>
          <p:nvPr>
            <p:ph type="title"/>
          </p:nvPr>
        </p:nvSpPr>
        <p:spPr/>
        <p:txBody>
          <a:bodyPr/>
          <a:lstStyle/>
          <a:p>
            <a:r>
              <a:rPr lang="es-ES"/>
              <a:t>Facebook Top 14 Posts del Periodo (Por % de interacción) | Asociación Bancaria Costarricense - 6 of 16</a:t>
            </a:r>
            <a:endParaRPr lang="en-US"/>
          </a:p>
        </p:txBody>
      </p:sp>
      <p:graphicFrame>
        <p:nvGraphicFramePr>
          <p:cNvPr id="5" name="Table Placeholder 4">
            <a:extLst>
              <a:ext uri="{FF2B5EF4-FFF2-40B4-BE49-F238E27FC236}">
                <a16:creationId xmlns:a16="http://schemas.microsoft.com/office/drawing/2014/main" id="{24E67CBA-530E-4581-B102-2174B349913C}"/>
              </a:ext>
            </a:extLst>
          </p:cNvPr>
          <p:cNvGraphicFramePr>
            <a:graphicFrameLocks noGrp="1"/>
          </p:cNvGraphicFramePr>
          <p:nvPr>
            <p:ph type="tbl" sz="quarter" idx="13"/>
            <p:extLst>
              <p:ext uri="{D42A27DB-BD31-4B8C-83A1-F6EECF244321}">
                <p14:modId xmlns:p14="http://schemas.microsoft.com/office/powerpoint/2010/main" val="1792675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53101709"/>
                    </a:ext>
                  </a:extLst>
                </a:gridCol>
                <a:gridCol w="905256">
                  <a:extLst>
                    <a:ext uri="{9D8B030D-6E8A-4147-A177-3AD203B41FA5}">
                      <a16:colId xmlns:a16="http://schemas.microsoft.com/office/drawing/2014/main" val="2101588948"/>
                    </a:ext>
                  </a:extLst>
                </a:gridCol>
                <a:gridCol w="658368">
                  <a:extLst>
                    <a:ext uri="{9D8B030D-6E8A-4147-A177-3AD203B41FA5}">
                      <a16:colId xmlns:a16="http://schemas.microsoft.com/office/drawing/2014/main" val="3384959431"/>
                    </a:ext>
                  </a:extLst>
                </a:gridCol>
                <a:gridCol w="329184">
                  <a:extLst>
                    <a:ext uri="{9D8B030D-6E8A-4147-A177-3AD203B41FA5}">
                      <a16:colId xmlns:a16="http://schemas.microsoft.com/office/drawing/2014/main" val="392969373"/>
                    </a:ext>
                  </a:extLst>
                </a:gridCol>
                <a:gridCol w="329184">
                  <a:extLst>
                    <a:ext uri="{9D8B030D-6E8A-4147-A177-3AD203B41FA5}">
                      <a16:colId xmlns:a16="http://schemas.microsoft.com/office/drawing/2014/main" val="2582024490"/>
                    </a:ext>
                  </a:extLst>
                </a:gridCol>
                <a:gridCol w="329184">
                  <a:extLst>
                    <a:ext uri="{9D8B030D-6E8A-4147-A177-3AD203B41FA5}">
                      <a16:colId xmlns:a16="http://schemas.microsoft.com/office/drawing/2014/main" val="3299812061"/>
                    </a:ext>
                  </a:extLst>
                </a:gridCol>
                <a:gridCol w="329184">
                  <a:extLst>
                    <a:ext uri="{9D8B030D-6E8A-4147-A177-3AD203B41FA5}">
                      <a16:colId xmlns:a16="http://schemas.microsoft.com/office/drawing/2014/main" val="4182597383"/>
                    </a:ext>
                  </a:extLst>
                </a:gridCol>
                <a:gridCol w="329184">
                  <a:extLst>
                    <a:ext uri="{9D8B030D-6E8A-4147-A177-3AD203B41FA5}">
                      <a16:colId xmlns:a16="http://schemas.microsoft.com/office/drawing/2014/main" val="4271746413"/>
                    </a:ext>
                  </a:extLst>
                </a:gridCol>
                <a:gridCol w="329184">
                  <a:extLst>
                    <a:ext uri="{9D8B030D-6E8A-4147-A177-3AD203B41FA5}">
                      <a16:colId xmlns:a16="http://schemas.microsoft.com/office/drawing/2014/main" val="4059543342"/>
                    </a:ext>
                  </a:extLst>
                </a:gridCol>
                <a:gridCol w="329184">
                  <a:extLst>
                    <a:ext uri="{9D8B030D-6E8A-4147-A177-3AD203B41FA5}">
                      <a16:colId xmlns:a16="http://schemas.microsoft.com/office/drawing/2014/main" val="2826573292"/>
                    </a:ext>
                  </a:extLst>
                </a:gridCol>
                <a:gridCol w="329184">
                  <a:extLst>
                    <a:ext uri="{9D8B030D-6E8A-4147-A177-3AD203B41FA5}">
                      <a16:colId xmlns:a16="http://schemas.microsoft.com/office/drawing/2014/main" val="929972908"/>
                    </a:ext>
                  </a:extLst>
                </a:gridCol>
                <a:gridCol w="329184">
                  <a:extLst>
                    <a:ext uri="{9D8B030D-6E8A-4147-A177-3AD203B41FA5}">
                      <a16:colId xmlns:a16="http://schemas.microsoft.com/office/drawing/2014/main" val="2360392697"/>
                    </a:ext>
                  </a:extLst>
                </a:gridCol>
                <a:gridCol w="329184">
                  <a:extLst>
                    <a:ext uri="{9D8B030D-6E8A-4147-A177-3AD203B41FA5}">
                      <a16:colId xmlns:a16="http://schemas.microsoft.com/office/drawing/2014/main" val="1067054435"/>
                    </a:ext>
                  </a:extLst>
                </a:gridCol>
                <a:gridCol w="329184">
                  <a:extLst>
                    <a:ext uri="{9D8B030D-6E8A-4147-A177-3AD203B41FA5}">
                      <a16:colId xmlns:a16="http://schemas.microsoft.com/office/drawing/2014/main" val="2381364353"/>
                    </a:ext>
                  </a:extLst>
                </a:gridCol>
                <a:gridCol w="329184">
                  <a:extLst>
                    <a:ext uri="{9D8B030D-6E8A-4147-A177-3AD203B41FA5}">
                      <a16:colId xmlns:a16="http://schemas.microsoft.com/office/drawing/2014/main" val="3308974094"/>
                    </a:ext>
                  </a:extLst>
                </a:gridCol>
                <a:gridCol w="329184">
                  <a:extLst>
                    <a:ext uri="{9D8B030D-6E8A-4147-A177-3AD203B41FA5}">
                      <a16:colId xmlns:a16="http://schemas.microsoft.com/office/drawing/2014/main" val="2426113030"/>
                    </a:ext>
                  </a:extLst>
                </a:gridCol>
                <a:gridCol w="329184">
                  <a:extLst>
                    <a:ext uri="{9D8B030D-6E8A-4147-A177-3AD203B41FA5}">
                      <a16:colId xmlns:a16="http://schemas.microsoft.com/office/drawing/2014/main" val="2044211234"/>
                    </a:ext>
                  </a:extLst>
                </a:gridCol>
                <a:gridCol w="329184">
                  <a:extLst>
                    <a:ext uri="{9D8B030D-6E8A-4147-A177-3AD203B41FA5}">
                      <a16:colId xmlns:a16="http://schemas.microsoft.com/office/drawing/2014/main" val="1355764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984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- 2019-10-16 21:37:34</a:t>
                      </a:r>
                      <a:r>
                        <a:rPr kumimoji="0" lang="es-ES" sz="1000" b="0" i="0" u="none" strike="noStrike" kern="1200" cap="none" spc="0" normalizeH="0" baseline="0" noProof="0">
                          <a:ln>
                            <a:noFill/>
                          </a:ln>
                          <a:solidFill>
                            <a:prstClr val="black"/>
                          </a:solidFill>
                          <a:effectLst/>
                          <a:uLnTx/>
                          <a:uFillTx/>
                          <a:latin typeface="+mn-lt"/>
                          <a:ea typeface="+mn-ea"/>
                          <a:cs typeface="+mn-cs"/>
                        </a:rPr>
                        <a:t>
 Usá la ducha de 5 a 8 minutos como máximo, así ahorrarás en consumo eléctrico y agua, además ayudás al planeta. Hacelo por un mejor mañana. #DaleunCheckalAhorro.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https://scontent.xx.fbcdn.net/v/t1.0-9/p720x720/72609677_2360586930706895_338759502453014528_o.png?_nc_cat=100&amp;_nc_oc=AQn_teE90qe116GmdwaSP0CXxzQM3_LWBjTUFS9O_G1nAB6Cfnaqh4vBzv2a_f5QtQ0&amp;_nc_ht=scontent.xx&amp;oh=204709973cc2daee49712eba8792a9cd&amp;oe=5E4B17E5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11/11/2019 09:11:42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46401881"/>
                  </a:ext>
                </a:extLst>
              </a:tr>
            </a:tbl>
          </a:graphicData>
        </a:graphic>
      </p:graphicFrame>
      <p:sp>
        <p:nvSpPr>
          <p:cNvPr id="4" name="Text Placeholder 3">
            <a:extLst>
              <a:ext uri="{FF2B5EF4-FFF2-40B4-BE49-F238E27FC236}">
                <a16:creationId xmlns:a16="http://schemas.microsoft.com/office/drawing/2014/main" id="{790D339E-8DD7-4F3D-9E9E-88E77DBABF00}"/>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371811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619AA-943B-4380-AEEC-B795211549D3}"/>
              </a:ext>
            </a:extLst>
          </p:cNvPr>
          <p:cNvSpPr>
            <a:spLocks noGrp="1"/>
          </p:cNvSpPr>
          <p:nvPr>
            <p:ph type="title"/>
          </p:nvPr>
        </p:nvSpPr>
        <p:spPr/>
        <p:txBody>
          <a:bodyPr/>
          <a:lstStyle/>
          <a:p>
            <a:r>
              <a:rPr lang="es-ES"/>
              <a:t>Facebook Top 14 Posts del Periodo (Por % de interacción) | Asociación Bancaria Costarricense - 7 of 16</a:t>
            </a:r>
            <a:endParaRPr lang="en-US"/>
          </a:p>
        </p:txBody>
      </p:sp>
      <p:graphicFrame>
        <p:nvGraphicFramePr>
          <p:cNvPr id="5" name="Table Placeholder 4">
            <a:extLst>
              <a:ext uri="{FF2B5EF4-FFF2-40B4-BE49-F238E27FC236}">
                <a16:creationId xmlns:a16="http://schemas.microsoft.com/office/drawing/2014/main" id="{431A89A8-D487-4B05-B1D7-D95202994872}"/>
              </a:ext>
            </a:extLst>
          </p:cNvPr>
          <p:cNvGraphicFramePr>
            <a:graphicFrameLocks noGrp="1"/>
          </p:cNvGraphicFramePr>
          <p:nvPr>
            <p:ph type="tbl" sz="quarter" idx="13"/>
            <p:extLst>
              <p:ext uri="{D42A27DB-BD31-4B8C-83A1-F6EECF244321}">
                <p14:modId xmlns:p14="http://schemas.microsoft.com/office/powerpoint/2010/main" val="3386352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8038450"/>
                    </a:ext>
                  </a:extLst>
                </a:gridCol>
                <a:gridCol w="905256">
                  <a:extLst>
                    <a:ext uri="{9D8B030D-6E8A-4147-A177-3AD203B41FA5}">
                      <a16:colId xmlns:a16="http://schemas.microsoft.com/office/drawing/2014/main" val="1435438707"/>
                    </a:ext>
                  </a:extLst>
                </a:gridCol>
                <a:gridCol w="658368">
                  <a:extLst>
                    <a:ext uri="{9D8B030D-6E8A-4147-A177-3AD203B41FA5}">
                      <a16:colId xmlns:a16="http://schemas.microsoft.com/office/drawing/2014/main" val="1956900599"/>
                    </a:ext>
                  </a:extLst>
                </a:gridCol>
                <a:gridCol w="329184">
                  <a:extLst>
                    <a:ext uri="{9D8B030D-6E8A-4147-A177-3AD203B41FA5}">
                      <a16:colId xmlns:a16="http://schemas.microsoft.com/office/drawing/2014/main" val="570317781"/>
                    </a:ext>
                  </a:extLst>
                </a:gridCol>
                <a:gridCol w="329184">
                  <a:extLst>
                    <a:ext uri="{9D8B030D-6E8A-4147-A177-3AD203B41FA5}">
                      <a16:colId xmlns:a16="http://schemas.microsoft.com/office/drawing/2014/main" val="2945318400"/>
                    </a:ext>
                  </a:extLst>
                </a:gridCol>
                <a:gridCol w="329184">
                  <a:extLst>
                    <a:ext uri="{9D8B030D-6E8A-4147-A177-3AD203B41FA5}">
                      <a16:colId xmlns:a16="http://schemas.microsoft.com/office/drawing/2014/main" val="2153415366"/>
                    </a:ext>
                  </a:extLst>
                </a:gridCol>
                <a:gridCol w="329184">
                  <a:extLst>
                    <a:ext uri="{9D8B030D-6E8A-4147-A177-3AD203B41FA5}">
                      <a16:colId xmlns:a16="http://schemas.microsoft.com/office/drawing/2014/main" val="3988073256"/>
                    </a:ext>
                  </a:extLst>
                </a:gridCol>
                <a:gridCol w="329184">
                  <a:extLst>
                    <a:ext uri="{9D8B030D-6E8A-4147-A177-3AD203B41FA5}">
                      <a16:colId xmlns:a16="http://schemas.microsoft.com/office/drawing/2014/main" val="3644378143"/>
                    </a:ext>
                  </a:extLst>
                </a:gridCol>
                <a:gridCol w="329184">
                  <a:extLst>
                    <a:ext uri="{9D8B030D-6E8A-4147-A177-3AD203B41FA5}">
                      <a16:colId xmlns:a16="http://schemas.microsoft.com/office/drawing/2014/main" val="1380456395"/>
                    </a:ext>
                  </a:extLst>
                </a:gridCol>
                <a:gridCol w="329184">
                  <a:extLst>
                    <a:ext uri="{9D8B030D-6E8A-4147-A177-3AD203B41FA5}">
                      <a16:colId xmlns:a16="http://schemas.microsoft.com/office/drawing/2014/main" val="105475742"/>
                    </a:ext>
                  </a:extLst>
                </a:gridCol>
                <a:gridCol w="329184">
                  <a:extLst>
                    <a:ext uri="{9D8B030D-6E8A-4147-A177-3AD203B41FA5}">
                      <a16:colId xmlns:a16="http://schemas.microsoft.com/office/drawing/2014/main" val="3458479198"/>
                    </a:ext>
                  </a:extLst>
                </a:gridCol>
                <a:gridCol w="329184">
                  <a:extLst>
                    <a:ext uri="{9D8B030D-6E8A-4147-A177-3AD203B41FA5}">
                      <a16:colId xmlns:a16="http://schemas.microsoft.com/office/drawing/2014/main" val="2728549219"/>
                    </a:ext>
                  </a:extLst>
                </a:gridCol>
                <a:gridCol w="329184">
                  <a:extLst>
                    <a:ext uri="{9D8B030D-6E8A-4147-A177-3AD203B41FA5}">
                      <a16:colId xmlns:a16="http://schemas.microsoft.com/office/drawing/2014/main" val="2303115179"/>
                    </a:ext>
                  </a:extLst>
                </a:gridCol>
                <a:gridCol w="329184">
                  <a:extLst>
                    <a:ext uri="{9D8B030D-6E8A-4147-A177-3AD203B41FA5}">
                      <a16:colId xmlns:a16="http://schemas.microsoft.com/office/drawing/2014/main" val="3984029442"/>
                    </a:ext>
                  </a:extLst>
                </a:gridCol>
                <a:gridCol w="329184">
                  <a:extLst>
                    <a:ext uri="{9D8B030D-6E8A-4147-A177-3AD203B41FA5}">
                      <a16:colId xmlns:a16="http://schemas.microsoft.com/office/drawing/2014/main" val="3110166504"/>
                    </a:ext>
                  </a:extLst>
                </a:gridCol>
                <a:gridCol w="329184">
                  <a:extLst>
                    <a:ext uri="{9D8B030D-6E8A-4147-A177-3AD203B41FA5}">
                      <a16:colId xmlns:a16="http://schemas.microsoft.com/office/drawing/2014/main" val="2013119837"/>
                    </a:ext>
                  </a:extLst>
                </a:gridCol>
                <a:gridCol w="329184">
                  <a:extLst>
                    <a:ext uri="{9D8B030D-6E8A-4147-A177-3AD203B41FA5}">
                      <a16:colId xmlns:a16="http://schemas.microsoft.com/office/drawing/2014/main" val="13641881"/>
                    </a:ext>
                  </a:extLst>
                </a:gridCol>
                <a:gridCol w="329184">
                  <a:extLst>
                    <a:ext uri="{9D8B030D-6E8A-4147-A177-3AD203B41FA5}">
                      <a16:colId xmlns:a16="http://schemas.microsoft.com/office/drawing/2014/main" val="1027606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18194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- 2019-04-02 03:00:01</a:t>
                      </a:r>
                      <a:r>
                        <a:rPr kumimoji="0" lang="es-ES" sz="1000" b="0" i="0" u="none" strike="noStrike" kern="1200" cap="none" spc="0" normalizeH="0" baseline="0" noProof="0">
                          <a:ln>
                            <a:noFill/>
                          </a:ln>
                          <a:solidFill>
                            <a:prstClr val="black"/>
                          </a:solidFill>
                          <a:effectLst/>
                          <a:uLnTx/>
                          <a:uFillTx/>
                          <a:latin typeface="+mn-lt"/>
                          <a:ea typeface="+mn-ea"/>
                          <a:cs typeface="+mn-cs"/>
                        </a:rPr>
                        <a:t>
 Los pequeños detalles son los que impulsan al ser humano a la excelencia, el éxito es más importante cuando lo hacemos juntos, todos podemos levantarnos juntos, todos podemos ganar.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https://scontent.xx.fbcdn.net/v/t1.0-9/p720x720/55914258_2020919501340308_3074360216364515328_o.png?_nc_cat=100&amp;_nc_oc=AQlCinlCrOJ6zBFlLbj5KuYKSE9eM6TAwC2dgvsqtNhEGaVh2GWBN5Pm_M7BY9Iixu4&amp;_nc_ht=scontent.xx&amp;oh=cf058e16b6d3b1e6830cd05ba1c25585&amp;oe=5DF274DB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09/15/2019 10:41:01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86964745"/>
                  </a:ext>
                </a:extLst>
              </a:tr>
            </a:tbl>
          </a:graphicData>
        </a:graphic>
      </p:graphicFrame>
      <p:sp>
        <p:nvSpPr>
          <p:cNvPr id="4" name="Text Placeholder 3">
            <a:extLst>
              <a:ext uri="{FF2B5EF4-FFF2-40B4-BE49-F238E27FC236}">
                <a16:creationId xmlns:a16="http://schemas.microsoft.com/office/drawing/2014/main" id="{B30D283B-5392-4D76-9407-0D0FB7B765FC}"/>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4257907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5F5BC-796B-4B7C-B249-0A0DBFE7B796}"/>
              </a:ext>
            </a:extLst>
          </p:cNvPr>
          <p:cNvSpPr>
            <a:spLocks noGrp="1"/>
          </p:cNvSpPr>
          <p:nvPr>
            <p:ph type="title"/>
          </p:nvPr>
        </p:nvSpPr>
        <p:spPr/>
        <p:txBody>
          <a:bodyPr/>
          <a:lstStyle/>
          <a:p>
            <a:r>
              <a:rPr lang="es-ES"/>
              <a:t>Facebook Top 14 Posts del Periodo (Por % de interacción) | Asociación Bancaria Costarricense - 8 of 16</a:t>
            </a:r>
            <a:endParaRPr lang="en-US"/>
          </a:p>
        </p:txBody>
      </p:sp>
      <p:graphicFrame>
        <p:nvGraphicFramePr>
          <p:cNvPr id="5" name="Table Placeholder 4">
            <a:extLst>
              <a:ext uri="{FF2B5EF4-FFF2-40B4-BE49-F238E27FC236}">
                <a16:creationId xmlns:a16="http://schemas.microsoft.com/office/drawing/2014/main" id="{223BA4DA-9367-42F0-B0EB-8CCEB242F4EB}"/>
              </a:ext>
            </a:extLst>
          </p:cNvPr>
          <p:cNvGraphicFramePr>
            <a:graphicFrameLocks noGrp="1"/>
          </p:cNvGraphicFramePr>
          <p:nvPr>
            <p:ph type="tbl" sz="quarter" idx="13"/>
            <p:extLst>
              <p:ext uri="{D42A27DB-BD31-4B8C-83A1-F6EECF244321}">
                <p14:modId xmlns:p14="http://schemas.microsoft.com/office/powerpoint/2010/main" val="1937296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3674361"/>
                    </a:ext>
                  </a:extLst>
                </a:gridCol>
                <a:gridCol w="905256">
                  <a:extLst>
                    <a:ext uri="{9D8B030D-6E8A-4147-A177-3AD203B41FA5}">
                      <a16:colId xmlns:a16="http://schemas.microsoft.com/office/drawing/2014/main" val="2082002810"/>
                    </a:ext>
                  </a:extLst>
                </a:gridCol>
                <a:gridCol w="658368">
                  <a:extLst>
                    <a:ext uri="{9D8B030D-6E8A-4147-A177-3AD203B41FA5}">
                      <a16:colId xmlns:a16="http://schemas.microsoft.com/office/drawing/2014/main" val="2108219498"/>
                    </a:ext>
                  </a:extLst>
                </a:gridCol>
                <a:gridCol w="329184">
                  <a:extLst>
                    <a:ext uri="{9D8B030D-6E8A-4147-A177-3AD203B41FA5}">
                      <a16:colId xmlns:a16="http://schemas.microsoft.com/office/drawing/2014/main" val="3140028180"/>
                    </a:ext>
                  </a:extLst>
                </a:gridCol>
                <a:gridCol w="329184">
                  <a:extLst>
                    <a:ext uri="{9D8B030D-6E8A-4147-A177-3AD203B41FA5}">
                      <a16:colId xmlns:a16="http://schemas.microsoft.com/office/drawing/2014/main" val="980081528"/>
                    </a:ext>
                  </a:extLst>
                </a:gridCol>
                <a:gridCol w="329184">
                  <a:extLst>
                    <a:ext uri="{9D8B030D-6E8A-4147-A177-3AD203B41FA5}">
                      <a16:colId xmlns:a16="http://schemas.microsoft.com/office/drawing/2014/main" val="1619706317"/>
                    </a:ext>
                  </a:extLst>
                </a:gridCol>
                <a:gridCol w="329184">
                  <a:extLst>
                    <a:ext uri="{9D8B030D-6E8A-4147-A177-3AD203B41FA5}">
                      <a16:colId xmlns:a16="http://schemas.microsoft.com/office/drawing/2014/main" val="2599049154"/>
                    </a:ext>
                  </a:extLst>
                </a:gridCol>
                <a:gridCol w="329184">
                  <a:extLst>
                    <a:ext uri="{9D8B030D-6E8A-4147-A177-3AD203B41FA5}">
                      <a16:colId xmlns:a16="http://schemas.microsoft.com/office/drawing/2014/main" val="4179590972"/>
                    </a:ext>
                  </a:extLst>
                </a:gridCol>
                <a:gridCol w="329184">
                  <a:extLst>
                    <a:ext uri="{9D8B030D-6E8A-4147-A177-3AD203B41FA5}">
                      <a16:colId xmlns:a16="http://schemas.microsoft.com/office/drawing/2014/main" val="474109202"/>
                    </a:ext>
                  </a:extLst>
                </a:gridCol>
                <a:gridCol w="329184">
                  <a:extLst>
                    <a:ext uri="{9D8B030D-6E8A-4147-A177-3AD203B41FA5}">
                      <a16:colId xmlns:a16="http://schemas.microsoft.com/office/drawing/2014/main" val="743386374"/>
                    </a:ext>
                  </a:extLst>
                </a:gridCol>
                <a:gridCol w="329184">
                  <a:extLst>
                    <a:ext uri="{9D8B030D-6E8A-4147-A177-3AD203B41FA5}">
                      <a16:colId xmlns:a16="http://schemas.microsoft.com/office/drawing/2014/main" val="3186814453"/>
                    </a:ext>
                  </a:extLst>
                </a:gridCol>
                <a:gridCol w="329184">
                  <a:extLst>
                    <a:ext uri="{9D8B030D-6E8A-4147-A177-3AD203B41FA5}">
                      <a16:colId xmlns:a16="http://schemas.microsoft.com/office/drawing/2014/main" val="1630957334"/>
                    </a:ext>
                  </a:extLst>
                </a:gridCol>
                <a:gridCol w="329184">
                  <a:extLst>
                    <a:ext uri="{9D8B030D-6E8A-4147-A177-3AD203B41FA5}">
                      <a16:colId xmlns:a16="http://schemas.microsoft.com/office/drawing/2014/main" val="1812820729"/>
                    </a:ext>
                  </a:extLst>
                </a:gridCol>
                <a:gridCol w="329184">
                  <a:extLst>
                    <a:ext uri="{9D8B030D-6E8A-4147-A177-3AD203B41FA5}">
                      <a16:colId xmlns:a16="http://schemas.microsoft.com/office/drawing/2014/main" val="2944094726"/>
                    </a:ext>
                  </a:extLst>
                </a:gridCol>
                <a:gridCol w="329184">
                  <a:extLst>
                    <a:ext uri="{9D8B030D-6E8A-4147-A177-3AD203B41FA5}">
                      <a16:colId xmlns:a16="http://schemas.microsoft.com/office/drawing/2014/main" val="257408043"/>
                    </a:ext>
                  </a:extLst>
                </a:gridCol>
                <a:gridCol w="329184">
                  <a:extLst>
                    <a:ext uri="{9D8B030D-6E8A-4147-A177-3AD203B41FA5}">
                      <a16:colId xmlns:a16="http://schemas.microsoft.com/office/drawing/2014/main" val="3910269683"/>
                    </a:ext>
                  </a:extLst>
                </a:gridCol>
                <a:gridCol w="329184">
                  <a:extLst>
                    <a:ext uri="{9D8B030D-6E8A-4147-A177-3AD203B41FA5}">
                      <a16:colId xmlns:a16="http://schemas.microsoft.com/office/drawing/2014/main" val="2070333998"/>
                    </a:ext>
                  </a:extLst>
                </a:gridCol>
                <a:gridCol w="329184">
                  <a:extLst>
                    <a:ext uri="{9D8B030D-6E8A-4147-A177-3AD203B41FA5}">
                      <a16:colId xmlns:a16="http://schemas.microsoft.com/office/drawing/2014/main" val="4272203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78146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- 2019-06-08 01:44:19</a:t>
                      </a:r>
                      <a:r>
                        <a:rPr kumimoji="0" lang="es-ES" sz="1000" b="0" i="0" u="none" strike="noStrike" kern="1200" cap="none" spc="0" normalizeH="0" baseline="0" noProof="0">
                          <a:ln>
                            <a:noFill/>
                          </a:ln>
                          <a:solidFill>
                            <a:prstClr val="black"/>
                          </a:solidFill>
                          <a:effectLst/>
                          <a:uLnTx/>
                          <a:uFillTx/>
                          <a:latin typeface="+mn-lt"/>
                          <a:ea typeface="+mn-ea"/>
                          <a:cs typeface="+mn-cs"/>
                        </a:rPr>
                        <a:t>
 ¿Utilizás un presupuesto para ordenarte? Esta herramienta sencilla que sólo requiere un poco de constancia, nos ayuda a tener una vida financiera saludable.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https://scontent.xx.fbcdn.net/v/t1.0-9/p720x720/62031069_2127427220689535_893303998717624320_n.jpg?_nc_cat=107&amp;_nc_oc=AQlMHpOVaeWLYpkyuZgbGCxlmNbpZXM15hajsB9RtCnMk-U2o_S_qBx29z9ElV8myYc&amp;_nc_ht=scontent.xx&amp;oh=425860bd002a72b8f0c8da1aca4db35b&amp;oe=5E0824E8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09/12/2019 10:38:21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6363238"/>
                  </a:ext>
                </a:extLst>
              </a:tr>
            </a:tbl>
          </a:graphicData>
        </a:graphic>
      </p:graphicFrame>
      <p:sp>
        <p:nvSpPr>
          <p:cNvPr id="4" name="Text Placeholder 3">
            <a:extLst>
              <a:ext uri="{FF2B5EF4-FFF2-40B4-BE49-F238E27FC236}">
                <a16:creationId xmlns:a16="http://schemas.microsoft.com/office/drawing/2014/main" id="{FF0A303C-DB73-4BA0-B98A-7FA1338483C2}"/>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4007226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B8DF4-693C-4092-80C6-2F163FA95B76}"/>
              </a:ext>
            </a:extLst>
          </p:cNvPr>
          <p:cNvSpPr>
            <a:spLocks noGrp="1"/>
          </p:cNvSpPr>
          <p:nvPr>
            <p:ph type="title"/>
          </p:nvPr>
        </p:nvSpPr>
        <p:spPr/>
        <p:txBody>
          <a:bodyPr/>
          <a:lstStyle/>
          <a:p>
            <a:r>
              <a:rPr lang="es-ES"/>
              <a:t>Facebook Top 14 Posts del Periodo (Por % de interacción) | Asociación Bancaria Costarricense - 9 of 16</a:t>
            </a:r>
            <a:endParaRPr lang="en-US"/>
          </a:p>
        </p:txBody>
      </p:sp>
      <p:graphicFrame>
        <p:nvGraphicFramePr>
          <p:cNvPr id="5" name="Table Placeholder 4">
            <a:extLst>
              <a:ext uri="{FF2B5EF4-FFF2-40B4-BE49-F238E27FC236}">
                <a16:creationId xmlns:a16="http://schemas.microsoft.com/office/drawing/2014/main" id="{F00221D2-B2F8-4EE7-B99C-40993AAC54F9}"/>
              </a:ext>
            </a:extLst>
          </p:cNvPr>
          <p:cNvGraphicFramePr>
            <a:graphicFrameLocks noGrp="1"/>
          </p:cNvGraphicFramePr>
          <p:nvPr>
            <p:ph type="tbl" sz="quarter" idx="13"/>
            <p:extLst>
              <p:ext uri="{D42A27DB-BD31-4B8C-83A1-F6EECF244321}">
                <p14:modId xmlns:p14="http://schemas.microsoft.com/office/powerpoint/2010/main" val="605883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96692447"/>
                    </a:ext>
                  </a:extLst>
                </a:gridCol>
                <a:gridCol w="905256">
                  <a:extLst>
                    <a:ext uri="{9D8B030D-6E8A-4147-A177-3AD203B41FA5}">
                      <a16:colId xmlns:a16="http://schemas.microsoft.com/office/drawing/2014/main" val="113410657"/>
                    </a:ext>
                  </a:extLst>
                </a:gridCol>
                <a:gridCol w="658368">
                  <a:extLst>
                    <a:ext uri="{9D8B030D-6E8A-4147-A177-3AD203B41FA5}">
                      <a16:colId xmlns:a16="http://schemas.microsoft.com/office/drawing/2014/main" val="1020756335"/>
                    </a:ext>
                  </a:extLst>
                </a:gridCol>
                <a:gridCol w="329184">
                  <a:extLst>
                    <a:ext uri="{9D8B030D-6E8A-4147-A177-3AD203B41FA5}">
                      <a16:colId xmlns:a16="http://schemas.microsoft.com/office/drawing/2014/main" val="594323439"/>
                    </a:ext>
                  </a:extLst>
                </a:gridCol>
                <a:gridCol w="329184">
                  <a:extLst>
                    <a:ext uri="{9D8B030D-6E8A-4147-A177-3AD203B41FA5}">
                      <a16:colId xmlns:a16="http://schemas.microsoft.com/office/drawing/2014/main" val="4902624"/>
                    </a:ext>
                  </a:extLst>
                </a:gridCol>
                <a:gridCol w="329184">
                  <a:extLst>
                    <a:ext uri="{9D8B030D-6E8A-4147-A177-3AD203B41FA5}">
                      <a16:colId xmlns:a16="http://schemas.microsoft.com/office/drawing/2014/main" val="1396049809"/>
                    </a:ext>
                  </a:extLst>
                </a:gridCol>
                <a:gridCol w="329184">
                  <a:extLst>
                    <a:ext uri="{9D8B030D-6E8A-4147-A177-3AD203B41FA5}">
                      <a16:colId xmlns:a16="http://schemas.microsoft.com/office/drawing/2014/main" val="3047057264"/>
                    </a:ext>
                  </a:extLst>
                </a:gridCol>
                <a:gridCol w="329184">
                  <a:extLst>
                    <a:ext uri="{9D8B030D-6E8A-4147-A177-3AD203B41FA5}">
                      <a16:colId xmlns:a16="http://schemas.microsoft.com/office/drawing/2014/main" val="2842196447"/>
                    </a:ext>
                  </a:extLst>
                </a:gridCol>
                <a:gridCol w="329184">
                  <a:extLst>
                    <a:ext uri="{9D8B030D-6E8A-4147-A177-3AD203B41FA5}">
                      <a16:colId xmlns:a16="http://schemas.microsoft.com/office/drawing/2014/main" val="3171206396"/>
                    </a:ext>
                  </a:extLst>
                </a:gridCol>
                <a:gridCol w="329184">
                  <a:extLst>
                    <a:ext uri="{9D8B030D-6E8A-4147-A177-3AD203B41FA5}">
                      <a16:colId xmlns:a16="http://schemas.microsoft.com/office/drawing/2014/main" val="1745095806"/>
                    </a:ext>
                  </a:extLst>
                </a:gridCol>
                <a:gridCol w="329184">
                  <a:extLst>
                    <a:ext uri="{9D8B030D-6E8A-4147-A177-3AD203B41FA5}">
                      <a16:colId xmlns:a16="http://schemas.microsoft.com/office/drawing/2014/main" val="1176087859"/>
                    </a:ext>
                  </a:extLst>
                </a:gridCol>
                <a:gridCol w="329184">
                  <a:extLst>
                    <a:ext uri="{9D8B030D-6E8A-4147-A177-3AD203B41FA5}">
                      <a16:colId xmlns:a16="http://schemas.microsoft.com/office/drawing/2014/main" val="953891334"/>
                    </a:ext>
                  </a:extLst>
                </a:gridCol>
                <a:gridCol w="329184">
                  <a:extLst>
                    <a:ext uri="{9D8B030D-6E8A-4147-A177-3AD203B41FA5}">
                      <a16:colId xmlns:a16="http://schemas.microsoft.com/office/drawing/2014/main" val="3336925471"/>
                    </a:ext>
                  </a:extLst>
                </a:gridCol>
                <a:gridCol w="329184">
                  <a:extLst>
                    <a:ext uri="{9D8B030D-6E8A-4147-A177-3AD203B41FA5}">
                      <a16:colId xmlns:a16="http://schemas.microsoft.com/office/drawing/2014/main" val="1533081625"/>
                    </a:ext>
                  </a:extLst>
                </a:gridCol>
                <a:gridCol w="329184">
                  <a:extLst>
                    <a:ext uri="{9D8B030D-6E8A-4147-A177-3AD203B41FA5}">
                      <a16:colId xmlns:a16="http://schemas.microsoft.com/office/drawing/2014/main" val="1936403131"/>
                    </a:ext>
                  </a:extLst>
                </a:gridCol>
                <a:gridCol w="329184">
                  <a:extLst>
                    <a:ext uri="{9D8B030D-6E8A-4147-A177-3AD203B41FA5}">
                      <a16:colId xmlns:a16="http://schemas.microsoft.com/office/drawing/2014/main" val="398030624"/>
                    </a:ext>
                  </a:extLst>
                </a:gridCol>
                <a:gridCol w="329184">
                  <a:extLst>
                    <a:ext uri="{9D8B030D-6E8A-4147-A177-3AD203B41FA5}">
                      <a16:colId xmlns:a16="http://schemas.microsoft.com/office/drawing/2014/main" val="3440335386"/>
                    </a:ext>
                  </a:extLst>
                </a:gridCol>
                <a:gridCol w="329184">
                  <a:extLst>
                    <a:ext uri="{9D8B030D-6E8A-4147-A177-3AD203B41FA5}">
                      <a16:colId xmlns:a16="http://schemas.microsoft.com/office/drawing/2014/main" val="2112244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36542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- 2019-07-04 00:32:21</a:t>
                      </a:r>
                      <a:r>
                        <a:rPr kumimoji="0" lang="es-ES" sz="1000" b="0" i="0" u="none" strike="noStrike" kern="1200" cap="none" spc="0" normalizeH="0" baseline="0" noProof="0">
                          <a:ln>
                            <a:noFill/>
                          </a:ln>
                          <a:solidFill>
                            <a:prstClr val="black"/>
                          </a:solidFill>
                          <a:effectLst/>
                          <a:uLnTx/>
                          <a:uFillTx/>
                          <a:latin typeface="+mn-lt"/>
                          <a:ea typeface="+mn-ea"/>
                          <a:cs typeface="+mn-cs"/>
                        </a:rPr>
                        <a:t>
 Para recordar: Tome muy en cuenta que las comisiones de sus tarjetas están exentas del 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https://scontent.xx.fbcdn.net/v/t1.0-9/p720x720/66336864_2173305889435001_3860475455010242560_o.jpg?_nc_cat=105&amp;_nc_oc=AQn0SPLatYH0-od0Ct8Fz8K_d713y1A7_ahiGtKlrzVdfGKjTwxB6XgPhYc5hpbxHb8&amp;_nc_ht=scontent.xx&amp;oh=0093a96cc1ae949226933f9f9a903e08&amp;oe=5DFC9598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10:35:31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91711433"/>
                  </a:ext>
                </a:extLst>
              </a:tr>
            </a:tbl>
          </a:graphicData>
        </a:graphic>
      </p:graphicFrame>
      <p:sp>
        <p:nvSpPr>
          <p:cNvPr id="4" name="Text Placeholder 3">
            <a:extLst>
              <a:ext uri="{FF2B5EF4-FFF2-40B4-BE49-F238E27FC236}">
                <a16:creationId xmlns:a16="http://schemas.microsoft.com/office/drawing/2014/main" id="{677B1B2C-81C9-481B-9F33-750EF11EA94D}"/>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2803303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C64E0-D176-41F9-BC2E-D921AD2031C3}"/>
              </a:ext>
            </a:extLst>
          </p:cNvPr>
          <p:cNvSpPr>
            <a:spLocks noGrp="1"/>
          </p:cNvSpPr>
          <p:nvPr>
            <p:ph type="title"/>
          </p:nvPr>
        </p:nvSpPr>
        <p:spPr/>
        <p:txBody>
          <a:bodyPr/>
          <a:lstStyle/>
          <a:p>
            <a:r>
              <a:rPr lang="es-ES"/>
              <a:t>Facebook Top 14 Posts del Periodo (Por % de interacción) | Asociación Bancaria Costarricense - 10 of 16</a:t>
            </a:r>
            <a:endParaRPr lang="en-US"/>
          </a:p>
        </p:txBody>
      </p:sp>
      <p:graphicFrame>
        <p:nvGraphicFramePr>
          <p:cNvPr id="5" name="Table Placeholder 4">
            <a:extLst>
              <a:ext uri="{FF2B5EF4-FFF2-40B4-BE49-F238E27FC236}">
                <a16:creationId xmlns:a16="http://schemas.microsoft.com/office/drawing/2014/main" id="{DCA16159-3A85-472C-91EA-787A570738CC}"/>
              </a:ext>
            </a:extLst>
          </p:cNvPr>
          <p:cNvGraphicFramePr>
            <a:graphicFrameLocks noGrp="1"/>
          </p:cNvGraphicFramePr>
          <p:nvPr>
            <p:ph type="tbl" sz="quarter" idx="13"/>
            <p:extLst>
              <p:ext uri="{D42A27DB-BD31-4B8C-83A1-F6EECF244321}">
                <p14:modId xmlns:p14="http://schemas.microsoft.com/office/powerpoint/2010/main" val="3476194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499796212"/>
                    </a:ext>
                  </a:extLst>
                </a:gridCol>
                <a:gridCol w="905256">
                  <a:extLst>
                    <a:ext uri="{9D8B030D-6E8A-4147-A177-3AD203B41FA5}">
                      <a16:colId xmlns:a16="http://schemas.microsoft.com/office/drawing/2014/main" val="2424588889"/>
                    </a:ext>
                  </a:extLst>
                </a:gridCol>
                <a:gridCol w="658368">
                  <a:extLst>
                    <a:ext uri="{9D8B030D-6E8A-4147-A177-3AD203B41FA5}">
                      <a16:colId xmlns:a16="http://schemas.microsoft.com/office/drawing/2014/main" val="351438442"/>
                    </a:ext>
                  </a:extLst>
                </a:gridCol>
                <a:gridCol w="329184">
                  <a:extLst>
                    <a:ext uri="{9D8B030D-6E8A-4147-A177-3AD203B41FA5}">
                      <a16:colId xmlns:a16="http://schemas.microsoft.com/office/drawing/2014/main" val="2612482368"/>
                    </a:ext>
                  </a:extLst>
                </a:gridCol>
                <a:gridCol w="329184">
                  <a:extLst>
                    <a:ext uri="{9D8B030D-6E8A-4147-A177-3AD203B41FA5}">
                      <a16:colId xmlns:a16="http://schemas.microsoft.com/office/drawing/2014/main" val="1056378722"/>
                    </a:ext>
                  </a:extLst>
                </a:gridCol>
                <a:gridCol w="329184">
                  <a:extLst>
                    <a:ext uri="{9D8B030D-6E8A-4147-A177-3AD203B41FA5}">
                      <a16:colId xmlns:a16="http://schemas.microsoft.com/office/drawing/2014/main" val="939670903"/>
                    </a:ext>
                  </a:extLst>
                </a:gridCol>
                <a:gridCol w="329184">
                  <a:extLst>
                    <a:ext uri="{9D8B030D-6E8A-4147-A177-3AD203B41FA5}">
                      <a16:colId xmlns:a16="http://schemas.microsoft.com/office/drawing/2014/main" val="3628509769"/>
                    </a:ext>
                  </a:extLst>
                </a:gridCol>
                <a:gridCol w="329184">
                  <a:extLst>
                    <a:ext uri="{9D8B030D-6E8A-4147-A177-3AD203B41FA5}">
                      <a16:colId xmlns:a16="http://schemas.microsoft.com/office/drawing/2014/main" val="206678146"/>
                    </a:ext>
                  </a:extLst>
                </a:gridCol>
                <a:gridCol w="329184">
                  <a:extLst>
                    <a:ext uri="{9D8B030D-6E8A-4147-A177-3AD203B41FA5}">
                      <a16:colId xmlns:a16="http://schemas.microsoft.com/office/drawing/2014/main" val="173081748"/>
                    </a:ext>
                  </a:extLst>
                </a:gridCol>
                <a:gridCol w="329184">
                  <a:extLst>
                    <a:ext uri="{9D8B030D-6E8A-4147-A177-3AD203B41FA5}">
                      <a16:colId xmlns:a16="http://schemas.microsoft.com/office/drawing/2014/main" val="2658235764"/>
                    </a:ext>
                  </a:extLst>
                </a:gridCol>
                <a:gridCol w="329184">
                  <a:extLst>
                    <a:ext uri="{9D8B030D-6E8A-4147-A177-3AD203B41FA5}">
                      <a16:colId xmlns:a16="http://schemas.microsoft.com/office/drawing/2014/main" val="594906243"/>
                    </a:ext>
                  </a:extLst>
                </a:gridCol>
                <a:gridCol w="329184">
                  <a:extLst>
                    <a:ext uri="{9D8B030D-6E8A-4147-A177-3AD203B41FA5}">
                      <a16:colId xmlns:a16="http://schemas.microsoft.com/office/drawing/2014/main" val="2458175203"/>
                    </a:ext>
                  </a:extLst>
                </a:gridCol>
                <a:gridCol w="329184">
                  <a:extLst>
                    <a:ext uri="{9D8B030D-6E8A-4147-A177-3AD203B41FA5}">
                      <a16:colId xmlns:a16="http://schemas.microsoft.com/office/drawing/2014/main" val="2991577290"/>
                    </a:ext>
                  </a:extLst>
                </a:gridCol>
                <a:gridCol w="329184">
                  <a:extLst>
                    <a:ext uri="{9D8B030D-6E8A-4147-A177-3AD203B41FA5}">
                      <a16:colId xmlns:a16="http://schemas.microsoft.com/office/drawing/2014/main" val="3380324738"/>
                    </a:ext>
                  </a:extLst>
                </a:gridCol>
                <a:gridCol w="329184">
                  <a:extLst>
                    <a:ext uri="{9D8B030D-6E8A-4147-A177-3AD203B41FA5}">
                      <a16:colId xmlns:a16="http://schemas.microsoft.com/office/drawing/2014/main" val="2637035655"/>
                    </a:ext>
                  </a:extLst>
                </a:gridCol>
                <a:gridCol w="329184">
                  <a:extLst>
                    <a:ext uri="{9D8B030D-6E8A-4147-A177-3AD203B41FA5}">
                      <a16:colId xmlns:a16="http://schemas.microsoft.com/office/drawing/2014/main" val="841980023"/>
                    </a:ext>
                  </a:extLst>
                </a:gridCol>
                <a:gridCol w="329184">
                  <a:extLst>
                    <a:ext uri="{9D8B030D-6E8A-4147-A177-3AD203B41FA5}">
                      <a16:colId xmlns:a16="http://schemas.microsoft.com/office/drawing/2014/main" val="2347167686"/>
                    </a:ext>
                  </a:extLst>
                </a:gridCol>
                <a:gridCol w="329184">
                  <a:extLst>
                    <a:ext uri="{9D8B030D-6E8A-4147-A177-3AD203B41FA5}">
                      <a16:colId xmlns:a16="http://schemas.microsoft.com/office/drawing/2014/main" val="1338528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67604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- 2019-07-06 04:25:10</a:t>
                      </a:r>
                      <a:r>
                        <a:rPr kumimoji="0" lang="es-ES" sz="1000" b="0" i="0" u="none" strike="noStrike" kern="1200" cap="none" spc="0" normalizeH="0" baseline="0" noProof="0">
                          <a:ln>
                            <a:noFill/>
                          </a:ln>
                          <a:solidFill>
                            <a:prstClr val="black"/>
                          </a:solidFill>
                          <a:effectLst/>
                          <a:uLnTx/>
                          <a:uFillTx/>
                          <a:latin typeface="+mn-lt"/>
                          <a:ea typeface="+mn-ea"/>
                          <a:cs typeface="+mn-cs"/>
                        </a:rPr>
                        <a:t>
 Si sos usuario del servicio de transferencias electrónicas del Sistema Financiero Nacional, tené en cuenta que este servicio  está exento del IVA. Podés transferir dinero de tus cuentas sin pagar 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https://scontent.xx.fbcdn.net/v/t1.0-9/p720x720/65847816_2176921332406790_7661124193135624192_o.jpg?_nc_cat=106&amp;_nc_oc=AQmyIhl69EC25ujfCZKvNMUh12zrWBJsmIqrUq0QoC-ebIM5R_bJMmhAagr--NLYh1s&amp;_nc_ht=scontent.xx&amp;oh=e798f4de478b0494de8714d769facb85&amp;oe=5E0FA49C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10:35:31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073897"/>
                  </a:ext>
                </a:extLst>
              </a:tr>
            </a:tbl>
          </a:graphicData>
        </a:graphic>
      </p:graphicFrame>
      <p:sp>
        <p:nvSpPr>
          <p:cNvPr id="4" name="Text Placeholder 3">
            <a:extLst>
              <a:ext uri="{FF2B5EF4-FFF2-40B4-BE49-F238E27FC236}">
                <a16:creationId xmlns:a16="http://schemas.microsoft.com/office/drawing/2014/main" id="{67510CE2-E01B-44D7-8CEE-564B12F2C074}"/>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26954194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608D0-391F-4087-93E6-86096B111FD5}"/>
              </a:ext>
            </a:extLst>
          </p:cNvPr>
          <p:cNvSpPr>
            <a:spLocks noGrp="1"/>
          </p:cNvSpPr>
          <p:nvPr>
            <p:ph type="title"/>
          </p:nvPr>
        </p:nvSpPr>
        <p:spPr/>
        <p:txBody>
          <a:bodyPr/>
          <a:lstStyle/>
          <a:p>
            <a:r>
              <a:rPr lang="es-ES"/>
              <a:t>Facebook Top 14 Posts del Periodo (Por % de interacción) | Asociación Bancaria Costarricense - 11 of 16</a:t>
            </a:r>
            <a:endParaRPr lang="en-US"/>
          </a:p>
        </p:txBody>
      </p:sp>
      <p:graphicFrame>
        <p:nvGraphicFramePr>
          <p:cNvPr id="5" name="Table Placeholder 4">
            <a:extLst>
              <a:ext uri="{FF2B5EF4-FFF2-40B4-BE49-F238E27FC236}">
                <a16:creationId xmlns:a16="http://schemas.microsoft.com/office/drawing/2014/main" id="{F50EE722-0DBE-4FF7-88A5-7EAAFCF81C51}"/>
              </a:ext>
            </a:extLst>
          </p:cNvPr>
          <p:cNvGraphicFramePr>
            <a:graphicFrameLocks noGrp="1"/>
          </p:cNvGraphicFramePr>
          <p:nvPr>
            <p:ph type="tbl" sz="quarter" idx="13"/>
            <p:extLst>
              <p:ext uri="{D42A27DB-BD31-4B8C-83A1-F6EECF244321}">
                <p14:modId xmlns:p14="http://schemas.microsoft.com/office/powerpoint/2010/main" val="1077351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29810063"/>
                    </a:ext>
                  </a:extLst>
                </a:gridCol>
                <a:gridCol w="905256">
                  <a:extLst>
                    <a:ext uri="{9D8B030D-6E8A-4147-A177-3AD203B41FA5}">
                      <a16:colId xmlns:a16="http://schemas.microsoft.com/office/drawing/2014/main" val="3991918512"/>
                    </a:ext>
                  </a:extLst>
                </a:gridCol>
                <a:gridCol w="658368">
                  <a:extLst>
                    <a:ext uri="{9D8B030D-6E8A-4147-A177-3AD203B41FA5}">
                      <a16:colId xmlns:a16="http://schemas.microsoft.com/office/drawing/2014/main" val="440394024"/>
                    </a:ext>
                  </a:extLst>
                </a:gridCol>
                <a:gridCol w="329184">
                  <a:extLst>
                    <a:ext uri="{9D8B030D-6E8A-4147-A177-3AD203B41FA5}">
                      <a16:colId xmlns:a16="http://schemas.microsoft.com/office/drawing/2014/main" val="4076253490"/>
                    </a:ext>
                  </a:extLst>
                </a:gridCol>
                <a:gridCol w="329184">
                  <a:extLst>
                    <a:ext uri="{9D8B030D-6E8A-4147-A177-3AD203B41FA5}">
                      <a16:colId xmlns:a16="http://schemas.microsoft.com/office/drawing/2014/main" val="538633738"/>
                    </a:ext>
                  </a:extLst>
                </a:gridCol>
                <a:gridCol w="329184">
                  <a:extLst>
                    <a:ext uri="{9D8B030D-6E8A-4147-A177-3AD203B41FA5}">
                      <a16:colId xmlns:a16="http://schemas.microsoft.com/office/drawing/2014/main" val="3862431030"/>
                    </a:ext>
                  </a:extLst>
                </a:gridCol>
                <a:gridCol w="329184">
                  <a:extLst>
                    <a:ext uri="{9D8B030D-6E8A-4147-A177-3AD203B41FA5}">
                      <a16:colId xmlns:a16="http://schemas.microsoft.com/office/drawing/2014/main" val="2042250257"/>
                    </a:ext>
                  </a:extLst>
                </a:gridCol>
                <a:gridCol w="329184">
                  <a:extLst>
                    <a:ext uri="{9D8B030D-6E8A-4147-A177-3AD203B41FA5}">
                      <a16:colId xmlns:a16="http://schemas.microsoft.com/office/drawing/2014/main" val="2114859322"/>
                    </a:ext>
                  </a:extLst>
                </a:gridCol>
                <a:gridCol w="329184">
                  <a:extLst>
                    <a:ext uri="{9D8B030D-6E8A-4147-A177-3AD203B41FA5}">
                      <a16:colId xmlns:a16="http://schemas.microsoft.com/office/drawing/2014/main" val="2309470357"/>
                    </a:ext>
                  </a:extLst>
                </a:gridCol>
                <a:gridCol w="329184">
                  <a:extLst>
                    <a:ext uri="{9D8B030D-6E8A-4147-A177-3AD203B41FA5}">
                      <a16:colId xmlns:a16="http://schemas.microsoft.com/office/drawing/2014/main" val="4067049540"/>
                    </a:ext>
                  </a:extLst>
                </a:gridCol>
                <a:gridCol w="329184">
                  <a:extLst>
                    <a:ext uri="{9D8B030D-6E8A-4147-A177-3AD203B41FA5}">
                      <a16:colId xmlns:a16="http://schemas.microsoft.com/office/drawing/2014/main" val="2197835180"/>
                    </a:ext>
                  </a:extLst>
                </a:gridCol>
                <a:gridCol w="329184">
                  <a:extLst>
                    <a:ext uri="{9D8B030D-6E8A-4147-A177-3AD203B41FA5}">
                      <a16:colId xmlns:a16="http://schemas.microsoft.com/office/drawing/2014/main" val="1998297409"/>
                    </a:ext>
                  </a:extLst>
                </a:gridCol>
                <a:gridCol w="329184">
                  <a:extLst>
                    <a:ext uri="{9D8B030D-6E8A-4147-A177-3AD203B41FA5}">
                      <a16:colId xmlns:a16="http://schemas.microsoft.com/office/drawing/2014/main" val="2397113847"/>
                    </a:ext>
                  </a:extLst>
                </a:gridCol>
                <a:gridCol w="329184">
                  <a:extLst>
                    <a:ext uri="{9D8B030D-6E8A-4147-A177-3AD203B41FA5}">
                      <a16:colId xmlns:a16="http://schemas.microsoft.com/office/drawing/2014/main" val="3325991645"/>
                    </a:ext>
                  </a:extLst>
                </a:gridCol>
                <a:gridCol w="329184">
                  <a:extLst>
                    <a:ext uri="{9D8B030D-6E8A-4147-A177-3AD203B41FA5}">
                      <a16:colId xmlns:a16="http://schemas.microsoft.com/office/drawing/2014/main" val="1763294473"/>
                    </a:ext>
                  </a:extLst>
                </a:gridCol>
                <a:gridCol w="329184">
                  <a:extLst>
                    <a:ext uri="{9D8B030D-6E8A-4147-A177-3AD203B41FA5}">
                      <a16:colId xmlns:a16="http://schemas.microsoft.com/office/drawing/2014/main" val="3153249588"/>
                    </a:ext>
                  </a:extLst>
                </a:gridCol>
                <a:gridCol w="329184">
                  <a:extLst>
                    <a:ext uri="{9D8B030D-6E8A-4147-A177-3AD203B41FA5}">
                      <a16:colId xmlns:a16="http://schemas.microsoft.com/office/drawing/2014/main" val="2924907022"/>
                    </a:ext>
                  </a:extLst>
                </a:gridCol>
                <a:gridCol w="329184">
                  <a:extLst>
                    <a:ext uri="{9D8B030D-6E8A-4147-A177-3AD203B41FA5}">
                      <a16:colId xmlns:a16="http://schemas.microsoft.com/office/drawing/2014/main" val="2470232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4754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- 2019-05-25 16:22:51</a:t>
                      </a:r>
                      <a:r>
                        <a:rPr kumimoji="0" lang="es-ES" sz="1000" b="0" i="0" u="none" strike="noStrike" kern="1200" cap="none" spc="0" normalizeH="0" baseline="0" noProof="0">
                          <a:ln>
                            <a:noFill/>
                          </a:ln>
                          <a:solidFill>
                            <a:prstClr val="black"/>
                          </a:solidFill>
                          <a:effectLst/>
                          <a:uLnTx/>
                          <a:uFillTx/>
                          <a:latin typeface="+mn-lt"/>
                          <a:ea typeface="+mn-ea"/>
                          <a:cs typeface="+mn-cs"/>
                        </a:rPr>
                        <a:t>
 No es dejar de disfrutar, sino tener para disfrutar. ¡Ahorremos y programemos nuestros gastos! ¡Feliz fin de semana! Y recordá: #NoSeasTanPaquito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https://scontent.xx.fbcdn.net/v/t1.0-9/61405632_2103564076409183_4523018377106554880_n.png?_nc_cat=107&amp;_nc_oc=AQlVYSzD7heEIUKhH4divokta0nGu0clk3-nWRo2iBjF0OXwuON7tGma2hOCJHKpMHw&amp;_nc_ht=scontent.xx&amp;oh=b01600127bbbf746a629a0d2c6077974&amp;oe=5E20FAFC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09:10:59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790857"/>
                  </a:ext>
                </a:extLst>
              </a:tr>
            </a:tbl>
          </a:graphicData>
        </a:graphic>
      </p:graphicFrame>
      <p:sp>
        <p:nvSpPr>
          <p:cNvPr id="4" name="Text Placeholder 3">
            <a:extLst>
              <a:ext uri="{FF2B5EF4-FFF2-40B4-BE49-F238E27FC236}">
                <a16:creationId xmlns:a16="http://schemas.microsoft.com/office/drawing/2014/main" id="{735C2417-E070-433D-99C6-0EDE8263693F}"/>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1005081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1F694-1F58-4F21-B018-C3C27C4455A4}"/>
              </a:ext>
            </a:extLst>
          </p:cNvPr>
          <p:cNvSpPr>
            <a:spLocks noGrp="1"/>
          </p:cNvSpPr>
          <p:nvPr>
            <p:ph type="title"/>
          </p:nvPr>
        </p:nvSpPr>
        <p:spPr/>
        <p:txBody>
          <a:bodyPr/>
          <a:lstStyle/>
          <a:p>
            <a:r>
              <a:rPr lang="es-ES"/>
              <a:t>Facebook Top 14 Posts del Periodo (Por % de interacción) | Asociación Bancaria Costarricense - 12 of 16</a:t>
            </a:r>
            <a:endParaRPr lang="en-US"/>
          </a:p>
        </p:txBody>
      </p:sp>
      <p:graphicFrame>
        <p:nvGraphicFramePr>
          <p:cNvPr id="5" name="Table Placeholder 4">
            <a:extLst>
              <a:ext uri="{FF2B5EF4-FFF2-40B4-BE49-F238E27FC236}">
                <a16:creationId xmlns:a16="http://schemas.microsoft.com/office/drawing/2014/main" id="{E5190960-D22B-45E3-BCEC-DEF10052B7E1}"/>
              </a:ext>
            </a:extLst>
          </p:cNvPr>
          <p:cNvGraphicFramePr>
            <a:graphicFrameLocks noGrp="1"/>
          </p:cNvGraphicFramePr>
          <p:nvPr>
            <p:ph type="tbl" sz="quarter" idx="13"/>
            <p:extLst>
              <p:ext uri="{D42A27DB-BD31-4B8C-83A1-F6EECF244321}">
                <p14:modId xmlns:p14="http://schemas.microsoft.com/office/powerpoint/2010/main" val="174682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7835461"/>
                    </a:ext>
                  </a:extLst>
                </a:gridCol>
                <a:gridCol w="905256">
                  <a:extLst>
                    <a:ext uri="{9D8B030D-6E8A-4147-A177-3AD203B41FA5}">
                      <a16:colId xmlns:a16="http://schemas.microsoft.com/office/drawing/2014/main" val="2238739585"/>
                    </a:ext>
                  </a:extLst>
                </a:gridCol>
                <a:gridCol w="658368">
                  <a:extLst>
                    <a:ext uri="{9D8B030D-6E8A-4147-A177-3AD203B41FA5}">
                      <a16:colId xmlns:a16="http://schemas.microsoft.com/office/drawing/2014/main" val="1256086674"/>
                    </a:ext>
                  </a:extLst>
                </a:gridCol>
                <a:gridCol w="329184">
                  <a:extLst>
                    <a:ext uri="{9D8B030D-6E8A-4147-A177-3AD203B41FA5}">
                      <a16:colId xmlns:a16="http://schemas.microsoft.com/office/drawing/2014/main" val="2498002495"/>
                    </a:ext>
                  </a:extLst>
                </a:gridCol>
                <a:gridCol w="329184">
                  <a:extLst>
                    <a:ext uri="{9D8B030D-6E8A-4147-A177-3AD203B41FA5}">
                      <a16:colId xmlns:a16="http://schemas.microsoft.com/office/drawing/2014/main" val="3416882151"/>
                    </a:ext>
                  </a:extLst>
                </a:gridCol>
                <a:gridCol w="329184">
                  <a:extLst>
                    <a:ext uri="{9D8B030D-6E8A-4147-A177-3AD203B41FA5}">
                      <a16:colId xmlns:a16="http://schemas.microsoft.com/office/drawing/2014/main" val="454931730"/>
                    </a:ext>
                  </a:extLst>
                </a:gridCol>
                <a:gridCol w="329184">
                  <a:extLst>
                    <a:ext uri="{9D8B030D-6E8A-4147-A177-3AD203B41FA5}">
                      <a16:colId xmlns:a16="http://schemas.microsoft.com/office/drawing/2014/main" val="331400556"/>
                    </a:ext>
                  </a:extLst>
                </a:gridCol>
                <a:gridCol w="329184">
                  <a:extLst>
                    <a:ext uri="{9D8B030D-6E8A-4147-A177-3AD203B41FA5}">
                      <a16:colId xmlns:a16="http://schemas.microsoft.com/office/drawing/2014/main" val="387006867"/>
                    </a:ext>
                  </a:extLst>
                </a:gridCol>
                <a:gridCol w="329184">
                  <a:extLst>
                    <a:ext uri="{9D8B030D-6E8A-4147-A177-3AD203B41FA5}">
                      <a16:colId xmlns:a16="http://schemas.microsoft.com/office/drawing/2014/main" val="1872718704"/>
                    </a:ext>
                  </a:extLst>
                </a:gridCol>
                <a:gridCol w="329184">
                  <a:extLst>
                    <a:ext uri="{9D8B030D-6E8A-4147-A177-3AD203B41FA5}">
                      <a16:colId xmlns:a16="http://schemas.microsoft.com/office/drawing/2014/main" val="2343798705"/>
                    </a:ext>
                  </a:extLst>
                </a:gridCol>
                <a:gridCol w="329184">
                  <a:extLst>
                    <a:ext uri="{9D8B030D-6E8A-4147-A177-3AD203B41FA5}">
                      <a16:colId xmlns:a16="http://schemas.microsoft.com/office/drawing/2014/main" val="19669403"/>
                    </a:ext>
                  </a:extLst>
                </a:gridCol>
                <a:gridCol w="329184">
                  <a:extLst>
                    <a:ext uri="{9D8B030D-6E8A-4147-A177-3AD203B41FA5}">
                      <a16:colId xmlns:a16="http://schemas.microsoft.com/office/drawing/2014/main" val="3342925951"/>
                    </a:ext>
                  </a:extLst>
                </a:gridCol>
                <a:gridCol w="329184">
                  <a:extLst>
                    <a:ext uri="{9D8B030D-6E8A-4147-A177-3AD203B41FA5}">
                      <a16:colId xmlns:a16="http://schemas.microsoft.com/office/drawing/2014/main" val="1221027048"/>
                    </a:ext>
                  </a:extLst>
                </a:gridCol>
                <a:gridCol w="329184">
                  <a:extLst>
                    <a:ext uri="{9D8B030D-6E8A-4147-A177-3AD203B41FA5}">
                      <a16:colId xmlns:a16="http://schemas.microsoft.com/office/drawing/2014/main" val="4224601688"/>
                    </a:ext>
                  </a:extLst>
                </a:gridCol>
                <a:gridCol w="329184">
                  <a:extLst>
                    <a:ext uri="{9D8B030D-6E8A-4147-A177-3AD203B41FA5}">
                      <a16:colId xmlns:a16="http://schemas.microsoft.com/office/drawing/2014/main" val="1781545720"/>
                    </a:ext>
                  </a:extLst>
                </a:gridCol>
                <a:gridCol w="329184">
                  <a:extLst>
                    <a:ext uri="{9D8B030D-6E8A-4147-A177-3AD203B41FA5}">
                      <a16:colId xmlns:a16="http://schemas.microsoft.com/office/drawing/2014/main" val="2950510738"/>
                    </a:ext>
                  </a:extLst>
                </a:gridCol>
                <a:gridCol w="329184">
                  <a:extLst>
                    <a:ext uri="{9D8B030D-6E8A-4147-A177-3AD203B41FA5}">
                      <a16:colId xmlns:a16="http://schemas.microsoft.com/office/drawing/2014/main" val="1367005909"/>
                    </a:ext>
                  </a:extLst>
                </a:gridCol>
                <a:gridCol w="329184">
                  <a:extLst>
                    <a:ext uri="{9D8B030D-6E8A-4147-A177-3AD203B41FA5}">
                      <a16:colId xmlns:a16="http://schemas.microsoft.com/office/drawing/2014/main" val="2379735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76964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- 2019-04-05 01:00:00</a:t>
                      </a:r>
                      <a:r>
                        <a:rPr kumimoji="0" lang="es-ES" sz="1000" b="0" i="0" u="none" strike="noStrike" kern="1200" cap="none" spc="0" normalizeH="0" baseline="0" noProof="0">
                          <a:ln>
                            <a:noFill/>
                          </a:ln>
                          <a:solidFill>
                            <a:prstClr val="black"/>
                          </a:solidFill>
                          <a:effectLst/>
                          <a:uLnTx/>
                          <a:uFillTx/>
                          <a:latin typeface="+mn-lt"/>
                          <a:ea typeface="+mn-ea"/>
                          <a:cs typeface="+mn-cs"/>
                        </a:rPr>
                        <a:t>
 Henry Ford escondía en sus palabras gran sabiduría, fue un hombre con una visión diferente e ingeniosa y gracias a ésta, logró identiﬁcar las necesidades de su época y construir un imperio. ¡Mantené viva tu visión!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https://scontent.xx.fbcdn.net/v/t1.0-9/p720x720/56232194_2025302440902014_8535199442880430080_o.png?_nc_cat=105&amp;_nc_oc=AQk6FdXpKYwIvCZE7rQfCVwSEa42dQW0-sDLG0En8aNa_5bVRmVK0BlEzSeqo0qn9WU&amp;_nc_ht=scontent.xx&amp;oh=380846735be704d936a8feabaa230ece&amp;oe=5E8B7E0C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11/13/2019 09:08:38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68293469"/>
                  </a:ext>
                </a:extLst>
              </a:tr>
            </a:tbl>
          </a:graphicData>
        </a:graphic>
      </p:graphicFrame>
      <p:sp>
        <p:nvSpPr>
          <p:cNvPr id="4" name="Text Placeholder 3">
            <a:extLst>
              <a:ext uri="{FF2B5EF4-FFF2-40B4-BE49-F238E27FC236}">
                <a16:creationId xmlns:a16="http://schemas.microsoft.com/office/drawing/2014/main" id="{26860B1F-C077-4D0C-A772-5CA8BD82AF89}"/>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17639897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93D7E-330B-4DFA-93EB-80BA2A209F4B}"/>
              </a:ext>
            </a:extLst>
          </p:cNvPr>
          <p:cNvSpPr>
            <a:spLocks noGrp="1"/>
          </p:cNvSpPr>
          <p:nvPr>
            <p:ph type="title"/>
          </p:nvPr>
        </p:nvSpPr>
        <p:spPr/>
        <p:txBody>
          <a:bodyPr/>
          <a:lstStyle/>
          <a:p>
            <a:r>
              <a:rPr lang="es-ES"/>
              <a:t>Facebook Top 14 Posts del Periodo (Por % de interacción) | Asociación Bancaria Costarricense - 13 of 16</a:t>
            </a:r>
            <a:endParaRPr lang="en-US"/>
          </a:p>
        </p:txBody>
      </p:sp>
      <p:graphicFrame>
        <p:nvGraphicFramePr>
          <p:cNvPr id="5" name="Table Placeholder 4">
            <a:extLst>
              <a:ext uri="{FF2B5EF4-FFF2-40B4-BE49-F238E27FC236}">
                <a16:creationId xmlns:a16="http://schemas.microsoft.com/office/drawing/2014/main" id="{A48F39BE-44F7-43EF-98CA-93847B391B22}"/>
              </a:ext>
            </a:extLst>
          </p:cNvPr>
          <p:cNvGraphicFramePr>
            <a:graphicFrameLocks noGrp="1"/>
          </p:cNvGraphicFramePr>
          <p:nvPr>
            <p:ph type="tbl" sz="quarter" idx="13"/>
            <p:extLst>
              <p:ext uri="{D42A27DB-BD31-4B8C-83A1-F6EECF244321}">
                <p14:modId xmlns:p14="http://schemas.microsoft.com/office/powerpoint/2010/main" val="1354603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26766200"/>
                    </a:ext>
                  </a:extLst>
                </a:gridCol>
                <a:gridCol w="905256">
                  <a:extLst>
                    <a:ext uri="{9D8B030D-6E8A-4147-A177-3AD203B41FA5}">
                      <a16:colId xmlns:a16="http://schemas.microsoft.com/office/drawing/2014/main" val="1737359299"/>
                    </a:ext>
                  </a:extLst>
                </a:gridCol>
                <a:gridCol w="658368">
                  <a:extLst>
                    <a:ext uri="{9D8B030D-6E8A-4147-A177-3AD203B41FA5}">
                      <a16:colId xmlns:a16="http://schemas.microsoft.com/office/drawing/2014/main" val="3601694364"/>
                    </a:ext>
                  </a:extLst>
                </a:gridCol>
                <a:gridCol w="329184">
                  <a:extLst>
                    <a:ext uri="{9D8B030D-6E8A-4147-A177-3AD203B41FA5}">
                      <a16:colId xmlns:a16="http://schemas.microsoft.com/office/drawing/2014/main" val="1646633187"/>
                    </a:ext>
                  </a:extLst>
                </a:gridCol>
                <a:gridCol w="329184">
                  <a:extLst>
                    <a:ext uri="{9D8B030D-6E8A-4147-A177-3AD203B41FA5}">
                      <a16:colId xmlns:a16="http://schemas.microsoft.com/office/drawing/2014/main" val="2314328235"/>
                    </a:ext>
                  </a:extLst>
                </a:gridCol>
                <a:gridCol w="329184">
                  <a:extLst>
                    <a:ext uri="{9D8B030D-6E8A-4147-A177-3AD203B41FA5}">
                      <a16:colId xmlns:a16="http://schemas.microsoft.com/office/drawing/2014/main" val="3882234236"/>
                    </a:ext>
                  </a:extLst>
                </a:gridCol>
                <a:gridCol w="329184">
                  <a:extLst>
                    <a:ext uri="{9D8B030D-6E8A-4147-A177-3AD203B41FA5}">
                      <a16:colId xmlns:a16="http://schemas.microsoft.com/office/drawing/2014/main" val="2231358252"/>
                    </a:ext>
                  </a:extLst>
                </a:gridCol>
                <a:gridCol w="329184">
                  <a:extLst>
                    <a:ext uri="{9D8B030D-6E8A-4147-A177-3AD203B41FA5}">
                      <a16:colId xmlns:a16="http://schemas.microsoft.com/office/drawing/2014/main" val="4011225490"/>
                    </a:ext>
                  </a:extLst>
                </a:gridCol>
                <a:gridCol w="329184">
                  <a:extLst>
                    <a:ext uri="{9D8B030D-6E8A-4147-A177-3AD203B41FA5}">
                      <a16:colId xmlns:a16="http://schemas.microsoft.com/office/drawing/2014/main" val="2441560544"/>
                    </a:ext>
                  </a:extLst>
                </a:gridCol>
                <a:gridCol w="329184">
                  <a:extLst>
                    <a:ext uri="{9D8B030D-6E8A-4147-A177-3AD203B41FA5}">
                      <a16:colId xmlns:a16="http://schemas.microsoft.com/office/drawing/2014/main" val="3327399088"/>
                    </a:ext>
                  </a:extLst>
                </a:gridCol>
                <a:gridCol w="329184">
                  <a:extLst>
                    <a:ext uri="{9D8B030D-6E8A-4147-A177-3AD203B41FA5}">
                      <a16:colId xmlns:a16="http://schemas.microsoft.com/office/drawing/2014/main" val="2273722580"/>
                    </a:ext>
                  </a:extLst>
                </a:gridCol>
                <a:gridCol w="329184">
                  <a:extLst>
                    <a:ext uri="{9D8B030D-6E8A-4147-A177-3AD203B41FA5}">
                      <a16:colId xmlns:a16="http://schemas.microsoft.com/office/drawing/2014/main" val="4034247393"/>
                    </a:ext>
                  </a:extLst>
                </a:gridCol>
                <a:gridCol w="329184">
                  <a:extLst>
                    <a:ext uri="{9D8B030D-6E8A-4147-A177-3AD203B41FA5}">
                      <a16:colId xmlns:a16="http://schemas.microsoft.com/office/drawing/2014/main" val="1116393980"/>
                    </a:ext>
                  </a:extLst>
                </a:gridCol>
                <a:gridCol w="329184">
                  <a:extLst>
                    <a:ext uri="{9D8B030D-6E8A-4147-A177-3AD203B41FA5}">
                      <a16:colId xmlns:a16="http://schemas.microsoft.com/office/drawing/2014/main" val="73458425"/>
                    </a:ext>
                  </a:extLst>
                </a:gridCol>
                <a:gridCol w="329184">
                  <a:extLst>
                    <a:ext uri="{9D8B030D-6E8A-4147-A177-3AD203B41FA5}">
                      <a16:colId xmlns:a16="http://schemas.microsoft.com/office/drawing/2014/main" val="2024641532"/>
                    </a:ext>
                  </a:extLst>
                </a:gridCol>
                <a:gridCol w="329184">
                  <a:extLst>
                    <a:ext uri="{9D8B030D-6E8A-4147-A177-3AD203B41FA5}">
                      <a16:colId xmlns:a16="http://schemas.microsoft.com/office/drawing/2014/main" val="4023988798"/>
                    </a:ext>
                  </a:extLst>
                </a:gridCol>
                <a:gridCol w="329184">
                  <a:extLst>
                    <a:ext uri="{9D8B030D-6E8A-4147-A177-3AD203B41FA5}">
                      <a16:colId xmlns:a16="http://schemas.microsoft.com/office/drawing/2014/main" val="701014848"/>
                    </a:ext>
                  </a:extLst>
                </a:gridCol>
                <a:gridCol w="329184">
                  <a:extLst>
                    <a:ext uri="{9D8B030D-6E8A-4147-A177-3AD203B41FA5}">
                      <a16:colId xmlns:a16="http://schemas.microsoft.com/office/drawing/2014/main" val="2256655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3117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- 2019-11-07 22:34:13</a:t>
                      </a:r>
                      <a:r>
                        <a:rPr kumimoji="0" lang="es-ES" sz="1000" b="0" i="0" u="none" strike="noStrike" kern="1200" cap="none" spc="0" normalizeH="0" baseline="0" noProof="0">
                          <a:ln>
                            <a:noFill/>
                          </a:ln>
                          <a:solidFill>
                            <a:prstClr val="black"/>
                          </a:solidFill>
                          <a:effectLst/>
                          <a:uLnTx/>
                          <a:uFillTx/>
                          <a:latin typeface="+mn-lt"/>
                          <a:ea typeface="+mn-ea"/>
                          <a:cs typeface="+mn-cs"/>
                        </a:rPr>
                        <a:t>
 Cuidá tu aguinaldo y evitá ser blanco de los delincuentes este fin de año. En pocos días miles de personas recibirán el pago de su aguinaldo, por eso te hacemos un llamado para que estés “full pilas”. ¡No mostrés el dinero en público y no retirés efectivo después de las 10pm! #PoneteLasPilas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https://scontent.xx.fbcdn.net/v/t1.0-9/p720x720/74505389_2406484282783826_7813150972963717120_o.png?_nc_cat=102&amp;_nc_oc=AQm7s3pvb-nxLds1fBw9bBMpNOoVzbVkdlqdxJYOsLQrjbdjFBxQ_cZ3f-qRLfj1Wwk&amp;_nc_ht=scontent.xx&amp;oh=c749944c922640c72faeca335f96dc9b&amp;oe=5E5027BC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09:10:55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3406010"/>
                  </a:ext>
                </a:extLst>
              </a:tr>
            </a:tbl>
          </a:graphicData>
        </a:graphic>
      </p:graphicFrame>
      <p:sp>
        <p:nvSpPr>
          <p:cNvPr id="4" name="Text Placeholder 3">
            <a:extLst>
              <a:ext uri="{FF2B5EF4-FFF2-40B4-BE49-F238E27FC236}">
                <a16:creationId xmlns:a16="http://schemas.microsoft.com/office/drawing/2014/main" id="{5AA2EC23-E4C2-4B08-9452-AB319EFC944E}"/>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41680952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0CF53-B89D-485B-A102-322DA9A773B4}"/>
              </a:ext>
            </a:extLst>
          </p:cNvPr>
          <p:cNvSpPr>
            <a:spLocks noGrp="1"/>
          </p:cNvSpPr>
          <p:nvPr>
            <p:ph type="title"/>
          </p:nvPr>
        </p:nvSpPr>
        <p:spPr/>
        <p:txBody>
          <a:bodyPr/>
          <a:lstStyle/>
          <a:p>
            <a:r>
              <a:rPr lang="es-ES"/>
              <a:t>Facebook Top 14 Posts del Periodo (Por % de interacción) | Asociación Bancaria Costarricense - 14 of 16</a:t>
            </a:r>
            <a:endParaRPr lang="en-US"/>
          </a:p>
        </p:txBody>
      </p:sp>
      <p:graphicFrame>
        <p:nvGraphicFramePr>
          <p:cNvPr id="5" name="Table Placeholder 4">
            <a:extLst>
              <a:ext uri="{FF2B5EF4-FFF2-40B4-BE49-F238E27FC236}">
                <a16:creationId xmlns:a16="http://schemas.microsoft.com/office/drawing/2014/main" id="{3B64E087-BB5D-4BF2-BA2C-413F837CF69C}"/>
              </a:ext>
            </a:extLst>
          </p:cNvPr>
          <p:cNvGraphicFramePr>
            <a:graphicFrameLocks noGrp="1"/>
          </p:cNvGraphicFramePr>
          <p:nvPr>
            <p:ph type="tbl" sz="quarter" idx="13"/>
            <p:extLst>
              <p:ext uri="{D42A27DB-BD31-4B8C-83A1-F6EECF244321}">
                <p14:modId xmlns:p14="http://schemas.microsoft.com/office/powerpoint/2010/main" val="210449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94861450"/>
                    </a:ext>
                  </a:extLst>
                </a:gridCol>
                <a:gridCol w="905256">
                  <a:extLst>
                    <a:ext uri="{9D8B030D-6E8A-4147-A177-3AD203B41FA5}">
                      <a16:colId xmlns:a16="http://schemas.microsoft.com/office/drawing/2014/main" val="1416730793"/>
                    </a:ext>
                  </a:extLst>
                </a:gridCol>
                <a:gridCol w="658368">
                  <a:extLst>
                    <a:ext uri="{9D8B030D-6E8A-4147-A177-3AD203B41FA5}">
                      <a16:colId xmlns:a16="http://schemas.microsoft.com/office/drawing/2014/main" val="1669660801"/>
                    </a:ext>
                  </a:extLst>
                </a:gridCol>
                <a:gridCol w="329184">
                  <a:extLst>
                    <a:ext uri="{9D8B030D-6E8A-4147-A177-3AD203B41FA5}">
                      <a16:colId xmlns:a16="http://schemas.microsoft.com/office/drawing/2014/main" val="3969127489"/>
                    </a:ext>
                  </a:extLst>
                </a:gridCol>
                <a:gridCol w="329184">
                  <a:extLst>
                    <a:ext uri="{9D8B030D-6E8A-4147-A177-3AD203B41FA5}">
                      <a16:colId xmlns:a16="http://schemas.microsoft.com/office/drawing/2014/main" val="2095661395"/>
                    </a:ext>
                  </a:extLst>
                </a:gridCol>
                <a:gridCol w="329184">
                  <a:extLst>
                    <a:ext uri="{9D8B030D-6E8A-4147-A177-3AD203B41FA5}">
                      <a16:colId xmlns:a16="http://schemas.microsoft.com/office/drawing/2014/main" val="2409926887"/>
                    </a:ext>
                  </a:extLst>
                </a:gridCol>
                <a:gridCol w="329184">
                  <a:extLst>
                    <a:ext uri="{9D8B030D-6E8A-4147-A177-3AD203B41FA5}">
                      <a16:colId xmlns:a16="http://schemas.microsoft.com/office/drawing/2014/main" val="1299521085"/>
                    </a:ext>
                  </a:extLst>
                </a:gridCol>
                <a:gridCol w="329184">
                  <a:extLst>
                    <a:ext uri="{9D8B030D-6E8A-4147-A177-3AD203B41FA5}">
                      <a16:colId xmlns:a16="http://schemas.microsoft.com/office/drawing/2014/main" val="3456054560"/>
                    </a:ext>
                  </a:extLst>
                </a:gridCol>
                <a:gridCol w="329184">
                  <a:extLst>
                    <a:ext uri="{9D8B030D-6E8A-4147-A177-3AD203B41FA5}">
                      <a16:colId xmlns:a16="http://schemas.microsoft.com/office/drawing/2014/main" val="602037289"/>
                    </a:ext>
                  </a:extLst>
                </a:gridCol>
                <a:gridCol w="329184">
                  <a:extLst>
                    <a:ext uri="{9D8B030D-6E8A-4147-A177-3AD203B41FA5}">
                      <a16:colId xmlns:a16="http://schemas.microsoft.com/office/drawing/2014/main" val="4095426780"/>
                    </a:ext>
                  </a:extLst>
                </a:gridCol>
                <a:gridCol w="329184">
                  <a:extLst>
                    <a:ext uri="{9D8B030D-6E8A-4147-A177-3AD203B41FA5}">
                      <a16:colId xmlns:a16="http://schemas.microsoft.com/office/drawing/2014/main" val="2487251211"/>
                    </a:ext>
                  </a:extLst>
                </a:gridCol>
                <a:gridCol w="329184">
                  <a:extLst>
                    <a:ext uri="{9D8B030D-6E8A-4147-A177-3AD203B41FA5}">
                      <a16:colId xmlns:a16="http://schemas.microsoft.com/office/drawing/2014/main" val="2025732463"/>
                    </a:ext>
                  </a:extLst>
                </a:gridCol>
                <a:gridCol w="329184">
                  <a:extLst>
                    <a:ext uri="{9D8B030D-6E8A-4147-A177-3AD203B41FA5}">
                      <a16:colId xmlns:a16="http://schemas.microsoft.com/office/drawing/2014/main" val="2757135746"/>
                    </a:ext>
                  </a:extLst>
                </a:gridCol>
                <a:gridCol w="329184">
                  <a:extLst>
                    <a:ext uri="{9D8B030D-6E8A-4147-A177-3AD203B41FA5}">
                      <a16:colId xmlns:a16="http://schemas.microsoft.com/office/drawing/2014/main" val="1264477022"/>
                    </a:ext>
                  </a:extLst>
                </a:gridCol>
                <a:gridCol w="329184">
                  <a:extLst>
                    <a:ext uri="{9D8B030D-6E8A-4147-A177-3AD203B41FA5}">
                      <a16:colId xmlns:a16="http://schemas.microsoft.com/office/drawing/2014/main" val="635379392"/>
                    </a:ext>
                  </a:extLst>
                </a:gridCol>
                <a:gridCol w="329184">
                  <a:extLst>
                    <a:ext uri="{9D8B030D-6E8A-4147-A177-3AD203B41FA5}">
                      <a16:colId xmlns:a16="http://schemas.microsoft.com/office/drawing/2014/main" val="2386310045"/>
                    </a:ext>
                  </a:extLst>
                </a:gridCol>
                <a:gridCol w="329184">
                  <a:extLst>
                    <a:ext uri="{9D8B030D-6E8A-4147-A177-3AD203B41FA5}">
                      <a16:colId xmlns:a16="http://schemas.microsoft.com/office/drawing/2014/main" val="1744121746"/>
                    </a:ext>
                  </a:extLst>
                </a:gridCol>
                <a:gridCol w="329184">
                  <a:extLst>
                    <a:ext uri="{9D8B030D-6E8A-4147-A177-3AD203B41FA5}">
                      <a16:colId xmlns:a16="http://schemas.microsoft.com/office/drawing/2014/main" val="1637026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47775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- 2019-10-31 00:04:36</a:t>
                      </a:r>
                      <a:r>
                        <a:rPr kumimoji="0" lang="es-ES" sz="1000" b="0" i="0" u="none" strike="noStrike" kern="1200" cap="none" spc="0" normalizeH="0" baseline="0" noProof="0">
                          <a:ln>
                            <a:noFill/>
                          </a:ln>
                          <a:solidFill>
                            <a:prstClr val="black"/>
                          </a:solidFill>
                          <a:effectLst/>
                          <a:uLnTx/>
                          <a:uFillTx/>
                          <a:latin typeface="+mn-lt"/>
                          <a:ea typeface="+mn-ea"/>
                          <a:cs typeface="+mn-cs"/>
                        </a:rPr>
                        <a:t>
 Guardá las monedas que te sobran cada día y al ﬁnal del año tendrás un aguinaldo extra. Consultá en tu banco qué opciones de “monedero” te ofrece para ahorrar de forma automática y sin mayor esfuerzo los  vueltos de tus compras con tarjeta de débito. #DaleunCheckalAhorro.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https://scontent.xx.fbcdn.net/v/t1.0-9/p720x720/73390650_2389842664447988_7520423074563358720_o.png?_nc_cat=108&amp;_nc_oc=AQkDy8D-kZIBXS8_sLjFQw9SvSQFjcHinXHqWag5dPtX7_ya0YY4TYEz_6nJTLLiYg8&amp;_nc_ht=scontent.xx&amp;oh=1e9dc49b776064cee81e61a7ee2e13c2&amp;oe=5E421CC1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11/08/2019 09:04:43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6326039"/>
                  </a:ext>
                </a:extLst>
              </a:tr>
            </a:tbl>
          </a:graphicData>
        </a:graphic>
      </p:graphicFrame>
      <p:sp>
        <p:nvSpPr>
          <p:cNvPr id="4" name="Text Placeholder 3">
            <a:extLst>
              <a:ext uri="{FF2B5EF4-FFF2-40B4-BE49-F238E27FC236}">
                <a16:creationId xmlns:a16="http://schemas.microsoft.com/office/drawing/2014/main" id="{BA9EF89B-C01B-4DA0-A59F-2F1DF9A3B999}"/>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27521082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E35D7-4CAF-4371-9AB3-A3FFF198629A}"/>
              </a:ext>
            </a:extLst>
          </p:cNvPr>
          <p:cNvSpPr>
            <a:spLocks noGrp="1"/>
          </p:cNvSpPr>
          <p:nvPr>
            <p:ph type="title"/>
          </p:nvPr>
        </p:nvSpPr>
        <p:spPr/>
        <p:txBody>
          <a:bodyPr/>
          <a:lstStyle/>
          <a:p>
            <a:r>
              <a:rPr lang="es-ES"/>
              <a:t>Facebook Top 14 Posts del Periodo (Por % de interacción) | Asociación Bancaria Costarricense - 15 of 16</a:t>
            </a:r>
            <a:endParaRPr lang="en-US"/>
          </a:p>
        </p:txBody>
      </p:sp>
      <p:graphicFrame>
        <p:nvGraphicFramePr>
          <p:cNvPr id="5" name="Table Placeholder 4">
            <a:extLst>
              <a:ext uri="{FF2B5EF4-FFF2-40B4-BE49-F238E27FC236}">
                <a16:creationId xmlns:a16="http://schemas.microsoft.com/office/drawing/2014/main" id="{F2502085-485A-4F29-B681-ADCFEA6963C1}"/>
              </a:ext>
            </a:extLst>
          </p:cNvPr>
          <p:cNvGraphicFramePr>
            <a:graphicFrameLocks noGrp="1"/>
          </p:cNvGraphicFramePr>
          <p:nvPr>
            <p:ph type="tbl" sz="quarter" idx="13"/>
            <p:extLst>
              <p:ext uri="{D42A27DB-BD31-4B8C-83A1-F6EECF244321}">
                <p14:modId xmlns:p14="http://schemas.microsoft.com/office/powerpoint/2010/main" val="2675742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33283964"/>
                    </a:ext>
                  </a:extLst>
                </a:gridCol>
                <a:gridCol w="905256">
                  <a:extLst>
                    <a:ext uri="{9D8B030D-6E8A-4147-A177-3AD203B41FA5}">
                      <a16:colId xmlns:a16="http://schemas.microsoft.com/office/drawing/2014/main" val="1347931258"/>
                    </a:ext>
                  </a:extLst>
                </a:gridCol>
                <a:gridCol w="658368">
                  <a:extLst>
                    <a:ext uri="{9D8B030D-6E8A-4147-A177-3AD203B41FA5}">
                      <a16:colId xmlns:a16="http://schemas.microsoft.com/office/drawing/2014/main" val="682273538"/>
                    </a:ext>
                  </a:extLst>
                </a:gridCol>
                <a:gridCol w="329184">
                  <a:extLst>
                    <a:ext uri="{9D8B030D-6E8A-4147-A177-3AD203B41FA5}">
                      <a16:colId xmlns:a16="http://schemas.microsoft.com/office/drawing/2014/main" val="423437772"/>
                    </a:ext>
                  </a:extLst>
                </a:gridCol>
                <a:gridCol w="329184">
                  <a:extLst>
                    <a:ext uri="{9D8B030D-6E8A-4147-A177-3AD203B41FA5}">
                      <a16:colId xmlns:a16="http://schemas.microsoft.com/office/drawing/2014/main" val="4256789091"/>
                    </a:ext>
                  </a:extLst>
                </a:gridCol>
                <a:gridCol w="329184">
                  <a:extLst>
                    <a:ext uri="{9D8B030D-6E8A-4147-A177-3AD203B41FA5}">
                      <a16:colId xmlns:a16="http://schemas.microsoft.com/office/drawing/2014/main" val="3667726786"/>
                    </a:ext>
                  </a:extLst>
                </a:gridCol>
                <a:gridCol w="329184">
                  <a:extLst>
                    <a:ext uri="{9D8B030D-6E8A-4147-A177-3AD203B41FA5}">
                      <a16:colId xmlns:a16="http://schemas.microsoft.com/office/drawing/2014/main" val="1124915523"/>
                    </a:ext>
                  </a:extLst>
                </a:gridCol>
                <a:gridCol w="329184">
                  <a:extLst>
                    <a:ext uri="{9D8B030D-6E8A-4147-A177-3AD203B41FA5}">
                      <a16:colId xmlns:a16="http://schemas.microsoft.com/office/drawing/2014/main" val="2710011237"/>
                    </a:ext>
                  </a:extLst>
                </a:gridCol>
                <a:gridCol w="329184">
                  <a:extLst>
                    <a:ext uri="{9D8B030D-6E8A-4147-A177-3AD203B41FA5}">
                      <a16:colId xmlns:a16="http://schemas.microsoft.com/office/drawing/2014/main" val="4293837074"/>
                    </a:ext>
                  </a:extLst>
                </a:gridCol>
                <a:gridCol w="329184">
                  <a:extLst>
                    <a:ext uri="{9D8B030D-6E8A-4147-A177-3AD203B41FA5}">
                      <a16:colId xmlns:a16="http://schemas.microsoft.com/office/drawing/2014/main" val="2561827054"/>
                    </a:ext>
                  </a:extLst>
                </a:gridCol>
                <a:gridCol w="329184">
                  <a:extLst>
                    <a:ext uri="{9D8B030D-6E8A-4147-A177-3AD203B41FA5}">
                      <a16:colId xmlns:a16="http://schemas.microsoft.com/office/drawing/2014/main" val="1517447494"/>
                    </a:ext>
                  </a:extLst>
                </a:gridCol>
                <a:gridCol w="329184">
                  <a:extLst>
                    <a:ext uri="{9D8B030D-6E8A-4147-A177-3AD203B41FA5}">
                      <a16:colId xmlns:a16="http://schemas.microsoft.com/office/drawing/2014/main" val="3920242080"/>
                    </a:ext>
                  </a:extLst>
                </a:gridCol>
                <a:gridCol w="329184">
                  <a:extLst>
                    <a:ext uri="{9D8B030D-6E8A-4147-A177-3AD203B41FA5}">
                      <a16:colId xmlns:a16="http://schemas.microsoft.com/office/drawing/2014/main" val="1000046"/>
                    </a:ext>
                  </a:extLst>
                </a:gridCol>
                <a:gridCol w="329184">
                  <a:extLst>
                    <a:ext uri="{9D8B030D-6E8A-4147-A177-3AD203B41FA5}">
                      <a16:colId xmlns:a16="http://schemas.microsoft.com/office/drawing/2014/main" val="2210070728"/>
                    </a:ext>
                  </a:extLst>
                </a:gridCol>
                <a:gridCol w="329184">
                  <a:extLst>
                    <a:ext uri="{9D8B030D-6E8A-4147-A177-3AD203B41FA5}">
                      <a16:colId xmlns:a16="http://schemas.microsoft.com/office/drawing/2014/main" val="4285069120"/>
                    </a:ext>
                  </a:extLst>
                </a:gridCol>
                <a:gridCol w="329184">
                  <a:extLst>
                    <a:ext uri="{9D8B030D-6E8A-4147-A177-3AD203B41FA5}">
                      <a16:colId xmlns:a16="http://schemas.microsoft.com/office/drawing/2014/main" val="1569001838"/>
                    </a:ext>
                  </a:extLst>
                </a:gridCol>
                <a:gridCol w="329184">
                  <a:extLst>
                    <a:ext uri="{9D8B030D-6E8A-4147-A177-3AD203B41FA5}">
                      <a16:colId xmlns:a16="http://schemas.microsoft.com/office/drawing/2014/main" val="3931339617"/>
                    </a:ext>
                  </a:extLst>
                </a:gridCol>
                <a:gridCol w="329184">
                  <a:extLst>
                    <a:ext uri="{9D8B030D-6E8A-4147-A177-3AD203B41FA5}">
                      <a16:colId xmlns:a16="http://schemas.microsoft.com/office/drawing/2014/main" val="3016427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21946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- 2019-10-10 01:13:39</a:t>
                      </a:r>
                      <a:r>
                        <a:rPr kumimoji="0" lang="es-ES" sz="1000" b="0" i="0" u="none" strike="noStrike" kern="1200" cap="none" spc="0" normalizeH="0" baseline="0" noProof="0">
                          <a:ln>
                            <a:noFill/>
                          </a:ln>
                          <a:solidFill>
                            <a:prstClr val="black"/>
                          </a:solidFill>
                          <a:effectLst/>
                          <a:uLnTx/>
                          <a:uFillTx/>
                          <a:latin typeface="+mn-lt"/>
                          <a:ea typeface="+mn-ea"/>
                          <a:cs typeface="+mn-cs"/>
                        </a:rPr>
                        <a:t>
 ¿En qué gastás de más? Los primeros gastos que podés controlar son los caprichos. Si dudás en comprarlo puede que no lo necesités realmente, esto puede marcar la diferencia entre AHORRAR O NO HACERLO. ¿Tenés algún amigo al que le vaya bien este consejo? ¡Compartíselo! #DaleunCheckalAhorro.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https://scontent.xx.fbcdn.net/v/t1.0-9/p720x720/72124823_2347141728718082_5975254649333088256_o.png?_nc_cat=101&amp;_nc_oc=AQl0tMikI_3cMtsi-r8ihg-KvMsqZQwaAk5GHnNS9ROdQ10KXvyFemUzp8UW5QVIfT0&amp;_nc_ht=scontent.xx&amp;oh=81b1a77b3a7ccdfa1a35a6228d300d34&amp;oe=5E4508C1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09:10:35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15475024"/>
                  </a:ext>
                </a:extLst>
              </a:tr>
            </a:tbl>
          </a:graphicData>
        </a:graphic>
      </p:graphicFrame>
      <p:sp>
        <p:nvSpPr>
          <p:cNvPr id="4" name="Text Placeholder 3">
            <a:extLst>
              <a:ext uri="{FF2B5EF4-FFF2-40B4-BE49-F238E27FC236}">
                <a16:creationId xmlns:a16="http://schemas.microsoft.com/office/drawing/2014/main" id="{2D3805DC-4AB2-43D0-A5BC-B6F732771398}"/>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12308278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4088E-2BD1-4EBE-9904-61804C226B0B}"/>
              </a:ext>
            </a:extLst>
          </p:cNvPr>
          <p:cNvSpPr>
            <a:spLocks noGrp="1"/>
          </p:cNvSpPr>
          <p:nvPr>
            <p:ph type="title"/>
          </p:nvPr>
        </p:nvSpPr>
        <p:spPr/>
        <p:txBody>
          <a:bodyPr/>
          <a:lstStyle/>
          <a:p>
            <a:r>
              <a:rPr lang="es-ES"/>
              <a:t>Facebook Top 14 Posts del Periodo (Por % de interacción) | Asociación Bancaria Costarricense - 16 of 16</a:t>
            </a:r>
            <a:endParaRPr lang="en-US"/>
          </a:p>
        </p:txBody>
      </p:sp>
      <p:graphicFrame>
        <p:nvGraphicFramePr>
          <p:cNvPr id="5" name="Table Placeholder 4">
            <a:extLst>
              <a:ext uri="{FF2B5EF4-FFF2-40B4-BE49-F238E27FC236}">
                <a16:creationId xmlns:a16="http://schemas.microsoft.com/office/drawing/2014/main" id="{E2317907-A002-4288-B703-ECA5223265C1}"/>
              </a:ext>
            </a:extLst>
          </p:cNvPr>
          <p:cNvGraphicFramePr>
            <a:graphicFrameLocks noGrp="1"/>
          </p:cNvGraphicFramePr>
          <p:nvPr>
            <p:ph type="tbl" sz="quarter" idx="13"/>
            <p:extLst>
              <p:ext uri="{D42A27DB-BD31-4B8C-83A1-F6EECF244321}">
                <p14:modId xmlns:p14="http://schemas.microsoft.com/office/powerpoint/2010/main" val="1774613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00495296"/>
                    </a:ext>
                  </a:extLst>
                </a:gridCol>
                <a:gridCol w="905256">
                  <a:extLst>
                    <a:ext uri="{9D8B030D-6E8A-4147-A177-3AD203B41FA5}">
                      <a16:colId xmlns:a16="http://schemas.microsoft.com/office/drawing/2014/main" val="3841366182"/>
                    </a:ext>
                  </a:extLst>
                </a:gridCol>
                <a:gridCol w="658368">
                  <a:extLst>
                    <a:ext uri="{9D8B030D-6E8A-4147-A177-3AD203B41FA5}">
                      <a16:colId xmlns:a16="http://schemas.microsoft.com/office/drawing/2014/main" val="3191897381"/>
                    </a:ext>
                  </a:extLst>
                </a:gridCol>
                <a:gridCol w="329184">
                  <a:extLst>
                    <a:ext uri="{9D8B030D-6E8A-4147-A177-3AD203B41FA5}">
                      <a16:colId xmlns:a16="http://schemas.microsoft.com/office/drawing/2014/main" val="3619795729"/>
                    </a:ext>
                  </a:extLst>
                </a:gridCol>
                <a:gridCol w="329184">
                  <a:extLst>
                    <a:ext uri="{9D8B030D-6E8A-4147-A177-3AD203B41FA5}">
                      <a16:colId xmlns:a16="http://schemas.microsoft.com/office/drawing/2014/main" val="1798076392"/>
                    </a:ext>
                  </a:extLst>
                </a:gridCol>
                <a:gridCol w="329184">
                  <a:extLst>
                    <a:ext uri="{9D8B030D-6E8A-4147-A177-3AD203B41FA5}">
                      <a16:colId xmlns:a16="http://schemas.microsoft.com/office/drawing/2014/main" val="489027165"/>
                    </a:ext>
                  </a:extLst>
                </a:gridCol>
                <a:gridCol w="329184">
                  <a:extLst>
                    <a:ext uri="{9D8B030D-6E8A-4147-A177-3AD203B41FA5}">
                      <a16:colId xmlns:a16="http://schemas.microsoft.com/office/drawing/2014/main" val="1513585610"/>
                    </a:ext>
                  </a:extLst>
                </a:gridCol>
                <a:gridCol w="329184">
                  <a:extLst>
                    <a:ext uri="{9D8B030D-6E8A-4147-A177-3AD203B41FA5}">
                      <a16:colId xmlns:a16="http://schemas.microsoft.com/office/drawing/2014/main" val="2312582811"/>
                    </a:ext>
                  </a:extLst>
                </a:gridCol>
                <a:gridCol w="329184">
                  <a:extLst>
                    <a:ext uri="{9D8B030D-6E8A-4147-A177-3AD203B41FA5}">
                      <a16:colId xmlns:a16="http://schemas.microsoft.com/office/drawing/2014/main" val="1740806276"/>
                    </a:ext>
                  </a:extLst>
                </a:gridCol>
                <a:gridCol w="329184">
                  <a:extLst>
                    <a:ext uri="{9D8B030D-6E8A-4147-A177-3AD203B41FA5}">
                      <a16:colId xmlns:a16="http://schemas.microsoft.com/office/drawing/2014/main" val="1619791069"/>
                    </a:ext>
                  </a:extLst>
                </a:gridCol>
                <a:gridCol w="329184">
                  <a:extLst>
                    <a:ext uri="{9D8B030D-6E8A-4147-A177-3AD203B41FA5}">
                      <a16:colId xmlns:a16="http://schemas.microsoft.com/office/drawing/2014/main" val="1469802707"/>
                    </a:ext>
                  </a:extLst>
                </a:gridCol>
                <a:gridCol w="329184">
                  <a:extLst>
                    <a:ext uri="{9D8B030D-6E8A-4147-A177-3AD203B41FA5}">
                      <a16:colId xmlns:a16="http://schemas.microsoft.com/office/drawing/2014/main" val="248157000"/>
                    </a:ext>
                  </a:extLst>
                </a:gridCol>
                <a:gridCol w="329184">
                  <a:extLst>
                    <a:ext uri="{9D8B030D-6E8A-4147-A177-3AD203B41FA5}">
                      <a16:colId xmlns:a16="http://schemas.microsoft.com/office/drawing/2014/main" val="1091505216"/>
                    </a:ext>
                  </a:extLst>
                </a:gridCol>
                <a:gridCol w="329184">
                  <a:extLst>
                    <a:ext uri="{9D8B030D-6E8A-4147-A177-3AD203B41FA5}">
                      <a16:colId xmlns:a16="http://schemas.microsoft.com/office/drawing/2014/main" val="4012670355"/>
                    </a:ext>
                  </a:extLst>
                </a:gridCol>
                <a:gridCol w="329184">
                  <a:extLst>
                    <a:ext uri="{9D8B030D-6E8A-4147-A177-3AD203B41FA5}">
                      <a16:colId xmlns:a16="http://schemas.microsoft.com/office/drawing/2014/main" val="2996060091"/>
                    </a:ext>
                  </a:extLst>
                </a:gridCol>
                <a:gridCol w="329184">
                  <a:extLst>
                    <a:ext uri="{9D8B030D-6E8A-4147-A177-3AD203B41FA5}">
                      <a16:colId xmlns:a16="http://schemas.microsoft.com/office/drawing/2014/main" val="3188055775"/>
                    </a:ext>
                  </a:extLst>
                </a:gridCol>
                <a:gridCol w="329184">
                  <a:extLst>
                    <a:ext uri="{9D8B030D-6E8A-4147-A177-3AD203B41FA5}">
                      <a16:colId xmlns:a16="http://schemas.microsoft.com/office/drawing/2014/main" val="3368908057"/>
                    </a:ext>
                  </a:extLst>
                </a:gridCol>
                <a:gridCol w="329184">
                  <a:extLst>
                    <a:ext uri="{9D8B030D-6E8A-4147-A177-3AD203B41FA5}">
                      <a16:colId xmlns:a16="http://schemas.microsoft.com/office/drawing/2014/main" val="604005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63937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- 2019-10-15 01:11:18</a:t>
                      </a:r>
                      <a:r>
                        <a:rPr kumimoji="0" lang="es-ES" sz="1000" b="0" i="0" u="none" strike="noStrike" kern="1200" cap="none" spc="0" normalizeH="0" baseline="0" noProof="0">
                          <a:ln>
                            <a:noFill/>
                          </a:ln>
                          <a:solidFill>
                            <a:prstClr val="black"/>
                          </a:solidFill>
                          <a:effectLst/>
                          <a:uLnTx/>
                          <a:uFillTx/>
                          <a:latin typeface="+mn-lt"/>
                          <a:ea typeface="+mn-ea"/>
                          <a:cs typeface="+mn-cs"/>
                        </a:rPr>
                        <a:t>
 Podrás ahorrar electricidad usando más luz natural, pero cuando sea necesaria la luz artificial, usar bombillos de bajo consumo te ayudará a ahorrar y a tener un mejor mañana.#DaleunCheckalAhorro.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https://scontent.xx.fbcdn.net/v/t1.0-9/p720x720/72635565_2356860227746232_6654044462047559680_o.png?_nc_cat=105&amp;_nc_oc=AQmcN-E2DDHpOmuNeYQHjyWbhBypZ6AobDBM2T428ipSGUy-sM3JdIfKGA1jp0cGF6I&amp;_nc_ht=scontent.xx&amp;oh=4ea3d6e428e75823db168f272bfa0496&amp;oe=5E651711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11/03/2019 09:06:23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11671279"/>
                  </a:ext>
                </a:extLst>
              </a:tr>
            </a:tbl>
          </a:graphicData>
        </a:graphic>
      </p:graphicFrame>
      <p:sp>
        <p:nvSpPr>
          <p:cNvPr id="4" name="Text Placeholder 3">
            <a:extLst>
              <a:ext uri="{FF2B5EF4-FFF2-40B4-BE49-F238E27FC236}">
                <a16:creationId xmlns:a16="http://schemas.microsoft.com/office/drawing/2014/main" id="{57F92950-2688-453A-A5B1-F1896EB8CE6B}"/>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40272040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66DB9-B83F-4B57-A1DA-425A394DE5C2}"/>
              </a:ext>
            </a:extLst>
          </p:cNvPr>
          <p:cNvSpPr>
            <a:spLocks noGrp="1"/>
          </p:cNvSpPr>
          <p:nvPr>
            <p:ph type="title"/>
          </p:nvPr>
        </p:nvSpPr>
        <p:spPr/>
        <p:txBody>
          <a:bodyPr/>
          <a:lstStyle/>
          <a:p>
            <a:r>
              <a:rPr lang="es-ES"/>
              <a:t>Facebook Own Videos Table | Asociación Bancaria Costarricense - 1 of 15</a:t>
            </a:r>
            <a:endParaRPr lang="en-US"/>
          </a:p>
        </p:txBody>
      </p:sp>
      <p:graphicFrame>
        <p:nvGraphicFramePr>
          <p:cNvPr id="5" name="Table Placeholder 4">
            <a:extLst>
              <a:ext uri="{FF2B5EF4-FFF2-40B4-BE49-F238E27FC236}">
                <a16:creationId xmlns:a16="http://schemas.microsoft.com/office/drawing/2014/main" id="{9E78E8DD-DB9F-4B38-A888-17556E4BEC78}"/>
              </a:ext>
            </a:extLst>
          </p:cNvPr>
          <p:cNvGraphicFramePr>
            <a:graphicFrameLocks noGrp="1"/>
          </p:cNvGraphicFramePr>
          <p:nvPr>
            <p:ph type="tbl" sz="quarter" idx="13"/>
            <p:extLst>
              <p:ext uri="{D42A27DB-BD31-4B8C-83A1-F6EECF244321}">
                <p14:modId xmlns:p14="http://schemas.microsoft.com/office/powerpoint/2010/main" val="2021432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8635796"/>
                    </a:ext>
                  </a:extLst>
                </a:gridCol>
                <a:gridCol w="987552">
                  <a:extLst>
                    <a:ext uri="{9D8B030D-6E8A-4147-A177-3AD203B41FA5}">
                      <a16:colId xmlns:a16="http://schemas.microsoft.com/office/drawing/2014/main" val="3845364949"/>
                    </a:ext>
                  </a:extLst>
                </a:gridCol>
                <a:gridCol w="208280">
                  <a:extLst>
                    <a:ext uri="{9D8B030D-6E8A-4147-A177-3AD203B41FA5}">
                      <a16:colId xmlns:a16="http://schemas.microsoft.com/office/drawing/2014/main" val="3506090693"/>
                    </a:ext>
                  </a:extLst>
                </a:gridCol>
                <a:gridCol w="246888">
                  <a:extLst>
                    <a:ext uri="{9D8B030D-6E8A-4147-A177-3AD203B41FA5}">
                      <a16:colId xmlns:a16="http://schemas.microsoft.com/office/drawing/2014/main" val="3019689139"/>
                    </a:ext>
                  </a:extLst>
                </a:gridCol>
                <a:gridCol w="246888">
                  <a:extLst>
                    <a:ext uri="{9D8B030D-6E8A-4147-A177-3AD203B41FA5}">
                      <a16:colId xmlns:a16="http://schemas.microsoft.com/office/drawing/2014/main" val="3035903887"/>
                    </a:ext>
                  </a:extLst>
                </a:gridCol>
                <a:gridCol w="246888">
                  <a:extLst>
                    <a:ext uri="{9D8B030D-6E8A-4147-A177-3AD203B41FA5}">
                      <a16:colId xmlns:a16="http://schemas.microsoft.com/office/drawing/2014/main" val="2287188298"/>
                    </a:ext>
                  </a:extLst>
                </a:gridCol>
                <a:gridCol w="246888">
                  <a:extLst>
                    <a:ext uri="{9D8B030D-6E8A-4147-A177-3AD203B41FA5}">
                      <a16:colId xmlns:a16="http://schemas.microsoft.com/office/drawing/2014/main" val="73479660"/>
                    </a:ext>
                  </a:extLst>
                </a:gridCol>
                <a:gridCol w="246888">
                  <a:extLst>
                    <a:ext uri="{9D8B030D-6E8A-4147-A177-3AD203B41FA5}">
                      <a16:colId xmlns:a16="http://schemas.microsoft.com/office/drawing/2014/main" val="2815924027"/>
                    </a:ext>
                  </a:extLst>
                </a:gridCol>
                <a:gridCol w="246888">
                  <a:extLst>
                    <a:ext uri="{9D8B030D-6E8A-4147-A177-3AD203B41FA5}">
                      <a16:colId xmlns:a16="http://schemas.microsoft.com/office/drawing/2014/main" val="4133494568"/>
                    </a:ext>
                  </a:extLst>
                </a:gridCol>
                <a:gridCol w="246888">
                  <a:extLst>
                    <a:ext uri="{9D8B030D-6E8A-4147-A177-3AD203B41FA5}">
                      <a16:colId xmlns:a16="http://schemas.microsoft.com/office/drawing/2014/main" val="1914518967"/>
                    </a:ext>
                  </a:extLst>
                </a:gridCol>
                <a:gridCol w="246888">
                  <a:extLst>
                    <a:ext uri="{9D8B030D-6E8A-4147-A177-3AD203B41FA5}">
                      <a16:colId xmlns:a16="http://schemas.microsoft.com/office/drawing/2014/main" val="681789066"/>
                    </a:ext>
                  </a:extLst>
                </a:gridCol>
                <a:gridCol w="246888">
                  <a:extLst>
                    <a:ext uri="{9D8B030D-6E8A-4147-A177-3AD203B41FA5}">
                      <a16:colId xmlns:a16="http://schemas.microsoft.com/office/drawing/2014/main" val="1790113191"/>
                    </a:ext>
                  </a:extLst>
                </a:gridCol>
                <a:gridCol w="246888">
                  <a:extLst>
                    <a:ext uri="{9D8B030D-6E8A-4147-A177-3AD203B41FA5}">
                      <a16:colId xmlns:a16="http://schemas.microsoft.com/office/drawing/2014/main" val="511711039"/>
                    </a:ext>
                  </a:extLst>
                </a:gridCol>
                <a:gridCol w="246888">
                  <a:extLst>
                    <a:ext uri="{9D8B030D-6E8A-4147-A177-3AD203B41FA5}">
                      <a16:colId xmlns:a16="http://schemas.microsoft.com/office/drawing/2014/main" val="1126589918"/>
                    </a:ext>
                  </a:extLst>
                </a:gridCol>
                <a:gridCol w="246888">
                  <a:extLst>
                    <a:ext uri="{9D8B030D-6E8A-4147-A177-3AD203B41FA5}">
                      <a16:colId xmlns:a16="http://schemas.microsoft.com/office/drawing/2014/main" val="2963497458"/>
                    </a:ext>
                  </a:extLst>
                </a:gridCol>
                <a:gridCol w="246888">
                  <a:extLst>
                    <a:ext uri="{9D8B030D-6E8A-4147-A177-3AD203B41FA5}">
                      <a16:colId xmlns:a16="http://schemas.microsoft.com/office/drawing/2014/main" val="2308759424"/>
                    </a:ext>
                  </a:extLst>
                </a:gridCol>
                <a:gridCol w="246888">
                  <a:extLst>
                    <a:ext uri="{9D8B030D-6E8A-4147-A177-3AD203B41FA5}">
                      <a16:colId xmlns:a16="http://schemas.microsoft.com/office/drawing/2014/main" val="2470743486"/>
                    </a:ext>
                  </a:extLst>
                </a:gridCol>
                <a:gridCol w="246888">
                  <a:extLst>
                    <a:ext uri="{9D8B030D-6E8A-4147-A177-3AD203B41FA5}">
                      <a16:colId xmlns:a16="http://schemas.microsoft.com/office/drawing/2014/main" val="1144809406"/>
                    </a:ext>
                  </a:extLst>
                </a:gridCol>
                <a:gridCol w="246888">
                  <a:extLst>
                    <a:ext uri="{9D8B030D-6E8A-4147-A177-3AD203B41FA5}">
                      <a16:colId xmlns:a16="http://schemas.microsoft.com/office/drawing/2014/main" val="1923071730"/>
                    </a:ext>
                  </a:extLst>
                </a:gridCol>
                <a:gridCol w="246888">
                  <a:extLst>
                    <a:ext uri="{9D8B030D-6E8A-4147-A177-3AD203B41FA5}">
                      <a16:colId xmlns:a16="http://schemas.microsoft.com/office/drawing/2014/main" val="613863741"/>
                    </a:ext>
                  </a:extLst>
                </a:gridCol>
                <a:gridCol w="246888">
                  <a:extLst>
                    <a:ext uri="{9D8B030D-6E8A-4147-A177-3AD203B41FA5}">
                      <a16:colId xmlns:a16="http://schemas.microsoft.com/office/drawing/2014/main" val="931932161"/>
                    </a:ext>
                  </a:extLst>
                </a:gridCol>
                <a:gridCol w="246888">
                  <a:extLst>
                    <a:ext uri="{9D8B030D-6E8A-4147-A177-3AD203B41FA5}">
                      <a16:colId xmlns:a16="http://schemas.microsoft.com/office/drawing/2014/main" val="1814642898"/>
                    </a:ext>
                  </a:extLst>
                </a:gridCol>
                <a:gridCol w="208280">
                  <a:extLst>
                    <a:ext uri="{9D8B030D-6E8A-4147-A177-3AD203B41FA5}">
                      <a16:colId xmlns:a16="http://schemas.microsoft.com/office/drawing/2014/main" val="2291028263"/>
                    </a:ext>
                  </a:extLst>
                </a:gridCol>
                <a:gridCol w="208280">
                  <a:extLst>
                    <a:ext uri="{9D8B030D-6E8A-4147-A177-3AD203B41FA5}">
                      <a16:colId xmlns:a16="http://schemas.microsoft.com/office/drawing/2014/main" val="1172645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094355807"/>
                  </a:ext>
                </a:extLst>
              </a:tr>
            </a:tbl>
          </a:graphicData>
        </a:graphic>
      </p:graphicFrame>
      <p:sp>
        <p:nvSpPr>
          <p:cNvPr id="4" name="Text Placeholder 3">
            <a:extLst>
              <a:ext uri="{FF2B5EF4-FFF2-40B4-BE49-F238E27FC236}">
                <a16:creationId xmlns:a16="http://schemas.microsoft.com/office/drawing/2014/main" id="{F5B8FDAE-90BD-4C76-8DA7-C0633635CB2C}"/>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14041954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31D96-857D-4474-9190-85F42DA494B0}"/>
              </a:ext>
            </a:extLst>
          </p:cNvPr>
          <p:cNvSpPr>
            <a:spLocks noGrp="1"/>
          </p:cNvSpPr>
          <p:nvPr>
            <p:ph type="title"/>
          </p:nvPr>
        </p:nvSpPr>
        <p:spPr/>
        <p:txBody>
          <a:bodyPr/>
          <a:lstStyle/>
          <a:p>
            <a:r>
              <a:rPr lang="es-ES"/>
              <a:t>Facebook Own Videos Table | Asociación Bancaria Costarricense - 2 of 15</a:t>
            </a:r>
            <a:endParaRPr lang="en-US"/>
          </a:p>
        </p:txBody>
      </p:sp>
      <p:graphicFrame>
        <p:nvGraphicFramePr>
          <p:cNvPr id="5" name="Table Placeholder 4">
            <a:extLst>
              <a:ext uri="{FF2B5EF4-FFF2-40B4-BE49-F238E27FC236}">
                <a16:creationId xmlns:a16="http://schemas.microsoft.com/office/drawing/2014/main" id="{C76EF674-1932-4A64-A651-13F2D8325313}"/>
              </a:ext>
            </a:extLst>
          </p:cNvPr>
          <p:cNvGraphicFramePr>
            <a:graphicFrameLocks noGrp="1"/>
          </p:cNvGraphicFramePr>
          <p:nvPr>
            <p:ph type="tbl" sz="quarter" idx="13"/>
            <p:extLst>
              <p:ext uri="{D42A27DB-BD31-4B8C-83A1-F6EECF244321}">
                <p14:modId xmlns:p14="http://schemas.microsoft.com/office/powerpoint/2010/main" val="681548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1738691"/>
                    </a:ext>
                  </a:extLst>
                </a:gridCol>
                <a:gridCol w="987552">
                  <a:extLst>
                    <a:ext uri="{9D8B030D-6E8A-4147-A177-3AD203B41FA5}">
                      <a16:colId xmlns:a16="http://schemas.microsoft.com/office/drawing/2014/main" val="2954535066"/>
                    </a:ext>
                  </a:extLst>
                </a:gridCol>
                <a:gridCol w="208280">
                  <a:extLst>
                    <a:ext uri="{9D8B030D-6E8A-4147-A177-3AD203B41FA5}">
                      <a16:colId xmlns:a16="http://schemas.microsoft.com/office/drawing/2014/main" val="584204559"/>
                    </a:ext>
                  </a:extLst>
                </a:gridCol>
                <a:gridCol w="246888">
                  <a:extLst>
                    <a:ext uri="{9D8B030D-6E8A-4147-A177-3AD203B41FA5}">
                      <a16:colId xmlns:a16="http://schemas.microsoft.com/office/drawing/2014/main" val="2219157169"/>
                    </a:ext>
                  </a:extLst>
                </a:gridCol>
                <a:gridCol w="246888">
                  <a:extLst>
                    <a:ext uri="{9D8B030D-6E8A-4147-A177-3AD203B41FA5}">
                      <a16:colId xmlns:a16="http://schemas.microsoft.com/office/drawing/2014/main" val="187778206"/>
                    </a:ext>
                  </a:extLst>
                </a:gridCol>
                <a:gridCol w="246888">
                  <a:extLst>
                    <a:ext uri="{9D8B030D-6E8A-4147-A177-3AD203B41FA5}">
                      <a16:colId xmlns:a16="http://schemas.microsoft.com/office/drawing/2014/main" val="310348559"/>
                    </a:ext>
                  </a:extLst>
                </a:gridCol>
                <a:gridCol w="246888">
                  <a:extLst>
                    <a:ext uri="{9D8B030D-6E8A-4147-A177-3AD203B41FA5}">
                      <a16:colId xmlns:a16="http://schemas.microsoft.com/office/drawing/2014/main" val="3790575965"/>
                    </a:ext>
                  </a:extLst>
                </a:gridCol>
                <a:gridCol w="246888">
                  <a:extLst>
                    <a:ext uri="{9D8B030D-6E8A-4147-A177-3AD203B41FA5}">
                      <a16:colId xmlns:a16="http://schemas.microsoft.com/office/drawing/2014/main" val="2441244506"/>
                    </a:ext>
                  </a:extLst>
                </a:gridCol>
                <a:gridCol w="246888">
                  <a:extLst>
                    <a:ext uri="{9D8B030D-6E8A-4147-A177-3AD203B41FA5}">
                      <a16:colId xmlns:a16="http://schemas.microsoft.com/office/drawing/2014/main" val="1878812901"/>
                    </a:ext>
                  </a:extLst>
                </a:gridCol>
                <a:gridCol w="246888">
                  <a:extLst>
                    <a:ext uri="{9D8B030D-6E8A-4147-A177-3AD203B41FA5}">
                      <a16:colId xmlns:a16="http://schemas.microsoft.com/office/drawing/2014/main" val="3092901650"/>
                    </a:ext>
                  </a:extLst>
                </a:gridCol>
                <a:gridCol w="246888">
                  <a:extLst>
                    <a:ext uri="{9D8B030D-6E8A-4147-A177-3AD203B41FA5}">
                      <a16:colId xmlns:a16="http://schemas.microsoft.com/office/drawing/2014/main" val="923580776"/>
                    </a:ext>
                  </a:extLst>
                </a:gridCol>
                <a:gridCol w="246888">
                  <a:extLst>
                    <a:ext uri="{9D8B030D-6E8A-4147-A177-3AD203B41FA5}">
                      <a16:colId xmlns:a16="http://schemas.microsoft.com/office/drawing/2014/main" val="2652486899"/>
                    </a:ext>
                  </a:extLst>
                </a:gridCol>
                <a:gridCol w="246888">
                  <a:extLst>
                    <a:ext uri="{9D8B030D-6E8A-4147-A177-3AD203B41FA5}">
                      <a16:colId xmlns:a16="http://schemas.microsoft.com/office/drawing/2014/main" val="3595142238"/>
                    </a:ext>
                  </a:extLst>
                </a:gridCol>
                <a:gridCol w="246888">
                  <a:extLst>
                    <a:ext uri="{9D8B030D-6E8A-4147-A177-3AD203B41FA5}">
                      <a16:colId xmlns:a16="http://schemas.microsoft.com/office/drawing/2014/main" val="1028679409"/>
                    </a:ext>
                  </a:extLst>
                </a:gridCol>
                <a:gridCol w="246888">
                  <a:extLst>
                    <a:ext uri="{9D8B030D-6E8A-4147-A177-3AD203B41FA5}">
                      <a16:colId xmlns:a16="http://schemas.microsoft.com/office/drawing/2014/main" val="3412511408"/>
                    </a:ext>
                  </a:extLst>
                </a:gridCol>
                <a:gridCol w="246888">
                  <a:extLst>
                    <a:ext uri="{9D8B030D-6E8A-4147-A177-3AD203B41FA5}">
                      <a16:colId xmlns:a16="http://schemas.microsoft.com/office/drawing/2014/main" val="1251024373"/>
                    </a:ext>
                  </a:extLst>
                </a:gridCol>
                <a:gridCol w="246888">
                  <a:extLst>
                    <a:ext uri="{9D8B030D-6E8A-4147-A177-3AD203B41FA5}">
                      <a16:colId xmlns:a16="http://schemas.microsoft.com/office/drawing/2014/main" val="3689556391"/>
                    </a:ext>
                  </a:extLst>
                </a:gridCol>
                <a:gridCol w="246888">
                  <a:extLst>
                    <a:ext uri="{9D8B030D-6E8A-4147-A177-3AD203B41FA5}">
                      <a16:colId xmlns:a16="http://schemas.microsoft.com/office/drawing/2014/main" val="3156416584"/>
                    </a:ext>
                  </a:extLst>
                </a:gridCol>
                <a:gridCol w="246888">
                  <a:extLst>
                    <a:ext uri="{9D8B030D-6E8A-4147-A177-3AD203B41FA5}">
                      <a16:colId xmlns:a16="http://schemas.microsoft.com/office/drawing/2014/main" val="3351341880"/>
                    </a:ext>
                  </a:extLst>
                </a:gridCol>
                <a:gridCol w="246888">
                  <a:extLst>
                    <a:ext uri="{9D8B030D-6E8A-4147-A177-3AD203B41FA5}">
                      <a16:colId xmlns:a16="http://schemas.microsoft.com/office/drawing/2014/main" val="1643901985"/>
                    </a:ext>
                  </a:extLst>
                </a:gridCol>
                <a:gridCol w="246888">
                  <a:extLst>
                    <a:ext uri="{9D8B030D-6E8A-4147-A177-3AD203B41FA5}">
                      <a16:colId xmlns:a16="http://schemas.microsoft.com/office/drawing/2014/main" val="1805912744"/>
                    </a:ext>
                  </a:extLst>
                </a:gridCol>
                <a:gridCol w="246888">
                  <a:extLst>
                    <a:ext uri="{9D8B030D-6E8A-4147-A177-3AD203B41FA5}">
                      <a16:colId xmlns:a16="http://schemas.microsoft.com/office/drawing/2014/main" val="2656226659"/>
                    </a:ext>
                  </a:extLst>
                </a:gridCol>
                <a:gridCol w="208280">
                  <a:extLst>
                    <a:ext uri="{9D8B030D-6E8A-4147-A177-3AD203B41FA5}">
                      <a16:colId xmlns:a16="http://schemas.microsoft.com/office/drawing/2014/main" val="1955135371"/>
                    </a:ext>
                  </a:extLst>
                </a:gridCol>
                <a:gridCol w="208280">
                  <a:extLst>
                    <a:ext uri="{9D8B030D-6E8A-4147-A177-3AD203B41FA5}">
                      <a16:colId xmlns:a16="http://schemas.microsoft.com/office/drawing/2014/main" val="2602090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151769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- 2019-09-05 00:27:39</a:t>
                      </a:r>
                      <a:r>
                        <a:rPr kumimoji="0" lang="es-ES" sz="1000" b="0" i="0" u="none" strike="noStrike" kern="1200" cap="none" spc="0" normalizeH="0" baseline="0" noProof="0">
                          <a:ln>
                            <a:noFill/>
                          </a:ln>
                          <a:solidFill>
                            <a:prstClr val="black"/>
                          </a:solidFill>
                          <a:effectLst/>
                          <a:uLnTx/>
                          <a:uFillTx/>
                          <a:latin typeface="+mn-lt"/>
                          <a:ea typeface="+mn-ea"/>
                          <a:cs typeface="+mn-cs"/>
                        </a:rPr>
                        <a:t>
 En las últimas semanas se ha discutido mucho el tema de FRAUDE TELEFÓNICO o por medios electrónicos, en ABC queremos que estés preparado, por eso este mes estaremos hablando de esos consejos prácticos para tomen en cuenta... con humor ¡pero en serio! #YoNoCaigo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https://scontent.xx.fbcdn.net/v/t15.13418-10/s168x128/67523897_2547425801984687_21791762116771840_n.jpeg?_nc_cat=107&amp;_nc_oc=AQl51-oboFzRhp9gWPx6PMBP8tZH_UXkdcopfuJQw_UTQSu7X48fcIceFu4aXDF8vT8&amp;_nc_ht=scontent.xx&amp;oh=70ce66b97b3a27a067c83dae03e7a5cb&amp;oe=5E3E0684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11/10/2019 13:25:38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0.93 %</a:t>
                      </a:r>
                    </a:p>
                  </a:txBody>
                  <a:tcPr/>
                </a:tc>
                <a:extLst>
                  <a:ext uri="{0D108BD9-81ED-4DB2-BD59-A6C34878D82A}">
                    <a16:rowId xmlns:a16="http://schemas.microsoft.com/office/drawing/2014/main" val="54588352"/>
                  </a:ext>
                </a:extLst>
              </a:tr>
            </a:tbl>
          </a:graphicData>
        </a:graphic>
      </p:graphicFrame>
      <p:sp>
        <p:nvSpPr>
          <p:cNvPr id="4" name="Text Placeholder 3">
            <a:extLst>
              <a:ext uri="{FF2B5EF4-FFF2-40B4-BE49-F238E27FC236}">
                <a16:creationId xmlns:a16="http://schemas.microsoft.com/office/drawing/2014/main" id="{E5679FC0-AC30-40F6-89AB-8ED6FB4AC192}"/>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26255624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8A584-0322-4689-A914-7C354BDAD393}"/>
              </a:ext>
            </a:extLst>
          </p:cNvPr>
          <p:cNvSpPr>
            <a:spLocks noGrp="1"/>
          </p:cNvSpPr>
          <p:nvPr>
            <p:ph type="title"/>
          </p:nvPr>
        </p:nvSpPr>
        <p:spPr/>
        <p:txBody>
          <a:bodyPr/>
          <a:lstStyle/>
          <a:p>
            <a:r>
              <a:rPr lang="es-ES"/>
              <a:t>Facebook Own Videos Table | Asociación Bancaria Costarricense - 3 of 15</a:t>
            </a:r>
            <a:endParaRPr lang="en-US"/>
          </a:p>
        </p:txBody>
      </p:sp>
      <p:graphicFrame>
        <p:nvGraphicFramePr>
          <p:cNvPr id="5" name="Table Placeholder 4">
            <a:extLst>
              <a:ext uri="{FF2B5EF4-FFF2-40B4-BE49-F238E27FC236}">
                <a16:creationId xmlns:a16="http://schemas.microsoft.com/office/drawing/2014/main" id="{88D17CE1-BFCA-49A7-AABA-D0EB29B10624}"/>
              </a:ext>
            </a:extLst>
          </p:cNvPr>
          <p:cNvGraphicFramePr>
            <a:graphicFrameLocks noGrp="1"/>
          </p:cNvGraphicFramePr>
          <p:nvPr>
            <p:ph type="tbl" sz="quarter" idx="13"/>
            <p:extLst>
              <p:ext uri="{D42A27DB-BD31-4B8C-83A1-F6EECF244321}">
                <p14:modId xmlns:p14="http://schemas.microsoft.com/office/powerpoint/2010/main" val="1242825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64395064"/>
                    </a:ext>
                  </a:extLst>
                </a:gridCol>
                <a:gridCol w="987552">
                  <a:extLst>
                    <a:ext uri="{9D8B030D-6E8A-4147-A177-3AD203B41FA5}">
                      <a16:colId xmlns:a16="http://schemas.microsoft.com/office/drawing/2014/main" val="2726131140"/>
                    </a:ext>
                  </a:extLst>
                </a:gridCol>
                <a:gridCol w="208280">
                  <a:extLst>
                    <a:ext uri="{9D8B030D-6E8A-4147-A177-3AD203B41FA5}">
                      <a16:colId xmlns:a16="http://schemas.microsoft.com/office/drawing/2014/main" val="2992475694"/>
                    </a:ext>
                  </a:extLst>
                </a:gridCol>
                <a:gridCol w="246888">
                  <a:extLst>
                    <a:ext uri="{9D8B030D-6E8A-4147-A177-3AD203B41FA5}">
                      <a16:colId xmlns:a16="http://schemas.microsoft.com/office/drawing/2014/main" val="333642889"/>
                    </a:ext>
                  </a:extLst>
                </a:gridCol>
                <a:gridCol w="246888">
                  <a:extLst>
                    <a:ext uri="{9D8B030D-6E8A-4147-A177-3AD203B41FA5}">
                      <a16:colId xmlns:a16="http://schemas.microsoft.com/office/drawing/2014/main" val="1782467752"/>
                    </a:ext>
                  </a:extLst>
                </a:gridCol>
                <a:gridCol w="246888">
                  <a:extLst>
                    <a:ext uri="{9D8B030D-6E8A-4147-A177-3AD203B41FA5}">
                      <a16:colId xmlns:a16="http://schemas.microsoft.com/office/drawing/2014/main" val="4053591838"/>
                    </a:ext>
                  </a:extLst>
                </a:gridCol>
                <a:gridCol w="246888">
                  <a:extLst>
                    <a:ext uri="{9D8B030D-6E8A-4147-A177-3AD203B41FA5}">
                      <a16:colId xmlns:a16="http://schemas.microsoft.com/office/drawing/2014/main" val="765282614"/>
                    </a:ext>
                  </a:extLst>
                </a:gridCol>
                <a:gridCol w="246888">
                  <a:extLst>
                    <a:ext uri="{9D8B030D-6E8A-4147-A177-3AD203B41FA5}">
                      <a16:colId xmlns:a16="http://schemas.microsoft.com/office/drawing/2014/main" val="491500850"/>
                    </a:ext>
                  </a:extLst>
                </a:gridCol>
                <a:gridCol w="246888">
                  <a:extLst>
                    <a:ext uri="{9D8B030D-6E8A-4147-A177-3AD203B41FA5}">
                      <a16:colId xmlns:a16="http://schemas.microsoft.com/office/drawing/2014/main" val="2682803894"/>
                    </a:ext>
                  </a:extLst>
                </a:gridCol>
                <a:gridCol w="246888">
                  <a:extLst>
                    <a:ext uri="{9D8B030D-6E8A-4147-A177-3AD203B41FA5}">
                      <a16:colId xmlns:a16="http://schemas.microsoft.com/office/drawing/2014/main" val="1900007256"/>
                    </a:ext>
                  </a:extLst>
                </a:gridCol>
                <a:gridCol w="246888">
                  <a:extLst>
                    <a:ext uri="{9D8B030D-6E8A-4147-A177-3AD203B41FA5}">
                      <a16:colId xmlns:a16="http://schemas.microsoft.com/office/drawing/2014/main" val="2487409418"/>
                    </a:ext>
                  </a:extLst>
                </a:gridCol>
                <a:gridCol w="246888">
                  <a:extLst>
                    <a:ext uri="{9D8B030D-6E8A-4147-A177-3AD203B41FA5}">
                      <a16:colId xmlns:a16="http://schemas.microsoft.com/office/drawing/2014/main" val="3714902844"/>
                    </a:ext>
                  </a:extLst>
                </a:gridCol>
                <a:gridCol w="246888">
                  <a:extLst>
                    <a:ext uri="{9D8B030D-6E8A-4147-A177-3AD203B41FA5}">
                      <a16:colId xmlns:a16="http://schemas.microsoft.com/office/drawing/2014/main" val="2518321147"/>
                    </a:ext>
                  </a:extLst>
                </a:gridCol>
                <a:gridCol w="246888">
                  <a:extLst>
                    <a:ext uri="{9D8B030D-6E8A-4147-A177-3AD203B41FA5}">
                      <a16:colId xmlns:a16="http://schemas.microsoft.com/office/drawing/2014/main" val="2784005688"/>
                    </a:ext>
                  </a:extLst>
                </a:gridCol>
                <a:gridCol w="246888">
                  <a:extLst>
                    <a:ext uri="{9D8B030D-6E8A-4147-A177-3AD203B41FA5}">
                      <a16:colId xmlns:a16="http://schemas.microsoft.com/office/drawing/2014/main" val="682969522"/>
                    </a:ext>
                  </a:extLst>
                </a:gridCol>
                <a:gridCol w="246888">
                  <a:extLst>
                    <a:ext uri="{9D8B030D-6E8A-4147-A177-3AD203B41FA5}">
                      <a16:colId xmlns:a16="http://schemas.microsoft.com/office/drawing/2014/main" val="3208779916"/>
                    </a:ext>
                  </a:extLst>
                </a:gridCol>
                <a:gridCol w="246888">
                  <a:extLst>
                    <a:ext uri="{9D8B030D-6E8A-4147-A177-3AD203B41FA5}">
                      <a16:colId xmlns:a16="http://schemas.microsoft.com/office/drawing/2014/main" val="3300076422"/>
                    </a:ext>
                  </a:extLst>
                </a:gridCol>
                <a:gridCol w="246888">
                  <a:extLst>
                    <a:ext uri="{9D8B030D-6E8A-4147-A177-3AD203B41FA5}">
                      <a16:colId xmlns:a16="http://schemas.microsoft.com/office/drawing/2014/main" val="1175247230"/>
                    </a:ext>
                  </a:extLst>
                </a:gridCol>
                <a:gridCol w="246888">
                  <a:extLst>
                    <a:ext uri="{9D8B030D-6E8A-4147-A177-3AD203B41FA5}">
                      <a16:colId xmlns:a16="http://schemas.microsoft.com/office/drawing/2014/main" val="2299460966"/>
                    </a:ext>
                  </a:extLst>
                </a:gridCol>
                <a:gridCol w="246888">
                  <a:extLst>
                    <a:ext uri="{9D8B030D-6E8A-4147-A177-3AD203B41FA5}">
                      <a16:colId xmlns:a16="http://schemas.microsoft.com/office/drawing/2014/main" val="1207190447"/>
                    </a:ext>
                  </a:extLst>
                </a:gridCol>
                <a:gridCol w="246888">
                  <a:extLst>
                    <a:ext uri="{9D8B030D-6E8A-4147-A177-3AD203B41FA5}">
                      <a16:colId xmlns:a16="http://schemas.microsoft.com/office/drawing/2014/main" val="1670268568"/>
                    </a:ext>
                  </a:extLst>
                </a:gridCol>
                <a:gridCol w="246888">
                  <a:extLst>
                    <a:ext uri="{9D8B030D-6E8A-4147-A177-3AD203B41FA5}">
                      <a16:colId xmlns:a16="http://schemas.microsoft.com/office/drawing/2014/main" val="3380953293"/>
                    </a:ext>
                  </a:extLst>
                </a:gridCol>
                <a:gridCol w="208280">
                  <a:extLst>
                    <a:ext uri="{9D8B030D-6E8A-4147-A177-3AD203B41FA5}">
                      <a16:colId xmlns:a16="http://schemas.microsoft.com/office/drawing/2014/main" val="2043776249"/>
                    </a:ext>
                  </a:extLst>
                </a:gridCol>
                <a:gridCol w="208280">
                  <a:extLst>
                    <a:ext uri="{9D8B030D-6E8A-4147-A177-3AD203B41FA5}">
                      <a16:colId xmlns:a16="http://schemas.microsoft.com/office/drawing/2014/main" val="2252846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031182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- 2019-05-17 22:59:13</a:t>
                      </a:r>
                      <a:r>
                        <a:rPr kumimoji="0" lang="es-ES" sz="1000" b="0" i="0" u="none" strike="noStrike" kern="1200" cap="none" spc="0" normalizeH="0" baseline="0" noProof="0">
                          <a:ln>
                            <a:noFill/>
                          </a:ln>
                          <a:solidFill>
                            <a:prstClr val="black"/>
                          </a:solidFill>
                          <a:effectLst/>
                          <a:uLnTx/>
                          <a:uFillTx/>
                          <a:latin typeface="+mn-lt"/>
                          <a:ea typeface="+mn-ea"/>
                          <a:cs typeface="+mn-cs"/>
                        </a:rPr>
                        <a:t>
 ¿Alguna vez el ahorro ha sido una salvada para vos? Tu historia podría ser una próxima aventura para AYUDAR a Paquito. ¡Contanos! (Si conocés alguien con una buena historia de ahorro, compartile esta publicación). #NoSeasTanPaquito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https://scontent.xx.fbcdn.net/v/t15.5256-10/p168x128/59492714_448852092592737_6975574084717379584_n.jpg?_nc_cat=101&amp;_nc_oc=AQk7dwrkwHKMQwYu1h8FgOsTB7w2PEPS8EPgfPL7saHqQTlWCrx-klDhd5eZg8FSnXo&amp;_nc_ht=scontent.xx&amp;oh=8d562d8ff651a9b87600c78feeafe03d&amp;oe=5E607FBA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13:26:33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1.34 %</a:t>
                      </a:r>
                    </a:p>
                  </a:txBody>
                  <a:tcPr/>
                </a:tc>
                <a:extLst>
                  <a:ext uri="{0D108BD9-81ED-4DB2-BD59-A6C34878D82A}">
                    <a16:rowId xmlns:a16="http://schemas.microsoft.com/office/drawing/2014/main" val="774152345"/>
                  </a:ext>
                </a:extLst>
              </a:tr>
            </a:tbl>
          </a:graphicData>
        </a:graphic>
      </p:graphicFrame>
      <p:sp>
        <p:nvSpPr>
          <p:cNvPr id="4" name="Text Placeholder 3">
            <a:extLst>
              <a:ext uri="{FF2B5EF4-FFF2-40B4-BE49-F238E27FC236}">
                <a16:creationId xmlns:a16="http://schemas.microsoft.com/office/drawing/2014/main" id="{859FBEB5-83B4-412B-B3EC-A383200210B1}"/>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25682502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EB789-883E-4C72-834E-F1363C4B99A8}"/>
              </a:ext>
            </a:extLst>
          </p:cNvPr>
          <p:cNvSpPr>
            <a:spLocks noGrp="1"/>
          </p:cNvSpPr>
          <p:nvPr>
            <p:ph type="title"/>
          </p:nvPr>
        </p:nvSpPr>
        <p:spPr/>
        <p:txBody>
          <a:bodyPr/>
          <a:lstStyle/>
          <a:p>
            <a:r>
              <a:rPr lang="es-ES"/>
              <a:t>Facebook Own Videos Table | Asociación Bancaria Costarricense - 4 of 15</a:t>
            </a:r>
            <a:endParaRPr lang="en-US"/>
          </a:p>
        </p:txBody>
      </p:sp>
      <p:graphicFrame>
        <p:nvGraphicFramePr>
          <p:cNvPr id="5" name="Table Placeholder 4">
            <a:extLst>
              <a:ext uri="{FF2B5EF4-FFF2-40B4-BE49-F238E27FC236}">
                <a16:creationId xmlns:a16="http://schemas.microsoft.com/office/drawing/2014/main" id="{AEE9D379-D16D-4402-9EA7-40469E63C96D}"/>
              </a:ext>
            </a:extLst>
          </p:cNvPr>
          <p:cNvGraphicFramePr>
            <a:graphicFrameLocks noGrp="1"/>
          </p:cNvGraphicFramePr>
          <p:nvPr>
            <p:ph type="tbl" sz="quarter" idx="13"/>
            <p:extLst>
              <p:ext uri="{D42A27DB-BD31-4B8C-83A1-F6EECF244321}">
                <p14:modId xmlns:p14="http://schemas.microsoft.com/office/powerpoint/2010/main" val="3580521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67876144"/>
                    </a:ext>
                  </a:extLst>
                </a:gridCol>
                <a:gridCol w="987552">
                  <a:extLst>
                    <a:ext uri="{9D8B030D-6E8A-4147-A177-3AD203B41FA5}">
                      <a16:colId xmlns:a16="http://schemas.microsoft.com/office/drawing/2014/main" val="2915284076"/>
                    </a:ext>
                  </a:extLst>
                </a:gridCol>
                <a:gridCol w="208280">
                  <a:extLst>
                    <a:ext uri="{9D8B030D-6E8A-4147-A177-3AD203B41FA5}">
                      <a16:colId xmlns:a16="http://schemas.microsoft.com/office/drawing/2014/main" val="3632382467"/>
                    </a:ext>
                  </a:extLst>
                </a:gridCol>
                <a:gridCol w="246888">
                  <a:extLst>
                    <a:ext uri="{9D8B030D-6E8A-4147-A177-3AD203B41FA5}">
                      <a16:colId xmlns:a16="http://schemas.microsoft.com/office/drawing/2014/main" val="1724871647"/>
                    </a:ext>
                  </a:extLst>
                </a:gridCol>
                <a:gridCol w="246888">
                  <a:extLst>
                    <a:ext uri="{9D8B030D-6E8A-4147-A177-3AD203B41FA5}">
                      <a16:colId xmlns:a16="http://schemas.microsoft.com/office/drawing/2014/main" val="3516237911"/>
                    </a:ext>
                  </a:extLst>
                </a:gridCol>
                <a:gridCol w="246888">
                  <a:extLst>
                    <a:ext uri="{9D8B030D-6E8A-4147-A177-3AD203B41FA5}">
                      <a16:colId xmlns:a16="http://schemas.microsoft.com/office/drawing/2014/main" val="150224094"/>
                    </a:ext>
                  </a:extLst>
                </a:gridCol>
                <a:gridCol w="246888">
                  <a:extLst>
                    <a:ext uri="{9D8B030D-6E8A-4147-A177-3AD203B41FA5}">
                      <a16:colId xmlns:a16="http://schemas.microsoft.com/office/drawing/2014/main" val="951828192"/>
                    </a:ext>
                  </a:extLst>
                </a:gridCol>
                <a:gridCol w="246888">
                  <a:extLst>
                    <a:ext uri="{9D8B030D-6E8A-4147-A177-3AD203B41FA5}">
                      <a16:colId xmlns:a16="http://schemas.microsoft.com/office/drawing/2014/main" val="1780861981"/>
                    </a:ext>
                  </a:extLst>
                </a:gridCol>
                <a:gridCol w="246888">
                  <a:extLst>
                    <a:ext uri="{9D8B030D-6E8A-4147-A177-3AD203B41FA5}">
                      <a16:colId xmlns:a16="http://schemas.microsoft.com/office/drawing/2014/main" val="950035607"/>
                    </a:ext>
                  </a:extLst>
                </a:gridCol>
                <a:gridCol w="246888">
                  <a:extLst>
                    <a:ext uri="{9D8B030D-6E8A-4147-A177-3AD203B41FA5}">
                      <a16:colId xmlns:a16="http://schemas.microsoft.com/office/drawing/2014/main" val="2290410863"/>
                    </a:ext>
                  </a:extLst>
                </a:gridCol>
                <a:gridCol w="246888">
                  <a:extLst>
                    <a:ext uri="{9D8B030D-6E8A-4147-A177-3AD203B41FA5}">
                      <a16:colId xmlns:a16="http://schemas.microsoft.com/office/drawing/2014/main" val="100373104"/>
                    </a:ext>
                  </a:extLst>
                </a:gridCol>
                <a:gridCol w="246888">
                  <a:extLst>
                    <a:ext uri="{9D8B030D-6E8A-4147-A177-3AD203B41FA5}">
                      <a16:colId xmlns:a16="http://schemas.microsoft.com/office/drawing/2014/main" val="2862965863"/>
                    </a:ext>
                  </a:extLst>
                </a:gridCol>
                <a:gridCol w="246888">
                  <a:extLst>
                    <a:ext uri="{9D8B030D-6E8A-4147-A177-3AD203B41FA5}">
                      <a16:colId xmlns:a16="http://schemas.microsoft.com/office/drawing/2014/main" val="914128378"/>
                    </a:ext>
                  </a:extLst>
                </a:gridCol>
                <a:gridCol w="246888">
                  <a:extLst>
                    <a:ext uri="{9D8B030D-6E8A-4147-A177-3AD203B41FA5}">
                      <a16:colId xmlns:a16="http://schemas.microsoft.com/office/drawing/2014/main" val="1897666023"/>
                    </a:ext>
                  </a:extLst>
                </a:gridCol>
                <a:gridCol w="246888">
                  <a:extLst>
                    <a:ext uri="{9D8B030D-6E8A-4147-A177-3AD203B41FA5}">
                      <a16:colId xmlns:a16="http://schemas.microsoft.com/office/drawing/2014/main" val="2481349811"/>
                    </a:ext>
                  </a:extLst>
                </a:gridCol>
                <a:gridCol w="246888">
                  <a:extLst>
                    <a:ext uri="{9D8B030D-6E8A-4147-A177-3AD203B41FA5}">
                      <a16:colId xmlns:a16="http://schemas.microsoft.com/office/drawing/2014/main" val="622580592"/>
                    </a:ext>
                  </a:extLst>
                </a:gridCol>
                <a:gridCol w="246888">
                  <a:extLst>
                    <a:ext uri="{9D8B030D-6E8A-4147-A177-3AD203B41FA5}">
                      <a16:colId xmlns:a16="http://schemas.microsoft.com/office/drawing/2014/main" val="3099603137"/>
                    </a:ext>
                  </a:extLst>
                </a:gridCol>
                <a:gridCol w="246888">
                  <a:extLst>
                    <a:ext uri="{9D8B030D-6E8A-4147-A177-3AD203B41FA5}">
                      <a16:colId xmlns:a16="http://schemas.microsoft.com/office/drawing/2014/main" val="2441210924"/>
                    </a:ext>
                  </a:extLst>
                </a:gridCol>
                <a:gridCol w="246888">
                  <a:extLst>
                    <a:ext uri="{9D8B030D-6E8A-4147-A177-3AD203B41FA5}">
                      <a16:colId xmlns:a16="http://schemas.microsoft.com/office/drawing/2014/main" val="4112446501"/>
                    </a:ext>
                  </a:extLst>
                </a:gridCol>
                <a:gridCol w="246888">
                  <a:extLst>
                    <a:ext uri="{9D8B030D-6E8A-4147-A177-3AD203B41FA5}">
                      <a16:colId xmlns:a16="http://schemas.microsoft.com/office/drawing/2014/main" val="1100394063"/>
                    </a:ext>
                  </a:extLst>
                </a:gridCol>
                <a:gridCol w="246888">
                  <a:extLst>
                    <a:ext uri="{9D8B030D-6E8A-4147-A177-3AD203B41FA5}">
                      <a16:colId xmlns:a16="http://schemas.microsoft.com/office/drawing/2014/main" val="1812447062"/>
                    </a:ext>
                  </a:extLst>
                </a:gridCol>
                <a:gridCol w="246888">
                  <a:extLst>
                    <a:ext uri="{9D8B030D-6E8A-4147-A177-3AD203B41FA5}">
                      <a16:colId xmlns:a16="http://schemas.microsoft.com/office/drawing/2014/main" val="160322283"/>
                    </a:ext>
                  </a:extLst>
                </a:gridCol>
                <a:gridCol w="208280">
                  <a:extLst>
                    <a:ext uri="{9D8B030D-6E8A-4147-A177-3AD203B41FA5}">
                      <a16:colId xmlns:a16="http://schemas.microsoft.com/office/drawing/2014/main" val="3060684407"/>
                    </a:ext>
                  </a:extLst>
                </a:gridCol>
                <a:gridCol w="208280">
                  <a:extLst>
                    <a:ext uri="{9D8B030D-6E8A-4147-A177-3AD203B41FA5}">
                      <a16:colId xmlns:a16="http://schemas.microsoft.com/office/drawing/2014/main" val="2838616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323060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- 2019-05-14 22:42:27</a:t>
                      </a:r>
                      <a:r>
                        <a:rPr kumimoji="0" lang="es-ES" sz="1000" b="0" i="0" u="none" strike="noStrike" kern="1200" cap="none" spc="0" normalizeH="0" baseline="0" noProof="0">
                          <a:ln>
                            <a:noFill/>
                          </a:ln>
                          <a:solidFill>
                            <a:prstClr val="black"/>
                          </a:solidFill>
                          <a:effectLst/>
                          <a:uLnTx/>
                          <a:uFillTx/>
                          <a:latin typeface="+mn-lt"/>
                          <a:ea typeface="+mn-ea"/>
                          <a:cs typeface="+mn-cs"/>
                        </a:rPr>
                        <a:t>
 Toda acción, tiene consecuencias. ¿Estás siendo ordenado o le estás siguiendo el ejemplo a Paquito? Disfrutá de sus cosas, pero de forma responsable. (Compartí este consejo con algún Paquito). #NoSeasTanPaquito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https://scontent.xx.fbcdn.net/v/t15.5256-10/p168x128/59654508_2304775359766021_3641723231502598144_n.jpg?_nc_cat=106&amp;_nc_oc=AQmZQGDfWdaUj4BUE6PZ_ZOHzHan-FeR_x0aTNOZkszVp30Di5GH8ORBC9F2DiksTs0&amp;_nc_ht=scontent.xx&amp;oh=249b8178976c913208e357c9e80128a1&amp;oe=5E46F7AA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13:26:33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2.02 %</a:t>
                      </a:r>
                    </a:p>
                  </a:txBody>
                  <a:tcPr/>
                </a:tc>
                <a:extLst>
                  <a:ext uri="{0D108BD9-81ED-4DB2-BD59-A6C34878D82A}">
                    <a16:rowId xmlns:a16="http://schemas.microsoft.com/office/drawing/2014/main" val="3754422136"/>
                  </a:ext>
                </a:extLst>
              </a:tr>
            </a:tbl>
          </a:graphicData>
        </a:graphic>
      </p:graphicFrame>
      <p:sp>
        <p:nvSpPr>
          <p:cNvPr id="4" name="Text Placeholder 3">
            <a:extLst>
              <a:ext uri="{FF2B5EF4-FFF2-40B4-BE49-F238E27FC236}">
                <a16:creationId xmlns:a16="http://schemas.microsoft.com/office/drawing/2014/main" id="{2D04E024-0AA9-4E34-AED8-3E97B6F2590E}"/>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38884956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43144-4537-4131-B568-9179AE36C210}"/>
              </a:ext>
            </a:extLst>
          </p:cNvPr>
          <p:cNvSpPr>
            <a:spLocks noGrp="1"/>
          </p:cNvSpPr>
          <p:nvPr>
            <p:ph type="title"/>
          </p:nvPr>
        </p:nvSpPr>
        <p:spPr/>
        <p:txBody>
          <a:bodyPr/>
          <a:lstStyle/>
          <a:p>
            <a:r>
              <a:rPr lang="es-ES"/>
              <a:t>Facebook Own Videos Table | Asociación Bancaria Costarricense - 5 of 15</a:t>
            </a:r>
            <a:endParaRPr lang="en-US"/>
          </a:p>
        </p:txBody>
      </p:sp>
      <p:graphicFrame>
        <p:nvGraphicFramePr>
          <p:cNvPr id="5" name="Table Placeholder 4">
            <a:extLst>
              <a:ext uri="{FF2B5EF4-FFF2-40B4-BE49-F238E27FC236}">
                <a16:creationId xmlns:a16="http://schemas.microsoft.com/office/drawing/2014/main" id="{EE37F87A-1BF7-4F1E-ADD6-EC4DBA9F10FC}"/>
              </a:ext>
            </a:extLst>
          </p:cNvPr>
          <p:cNvGraphicFramePr>
            <a:graphicFrameLocks noGrp="1"/>
          </p:cNvGraphicFramePr>
          <p:nvPr>
            <p:ph type="tbl" sz="quarter" idx="13"/>
            <p:extLst>
              <p:ext uri="{D42A27DB-BD31-4B8C-83A1-F6EECF244321}">
                <p14:modId xmlns:p14="http://schemas.microsoft.com/office/powerpoint/2010/main" val="2363593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8187067"/>
                    </a:ext>
                  </a:extLst>
                </a:gridCol>
                <a:gridCol w="987552">
                  <a:extLst>
                    <a:ext uri="{9D8B030D-6E8A-4147-A177-3AD203B41FA5}">
                      <a16:colId xmlns:a16="http://schemas.microsoft.com/office/drawing/2014/main" val="3909170062"/>
                    </a:ext>
                  </a:extLst>
                </a:gridCol>
                <a:gridCol w="208280">
                  <a:extLst>
                    <a:ext uri="{9D8B030D-6E8A-4147-A177-3AD203B41FA5}">
                      <a16:colId xmlns:a16="http://schemas.microsoft.com/office/drawing/2014/main" val="846540549"/>
                    </a:ext>
                  </a:extLst>
                </a:gridCol>
                <a:gridCol w="246888">
                  <a:extLst>
                    <a:ext uri="{9D8B030D-6E8A-4147-A177-3AD203B41FA5}">
                      <a16:colId xmlns:a16="http://schemas.microsoft.com/office/drawing/2014/main" val="12260698"/>
                    </a:ext>
                  </a:extLst>
                </a:gridCol>
                <a:gridCol w="246888">
                  <a:extLst>
                    <a:ext uri="{9D8B030D-6E8A-4147-A177-3AD203B41FA5}">
                      <a16:colId xmlns:a16="http://schemas.microsoft.com/office/drawing/2014/main" val="914806045"/>
                    </a:ext>
                  </a:extLst>
                </a:gridCol>
                <a:gridCol w="246888">
                  <a:extLst>
                    <a:ext uri="{9D8B030D-6E8A-4147-A177-3AD203B41FA5}">
                      <a16:colId xmlns:a16="http://schemas.microsoft.com/office/drawing/2014/main" val="2407409724"/>
                    </a:ext>
                  </a:extLst>
                </a:gridCol>
                <a:gridCol w="246888">
                  <a:extLst>
                    <a:ext uri="{9D8B030D-6E8A-4147-A177-3AD203B41FA5}">
                      <a16:colId xmlns:a16="http://schemas.microsoft.com/office/drawing/2014/main" val="4024475295"/>
                    </a:ext>
                  </a:extLst>
                </a:gridCol>
                <a:gridCol w="246888">
                  <a:extLst>
                    <a:ext uri="{9D8B030D-6E8A-4147-A177-3AD203B41FA5}">
                      <a16:colId xmlns:a16="http://schemas.microsoft.com/office/drawing/2014/main" val="2280330817"/>
                    </a:ext>
                  </a:extLst>
                </a:gridCol>
                <a:gridCol w="246888">
                  <a:extLst>
                    <a:ext uri="{9D8B030D-6E8A-4147-A177-3AD203B41FA5}">
                      <a16:colId xmlns:a16="http://schemas.microsoft.com/office/drawing/2014/main" val="3193102481"/>
                    </a:ext>
                  </a:extLst>
                </a:gridCol>
                <a:gridCol w="246888">
                  <a:extLst>
                    <a:ext uri="{9D8B030D-6E8A-4147-A177-3AD203B41FA5}">
                      <a16:colId xmlns:a16="http://schemas.microsoft.com/office/drawing/2014/main" val="2272034581"/>
                    </a:ext>
                  </a:extLst>
                </a:gridCol>
                <a:gridCol w="246888">
                  <a:extLst>
                    <a:ext uri="{9D8B030D-6E8A-4147-A177-3AD203B41FA5}">
                      <a16:colId xmlns:a16="http://schemas.microsoft.com/office/drawing/2014/main" val="2990820620"/>
                    </a:ext>
                  </a:extLst>
                </a:gridCol>
                <a:gridCol w="246888">
                  <a:extLst>
                    <a:ext uri="{9D8B030D-6E8A-4147-A177-3AD203B41FA5}">
                      <a16:colId xmlns:a16="http://schemas.microsoft.com/office/drawing/2014/main" val="2763723786"/>
                    </a:ext>
                  </a:extLst>
                </a:gridCol>
                <a:gridCol w="246888">
                  <a:extLst>
                    <a:ext uri="{9D8B030D-6E8A-4147-A177-3AD203B41FA5}">
                      <a16:colId xmlns:a16="http://schemas.microsoft.com/office/drawing/2014/main" val="33082756"/>
                    </a:ext>
                  </a:extLst>
                </a:gridCol>
                <a:gridCol w="246888">
                  <a:extLst>
                    <a:ext uri="{9D8B030D-6E8A-4147-A177-3AD203B41FA5}">
                      <a16:colId xmlns:a16="http://schemas.microsoft.com/office/drawing/2014/main" val="60978370"/>
                    </a:ext>
                  </a:extLst>
                </a:gridCol>
                <a:gridCol w="246888">
                  <a:extLst>
                    <a:ext uri="{9D8B030D-6E8A-4147-A177-3AD203B41FA5}">
                      <a16:colId xmlns:a16="http://schemas.microsoft.com/office/drawing/2014/main" val="644399745"/>
                    </a:ext>
                  </a:extLst>
                </a:gridCol>
                <a:gridCol w="246888">
                  <a:extLst>
                    <a:ext uri="{9D8B030D-6E8A-4147-A177-3AD203B41FA5}">
                      <a16:colId xmlns:a16="http://schemas.microsoft.com/office/drawing/2014/main" val="702306415"/>
                    </a:ext>
                  </a:extLst>
                </a:gridCol>
                <a:gridCol w="246888">
                  <a:extLst>
                    <a:ext uri="{9D8B030D-6E8A-4147-A177-3AD203B41FA5}">
                      <a16:colId xmlns:a16="http://schemas.microsoft.com/office/drawing/2014/main" val="1742406834"/>
                    </a:ext>
                  </a:extLst>
                </a:gridCol>
                <a:gridCol w="246888">
                  <a:extLst>
                    <a:ext uri="{9D8B030D-6E8A-4147-A177-3AD203B41FA5}">
                      <a16:colId xmlns:a16="http://schemas.microsoft.com/office/drawing/2014/main" val="4089200014"/>
                    </a:ext>
                  </a:extLst>
                </a:gridCol>
                <a:gridCol w="246888">
                  <a:extLst>
                    <a:ext uri="{9D8B030D-6E8A-4147-A177-3AD203B41FA5}">
                      <a16:colId xmlns:a16="http://schemas.microsoft.com/office/drawing/2014/main" val="2492059514"/>
                    </a:ext>
                  </a:extLst>
                </a:gridCol>
                <a:gridCol w="246888">
                  <a:extLst>
                    <a:ext uri="{9D8B030D-6E8A-4147-A177-3AD203B41FA5}">
                      <a16:colId xmlns:a16="http://schemas.microsoft.com/office/drawing/2014/main" val="1825736232"/>
                    </a:ext>
                  </a:extLst>
                </a:gridCol>
                <a:gridCol w="246888">
                  <a:extLst>
                    <a:ext uri="{9D8B030D-6E8A-4147-A177-3AD203B41FA5}">
                      <a16:colId xmlns:a16="http://schemas.microsoft.com/office/drawing/2014/main" val="175792061"/>
                    </a:ext>
                  </a:extLst>
                </a:gridCol>
                <a:gridCol w="246888">
                  <a:extLst>
                    <a:ext uri="{9D8B030D-6E8A-4147-A177-3AD203B41FA5}">
                      <a16:colId xmlns:a16="http://schemas.microsoft.com/office/drawing/2014/main" val="3892319873"/>
                    </a:ext>
                  </a:extLst>
                </a:gridCol>
                <a:gridCol w="208280">
                  <a:extLst>
                    <a:ext uri="{9D8B030D-6E8A-4147-A177-3AD203B41FA5}">
                      <a16:colId xmlns:a16="http://schemas.microsoft.com/office/drawing/2014/main" val="3423928178"/>
                    </a:ext>
                  </a:extLst>
                </a:gridCol>
                <a:gridCol w="208280">
                  <a:extLst>
                    <a:ext uri="{9D8B030D-6E8A-4147-A177-3AD203B41FA5}">
                      <a16:colId xmlns:a16="http://schemas.microsoft.com/office/drawing/2014/main" val="501525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895876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- 2019-03-23 00:08:07</a:t>
                      </a:r>
                      <a:r>
                        <a:rPr kumimoji="0" lang="es-ES"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https://scontent.xx.fbcdn.net/v/t15.5256-10/p160x160/54455431_425269674894888_8279481501008003072_n.jpg?_nc_cat=101&amp;_nc_oc=AQnRGRmYQyJxZz9IVS7UEKzbx0G64hQyv6VeA_rGuR9ZNv032jw21bKLHSycLgmuTD0&amp;_nc_ht=scontent.xx&amp;oh=aef339d79a33e28943058a15cf960a71&amp;oe=5E540B68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13:26:33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3.18 %</a:t>
                      </a:r>
                    </a:p>
                  </a:txBody>
                  <a:tcPr/>
                </a:tc>
                <a:extLst>
                  <a:ext uri="{0D108BD9-81ED-4DB2-BD59-A6C34878D82A}">
                    <a16:rowId xmlns:a16="http://schemas.microsoft.com/office/drawing/2014/main" val="3853414761"/>
                  </a:ext>
                </a:extLst>
              </a:tr>
            </a:tbl>
          </a:graphicData>
        </a:graphic>
      </p:graphicFrame>
      <p:sp>
        <p:nvSpPr>
          <p:cNvPr id="4" name="Text Placeholder 3">
            <a:extLst>
              <a:ext uri="{FF2B5EF4-FFF2-40B4-BE49-F238E27FC236}">
                <a16:creationId xmlns:a16="http://schemas.microsoft.com/office/drawing/2014/main" id="{E4E4CB25-9557-4F4F-A857-194156DB1EE9}"/>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216824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FA161-3303-451D-8A1A-A0CAB4FE35C7}"/>
              </a:ext>
            </a:extLst>
          </p:cNvPr>
          <p:cNvSpPr>
            <a:spLocks noGrp="1"/>
          </p:cNvSpPr>
          <p:nvPr>
            <p:ph type="title"/>
          </p:nvPr>
        </p:nvSpPr>
        <p:spPr/>
        <p:txBody>
          <a:bodyPr/>
          <a:lstStyle/>
          <a:p>
            <a:r>
              <a:rPr lang="es-ES"/>
              <a:t>Facebook Own Videos Table | Asociación Bancaria Costarricense - 6 of 15</a:t>
            </a:r>
            <a:endParaRPr lang="en-US"/>
          </a:p>
        </p:txBody>
      </p:sp>
      <p:graphicFrame>
        <p:nvGraphicFramePr>
          <p:cNvPr id="5" name="Table Placeholder 4">
            <a:extLst>
              <a:ext uri="{FF2B5EF4-FFF2-40B4-BE49-F238E27FC236}">
                <a16:creationId xmlns:a16="http://schemas.microsoft.com/office/drawing/2014/main" id="{94CF7BB6-64E7-4CC5-BFBD-5516D6CF8313}"/>
              </a:ext>
            </a:extLst>
          </p:cNvPr>
          <p:cNvGraphicFramePr>
            <a:graphicFrameLocks noGrp="1"/>
          </p:cNvGraphicFramePr>
          <p:nvPr>
            <p:ph type="tbl" sz="quarter" idx="13"/>
            <p:extLst>
              <p:ext uri="{D42A27DB-BD31-4B8C-83A1-F6EECF244321}">
                <p14:modId xmlns:p14="http://schemas.microsoft.com/office/powerpoint/2010/main" val="400785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44172643"/>
                    </a:ext>
                  </a:extLst>
                </a:gridCol>
                <a:gridCol w="987552">
                  <a:extLst>
                    <a:ext uri="{9D8B030D-6E8A-4147-A177-3AD203B41FA5}">
                      <a16:colId xmlns:a16="http://schemas.microsoft.com/office/drawing/2014/main" val="1542310272"/>
                    </a:ext>
                  </a:extLst>
                </a:gridCol>
                <a:gridCol w="208280">
                  <a:extLst>
                    <a:ext uri="{9D8B030D-6E8A-4147-A177-3AD203B41FA5}">
                      <a16:colId xmlns:a16="http://schemas.microsoft.com/office/drawing/2014/main" val="792262257"/>
                    </a:ext>
                  </a:extLst>
                </a:gridCol>
                <a:gridCol w="246888">
                  <a:extLst>
                    <a:ext uri="{9D8B030D-6E8A-4147-A177-3AD203B41FA5}">
                      <a16:colId xmlns:a16="http://schemas.microsoft.com/office/drawing/2014/main" val="3977602984"/>
                    </a:ext>
                  </a:extLst>
                </a:gridCol>
                <a:gridCol w="246888">
                  <a:extLst>
                    <a:ext uri="{9D8B030D-6E8A-4147-A177-3AD203B41FA5}">
                      <a16:colId xmlns:a16="http://schemas.microsoft.com/office/drawing/2014/main" val="121928758"/>
                    </a:ext>
                  </a:extLst>
                </a:gridCol>
                <a:gridCol w="246888">
                  <a:extLst>
                    <a:ext uri="{9D8B030D-6E8A-4147-A177-3AD203B41FA5}">
                      <a16:colId xmlns:a16="http://schemas.microsoft.com/office/drawing/2014/main" val="2973030348"/>
                    </a:ext>
                  </a:extLst>
                </a:gridCol>
                <a:gridCol w="246888">
                  <a:extLst>
                    <a:ext uri="{9D8B030D-6E8A-4147-A177-3AD203B41FA5}">
                      <a16:colId xmlns:a16="http://schemas.microsoft.com/office/drawing/2014/main" val="1121963705"/>
                    </a:ext>
                  </a:extLst>
                </a:gridCol>
                <a:gridCol w="246888">
                  <a:extLst>
                    <a:ext uri="{9D8B030D-6E8A-4147-A177-3AD203B41FA5}">
                      <a16:colId xmlns:a16="http://schemas.microsoft.com/office/drawing/2014/main" val="3467541905"/>
                    </a:ext>
                  </a:extLst>
                </a:gridCol>
                <a:gridCol w="246888">
                  <a:extLst>
                    <a:ext uri="{9D8B030D-6E8A-4147-A177-3AD203B41FA5}">
                      <a16:colId xmlns:a16="http://schemas.microsoft.com/office/drawing/2014/main" val="332871084"/>
                    </a:ext>
                  </a:extLst>
                </a:gridCol>
                <a:gridCol w="246888">
                  <a:extLst>
                    <a:ext uri="{9D8B030D-6E8A-4147-A177-3AD203B41FA5}">
                      <a16:colId xmlns:a16="http://schemas.microsoft.com/office/drawing/2014/main" val="2052405409"/>
                    </a:ext>
                  </a:extLst>
                </a:gridCol>
                <a:gridCol w="246888">
                  <a:extLst>
                    <a:ext uri="{9D8B030D-6E8A-4147-A177-3AD203B41FA5}">
                      <a16:colId xmlns:a16="http://schemas.microsoft.com/office/drawing/2014/main" val="3202242245"/>
                    </a:ext>
                  </a:extLst>
                </a:gridCol>
                <a:gridCol w="246888">
                  <a:extLst>
                    <a:ext uri="{9D8B030D-6E8A-4147-A177-3AD203B41FA5}">
                      <a16:colId xmlns:a16="http://schemas.microsoft.com/office/drawing/2014/main" val="4223365860"/>
                    </a:ext>
                  </a:extLst>
                </a:gridCol>
                <a:gridCol w="246888">
                  <a:extLst>
                    <a:ext uri="{9D8B030D-6E8A-4147-A177-3AD203B41FA5}">
                      <a16:colId xmlns:a16="http://schemas.microsoft.com/office/drawing/2014/main" val="314121146"/>
                    </a:ext>
                  </a:extLst>
                </a:gridCol>
                <a:gridCol w="246888">
                  <a:extLst>
                    <a:ext uri="{9D8B030D-6E8A-4147-A177-3AD203B41FA5}">
                      <a16:colId xmlns:a16="http://schemas.microsoft.com/office/drawing/2014/main" val="463280043"/>
                    </a:ext>
                  </a:extLst>
                </a:gridCol>
                <a:gridCol w="246888">
                  <a:extLst>
                    <a:ext uri="{9D8B030D-6E8A-4147-A177-3AD203B41FA5}">
                      <a16:colId xmlns:a16="http://schemas.microsoft.com/office/drawing/2014/main" val="2379691176"/>
                    </a:ext>
                  </a:extLst>
                </a:gridCol>
                <a:gridCol w="246888">
                  <a:extLst>
                    <a:ext uri="{9D8B030D-6E8A-4147-A177-3AD203B41FA5}">
                      <a16:colId xmlns:a16="http://schemas.microsoft.com/office/drawing/2014/main" val="1460934727"/>
                    </a:ext>
                  </a:extLst>
                </a:gridCol>
                <a:gridCol w="246888">
                  <a:extLst>
                    <a:ext uri="{9D8B030D-6E8A-4147-A177-3AD203B41FA5}">
                      <a16:colId xmlns:a16="http://schemas.microsoft.com/office/drawing/2014/main" val="2032221490"/>
                    </a:ext>
                  </a:extLst>
                </a:gridCol>
                <a:gridCol w="246888">
                  <a:extLst>
                    <a:ext uri="{9D8B030D-6E8A-4147-A177-3AD203B41FA5}">
                      <a16:colId xmlns:a16="http://schemas.microsoft.com/office/drawing/2014/main" val="1000451396"/>
                    </a:ext>
                  </a:extLst>
                </a:gridCol>
                <a:gridCol w="246888">
                  <a:extLst>
                    <a:ext uri="{9D8B030D-6E8A-4147-A177-3AD203B41FA5}">
                      <a16:colId xmlns:a16="http://schemas.microsoft.com/office/drawing/2014/main" val="3435354743"/>
                    </a:ext>
                  </a:extLst>
                </a:gridCol>
                <a:gridCol w="246888">
                  <a:extLst>
                    <a:ext uri="{9D8B030D-6E8A-4147-A177-3AD203B41FA5}">
                      <a16:colId xmlns:a16="http://schemas.microsoft.com/office/drawing/2014/main" val="1829415135"/>
                    </a:ext>
                  </a:extLst>
                </a:gridCol>
                <a:gridCol w="246888">
                  <a:extLst>
                    <a:ext uri="{9D8B030D-6E8A-4147-A177-3AD203B41FA5}">
                      <a16:colId xmlns:a16="http://schemas.microsoft.com/office/drawing/2014/main" val="1592663725"/>
                    </a:ext>
                  </a:extLst>
                </a:gridCol>
                <a:gridCol w="246888">
                  <a:extLst>
                    <a:ext uri="{9D8B030D-6E8A-4147-A177-3AD203B41FA5}">
                      <a16:colId xmlns:a16="http://schemas.microsoft.com/office/drawing/2014/main" val="617265798"/>
                    </a:ext>
                  </a:extLst>
                </a:gridCol>
                <a:gridCol w="208280">
                  <a:extLst>
                    <a:ext uri="{9D8B030D-6E8A-4147-A177-3AD203B41FA5}">
                      <a16:colId xmlns:a16="http://schemas.microsoft.com/office/drawing/2014/main" val="3396994602"/>
                    </a:ext>
                  </a:extLst>
                </a:gridCol>
                <a:gridCol w="208280">
                  <a:extLst>
                    <a:ext uri="{9D8B030D-6E8A-4147-A177-3AD203B41FA5}">
                      <a16:colId xmlns:a16="http://schemas.microsoft.com/office/drawing/2014/main" val="100452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960132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- 2019-05-01 03:53:33</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la FIRMA DEL CONVENIO DE COOPERACIÓN CON EL CLUB DE RIESGOS DE ESPAÑA, con el fin de reforzar la difusión de la cultura del riesgo en Costa Rica y servir de foro para el intercambio de ideas y experiencias sobre las mejores prácticas en materia de  riesgos derivados de la actividad financiera. En octubre tendremos el primer Congreso de Riesgo organizado por el Club y la ABC; los mantendremos informados.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https://scontent.xx.fbcdn.net/v/t15.5256-10/p160x160/58734146_1129750770541443_9105518722663055360_n.jpg?_nc_cat=106&amp;_nc_oc=AQkI1g5amPh3tWYSPpiEoi4EySsq2n36kLflJx-pq8n9tLzPn8du-k-0E813TnPHmj8&amp;_nc_ht=scontent.xx&amp;oh=ec8e2319f7d21b9d0006153de55edf60&amp;oe=5E4DAE64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13:26:33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2.89 %</a:t>
                      </a:r>
                    </a:p>
                  </a:txBody>
                  <a:tcPr/>
                </a:tc>
                <a:extLst>
                  <a:ext uri="{0D108BD9-81ED-4DB2-BD59-A6C34878D82A}">
                    <a16:rowId xmlns:a16="http://schemas.microsoft.com/office/drawing/2014/main" val="427193300"/>
                  </a:ext>
                </a:extLst>
              </a:tr>
            </a:tbl>
          </a:graphicData>
        </a:graphic>
      </p:graphicFrame>
      <p:sp>
        <p:nvSpPr>
          <p:cNvPr id="4" name="Text Placeholder 3">
            <a:extLst>
              <a:ext uri="{FF2B5EF4-FFF2-40B4-BE49-F238E27FC236}">
                <a16:creationId xmlns:a16="http://schemas.microsoft.com/office/drawing/2014/main" id="{77D95628-1B59-4676-AD1A-A29A04825254}"/>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4047966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96739-C93A-4E0F-8241-3E7290AE3566}"/>
              </a:ext>
            </a:extLst>
          </p:cNvPr>
          <p:cNvSpPr>
            <a:spLocks noGrp="1"/>
          </p:cNvSpPr>
          <p:nvPr>
            <p:ph type="title"/>
          </p:nvPr>
        </p:nvSpPr>
        <p:spPr/>
        <p:txBody>
          <a:bodyPr/>
          <a:lstStyle/>
          <a:p>
            <a:r>
              <a:rPr lang="es-ES"/>
              <a:t>Facebook Own Videos Table | Asociación Bancaria Costarricense - 7 of 15</a:t>
            </a:r>
            <a:endParaRPr lang="en-US"/>
          </a:p>
        </p:txBody>
      </p:sp>
      <p:graphicFrame>
        <p:nvGraphicFramePr>
          <p:cNvPr id="5" name="Table Placeholder 4">
            <a:extLst>
              <a:ext uri="{FF2B5EF4-FFF2-40B4-BE49-F238E27FC236}">
                <a16:creationId xmlns:a16="http://schemas.microsoft.com/office/drawing/2014/main" id="{AD3689DF-9F07-48F0-8070-722D18D395A8}"/>
              </a:ext>
            </a:extLst>
          </p:cNvPr>
          <p:cNvGraphicFramePr>
            <a:graphicFrameLocks noGrp="1"/>
          </p:cNvGraphicFramePr>
          <p:nvPr>
            <p:ph type="tbl" sz="quarter" idx="13"/>
            <p:extLst>
              <p:ext uri="{D42A27DB-BD31-4B8C-83A1-F6EECF244321}">
                <p14:modId xmlns:p14="http://schemas.microsoft.com/office/powerpoint/2010/main" val="2665035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65083231"/>
                    </a:ext>
                  </a:extLst>
                </a:gridCol>
                <a:gridCol w="987552">
                  <a:extLst>
                    <a:ext uri="{9D8B030D-6E8A-4147-A177-3AD203B41FA5}">
                      <a16:colId xmlns:a16="http://schemas.microsoft.com/office/drawing/2014/main" val="3232438055"/>
                    </a:ext>
                  </a:extLst>
                </a:gridCol>
                <a:gridCol w="208280">
                  <a:extLst>
                    <a:ext uri="{9D8B030D-6E8A-4147-A177-3AD203B41FA5}">
                      <a16:colId xmlns:a16="http://schemas.microsoft.com/office/drawing/2014/main" val="1826550222"/>
                    </a:ext>
                  </a:extLst>
                </a:gridCol>
                <a:gridCol w="246888">
                  <a:extLst>
                    <a:ext uri="{9D8B030D-6E8A-4147-A177-3AD203B41FA5}">
                      <a16:colId xmlns:a16="http://schemas.microsoft.com/office/drawing/2014/main" val="3590869226"/>
                    </a:ext>
                  </a:extLst>
                </a:gridCol>
                <a:gridCol w="246888">
                  <a:extLst>
                    <a:ext uri="{9D8B030D-6E8A-4147-A177-3AD203B41FA5}">
                      <a16:colId xmlns:a16="http://schemas.microsoft.com/office/drawing/2014/main" val="638150152"/>
                    </a:ext>
                  </a:extLst>
                </a:gridCol>
                <a:gridCol w="246888">
                  <a:extLst>
                    <a:ext uri="{9D8B030D-6E8A-4147-A177-3AD203B41FA5}">
                      <a16:colId xmlns:a16="http://schemas.microsoft.com/office/drawing/2014/main" val="3643072564"/>
                    </a:ext>
                  </a:extLst>
                </a:gridCol>
                <a:gridCol w="246888">
                  <a:extLst>
                    <a:ext uri="{9D8B030D-6E8A-4147-A177-3AD203B41FA5}">
                      <a16:colId xmlns:a16="http://schemas.microsoft.com/office/drawing/2014/main" val="4133638073"/>
                    </a:ext>
                  </a:extLst>
                </a:gridCol>
                <a:gridCol w="246888">
                  <a:extLst>
                    <a:ext uri="{9D8B030D-6E8A-4147-A177-3AD203B41FA5}">
                      <a16:colId xmlns:a16="http://schemas.microsoft.com/office/drawing/2014/main" val="2748154476"/>
                    </a:ext>
                  </a:extLst>
                </a:gridCol>
                <a:gridCol w="246888">
                  <a:extLst>
                    <a:ext uri="{9D8B030D-6E8A-4147-A177-3AD203B41FA5}">
                      <a16:colId xmlns:a16="http://schemas.microsoft.com/office/drawing/2014/main" val="2181045470"/>
                    </a:ext>
                  </a:extLst>
                </a:gridCol>
                <a:gridCol w="246888">
                  <a:extLst>
                    <a:ext uri="{9D8B030D-6E8A-4147-A177-3AD203B41FA5}">
                      <a16:colId xmlns:a16="http://schemas.microsoft.com/office/drawing/2014/main" val="3787773407"/>
                    </a:ext>
                  </a:extLst>
                </a:gridCol>
                <a:gridCol w="246888">
                  <a:extLst>
                    <a:ext uri="{9D8B030D-6E8A-4147-A177-3AD203B41FA5}">
                      <a16:colId xmlns:a16="http://schemas.microsoft.com/office/drawing/2014/main" val="692203777"/>
                    </a:ext>
                  </a:extLst>
                </a:gridCol>
                <a:gridCol w="246888">
                  <a:extLst>
                    <a:ext uri="{9D8B030D-6E8A-4147-A177-3AD203B41FA5}">
                      <a16:colId xmlns:a16="http://schemas.microsoft.com/office/drawing/2014/main" val="1751421804"/>
                    </a:ext>
                  </a:extLst>
                </a:gridCol>
                <a:gridCol w="246888">
                  <a:extLst>
                    <a:ext uri="{9D8B030D-6E8A-4147-A177-3AD203B41FA5}">
                      <a16:colId xmlns:a16="http://schemas.microsoft.com/office/drawing/2014/main" val="199670838"/>
                    </a:ext>
                  </a:extLst>
                </a:gridCol>
                <a:gridCol w="246888">
                  <a:extLst>
                    <a:ext uri="{9D8B030D-6E8A-4147-A177-3AD203B41FA5}">
                      <a16:colId xmlns:a16="http://schemas.microsoft.com/office/drawing/2014/main" val="26602998"/>
                    </a:ext>
                  </a:extLst>
                </a:gridCol>
                <a:gridCol w="246888">
                  <a:extLst>
                    <a:ext uri="{9D8B030D-6E8A-4147-A177-3AD203B41FA5}">
                      <a16:colId xmlns:a16="http://schemas.microsoft.com/office/drawing/2014/main" val="2271956535"/>
                    </a:ext>
                  </a:extLst>
                </a:gridCol>
                <a:gridCol w="246888">
                  <a:extLst>
                    <a:ext uri="{9D8B030D-6E8A-4147-A177-3AD203B41FA5}">
                      <a16:colId xmlns:a16="http://schemas.microsoft.com/office/drawing/2014/main" val="3458092520"/>
                    </a:ext>
                  </a:extLst>
                </a:gridCol>
                <a:gridCol w="246888">
                  <a:extLst>
                    <a:ext uri="{9D8B030D-6E8A-4147-A177-3AD203B41FA5}">
                      <a16:colId xmlns:a16="http://schemas.microsoft.com/office/drawing/2014/main" val="84133213"/>
                    </a:ext>
                  </a:extLst>
                </a:gridCol>
                <a:gridCol w="246888">
                  <a:extLst>
                    <a:ext uri="{9D8B030D-6E8A-4147-A177-3AD203B41FA5}">
                      <a16:colId xmlns:a16="http://schemas.microsoft.com/office/drawing/2014/main" val="461047584"/>
                    </a:ext>
                  </a:extLst>
                </a:gridCol>
                <a:gridCol w="246888">
                  <a:extLst>
                    <a:ext uri="{9D8B030D-6E8A-4147-A177-3AD203B41FA5}">
                      <a16:colId xmlns:a16="http://schemas.microsoft.com/office/drawing/2014/main" val="2121290995"/>
                    </a:ext>
                  </a:extLst>
                </a:gridCol>
                <a:gridCol w="246888">
                  <a:extLst>
                    <a:ext uri="{9D8B030D-6E8A-4147-A177-3AD203B41FA5}">
                      <a16:colId xmlns:a16="http://schemas.microsoft.com/office/drawing/2014/main" val="2681715124"/>
                    </a:ext>
                  </a:extLst>
                </a:gridCol>
                <a:gridCol w="246888">
                  <a:extLst>
                    <a:ext uri="{9D8B030D-6E8A-4147-A177-3AD203B41FA5}">
                      <a16:colId xmlns:a16="http://schemas.microsoft.com/office/drawing/2014/main" val="1689936759"/>
                    </a:ext>
                  </a:extLst>
                </a:gridCol>
                <a:gridCol w="246888">
                  <a:extLst>
                    <a:ext uri="{9D8B030D-6E8A-4147-A177-3AD203B41FA5}">
                      <a16:colId xmlns:a16="http://schemas.microsoft.com/office/drawing/2014/main" val="967884477"/>
                    </a:ext>
                  </a:extLst>
                </a:gridCol>
                <a:gridCol w="208280">
                  <a:extLst>
                    <a:ext uri="{9D8B030D-6E8A-4147-A177-3AD203B41FA5}">
                      <a16:colId xmlns:a16="http://schemas.microsoft.com/office/drawing/2014/main" val="4194406690"/>
                    </a:ext>
                  </a:extLst>
                </a:gridCol>
                <a:gridCol w="208280">
                  <a:extLst>
                    <a:ext uri="{9D8B030D-6E8A-4147-A177-3AD203B41FA5}">
                      <a16:colId xmlns:a16="http://schemas.microsoft.com/office/drawing/2014/main" val="2519466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281279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- 2019-07-13 00:44:50</a:t>
                      </a:r>
                      <a:r>
                        <a:rPr kumimoji="0" lang="es-ES" sz="1000" b="0" i="0" u="none" strike="noStrike" kern="1200" cap="none" spc="0" normalizeH="0" baseline="0" noProof="0">
                          <a:ln>
                            <a:noFill/>
                          </a:ln>
                          <a:solidFill>
                            <a:prstClr val="black"/>
                          </a:solidFill>
                          <a:effectLst/>
                          <a:uLnTx/>
                          <a:uFillTx/>
                          <a:latin typeface="+mn-lt"/>
                          <a:ea typeface="+mn-ea"/>
                          <a:cs typeface="+mn-cs"/>
                        </a:rPr>
                        <a:t>
 ¿Conocés alguno se los servicios financieros que no pagarán IVA? Te lo contamos en este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https://scontent.xx.fbcdn.net/v/t15.5256-10/p168x128/64458507_1088263824896649_5365045491421675520_n.jpg?_nc_cat=110&amp;_nc_oc=AQmiNPT7FgkFsVQAiic1Aa0Uq-lEXb-h9SSUeirWZ8A2m-8p-5bDf0LkRpbSDZAnZzY&amp;_nc_ht=scontent.xx&amp;oh=f72a1d6d0ec8bc6867085945ec85a313&amp;oe=5E4EBFB0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13:26:33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2.55 %</a:t>
                      </a:r>
                    </a:p>
                  </a:txBody>
                  <a:tcPr/>
                </a:tc>
                <a:extLst>
                  <a:ext uri="{0D108BD9-81ED-4DB2-BD59-A6C34878D82A}">
                    <a16:rowId xmlns:a16="http://schemas.microsoft.com/office/drawing/2014/main" val="2318270855"/>
                  </a:ext>
                </a:extLst>
              </a:tr>
            </a:tbl>
          </a:graphicData>
        </a:graphic>
      </p:graphicFrame>
      <p:sp>
        <p:nvSpPr>
          <p:cNvPr id="4" name="Text Placeholder 3">
            <a:extLst>
              <a:ext uri="{FF2B5EF4-FFF2-40B4-BE49-F238E27FC236}">
                <a16:creationId xmlns:a16="http://schemas.microsoft.com/office/drawing/2014/main" id="{E45C40E9-4072-467A-AA2A-4E71E95EEDAE}"/>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9198867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89439-2A8E-4279-8D9B-DA4D0E343A0B}"/>
              </a:ext>
            </a:extLst>
          </p:cNvPr>
          <p:cNvSpPr>
            <a:spLocks noGrp="1"/>
          </p:cNvSpPr>
          <p:nvPr>
            <p:ph type="title"/>
          </p:nvPr>
        </p:nvSpPr>
        <p:spPr/>
        <p:txBody>
          <a:bodyPr/>
          <a:lstStyle/>
          <a:p>
            <a:r>
              <a:rPr lang="es-ES"/>
              <a:t>Facebook Own Videos Table | Asociación Bancaria Costarricense - 8 of 15</a:t>
            </a:r>
            <a:endParaRPr lang="en-US"/>
          </a:p>
        </p:txBody>
      </p:sp>
      <p:graphicFrame>
        <p:nvGraphicFramePr>
          <p:cNvPr id="5" name="Table Placeholder 4">
            <a:extLst>
              <a:ext uri="{FF2B5EF4-FFF2-40B4-BE49-F238E27FC236}">
                <a16:creationId xmlns:a16="http://schemas.microsoft.com/office/drawing/2014/main" id="{4D1BBE1F-A897-42CA-A66E-1B011C675E3A}"/>
              </a:ext>
            </a:extLst>
          </p:cNvPr>
          <p:cNvGraphicFramePr>
            <a:graphicFrameLocks noGrp="1"/>
          </p:cNvGraphicFramePr>
          <p:nvPr>
            <p:ph type="tbl" sz="quarter" idx="13"/>
            <p:extLst>
              <p:ext uri="{D42A27DB-BD31-4B8C-83A1-F6EECF244321}">
                <p14:modId xmlns:p14="http://schemas.microsoft.com/office/powerpoint/2010/main" val="2821048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11668995"/>
                    </a:ext>
                  </a:extLst>
                </a:gridCol>
                <a:gridCol w="987552">
                  <a:extLst>
                    <a:ext uri="{9D8B030D-6E8A-4147-A177-3AD203B41FA5}">
                      <a16:colId xmlns:a16="http://schemas.microsoft.com/office/drawing/2014/main" val="3975864245"/>
                    </a:ext>
                  </a:extLst>
                </a:gridCol>
                <a:gridCol w="208280">
                  <a:extLst>
                    <a:ext uri="{9D8B030D-6E8A-4147-A177-3AD203B41FA5}">
                      <a16:colId xmlns:a16="http://schemas.microsoft.com/office/drawing/2014/main" val="3446874512"/>
                    </a:ext>
                  </a:extLst>
                </a:gridCol>
                <a:gridCol w="246888">
                  <a:extLst>
                    <a:ext uri="{9D8B030D-6E8A-4147-A177-3AD203B41FA5}">
                      <a16:colId xmlns:a16="http://schemas.microsoft.com/office/drawing/2014/main" val="931123819"/>
                    </a:ext>
                  </a:extLst>
                </a:gridCol>
                <a:gridCol w="246888">
                  <a:extLst>
                    <a:ext uri="{9D8B030D-6E8A-4147-A177-3AD203B41FA5}">
                      <a16:colId xmlns:a16="http://schemas.microsoft.com/office/drawing/2014/main" val="2660713730"/>
                    </a:ext>
                  </a:extLst>
                </a:gridCol>
                <a:gridCol w="246888">
                  <a:extLst>
                    <a:ext uri="{9D8B030D-6E8A-4147-A177-3AD203B41FA5}">
                      <a16:colId xmlns:a16="http://schemas.microsoft.com/office/drawing/2014/main" val="958039925"/>
                    </a:ext>
                  </a:extLst>
                </a:gridCol>
                <a:gridCol w="246888">
                  <a:extLst>
                    <a:ext uri="{9D8B030D-6E8A-4147-A177-3AD203B41FA5}">
                      <a16:colId xmlns:a16="http://schemas.microsoft.com/office/drawing/2014/main" val="3739713315"/>
                    </a:ext>
                  </a:extLst>
                </a:gridCol>
                <a:gridCol w="246888">
                  <a:extLst>
                    <a:ext uri="{9D8B030D-6E8A-4147-A177-3AD203B41FA5}">
                      <a16:colId xmlns:a16="http://schemas.microsoft.com/office/drawing/2014/main" val="3751598426"/>
                    </a:ext>
                  </a:extLst>
                </a:gridCol>
                <a:gridCol w="246888">
                  <a:extLst>
                    <a:ext uri="{9D8B030D-6E8A-4147-A177-3AD203B41FA5}">
                      <a16:colId xmlns:a16="http://schemas.microsoft.com/office/drawing/2014/main" val="744723200"/>
                    </a:ext>
                  </a:extLst>
                </a:gridCol>
                <a:gridCol w="246888">
                  <a:extLst>
                    <a:ext uri="{9D8B030D-6E8A-4147-A177-3AD203B41FA5}">
                      <a16:colId xmlns:a16="http://schemas.microsoft.com/office/drawing/2014/main" val="1798659771"/>
                    </a:ext>
                  </a:extLst>
                </a:gridCol>
                <a:gridCol w="246888">
                  <a:extLst>
                    <a:ext uri="{9D8B030D-6E8A-4147-A177-3AD203B41FA5}">
                      <a16:colId xmlns:a16="http://schemas.microsoft.com/office/drawing/2014/main" val="1170547073"/>
                    </a:ext>
                  </a:extLst>
                </a:gridCol>
                <a:gridCol w="246888">
                  <a:extLst>
                    <a:ext uri="{9D8B030D-6E8A-4147-A177-3AD203B41FA5}">
                      <a16:colId xmlns:a16="http://schemas.microsoft.com/office/drawing/2014/main" val="2824353395"/>
                    </a:ext>
                  </a:extLst>
                </a:gridCol>
                <a:gridCol w="246888">
                  <a:extLst>
                    <a:ext uri="{9D8B030D-6E8A-4147-A177-3AD203B41FA5}">
                      <a16:colId xmlns:a16="http://schemas.microsoft.com/office/drawing/2014/main" val="1685741834"/>
                    </a:ext>
                  </a:extLst>
                </a:gridCol>
                <a:gridCol w="246888">
                  <a:extLst>
                    <a:ext uri="{9D8B030D-6E8A-4147-A177-3AD203B41FA5}">
                      <a16:colId xmlns:a16="http://schemas.microsoft.com/office/drawing/2014/main" val="1123741969"/>
                    </a:ext>
                  </a:extLst>
                </a:gridCol>
                <a:gridCol w="246888">
                  <a:extLst>
                    <a:ext uri="{9D8B030D-6E8A-4147-A177-3AD203B41FA5}">
                      <a16:colId xmlns:a16="http://schemas.microsoft.com/office/drawing/2014/main" val="1773122023"/>
                    </a:ext>
                  </a:extLst>
                </a:gridCol>
                <a:gridCol w="246888">
                  <a:extLst>
                    <a:ext uri="{9D8B030D-6E8A-4147-A177-3AD203B41FA5}">
                      <a16:colId xmlns:a16="http://schemas.microsoft.com/office/drawing/2014/main" val="2683810987"/>
                    </a:ext>
                  </a:extLst>
                </a:gridCol>
                <a:gridCol w="246888">
                  <a:extLst>
                    <a:ext uri="{9D8B030D-6E8A-4147-A177-3AD203B41FA5}">
                      <a16:colId xmlns:a16="http://schemas.microsoft.com/office/drawing/2014/main" val="1178817646"/>
                    </a:ext>
                  </a:extLst>
                </a:gridCol>
                <a:gridCol w="246888">
                  <a:extLst>
                    <a:ext uri="{9D8B030D-6E8A-4147-A177-3AD203B41FA5}">
                      <a16:colId xmlns:a16="http://schemas.microsoft.com/office/drawing/2014/main" val="4198135673"/>
                    </a:ext>
                  </a:extLst>
                </a:gridCol>
                <a:gridCol w="246888">
                  <a:extLst>
                    <a:ext uri="{9D8B030D-6E8A-4147-A177-3AD203B41FA5}">
                      <a16:colId xmlns:a16="http://schemas.microsoft.com/office/drawing/2014/main" val="1191547180"/>
                    </a:ext>
                  </a:extLst>
                </a:gridCol>
                <a:gridCol w="246888">
                  <a:extLst>
                    <a:ext uri="{9D8B030D-6E8A-4147-A177-3AD203B41FA5}">
                      <a16:colId xmlns:a16="http://schemas.microsoft.com/office/drawing/2014/main" val="3245361243"/>
                    </a:ext>
                  </a:extLst>
                </a:gridCol>
                <a:gridCol w="246888">
                  <a:extLst>
                    <a:ext uri="{9D8B030D-6E8A-4147-A177-3AD203B41FA5}">
                      <a16:colId xmlns:a16="http://schemas.microsoft.com/office/drawing/2014/main" val="3295172442"/>
                    </a:ext>
                  </a:extLst>
                </a:gridCol>
                <a:gridCol w="246888">
                  <a:extLst>
                    <a:ext uri="{9D8B030D-6E8A-4147-A177-3AD203B41FA5}">
                      <a16:colId xmlns:a16="http://schemas.microsoft.com/office/drawing/2014/main" val="639872882"/>
                    </a:ext>
                  </a:extLst>
                </a:gridCol>
                <a:gridCol w="208280">
                  <a:extLst>
                    <a:ext uri="{9D8B030D-6E8A-4147-A177-3AD203B41FA5}">
                      <a16:colId xmlns:a16="http://schemas.microsoft.com/office/drawing/2014/main" val="841011333"/>
                    </a:ext>
                  </a:extLst>
                </a:gridCol>
                <a:gridCol w="208280">
                  <a:extLst>
                    <a:ext uri="{9D8B030D-6E8A-4147-A177-3AD203B41FA5}">
                      <a16:colId xmlns:a16="http://schemas.microsoft.com/office/drawing/2014/main" val="297545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756276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- 2019-01-22 02:24:06</a:t>
                      </a:r>
                      <a:r>
                        <a:rPr kumimoji="0" lang="es-ES" sz="1000" b="0" i="0" u="none" strike="noStrike" kern="1200" cap="none" spc="0" normalizeH="0" baseline="0" noProof="0">
                          <a:ln>
                            <a:noFill/>
                          </a:ln>
                          <a:solidFill>
                            <a:prstClr val="black"/>
                          </a:solidFill>
                          <a:effectLst/>
                          <a:uLnTx/>
                          <a:uFillTx/>
                          <a:latin typeface="+mn-lt"/>
                          <a:ea typeface="+mn-ea"/>
                          <a:cs typeface="+mn-cs"/>
                        </a:rPr>
                        <a:t>
 Si estás pensando en iniciar con las compras de entrada a clases seguí este consejo. #tipcuestadeenero.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https://scontent.xx.fbcdn.net/v/t15.5256-10/p160x160/50549459_383186572445413_1291118296468291584_n.jpg?_nc_cat=101&amp;_nc_oc=AQkTqSA9sDSjoS94XxShu72M086Tk5glqjlGTv14IQAdCnyqrpKRhrY_evg-mgT6MqA&amp;_nc_ht=scontent.xx&amp;oh=d760ff5cbc5201ffba6bfcc8927207be&amp;oe=5E170D3A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13:26:33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5.52 %</a:t>
                      </a:r>
                    </a:p>
                  </a:txBody>
                  <a:tcPr/>
                </a:tc>
                <a:extLst>
                  <a:ext uri="{0D108BD9-81ED-4DB2-BD59-A6C34878D82A}">
                    <a16:rowId xmlns:a16="http://schemas.microsoft.com/office/drawing/2014/main" val="1730170084"/>
                  </a:ext>
                </a:extLst>
              </a:tr>
            </a:tbl>
          </a:graphicData>
        </a:graphic>
      </p:graphicFrame>
      <p:sp>
        <p:nvSpPr>
          <p:cNvPr id="4" name="Text Placeholder 3">
            <a:extLst>
              <a:ext uri="{FF2B5EF4-FFF2-40B4-BE49-F238E27FC236}">
                <a16:creationId xmlns:a16="http://schemas.microsoft.com/office/drawing/2014/main" id="{331008C2-AE40-46B9-A8AC-A5A182A8B402}"/>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3326662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91A62-A231-4F1F-89AC-73BA90925B9F}"/>
              </a:ext>
            </a:extLst>
          </p:cNvPr>
          <p:cNvSpPr>
            <a:spLocks noGrp="1"/>
          </p:cNvSpPr>
          <p:nvPr>
            <p:ph type="title"/>
          </p:nvPr>
        </p:nvSpPr>
        <p:spPr/>
        <p:txBody>
          <a:bodyPr/>
          <a:lstStyle/>
          <a:p>
            <a:r>
              <a:rPr lang="es-ES"/>
              <a:t>Facebook Own Videos Table | Asociación Bancaria Costarricense - 9 of 15</a:t>
            </a:r>
            <a:endParaRPr lang="en-US"/>
          </a:p>
        </p:txBody>
      </p:sp>
      <p:graphicFrame>
        <p:nvGraphicFramePr>
          <p:cNvPr id="5" name="Table Placeholder 4">
            <a:extLst>
              <a:ext uri="{FF2B5EF4-FFF2-40B4-BE49-F238E27FC236}">
                <a16:creationId xmlns:a16="http://schemas.microsoft.com/office/drawing/2014/main" id="{FBC288B2-C43F-437B-82DB-22EEEAA5A3AE}"/>
              </a:ext>
            </a:extLst>
          </p:cNvPr>
          <p:cNvGraphicFramePr>
            <a:graphicFrameLocks noGrp="1"/>
          </p:cNvGraphicFramePr>
          <p:nvPr>
            <p:ph type="tbl" sz="quarter" idx="13"/>
            <p:extLst>
              <p:ext uri="{D42A27DB-BD31-4B8C-83A1-F6EECF244321}">
                <p14:modId xmlns:p14="http://schemas.microsoft.com/office/powerpoint/2010/main" val="1948044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17181062"/>
                    </a:ext>
                  </a:extLst>
                </a:gridCol>
                <a:gridCol w="987552">
                  <a:extLst>
                    <a:ext uri="{9D8B030D-6E8A-4147-A177-3AD203B41FA5}">
                      <a16:colId xmlns:a16="http://schemas.microsoft.com/office/drawing/2014/main" val="2663977981"/>
                    </a:ext>
                  </a:extLst>
                </a:gridCol>
                <a:gridCol w="208280">
                  <a:extLst>
                    <a:ext uri="{9D8B030D-6E8A-4147-A177-3AD203B41FA5}">
                      <a16:colId xmlns:a16="http://schemas.microsoft.com/office/drawing/2014/main" val="2044081884"/>
                    </a:ext>
                  </a:extLst>
                </a:gridCol>
                <a:gridCol w="246888">
                  <a:extLst>
                    <a:ext uri="{9D8B030D-6E8A-4147-A177-3AD203B41FA5}">
                      <a16:colId xmlns:a16="http://schemas.microsoft.com/office/drawing/2014/main" val="1290543337"/>
                    </a:ext>
                  </a:extLst>
                </a:gridCol>
                <a:gridCol w="246888">
                  <a:extLst>
                    <a:ext uri="{9D8B030D-6E8A-4147-A177-3AD203B41FA5}">
                      <a16:colId xmlns:a16="http://schemas.microsoft.com/office/drawing/2014/main" val="162710034"/>
                    </a:ext>
                  </a:extLst>
                </a:gridCol>
                <a:gridCol w="246888">
                  <a:extLst>
                    <a:ext uri="{9D8B030D-6E8A-4147-A177-3AD203B41FA5}">
                      <a16:colId xmlns:a16="http://schemas.microsoft.com/office/drawing/2014/main" val="4021638522"/>
                    </a:ext>
                  </a:extLst>
                </a:gridCol>
                <a:gridCol w="246888">
                  <a:extLst>
                    <a:ext uri="{9D8B030D-6E8A-4147-A177-3AD203B41FA5}">
                      <a16:colId xmlns:a16="http://schemas.microsoft.com/office/drawing/2014/main" val="1288263750"/>
                    </a:ext>
                  </a:extLst>
                </a:gridCol>
                <a:gridCol w="246888">
                  <a:extLst>
                    <a:ext uri="{9D8B030D-6E8A-4147-A177-3AD203B41FA5}">
                      <a16:colId xmlns:a16="http://schemas.microsoft.com/office/drawing/2014/main" val="1255806101"/>
                    </a:ext>
                  </a:extLst>
                </a:gridCol>
                <a:gridCol w="246888">
                  <a:extLst>
                    <a:ext uri="{9D8B030D-6E8A-4147-A177-3AD203B41FA5}">
                      <a16:colId xmlns:a16="http://schemas.microsoft.com/office/drawing/2014/main" val="145351640"/>
                    </a:ext>
                  </a:extLst>
                </a:gridCol>
                <a:gridCol w="246888">
                  <a:extLst>
                    <a:ext uri="{9D8B030D-6E8A-4147-A177-3AD203B41FA5}">
                      <a16:colId xmlns:a16="http://schemas.microsoft.com/office/drawing/2014/main" val="2439836246"/>
                    </a:ext>
                  </a:extLst>
                </a:gridCol>
                <a:gridCol w="246888">
                  <a:extLst>
                    <a:ext uri="{9D8B030D-6E8A-4147-A177-3AD203B41FA5}">
                      <a16:colId xmlns:a16="http://schemas.microsoft.com/office/drawing/2014/main" val="3053281464"/>
                    </a:ext>
                  </a:extLst>
                </a:gridCol>
                <a:gridCol w="246888">
                  <a:extLst>
                    <a:ext uri="{9D8B030D-6E8A-4147-A177-3AD203B41FA5}">
                      <a16:colId xmlns:a16="http://schemas.microsoft.com/office/drawing/2014/main" val="4204223074"/>
                    </a:ext>
                  </a:extLst>
                </a:gridCol>
                <a:gridCol w="246888">
                  <a:extLst>
                    <a:ext uri="{9D8B030D-6E8A-4147-A177-3AD203B41FA5}">
                      <a16:colId xmlns:a16="http://schemas.microsoft.com/office/drawing/2014/main" val="87319128"/>
                    </a:ext>
                  </a:extLst>
                </a:gridCol>
                <a:gridCol w="246888">
                  <a:extLst>
                    <a:ext uri="{9D8B030D-6E8A-4147-A177-3AD203B41FA5}">
                      <a16:colId xmlns:a16="http://schemas.microsoft.com/office/drawing/2014/main" val="2487503240"/>
                    </a:ext>
                  </a:extLst>
                </a:gridCol>
                <a:gridCol w="246888">
                  <a:extLst>
                    <a:ext uri="{9D8B030D-6E8A-4147-A177-3AD203B41FA5}">
                      <a16:colId xmlns:a16="http://schemas.microsoft.com/office/drawing/2014/main" val="3238715984"/>
                    </a:ext>
                  </a:extLst>
                </a:gridCol>
                <a:gridCol w="246888">
                  <a:extLst>
                    <a:ext uri="{9D8B030D-6E8A-4147-A177-3AD203B41FA5}">
                      <a16:colId xmlns:a16="http://schemas.microsoft.com/office/drawing/2014/main" val="2952089873"/>
                    </a:ext>
                  </a:extLst>
                </a:gridCol>
                <a:gridCol w="246888">
                  <a:extLst>
                    <a:ext uri="{9D8B030D-6E8A-4147-A177-3AD203B41FA5}">
                      <a16:colId xmlns:a16="http://schemas.microsoft.com/office/drawing/2014/main" val="592243985"/>
                    </a:ext>
                  </a:extLst>
                </a:gridCol>
                <a:gridCol w="246888">
                  <a:extLst>
                    <a:ext uri="{9D8B030D-6E8A-4147-A177-3AD203B41FA5}">
                      <a16:colId xmlns:a16="http://schemas.microsoft.com/office/drawing/2014/main" val="1821217976"/>
                    </a:ext>
                  </a:extLst>
                </a:gridCol>
                <a:gridCol w="246888">
                  <a:extLst>
                    <a:ext uri="{9D8B030D-6E8A-4147-A177-3AD203B41FA5}">
                      <a16:colId xmlns:a16="http://schemas.microsoft.com/office/drawing/2014/main" val="2067696250"/>
                    </a:ext>
                  </a:extLst>
                </a:gridCol>
                <a:gridCol w="246888">
                  <a:extLst>
                    <a:ext uri="{9D8B030D-6E8A-4147-A177-3AD203B41FA5}">
                      <a16:colId xmlns:a16="http://schemas.microsoft.com/office/drawing/2014/main" val="1499837368"/>
                    </a:ext>
                  </a:extLst>
                </a:gridCol>
                <a:gridCol w="246888">
                  <a:extLst>
                    <a:ext uri="{9D8B030D-6E8A-4147-A177-3AD203B41FA5}">
                      <a16:colId xmlns:a16="http://schemas.microsoft.com/office/drawing/2014/main" val="3993045353"/>
                    </a:ext>
                  </a:extLst>
                </a:gridCol>
                <a:gridCol w="246888">
                  <a:extLst>
                    <a:ext uri="{9D8B030D-6E8A-4147-A177-3AD203B41FA5}">
                      <a16:colId xmlns:a16="http://schemas.microsoft.com/office/drawing/2014/main" val="1597993814"/>
                    </a:ext>
                  </a:extLst>
                </a:gridCol>
                <a:gridCol w="208280">
                  <a:extLst>
                    <a:ext uri="{9D8B030D-6E8A-4147-A177-3AD203B41FA5}">
                      <a16:colId xmlns:a16="http://schemas.microsoft.com/office/drawing/2014/main" val="1493924770"/>
                    </a:ext>
                  </a:extLst>
                </a:gridCol>
                <a:gridCol w="208280">
                  <a:extLst>
                    <a:ext uri="{9D8B030D-6E8A-4147-A177-3AD203B41FA5}">
                      <a16:colId xmlns:a16="http://schemas.microsoft.com/office/drawing/2014/main" val="2095623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784593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- 2019-06-15 00:04:39</a:t>
                      </a:r>
                      <a:r>
                        <a:rPr kumimoji="0" lang="es-ES" sz="1000" b="0" i="0" u="none" strike="noStrike" kern="1200" cap="none" spc="0" normalizeH="0" baseline="0" noProof="0">
                          <a:ln>
                            <a:noFill/>
                          </a:ln>
                          <a:solidFill>
                            <a:prstClr val="black"/>
                          </a:solidFill>
                          <a:effectLst/>
                          <a:uLnTx/>
                          <a:uFillTx/>
                          <a:latin typeface="+mn-lt"/>
                          <a:ea typeface="+mn-ea"/>
                          <a:cs typeface="+mn-cs"/>
                        </a:rPr>
                        <a:t>
 ¡IMPORTANTE! Aquí te contamos que sobre algunos productos y servicios que están exentos del IVA. #HablemosDelIva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https://scontent.xx.fbcdn.net/v/t15.5256-10/p168x128/61631304_1253347881498431_378759933040001024_n.jpg?_nc_cat=106&amp;_nc_oc=AQkrQeaaZN1eecQSX8tKXeM60Fq0dP1aoVrKAup-P8i-mK7Vu0R8aAXdq-LLnDPlzW0&amp;_nc_ht=scontent.xx&amp;oh=469e4d52a47a3d88751ff859cd31ff84&amp;oe=5E5A5E33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13:26:33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2.15 %</a:t>
                      </a:r>
                    </a:p>
                  </a:txBody>
                  <a:tcPr/>
                </a:tc>
                <a:extLst>
                  <a:ext uri="{0D108BD9-81ED-4DB2-BD59-A6C34878D82A}">
                    <a16:rowId xmlns:a16="http://schemas.microsoft.com/office/drawing/2014/main" val="4046955847"/>
                  </a:ext>
                </a:extLst>
              </a:tr>
            </a:tbl>
          </a:graphicData>
        </a:graphic>
      </p:graphicFrame>
      <p:sp>
        <p:nvSpPr>
          <p:cNvPr id="4" name="Text Placeholder 3">
            <a:extLst>
              <a:ext uri="{FF2B5EF4-FFF2-40B4-BE49-F238E27FC236}">
                <a16:creationId xmlns:a16="http://schemas.microsoft.com/office/drawing/2014/main" id="{919BCB88-E45D-4B73-9C42-525E10EB134D}"/>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30764297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D8125-D336-4A3D-9E13-5F4B70F44085}"/>
              </a:ext>
            </a:extLst>
          </p:cNvPr>
          <p:cNvSpPr>
            <a:spLocks noGrp="1"/>
          </p:cNvSpPr>
          <p:nvPr>
            <p:ph type="title"/>
          </p:nvPr>
        </p:nvSpPr>
        <p:spPr/>
        <p:txBody>
          <a:bodyPr/>
          <a:lstStyle/>
          <a:p>
            <a:r>
              <a:rPr lang="es-ES"/>
              <a:t>Facebook Own Videos Table | Asociación Bancaria Costarricense - 10 of 15</a:t>
            </a:r>
            <a:endParaRPr lang="en-US"/>
          </a:p>
        </p:txBody>
      </p:sp>
      <p:graphicFrame>
        <p:nvGraphicFramePr>
          <p:cNvPr id="5" name="Table Placeholder 4">
            <a:extLst>
              <a:ext uri="{FF2B5EF4-FFF2-40B4-BE49-F238E27FC236}">
                <a16:creationId xmlns:a16="http://schemas.microsoft.com/office/drawing/2014/main" id="{FBDF9CE8-313D-4017-A487-EB827DFF5ACD}"/>
              </a:ext>
            </a:extLst>
          </p:cNvPr>
          <p:cNvGraphicFramePr>
            <a:graphicFrameLocks noGrp="1"/>
          </p:cNvGraphicFramePr>
          <p:nvPr>
            <p:ph type="tbl" sz="quarter" idx="13"/>
            <p:extLst>
              <p:ext uri="{D42A27DB-BD31-4B8C-83A1-F6EECF244321}">
                <p14:modId xmlns:p14="http://schemas.microsoft.com/office/powerpoint/2010/main" val="3550035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38822763"/>
                    </a:ext>
                  </a:extLst>
                </a:gridCol>
                <a:gridCol w="987552">
                  <a:extLst>
                    <a:ext uri="{9D8B030D-6E8A-4147-A177-3AD203B41FA5}">
                      <a16:colId xmlns:a16="http://schemas.microsoft.com/office/drawing/2014/main" val="4065995516"/>
                    </a:ext>
                  </a:extLst>
                </a:gridCol>
                <a:gridCol w="208280">
                  <a:extLst>
                    <a:ext uri="{9D8B030D-6E8A-4147-A177-3AD203B41FA5}">
                      <a16:colId xmlns:a16="http://schemas.microsoft.com/office/drawing/2014/main" val="3667611260"/>
                    </a:ext>
                  </a:extLst>
                </a:gridCol>
                <a:gridCol w="246888">
                  <a:extLst>
                    <a:ext uri="{9D8B030D-6E8A-4147-A177-3AD203B41FA5}">
                      <a16:colId xmlns:a16="http://schemas.microsoft.com/office/drawing/2014/main" val="1796334612"/>
                    </a:ext>
                  </a:extLst>
                </a:gridCol>
                <a:gridCol w="246888">
                  <a:extLst>
                    <a:ext uri="{9D8B030D-6E8A-4147-A177-3AD203B41FA5}">
                      <a16:colId xmlns:a16="http://schemas.microsoft.com/office/drawing/2014/main" val="271662093"/>
                    </a:ext>
                  </a:extLst>
                </a:gridCol>
                <a:gridCol w="246888">
                  <a:extLst>
                    <a:ext uri="{9D8B030D-6E8A-4147-A177-3AD203B41FA5}">
                      <a16:colId xmlns:a16="http://schemas.microsoft.com/office/drawing/2014/main" val="3726329457"/>
                    </a:ext>
                  </a:extLst>
                </a:gridCol>
                <a:gridCol w="246888">
                  <a:extLst>
                    <a:ext uri="{9D8B030D-6E8A-4147-A177-3AD203B41FA5}">
                      <a16:colId xmlns:a16="http://schemas.microsoft.com/office/drawing/2014/main" val="515212584"/>
                    </a:ext>
                  </a:extLst>
                </a:gridCol>
                <a:gridCol w="246888">
                  <a:extLst>
                    <a:ext uri="{9D8B030D-6E8A-4147-A177-3AD203B41FA5}">
                      <a16:colId xmlns:a16="http://schemas.microsoft.com/office/drawing/2014/main" val="612736779"/>
                    </a:ext>
                  </a:extLst>
                </a:gridCol>
                <a:gridCol w="246888">
                  <a:extLst>
                    <a:ext uri="{9D8B030D-6E8A-4147-A177-3AD203B41FA5}">
                      <a16:colId xmlns:a16="http://schemas.microsoft.com/office/drawing/2014/main" val="2909270950"/>
                    </a:ext>
                  </a:extLst>
                </a:gridCol>
                <a:gridCol w="246888">
                  <a:extLst>
                    <a:ext uri="{9D8B030D-6E8A-4147-A177-3AD203B41FA5}">
                      <a16:colId xmlns:a16="http://schemas.microsoft.com/office/drawing/2014/main" val="3345728745"/>
                    </a:ext>
                  </a:extLst>
                </a:gridCol>
                <a:gridCol w="246888">
                  <a:extLst>
                    <a:ext uri="{9D8B030D-6E8A-4147-A177-3AD203B41FA5}">
                      <a16:colId xmlns:a16="http://schemas.microsoft.com/office/drawing/2014/main" val="3684257412"/>
                    </a:ext>
                  </a:extLst>
                </a:gridCol>
                <a:gridCol w="246888">
                  <a:extLst>
                    <a:ext uri="{9D8B030D-6E8A-4147-A177-3AD203B41FA5}">
                      <a16:colId xmlns:a16="http://schemas.microsoft.com/office/drawing/2014/main" val="3038419821"/>
                    </a:ext>
                  </a:extLst>
                </a:gridCol>
                <a:gridCol w="246888">
                  <a:extLst>
                    <a:ext uri="{9D8B030D-6E8A-4147-A177-3AD203B41FA5}">
                      <a16:colId xmlns:a16="http://schemas.microsoft.com/office/drawing/2014/main" val="3074164675"/>
                    </a:ext>
                  </a:extLst>
                </a:gridCol>
                <a:gridCol w="246888">
                  <a:extLst>
                    <a:ext uri="{9D8B030D-6E8A-4147-A177-3AD203B41FA5}">
                      <a16:colId xmlns:a16="http://schemas.microsoft.com/office/drawing/2014/main" val="3721071732"/>
                    </a:ext>
                  </a:extLst>
                </a:gridCol>
                <a:gridCol w="246888">
                  <a:extLst>
                    <a:ext uri="{9D8B030D-6E8A-4147-A177-3AD203B41FA5}">
                      <a16:colId xmlns:a16="http://schemas.microsoft.com/office/drawing/2014/main" val="1923001808"/>
                    </a:ext>
                  </a:extLst>
                </a:gridCol>
                <a:gridCol w="246888">
                  <a:extLst>
                    <a:ext uri="{9D8B030D-6E8A-4147-A177-3AD203B41FA5}">
                      <a16:colId xmlns:a16="http://schemas.microsoft.com/office/drawing/2014/main" val="3674576203"/>
                    </a:ext>
                  </a:extLst>
                </a:gridCol>
                <a:gridCol w="246888">
                  <a:extLst>
                    <a:ext uri="{9D8B030D-6E8A-4147-A177-3AD203B41FA5}">
                      <a16:colId xmlns:a16="http://schemas.microsoft.com/office/drawing/2014/main" val="3895020639"/>
                    </a:ext>
                  </a:extLst>
                </a:gridCol>
                <a:gridCol w="246888">
                  <a:extLst>
                    <a:ext uri="{9D8B030D-6E8A-4147-A177-3AD203B41FA5}">
                      <a16:colId xmlns:a16="http://schemas.microsoft.com/office/drawing/2014/main" val="1761390889"/>
                    </a:ext>
                  </a:extLst>
                </a:gridCol>
                <a:gridCol w="246888">
                  <a:extLst>
                    <a:ext uri="{9D8B030D-6E8A-4147-A177-3AD203B41FA5}">
                      <a16:colId xmlns:a16="http://schemas.microsoft.com/office/drawing/2014/main" val="2175127921"/>
                    </a:ext>
                  </a:extLst>
                </a:gridCol>
                <a:gridCol w="246888">
                  <a:extLst>
                    <a:ext uri="{9D8B030D-6E8A-4147-A177-3AD203B41FA5}">
                      <a16:colId xmlns:a16="http://schemas.microsoft.com/office/drawing/2014/main" val="1804929465"/>
                    </a:ext>
                  </a:extLst>
                </a:gridCol>
                <a:gridCol w="246888">
                  <a:extLst>
                    <a:ext uri="{9D8B030D-6E8A-4147-A177-3AD203B41FA5}">
                      <a16:colId xmlns:a16="http://schemas.microsoft.com/office/drawing/2014/main" val="2160759"/>
                    </a:ext>
                  </a:extLst>
                </a:gridCol>
                <a:gridCol w="246888">
                  <a:extLst>
                    <a:ext uri="{9D8B030D-6E8A-4147-A177-3AD203B41FA5}">
                      <a16:colId xmlns:a16="http://schemas.microsoft.com/office/drawing/2014/main" val="271939219"/>
                    </a:ext>
                  </a:extLst>
                </a:gridCol>
                <a:gridCol w="208280">
                  <a:extLst>
                    <a:ext uri="{9D8B030D-6E8A-4147-A177-3AD203B41FA5}">
                      <a16:colId xmlns:a16="http://schemas.microsoft.com/office/drawing/2014/main" val="3322992846"/>
                    </a:ext>
                  </a:extLst>
                </a:gridCol>
                <a:gridCol w="208280">
                  <a:extLst>
                    <a:ext uri="{9D8B030D-6E8A-4147-A177-3AD203B41FA5}">
                      <a16:colId xmlns:a16="http://schemas.microsoft.com/office/drawing/2014/main" val="348527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936350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- 2019-06-20 21:44:28</a:t>
                      </a:r>
                      <a:r>
                        <a:rPr kumimoji="0" lang="es-ES" sz="1000" b="0" i="0" u="none" strike="noStrike" kern="1200" cap="none" spc="0" normalizeH="0" baseline="0" noProof="0">
                          <a:ln>
                            <a:noFill/>
                          </a:ln>
                          <a:solidFill>
                            <a:prstClr val="black"/>
                          </a:solidFill>
                          <a:effectLst/>
                          <a:uLnTx/>
                          <a:uFillTx/>
                          <a:latin typeface="+mn-lt"/>
                          <a:ea typeface="+mn-ea"/>
                          <a:cs typeface="+mn-cs"/>
                        </a:rPr>
                        <a:t>
 Si sos productor, emprendedor o vendedor de servicios, podés deducir el IVA de los insumos y servicios que comprés a lo largo de la cadena productiva.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https://scontent.xx.fbcdn.net/v/t15.5256-10/p168x128/62406030_569241626934930_7477976776065417216_n.jpg?_nc_cat=102&amp;_nc_oc=AQnh-AddGtl0v8TPozD33dDZlgvuDVNZJ5H1-Tnlrumhw_G1DffV3fyebK65AcActDo&amp;_nc_ht=scontent.xx&amp;oh=35c25885b9dafb770b78ba6efb66edc3&amp;oe=5E521634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13:26:33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3.36 %</a:t>
                      </a:r>
                    </a:p>
                  </a:txBody>
                  <a:tcPr/>
                </a:tc>
                <a:extLst>
                  <a:ext uri="{0D108BD9-81ED-4DB2-BD59-A6C34878D82A}">
                    <a16:rowId xmlns:a16="http://schemas.microsoft.com/office/drawing/2014/main" val="1441450039"/>
                  </a:ext>
                </a:extLst>
              </a:tr>
            </a:tbl>
          </a:graphicData>
        </a:graphic>
      </p:graphicFrame>
      <p:sp>
        <p:nvSpPr>
          <p:cNvPr id="4" name="Text Placeholder 3">
            <a:extLst>
              <a:ext uri="{FF2B5EF4-FFF2-40B4-BE49-F238E27FC236}">
                <a16:creationId xmlns:a16="http://schemas.microsoft.com/office/drawing/2014/main" id="{43C68C5A-1118-4DBD-97A2-5739AB6CE376}"/>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29112452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4B881-149A-4B1D-857E-F116498674B1}"/>
              </a:ext>
            </a:extLst>
          </p:cNvPr>
          <p:cNvSpPr>
            <a:spLocks noGrp="1"/>
          </p:cNvSpPr>
          <p:nvPr>
            <p:ph type="title"/>
          </p:nvPr>
        </p:nvSpPr>
        <p:spPr/>
        <p:txBody>
          <a:bodyPr/>
          <a:lstStyle/>
          <a:p>
            <a:r>
              <a:rPr lang="es-ES"/>
              <a:t>Facebook Own Videos Table | Asociación Bancaria Costarricense - 11 of 15</a:t>
            </a:r>
            <a:endParaRPr lang="en-US"/>
          </a:p>
        </p:txBody>
      </p:sp>
      <p:graphicFrame>
        <p:nvGraphicFramePr>
          <p:cNvPr id="5" name="Table Placeholder 4">
            <a:extLst>
              <a:ext uri="{FF2B5EF4-FFF2-40B4-BE49-F238E27FC236}">
                <a16:creationId xmlns:a16="http://schemas.microsoft.com/office/drawing/2014/main" id="{32A6FE3C-F315-4136-8A1D-80C6B5801B52}"/>
              </a:ext>
            </a:extLst>
          </p:cNvPr>
          <p:cNvGraphicFramePr>
            <a:graphicFrameLocks noGrp="1"/>
          </p:cNvGraphicFramePr>
          <p:nvPr>
            <p:ph type="tbl" sz="quarter" idx="13"/>
            <p:extLst>
              <p:ext uri="{D42A27DB-BD31-4B8C-83A1-F6EECF244321}">
                <p14:modId xmlns:p14="http://schemas.microsoft.com/office/powerpoint/2010/main" val="212218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50450626"/>
                    </a:ext>
                  </a:extLst>
                </a:gridCol>
                <a:gridCol w="987552">
                  <a:extLst>
                    <a:ext uri="{9D8B030D-6E8A-4147-A177-3AD203B41FA5}">
                      <a16:colId xmlns:a16="http://schemas.microsoft.com/office/drawing/2014/main" val="1581952166"/>
                    </a:ext>
                  </a:extLst>
                </a:gridCol>
                <a:gridCol w="208280">
                  <a:extLst>
                    <a:ext uri="{9D8B030D-6E8A-4147-A177-3AD203B41FA5}">
                      <a16:colId xmlns:a16="http://schemas.microsoft.com/office/drawing/2014/main" val="1028385877"/>
                    </a:ext>
                  </a:extLst>
                </a:gridCol>
                <a:gridCol w="246888">
                  <a:extLst>
                    <a:ext uri="{9D8B030D-6E8A-4147-A177-3AD203B41FA5}">
                      <a16:colId xmlns:a16="http://schemas.microsoft.com/office/drawing/2014/main" val="1812055199"/>
                    </a:ext>
                  </a:extLst>
                </a:gridCol>
                <a:gridCol w="246888">
                  <a:extLst>
                    <a:ext uri="{9D8B030D-6E8A-4147-A177-3AD203B41FA5}">
                      <a16:colId xmlns:a16="http://schemas.microsoft.com/office/drawing/2014/main" val="2017333665"/>
                    </a:ext>
                  </a:extLst>
                </a:gridCol>
                <a:gridCol w="246888">
                  <a:extLst>
                    <a:ext uri="{9D8B030D-6E8A-4147-A177-3AD203B41FA5}">
                      <a16:colId xmlns:a16="http://schemas.microsoft.com/office/drawing/2014/main" val="1564738022"/>
                    </a:ext>
                  </a:extLst>
                </a:gridCol>
                <a:gridCol w="246888">
                  <a:extLst>
                    <a:ext uri="{9D8B030D-6E8A-4147-A177-3AD203B41FA5}">
                      <a16:colId xmlns:a16="http://schemas.microsoft.com/office/drawing/2014/main" val="2405795651"/>
                    </a:ext>
                  </a:extLst>
                </a:gridCol>
                <a:gridCol w="246888">
                  <a:extLst>
                    <a:ext uri="{9D8B030D-6E8A-4147-A177-3AD203B41FA5}">
                      <a16:colId xmlns:a16="http://schemas.microsoft.com/office/drawing/2014/main" val="3453367691"/>
                    </a:ext>
                  </a:extLst>
                </a:gridCol>
                <a:gridCol w="246888">
                  <a:extLst>
                    <a:ext uri="{9D8B030D-6E8A-4147-A177-3AD203B41FA5}">
                      <a16:colId xmlns:a16="http://schemas.microsoft.com/office/drawing/2014/main" val="456198013"/>
                    </a:ext>
                  </a:extLst>
                </a:gridCol>
                <a:gridCol w="246888">
                  <a:extLst>
                    <a:ext uri="{9D8B030D-6E8A-4147-A177-3AD203B41FA5}">
                      <a16:colId xmlns:a16="http://schemas.microsoft.com/office/drawing/2014/main" val="2165421687"/>
                    </a:ext>
                  </a:extLst>
                </a:gridCol>
                <a:gridCol w="246888">
                  <a:extLst>
                    <a:ext uri="{9D8B030D-6E8A-4147-A177-3AD203B41FA5}">
                      <a16:colId xmlns:a16="http://schemas.microsoft.com/office/drawing/2014/main" val="2677798312"/>
                    </a:ext>
                  </a:extLst>
                </a:gridCol>
                <a:gridCol w="246888">
                  <a:extLst>
                    <a:ext uri="{9D8B030D-6E8A-4147-A177-3AD203B41FA5}">
                      <a16:colId xmlns:a16="http://schemas.microsoft.com/office/drawing/2014/main" val="1566540004"/>
                    </a:ext>
                  </a:extLst>
                </a:gridCol>
                <a:gridCol w="246888">
                  <a:extLst>
                    <a:ext uri="{9D8B030D-6E8A-4147-A177-3AD203B41FA5}">
                      <a16:colId xmlns:a16="http://schemas.microsoft.com/office/drawing/2014/main" val="1427292904"/>
                    </a:ext>
                  </a:extLst>
                </a:gridCol>
                <a:gridCol w="246888">
                  <a:extLst>
                    <a:ext uri="{9D8B030D-6E8A-4147-A177-3AD203B41FA5}">
                      <a16:colId xmlns:a16="http://schemas.microsoft.com/office/drawing/2014/main" val="617966840"/>
                    </a:ext>
                  </a:extLst>
                </a:gridCol>
                <a:gridCol w="246888">
                  <a:extLst>
                    <a:ext uri="{9D8B030D-6E8A-4147-A177-3AD203B41FA5}">
                      <a16:colId xmlns:a16="http://schemas.microsoft.com/office/drawing/2014/main" val="2339029607"/>
                    </a:ext>
                  </a:extLst>
                </a:gridCol>
                <a:gridCol w="246888">
                  <a:extLst>
                    <a:ext uri="{9D8B030D-6E8A-4147-A177-3AD203B41FA5}">
                      <a16:colId xmlns:a16="http://schemas.microsoft.com/office/drawing/2014/main" val="2926790951"/>
                    </a:ext>
                  </a:extLst>
                </a:gridCol>
                <a:gridCol w="246888">
                  <a:extLst>
                    <a:ext uri="{9D8B030D-6E8A-4147-A177-3AD203B41FA5}">
                      <a16:colId xmlns:a16="http://schemas.microsoft.com/office/drawing/2014/main" val="3695109589"/>
                    </a:ext>
                  </a:extLst>
                </a:gridCol>
                <a:gridCol w="246888">
                  <a:extLst>
                    <a:ext uri="{9D8B030D-6E8A-4147-A177-3AD203B41FA5}">
                      <a16:colId xmlns:a16="http://schemas.microsoft.com/office/drawing/2014/main" val="3712321688"/>
                    </a:ext>
                  </a:extLst>
                </a:gridCol>
                <a:gridCol w="246888">
                  <a:extLst>
                    <a:ext uri="{9D8B030D-6E8A-4147-A177-3AD203B41FA5}">
                      <a16:colId xmlns:a16="http://schemas.microsoft.com/office/drawing/2014/main" val="1819008890"/>
                    </a:ext>
                  </a:extLst>
                </a:gridCol>
                <a:gridCol w="246888">
                  <a:extLst>
                    <a:ext uri="{9D8B030D-6E8A-4147-A177-3AD203B41FA5}">
                      <a16:colId xmlns:a16="http://schemas.microsoft.com/office/drawing/2014/main" val="2959196928"/>
                    </a:ext>
                  </a:extLst>
                </a:gridCol>
                <a:gridCol w="246888">
                  <a:extLst>
                    <a:ext uri="{9D8B030D-6E8A-4147-A177-3AD203B41FA5}">
                      <a16:colId xmlns:a16="http://schemas.microsoft.com/office/drawing/2014/main" val="2143610035"/>
                    </a:ext>
                  </a:extLst>
                </a:gridCol>
                <a:gridCol w="246888">
                  <a:extLst>
                    <a:ext uri="{9D8B030D-6E8A-4147-A177-3AD203B41FA5}">
                      <a16:colId xmlns:a16="http://schemas.microsoft.com/office/drawing/2014/main" val="3867799508"/>
                    </a:ext>
                  </a:extLst>
                </a:gridCol>
                <a:gridCol w="208280">
                  <a:extLst>
                    <a:ext uri="{9D8B030D-6E8A-4147-A177-3AD203B41FA5}">
                      <a16:colId xmlns:a16="http://schemas.microsoft.com/office/drawing/2014/main" val="1631473895"/>
                    </a:ext>
                  </a:extLst>
                </a:gridCol>
                <a:gridCol w="208280">
                  <a:extLst>
                    <a:ext uri="{9D8B030D-6E8A-4147-A177-3AD203B41FA5}">
                      <a16:colId xmlns:a16="http://schemas.microsoft.com/office/drawing/2014/main" val="1846016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017528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- 2019-06-12 02:05:36</a:t>
                      </a:r>
                      <a:r>
                        <a:rPr kumimoji="0" lang="es-ES" sz="1000" b="0" i="0" u="none" strike="noStrike" kern="1200" cap="none" spc="0" normalizeH="0" baseline="0" noProof="0">
                          <a:ln>
                            <a:noFill/>
                          </a:ln>
                          <a:solidFill>
                            <a:prstClr val="black"/>
                          </a:solidFill>
                          <a:effectLst/>
                          <a:uLnTx/>
                          <a:uFillTx/>
                          <a:latin typeface="+mn-lt"/>
                          <a:ea typeface="+mn-ea"/>
                          <a:cs typeface="+mn-cs"/>
                        </a:rPr>
                        <a:t>
 ¡El 1 de julio comienza la aplicación del Impuesto de Valor Agregado (IVA)!¿Quién lo paga y cómo funciona? En este primer video te lo contamos. #HablemosDelIVA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https://scontent.xx.fbcdn.net/v/t15.5256-10/p168x128/61372787_2295525650701145_6116866842137985024_n.jpg?_nc_cat=105&amp;_nc_oc=AQkMpH45dwDeWMuYZzdmjqn0JDq4jBdCwrjbyEzyvFsPEWSE2_aP2UPVMcs7drEjh7s&amp;_nc_ht=scontent.xx&amp;oh=4e2743528b09674e32343e1c4883dba2&amp;oe=5E593F51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13:26:33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2.70 %</a:t>
                      </a:r>
                    </a:p>
                  </a:txBody>
                  <a:tcPr/>
                </a:tc>
                <a:extLst>
                  <a:ext uri="{0D108BD9-81ED-4DB2-BD59-A6C34878D82A}">
                    <a16:rowId xmlns:a16="http://schemas.microsoft.com/office/drawing/2014/main" val="3290425653"/>
                  </a:ext>
                </a:extLst>
              </a:tr>
            </a:tbl>
          </a:graphicData>
        </a:graphic>
      </p:graphicFrame>
      <p:sp>
        <p:nvSpPr>
          <p:cNvPr id="4" name="Text Placeholder 3">
            <a:extLst>
              <a:ext uri="{FF2B5EF4-FFF2-40B4-BE49-F238E27FC236}">
                <a16:creationId xmlns:a16="http://schemas.microsoft.com/office/drawing/2014/main" id="{5A076456-58FE-4EC1-A5E6-73F92694112E}"/>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19050420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3B104-9E7F-4CEF-A561-A7F267CBFDC7}"/>
              </a:ext>
            </a:extLst>
          </p:cNvPr>
          <p:cNvSpPr>
            <a:spLocks noGrp="1"/>
          </p:cNvSpPr>
          <p:nvPr>
            <p:ph type="title"/>
          </p:nvPr>
        </p:nvSpPr>
        <p:spPr/>
        <p:txBody>
          <a:bodyPr/>
          <a:lstStyle/>
          <a:p>
            <a:r>
              <a:rPr lang="es-ES"/>
              <a:t>Facebook Own Videos Table | Asociación Bancaria Costarricense - 12 of 15</a:t>
            </a:r>
            <a:endParaRPr lang="en-US"/>
          </a:p>
        </p:txBody>
      </p:sp>
      <p:graphicFrame>
        <p:nvGraphicFramePr>
          <p:cNvPr id="5" name="Table Placeholder 4">
            <a:extLst>
              <a:ext uri="{FF2B5EF4-FFF2-40B4-BE49-F238E27FC236}">
                <a16:creationId xmlns:a16="http://schemas.microsoft.com/office/drawing/2014/main" id="{1B91A1CF-CB35-4B59-BDB4-FFD3149A9F5B}"/>
              </a:ext>
            </a:extLst>
          </p:cNvPr>
          <p:cNvGraphicFramePr>
            <a:graphicFrameLocks noGrp="1"/>
          </p:cNvGraphicFramePr>
          <p:nvPr>
            <p:ph type="tbl" sz="quarter" idx="13"/>
            <p:extLst>
              <p:ext uri="{D42A27DB-BD31-4B8C-83A1-F6EECF244321}">
                <p14:modId xmlns:p14="http://schemas.microsoft.com/office/powerpoint/2010/main" val="113960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74779131"/>
                    </a:ext>
                  </a:extLst>
                </a:gridCol>
                <a:gridCol w="987552">
                  <a:extLst>
                    <a:ext uri="{9D8B030D-6E8A-4147-A177-3AD203B41FA5}">
                      <a16:colId xmlns:a16="http://schemas.microsoft.com/office/drawing/2014/main" val="3517859131"/>
                    </a:ext>
                  </a:extLst>
                </a:gridCol>
                <a:gridCol w="208280">
                  <a:extLst>
                    <a:ext uri="{9D8B030D-6E8A-4147-A177-3AD203B41FA5}">
                      <a16:colId xmlns:a16="http://schemas.microsoft.com/office/drawing/2014/main" val="2842520502"/>
                    </a:ext>
                  </a:extLst>
                </a:gridCol>
                <a:gridCol w="246888">
                  <a:extLst>
                    <a:ext uri="{9D8B030D-6E8A-4147-A177-3AD203B41FA5}">
                      <a16:colId xmlns:a16="http://schemas.microsoft.com/office/drawing/2014/main" val="4130643472"/>
                    </a:ext>
                  </a:extLst>
                </a:gridCol>
                <a:gridCol w="246888">
                  <a:extLst>
                    <a:ext uri="{9D8B030D-6E8A-4147-A177-3AD203B41FA5}">
                      <a16:colId xmlns:a16="http://schemas.microsoft.com/office/drawing/2014/main" val="594831746"/>
                    </a:ext>
                  </a:extLst>
                </a:gridCol>
                <a:gridCol w="246888">
                  <a:extLst>
                    <a:ext uri="{9D8B030D-6E8A-4147-A177-3AD203B41FA5}">
                      <a16:colId xmlns:a16="http://schemas.microsoft.com/office/drawing/2014/main" val="3601652242"/>
                    </a:ext>
                  </a:extLst>
                </a:gridCol>
                <a:gridCol w="246888">
                  <a:extLst>
                    <a:ext uri="{9D8B030D-6E8A-4147-A177-3AD203B41FA5}">
                      <a16:colId xmlns:a16="http://schemas.microsoft.com/office/drawing/2014/main" val="841130388"/>
                    </a:ext>
                  </a:extLst>
                </a:gridCol>
                <a:gridCol w="246888">
                  <a:extLst>
                    <a:ext uri="{9D8B030D-6E8A-4147-A177-3AD203B41FA5}">
                      <a16:colId xmlns:a16="http://schemas.microsoft.com/office/drawing/2014/main" val="3876673366"/>
                    </a:ext>
                  </a:extLst>
                </a:gridCol>
                <a:gridCol w="246888">
                  <a:extLst>
                    <a:ext uri="{9D8B030D-6E8A-4147-A177-3AD203B41FA5}">
                      <a16:colId xmlns:a16="http://schemas.microsoft.com/office/drawing/2014/main" val="1712721693"/>
                    </a:ext>
                  </a:extLst>
                </a:gridCol>
                <a:gridCol w="246888">
                  <a:extLst>
                    <a:ext uri="{9D8B030D-6E8A-4147-A177-3AD203B41FA5}">
                      <a16:colId xmlns:a16="http://schemas.microsoft.com/office/drawing/2014/main" val="3774300579"/>
                    </a:ext>
                  </a:extLst>
                </a:gridCol>
                <a:gridCol w="246888">
                  <a:extLst>
                    <a:ext uri="{9D8B030D-6E8A-4147-A177-3AD203B41FA5}">
                      <a16:colId xmlns:a16="http://schemas.microsoft.com/office/drawing/2014/main" val="3236671200"/>
                    </a:ext>
                  </a:extLst>
                </a:gridCol>
                <a:gridCol w="246888">
                  <a:extLst>
                    <a:ext uri="{9D8B030D-6E8A-4147-A177-3AD203B41FA5}">
                      <a16:colId xmlns:a16="http://schemas.microsoft.com/office/drawing/2014/main" val="2125755264"/>
                    </a:ext>
                  </a:extLst>
                </a:gridCol>
                <a:gridCol w="246888">
                  <a:extLst>
                    <a:ext uri="{9D8B030D-6E8A-4147-A177-3AD203B41FA5}">
                      <a16:colId xmlns:a16="http://schemas.microsoft.com/office/drawing/2014/main" val="1487788938"/>
                    </a:ext>
                  </a:extLst>
                </a:gridCol>
                <a:gridCol w="246888">
                  <a:extLst>
                    <a:ext uri="{9D8B030D-6E8A-4147-A177-3AD203B41FA5}">
                      <a16:colId xmlns:a16="http://schemas.microsoft.com/office/drawing/2014/main" val="1280518982"/>
                    </a:ext>
                  </a:extLst>
                </a:gridCol>
                <a:gridCol w="246888">
                  <a:extLst>
                    <a:ext uri="{9D8B030D-6E8A-4147-A177-3AD203B41FA5}">
                      <a16:colId xmlns:a16="http://schemas.microsoft.com/office/drawing/2014/main" val="3642538431"/>
                    </a:ext>
                  </a:extLst>
                </a:gridCol>
                <a:gridCol w="246888">
                  <a:extLst>
                    <a:ext uri="{9D8B030D-6E8A-4147-A177-3AD203B41FA5}">
                      <a16:colId xmlns:a16="http://schemas.microsoft.com/office/drawing/2014/main" val="1686563040"/>
                    </a:ext>
                  </a:extLst>
                </a:gridCol>
                <a:gridCol w="246888">
                  <a:extLst>
                    <a:ext uri="{9D8B030D-6E8A-4147-A177-3AD203B41FA5}">
                      <a16:colId xmlns:a16="http://schemas.microsoft.com/office/drawing/2014/main" val="303630707"/>
                    </a:ext>
                  </a:extLst>
                </a:gridCol>
                <a:gridCol w="246888">
                  <a:extLst>
                    <a:ext uri="{9D8B030D-6E8A-4147-A177-3AD203B41FA5}">
                      <a16:colId xmlns:a16="http://schemas.microsoft.com/office/drawing/2014/main" val="2802939684"/>
                    </a:ext>
                  </a:extLst>
                </a:gridCol>
                <a:gridCol w="246888">
                  <a:extLst>
                    <a:ext uri="{9D8B030D-6E8A-4147-A177-3AD203B41FA5}">
                      <a16:colId xmlns:a16="http://schemas.microsoft.com/office/drawing/2014/main" val="615607402"/>
                    </a:ext>
                  </a:extLst>
                </a:gridCol>
                <a:gridCol w="246888">
                  <a:extLst>
                    <a:ext uri="{9D8B030D-6E8A-4147-A177-3AD203B41FA5}">
                      <a16:colId xmlns:a16="http://schemas.microsoft.com/office/drawing/2014/main" val="3756402634"/>
                    </a:ext>
                  </a:extLst>
                </a:gridCol>
                <a:gridCol w="246888">
                  <a:extLst>
                    <a:ext uri="{9D8B030D-6E8A-4147-A177-3AD203B41FA5}">
                      <a16:colId xmlns:a16="http://schemas.microsoft.com/office/drawing/2014/main" val="2930099957"/>
                    </a:ext>
                  </a:extLst>
                </a:gridCol>
                <a:gridCol w="246888">
                  <a:extLst>
                    <a:ext uri="{9D8B030D-6E8A-4147-A177-3AD203B41FA5}">
                      <a16:colId xmlns:a16="http://schemas.microsoft.com/office/drawing/2014/main" val="2971484002"/>
                    </a:ext>
                  </a:extLst>
                </a:gridCol>
                <a:gridCol w="208280">
                  <a:extLst>
                    <a:ext uri="{9D8B030D-6E8A-4147-A177-3AD203B41FA5}">
                      <a16:colId xmlns:a16="http://schemas.microsoft.com/office/drawing/2014/main" val="13451252"/>
                    </a:ext>
                  </a:extLst>
                </a:gridCol>
                <a:gridCol w="208280">
                  <a:extLst>
                    <a:ext uri="{9D8B030D-6E8A-4147-A177-3AD203B41FA5}">
                      <a16:colId xmlns:a16="http://schemas.microsoft.com/office/drawing/2014/main" val="1095943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524694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- 2019-07-17 00:58:06</a:t>
                      </a:r>
                      <a:r>
                        <a:rPr kumimoji="0" lang="es-ES" sz="1000" b="0" i="0" u="none" strike="noStrike" kern="1200" cap="none" spc="0" normalizeH="0" baseline="0" noProof="0">
                          <a:ln>
                            <a:noFill/>
                          </a:ln>
                          <a:solidFill>
                            <a:prstClr val="black"/>
                          </a:solidFill>
                          <a:effectLst/>
                          <a:uLnTx/>
                          <a:uFillTx/>
                          <a:latin typeface="+mn-lt"/>
                          <a:ea typeface="+mn-ea"/>
                          <a:cs typeface="+mn-cs"/>
                        </a:rPr>
                        <a:t>
 Muy importante: ¡Conocé los productos y condiciones exentas que NO se ven afectados por el 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https://scontent.xx.fbcdn.net/v/t15.5256-10/p168x128/65726114_467986080663452_6993609657415630848_n.jpg?_nc_cat=100&amp;_nc_oc=AQnnzdDJ579RE4CRbYAJVEPvphR43BlXy93rAWYpXQJ65wiadADodiaMTkr2mc4wEPA&amp;_nc_ht=scontent.xx&amp;oh=8f6c9eb5e0787973d76b3b207c2b6d21&amp;oe=5E4A8FC0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13:26:33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3.17 %</a:t>
                      </a:r>
                    </a:p>
                  </a:txBody>
                  <a:tcPr/>
                </a:tc>
                <a:extLst>
                  <a:ext uri="{0D108BD9-81ED-4DB2-BD59-A6C34878D82A}">
                    <a16:rowId xmlns:a16="http://schemas.microsoft.com/office/drawing/2014/main" val="2369806225"/>
                  </a:ext>
                </a:extLst>
              </a:tr>
            </a:tbl>
          </a:graphicData>
        </a:graphic>
      </p:graphicFrame>
      <p:sp>
        <p:nvSpPr>
          <p:cNvPr id="4" name="Text Placeholder 3">
            <a:extLst>
              <a:ext uri="{FF2B5EF4-FFF2-40B4-BE49-F238E27FC236}">
                <a16:creationId xmlns:a16="http://schemas.microsoft.com/office/drawing/2014/main" id="{17355521-7F37-48BB-A252-8CB73A90AF77}"/>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4206553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0C769-CE9B-4072-9D30-821FD23CF4A2}"/>
              </a:ext>
            </a:extLst>
          </p:cNvPr>
          <p:cNvSpPr>
            <a:spLocks noGrp="1"/>
          </p:cNvSpPr>
          <p:nvPr>
            <p:ph type="title"/>
          </p:nvPr>
        </p:nvSpPr>
        <p:spPr/>
        <p:txBody>
          <a:bodyPr/>
          <a:lstStyle/>
          <a:p>
            <a:r>
              <a:rPr lang="es-ES"/>
              <a:t>Facebook Own Videos Table | Asociación Bancaria Costarricense - 13 of 15</a:t>
            </a:r>
            <a:endParaRPr lang="en-US"/>
          </a:p>
        </p:txBody>
      </p:sp>
      <p:graphicFrame>
        <p:nvGraphicFramePr>
          <p:cNvPr id="5" name="Table Placeholder 4">
            <a:extLst>
              <a:ext uri="{FF2B5EF4-FFF2-40B4-BE49-F238E27FC236}">
                <a16:creationId xmlns:a16="http://schemas.microsoft.com/office/drawing/2014/main" id="{644FDB67-A438-4B14-B47B-E6467D2E487C}"/>
              </a:ext>
            </a:extLst>
          </p:cNvPr>
          <p:cNvGraphicFramePr>
            <a:graphicFrameLocks noGrp="1"/>
          </p:cNvGraphicFramePr>
          <p:nvPr>
            <p:ph type="tbl" sz="quarter" idx="13"/>
            <p:extLst>
              <p:ext uri="{D42A27DB-BD31-4B8C-83A1-F6EECF244321}">
                <p14:modId xmlns:p14="http://schemas.microsoft.com/office/powerpoint/2010/main" val="371567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50266951"/>
                    </a:ext>
                  </a:extLst>
                </a:gridCol>
                <a:gridCol w="987552">
                  <a:extLst>
                    <a:ext uri="{9D8B030D-6E8A-4147-A177-3AD203B41FA5}">
                      <a16:colId xmlns:a16="http://schemas.microsoft.com/office/drawing/2014/main" val="1724922412"/>
                    </a:ext>
                  </a:extLst>
                </a:gridCol>
                <a:gridCol w="208280">
                  <a:extLst>
                    <a:ext uri="{9D8B030D-6E8A-4147-A177-3AD203B41FA5}">
                      <a16:colId xmlns:a16="http://schemas.microsoft.com/office/drawing/2014/main" val="3440723900"/>
                    </a:ext>
                  </a:extLst>
                </a:gridCol>
                <a:gridCol w="246888">
                  <a:extLst>
                    <a:ext uri="{9D8B030D-6E8A-4147-A177-3AD203B41FA5}">
                      <a16:colId xmlns:a16="http://schemas.microsoft.com/office/drawing/2014/main" val="609210456"/>
                    </a:ext>
                  </a:extLst>
                </a:gridCol>
                <a:gridCol w="246888">
                  <a:extLst>
                    <a:ext uri="{9D8B030D-6E8A-4147-A177-3AD203B41FA5}">
                      <a16:colId xmlns:a16="http://schemas.microsoft.com/office/drawing/2014/main" val="356834112"/>
                    </a:ext>
                  </a:extLst>
                </a:gridCol>
                <a:gridCol w="246888">
                  <a:extLst>
                    <a:ext uri="{9D8B030D-6E8A-4147-A177-3AD203B41FA5}">
                      <a16:colId xmlns:a16="http://schemas.microsoft.com/office/drawing/2014/main" val="3885766738"/>
                    </a:ext>
                  </a:extLst>
                </a:gridCol>
                <a:gridCol w="246888">
                  <a:extLst>
                    <a:ext uri="{9D8B030D-6E8A-4147-A177-3AD203B41FA5}">
                      <a16:colId xmlns:a16="http://schemas.microsoft.com/office/drawing/2014/main" val="2679508503"/>
                    </a:ext>
                  </a:extLst>
                </a:gridCol>
                <a:gridCol w="246888">
                  <a:extLst>
                    <a:ext uri="{9D8B030D-6E8A-4147-A177-3AD203B41FA5}">
                      <a16:colId xmlns:a16="http://schemas.microsoft.com/office/drawing/2014/main" val="3005762272"/>
                    </a:ext>
                  </a:extLst>
                </a:gridCol>
                <a:gridCol w="246888">
                  <a:extLst>
                    <a:ext uri="{9D8B030D-6E8A-4147-A177-3AD203B41FA5}">
                      <a16:colId xmlns:a16="http://schemas.microsoft.com/office/drawing/2014/main" val="55049769"/>
                    </a:ext>
                  </a:extLst>
                </a:gridCol>
                <a:gridCol w="246888">
                  <a:extLst>
                    <a:ext uri="{9D8B030D-6E8A-4147-A177-3AD203B41FA5}">
                      <a16:colId xmlns:a16="http://schemas.microsoft.com/office/drawing/2014/main" val="2856655877"/>
                    </a:ext>
                  </a:extLst>
                </a:gridCol>
                <a:gridCol w="246888">
                  <a:extLst>
                    <a:ext uri="{9D8B030D-6E8A-4147-A177-3AD203B41FA5}">
                      <a16:colId xmlns:a16="http://schemas.microsoft.com/office/drawing/2014/main" val="1109510829"/>
                    </a:ext>
                  </a:extLst>
                </a:gridCol>
                <a:gridCol w="246888">
                  <a:extLst>
                    <a:ext uri="{9D8B030D-6E8A-4147-A177-3AD203B41FA5}">
                      <a16:colId xmlns:a16="http://schemas.microsoft.com/office/drawing/2014/main" val="798646839"/>
                    </a:ext>
                  </a:extLst>
                </a:gridCol>
                <a:gridCol w="246888">
                  <a:extLst>
                    <a:ext uri="{9D8B030D-6E8A-4147-A177-3AD203B41FA5}">
                      <a16:colId xmlns:a16="http://schemas.microsoft.com/office/drawing/2014/main" val="2679193534"/>
                    </a:ext>
                  </a:extLst>
                </a:gridCol>
                <a:gridCol w="246888">
                  <a:extLst>
                    <a:ext uri="{9D8B030D-6E8A-4147-A177-3AD203B41FA5}">
                      <a16:colId xmlns:a16="http://schemas.microsoft.com/office/drawing/2014/main" val="2681753444"/>
                    </a:ext>
                  </a:extLst>
                </a:gridCol>
                <a:gridCol w="246888">
                  <a:extLst>
                    <a:ext uri="{9D8B030D-6E8A-4147-A177-3AD203B41FA5}">
                      <a16:colId xmlns:a16="http://schemas.microsoft.com/office/drawing/2014/main" val="3281115298"/>
                    </a:ext>
                  </a:extLst>
                </a:gridCol>
                <a:gridCol w="246888">
                  <a:extLst>
                    <a:ext uri="{9D8B030D-6E8A-4147-A177-3AD203B41FA5}">
                      <a16:colId xmlns:a16="http://schemas.microsoft.com/office/drawing/2014/main" val="4178545333"/>
                    </a:ext>
                  </a:extLst>
                </a:gridCol>
                <a:gridCol w="246888">
                  <a:extLst>
                    <a:ext uri="{9D8B030D-6E8A-4147-A177-3AD203B41FA5}">
                      <a16:colId xmlns:a16="http://schemas.microsoft.com/office/drawing/2014/main" val="3423456920"/>
                    </a:ext>
                  </a:extLst>
                </a:gridCol>
                <a:gridCol w="246888">
                  <a:extLst>
                    <a:ext uri="{9D8B030D-6E8A-4147-A177-3AD203B41FA5}">
                      <a16:colId xmlns:a16="http://schemas.microsoft.com/office/drawing/2014/main" val="2041071795"/>
                    </a:ext>
                  </a:extLst>
                </a:gridCol>
                <a:gridCol w="246888">
                  <a:extLst>
                    <a:ext uri="{9D8B030D-6E8A-4147-A177-3AD203B41FA5}">
                      <a16:colId xmlns:a16="http://schemas.microsoft.com/office/drawing/2014/main" val="3146698161"/>
                    </a:ext>
                  </a:extLst>
                </a:gridCol>
                <a:gridCol w="246888">
                  <a:extLst>
                    <a:ext uri="{9D8B030D-6E8A-4147-A177-3AD203B41FA5}">
                      <a16:colId xmlns:a16="http://schemas.microsoft.com/office/drawing/2014/main" val="3463799166"/>
                    </a:ext>
                  </a:extLst>
                </a:gridCol>
                <a:gridCol w="246888">
                  <a:extLst>
                    <a:ext uri="{9D8B030D-6E8A-4147-A177-3AD203B41FA5}">
                      <a16:colId xmlns:a16="http://schemas.microsoft.com/office/drawing/2014/main" val="1689025541"/>
                    </a:ext>
                  </a:extLst>
                </a:gridCol>
                <a:gridCol w="246888">
                  <a:extLst>
                    <a:ext uri="{9D8B030D-6E8A-4147-A177-3AD203B41FA5}">
                      <a16:colId xmlns:a16="http://schemas.microsoft.com/office/drawing/2014/main" val="3392446444"/>
                    </a:ext>
                  </a:extLst>
                </a:gridCol>
                <a:gridCol w="208280">
                  <a:extLst>
                    <a:ext uri="{9D8B030D-6E8A-4147-A177-3AD203B41FA5}">
                      <a16:colId xmlns:a16="http://schemas.microsoft.com/office/drawing/2014/main" val="3334656246"/>
                    </a:ext>
                  </a:extLst>
                </a:gridCol>
                <a:gridCol w="208280">
                  <a:extLst>
                    <a:ext uri="{9D8B030D-6E8A-4147-A177-3AD203B41FA5}">
                      <a16:colId xmlns:a16="http://schemas.microsoft.com/office/drawing/2014/main" val="2986513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297664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- 2019-07-24 19:53:07</a:t>
                      </a:r>
                      <a:r>
                        <a:rPr kumimoji="0" lang="es-ES" sz="1000" b="0" i="0" u="none" strike="noStrike" kern="1200" cap="none" spc="0" normalizeH="0" baseline="0" noProof="0">
                          <a:ln>
                            <a:noFill/>
                          </a:ln>
                          <a:solidFill>
                            <a:prstClr val="black"/>
                          </a:solidFill>
                          <a:effectLst/>
                          <a:uLnTx/>
                          <a:uFillTx/>
                          <a:latin typeface="+mn-lt"/>
                          <a:ea typeface="+mn-ea"/>
                          <a:cs typeface="+mn-cs"/>
                        </a:rPr>
                        <a:t>
 El Sistema Bancario Nacional te permite hacer los pagos del IVA a través de sus plataformas virtuales y presenciales. Consulte con su banco cómo aprovechar estos servicios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https://scontent.xx.fbcdn.net/v/t15.5256-10/p228x119/65812610_2307866945993749_3076754690696806400_n.jpg?_nc_cat=101&amp;_nc_oc=AQn5aTULjlwNSalLdOvqyofT2Qb2vRT1qhA_2V3PoGmZU7hKuL5mPTA23bTDlZuSVrU&amp;_nc_ht=scontent.xx&amp;oh=c06c7609df7717654dc9fa1215e0fd32&amp;oe=5E4C73DB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13:26:33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3.00 %</a:t>
                      </a:r>
                    </a:p>
                  </a:txBody>
                  <a:tcPr/>
                </a:tc>
                <a:extLst>
                  <a:ext uri="{0D108BD9-81ED-4DB2-BD59-A6C34878D82A}">
                    <a16:rowId xmlns:a16="http://schemas.microsoft.com/office/drawing/2014/main" val="3986907945"/>
                  </a:ext>
                </a:extLst>
              </a:tr>
            </a:tbl>
          </a:graphicData>
        </a:graphic>
      </p:graphicFrame>
      <p:sp>
        <p:nvSpPr>
          <p:cNvPr id="4" name="Text Placeholder 3">
            <a:extLst>
              <a:ext uri="{FF2B5EF4-FFF2-40B4-BE49-F238E27FC236}">
                <a16:creationId xmlns:a16="http://schemas.microsoft.com/office/drawing/2014/main" id="{13A0E6F6-20B1-4184-99FF-070CD7F6834E}"/>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33442404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64A4C-67C8-4706-93F0-280644C1D516}"/>
              </a:ext>
            </a:extLst>
          </p:cNvPr>
          <p:cNvSpPr>
            <a:spLocks noGrp="1"/>
          </p:cNvSpPr>
          <p:nvPr>
            <p:ph type="title"/>
          </p:nvPr>
        </p:nvSpPr>
        <p:spPr/>
        <p:txBody>
          <a:bodyPr/>
          <a:lstStyle/>
          <a:p>
            <a:r>
              <a:rPr lang="es-ES"/>
              <a:t>Facebook Own Videos Table | Asociación Bancaria Costarricense - 14 of 15</a:t>
            </a:r>
            <a:endParaRPr lang="en-US"/>
          </a:p>
        </p:txBody>
      </p:sp>
      <p:graphicFrame>
        <p:nvGraphicFramePr>
          <p:cNvPr id="5" name="Table Placeholder 4">
            <a:extLst>
              <a:ext uri="{FF2B5EF4-FFF2-40B4-BE49-F238E27FC236}">
                <a16:creationId xmlns:a16="http://schemas.microsoft.com/office/drawing/2014/main" id="{BC9169EB-C8FB-4A5A-9399-CBA822384D46}"/>
              </a:ext>
            </a:extLst>
          </p:cNvPr>
          <p:cNvGraphicFramePr>
            <a:graphicFrameLocks noGrp="1"/>
          </p:cNvGraphicFramePr>
          <p:nvPr>
            <p:ph type="tbl" sz="quarter" idx="13"/>
            <p:extLst>
              <p:ext uri="{D42A27DB-BD31-4B8C-83A1-F6EECF244321}">
                <p14:modId xmlns:p14="http://schemas.microsoft.com/office/powerpoint/2010/main" val="1763111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6067667"/>
                    </a:ext>
                  </a:extLst>
                </a:gridCol>
                <a:gridCol w="987552">
                  <a:extLst>
                    <a:ext uri="{9D8B030D-6E8A-4147-A177-3AD203B41FA5}">
                      <a16:colId xmlns:a16="http://schemas.microsoft.com/office/drawing/2014/main" val="2528965196"/>
                    </a:ext>
                  </a:extLst>
                </a:gridCol>
                <a:gridCol w="208280">
                  <a:extLst>
                    <a:ext uri="{9D8B030D-6E8A-4147-A177-3AD203B41FA5}">
                      <a16:colId xmlns:a16="http://schemas.microsoft.com/office/drawing/2014/main" val="3243591591"/>
                    </a:ext>
                  </a:extLst>
                </a:gridCol>
                <a:gridCol w="246888">
                  <a:extLst>
                    <a:ext uri="{9D8B030D-6E8A-4147-A177-3AD203B41FA5}">
                      <a16:colId xmlns:a16="http://schemas.microsoft.com/office/drawing/2014/main" val="4036781967"/>
                    </a:ext>
                  </a:extLst>
                </a:gridCol>
                <a:gridCol w="246888">
                  <a:extLst>
                    <a:ext uri="{9D8B030D-6E8A-4147-A177-3AD203B41FA5}">
                      <a16:colId xmlns:a16="http://schemas.microsoft.com/office/drawing/2014/main" val="2675876538"/>
                    </a:ext>
                  </a:extLst>
                </a:gridCol>
                <a:gridCol w="246888">
                  <a:extLst>
                    <a:ext uri="{9D8B030D-6E8A-4147-A177-3AD203B41FA5}">
                      <a16:colId xmlns:a16="http://schemas.microsoft.com/office/drawing/2014/main" val="2817236416"/>
                    </a:ext>
                  </a:extLst>
                </a:gridCol>
                <a:gridCol w="246888">
                  <a:extLst>
                    <a:ext uri="{9D8B030D-6E8A-4147-A177-3AD203B41FA5}">
                      <a16:colId xmlns:a16="http://schemas.microsoft.com/office/drawing/2014/main" val="2494931254"/>
                    </a:ext>
                  </a:extLst>
                </a:gridCol>
                <a:gridCol w="246888">
                  <a:extLst>
                    <a:ext uri="{9D8B030D-6E8A-4147-A177-3AD203B41FA5}">
                      <a16:colId xmlns:a16="http://schemas.microsoft.com/office/drawing/2014/main" val="682580366"/>
                    </a:ext>
                  </a:extLst>
                </a:gridCol>
                <a:gridCol w="246888">
                  <a:extLst>
                    <a:ext uri="{9D8B030D-6E8A-4147-A177-3AD203B41FA5}">
                      <a16:colId xmlns:a16="http://schemas.microsoft.com/office/drawing/2014/main" val="3349511408"/>
                    </a:ext>
                  </a:extLst>
                </a:gridCol>
                <a:gridCol w="246888">
                  <a:extLst>
                    <a:ext uri="{9D8B030D-6E8A-4147-A177-3AD203B41FA5}">
                      <a16:colId xmlns:a16="http://schemas.microsoft.com/office/drawing/2014/main" val="8150884"/>
                    </a:ext>
                  </a:extLst>
                </a:gridCol>
                <a:gridCol w="246888">
                  <a:extLst>
                    <a:ext uri="{9D8B030D-6E8A-4147-A177-3AD203B41FA5}">
                      <a16:colId xmlns:a16="http://schemas.microsoft.com/office/drawing/2014/main" val="2002248779"/>
                    </a:ext>
                  </a:extLst>
                </a:gridCol>
                <a:gridCol w="246888">
                  <a:extLst>
                    <a:ext uri="{9D8B030D-6E8A-4147-A177-3AD203B41FA5}">
                      <a16:colId xmlns:a16="http://schemas.microsoft.com/office/drawing/2014/main" val="685026969"/>
                    </a:ext>
                  </a:extLst>
                </a:gridCol>
                <a:gridCol w="246888">
                  <a:extLst>
                    <a:ext uri="{9D8B030D-6E8A-4147-A177-3AD203B41FA5}">
                      <a16:colId xmlns:a16="http://schemas.microsoft.com/office/drawing/2014/main" val="1656246384"/>
                    </a:ext>
                  </a:extLst>
                </a:gridCol>
                <a:gridCol w="246888">
                  <a:extLst>
                    <a:ext uri="{9D8B030D-6E8A-4147-A177-3AD203B41FA5}">
                      <a16:colId xmlns:a16="http://schemas.microsoft.com/office/drawing/2014/main" val="1234146888"/>
                    </a:ext>
                  </a:extLst>
                </a:gridCol>
                <a:gridCol w="246888">
                  <a:extLst>
                    <a:ext uri="{9D8B030D-6E8A-4147-A177-3AD203B41FA5}">
                      <a16:colId xmlns:a16="http://schemas.microsoft.com/office/drawing/2014/main" val="1605299988"/>
                    </a:ext>
                  </a:extLst>
                </a:gridCol>
                <a:gridCol w="246888">
                  <a:extLst>
                    <a:ext uri="{9D8B030D-6E8A-4147-A177-3AD203B41FA5}">
                      <a16:colId xmlns:a16="http://schemas.microsoft.com/office/drawing/2014/main" val="2346528108"/>
                    </a:ext>
                  </a:extLst>
                </a:gridCol>
                <a:gridCol w="246888">
                  <a:extLst>
                    <a:ext uri="{9D8B030D-6E8A-4147-A177-3AD203B41FA5}">
                      <a16:colId xmlns:a16="http://schemas.microsoft.com/office/drawing/2014/main" val="2649922374"/>
                    </a:ext>
                  </a:extLst>
                </a:gridCol>
                <a:gridCol w="246888">
                  <a:extLst>
                    <a:ext uri="{9D8B030D-6E8A-4147-A177-3AD203B41FA5}">
                      <a16:colId xmlns:a16="http://schemas.microsoft.com/office/drawing/2014/main" val="581320355"/>
                    </a:ext>
                  </a:extLst>
                </a:gridCol>
                <a:gridCol w="246888">
                  <a:extLst>
                    <a:ext uri="{9D8B030D-6E8A-4147-A177-3AD203B41FA5}">
                      <a16:colId xmlns:a16="http://schemas.microsoft.com/office/drawing/2014/main" val="3125424682"/>
                    </a:ext>
                  </a:extLst>
                </a:gridCol>
                <a:gridCol w="246888">
                  <a:extLst>
                    <a:ext uri="{9D8B030D-6E8A-4147-A177-3AD203B41FA5}">
                      <a16:colId xmlns:a16="http://schemas.microsoft.com/office/drawing/2014/main" val="2297549305"/>
                    </a:ext>
                  </a:extLst>
                </a:gridCol>
                <a:gridCol w="246888">
                  <a:extLst>
                    <a:ext uri="{9D8B030D-6E8A-4147-A177-3AD203B41FA5}">
                      <a16:colId xmlns:a16="http://schemas.microsoft.com/office/drawing/2014/main" val="156899740"/>
                    </a:ext>
                  </a:extLst>
                </a:gridCol>
                <a:gridCol w="246888">
                  <a:extLst>
                    <a:ext uri="{9D8B030D-6E8A-4147-A177-3AD203B41FA5}">
                      <a16:colId xmlns:a16="http://schemas.microsoft.com/office/drawing/2014/main" val="524600280"/>
                    </a:ext>
                  </a:extLst>
                </a:gridCol>
                <a:gridCol w="208280">
                  <a:extLst>
                    <a:ext uri="{9D8B030D-6E8A-4147-A177-3AD203B41FA5}">
                      <a16:colId xmlns:a16="http://schemas.microsoft.com/office/drawing/2014/main" val="1619035251"/>
                    </a:ext>
                  </a:extLst>
                </a:gridCol>
                <a:gridCol w="208280">
                  <a:extLst>
                    <a:ext uri="{9D8B030D-6E8A-4147-A177-3AD203B41FA5}">
                      <a16:colId xmlns:a16="http://schemas.microsoft.com/office/drawing/2014/main" val="2574189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769358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- 2019-09-05 20:57:46</a:t>
                      </a:r>
                      <a:r>
                        <a:rPr kumimoji="0" lang="es-ES" sz="1000" b="0" i="0" u="none" strike="noStrike" kern="1200" cap="none" spc="0" normalizeH="0" baseline="0" noProof="0">
                          <a:ln>
                            <a:noFill/>
                          </a:ln>
                          <a:solidFill>
                            <a:prstClr val="black"/>
                          </a:solidFill>
                          <a:effectLst/>
                          <a:uLnTx/>
                          <a:uFillTx/>
                          <a:latin typeface="+mn-lt"/>
                          <a:ea typeface="+mn-ea"/>
                          <a:cs typeface="+mn-cs"/>
                        </a:rPr>
                        <a:t>
 Se acerca el 5° Congreso de PLA/FT – ABCPLAT 2019. Expertos de alto nivel y temáticas de actualidad como: Reg Tech, Desafíos de AML, Intercambio de Información, Banca Corresponsal, Machine Learning, APNFDS y mucho más. https://abcplat.cr/index.html#programa
No puedes faltar a esta cita de actualización, 1 y 2 de octubre del 2019, Hotel Crowne Plaza Corobici. Inscripciones: https://abcplat.cr/form_inscripcion.html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https://scontent.xx.fbcdn.net/v/t15.5256-10/p168x128/69321037_504545080109000_4884203905266745344_n.jpg?_nc_cat=107&amp;_nc_oc=AQllGumYI3CtES3ydJ8EKYRdZI4MjvJ3IQ3YVUyj44o7V4j7QoXlVRchER7o_GoAb8s&amp;_nc_ht=scontent.xx&amp;oh=0ee149154353e5aa0db1187db4134d4e&amp;oe=5E5B83B7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13:26:33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7.43 %</a:t>
                      </a:r>
                    </a:p>
                  </a:txBody>
                  <a:tcPr/>
                </a:tc>
                <a:extLst>
                  <a:ext uri="{0D108BD9-81ED-4DB2-BD59-A6C34878D82A}">
                    <a16:rowId xmlns:a16="http://schemas.microsoft.com/office/drawing/2014/main" val="1800072204"/>
                  </a:ext>
                </a:extLst>
              </a:tr>
            </a:tbl>
          </a:graphicData>
        </a:graphic>
      </p:graphicFrame>
      <p:sp>
        <p:nvSpPr>
          <p:cNvPr id="4" name="Text Placeholder 3">
            <a:extLst>
              <a:ext uri="{FF2B5EF4-FFF2-40B4-BE49-F238E27FC236}">
                <a16:creationId xmlns:a16="http://schemas.microsoft.com/office/drawing/2014/main" id="{FF974B57-F675-4F1F-9B98-FF20A6241433}"/>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41348664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9547F-372F-49AC-A9AF-25DE9B6E2E36}"/>
              </a:ext>
            </a:extLst>
          </p:cNvPr>
          <p:cNvSpPr>
            <a:spLocks noGrp="1"/>
          </p:cNvSpPr>
          <p:nvPr>
            <p:ph type="title"/>
          </p:nvPr>
        </p:nvSpPr>
        <p:spPr/>
        <p:txBody>
          <a:bodyPr/>
          <a:lstStyle/>
          <a:p>
            <a:r>
              <a:rPr lang="es-ES"/>
              <a:t>Facebook Own Videos Table | Asociación Bancaria Costarricense - 15 of 15</a:t>
            </a:r>
            <a:endParaRPr lang="en-US"/>
          </a:p>
        </p:txBody>
      </p:sp>
      <p:graphicFrame>
        <p:nvGraphicFramePr>
          <p:cNvPr id="5" name="Table Placeholder 4">
            <a:extLst>
              <a:ext uri="{FF2B5EF4-FFF2-40B4-BE49-F238E27FC236}">
                <a16:creationId xmlns:a16="http://schemas.microsoft.com/office/drawing/2014/main" id="{D7E30BC8-CFCD-4741-A87E-4BE58BCFC755}"/>
              </a:ext>
            </a:extLst>
          </p:cNvPr>
          <p:cNvGraphicFramePr>
            <a:graphicFrameLocks noGrp="1"/>
          </p:cNvGraphicFramePr>
          <p:nvPr>
            <p:ph type="tbl" sz="quarter" idx="13"/>
            <p:extLst>
              <p:ext uri="{D42A27DB-BD31-4B8C-83A1-F6EECF244321}">
                <p14:modId xmlns:p14="http://schemas.microsoft.com/office/powerpoint/2010/main" val="439210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04891277"/>
                    </a:ext>
                  </a:extLst>
                </a:gridCol>
                <a:gridCol w="987552">
                  <a:extLst>
                    <a:ext uri="{9D8B030D-6E8A-4147-A177-3AD203B41FA5}">
                      <a16:colId xmlns:a16="http://schemas.microsoft.com/office/drawing/2014/main" val="2835304537"/>
                    </a:ext>
                  </a:extLst>
                </a:gridCol>
                <a:gridCol w="208280">
                  <a:extLst>
                    <a:ext uri="{9D8B030D-6E8A-4147-A177-3AD203B41FA5}">
                      <a16:colId xmlns:a16="http://schemas.microsoft.com/office/drawing/2014/main" val="3322645252"/>
                    </a:ext>
                  </a:extLst>
                </a:gridCol>
                <a:gridCol w="246888">
                  <a:extLst>
                    <a:ext uri="{9D8B030D-6E8A-4147-A177-3AD203B41FA5}">
                      <a16:colId xmlns:a16="http://schemas.microsoft.com/office/drawing/2014/main" val="418736924"/>
                    </a:ext>
                  </a:extLst>
                </a:gridCol>
                <a:gridCol w="246888">
                  <a:extLst>
                    <a:ext uri="{9D8B030D-6E8A-4147-A177-3AD203B41FA5}">
                      <a16:colId xmlns:a16="http://schemas.microsoft.com/office/drawing/2014/main" val="2927610783"/>
                    </a:ext>
                  </a:extLst>
                </a:gridCol>
                <a:gridCol w="246888">
                  <a:extLst>
                    <a:ext uri="{9D8B030D-6E8A-4147-A177-3AD203B41FA5}">
                      <a16:colId xmlns:a16="http://schemas.microsoft.com/office/drawing/2014/main" val="2878094024"/>
                    </a:ext>
                  </a:extLst>
                </a:gridCol>
                <a:gridCol w="246888">
                  <a:extLst>
                    <a:ext uri="{9D8B030D-6E8A-4147-A177-3AD203B41FA5}">
                      <a16:colId xmlns:a16="http://schemas.microsoft.com/office/drawing/2014/main" val="4157325758"/>
                    </a:ext>
                  </a:extLst>
                </a:gridCol>
                <a:gridCol w="246888">
                  <a:extLst>
                    <a:ext uri="{9D8B030D-6E8A-4147-A177-3AD203B41FA5}">
                      <a16:colId xmlns:a16="http://schemas.microsoft.com/office/drawing/2014/main" val="1869413336"/>
                    </a:ext>
                  </a:extLst>
                </a:gridCol>
                <a:gridCol w="246888">
                  <a:extLst>
                    <a:ext uri="{9D8B030D-6E8A-4147-A177-3AD203B41FA5}">
                      <a16:colId xmlns:a16="http://schemas.microsoft.com/office/drawing/2014/main" val="2354229573"/>
                    </a:ext>
                  </a:extLst>
                </a:gridCol>
                <a:gridCol w="246888">
                  <a:extLst>
                    <a:ext uri="{9D8B030D-6E8A-4147-A177-3AD203B41FA5}">
                      <a16:colId xmlns:a16="http://schemas.microsoft.com/office/drawing/2014/main" val="4124478366"/>
                    </a:ext>
                  </a:extLst>
                </a:gridCol>
                <a:gridCol w="246888">
                  <a:extLst>
                    <a:ext uri="{9D8B030D-6E8A-4147-A177-3AD203B41FA5}">
                      <a16:colId xmlns:a16="http://schemas.microsoft.com/office/drawing/2014/main" val="3367131510"/>
                    </a:ext>
                  </a:extLst>
                </a:gridCol>
                <a:gridCol w="246888">
                  <a:extLst>
                    <a:ext uri="{9D8B030D-6E8A-4147-A177-3AD203B41FA5}">
                      <a16:colId xmlns:a16="http://schemas.microsoft.com/office/drawing/2014/main" val="3571696851"/>
                    </a:ext>
                  </a:extLst>
                </a:gridCol>
                <a:gridCol w="246888">
                  <a:extLst>
                    <a:ext uri="{9D8B030D-6E8A-4147-A177-3AD203B41FA5}">
                      <a16:colId xmlns:a16="http://schemas.microsoft.com/office/drawing/2014/main" val="3064538908"/>
                    </a:ext>
                  </a:extLst>
                </a:gridCol>
                <a:gridCol w="246888">
                  <a:extLst>
                    <a:ext uri="{9D8B030D-6E8A-4147-A177-3AD203B41FA5}">
                      <a16:colId xmlns:a16="http://schemas.microsoft.com/office/drawing/2014/main" val="2524958408"/>
                    </a:ext>
                  </a:extLst>
                </a:gridCol>
                <a:gridCol w="246888">
                  <a:extLst>
                    <a:ext uri="{9D8B030D-6E8A-4147-A177-3AD203B41FA5}">
                      <a16:colId xmlns:a16="http://schemas.microsoft.com/office/drawing/2014/main" val="2283742184"/>
                    </a:ext>
                  </a:extLst>
                </a:gridCol>
                <a:gridCol w="246888">
                  <a:extLst>
                    <a:ext uri="{9D8B030D-6E8A-4147-A177-3AD203B41FA5}">
                      <a16:colId xmlns:a16="http://schemas.microsoft.com/office/drawing/2014/main" val="3741117103"/>
                    </a:ext>
                  </a:extLst>
                </a:gridCol>
                <a:gridCol w="246888">
                  <a:extLst>
                    <a:ext uri="{9D8B030D-6E8A-4147-A177-3AD203B41FA5}">
                      <a16:colId xmlns:a16="http://schemas.microsoft.com/office/drawing/2014/main" val="1213709135"/>
                    </a:ext>
                  </a:extLst>
                </a:gridCol>
                <a:gridCol w="246888">
                  <a:extLst>
                    <a:ext uri="{9D8B030D-6E8A-4147-A177-3AD203B41FA5}">
                      <a16:colId xmlns:a16="http://schemas.microsoft.com/office/drawing/2014/main" val="4134061984"/>
                    </a:ext>
                  </a:extLst>
                </a:gridCol>
                <a:gridCol w="246888">
                  <a:extLst>
                    <a:ext uri="{9D8B030D-6E8A-4147-A177-3AD203B41FA5}">
                      <a16:colId xmlns:a16="http://schemas.microsoft.com/office/drawing/2014/main" val="614617992"/>
                    </a:ext>
                  </a:extLst>
                </a:gridCol>
                <a:gridCol w="246888">
                  <a:extLst>
                    <a:ext uri="{9D8B030D-6E8A-4147-A177-3AD203B41FA5}">
                      <a16:colId xmlns:a16="http://schemas.microsoft.com/office/drawing/2014/main" val="1272388096"/>
                    </a:ext>
                  </a:extLst>
                </a:gridCol>
                <a:gridCol w="246888">
                  <a:extLst>
                    <a:ext uri="{9D8B030D-6E8A-4147-A177-3AD203B41FA5}">
                      <a16:colId xmlns:a16="http://schemas.microsoft.com/office/drawing/2014/main" val="164508260"/>
                    </a:ext>
                  </a:extLst>
                </a:gridCol>
                <a:gridCol w="246888">
                  <a:extLst>
                    <a:ext uri="{9D8B030D-6E8A-4147-A177-3AD203B41FA5}">
                      <a16:colId xmlns:a16="http://schemas.microsoft.com/office/drawing/2014/main" val="3855467560"/>
                    </a:ext>
                  </a:extLst>
                </a:gridCol>
                <a:gridCol w="208280">
                  <a:extLst>
                    <a:ext uri="{9D8B030D-6E8A-4147-A177-3AD203B41FA5}">
                      <a16:colId xmlns:a16="http://schemas.microsoft.com/office/drawing/2014/main" val="3356770196"/>
                    </a:ext>
                  </a:extLst>
                </a:gridCol>
                <a:gridCol w="208280">
                  <a:extLst>
                    <a:ext uri="{9D8B030D-6E8A-4147-A177-3AD203B41FA5}">
                      <a16:colId xmlns:a16="http://schemas.microsoft.com/office/drawing/2014/main" val="131507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82412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- 2019-06-29 00:30:13</a:t>
                      </a:r>
                      <a:r>
                        <a:rPr kumimoji="0" lang="es-ES" sz="1000" b="0" i="0" u="none" strike="noStrike" kern="1200" cap="none" spc="0" normalizeH="0" baseline="0" noProof="0">
                          <a:ln>
                            <a:noFill/>
                          </a:ln>
                          <a:solidFill>
                            <a:prstClr val="black"/>
                          </a:solidFill>
                          <a:effectLst/>
                          <a:uLnTx/>
                          <a:uFillTx/>
                          <a:latin typeface="+mn-lt"/>
                          <a:ea typeface="+mn-ea"/>
                          <a:cs typeface="+mn-cs"/>
                        </a:rPr>
                        <a:t>
 Los servicios médicos estarán gravados con un 4% de IVA ¿Querés saber cómo pasar del 4% al 0% de Impuesto? ¡Te lo contamos en este video! #HablemosDelIVA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https://scontent.xx.fbcdn.net/v/t15.5256-10/p168x128/65523873_1315693138594084_8155757658012385280_n.jpg?_nc_cat=104&amp;_nc_oc=AQnYDJJnZ6LzBJMXbVZrrIGL_vTTHOW-ZA2nVyNctMPy4FDbxrQhQaGHucETcEflbTw&amp;_nc_ht=scontent.xx&amp;oh=af8e1b9f2e1ee1fec660973ef23a1aea&amp;oe=5E64A28D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13:26:33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3.47 %</a:t>
                      </a:r>
                    </a:p>
                  </a:txBody>
                  <a:tcPr/>
                </a:tc>
                <a:extLst>
                  <a:ext uri="{0D108BD9-81ED-4DB2-BD59-A6C34878D82A}">
                    <a16:rowId xmlns:a16="http://schemas.microsoft.com/office/drawing/2014/main" val="587422488"/>
                  </a:ext>
                </a:extLst>
              </a:tr>
            </a:tbl>
          </a:graphicData>
        </a:graphic>
      </p:graphicFrame>
      <p:sp>
        <p:nvSpPr>
          <p:cNvPr id="4" name="Text Placeholder 3">
            <a:extLst>
              <a:ext uri="{FF2B5EF4-FFF2-40B4-BE49-F238E27FC236}">
                <a16:creationId xmlns:a16="http://schemas.microsoft.com/office/drawing/2014/main" id="{34EC4754-13EB-497A-AC68-61F67569C638}"/>
              </a:ext>
            </a:extLst>
          </p:cNvPr>
          <p:cNvSpPr>
            <a:spLocks noGrp="1"/>
          </p:cNvSpPr>
          <p:nvPr>
            <p:ph type="body" sz="quarter" idx="14"/>
          </p:nvPr>
        </p:nvSpPr>
        <p:spPr/>
        <p:txBody>
          <a:bodyPr/>
          <a:lstStyle/>
          <a:p>
            <a:r>
              <a:rPr lang="en-US"/>
              <a:t>01/01/2019 - 11/12/2019</a:t>
            </a:r>
          </a:p>
        </p:txBody>
      </p:sp>
    </p:spTree>
    <p:extLst>
      <p:ext uri="{BB962C8B-B14F-4D97-AF65-F5344CB8AC3E}">
        <p14:creationId xmlns:p14="http://schemas.microsoft.com/office/powerpoint/2010/main" val="12322167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90428-E4AB-4C9C-899F-C523AA45350D}"/>
              </a:ext>
            </a:extLst>
          </p:cNvPr>
          <p:cNvSpPr>
            <a:spLocks noGrp="1"/>
          </p:cNvSpPr>
          <p:nvPr>
            <p:ph type="title"/>
          </p:nvPr>
        </p:nvSpPr>
        <p:spPr/>
        <p:txBody>
          <a:bodyPr/>
          <a:lstStyle/>
          <a:p>
            <a:r>
              <a:rPr lang="en-US"/>
              <a:t>Facebook Organic, Viral &amp; Paid Reach over Time | Asociación Bancaria Costarricense</a:t>
            </a:r>
          </a:p>
        </p:txBody>
      </p:sp>
      <p:graphicFrame>
        <p:nvGraphicFramePr>
          <p:cNvPr id="6" name="Chart Placeholder 5">
            <a:extLst>
              <a:ext uri="{FF2B5EF4-FFF2-40B4-BE49-F238E27FC236}">
                <a16:creationId xmlns:a16="http://schemas.microsoft.com/office/drawing/2014/main" id="{72A5347C-F5C7-4612-95DF-41CEE5443455}"/>
              </a:ext>
            </a:extLst>
          </p:cNvPr>
          <p:cNvGraphicFramePr>
            <a:graphicFrameLocks noGrp="1"/>
          </p:cNvGraphicFramePr>
          <p:nvPr>
            <p:ph type="chart" sz="quarter" idx="13"/>
            <p:extLst>
              <p:ext uri="{D42A27DB-BD31-4B8C-83A1-F6EECF244321}">
                <p14:modId xmlns:p14="http://schemas.microsoft.com/office/powerpoint/2010/main" val="7793690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7DD898-C37F-4E2D-8168-ED4C6494627E}"/>
              </a:ext>
            </a:extLst>
          </p:cNvPr>
          <p:cNvSpPr>
            <a:spLocks noGrp="1"/>
          </p:cNvSpPr>
          <p:nvPr>
            <p:ph type="body" sz="quarter" idx="14"/>
          </p:nvPr>
        </p:nvSpPr>
        <p:spPr/>
        <p:txBody>
          <a:bodyPr/>
          <a:lstStyle/>
          <a:p>
            <a:r>
              <a:rPr lang="en-US"/>
              <a:t>01/01/2019 - 11/30/2019</a:t>
            </a:r>
          </a:p>
        </p:txBody>
      </p:sp>
      <p:sp>
        <p:nvSpPr>
          <p:cNvPr id="5" name="Footer Placeholder 4">
            <a:extLst>
              <a:ext uri="{FF2B5EF4-FFF2-40B4-BE49-F238E27FC236}">
                <a16:creationId xmlns:a16="http://schemas.microsoft.com/office/drawing/2014/main" id="{2E08799E-4864-4E26-8C8F-7AB4B93289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32566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607FE-6189-408A-9FA6-346345FF80F1}"/>
              </a:ext>
            </a:extLst>
          </p:cNvPr>
          <p:cNvSpPr>
            <a:spLocks noGrp="1"/>
          </p:cNvSpPr>
          <p:nvPr>
            <p:ph type="title"/>
          </p:nvPr>
        </p:nvSpPr>
        <p:spPr/>
        <p:txBody>
          <a:bodyPr/>
          <a:lstStyle/>
          <a:p>
            <a:r>
              <a:rPr lang="en-US"/>
              <a:t>Facebook Average Interactions Per Post | Asociación Bancaria Costarricense</a:t>
            </a:r>
          </a:p>
        </p:txBody>
      </p:sp>
      <p:graphicFrame>
        <p:nvGraphicFramePr>
          <p:cNvPr id="6" name="Chart Placeholder 5">
            <a:extLst>
              <a:ext uri="{FF2B5EF4-FFF2-40B4-BE49-F238E27FC236}">
                <a16:creationId xmlns:a16="http://schemas.microsoft.com/office/drawing/2014/main" id="{A1B12334-B7A7-43DA-AAD6-13715D4D360D}"/>
              </a:ext>
            </a:extLst>
          </p:cNvPr>
          <p:cNvGraphicFramePr>
            <a:graphicFrameLocks noGrp="1"/>
          </p:cNvGraphicFramePr>
          <p:nvPr>
            <p:ph type="chart" sz="quarter" idx="13"/>
            <p:extLst>
              <p:ext uri="{D42A27DB-BD31-4B8C-83A1-F6EECF244321}">
                <p14:modId xmlns:p14="http://schemas.microsoft.com/office/powerpoint/2010/main" val="1588771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C1A3D9-C3E9-465E-AE96-A0F0056568F6}"/>
              </a:ext>
            </a:extLst>
          </p:cNvPr>
          <p:cNvSpPr>
            <a:spLocks noGrp="1"/>
          </p:cNvSpPr>
          <p:nvPr>
            <p:ph type="body" sz="quarter" idx="14"/>
          </p:nvPr>
        </p:nvSpPr>
        <p:spPr/>
        <p:txBody>
          <a:bodyPr/>
          <a:lstStyle/>
          <a:p>
            <a:r>
              <a:rPr lang="en-US"/>
              <a:t>01/01/2019 - 11/30/2019</a:t>
            </a:r>
          </a:p>
        </p:txBody>
      </p:sp>
      <p:sp>
        <p:nvSpPr>
          <p:cNvPr id="5" name="Footer Placeholder 4">
            <a:extLst>
              <a:ext uri="{FF2B5EF4-FFF2-40B4-BE49-F238E27FC236}">
                <a16:creationId xmlns:a16="http://schemas.microsoft.com/office/drawing/2014/main" id="{FEE5BED9-2859-471B-9B6F-B18B601C4A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21396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5AF1E-752F-4B15-BE1F-CD6538E45E90}"/>
              </a:ext>
            </a:extLst>
          </p:cNvPr>
          <p:cNvSpPr>
            <a:spLocks noGrp="1"/>
          </p:cNvSpPr>
          <p:nvPr>
            <p:ph type="title"/>
          </p:nvPr>
        </p:nvSpPr>
        <p:spPr/>
        <p:txBody>
          <a:bodyPr/>
          <a:lstStyle/>
          <a:p>
            <a:r>
              <a:rPr lang="es-ES"/>
              <a:t>Facebook Interaction Rate | Asociación Bancaria Costarricense</a:t>
            </a:r>
            <a:endParaRPr lang="en-US"/>
          </a:p>
        </p:txBody>
      </p:sp>
      <p:graphicFrame>
        <p:nvGraphicFramePr>
          <p:cNvPr id="6" name="Chart Placeholder 5">
            <a:extLst>
              <a:ext uri="{FF2B5EF4-FFF2-40B4-BE49-F238E27FC236}">
                <a16:creationId xmlns:a16="http://schemas.microsoft.com/office/drawing/2014/main" id="{7032FB06-903E-49C1-A67F-14C820AFAD53}"/>
              </a:ext>
            </a:extLst>
          </p:cNvPr>
          <p:cNvGraphicFramePr>
            <a:graphicFrameLocks noGrp="1"/>
          </p:cNvGraphicFramePr>
          <p:nvPr>
            <p:ph type="chart" sz="quarter" idx="13"/>
            <p:extLst>
              <p:ext uri="{D42A27DB-BD31-4B8C-83A1-F6EECF244321}">
                <p14:modId xmlns:p14="http://schemas.microsoft.com/office/powerpoint/2010/main" val="1576165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CF8A3E-0F49-4F0B-934A-2E236C1F09B7}"/>
              </a:ext>
            </a:extLst>
          </p:cNvPr>
          <p:cNvSpPr>
            <a:spLocks noGrp="1"/>
          </p:cNvSpPr>
          <p:nvPr>
            <p:ph type="body" sz="quarter" idx="14"/>
          </p:nvPr>
        </p:nvSpPr>
        <p:spPr/>
        <p:txBody>
          <a:bodyPr/>
          <a:lstStyle/>
          <a:p>
            <a:r>
              <a:rPr lang="en-US"/>
              <a:t>01/01/2019 - 11/30/2019</a:t>
            </a:r>
          </a:p>
        </p:txBody>
      </p:sp>
      <p:sp>
        <p:nvSpPr>
          <p:cNvPr id="5" name="Footer Placeholder 4">
            <a:extLst>
              <a:ext uri="{FF2B5EF4-FFF2-40B4-BE49-F238E27FC236}">
                <a16:creationId xmlns:a16="http://schemas.microsoft.com/office/drawing/2014/main" id="{A262ADF8-1FA6-4B36-B60A-4C93473649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60693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3A170-F2BE-45E9-BC3B-3381B4C51972}"/>
              </a:ext>
            </a:extLst>
          </p:cNvPr>
          <p:cNvSpPr>
            <a:spLocks noGrp="1"/>
          </p:cNvSpPr>
          <p:nvPr>
            <p:ph type="title"/>
          </p:nvPr>
        </p:nvSpPr>
        <p:spPr/>
        <p:txBody>
          <a:bodyPr/>
          <a:lstStyle/>
          <a:p>
            <a:r>
              <a:rPr lang="es-ES"/>
              <a:t>Facebook Fans Total | Asociación Bancaria Costarricense</a:t>
            </a:r>
            <a:endParaRPr lang="en-US"/>
          </a:p>
        </p:txBody>
      </p:sp>
      <p:graphicFrame>
        <p:nvGraphicFramePr>
          <p:cNvPr id="6" name="Chart Placeholder 5">
            <a:extLst>
              <a:ext uri="{FF2B5EF4-FFF2-40B4-BE49-F238E27FC236}">
                <a16:creationId xmlns:a16="http://schemas.microsoft.com/office/drawing/2014/main" id="{C3BFDEBC-9003-460B-8190-ED73FF5DB7B6}"/>
              </a:ext>
            </a:extLst>
          </p:cNvPr>
          <p:cNvGraphicFramePr>
            <a:graphicFrameLocks noGrp="1"/>
          </p:cNvGraphicFramePr>
          <p:nvPr>
            <p:ph type="chart" sz="quarter" idx="13"/>
            <p:extLst>
              <p:ext uri="{D42A27DB-BD31-4B8C-83A1-F6EECF244321}">
                <p14:modId xmlns:p14="http://schemas.microsoft.com/office/powerpoint/2010/main" val="2307367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F852BF-E218-427D-A5D6-605215983A08}"/>
              </a:ext>
            </a:extLst>
          </p:cNvPr>
          <p:cNvSpPr>
            <a:spLocks noGrp="1"/>
          </p:cNvSpPr>
          <p:nvPr>
            <p:ph type="body" sz="quarter" idx="14"/>
          </p:nvPr>
        </p:nvSpPr>
        <p:spPr/>
        <p:txBody>
          <a:bodyPr/>
          <a:lstStyle/>
          <a:p>
            <a:r>
              <a:rPr lang="en-US"/>
              <a:t>01/01/2019 - 11/30/2019</a:t>
            </a:r>
          </a:p>
        </p:txBody>
      </p:sp>
      <p:sp>
        <p:nvSpPr>
          <p:cNvPr id="5" name="Footer Placeholder 4">
            <a:extLst>
              <a:ext uri="{FF2B5EF4-FFF2-40B4-BE49-F238E27FC236}">
                <a16:creationId xmlns:a16="http://schemas.microsoft.com/office/drawing/2014/main" id="{364208B6-EC54-4DA7-8641-5A04E49600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44986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17B5D-3F3E-4DDB-97E8-5B7D5120474A}"/>
              </a:ext>
            </a:extLst>
          </p:cNvPr>
          <p:cNvSpPr>
            <a:spLocks noGrp="1"/>
          </p:cNvSpPr>
          <p:nvPr>
            <p:ph type="title"/>
          </p:nvPr>
        </p:nvSpPr>
        <p:spPr/>
        <p:txBody>
          <a:bodyPr/>
          <a:lstStyle/>
          <a:p>
            <a:r>
              <a:rPr lang="es-ES"/>
              <a:t>Facebook Engaged Users | Asociación Bancaria Costarricense</a:t>
            </a:r>
            <a:endParaRPr lang="en-US"/>
          </a:p>
        </p:txBody>
      </p:sp>
      <p:graphicFrame>
        <p:nvGraphicFramePr>
          <p:cNvPr id="6" name="Chart Placeholder 5">
            <a:extLst>
              <a:ext uri="{FF2B5EF4-FFF2-40B4-BE49-F238E27FC236}">
                <a16:creationId xmlns:a16="http://schemas.microsoft.com/office/drawing/2014/main" id="{418DAA80-4DFE-49B3-B0B1-E4B94E9FCE1B}"/>
              </a:ext>
            </a:extLst>
          </p:cNvPr>
          <p:cNvGraphicFramePr>
            <a:graphicFrameLocks noGrp="1"/>
          </p:cNvGraphicFramePr>
          <p:nvPr>
            <p:ph type="chart" sz="quarter" idx="13"/>
            <p:extLst>
              <p:ext uri="{D42A27DB-BD31-4B8C-83A1-F6EECF244321}">
                <p14:modId xmlns:p14="http://schemas.microsoft.com/office/powerpoint/2010/main" val="3423500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D1147F-B245-4755-8419-C2F97EEF6949}"/>
              </a:ext>
            </a:extLst>
          </p:cNvPr>
          <p:cNvSpPr>
            <a:spLocks noGrp="1"/>
          </p:cNvSpPr>
          <p:nvPr>
            <p:ph type="body" sz="quarter" idx="14"/>
          </p:nvPr>
        </p:nvSpPr>
        <p:spPr/>
        <p:txBody>
          <a:bodyPr/>
          <a:lstStyle/>
          <a:p>
            <a:r>
              <a:rPr lang="en-US"/>
              <a:t>01/01/2019 - 11/30/2019</a:t>
            </a:r>
          </a:p>
        </p:txBody>
      </p:sp>
      <p:sp>
        <p:nvSpPr>
          <p:cNvPr id="5" name="Footer Placeholder 4">
            <a:extLst>
              <a:ext uri="{FF2B5EF4-FFF2-40B4-BE49-F238E27FC236}">
                <a16:creationId xmlns:a16="http://schemas.microsoft.com/office/drawing/2014/main" id="{611F7326-B902-4E23-A2B5-FA17D86D49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31611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5C038-4861-48F5-8372-4FE95EAEBDA3}"/>
              </a:ext>
            </a:extLst>
          </p:cNvPr>
          <p:cNvSpPr>
            <a:spLocks noGrp="1"/>
          </p:cNvSpPr>
          <p:nvPr>
            <p:ph type="title"/>
          </p:nvPr>
        </p:nvSpPr>
        <p:spPr/>
        <p:txBody>
          <a:bodyPr/>
          <a:lstStyle/>
          <a:p>
            <a:r>
              <a:rPr lang="en-US"/>
              <a:t>Facebook Interaction Rate By Weekday | Asociación Bancaria Costarricense</a:t>
            </a:r>
          </a:p>
        </p:txBody>
      </p:sp>
      <p:graphicFrame>
        <p:nvGraphicFramePr>
          <p:cNvPr id="6" name="Chart Placeholder 5">
            <a:extLst>
              <a:ext uri="{FF2B5EF4-FFF2-40B4-BE49-F238E27FC236}">
                <a16:creationId xmlns:a16="http://schemas.microsoft.com/office/drawing/2014/main" id="{12DF0FE7-3C9C-4FC1-9EC9-1DFEBD745229}"/>
              </a:ext>
            </a:extLst>
          </p:cNvPr>
          <p:cNvGraphicFramePr>
            <a:graphicFrameLocks noGrp="1"/>
          </p:cNvGraphicFramePr>
          <p:nvPr>
            <p:ph type="chart" sz="quarter" idx="13"/>
            <p:extLst>
              <p:ext uri="{D42A27DB-BD31-4B8C-83A1-F6EECF244321}">
                <p14:modId xmlns:p14="http://schemas.microsoft.com/office/powerpoint/2010/main" val="25771303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C6A104-9D32-45DF-814F-B4884E4220C7}"/>
              </a:ext>
            </a:extLst>
          </p:cNvPr>
          <p:cNvSpPr>
            <a:spLocks noGrp="1"/>
          </p:cNvSpPr>
          <p:nvPr>
            <p:ph type="body" sz="quarter" idx="14"/>
          </p:nvPr>
        </p:nvSpPr>
        <p:spPr/>
        <p:txBody>
          <a:bodyPr/>
          <a:lstStyle/>
          <a:p>
            <a:r>
              <a:rPr lang="en-US"/>
              <a:t>01/01/2019 - 11/12/2019</a:t>
            </a:r>
          </a:p>
        </p:txBody>
      </p:sp>
      <p:sp>
        <p:nvSpPr>
          <p:cNvPr id="5" name="Footer Placeholder 4">
            <a:extLst>
              <a:ext uri="{FF2B5EF4-FFF2-40B4-BE49-F238E27FC236}">
                <a16:creationId xmlns:a16="http://schemas.microsoft.com/office/drawing/2014/main" id="{7E4C8A58-D9D0-46AB-AFEF-4F383D4241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63287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4334</Words>
  <Application>Microsoft Office PowerPoint</Application>
  <PresentationFormat>On-screen Show (4:3)</PresentationFormat>
  <Paragraphs>1365</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Estadísticas Generales</vt:lpstr>
      <vt:lpstr>Facebook Crecimiento General de Seguidores | Asociación Bancaria Costarricense</vt:lpstr>
      <vt:lpstr>Facebook Alcance | Asociación Bancaria Costarricense</vt:lpstr>
      <vt:lpstr>Facebook Engagement | Asociación Bancaria Costarricense</vt:lpstr>
      <vt:lpstr>Facebook Distribución Interacciones | Asociación Bancaria Costarricense</vt:lpstr>
      <vt:lpstr>Facebook Engagement x tipo post | Asociación Bancaria Costarricense</vt:lpstr>
      <vt:lpstr>Facebook Top 14 Posts del Periodo (Por % de interacción) | Asociación Bancaria Costarricense - 1 of 16</vt:lpstr>
      <vt:lpstr>Facebook Top 14 Posts del Periodo (Por % de interacción) | Asociación Bancaria Costarricense - 2 of 16</vt:lpstr>
      <vt:lpstr>Facebook Top 14 Posts del Periodo (Por % de interacción) | Asociación Bancaria Costarricense - 3 of 16</vt:lpstr>
      <vt:lpstr>Facebook Top 14 Posts del Periodo (Por % de interacción) | Asociación Bancaria Costarricense - 4 of 16</vt:lpstr>
      <vt:lpstr>Facebook Top 14 Posts del Periodo (Por % de interacción) | Asociación Bancaria Costarricense - 5 of 16</vt:lpstr>
      <vt:lpstr>Facebook Top 14 Posts del Periodo (Por % de interacción) | Asociación Bancaria Costarricense - 6 of 16</vt:lpstr>
      <vt:lpstr>Facebook Top 14 Posts del Periodo (Por % de interacción) | Asociación Bancaria Costarricense - 7 of 16</vt:lpstr>
      <vt:lpstr>Facebook Top 14 Posts del Periodo (Por % de interacción) | Asociación Bancaria Costarricense - 8 of 16</vt:lpstr>
      <vt:lpstr>Facebook Top 14 Posts del Periodo (Por % de interacción) | Asociación Bancaria Costarricense - 9 of 16</vt:lpstr>
      <vt:lpstr>Facebook Top 14 Posts del Periodo (Por % de interacción) | Asociación Bancaria Costarricense - 10 of 16</vt:lpstr>
      <vt:lpstr>Facebook Top 14 Posts del Periodo (Por % de interacción) | Asociación Bancaria Costarricense - 11 of 16</vt:lpstr>
      <vt:lpstr>Facebook Top 14 Posts del Periodo (Por % de interacción) | Asociación Bancaria Costarricense - 12 of 16</vt:lpstr>
      <vt:lpstr>Facebook Top 14 Posts del Periodo (Por % de interacción) | Asociación Bancaria Costarricense - 13 of 16</vt:lpstr>
      <vt:lpstr>Facebook Top 14 Posts del Periodo (Por % de interacción) | Asociación Bancaria Costarricense - 14 of 16</vt:lpstr>
      <vt:lpstr>Facebook Top 14 Posts del Periodo (Por % de interacción) | Asociación Bancaria Costarricense - 15 of 16</vt:lpstr>
      <vt:lpstr>Facebook Top 14 Posts del Periodo (Por % de interacción) | Asociación Bancaria Costarricense - 16 of 16</vt:lpstr>
      <vt:lpstr>Facebook Own Videos Table | Asociación Bancaria Costarricense - 1 of 15</vt:lpstr>
      <vt:lpstr>Facebook Own Videos Table | Asociación Bancaria Costarricense - 2 of 15</vt:lpstr>
      <vt:lpstr>Facebook Own Videos Table | Asociación Bancaria Costarricense - 3 of 15</vt:lpstr>
      <vt:lpstr>Facebook Own Videos Table | Asociación Bancaria Costarricense - 4 of 15</vt:lpstr>
      <vt:lpstr>Facebook Own Videos Table | Asociación Bancaria Costarricense - 5 of 15</vt:lpstr>
      <vt:lpstr>Facebook Own Videos Table | Asociación Bancaria Costarricense - 6 of 15</vt:lpstr>
      <vt:lpstr>Facebook Own Videos Table | Asociación Bancaria Costarricense - 7 of 15</vt:lpstr>
      <vt:lpstr>Facebook Own Videos Table | Asociación Bancaria Costarricense - 8 of 15</vt:lpstr>
      <vt:lpstr>Facebook Own Videos Table | Asociación Bancaria Costarricense - 9 of 15</vt:lpstr>
      <vt:lpstr>Facebook Own Videos Table | Asociación Bancaria Costarricense - 10 of 15</vt:lpstr>
      <vt:lpstr>Facebook Own Videos Table | Asociación Bancaria Costarricense - 11 of 15</vt:lpstr>
      <vt:lpstr>Facebook Own Videos Table | Asociación Bancaria Costarricense - 12 of 15</vt:lpstr>
      <vt:lpstr>Facebook Own Videos Table | Asociación Bancaria Costarricense - 13 of 15</vt:lpstr>
      <vt:lpstr>Facebook Own Videos Table | Asociación Bancaria Costarricense - 14 of 15</vt:lpstr>
      <vt:lpstr>Facebook Own Videos Table | Asociación Bancaria Costarricense - 15 of 15</vt:lpstr>
      <vt:lpstr>Facebook Organic, Viral &amp; Paid Reach over Time | Asociación Bancaria Costarricense</vt:lpstr>
      <vt:lpstr>Facebook Average Interactions Per Post | Asociación Bancaria Costarricense</vt:lpstr>
      <vt:lpstr>Facebook Interaction Rate | Asociación Bancaria Costarricense</vt:lpstr>
      <vt:lpstr>Facebook Fans Total | Asociación Bancaria Costarricense</vt:lpstr>
      <vt:lpstr>Facebook Engaged Users | Asociación Bancaria Costarricense</vt:lpstr>
      <vt:lpstr>Facebook Interaction Rate By Weekday | Asociación Bancaria Costarricense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Estadísticas Generales</dc:title>
  <dc:creator>Frederik Peiniger</dc:creator>
  <cp:lastModifiedBy>Frederik Peiniger</cp:lastModifiedBy>
  <cp:revision>1</cp:revision>
  <dcterms:created xsi:type="dcterms:W3CDTF">2019-11-13T12:19:56Z</dcterms:created>
  <dcterms:modified xsi:type="dcterms:W3CDTF">2019-11-13T12:23:12Z</dcterms:modified>
</cp:coreProperties>
</file>