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118628</c:v>
                </c:pt>
                <c:pt idx="1">
                  <c:v>139350</c:v>
                </c:pt>
                <c:pt idx="2">
                  <c:v>169761</c:v>
                </c:pt>
                <c:pt idx="3">
                  <c:v>183134</c:v>
                </c:pt>
                <c:pt idx="4">
                  <c:v>180656</c:v>
                </c:pt>
                <c:pt idx="5">
                  <c:v>248070</c:v>
                </c:pt>
                <c:pt idx="6">
                  <c:v>200715</c:v>
                </c:pt>
                <c:pt idx="7">
                  <c:v>88253</c:v>
                </c:pt>
                <c:pt idx="8">
                  <c:v>169287</c:v>
                </c:pt>
                <c:pt idx="9">
                  <c:v>63039</c:v>
                </c:pt>
              </c:numCache>
            </c:numRef>
          </c:val>
          <c:smooth val="0"/>
          <c:extLst>
            <c:ext xmlns:c16="http://schemas.microsoft.com/office/drawing/2014/chart" uri="{C3380CC4-5D6E-409C-BE32-E72D297353CC}">
              <c16:uniqueId val="{00000000-B4F3-4779-9240-BDDBA42CE8E4}"/>
            </c:ext>
          </c:extLst>
        </c:ser>
        <c:dLbls>
          <c:showLegendKey val="0"/>
          <c:showVal val="0"/>
          <c:showCatName val="0"/>
          <c:showSerName val="0"/>
          <c:showPercent val="0"/>
          <c:showBubbleSize val="0"/>
        </c:dLbls>
        <c:smooth val="0"/>
        <c:axId val="297908768"/>
        <c:axId val="297909096"/>
      </c:lineChart>
      <c:dateAx>
        <c:axId val="297908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909096"/>
        <c:crosses val="autoZero"/>
        <c:auto val="1"/>
        <c:lblOffset val="100"/>
        <c:baseTimeUnit val="months"/>
      </c:dateAx>
      <c:valAx>
        <c:axId val="29790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90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2.0770812961526799</c:v>
                </c:pt>
                <c:pt idx="1">
                  <c:v>1.7610333692142099</c:v>
                </c:pt>
                <c:pt idx="2">
                  <c:v>1.0550126354109599</c:v>
                </c:pt>
                <c:pt idx="3">
                  <c:v>2.8847728985333099</c:v>
                </c:pt>
                <c:pt idx="4">
                  <c:v>2.5711850146134099</c:v>
                </c:pt>
                <c:pt idx="5">
                  <c:v>4.27822791953884</c:v>
                </c:pt>
                <c:pt idx="6">
                  <c:v>3.8990608574346699</c:v>
                </c:pt>
                <c:pt idx="7">
                  <c:v>3.48090149909918</c:v>
                </c:pt>
                <c:pt idx="8">
                  <c:v>4.9525362254632697</c:v>
                </c:pt>
                <c:pt idx="9">
                  <c:v>6.1438157331175898</c:v>
                </c:pt>
              </c:numCache>
            </c:numRef>
          </c:val>
          <c:smooth val="0"/>
          <c:extLst>
            <c:ext xmlns:c16="http://schemas.microsoft.com/office/drawing/2014/chart" uri="{C3380CC4-5D6E-409C-BE32-E72D297353CC}">
              <c16:uniqueId val="{00000000-84E7-4C9A-A7F5-6D0575FCBE3B}"/>
            </c:ext>
          </c:extLst>
        </c:ser>
        <c:dLbls>
          <c:showLegendKey val="0"/>
          <c:showVal val="0"/>
          <c:showCatName val="0"/>
          <c:showSerName val="0"/>
          <c:showPercent val="0"/>
          <c:showBubbleSize val="0"/>
        </c:dLbls>
        <c:smooth val="0"/>
        <c:axId val="299070720"/>
        <c:axId val="299067440"/>
      </c:lineChart>
      <c:dateAx>
        <c:axId val="299070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067440"/>
        <c:crosses val="autoZero"/>
        <c:auto val="1"/>
        <c:lblOffset val="100"/>
        <c:baseTimeUnit val="months"/>
      </c:dateAx>
      <c:valAx>
        <c:axId val="299067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07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Asociación Bancaria Costarricense</c:v>
                </c:pt>
              </c:strCache>
            </c:strRef>
          </c:cat>
          <c:val>
            <c:numRef>
              <c:f>Sheet1!$B$2</c:f>
              <c:numCache>
                <c:formatCode>General</c:formatCode>
                <c:ptCount val="1"/>
                <c:pt idx="0">
                  <c:v>14762</c:v>
                </c:pt>
              </c:numCache>
            </c:numRef>
          </c:val>
          <c:extLst>
            <c:ext xmlns:c16="http://schemas.microsoft.com/office/drawing/2014/chart" uri="{C3380CC4-5D6E-409C-BE32-E72D297353CC}">
              <c16:uniqueId val="{00000000-197B-4D6D-B99F-4D8A1BB0B4A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Asociación Bancaria Costarricense</c:v>
                </c:pt>
              </c:strCache>
            </c:strRef>
          </c:cat>
          <c:val>
            <c:numRef>
              <c:f>Sheet1!$C$2</c:f>
              <c:numCache>
                <c:formatCode>General</c:formatCode>
                <c:ptCount val="1"/>
                <c:pt idx="0">
                  <c:v>819</c:v>
                </c:pt>
              </c:numCache>
            </c:numRef>
          </c:val>
          <c:extLst>
            <c:ext xmlns:c16="http://schemas.microsoft.com/office/drawing/2014/chart" uri="{C3380CC4-5D6E-409C-BE32-E72D297353CC}">
              <c16:uniqueId val="{00000001-197B-4D6D-B99F-4D8A1BB0B4A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Asociación Bancaria Costarricense</c:v>
                </c:pt>
              </c:strCache>
            </c:strRef>
          </c:cat>
          <c:val>
            <c:numRef>
              <c:f>Sheet1!$D$2</c:f>
              <c:numCache>
                <c:formatCode>General</c:formatCode>
                <c:ptCount val="1"/>
                <c:pt idx="0">
                  <c:v>612</c:v>
                </c:pt>
              </c:numCache>
            </c:numRef>
          </c:val>
          <c:extLst>
            <c:ext xmlns:c16="http://schemas.microsoft.com/office/drawing/2014/chart" uri="{C3380CC4-5D6E-409C-BE32-E72D297353CC}">
              <c16:uniqueId val="{00000002-197B-4D6D-B99F-4D8A1BB0B4A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Asociación Bancaria Costarricense</c:v>
                </c:pt>
              </c:strCache>
            </c:strRef>
          </c:cat>
          <c:val>
            <c:numRef>
              <c:f>Sheet1!$E$2</c:f>
              <c:numCache>
                <c:formatCode>General</c:formatCode>
                <c:ptCount val="1"/>
                <c:pt idx="0">
                  <c:v>184</c:v>
                </c:pt>
              </c:numCache>
            </c:numRef>
          </c:val>
          <c:extLst>
            <c:ext xmlns:c16="http://schemas.microsoft.com/office/drawing/2014/chart" uri="{C3380CC4-5D6E-409C-BE32-E72D297353CC}">
              <c16:uniqueId val="{00000003-197B-4D6D-B99F-4D8A1BB0B4A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Asociación Bancaria Costarricense</c:v>
                </c:pt>
              </c:strCache>
            </c:strRef>
          </c:cat>
          <c:val>
            <c:numRef>
              <c:f>Sheet1!$F$2</c:f>
              <c:numCache>
                <c:formatCode>General</c:formatCode>
                <c:ptCount val="1"/>
                <c:pt idx="0">
                  <c:v>59</c:v>
                </c:pt>
              </c:numCache>
            </c:numRef>
          </c:val>
          <c:extLst>
            <c:ext xmlns:c16="http://schemas.microsoft.com/office/drawing/2014/chart" uri="{C3380CC4-5D6E-409C-BE32-E72D297353CC}">
              <c16:uniqueId val="{00000004-197B-4D6D-B99F-4D8A1BB0B4A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Asociación Bancaria Costarricense</c:v>
                </c:pt>
              </c:strCache>
            </c:strRef>
          </c:cat>
          <c:val>
            <c:numRef>
              <c:f>Sheet1!$G$2</c:f>
              <c:numCache>
                <c:formatCode>General</c:formatCode>
                <c:ptCount val="1"/>
                <c:pt idx="0">
                  <c:v>233</c:v>
                </c:pt>
              </c:numCache>
            </c:numRef>
          </c:val>
          <c:extLst>
            <c:ext xmlns:c16="http://schemas.microsoft.com/office/drawing/2014/chart" uri="{C3380CC4-5D6E-409C-BE32-E72D297353CC}">
              <c16:uniqueId val="{00000005-197B-4D6D-B99F-4D8A1BB0B4A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Asociación Bancaria Costarricense</c:v>
                </c:pt>
              </c:strCache>
            </c:strRef>
          </c:cat>
          <c:val>
            <c:numRef>
              <c:f>Sheet1!$H$2</c:f>
              <c:numCache>
                <c:formatCode>General</c:formatCode>
                <c:ptCount val="1"/>
                <c:pt idx="0">
                  <c:v>1172</c:v>
                </c:pt>
              </c:numCache>
            </c:numRef>
          </c:val>
          <c:extLst>
            <c:ext xmlns:c16="http://schemas.microsoft.com/office/drawing/2014/chart" uri="{C3380CC4-5D6E-409C-BE32-E72D297353CC}">
              <c16:uniqueId val="{00000006-197B-4D6D-B99F-4D8A1BB0B4A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Asociación Bancaria Costarricense</c:v>
                </c:pt>
              </c:strCache>
            </c:strRef>
          </c:cat>
          <c:val>
            <c:numRef>
              <c:f>Sheet1!$I$2</c:f>
              <c:numCache>
                <c:formatCode>General</c:formatCode>
                <c:ptCount val="1"/>
                <c:pt idx="0">
                  <c:v>4353</c:v>
                </c:pt>
              </c:numCache>
            </c:numRef>
          </c:val>
          <c:extLst>
            <c:ext xmlns:c16="http://schemas.microsoft.com/office/drawing/2014/chart" uri="{C3380CC4-5D6E-409C-BE32-E72D297353CC}">
              <c16:uniqueId val="{00000007-197B-4D6D-B99F-4D8A1BB0B4A4}"/>
            </c:ext>
          </c:extLst>
        </c:ser>
        <c:dLbls>
          <c:showLegendKey val="0"/>
          <c:showVal val="0"/>
          <c:showCatName val="0"/>
          <c:showSerName val="0"/>
          <c:showPercent val="0"/>
          <c:showBubbleSize val="0"/>
        </c:dLbls>
        <c:gapWidth val="150"/>
        <c:overlap val="100"/>
        <c:axId val="44220104"/>
        <c:axId val="44225024"/>
      </c:barChart>
      <c:catAx>
        <c:axId val="44220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25024"/>
        <c:crosses val="autoZero"/>
        <c:auto val="1"/>
        <c:lblAlgn val="ctr"/>
        <c:lblOffset val="100"/>
        <c:noMultiLvlLbl val="0"/>
      </c:catAx>
      <c:valAx>
        <c:axId val="44225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2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Asociación Bancaria Costarricense</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5.8614564831261102</c:v>
                </c:pt>
                <c:pt idx="1">
                  <c:v>2.05175833108814</c:v>
                </c:pt>
                <c:pt idx="2">
                  <c:v>3.5601414725357801</c:v>
                </c:pt>
                <c:pt idx="3">
                  <c:v>2.4195589288083998</c:v>
                </c:pt>
              </c:numCache>
            </c:numRef>
          </c:val>
          <c:extLst>
            <c:ext xmlns:c16="http://schemas.microsoft.com/office/drawing/2014/chart" uri="{C3380CC4-5D6E-409C-BE32-E72D297353CC}">
              <c16:uniqueId val="{00000000-00CE-4A3F-9CA6-AD84F8276FC5}"/>
            </c:ext>
          </c:extLst>
        </c:ser>
        <c:dLbls>
          <c:showLegendKey val="0"/>
          <c:showVal val="0"/>
          <c:showCatName val="0"/>
          <c:showSerName val="0"/>
          <c:showPercent val="0"/>
          <c:showBubbleSize val="0"/>
        </c:dLbls>
        <c:gapWidth val="219"/>
        <c:overlap val="-27"/>
        <c:axId val="44223384"/>
        <c:axId val="44221744"/>
      </c:barChart>
      <c:catAx>
        <c:axId val="44223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21744"/>
        <c:crosses val="autoZero"/>
        <c:auto val="1"/>
        <c:lblAlgn val="ctr"/>
        <c:lblOffset val="100"/>
        <c:noMultiLvlLbl val="0"/>
      </c:catAx>
      <c:valAx>
        <c:axId val="4422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2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9ED48-05B8-422F-BF3D-C2BC69A6B796}"/>
              </a:ext>
            </a:extLst>
          </p:cNvPr>
          <p:cNvSpPr>
            <a:spLocks noGrp="1"/>
          </p:cNvSpPr>
          <p:nvPr>
            <p:ph type="ctrTitle"/>
          </p:nvPr>
        </p:nvSpPr>
        <p:spPr/>
        <p:txBody>
          <a:bodyPr/>
          <a:lstStyle/>
          <a:p>
            <a:r>
              <a:rPr lang="en-US"/>
              <a:t>Estadísticas Generales</a:t>
            </a:r>
          </a:p>
        </p:txBody>
      </p:sp>
      <p:sp>
        <p:nvSpPr>
          <p:cNvPr id="3" name="Subtitle 2">
            <a:extLst>
              <a:ext uri="{FF2B5EF4-FFF2-40B4-BE49-F238E27FC236}">
                <a16:creationId xmlns:a16="http://schemas.microsoft.com/office/drawing/2014/main" id="{D4C4D667-0C99-414E-80BA-FB5086B725B4}"/>
              </a:ext>
            </a:extLst>
          </p:cNvPr>
          <p:cNvSpPr>
            <a:spLocks noGrp="1"/>
          </p:cNvSpPr>
          <p:nvPr>
            <p:ph type="subTitle" idx="1"/>
          </p:nvPr>
        </p:nvSpPr>
        <p:spPr/>
        <p:txBody>
          <a:bodyPr/>
          <a:lstStyle/>
          <a:p>
            <a:r>
              <a:rPr lang="en-US"/>
              <a:t>Asociación Bancaria Costarricense</a:t>
            </a:r>
          </a:p>
        </p:txBody>
      </p:sp>
    </p:spTree>
    <p:extLst>
      <p:ext uri="{BB962C8B-B14F-4D97-AF65-F5344CB8AC3E}">
        <p14:creationId xmlns:p14="http://schemas.microsoft.com/office/powerpoint/2010/main" val="3592465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11373-A5E8-40F9-8703-68AF8C920CAA}"/>
              </a:ext>
            </a:extLst>
          </p:cNvPr>
          <p:cNvSpPr>
            <a:spLocks noGrp="1"/>
          </p:cNvSpPr>
          <p:nvPr>
            <p:ph type="title"/>
          </p:nvPr>
        </p:nvSpPr>
        <p:spPr/>
        <p:txBody>
          <a:bodyPr/>
          <a:lstStyle/>
          <a:p>
            <a:r>
              <a:rPr lang="es-ES"/>
              <a:t>Crecimiento General de Seguidores | Asociación Bancaria Costarricense</a:t>
            </a:r>
            <a:endParaRPr lang="en-US"/>
          </a:p>
        </p:txBody>
      </p:sp>
      <p:graphicFrame>
        <p:nvGraphicFramePr>
          <p:cNvPr id="5" name="Table Placeholder 4">
            <a:extLst>
              <a:ext uri="{FF2B5EF4-FFF2-40B4-BE49-F238E27FC236}">
                <a16:creationId xmlns:a16="http://schemas.microsoft.com/office/drawing/2014/main" id="{04374894-87A4-4E09-A996-E1C3B03A3A9B}"/>
              </a:ext>
            </a:extLst>
          </p:cNvPr>
          <p:cNvGraphicFramePr>
            <a:graphicFrameLocks noGrp="1"/>
          </p:cNvGraphicFramePr>
          <p:nvPr>
            <p:ph type="tbl" sz="quarter" idx="13"/>
            <p:extLst>
              <p:ext uri="{D42A27DB-BD31-4B8C-83A1-F6EECF244321}">
                <p14:modId xmlns:p14="http://schemas.microsoft.com/office/powerpoint/2010/main" val="2572175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4670096"/>
                    </a:ext>
                  </a:extLst>
                </a:gridCol>
                <a:gridCol w="1234440">
                  <a:extLst>
                    <a:ext uri="{9D8B030D-6E8A-4147-A177-3AD203B41FA5}">
                      <a16:colId xmlns:a16="http://schemas.microsoft.com/office/drawing/2014/main" val="2751649979"/>
                    </a:ext>
                  </a:extLst>
                </a:gridCol>
                <a:gridCol w="822960">
                  <a:extLst>
                    <a:ext uri="{9D8B030D-6E8A-4147-A177-3AD203B41FA5}">
                      <a16:colId xmlns:a16="http://schemas.microsoft.com/office/drawing/2014/main" val="1060642181"/>
                    </a:ext>
                  </a:extLst>
                </a:gridCol>
                <a:gridCol w="822960">
                  <a:extLst>
                    <a:ext uri="{9D8B030D-6E8A-4147-A177-3AD203B41FA5}">
                      <a16:colId xmlns:a16="http://schemas.microsoft.com/office/drawing/2014/main" val="868108588"/>
                    </a:ext>
                  </a:extLst>
                </a:gridCol>
                <a:gridCol w="822960">
                  <a:extLst>
                    <a:ext uri="{9D8B030D-6E8A-4147-A177-3AD203B41FA5}">
                      <a16:colId xmlns:a16="http://schemas.microsoft.com/office/drawing/2014/main" val="1024825768"/>
                    </a:ext>
                  </a:extLst>
                </a:gridCol>
                <a:gridCol w="822960">
                  <a:extLst>
                    <a:ext uri="{9D8B030D-6E8A-4147-A177-3AD203B41FA5}">
                      <a16:colId xmlns:a16="http://schemas.microsoft.com/office/drawing/2014/main" val="2522593248"/>
                    </a:ext>
                  </a:extLst>
                </a:gridCol>
                <a:gridCol w="822960">
                  <a:extLst>
                    <a:ext uri="{9D8B030D-6E8A-4147-A177-3AD203B41FA5}">
                      <a16:colId xmlns:a16="http://schemas.microsoft.com/office/drawing/2014/main" val="961773409"/>
                    </a:ext>
                  </a:extLst>
                </a:gridCol>
                <a:gridCol w="822960">
                  <a:extLst>
                    <a:ext uri="{9D8B030D-6E8A-4147-A177-3AD203B41FA5}">
                      <a16:colId xmlns:a16="http://schemas.microsoft.com/office/drawing/2014/main" val="27402740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25134605"/>
                  </a:ext>
                </a:extLst>
              </a:tr>
              <a:tr h="370840">
                <a:tc>
                  <a:txBody>
                    <a:bodyPr/>
                    <a:lstStyle/>
                    <a:p>
                      <a:r>
                        <a:rPr lang="en-US" sz="1000"/>
                        <a:t>Asociación Bancaria Costarricense</a:t>
                      </a:r>
                    </a:p>
                  </a:txBody>
                  <a:tcPr/>
                </a:tc>
                <a:tc>
                  <a:txBody>
                    <a:bodyPr/>
                    <a:lstStyle/>
                    <a:p>
                      <a:r>
                        <a:rPr lang="en-US" sz="1000"/>
                        <a:t>7049</a:t>
                      </a:r>
                    </a:p>
                  </a:txBody>
                  <a:tcPr/>
                </a:tc>
                <a:tc>
                  <a:txBody>
                    <a:bodyPr/>
                    <a:lstStyle/>
                    <a:p>
                      <a:r>
                        <a:rPr lang="en-US" sz="1000"/>
                        <a:t>5</a:t>
                      </a:r>
                    </a:p>
                  </a:txBody>
                  <a:tcPr/>
                </a:tc>
                <a:tc>
                  <a:txBody>
                    <a:bodyPr/>
                    <a:lstStyle/>
                    <a:p>
                      <a:r>
                        <a:rPr lang="en-US" sz="1000"/>
                        <a:t>0.1 %</a:t>
                      </a:r>
                    </a:p>
                  </a:txBody>
                  <a:tcPr/>
                </a:tc>
                <a:tc>
                  <a:txBody>
                    <a:bodyPr/>
                    <a:lstStyle/>
                    <a:p>
                      <a:r>
                        <a:rPr lang="en-US" sz="1000"/>
                        <a:t>7</a:t>
                      </a:r>
                    </a:p>
                  </a:txBody>
                  <a:tcPr/>
                </a:tc>
                <a:tc>
                  <a:txBody>
                    <a:bodyPr/>
                    <a:lstStyle/>
                    <a:p>
                      <a:r>
                        <a:rPr lang="en-US" sz="1000"/>
                        <a:t>0.1 %</a:t>
                      </a:r>
                    </a:p>
                  </a:txBody>
                  <a:tcPr/>
                </a:tc>
                <a:tc>
                  <a:txBody>
                    <a:bodyPr/>
                    <a:lstStyle/>
                    <a:p>
                      <a:r>
                        <a:rPr lang="en-US" sz="1000"/>
                        <a:t>77</a:t>
                      </a:r>
                    </a:p>
                  </a:txBody>
                  <a:tcPr/>
                </a:tc>
                <a:tc>
                  <a:txBody>
                    <a:bodyPr/>
                    <a:lstStyle/>
                    <a:p>
                      <a:r>
                        <a:rPr lang="en-US" sz="1000"/>
                        <a:t>1.1 %</a:t>
                      </a:r>
                    </a:p>
                  </a:txBody>
                  <a:tcPr/>
                </a:tc>
                <a:extLst>
                  <a:ext uri="{0D108BD9-81ED-4DB2-BD59-A6C34878D82A}">
                    <a16:rowId xmlns:a16="http://schemas.microsoft.com/office/drawing/2014/main" val="686910341"/>
                  </a:ext>
                </a:extLst>
              </a:tr>
            </a:tbl>
          </a:graphicData>
        </a:graphic>
      </p:graphicFrame>
      <p:sp>
        <p:nvSpPr>
          <p:cNvPr id="4" name="Text Placeholder 3">
            <a:extLst>
              <a:ext uri="{FF2B5EF4-FFF2-40B4-BE49-F238E27FC236}">
                <a16:creationId xmlns:a16="http://schemas.microsoft.com/office/drawing/2014/main" id="{AB5A0360-EC53-42CC-83B2-AF98E2C72F34}"/>
              </a:ext>
            </a:extLst>
          </p:cNvPr>
          <p:cNvSpPr>
            <a:spLocks noGrp="1"/>
          </p:cNvSpPr>
          <p:nvPr>
            <p:ph type="body" sz="quarter" idx="14"/>
          </p:nvPr>
        </p:nvSpPr>
        <p:spPr/>
        <p:txBody>
          <a:bodyPr/>
          <a:lstStyle/>
          <a:p>
            <a:r>
              <a:rPr lang="en-US"/>
              <a:t>09/18/2019 - 10/18/2019</a:t>
            </a:r>
          </a:p>
        </p:txBody>
      </p:sp>
    </p:spTree>
    <p:extLst>
      <p:ext uri="{BB962C8B-B14F-4D97-AF65-F5344CB8AC3E}">
        <p14:creationId xmlns:p14="http://schemas.microsoft.com/office/powerpoint/2010/main" val="3218451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ABAFC-727D-4824-9230-A8AF6FDE42D0}"/>
              </a:ext>
            </a:extLst>
          </p:cNvPr>
          <p:cNvSpPr>
            <a:spLocks noGrp="1"/>
          </p:cNvSpPr>
          <p:nvPr>
            <p:ph type="title"/>
          </p:nvPr>
        </p:nvSpPr>
        <p:spPr/>
        <p:txBody>
          <a:bodyPr/>
          <a:lstStyle/>
          <a:p>
            <a:r>
              <a:rPr lang="en-US"/>
              <a:t>Alcance | Asociación Bancaria Costarricense</a:t>
            </a:r>
          </a:p>
        </p:txBody>
      </p:sp>
      <p:graphicFrame>
        <p:nvGraphicFramePr>
          <p:cNvPr id="6" name="Chart Placeholder 5">
            <a:extLst>
              <a:ext uri="{FF2B5EF4-FFF2-40B4-BE49-F238E27FC236}">
                <a16:creationId xmlns:a16="http://schemas.microsoft.com/office/drawing/2014/main" id="{0E67FD0A-86AD-4C5B-BAC7-6BBE4049923F}"/>
              </a:ext>
            </a:extLst>
          </p:cNvPr>
          <p:cNvGraphicFramePr>
            <a:graphicFrameLocks noGrp="1"/>
          </p:cNvGraphicFramePr>
          <p:nvPr>
            <p:ph type="chart" sz="quarter" idx="13"/>
            <p:extLst>
              <p:ext uri="{D42A27DB-BD31-4B8C-83A1-F6EECF244321}">
                <p14:modId xmlns:p14="http://schemas.microsoft.com/office/powerpoint/2010/main" val="2463164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691418-F84C-4A31-A30F-9BBB13C1D44E}"/>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43236DAE-48B6-43C1-9CD3-1D9F2EF9BB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9023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960F8-72D4-4A12-A893-DEC141FC68F0}"/>
              </a:ext>
            </a:extLst>
          </p:cNvPr>
          <p:cNvSpPr>
            <a:spLocks noGrp="1"/>
          </p:cNvSpPr>
          <p:nvPr>
            <p:ph type="title"/>
          </p:nvPr>
        </p:nvSpPr>
        <p:spPr/>
        <p:txBody>
          <a:bodyPr/>
          <a:lstStyle/>
          <a:p>
            <a:r>
              <a:rPr lang="en-US"/>
              <a:t>Engagement | Asociación Bancaria Costarricense</a:t>
            </a:r>
          </a:p>
        </p:txBody>
      </p:sp>
      <p:graphicFrame>
        <p:nvGraphicFramePr>
          <p:cNvPr id="6" name="Chart Placeholder 5">
            <a:extLst>
              <a:ext uri="{FF2B5EF4-FFF2-40B4-BE49-F238E27FC236}">
                <a16:creationId xmlns:a16="http://schemas.microsoft.com/office/drawing/2014/main" id="{450C643C-C72A-4E32-8A18-ABE5A284BD38}"/>
              </a:ext>
            </a:extLst>
          </p:cNvPr>
          <p:cNvGraphicFramePr>
            <a:graphicFrameLocks noGrp="1"/>
          </p:cNvGraphicFramePr>
          <p:nvPr>
            <p:ph type="chart" sz="quarter" idx="13"/>
            <p:extLst>
              <p:ext uri="{D42A27DB-BD31-4B8C-83A1-F6EECF244321}">
                <p14:modId xmlns:p14="http://schemas.microsoft.com/office/powerpoint/2010/main" val="2240929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FD94F5-8CE9-48E5-9E89-8F4B0C773951}"/>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7972F505-D5D6-440A-8611-4398016F2A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9964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7BF82-1DB1-459A-A4FE-87CEBEA58B03}"/>
              </a:ext>
            </a:extLst>
          </p:cNvPr>
          <p:cNvSpPr>
            <a:spLocks noGrp="1"/>
          </p:cNvSpPr>
          <p:nvPr>
            <p:ph type="title"/>
          </p:nvPr>
        </p:nvSpPr>
        <p:spPr/>
        <p:txBody>
          <a:bodyPr/>
          <a:lstStyle/>
          <a:p>
            <a:r>
              <a:rPr lang="es-ES"/>
              <a:t>Distribución Interacciones | Asociación Bancaria Costarricense</a:t>
            </a:r>
            <a:endParaRPr lang="en-US"/>
          </a:p>
        </p:txBody>
      </p:sp>
      <p:graphicFrame>
        <p:nvGraphicFramePr>
          <p:cNvPr id="6" name="Chart Placeholder 5">
            <a:extLst>
              <a:ext uri="{FF2B5EF4-FFF2-40B4-BE49-F238E27FC236}">
                <a16:creationId xmlns:a16="http://schemas.microsoft.com/office/drawing/2014/main" id="{2186114B-ED1F-459C-8CD6-356E62A6773C}"/>
              </a:ext>
            </a:extLst>
          </p:cNvPr>
          <p:cNvGraphicFramePr>
            <a:graphicFrameLocks noGrp="1"/>
          </p:cNvGraphicFramePr>
          <p:nvPr>
            <p:ph type="chart" sz="quarter" idx="13"/>
            <p:extLst>
              <p:ext uri="{D42A27DB-BD31-4B8C-83A1-F6EECF244321}">
                <p14:modId xmlns:p14="http://schemas.microsoft.com/office/powerpoint/2010/main" val="2555305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142BD-4AE0-4B49-8223-A77FEA7018B2}"/>
              </a:ext>
            </a:extLst>
          </p:cNvPr>
          <p:cNvSpPr>
            <a:spLocks noGrp="1"/>
          </p:cNvSpPr>
          <p:nvPr>
            <p:ph type="body" sz="quarter" idx="14"/>
          </p:nvPr>
        </p:nvSpPr>
        <p:spPr/>
        <p:txBody>
          <a:bodyPr/>
          <a:lstStyle/>
          <a:p>
            <a:r>
              <a:rPr lang="en-US"/>
              <a:t>01/01/2019 - 10/18/2019</a:t>
            </a:r>
          </a:p>
        </p:txBody>
      </p:sp>
      <p:sp>
        <p:nvSpPr>
          <p:cNvPr id="5" name="Footer Placeholder 4">
            <a:extLst>
              <a:ext uri="{FF2B5EF4-FFF2-40B4-BE49-F238E27FC236}">
                <a16:creationId xmlns:a16="http://schemas.microsoft.com/office/drawing/2014/main" id="{CF062900-243C-433B-958E-3474CB1810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6742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95D55-76BE-4D22-B41F-24EFA458BDBB}"/>
              </a:ext>
            </a:extLst>
          </p:cNvPr>
          <p:cNvSpPr>
            <a:spLocks noGrp="1"/>
          </p:cNvSpPr>
          <p:nvPr>
            <p:ph type="title"/>
          </p:nvPr>
        </p:nvSpPr>
        <p:spPr/>
        <p:txBody>
          <a:bodyPr/>
          <a:lstStyle/>
          <a:p>
            <a:r>
              <a:rPr lang="es-ES"/>
              <a:t>Engagement x tipo post | Asociación Bancaria Costarricense</a:t>
            </a:r>
            <a:endParaRPr lang="en-US"/>
          </a:p>
        </p:txBody>
      </p:sp>
      <p:graphicFrame>
        <p:nvGraphicFramePr>
          <p:cNvPr id="6" name="Chart Placeholder 5">
            <a:extLst>
              <a:ext uri="{FF2B5EF4-FFF2-40B4-BE49-F238E27FC236}">
                <a16:creationId xmlns:a16="http://schemas.microsoft.com/office/drawing/2014/main" id="{7C058ABB-E0CD-4E53-8D91-8FC23940B51E}"/>
              </a:ext>
            </a:extLst>
          </p:cNvPr>
          <p:cNvGraphicFramePr>
            <a:graphicFrameLocks noGrp="1"/>
          </p:cNvGraphicFramePr>
          <p:nvPr>
            <p:ph type="chart" sz="quarter" idx="13"/>
            <p:extLst>
              <p:ext uri="{D42A27DB-BD31-4B8C-83A1-F6EECF244321}">
                <p14:modId xmlns:p14="http://schemas.microsoft.com/office/powerpoint/2010/main" val="3979823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EFD735-19C9-401E-9EB6-8D5ACF8151BB}"/>
              </a:ext>
            </a:extLst>
          </p:cNvPr>
          <p:cNvSpPr>
            <a:spLocks noGrp="1"/>
          </p:cNvSpPr>
          <p:nvPr>
            <p:ph type="body" sz="quarter" idx="14"/>
          </p:nvPr>
        </p:nvSpPr>
        <p:spPr/>
        <p:txBody>
          <a:bodyPr/>
          <a:lstStyle/>
          <a:p>
            <a:r>
              <a:rPr lang="en-US"/>
              <a:t>01/01/2019 - 10/18/2019</a:t>
            </a:r>
          </a:p>
        </p:txBody>
      </p:sp>
      <p:sp>
        <p:nvSpPr>
          <p:cNvPr id="5" name="Footer Placeholder 4">
            <a:extLst>
              <a:ext uri="{FF2B5EF4-FFF2-40B4-BE49-F238E27FC236}">
                <a16:creationId xmlns:a16="http://schemas.microsoft.com/office/drawing/2014/main" id="{A9832DEE-0C81-43CA-9FF6-29EF2CBF6C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1716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8F9C3-7867-4E44-A8E9-24E1B1D4F878}"/>
              </a:ext>
            </a:extLst>
          </p:cNvPr>
          <p:cNvSpPr>
            <a:spLocks noGrp="1"/>
          </p:cNvSpPr>
          <p:nvPr>
            <p:ph type="title"/>
          </p:nvPr>
        </p:nvSpPr>
        <p:spPr/>
        <p:txBody>
          <a:bodyPr/>
          <a:lstStyle/>
          <a:p>
            <a:r>
              <a:rPr lang="es-ES"/>
              <a:t>Top 14 Posts del Periodo (Por % de interacción) | Asociación Bancaria Costarricense - 1 of 16</a:t>
            </a:r>
            <a:endParaRPr lang="en-US"/>
          </a:p>
        </p:txBody>
      </p:sp>
      <p:graphicFrame>
        <p:nvGraphicFramePr>
          <p:cNvPr id="5" name="Table Placeholder 4">
            <a:extLst>
              <a:ext uri="{FF2B5EF4-FFF2-40B4-BE49-F238E27FC236}">
                <a16:creationId xmlns:a16="http://schemas.microsoft.com/office/drawing/2014/main" id="{75904AEC-D9DD-4A5B-A43E-29D23883464F}"/>
              </a:ext>
            </a:extLst>
          </p:cNvPr>
          <p:cNvGraphicFramePr>
            <a:graphicFrameLocks noGrp="1"/>
          </p:cNvGraphicFramePr>
          <p:nvPr>
            <p:ph type="tbl" sz="quarter" idx="13"/>
            <p:extLst>
              <p:ext uri="{D42A27DB-BD31-4B8C-83A1-F6EECF244321}">
                <p14:modId xmlns:p14="http://schemas.microsoft.com/office/powerpoint/2010/main" val="36092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18567367"/>
                    </a:ext>
                  </a:extLst>
                </a:gridCol>
                <a:gridCol w="905256">
                  <a:extLst>
                    <a:ext uri="{9D8B030D-6E8A-4147-A177-3AD203B41FA5}">
                      <a16:colId xmlns:a16="http://schemas.microsoft.com/office/drawing/2014/main" val="4080580497"/>
                    </a:ext>
                  </a:extLst>
                </a:gridCol>
                <a:gridCol w="658368">
                  <a:extLst>
                    <a:ext uri="{9D8B030D-6E8A-4147-A177-3AD203B41FA5}">
                      <a16:colId xmlns:a16="http://schemas.microsoft.com/office/drawing/2014/main" val="2585893982"/>
                    </a:ext>
                  </a:extLst>
                </a:gridCol>
                <a:gridCol w="329184">
                  <a:extLst>
                    <a:ext uri="{9D8B030D-6E8A-4147-A177-3AD203B41FA5}">
                      <a16:colId xmlns:a16="http://schemas.microsoft.com/office/drawing/2014/main" val="2310065387"/>
                    </a:ext>
                  </a:extLst>
                </a:gridCol>
                <a:gridCol w="329184">
                  <a:extLst>
                    <a:ext uri="{9D8B030D-6E8A-4147-A177-3AD203B41FA5}">
                      <a16:colId xmlns:a16="http://schemas.microsoft.com/office/drawing/2014/main" val="2407926578"/>
                    </a:ext>
                  </a:extLst>
                </a:gridCol>
                <a:gridCol w="329184">
                  <a:extLst>
                    <a:ext uri="{9D8B030D-6E8A-4147-A177-3AD203B41FA5}">
                      <a16:colId xmlns:a16="http://schemas.microsoft.com/office/drawing/2014/main" val="2009156307"/>
                    </a:ext>
                  </a:extLst>
                </a:gridCol>
                <a:gridCol w="329184">
                  <a:extLst>
                    <a:ext uri="{9D8B030D-6E8A-4147-A177-3AD203B41FA5}">
                      <a16:colId xmlns:a16="http://schemas.microsoft.com/office/drawing/2014/main" val="2858580547"/>
                    </a:ext>
                  </a:extLst>
                </a:gridCol>
                <a:gridCol w="329184">
                  <a:extLst>
                    <a:ext uri="{9D8B030D-6E8A-4147-A177-3AD203B41FA5}">
                      <a16:colId xmlns:a16="http://schemas.microsoft.com/office/drawing/2014/main" val="420599260"/>
                    </a:ext>
                  </a:extLst>
                </a:gridCol>
                <a:gridCol w="329184">
                  <a:extLst>
                    <a:ext uri="{9D8B030D-6E8A-4147-A177-3AD203B41FA5}">
                      <a16:colId xmlns:a16="http://schemas.microsoft.com/office/drawing/2014/main" val="2736862608"/>
                    </a:ext>
                  </a:extLst>
                </a:gridCol>
                <a:gridCol w="329184">
                  <a:extLst>
                    <a:ext uri="{9D8B030D-6E8A-4147-A177-3AD203B41FA5}">
                      <a16:colId xmlns:a16="http://schemas.microsoft.com/office/drawing/2014/main" val="2519139079"/>
                    </a:ext>
                  </a:extLst>
                </a:gridCol>
                <a:gridCol w="329184">
                  <a:extLst>
                    <a:ext uri="{9D8B030D-6E8A-4147-A177-3AD203B41FA5}">
                      <a16:colId xmlns:a16="http://schemas.microsoft.com/office/drawing/2014/main" val="4119512795"/>
                    </a:ext>
                  </a:extLst>
                </a:gridCol>
                <a:gridCol w="329184">
                  <a:extLst>
                    <a:ext uri="{9D8B030D-6E8A-4147-A177-3AD203B41FA5}">
                      <a16:colId xmlns:a16="http://schemas.microsoft.com/office/drawing/2014/main" val="2664424248"/>
                    </a:ext>
                  </a:extLst>
                </a:gridCol>
                <a:gridCol w="329184">
                  <a:extLst>
                    <a:ext uri="{9D8B030D-6E8A-4147-A177-3AD203B41FA5}">
                      <a16:colId xmlns:a16="http://schemas.microsoft.com/office/drawing/2014/main" val="993687185"/>
                    </a:ext>
                  </a:extLst>
                </a:gridCol>
                <a:gridCol w="329184">
                  <a:extLst>
                    <a:ext uri="{9D8B030D-6E8A-4147-A177-3AD203B41FA5}">
                      <a16:colId xmlns:a16="http://schemas.microsoft.com/office/drawing/2014/main" val="1658878776"/>
                    </a:ext>
                  </a:extLst>
                </a:gridCol>
                <a:gridCol w="329184">
                  <a:extLst>
                    <a:ext uri="{9D8B030D-6E8A-4147-A177-3AD203B41FA5}">
                      <a16:colId xmlns:a16="http://schemas.microsoft.com/office/drawing/2014/main" val="3238204600"/>
                    </a:ext>
                  </a:extLst>
                </a:gridCol>
                <a:gridCol w="329184">
                  <a:extLst>
                    <a:ext uri="{9D8B030D-6E8A-4147-A177-3AD203B41FA5}">
                      <a16:colId xmlns:a16="http://schemas.microsoft.com/office/drawing/2014/main" val="3004277216"/>
                    </a:ext>
                  </a:extLst>
                </a:gridCol>
                <a:gridCol w="329184">
                  <a:extLst>
                    <a:ext uri="{9D8B030D-6E8A-4147-A177-3AD203B41FA5}">
                      <a16:colId xmlns:a16="http://schemas.microsoft.com/office/drawing/2014/main" val="323930321"/>
                    </a:ext>
                  </a:extLst>
                </a:gridCol>
                <a:gridCol w="329184">
                  <a:extLst>
                    <a:ext uri="{9D8B030D-6E8A-4147-A177-3AD203B41FA5}">
                      <a16:colId xmlns:a16="http://schemas.microsoft.com/office/drawing/2014/main" val="1918082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6444924"/>
                  </a:ext>
                </a:extLst>
              </a:tr>
            </a:tbl>
          </a:graphicData>
        </a:graphic>
      </p:graphicFrame>
      <p:sp>
        <p:nvSpPr>
          <p:cNvPr id="4" name="Text Placeholder 3">
            <a:extLst>
              <a:ext uri="{FF2B5EF4-FFF2-40B4-BE49-F238E27FC236}">
                <a16:creationId xmlns:a16="http://schemas.microsoft.com/office/drawing/2014/main" id="{B1E6746C-E5C8-4A83-B46E-EB4DB28DCE36}"/>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2059197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FA1D7-B3BC-4CE0-A8D1-85E5A28DEC0B}"/>
              </a:ext>
            </a:extLst>
          </p:cNvPr>
          <p:cNvSpPr>
            <a:spLocks noGrp="1"/>
          </p:cNvSpPr>
          <p:nvPr>
            <p:ph type="title"/>
          </p:nvPr>
        </p:nvSpPr>
        <p:spPr/>
        <p:txBody>
          <a:bodyPr/>
          <a:lstStyle/>
          <a:p>
            <a:r>
              <a:rPr lang="es-ES"/>
              <a:t>Top 14 Posts del Periodo (Por % de interacción) | Asociación Bancaria Costarricense - 2 of 16</a:t>
            </a:r>
            <a:endParaRPr lang="en-US"/>
          </a:p>
        </p:txBody>
      </p:sp>
      <p:graphicFrame>
        <p:nvGraphicFramePr>
          <p:cNvPr id="5" name="Table Placeholder 4">
            <a:extLst>
              <a:ext uri="{FF2B5EF4-FFF2-40B4-BE49-F238E27FC236}">
                <a16:creationId xmlns:a16="http://schemas.microsoft.com/office/drawing/2014/main" id="{5A61EA8E-F4F3-4A2B-9124-54227A83DF59}"/>
              </a:ext>
            </a:extLst>
          </p:cNvPr>
          <p:cNvGraphicFramePr>
            <a:graphicFrameLocks noGrp="1"/>
          </p:cNvGraphicFramePr>
          <p:nvPr>
            <p:ph type="tbl" sz="quarter" idx="13"/>
            <p:extLst>
              <p:ext uri="{D42A27DB-BD31-4B8C-83A1-F6EECF244321}">
                <p14:modId xmlns:p14="http://schemas.microsoft.com/office/powerpoint/2010/main" val="3043616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04745145"/>
                    </a:ext>
                  </a:extLst>
                </a:gridCol>
                <a:gridCol w="905256">
                  <a:extLst>
                    <a:ext uri="{9D8B030D-6E8A-4147-A177-3AD203B41FA5}">
                      <a16:colId xmlns:a16="http://schemas.microsoft.com/office/drawing/2014/main" val="1205819915"/>
                    </a:ext>
                  </a:extLst>
                </a:gridCol>
                <a:gridCol w="658368">
                  <a:extLst>
                    <a:ext uri="{9D8B030D-6E8A-4147-A177-3AD203B41FA5}">
                      <a16:colId xmlns:a16="http://schemas.microsoft.com/office/drawing/2014/main" val="2907182856"/>
                    </a:ext>
                  </a:extLst>
                </a:gridCol>
                <a:gridCol w="329184">
                  <a:extLst>
                    <a:ext uri="{9D8B030D-6E8A-4147-A177-3AD203B41FA5}">
                      <a16:colId xmlns:a16="http://schemas.microsoft.com/office/drawing/2014/main" val="2739909902"/>
                    </a:ext>
                  </a:extLst>
                </a:gridCol>
                <a:gridCol w="329184">
                  <a:extLst>
                    <a:ext uri="{9D8B030D-6E8A-4147-A177-3AD203B41FA5}">
                      <a16:colId xmlns:a16="http://schemas.microsoft.com/office/drawing/2014/main" val="42557432"/>
                    </a:ext>
                  </a:extLst>
                </a:gridCol>
                <a:gridCol w="329184">
                  <a:extLst>
                    <a:ext uri="{9D8B030D-6E8A-4147-A177-3AD203B41FA5}">
                      <a16:colId xmlns:a16="http://schemas.microsoft.com/office/drawing/2014/main" val="4083474248"/>
                    </a:ext>
                  </a:extLst>
                </a:gridCol>
                <a:gridCol w="329184">
                  <a:extLst>
                    <a:ext uri="{9D8B030D-6E8A-4147-A177-3AD203B41FA5}">
                      <a16:colId xmlns:a16="http://schemas.microsoft.com/office/drawing/2014/main" val="3307054867"/>
                    </a:ext>
                  </a:extLst>
                </a:gridCol>
                <a:gridCol w="329184">
                  <a:extLst>
                    <a:ext uri="{9D8B030D-6E8A-4147-A177-3AD203B41FA5}">
                      <a16:colId xmlns:a16="http://schemas.microsoft.com/office/drawing/2014/main" val="4208375545"/>
                    </a:ext>
                  </a:extLst>
                </a:gridCol>
                <a:gridCol w="329184">
                  <a:extLst>
                    <a:ext uri="{9D8B030D-6E8A-4147-A177-3AD203B41FA5}">
                      <a16:colId xmlns:a16="http://schemas.microsoft.com/office/drawing/2014/main" val="3338346924"/>
                    </a:ext>
                  </a:extLst>
                </a:gridCol>
                <a:gridCol w="329184">
                  <a:extLst>
                    <a:ext uri="{9D8B030D-6E8A-4147-A177-3AD203B41FA5}">
                      <a16:colId xmlns:a16="http://schemas.microsoft.com/office/drawing/2014/main" val="1683789802"/>
                    </a:ext>
                  </a:extLst>
                </a:gridCol>
                <a:gridCol w="329184">
                  <a:extLst>
                    <a:ext uri="{9D8B030D-6E8A-4147-A177-3AD203B41FA5}">
                      <a16:colId xmlns:a16="http://schemas.microsoft.com/office/drawing/2014/main" val="2300373845"/>
                    </a:ext>
                  </a:extLst>
                </a:gridCol>
                <a:gridCol w="329184">
                  <a:extLst>
                    <a:ext uri="{9D8B030D-6E8A-4147-A177-3AD203B41FA5}">
                      <a16:colId xmlns:a16="http://schemas.microsoft.com/office/drawing/2014/main" val="2523393923"/>
                    </a:ext>
                  </a:extLst>
                </a:gridCol>
                <a:gridCol w="329184">
                  <a:extLst>
                    <a:ext uri="{9D8B030D-6E8A-4147-A177-3AD203B41FA5}">
                      <a16:colId xmlns:a16="http://schemas.microsoft.com/office/drawing/2014/main" val="2626601576"/>
                    </a:ext>
                  </a:extLst>
                </a:gridCol>
                <a:gridCol w="329184">
                  <a:extLst>
                    <a:ext uri="{9D8B030D-6E8A-4147-A177-3AD203B41FA5}">
                      <a16:colId xmlns:a16="http://schemas.microsoft.com/office/drawing/2014/main" val="4127325776"/>
                    </a:ext>
                  </a:extLst>
                </a:gridCol>
                <a:gridCol w="329184">
                  <a:extLst>
                    <a:ext uri="{9D8B030D-6E8A-4147-A177-3AD203B41FA5}">
                      <a16:colId xmlns:a16="http://schemas.microsoft.com/office/drawing/2014/main" val="2803732784"/>
                    </a:ext>
                  </a:extLst>
                </a:gridCol>
                <a:gridCol w="329184">
                  <a:extLst>
                    <a:ext uri="{9D8B030D-6E8A-4147-A177-3AD203B41FA5}">
                      <a16:colId xmlns:a16="http://schemas.microsoft.com/office/drawing/2014/main" val="1569708988"/>
                    </a:ext>
                  </a:extLst>
                </a:gridCol>
                <a:gridCol w="329184">
                  <a:extLst>
                    <a:ext uri="{9D8B030D-6E8A-4147-A177-3AD203B41FA5}">
                      <a16:colId xmlns:a16="http://schemas.microsoft.com/office/drawing/2014/main" val="291253936"/>
                    </a:ext>
                  </a:extLst>
                </a:gridCol>
                <a:gridCol w="329184">
                  <a:extLst>
                    <a:ext uri="{9D8B030D-6E8A-4147-A177-3AD203B41FA5}">
                      <a16:colId xmlns:a16="http://schemas.microsoft.com/office/drawing/2014/main" val="683978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3672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- 2019-07-20 02:26:52</a:t>
                      </a:r>
                      <a:r>
                        <a:rPr kumimoji="0" lang="es-ES" sz="1000" b="0" i="0" u="none" strike="noStrike" kern="1200" cap="none" spc="0" normalizeH="0" baseline="0" noProof="0">
                          <a:ln>
                            <a:noFill/>
                          </a:ln>
                          <a:solidFill>
                            <a:prstClr val="black"/>
                          </a:solidFill>
                          <a:effectLst/>
                          <a:uLnTx/>
                          <a:uFillTx/>
                          <a:latin typeface="+mn-lt"/>
                          <a:ea typeface="+mn-ea"/>
                          <a:cs typeface="+mn-cs"/>
                        </a:rPr>
                        <a:t>
 Recordá que si pagás servicios médicos mediante tarjeta, te devolverán 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https://scontent.xx.fbcdn.net/v/t1.0-9/p720x720/67301606_2201248576640732_1557056856050892800_n.jpg?_nc_cat=110&amp;_nc_oc=AQl4FoLrRDhLU7e-dmgexstsWt5V8yN-WCh8TEtOVMhwfd1FVXR2__9TsbvqHODWH7U&amp;_nc_ht=scontent.xx&amp;oh=8f69ee02327f57ab7d56411ca1a9e26d&amp;oe=5E394EAC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10:11:08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33524736"/>
                  </a:ext>
                </a:extLst>
              </a:tr>
            </a:tbl>
          </a:graphicData>
        </a:graphic>
      </p:graphicFrame>
      <p:sp>
        <p:nvSpPr>
          <p:cNvPr id="4" name="Text Placeholder 3">
            <a:extLst>
              <a:ext uri="{FF2B5EF4-FFF2-40B4-BE49-F238E27FC236}">
                <a16:creationId xmlns:a16="http://schemas.microsoft.com/office/drawing/2014/main" id="{00BA2189-762E-48EF-82D8-E7F59252D8CF}"/>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12844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5688D-23D3-41C5-9540-7A84396BC78F}"/>
              </a:ext>
            </a:extLst>
          </p:cNvPr>
          <p:cNvSpPr>
            <a:spLocks noGrp="1"/>
          </p:cNvSpPr>
          <p:nvPr>
            <p:ph type="title"/>
          </p:nvPr>
        </p:nvSpPr>
        <p:spPr/>
        <p:txBody>
          <a:bodyPr/>
          <a:lstStyle/>
          <a:p>
            <a:r>
              <a:rPr lang="es-ES"/>
              <a:t>Top 14 Posts del Periodo (Por % de interacción) | Asociación Bancaria Costarricense - 3 of 16</a:t>
            </a:r>
            <a:endParaRPr lang="en-US"/>
          </a:p>
        </p:txBody>
      </p:sp>
      <p:graphicFrame>
        <p:nvGraphicFramePr>
          <p:cNvPr id="5" name="Table Placeholder 4">
            <a:extLst>
              <a:ext uri="{FF2B5EF4-FFF2-40B4-BE49-F238E27FC236}">
                <a16:creationId xmlns:a16="http://schemas.microsoft.com/office/drawing/2014/main" id="{425AA7C5-B92B-4562-917D-FE0AF60C7381}"/>
              </a:ext>
            </a:extLst>
          </p:cNvPr>
          <p:cNvGraphicFramePr>
            <a:graphicFrameLocks noGrp="1"/>
          </p:cNvGraphicFramePr>
          <p:nvPr>
            <p:ph type="tbl" sz="quarter" idx="13"/>
            <p:extLst>
              <p:ext uri="{D42A27DB-BD31-4B8C-83A1-F6EECF244321}">
                <p14:modId xmlns:p14="http://schemas.microsoft.com/office/powerpoint/2010/main" val="1213286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17722410"/>
                    </a:ext>
                  </a:extLst>
                </a:gridCol>
                <a:gridCol w="905256">
                  <a:extLst>
                    <a:ext uri="{9D8B030D-6E8A-4147-A177-3AD203B41FA5}">
                      <a16:colId xmlns:a16="http://schemas.microsoft.com/office/drawing/2014/main" val="1235296050"/>
                    </a:ext>
                  </a:extLst>
                </a:gridCol>
                <a:gridCol w="658368">
                  <a:extLst>
                    <a:ext uri="{9D8B030D-6E8A-4147-A177-3AD203B41FA5}">
                      <a16:colId xmlns:a16="http://schemas.microsoft.com/office/drawing/2014/main" val="822560382"/>
                    </a:ext>
                  </a:extLst>
                </a:gridCol>
                <a:gridCol w="329184">
                  <a:extLst>
                    <a:ext uri="{9D8B030D-6E8A-4147-A177-3AD203B41FA5}">
                      <a16:colId xmlns:a16="http://schemas.microsoft.com/office/drawing/2014/main" val="261745979"/>
                    </a:ext>
                  </a:extLst>
                </a:gridCol>
                <a:gridCol w="329184">
                  <a:extLst>
                    <a:ext uri="{9D8B030D-6E8A-4147-A177-3AD203B41FA5}">
                      <a16:colId xmlns:a16="http://schemas.microsoft.com/office/drawing/2014/main" val="4044662829"/>
                    </a:ext>
                  </a:extLst>
                </a:gridCol>
                <a:gridCol w="329184">
                  <a:extLst>
                    <a:ext uri="{9D8B030D-6E8A-4147-A177-3AD203B41FA5}">
                      <a16:colId xmlns:a16="http://schemas.microsoft.com/office/drawing/2014/main" val="1857640294"/>
                    </a:ext>
                  </a:extLst>
                </a:gridCol>
                <a:gridCol w="329184">
                  <a:extLst>
                    <a:ext uri="{9D8B030D-6E8A-4147-A177-3AD203B41FA5}">
                      <a16:colId xmlns:a16="http://schemas.microsoft.com/office/drawing/2014/main" val="2434209419"/>
                    </a:ext>
                  </a:extLst>
                </a:gridCol>
                <a:gridCol w="329184">
                  <a:extLst>
                    <a:ext uri="{9D8B030D-6E8A-4147-A177-3AD203B41FA5}">
                      <a16:colId xmlns:a16="http://schemas.microsoft.com/office/drawing/2014/main" val="3868914199"/>
                    </a:ext>
                  </a:extLst>
                </a:gridCol>
                <a:gridCol w="329184">
                  <a:extLst>
                    <a:ext uri="{9D8B030D-6E8A-4147-A177-3AD203B41FA5}">
                      <a16:colId xmlns:a16="http://schemas.microsoft.com/office/drawing/2014/main" val="235651941"/>
                    </a:ext>
                  </a:extLst>
                </a:gridCol>
                <a:gridCol w="329184">
                  <a:extLst>
                    <a:ext uri="{9D8B030D-6E8A-4147-A177-3AD203B41FA5}">
                      <a16:colId xmlns:a16="http://schemas.microsoft.com/office/drawing/2014/main" val="3341812428"/>
                    </a:ext>
                  </a:extLst>
                </a:gridCol>
                <a:gridCol w="329184">
                  <a:extLst>
                    <a:ext uri="{9D8B030D-6E8A-4147-A177-3AD203B41FA5}">
                      <a16:colId xmlns:a16="http://schemas.microsoft.com/office/drawing/2014/main" val="3652027456"/>
                    </a:ext>
                  </a:extLst>
                </a:gridCol>
                <a:gridCol w="329184">
                  <a:extLst>
                    <a:ext uri="{9D8B030D-6E8A-4147-A177-3AD203B41FA5}">
                      <a16:colId xmlns:a16="http://schemas.microsoft.com/office/drawing/2014/main" val="1318028986"/>
                    </a:ext>
                  </a:extLst>
                </a:gridCol>
                <a:gridCol w="329184">
                  <a:extLst>
                    <a:ext uri="{9D8B030D-6E8A-4147-A177-3AD203B41FA5}">
                      <a16:colId xmlns:a16="http://schemas.microsoft.com/office/drawing/2014/main" val="2124314161"/>
                    </a:ext>
                  </a:extLst>
                </a:gridCol>
                <a:gridCol w="329184">
                  <a:extLst>
                    <a:ext uri="{9D8B030D-6E8A-4147-A177-3AD203B41FA5}">
                      <a16:colId xmlns:a16="http://schemas.microsoft.com/office/drawing/2014/main" val="3512202277"/>
                    </a:ext>
                  </a:extLst>
                </a:gridCol>
                <a:gridCol w="329184">
                  <a:extLst>
                    <a:ext uri="{9D8B030D-6E8A-4147-A177-3AD203B41FA5}">
                      <a16:colId xmlns:a16="http://schemas.microsoft.com/office/drawing/2014/main" val="270785825"/>
                    </a:ext>
                  </a:extLst>
                </a:gridCol>
                <a:gridCol w="329184">
                  <a:extLst>
                    <a:ext uri="{9D8B030D-6E8A-4147-A177-3AD203B41FA5}">
                      <a16:colId xmlns:a16="http://schemas.microsoft.com/office/drawing/2014/main" val="2645371513"/>
                    </a:ext>
                  </a:extLst>
                </a:gridCol>
                <a:gridCol w="329184">
                  <a:extLst>
                    <a:ext uri="{9D8B030D-6E8A-4147-A177-3AD203B41FA5}">
                      <a16:colId xmlns:a16="http://schemas.microsoft.com/office/drawing/2014/main" val="2925516423"/>
                    </a:ext>
                  </a:extLst>
                </a:gridCol>
                <a:gridCol w="329184">
                  <a:extLst>
                    <a:ext uri="{9D8B030D-6E8A-4147-A177-3AD203B41FA5}">
                      <a16:colId xmlns:a16="http://schemas.microsoft.com/office/drawing/2014/main" val="3438994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2216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- 2019-05-28 23:55:01</a:t>
                      </a:r>
                      <a:r>
                        <a:rPr kumimoji="0" lang="es-ES" sz="1000" b="0" i="0" u="none" strike="noStrike" kern="1200" cap="none" spc="0" normalizeH="0" baseline="0" noProof="0">
                          <a:ln>
                            <a:noFill/>
                          </a:ln>
                          <a:solidFill>
                            <a:prstClr val="black"/>
                          </a:solidFill>
                          <a:effectLst/>
                          <a:uLnTx/>
                          <a:uFillTx/>
                          <a:latin typeface="+mn-lt"/>
                          <a:ea typeface="+mn-ea"/>
                          <a:cs typeface="+mn-cs"/>
                        </a:rPr>
                        <a:t>
 “Utilizá tus medios de pago de forma responsable, para que al llegar tu estado de cuenta podás pagar tranquilamente y continués disfrutando los beneficios”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https://scontent.xx.fbcdn.net/v/t1.0-9/p720x720/61298357_2110211425744448_3109309344504610816_o.png?_nc_cat=100&amp;_nc_oc=AQlAwPw_mhZK1MScuOdWRDX8RTCWWhDhSBzRG2g3taysUQCr4uRzW-WiWN0rbyhj3UQ&amp;_nc_ht=scontent.xx&amp;oh=b82538a8d280cca9c2929bfb60002d31&amp;oe=5DF289F1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09/20/2019 10:05:56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31278778"/>
                  </a:ext>
                </a:extLst>
              </a:tr>
            </a:tbl>
          </a:graphicData>
        </a:graphic>
      </p:graphicFrame>
      <p:sp>
        <p:nvSpPr>
          <p:cNvPr id="4" name="Text Placeholder 3">
            <a:extLst>
              <a:ext uri="{FF2B5EF4-FFF2-40B4-BE49-F238E27FC236}">
                <a16:creationId xmlns:a16="http://schemas.microsoft.com/office/drawing/2014/main" id="{BFC17C8F-086B-4019-900E-91A1DEEF8128}"/>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1176733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E58EE-475E-4795-ACD3-3731A02BE8AC}"/>
              </a:ext>
            </a:extLst>
          </p:cNvPr>
          <p:cNvSpPr>
            <a:spLocks noGrp="1"/>
          </p:cNvSpPr>
          <p:nvPr>
            <p:ph type="title"/>
          </p:nvPr>
        </p:nvSpPr>
        <p:spPr/>
        <p:txBody>
          <a:bodyPr/>
          <a:lstStyle/>
          <a:p>
            <a:r>
              <a:rPr lang="es-ES"/>
              <a:t>Top 14 Posts del Periodo (Por % de interacción) | Asociación Bancaria Costarricense - 4 of 16</a:t>
            </a:r>
            <a:endParaRPr lang="en-US"/>
          </a:p>
        </p:txBody>
      </p:sp>
      <p:graphicFrame>
        <p:nvGraphicFramePr>
          <p:cNvPr id="5" name="Table Placeholder 4">
            <a:extLst>
              <a:ext uri="{FF2B5EF4-FFF2-40B4-BE49-F238E27FC236}">
                <a16:creationId xmlns:a16="http://schemas.microsoft.com/office/drawing/2014/main" id="{1C0E72CA-BC00-4B60-8281-8C7E6CF88553}"/>
              </a:ext>
            </a:extLst>
          </p:cNvPr>
          <p:cNvGraphicFramePr>
            <a:graphicFrameLocks noGrp="1"/>
          </p:cNvGraphicFramePr>
          <p:nvPr>
            <p:ph type="tbl" sz="quarter" idx="13"/>
            <p:extLst>
              <p:ext uri="{D42A27DB-BD31-4B8C-83A1-F6EECF244321}">
                <p14:modId xmlns:p14="http://schemas.microsoft.com/office/powerpoint/2010/main" val="2100505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26736136"/>
                    </a:ext>
                  </a:extLst>
                </a:gridCol>
                <a:gridCol w="905256">
                  <a:extLst>
                    <a:ext uri="{9D8B030D-6E8A-4147-A177-3AD203B41FA5}">
                      <a16:colId xmlns:a16="http://schemas.microsoft.com/office/drawing/2014/main" val="1351823410"/>
                    </a:ext>
                  </a:extLst>
                </a:gridCol>
                <a:gridCol w="658368">
                  <a:extLst>
                    <a:ext uri="{9D8B030D-6E8A-4147-A177-3AD203B41FA5}">
                      <a16:colId xmlns:a16="http://schemas.microsoft.com/office/drawing/2014/main" val="329909342"/>
                    </a:ext>
                  </a:extLst>
                </a:gridCol>
                <a:gridCol w="329184">
                  <a:extLst>
                    <a:ext uri="{9D8B030D-6E8A-4147-A177-3AD203B41FA5}">
                      <a16:colId xmlns:a16="http://schemas.microsoft.com/office/drawing/2014/main" val="1220292852"/>
                    </a:ext>
                  </a:extLst>
                </a:gridCol>
                <a:gridCol w="329184">
                  <a:extLst>
                    <a:ext uri="{9D8B030D-6E8A-4147-A177-3AD203B41FA5}">
                      <a16:colId xmlns:a16="http://schemas.microsoft.com/office/drawing/2014/main" val="1746485700"/>
                    </a:ext>
                  </a:extLst>
                </a:gridCol>
                <a:gridCol w="329184">
                  <a:extLst>
                    <a:ext uri="{9D8B030D-6E8A-4147-A177-3AD203B41FA5}">
                      <a16:colId xmlns:a16="http://schemas.microsoft.com/office/drawing/2014/main" val="2769688434"/>
                    </a:ext>
                  </a:extLst>
                </a:gridCol>
                <a:gridCol w="329184">
                  <a:extLst>
                    <a:ext uri="{9D8B030D-6E8A-4147-A177-3AD203B41FA5}">
                      <a16:colId xmlns:a16="http://schemas.microsoft.com/office/drawing/2014/main" val="54851910"/>
                    </a:ext>
                  </a:extLst>
                </a:gridCol>
                <a:gridCol w="329184">
                  <a:extLst>
                    <a:ext uri="{9D8B030D-6E8A-4147-A177-3AD203B41FA5}">
                      <a16:colId xmlns:a16="http://schemas.microsoft.com/office/drawing/2014/main" val="2441856228"/>
                    </a:ext>
                  </a:extLst>
                </a:gridCol>
                <a:gridCol w="329184">
                  <a:extLst>
                    <a:ext uri="{9D8B030D-6E8A-4147-A177-3AD203B41FA5}">
                      <a16:colId xmlns:a16="http://schemas.microsoft.com/office/drawing/2014/main" val="3879947196"/>
                    </a:ext>
                  </a:extLst>
                </a:gridCol>
                <a:gridCol w="329184">
                  <a:extLst>
                    <a:ext uri="{9D8B030D-6E8A-4147-A177-3AD203B41FA5}">
                      <a16:colId xmlns:a16="http://schemas.microsoft.com/office/drawing/2014/main" val="1873291803"/>
                    </a:ext>
                  </a:extLst>
                </a:gridCol>
                <a:gridCol w="329184">
                  <a:extLst>
                    <a:ext uri="{9D8B030D-6E8A-4147-A177-3AD203B41FA5}">
                      <a16:colId xmlns:a16="http://schemas.microsoft.com/office/drawing/2014/main" val="3716253238"/>
                    </a:ext>
                  </a:extLst>
                </a:gridCol>
                <a:gridCol w="329184">
                  <a:extLst>
                    <a:ext uri="{9D8B030D-6E8A-4147-A177-3AD203B41FA5}">
                      <a16:colId xmlns:a16="http://schemas.microsoft.com/office/drawing/2014/main" val="638498677"/>
                    </a:ext>
                  </a:extLst>
                </a:gridCol>
                <a:gridCol w="329184">
                  <a:extLst>
                    <a:ext uri="{9D8B030D-6E8A-4147-A177-3AD203B41FA5}">
                      <a16:colId xmlns:a16="http://schemas.microsoft.com/office/drawing/2014/main" val="1868802274"/>
                    </a:ext>
                  </a:extLst>
                </a:gridCol>
                <a:gridCol w="329184">
                  <a:extLst>
                    <a:ext uri="{9D8B030D-6E8A-4147-A177-3AD203B41FA5}">
                      <a16:colId xmlns:a16="http://schemas.microsoft.com/office/drawing/2014/main" val="1734688254"/>
                    </a:ext>
                  </a:extLst>
                </a:gridCol>
                <a:gridCol w="329184">
                  <a:extLst>
                    <a:ext uri="{9D8B030D-6E8A-4147-A177-3AD203B41FA5}">
                      <a16:colId xmlns:a16="http://schemas.microsoft.com/office/drawing/2014/main" val="269048152"/>
                    </a:ext>
                  </a:extLst>
                </a:gridCol>
                <a:gridCol w="329184">
                  <a:extLst>
                    <a:ext uri="{9D8B030D-6E8A-4147-A177-3AD203B41FA5}">
                      <a16:colId xmlns:a16="http://schemas.microsoft.com/office/drawing/2014/main" val="1300383565"/>
                    </a:ext>
                  </a:extLst>
                </a:gridCol>
                <a:gridCol w="329184">
                  <a:extLst>
                    <a:ext uri="{9D8B030D-6E8A-4147-A177-3AD203B41FA5}">
                      <a16:colId xmlns:a16="http://schemas.microsoft.com/office/drawing/2014/main" val="2152978187"/>
                    </a:ext>
                  </a:extLst>
                </a:gridCol>
                <a:gridCol w="329184">
                  <a:extLst>
                    <a:ext uri="{9D8B030D-6E8A-4147-A177-3AD203B41FA5}">
                      <a16:colId xmlns:a16="http://schemas.microsoft.com/office/drawing/2014/main" val="3941992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1294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- 2019-06-05 02:32:59</a:t>
                      </a:r>
                      <a:r>
                        <a:rPr kumimoji="0" lang="es-ES" sz="1000" b="0" i="0" u="none" strike="noStrike" kern="1200" cap="none" spc="0" normalizeH="0" baseline="0" noProof="0">
                          <a:ln>
                            <a:noFill/>
                          </a:ln>
                          <a:solidFill>
                            <a:prstClr val="black"/>
                          </a:solidFill>
                          <a:effectLst/>
                          <a:uLnTx/>
                          <a:uFillTx/>
                          <a:latin typeface="+mn-lt"/>
                          <a:ea typeface="+mn-ea"/>
                          <a:cs typeface="+mn-cs"/>
                        </a:rPr>
                        <a:t>
 ¿Qué tan conscientes somos de nuestros gastos?🤔🤭Seamos prudentes y administremos bien nuestros ingresos💸para tener salud financiera.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https://scontent.xx.fbcdn.net/v/t1.0-9/p720x720/61973264_2122348751197382_987468455147995136_n.jpg?_nc_cat=107&amp;_nc_oc=AQkBxsiDQaydjcRXKaz_gxwV0eq5_qunr7iXWgh_mUscM56jGo7eKThV74ux4VJFpy4&amp;_nc_ht=scontent.xx&amp;oh=8903ea07ae1f1b83d70b74e8cb5106fb&amp;oe=5E38890D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09/30/2019 10:04:22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30391490"/>
                  </a:ext>
                </a:extLst>
              </a:tr>
            </a:tbl>
          </a:graphicData>
        </a:graphic>
      </p:graphicFrame>
      <p:sp>
        <p:nvSpPr>
          <p:cNvPr id="4" name="Text Placeholder 3">
            <a:extLst>
              <a:ext uri="{FF2B5EF4-FFF2-40B4-BE49-F238E27FC236}">
                <a16:creationId xmlns:a16="http://schemas.microsoft.com/office/drawing/2014/main" id="{8763A55F-E9E4-4A1A-A0A7-EFABA5D80138}"/>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3233103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3A6C2-E1CD-4A7D-B403-1061E7561616}"/>
              </a:ext>
            </a:extLst>
          </p:cNvPr>
          <p:cNvSpPr>
            <a:spLocks noGrp="1"/>
          </p:cNvSpPr>
          <p:nvPr>
            <p:ph type="title"/>
          </p:nvPr>
        </p:nvSpPr>
        <p:spPr/>
        <p:txBody>
          <a:bodyPr/>
          <a:lstStyle/>
          <a:p>
            <a:r>
              <a:rPr lang="es-ES"/>
              <a:t>Top 14 Posts del Periodo (Por % de interacción) | Asociación Bancaria Costarricense - 5 of 16</a:t>
            </a:r>
            <a:endParaRPr lang="en-US"/>
          </a:p>
        </p:txBody>
      </p:sp>
      <p:graphicFrame>
        <p:nvGraphicFramePr>
          <p:cNvPr id="5" name="Table Placeholder 4">
            <a:extLst>
              <a:ext uri="{FF2B5EF4-FFF2-40B4-BE49-F238E27FC236}">
                <a16:creationId xmlns:a16="http://schemas.microsoft.com/office/drawing/2014/main" id="{1B405880-211C-4420-8610-E9AA7FF4ED53}"/>
              </a:ext>
            </a:extLst>
          </p:cNvPr>
          <p:cNvGraphicFramePr>
            <a:graphicFrameLocks noGrp="1"/>
          </p:cNvGraphicFramePr>
          <p:nvPr>
            <p:ph type="tbl" sz="quarter" idx="13"/>
            <p:extLst>
              <p:ext uri="{D42A27DB-BD31-4B8C-83A1-F6EECF244321}">
                <p14:modId xmlns:p14="http://schemas.microsoft.com/office/powerpoint/2010/main" val="4183277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52264215"/>
                    </a:ext>
                  </a:extLst>
                </a:gridCol>
                <a:gridCol w="905256">
                  <a:extLst>
                    <a:ext uri="{9D8B030D-6E8A-4147-A177-3AD203B41FA5}">
                      <a16:colId xmlns:a16="http://schemas.microsoft.com/office/drawing/2014/main" val="1950356683"/>
                    </a:ext>
                  </a:extLst>
                </a:gridCol>
                <a:gridCol w="658368">
                  <a:extLst>
                    <a:ext uri="{9D8B030D-6E8A-4147-A177-3AD203B41FA5}">
                      <a16:colId xmlns:a16="http://schemas.microsoft.com/office/drawing/2014/main" val="939341385"/>
                    </a:ext>
                  </a:extLst>
                </a:gridCol>
                <a:gridCol w="329184">
                  <a:extLst>
                    <a:ext uri="{9D8B030D-6E8A-4147-A177-3AD203B41FA5}">
                      <a16:colId xmlns:a16="http://schemas.microsoft.com/office/drawing/2014/main" val="1604568041"/>
                    </a:ext>
                  </a:extLst>
                </a:gridCol>
                <a:gridCol w="329184">
                  <a:extLst>
                    <a:ext uri="{9D8B030D-6E8A-4147-A177-3AD203B41FA5}">
                      <a16:colId xmlns:a16="http://schemas.microsoft.com/office/drawing/2014/main" val="3238587769"/>
                    </a:ext>
                  </a:extLst>
                </a:gridCol>
                <a:gridCol w="329184">
                  <a:extLst>
                    <a:ext uri="{9D8B030D-6E8A-4147-A177-3AD203B41FA5}">
                      <a16:colId xmlns:a16="http://schemas.microsoft.com/office/drawing/2014/main" val="1271413311"/>
                    </a:ext>
                  </a:extLst>
                </a:gridCol>
                <a:gridCol w="329184">
                  <a:extLst>
                    <a:ext uri="{9D8B030D-6E8A-4147-A177-3AD203B41FA5}">
                      <a16:colId xmlns:a16="http://schemas.microsoft.com/office/drawing/2014/main" val="2362383121"/>
                    </a:ext>
                  </a:extLst>
                </a:gridCol>
                <a:gridCol w="329184">
                  <a:extLst>
                    <a:ext uri="{9D8B030D-6E8A-4147-A177-3AD203B41FA5}">
                      <a16:colId xmlns:a16="http://schemas.microsoft.com/office/drawing/2014/main" val="2168120802"/>
                    </a:ext>
                  </a:extLst>
                </a:gridCol>
                <a:gridCol w="329184">
                  <a:extLst>
                    <a:ext uri="{9D8B030D-6E8A-4147-A177-3AD203B41FA5}">
                      <a16:colId xmlns:a16="http://schemas.microsoft.com/office/drawing/2014/main" val="808994995"/>
                    </a:ext>
                  </a:extLst>
                </a:gridCol>
                <a:gridCol w="329184">
                  <a:extLst>
                    <a:ext uri="{9D8B030D-6E8A-4147-A177-3AD203B41FA5}">
                      <a16:colId xmlns:a16="http://schemas.microsoft.com/office/drawing/2014/main" val="3364047379"/>
                    </a:ext>
                  </a:extLst>
                </a:gridCol>
                <a:gridCol w="329184">
                  <a:extLst>
                    <a:ext uri="{9D8B030D-6E8A-4147-A177-3AD203B41FA5}">
                      <a16:colId xmlns:a16="http://schemas.microsoft.com/office/drawing/2014/main" val="2917807091"/>
                    </a:ext>
                  </a:extLst>
                </a:gridCol>
                <a:gridCol w="329184">
                  <a:extLst>
                    <a:ext uri="{9D8B030D-6E8A-4147-A177-3AD203B41FA5}">
                      <a16:colId xmlns:a16="http://schemas.microsoft.com/office/drawing/2014/main" val="2573488938"/>
                    </a:ext>
                  </a:extLst>
                </a:gridCol>
                <a:gridCol w="329184">
                  <a:extLst>
                    <a:ext uri="{9D8B030D-6E8A-4147-A177-3AD203B41FA5}">
                      <a16:colId xmlns:a16="http://schemas.microsoft.com/office/drawing/2014/main" val="2592123736"/>
                    </a:ext>
                  </a:extLst>
                </a:gridCol>
                <a:gridCol w="329184">
                  <a:extLst>
                    <a:ext uri="{9D8B030D-6E8A-4147-A177-3AD203B41FA5}">
                      <a16:colId xmlns:a16="http://schemas.microsoft.com/office/drawing/2014/main" val="2823461286"/>
                    </a:ext>
                  </a:extLst>
                </a:gridCol>
                <a:gridCol w="329184">
                  <a:extLst>
                    <a:ext uri="{9D8B030D-6E8A-4147-A177-3AD203B41FA5}">
                      <a16:colId xmlns:a16="http://schemas.microsoft.com/office/drawing/2014/main" val="2417065375"/>
                    </a:ext>
                  </a:extLst>
                </a:gridCol>
                <a:gridCol w="329184">
                  <a:extLst>
                    <a:ext uri="{9D8B030D-6E8A-4147-A177-3AD203B41FA5}">
                      <a16:colId xmlns:a16="http://schemas.microsoft.com/office/drawing/2014/main" val="262399689"/>
                    </a:ext>
                  </a:extLst>
                </a:gridCol>
                <a:gridCol w="329184">
                  <a:extLst>
                    <a:ext uri="{9D8B030D-6E8A-4147-A177-3AD203B41FA5}">
                      <a16:colId xmlns:a16="http://schemas.microsoft.com/office/drawing/2014/main" val="1595379516"/>
                    </a:ext>
                  </a:extLst>
                </a:gridCol>
                <a:gridCol w="329184">
                  <a:extLst>
                    <a:ext uri="{9D8B030D-6E8A-4147-A177-3AD203B41FA5}">
                      <a16:colId xmlns:a16="http://schemas.microsoft.com/office/drawing/2014/main" val="1614497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4496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- 2019-10-08 00:54:15</a:t>
                      </a:r>
                      <a:r>
                        <a:rPr kumimoji="0" lang="es-ES" sz="1000" b="0" i="0" u="none" strike="noStrike" kern="1200" cap="none" spc="0" normalizeH="0" baseline="0" noProof="0">
                          <a:ln>
                            <a:noFill/>
                          </a:ln>
                          <a:solidFill>
                            <a:prstClr val="black"/>
                          </a:solidFill>
                          <a:effectLst/>
                          <a:uLnTx/>
                          <a:uFillTx/>
                          <a:latin typeface="+mn-lt"/>
                          <a:ea typeface="+mn-ea"/>
                          <a:cs typeface="+mn-cs"/>
                        </a:rPr>
                        <a:t>
 Ahorrar NO siempre se trata de destinar dinero de tu bolsillo, esforzate por ahorrar en cosas que no supongan ningún cambio en tu vida. El ahorro nos asegura un mejor mañana. #DaleunCheckalAhorro. Compartí este consejo con un amigo.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https://scontent.xx.fbcdn.net/v/t1.0-9/p720x720/71340227_2343303185768603_5358226457745162240_o.png?_nc_cat=101&amp;_nc_oc=AQmI949BOIb3YLdC_weK_7l_H3Yn53IxyzhB4Pxu1BUKXWZaAsmYy8v6TwszlLdcR-E&amp;_nc_ht=scontent.xx&amp;oh=51d5b809cfc2476e4eca6eddd5f2f989&amp;oe=5E62910D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10/13/2019 10:04:24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1308116"/>
                  </a:ext>
                </a:extLst>
              </a:tr>
            </a:tbl>
          </a:graphicData>
        </a:graphic>
      </p:graphicFrame>
      <p:sp>
        <p:nvSpPr>
          <p:cNvPr id="4" name="Text Placeholder 3">
            <a:extLst>
              <a:ext uri="{FF2B5EF4-FFF2-40B4-BE49-F238E27FC236}">
                <a16:creationId xmlns:a16="http://schemas.microsoft.com/office/drawing/2014/main" id="{F0189A10-C93A-4EB4-9F44-2E03CF31EAE7}"/>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712156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8D24D-1C57-48CA-B4F2-C99D4625B056}"/>
              </a:ext>
            </a:extLst>
          </p:cNvPr>
          <p:cNvSpPr>
            <a:spLocks noGrp="1"/>
          </p:cNvSpPr>
          <p:nvPr>
            <p:ph type="title"/>
          </p:nvPr>
        </p:nvSpPr>
        <p:spPr/>
        <p:txBody>
          <a:bodyPr/>
          <a:lstStyle/>
          <a:p>
            <a:r>
              <a:rPr lang="es-ES"/>
              <a:t>Top 14 Posts del Periodo (Por % de interacción) | Asociación Bancaria Costarricense - 6 of 16</a:t>
            </a:r>
            <a:endParaRPr lang="en-US"/>
          </a:p>
        </p:txBody>
      </p:sp>
      <p:graphicFrame>
        <p:nvGraphicFramePr>
          <p:cNvPr id="5" name="Table Placeholder 4">
            <a:extLst>
              <a:ext uri="{FF2B5EF4-FFF2-40B4-BE49-F238E27FC236}">
                <a16:creationId xmlns:a16="http://schemas.microsoft.com/office/drawing/2014/main" id="{3BC2015D-15CF-438E-A22C-4A993E7747FD}"/>
              </a:ext>
            </a:extLst>
          </p:cNvPr>
          <p:cNvGraphicFramePr>
            <a:graphicFrameLocks noGrp="1"/>
          </p:cNvGraphicFramePr>
          <p:nvPr>
            <p:ph type="tbl" sz="quarter" idx="13"/>
            <p:extLst>
              <p:ext uri="{D42A27DB-BD31-4B8C-83A1-F6EECF244321}">
                <p14:modId xmlns:p14="http://schemas.microsoft.com/office/powerpoint/2010/main" val="1250541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1981039"/>
                    </a:ext>
                  </a:extLst>
                </a:gridCol>
                <a:gridCol w="905256">
                  <a:extLst>
                    <a:ext uri="{9D8B030D-6E8A-4147-A177-3AD203B41FA5}">
                      <a16:colId xmlns:a16="http://schemas.microsoft.com/office/drawing/2014/main" val="4266369321"/>
                    </a:ext>
                  </a:extLst>
                </a:gridCol>
                <a:gridCol w="658368">
                  <a:extLst>
                    <a:ext uri="{9D8B030D-6E8A-4147-A177-3AD203B41FA5}">
                      <a16:colId xmlns:a16="http://schemas.microsoft.com/office/drawing/2014/main" val="4285276482"/>
                    </a:ext>
                  </a:extLst>
                </a:gridCol>
                <a:gridCol w="329184">
                  <a:extLst>
                    <a:ext uri="{9D8B030D-6E8A-4147-A177-3AD203B41FA5}">
                      <a16:colId xmlns:a16="http://schemas.microsoft.com/office/drawing/2014/main" val="3293198276"/>
                    </a:ext>
                  </a:extLst>
                </a:gridCol>
                <a:gridCol w="329184">
                  <a:extLst>
                    <a:ext uri="{9D8B030D-6E8A-4147-A177-3AD203B41FA5}">
                      <a16:colId xmlns:a16="http://schemas.microsoft.com/office/drawing/2014/main" val="3593909502"/>
                    </a:ext>
                  </a:extLst>
                </a:gridCol>
                <a:gridCol w="329184">
                  <a:extLst>
                    <a:ext uri="{9D8B030D-6E8A-4147-A177-3AD203B41FA5}">
                      <a16:colId xmlns:a16="http://schemas.microsoft.com/office/drawing/2014/main" val="3563129738"/>
                    </a:ext>
                  </a:extLst>
                </a:gridCol>
                <a:gridCol w="329184">
                  <a:extLst>
                    <a:ext uri="{9D8B030D-6E8A-4147-A177-3AD203B41FA5}">
                      <a16:colId xmlns:a16="http://schemas.microsoft.com/office/drawing/2014/main" val="1714743243"/>
                    </a:ext>
                  </a:extLst>
                </a:gridCol>
                <a:gridCol w="329184">
                  <a:extLst>
                    <a:ext uri="{9D8B030D-6E8A-4147-A177-3AD203B41FA5}">
                      <a16:colId xmlns:a16="http://schemas.microsoft.com/office/drawing/2014/main" val="763801248"/>
                    </a:ext>
                  </a:extLst>
                </a:gridCol>
                <a:gridCol w="329184">
                  <a:extLst>
                    <a:ext uri="{9D8B030D-6E8A-4147-A177-3AD203B41FA5}">
                      <a16:colId xmlns:a16="http://schemas.microsoft.com/office/drawing/2014/main" val="2313201551"/>
                    </a:ext>
                  </a:extLst>
                </a:gridCol>
                <a:gridCol w="329184">
                  <a:extLst>
                    <a:ext uri="{9D8B030D-6E8A-4147-A177-3AD203B41FA5}">
                      <a16:colId xmlns:a16="http://schemas.microsoft.com/office/drawing/2014/main" val="4231287851"/>
                    </a:ext>
                  </a:extLst>
                </a:gridCol>
                <a:gridCol w="329184">
                  <a:extLst>
                    <a:ext uri="{9D8B030D-6E8A-4147-A177-3AD203B41FA5}">
                      <a16:colId xmlns:a16="http://schemas.microsoft.com/office/drawing/2014/main" val="1373477831"/>
                    </a:ext>
                  </a:extLst>
                </a:gridCol>
                <a:gridCol w="329184">
                  <a:extLst>
                    <a:ext uri="{9D8B030D-6E8A-4147-A177-3AD203B41FA5}">
                      <a16:colId xmlns:a16="http://schemas.microsoft.com/office/drawing/2014/main" val="1113956806"/>
                    </a:ext>
                  </a:extLst>
                </a:gridCol>
                <a:gridCol w="329184">
                  <a:extLst>
                    <a:ext uri="{9D8B030D-6E8A-4147-A177-3AD203B41FA5}">
                      <a16:colId xmlns:a16="http://schemas.microsoft.com/office/drawing/2014/main" val="1811881789"/>
                    </a:ext>
                  </a:extLst>
                </a:gridCol>
                <a:gridCol w="329184">
                  <a:extLst>
                    <a:ext uri="{9D8B030D-6E8A-4147-A177-3AD203B41FA5}">
                      <a16:colId xmlns:a16="http://schemas.microsoft.com/office/drawing/2014/main" val="2598562246"/>
                    </a:ext>
                  </a:extLst>
                </a:gridCol>
                <a:gridCol w="329184">
                  <a:extLst>
                    <a:ext uri="{9D8B030D-6E8A-4147-A177-3AD203B41FA5}">
                      <a16:colId xmlns:a16="http://schemas.microsoft.com/office/drawing/2014/main" val="1251145405"/>
                    </a:ext>
                  </a:extLst>
                </a:gridCol>
                <a:gridCol w="329184">
                  <a:extLst>
                    <a:ext uri="{9D8B030D-6E8A-4147-A177-3AD203B41FA5}">
                      <a16:colId xmlns:a16="http://schemas.microsoft.com/office/drawing/2014/main" val="1921167089"/>
                    </a:ext>
                  </a:extLst>
                </a:gridCol>
                <a:gridCol w="329184">
                  <a:extLst>
                    <a:ext uri="{9D8B030D-6E8A-4147-A177-3AD203B41FA5}">
                      <a16:colId xmlns:a16="http://schemas.microsoft.com/office/drawing/2014/main" val="469200705"/>
                    </a:ext>
                  </a:extLst>
                </a:gridCol>
                <a:gridCol w="329184">
                  <a:extLst>
                    <a:ext uri="{9D8B030D-6E8A-4147-A177-3AD203B41FA5}">
                      <a16:colId xmlns:a16="http://schemas.microsoft.com/office/drawing/2014/main" val="1539946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872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- 2019-04-02 03:00:01</a:t>
                      </a:r>
                      <a:r>
                        <a:rPr kumimoji="0" lang="es-ES" sz="1000" b="0" i="0" u="none" strike="noStrike" kern="1200" cap="none" spc="0" normalizeH="0" baseline="0" noProof="0">
                          <a:ln>
                            <a:noFill/>
                          </a:ln>
                          <a:solidFill>
                            <a:prstClr val="black"/>
                          </a:solidFill>
                          <a:effectLst/>
                          <a:uLnTx/>
                          <a:uFillTx/>
                          <a:latin typeface="+mn-lt"/>
                          <a:ea typeface="+mn-ea"/>
                          <a:cs typeface="+mn-cs"/>
                        </a:rPr>
                        <a:t>
 Los pequeños detalles son los que impulsan al ser humano a la excelencia, el éxito es más importante cuando lo hacemos juntos, todos podemos levantarnos juntos, todos podemos ganar.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https://scontent.xx.fbcdn.net/v/t1.0-9/p720x720/55914258_2020919501340308_3074360216364515328_o.png?_nc_cat=100&amp;_nc_oc=AQlCinlCrOJ6zBFlLbj5KuYKSE9eM6TAwC2dgvsqtNhEGaVh2GWBN5Pm_M7BY9Iixu4&amp;_nc_ht=scontent.xx&amp;oh=cf058e16b6d3b1e6830cd05ba1c25585&amp;oe=5DF274DB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09/15/2019 10:41:01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07440581"/>
                  </a:ext>
                </a:extLst>
              </a:tr>
            </a:tbl>
          </a:graphicData>
        </a:graphic>
      </p:graphicFrame>
      <p:sp>
        <p:nvSpPr>
          <p:cNvPr id="4" name="Text Placeholder 3">
            <a:extLst>
              <a:ext uri="{FF2B5EF4-FFF2-40B4-BE49-F238E27FC236}">
                <a16:creationId xmlns:a16="http://schemas.microsoft.com/office/drawing/2014/main" id="{5C66FD6B-09FE-4433-9112-D46F607470B9}"/>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2636850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374EF-4196-45B8-AEEF-E90CEB05E095}"/>
              </a:ext>
            </a:extLst>
          </p:cNvPr>
          <p:cNvSpPr>
            <a:spLocks noGrp="1"/>
          </p:cNvSpPr>
          <p:nvPr>
            <p:ph type="title"/>
          </p:nvPr>
        </p:nvSpPr>
        <p:spPr/>
        <p:txBody>
          <a:bodyPr/>
          <a:lstStyle/>
          <a:p>
            <a:r>
              <a:rPr lang="es-ES"/>
              <a:t>Top 14 Posts del Periodo (Por % de interacción) | Asociación Bancaria Costarricense - 7 of 16</a:t>
            </a:r>
            <a:endParaRPr lang="en-US"/>
          </a:p>
        </p:txBody>
      </p:sp>
      <p:graphicFrame>
        <p:nvGraphicFramePr>
          <p:cNvPr id="5" name="Table Placeholder 4">
            <a:extLst>
              <a:ext uri="{FF2B5EF4-FFF2-40B4-BE49-F238E27FC236}">
                <a16:creationId xmlns:a16="http://schemas.microsoft.com/office/drawing/2014/main" id="{C499FC12-B9CE-41D2-A01E-2677CA320A38}"/>
              </a:ext>
            </a:extLst>
          </p:cNvPr>
          <p:cNvGraphicFramePr>
            <a:graphicFrameLocks noGrp="1"/>
          </p:cNvGraphicFramePr>
          <p:nvPr>
            <p:ph type="tbl" sz="quarter" idx="13"/>
            <p:extLst>
              <p:ext uri="{D42A27DB-BD31-4B8C-83A1-F6EECF244321}">
                <p14:modId xmlns:p14="http://schemas.microsoft.com/office/powerpoint/2010/main" val="3530604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46643350"/>
                    </a:ext>
                  </a:extLst>
                </a:gridCol>
                <a:gridCol w="905256">
                  <a:extLst>
                    <a:ext uri="{9D8B030D-6E8A-4147-A177-3AD203B41FA5}">
                      <a16:colId xmlns:a16="http://schemas.microsoft.com/office/drawing/2014/main" val="4083930660"/>
                    </a:ext>
                  </a:extLst>
                </a:gridCol>
                <a:gridCol w="658368">
                  <a:extLst>
                    <a:ext uri="{9D8B030D-6E8A-4147-A177-3AD203B41FA5}">
                      <a16:colId xmlns:a16="http://schemas.microsoft.com/office/drawing/2014/main" val="410442210"/>
                    </a:ext>
                  </a:extLst>
                </a:gridCol>
                <a:gridCol w="329184">
                  <a:extLst>
                    <a:ext uri="{9D8B030D-6E8A-4147-A177-3AD203B41FA5}">
                      <a16:colId xmlns:a16="http://schemas.microsoft.com/office/drawing/2014/main" val="1525002381"/>
                    </a:ext>
                  </a:extLst>
                </a:gridCol>
                <a:gridCol w="329184">
                  <a:extLst>
                    <a:ext uri="{9D8B030D-6E8A-4147-A177-3AD203B41FA5}">
                      <a16:colId xmlns:a16="http://schemas.microsoft.com/office/drawing/2014/main" val="1344752780"/>
                    </a:ext>
                  </a:extLst>
                </a:gridCol>
                <a:gridCol w="329184">
                  <a:extLst>
                    <a:ext uri="{9D8B030D-6E8A-4147-A177-3AD203B41FA5}">
                      <a16:colId xmlns:a16="http://schemas.microsoft.com/office/drawing/2014/main" val="2548881895"/>
                    </a:ext>
                  </a:extLst>
                </a:gridCol>
                <a:gridCol w="329184">
                  <a:extLst>
                    <a:ext uri="{9D8B030D-6E8A-4147-A177-3AD203B41FA5}">
                      <a16:colId xmlns:a16="http://schemas.microsoft.com/office/drawing/2014/main" val="1461785631"/>
                    </a:ext>
                  </a:extLst>
                </a:gridCol>
                <a:gridCol w="329184">
                  <a:extLst>
                    <a:ext uri="{9D8B030D-6E8A-4147-A177-3AD203B41FA5}">
                      <a16:colId xmlns:a16="http://schemas.microsoft.com/office/drawing/2014/main" val="3462441111"/>
                    </a:ext>
                  </a:extLst>
                </a:gridCol>
                <a:gridCol w="329184">
                  <a:extLst>
                    <a:ext uri="{9D8B030D-6E8A-4147-A177-3AD203B41FA5}">
                      <a16:colId xmlns:a16="http://schemas.microsoft.com/office/drawing/2014/main" val="3368601818"/>
                    </a:ext>
                  </a:extLst>
                </a:gridCol>
                <a:gridCol w="329184">
                  <a:extLst>
                    <a:ext uri="{9D8B030D-6E8A-4147-A177-3AD203B41FA5}">
                      <a16:colId xmlns:a16="http://schemas.microsoft.com/office/drawing/2014/main" val="2489833508"/>
                    </a:ext>
                  </a:extLst>
                </a:gridCol>
                <a:gridCol w="329184">
                  <a:extLst>
                    <a:ext uri="{9D8B030D-6E8A-4147-A177-3AD203B41FA5}">
                      <a16:colId xmlns:a16="http://schemas.microsoft.com/office/drawing/2014/main" val="841865323"/>
                    </a:ext>
                  </a:extLst>
                </a:gridCol>
                <a:gridCol w="329184">
                  <a:extLst>
                    <a:ext uri="{9D8B030D-6E8A-4147-A177-3AD203B41FA5}">
                      <a16:colId xmlns:a16="http://schemas.microsoft.com/office/drawing/2014/main" val="3810088364"/>
                    </a:ext>
                  </a:extLst>
                </a:gridCol>
                <a:gridCol w="329184">
                  <a:extLst>
                    <a:ext uri="{9D8B030D-6E8A-4147-A177-3AD203B41FA5}">
                      <a16:colId xmlns:a16="http://schemas.microsoft.com/office/drawing/2014/main" val="2731591925"/>
                    </a:ext>
                  </a:extLst>
                </a:gridCol>
                <a:gridCol w="329184">
                  <a:extLst>
                    <a:ext uri="{9D8B030D-6E8A-4147-A177-3AD203B41FA5}">
                      <a16:colId xmlns:a16="http://schemas.microsoft.com/office/drawing/2014/main" val="2856206847"/>
                    </a:ext>
                  </a:extLst>
                </a:gridCol>
                <a:gridCol w="329184">
                  <a:extLst>
                    <a:ext uri="{9D8B030D-6E8A-4147-A177-3AD203B41FA5}">
                      <a16:colId xmlns:a16="http://schemas.microsoft.com/office/drawing/2014/main" val="4156378151"/>
                    </a:ext>
                  </a:extLst>
                </a:gridCol>
                <a:gridCol w="329184">
                  <a:extLst>
                    <a:ext uri="{9D8B030D-6E8A-4147-A177-3AD203B41FA5}">
                      <a16:colId xmlns:a16="http://schemas.microsoft.com/office/drawing/2014/main" val="1421625721"/>
                    </a:ext>
                  </a:extLst>
                </a:gridCol>
                <a:gridCol w="329184">
                  <a:extLst>
                    <a:ext uri="{9D8B030D-6E8A-4147-A177-3AD203B41FA5}">
                      <a16:colId xmlns:a16="http://schemas.microsoft.com/office/drawing/2014/main" val="2183348763"/>
                    </a:ext>
                  </a:extLst>
                </a:gridCol>
                <a:gridCol w="329184">
                  <a:extLst>
                    <a:ext uri="{9D8B030D-6E8A-4147-A177-3AD203B41FA5}">
                      <a16:colId xmlns:a16="http://schemas.microsoft.com/office/drawing/2014/main" val="4087641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6952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- 2019-06-08 01:44:19</a:t>
                      </a:r>
                      <a:r>
                        <a:rPr kumimoji="0" lang="es-ES" sz="1000" b="0" i="0" u="none" strike="noStrike" kern="1200" cap="none" spc="0" normalizeH="0" baseline="0" noProof="0">
                          <a:ln>
                            <a:noFill/>
                          </a:ln>
                          <a:solidFill>
                            <a:prstClr val="black"/>
                          </a:solidFill>
                          <a:effectLst/>
                          <a:uLnTx/>
                          <a:uFillTx/>
                          <a:latin typeface="+mn-lt"/>
                          <a:ea typeface="+mn-ea"/>
                          <a:cs typeface="+mn-cs"/>
                        </a:rPr>
                        <a:t>
 ¿Utilizás un presupuesto para ordenarte? Esta herramienta sencilla que sólo requiere un poco de constancia, nos ayuda a tener una vida financiera saludable.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https://scontent.xx.fbcdn.net/v/t1.0-9/p720x720/62031069_2127427220689535_893303998717624320_n.jpg?_nc_cat=107&amp;_nc_oc=AQlMHpOVaeWLYpkyuZgbGCxlmNbpZXM15hajsB9RtCnMk-U2o_S_qBx29z9ElV8myYc&amp;_nc_ht=scontent.xx&amp;oh=425860bd002a72b8f0c8da1aca4db35b&amp;oe=5E0824E8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09/12/2019 10:38:21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4368569"/>
                  </a:ext>
                </a:extLst>
              </a:tr>
            </a:tbl>
          </a:graphicData>
        </a:graphic>
      </p:graphicFrame>
      <p:sp>
        <p:nvSpPr>
          <p:cNvPr id="4" name="Text Placeholder 3">
            <a:extLst>
              <a:ext uri="{FF2B5EF4-FFF2-40B4-BE49-F238E27FC236}">
                <a16:creationId xmlns:a16="http://schemas.microsoft.com/office/drawing/2014/main" id="{03CEA17F-6B32-4843-8036-3882F73DA882}"/>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2889533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E3056-D02F-4FFF-8EEB-4F9AA25F204C}"/>
              </a:ext>
            </a:extLst>
          </p:cNvPr>
          <p:cNvSpPr>
            <a:spLocks noGrp="1"/>
          </p:cNvSpPr>
          <p:nvPr>
            <p:ph type="title"/>
          </p:nvPr>
        </p:nvSpPr>
        <p:spPr/>
        <p:txBody>
          <a:bodyPr/>
          <a:lstStyle/>
          <a:p>
            <a:r>
              <a:rPr lang="es-ES"/>
              <a:t>Top 14 Posts del Periodo (Por % de interacción) | Asociación Bancaria Costarricense - 8 of 16</a:t>
            </a:r>
            <a:endParaRPr lang="en-US"/>
          </a:p>
        </p:txBody>
      </p:sp>
      <p:graphicFrame>
        <p:nvGraphicFramePr>
          <p:cNvPr id="5" name="Table Placeholder 4">
            <a:extLst>
              <a:ext uri="{FF2B5EF4-FFF2-40B4-BE49-F238E27FC236}">
                <a16:creationId xmlns:a16="http://schemas.microsoft.com/office/drawing/2014/main" id="{D4E8C57E-E853-4958-B6DD-244F7BDBC14E}"/>
              </a:ext>
            </a:extLst>
          </p:cNvPr>
          <p:cNvGraphicFramePr>
            <a:graphicFrameLocks noGrp="1"/>
          </p:cNvGraphicFramePr>
          <p:nvPr>
            <p:ph type="tbl" sz="quarter" idx="13"/>
            <p:extLst>
              <p:ext uri="{D42A27DB-BD31-4B8C-83A1-F6EECF244321}">
                <p14:modId xmlns:p14="http://schemas.microsoft.com/office/powerpoint/2010/main" val="609414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94667312"/>
                    </a:ext>
                  </a:extLst>
                </a:gridCol>
                <a:gridCol w="905256">
                  <a:extLst>
                    <a:ext uri="{9D8B030D-6E8A-4147-A177-3AD203B41FA5}">
                      <a16:colId xmlns:a16="http://schemas.microsoft.com/office/drawing/2014/main" val="572567036"/>
                    </a:ext>
                  </a:extLst>
                </a:gridCol>
                <a:gridCol w="658368">
                  <a:extLst>
                    <a:ext uri="{9D8B030D-6E8A-4147-A177-3AD203B41FA5}">
                      <a16:colId xmlns:a16="http://schemas.microsoft.com/office/drawing/2014/main" val="2664153778"/>
                    </a:ext>
                  </a:extLst>
                </a:gridCol>
                <a:gridCol w="329184">
                  <a:extLst>
                    <a:ext uri="{9D8B030D-6E8A-4147-A177-3AD203B41FA5}">
                      <a16:colId xmlns:a16="http://schemas.microsoft.com/office/drawing/2014/main" val="2285341612"/>
                    </a:ext>
                  </a:extLst>
                </a:gridCol>
                <a:gridCol w="329184">
                  <a:extLst>
                    <a:ext uri="{9D8B030D-6E8A-4147-A177-3AD203B41FA5}">
                      <a16:colId xmlns:a16="http://schemas.microsoft.com/office/drawing/2014/main" val="3401639146"/>
                    </a:ext>
                  </a:extLst>
                </a:gridCol>
                <a:gridCol w="329184">
                  <a:extLst>
                    <a:ext uri="{9D8B030D-6E8A-4147-A177-3AD203B41FA5}">
                      <a16:colId xmlns:a16="http://schemas.microsoft.com/office/drawing/2014/main" val="2199720090"/>
                    </a:ext>
                  </a:extLst>
                </a:gridCol>
                <a:gridCol w="329184">
                  <a:extLst>
                    <a:ext uri="{9D8B030D-6E8A-4147-A177-3AD203B41FA5}">
                      <a16:colId xmlns:a16="http://schemas.microsoft.com/office/drawing/2014/main" val="2987469535"/>
                    </a:ext>
                  </a:extLst>
                </a:gridCol>
                <a:gridCol w="329184">
                  <a:extLst>
                    <a:ext uri="{9D8B030D-6E8A-4147-A177-3AD203B41FA5}">
                      <a16:colId xmlns:a16="http://schemas.microsoft.com/office/drawing/2014/main" val="3269717736"/>
                    </a:ext>
                  </a:extLst>
                </a:gridCol>
                <a:gridCol w="329184">
                  <a:extLst>
                    <a:ext uri="{9D8B030D-6E8A-4147-A177-3AD203B41FA5}">
                      <a16:colId xmlns:a16="http://schemas.microsoft.com/office/drawing/2014/main" val="1237874423"/>
                    </a:ext>
                  </a:extLst>
                </a:gridCol>
                <a:gridCol w="329184">
                  <a:extLst>
                    <a:ext uri="{9D8B030D-6E8A-4147-A177-3AD203B41FA5}">
                      <a16:colId xmlns:a16="http://schemas.microsoft.com/office/drawing/2014/main" val="2835323342"/>
                    </a:ext>
                  </a:extLst>
                </a:gridCol>
                <a:gridCol w="329184">
                  <a:extLst>
                    <a:ext uri="{9D8B030D-6E8A-4147-A177-3AD203B41FA5}">
                      <a16:colId xmlns:a16="http://schemas.microsoft.com/office/drawing/2014/main" val="2268832890"/>
                    </a:ext>
                  </a:extLst>
                </a:gridCol>
                <a:gridCol w="329184">
                  <a:extLst>
                    <a:ext uri="{9D8B030D-6E8A-4147-A177-3AD203B41FA5}">
                      <a16:colId xmlns:a16="http://schemas.microsoft.com/office/drawing/2014/main" val="2894487254"/>
                    </a:ext>
                  </a:extLst>
                </a:gridCol>
                <a:gridCol w="329184">
                  <a:extLst>
                    <a:ext uri="{9D8B030D-6E8A-4147-A177-3AD203B41FA5}">
                      <a16:colId xmlns:a16="http://schemas.microsoft.com/office/drawing/2014/main" val="1404014391"/>
                    </a:ext>
                  </a:extLst>
                </a:gridCol>
                <a:gridCol w="329184">
                  <a:extLst>
                    <a:ext uri="{9D8B030D-6E8A-4147-A177-3AD203B41FA5}">
                      <a16:colId xmlns:a16="http://schemas.microsoft.com/office/drawing/2014/main" val="1493084940"/>
                    </a:ext>
                  </a:extLst>
                </a:gridCol>
                <a:gridCol w="329184">
                  <a:extLst>
                    <a:ext uri="{9D8B030D-6E8A-4147-A177-3AD203B41FA5}">
                      <a16:colId xmlns:a16="http://schemas.microsoft.com/office/drawing/2014/main" val="1235623196"/>
                    </a:ext>
                  </a:extLst>
                </a:gridCol>
                <a:gridCol w="329184">
                  <a:extLst>
                    <a:ext uri="{9D8B030D-6E8A-4147-A177-3AD203B41FA5}">
                      <a16:colId xmlns:a16="http://schemas.microsoft.com/office/drawing/2014/main" val="1244715814"/>
                    </a:ext>
                  </a:extLst>
                </a:gridCol>
                <a:gridCol w="329184">
                  <a:extLst>
                    <a:ext uri="{9D8B030D-6E8A-4147-A177-3AD203B41FA5}">
                      <a16:colId xmlns:a16="http://schemas.microsoft.com/office/drawing/2014/main" val="3231717621"/>
                    </a:ext>
                  </a:extLst>
                </a:gridCol>
                <a:gridCol w="329184">
                  <a:extLst>
                    <a:ext uri="{9D8B030D-6E8A-4147-A177-3AD203B41FA5}">
                      <a16:colId xmlns:a16="http://schemas.microsoft.com/office/drawing/2014/main" val="1332138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609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- 2019-07-04 00:32:21</a:t>
                      </a:r>
                      <a:r>
                        <a:rPr kumimoji="0" lang="es-ES" sz="1000" b="0" i="0" u="none" strike="noStrike" kern="1200" cap="none" spc="0" normalizeH="0" baseline="0" noProof="0">
                          <a:ln>
                            <a:noFill/>
                          </a:ln>
                          <a:solidFill>
                            <a:prstClr val="black"/>
                          </a:solidFill>
                          <a:effectLst/>
                          <a:uLnTx/>
                          <a:uFillTx/>
                          <a:latin typeface="+mn-lt"/>
                          <a:ea typeface="+mn-ea"/>
                          <a:cs typeface="+mn-cs"/>
                        </a:rPr>
                        <a:t>
 Para recordar: Tome muy en cuenta que las comisiones de sus tarjetas están exentas del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https://scontent.xx.fbcdn.net/v/t1.0-9/p720x720/66336864_2173305889435001_3860475455010242560_o.jpg?_nc_cat=105&amp;_nc_oc=AQn0SPLatYH0-od0Ct8Fz8K_d713y1A7_ahiGtKlrzVdfGKjTwxB6XgPhYc5hpbxHb8&amp;_nc_ht=scontent.xx&amp;oh=0093a96cc1ae949226933f9f9a903e08&amp;oe=5DFC9598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23324350"/>
                  </a:ext>
                </a:extLst>
              </a:tr>
            </a:tbl>
          </a:graphicData>
        </a:graphic>
      </p:graphicFrame>
      <p:sp>
        <p:nvSpPr>
          <p:cNvPr id="4" name="Text Placeholder 3">
            <a:extLst>
              <a:ext uri="{FF2B5EF4-FFF2-40B4-BE49-F238E27FC236}">
                <a16:creationId xmlns:a16="http://schemas.microsoft.com/office/drawing/2014/main" id="{14CB1FF9-B341-4FC3-95DE-109B84408CFA}"/>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3189309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3370F-7A8C-44D8-BEBA-B4C0600A911D}"/>
              </a:ext>
            </a:extLst>
          </p:cNvPr>
          <p:cNvSpPr>
            <a:spLocks noGrp="1"/>
          </p:cNvSpPr>
          <p:nvPr>
            <p:ph type="title"/>
          </p:nvPr>
        </p:nvSpPr>
        <p:spPr/>
        <p:txBody>
          <a:bodyPr/>
          <a:lstStyle/>
          <a:p>
            <a:r>
              <a:rPr lang="es-ES"/>
              <a:t>Top 14 Posts del Periodo (Por % de interacción) | Asociación Bancaria Costarricense - 9 of 16</a:t>
            </a:r>
            <a:endParaRPr lang="en-US"/>
          </a:p>
        </p:txBody>
      </p:sp>
      <p:graphicFrame>
        <p:nvGraphicFramePr>
          <p:cNvPr id="5" name="Table Placeholder 4">
            <a:extLst>
              <a:ext uri="{FF2B5EF4-FFF2-40B4-BE49-F238E27FC236}">
                <a16:creationId xmlns:a16="http://schemas.microsoft.com/office/drawing/2014/main" id="{F9532569-163B-468A-9F88-4D41CAF4D563}"/>
              </a:ext>
            </a:extLst>
          </p:cNvPr>
          <p:cNvGraphicFramePr>
            <a:graphicFrameLocks noGrp="1"/>
          </p:cNvGraphicFramePr>
          <p:nvPr>
            <p:ph type="tbl" sz="quarter" idx="13"/>
            <p:extLst>
              <p:ext uri="{D42A27DB-BD31-4B8C-83A1-F6EECF244321}">
                <p14:modId xmlns:p14="http://schemas.microsoft.com/office/powerpoint/2010/main" val="624142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32264592"/>
                    </a:ext>
                  </a:extLst>
                </a:gridCol>
                <a:gridCol w="905256">
                  <a:extLst>
                    <a:ext uri="{9D8B030D-6E8A-4147-A177-3AD203B41FA5}">
                      <a16:colId xmlns:a16="http://schemas.microsoft.com/office/drawing/2014/main" val="2795104646"/>
                    </a:ext>
                  </a:extLst>
                </a:gridCol>
                <a:gridCol w="658368">
                  <a:extLst>
                    <a:ext uri="{9D8B030D-6E8A-4147-A177-3AD203B41FA5}">
                      <a16:colId xmlns:a16="http://schemas.microsoft.com/office/drawing/2014/main" val="4130551204"/>
                    </a:ext>
                  </a:extLst>
                </a:gridCol>
                <a:gridCol w="329184">
                  <a:extLst>
                    <a:ext uri="{9D8B030D-6E8A-4147-A177-3AD203B41FA5}">
                      <a16:colId xmlns:a16="http://schemas.microsoft.com/office/drawing/2014/main" val="3017819806"/>
                    </a:ext>
                  </a:extLst>
                </a:gridCol>
                <a:gridCol w="329184">
                  <a:extLst>
                    <a:ext uri="{9D8B030D-6E8A-4147-A177-3AD203B41FA5}">
                      <a16:colId xmlns:a16="http://schemas.microsoft.com/office/drawing/2014/main" val="2301332142"/>
                    </a:ext>
                  </a:extLst>
                </a:gridCol>
                <a:gridCol w="329184">
                  <a:extLst>
                    <a:ext uri="{9D8B030D-6E8A-4147-A177-3AD203B41FA5}">
                      <a16:colId xmlns:a16="http://schemas.microsoft.com/office/drawing/2014/main" val="396592638"/>
                    </a:ext>
                  </a:extLst>
                </a:gridCol>
                <a:gridCol w="329184">
                  <a:extLst>
                    <a:ext uri="{9D8B030D-6E8A-4147-A177-3AD203B41FA5}">
                      <a16:colId xmlns:a16="http://schemas.microsoft.com/office/drawing/2014/main" val="1545636842"/>
                    </a:ext>
                  </a:extLst>
                </a:gridCol>
                <a:gridCol w="329184">
                  <a:extLst>
                    <a:ext uri="{9D8B030D-6E8A-4147-A177-3AD203B41FA5}">
                      <a16:colId xmlns:a16="http://schemas.microsoft.com/office/drawing/2014/main" val="3565398803"/>
                    </a:ext>
                  </a:extLst>
                </a:gridCol>
                <a:gridCol w="329184">
                  <a:extLst>
                    <a:ext uri="{9D8B030D-6E8A-4147-A177-3AD203B41FA5}">
                      <a16:colId xmlns:a16="http://schemas.microsoft.com/office/drawing/2014/main" val="1113310266"/>
                    </a:ext>
                  </a:extLst>
                </a:gridCol>
                <a:gridCol w="329184">
                  <a:extLst>
                    <a:ext uri="{9D8B030D-6E8A-4147-A177-3AD203B41FA5}">
                      <a16:colId xmlns:a16="http://schemas.microsoft.com/office/drawing/2014/main" val="3825705459"/>
                    </a:ext>
                  </a:extLst>
                </a:gridCol>
                <a:gridCol w="329184">
                  <a:extLst>
                    <a:ext uri="{9D8B030D-6E8A-4147-A177-3AD203B41FA5}">
                      <a16:colId xmlns:a16="http://schemas.microsoft.com/office/drawing/2014/main" val="2494819052"/>
                    </a:ext>
                  </a:extLst>
                </a:gridCol>
                <a:gridCol w="329184">
                  <a:extLst>
                    <a:ext uri="{9D8B030D-6E8A-4147-A177-3AD203B41FA5}">
                      <a16:colId xmlns:a16="http://schemas.microsoft.com/office/drawing/2014/main" val="1799196567"/>
                    </a:ext>
                  </a:extLst>
                </a:gridCol>
                <a:gridCol w="329184">
                  <a:extLst>
                    <a:ext uri="{9D8B030D-6E8A-4147-A177-3AD203B41FA5}">
                      <a16:colId xmlns:a16="http://schemas.microsoft.com/office/drawing/2014/main" val="2790270053"/>
                    </a:ext>
                  </a:extLst>
                </a:gridCol>
                <a:gridCol w="329184">
                  <a:extLst>
                    <a:ext uri="{9D8B030D-6E8A-4147-A177-3AD203B41FA5}">
                      <a16:colId xmlns:a16="http://schemas.microsoft.com/office/drawing/2014/main" val="2955477024"/>
                    </a:ext>
                  </a:extLst>
                </a:gridCol>
                <a:gridCol w="329184">
                  <a:extLst>
                    <a:ext uri="{9D8B030D-6E8A-4147-A177-3AD203B41FA5}">
                      <a16:colId xmlns:a16="http://schemas.microsoft.com/office/drawing/2014/main" val="38430103"/>
                    </a:ext>
                  </a:extLst>
                </a:gridCol>
                <a:gridCol w="329184">
                  <a:extLst>
                    <a:ext uri="{9D8B030D-6E8A-4147-A177-3AD203B41FA5}">
                      <a16:colId xmlns:a16="http://schemas.microsoft.com/office/drawing/2014/main" val="937604269"/>
                    </a:ext>
                  </a:extLst>
                </a:gridCol>
                <a:gridCol w="329184">
                  <a:extLst>
                    <a:ext uri="{9D8B030D-6E8A-4147-A177-3AD203B41FA5}">
                      <a16:colId xmlns:a16="http://schemas.microsoft.com/office/drawing/2014/main" val="1052468230"/>
                    </a:ext>
                  </a:extLst>
                </a:gridCol>
                <a:gridCol w="329184">
                  <a:extLst>
                    <a:ext uri="{9D8B030D-6E8A-4147-A177-3AD203B41FA5}">
                      <a16:colId xmlns:a16="http://schemas.microsoft.com/office/drawing/2014/main" val="712580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333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- 2019-07-06 04:25:10</a:t>
                      </a:r>
                      <a:r>
                        <a:rPr kumimoji="0" lang="es-ES" sz="1000" b="0" i="0" u="none" strike="noStrike" kern="1200" cap="none" spc="0" normalizeH="0" baseline="0" noProof="0">
                          <a:ln>
                            <a:noFill/>
                          </a:ln>
                          <a:solidFill>
                            <a:prstClr val="black"/>
                          </a:solidFill>
                          <a:effectLst/>
                          <a:uLnTx/>
                          <a:uFillTx/>
                          <a:latin typeface="+mn-lt"/>
                          <a:ea typeface="+mn-ea"/>
                          <a:cs typeface="+mn-cs"/>
                        </a:rPr>
                        <a:t>
 Si sos usuario del servicio de transferencias electrónicas del Sistema Financiero Nacional, tené en cuenta que este servicio  está exento del IVA. Podés transferir dinero de tus cuentas sin pagar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https://scontent.xx.fbcdn.net/v/t1.0-9/p720x720/65847816_2176921332406790_7661124193135624192_o.jpg?_nc_cat=106&amp;_nc_oc=AQmyIhl69EC25ujfCZKvNMUh12zrWBJsmIqrUq0QoC-ebIM5R_bJMmhAagr--NLYh1s&amp;_nc_ht=scontent.xx&amp;oh=e798f4de478b0494de8714d769facb85&amp;oe=5E0FA49C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6584303"/>
                  </a:ext>
                </a:extLst>
              </a:tr>
            </a:tbl>
          </a:graphicData>
        </a:graphic>
      </p:graphicFrame>
      <p:sp>
        <p:nvSpPr>
          <p:cNvPr id="4" name="Text Placeholder 3">
            <a:extLst>
              <a:ext uri="{FF2B5EF4-FFF2-40B4-BE49-F238E27FC236}">
                <a16:creationId xmlns:a16="http://schemas.microsoft.com/office/drawing/2014/main" id="{A544912A-307A-4F3B-AA44-768CEC93AA36}"/>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1053504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B43E5-DA26-4494-98C6-B4E7A0991278}"/>
              </a:ext>
            </a:extLst>
          </p:cNvPr>
          <p:cNvSpPr>
            <a:spLocks noGrp="1"/>
          </p:cNvSpPr>
          <p:nvPr>
            <p:ph type="title"/>
          </p:nvPr>
        </p:nvSpPr>
        <p:spPr/>
        <p:txBody>
          <a:bodyPr/>
          <a:lstStyle/>
          <a:p>
            <a:r>
              <a:rPr lang="es-ES"/>
              <a:t>Top 14 Posts del Periodo (Por % de interacción) | Asociación Bancaria Costarricense - 10 of 16</a:t>
            </a:r>
            <a:endParaRPr lang="en-US"/>
          </a:p>
        </p:txBody>
      </p:sp>
      <p:graphicFrame>
        <p:nvGraphicFramePr>
          <p:cNvPr id="5" name="Table Placeholder 4">
            <a:extLst>
              <a:ext uri="{FF2B5EF4-FFF2-40B4-BE49-F238E27FC236}">
                <a16:creationId xmlns:a16="http://schemas.microsoft.com/office/drawing/2014/main" id="{D5EA5D1C-27F0-47A2-A012-16488E538225}"/>
              </a:ext>
            </a:extLst>
          </p:cNvPr>
          <p:cNvGraphicFramePr>
            <a:graphicFrameLocks noGrp="1"/>
          </p:cNvGraphicFramePr>
          <p:nvPr>
            <p:ph type="tbl" sz="quarter" idx="13"/>
            <p:extLst>
              <p:ext uri="{D42A27DB-BD31-4B8C-83A1-F6EECF244321}">
                <p14:modId xmlns:p14="http://schemas.microsoft.com/office/powerpoint/2010/main" val="2753031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77710586"/>
                    </a:ext>
                  </a:extLst>
                </a:gridCol>
                <a:gridCol w="905256">
                  <a:extLst>
                    <a:ext uri="{9D8B030D-6E8A-4147-A177-3AD203B41FA5}">
                      <a16:colId xmlns:a16="http://schemas.microsoft.com/office/drawing/2014/main" val="665596523"/>
                    </a:ext>
                  </a:extLst>
                </a:gridCol>
                <a:gridCol w="658368">
                  <a:extLst>
                    <a:ext uri="{9D8B030D-6E8A-4147-A177-3AD203B41FA5}">
                      <a16:colId xmlns:a16="http://schemas.microsoft.com/office/drawing/2014/main" val="1207510728"/>
                    </a:ext>
                  </a:extLst>
                </a:gridCol>
                <a:gridCol w="329184">
                  <a:extLst>
                    <a:ext uri="{9D8B030D-6E8A-4147-A177-3AD203B41FA5}">
                      <a16:colId xmlns:a16="http://schemas.microsoft.com/office/drawing/2014/main" val="3855315622"/>
                    </a:ext>
                  </a:extLst>
                </a:gridCol>
                <a:gridCol w="329184">
                  <a:extLst>
                    <a:ext uri="{9D8B030D-6E8A-4147-A177-3AD203B41FA5}">
                      <a16:colId xmlns:a16="http://schemas.microsoft.com/office/drawing/2014/main" val="2287351325"/>
                    </a:ext>
                  </a:extLst>
                </a:gridCol>
                <a:gridCol w="329184">
                  <a:extLst>
                    <a:ext uri="{9D8B030D-6E8A-4147-A177-3AD203B41FA5}">
                      <a16:colId xmlns:a16="http://schemas.microsoft.com/office/drawing/2014/main" val="4187051760"/>
                    </a:ext>
                  </a:extLst>
                </a:gridCol>
                <a:gridCol w="329184">
                  <a:extLst>
                    <a:ext uri="{9D8B030D-6E8A-4147-A177-3AD203B41FA5}">
                      <a16:colId xmlns:a16="http://schemas.microsoft.com/office/drawing/2014/main" val="4141333161"/>
                    </a:ext>
                  </a:extLst>
                </a:gridCol>
                <a:gridCol w="329184">
                  <a:extLst>
                    <a:ext uri="{9D8B030D-6E8A-4147-A177-3AD203B41FA5}">
                      <a16:colId xmlns:a16="http://schemas.microsoft.com/office/drawing/2014/main" val="1102311913"/>
                    </a:ext>
                  </a:extLst>
                </a:gridCol>
                <a:gridCol w="329184">
                  <a:extLst>
                    <a:ext uri="{9D8B030D-6E8A-4147-A177-3AD203B41FA5}">
                      <a16:colId xmlns:a16="http://schemas.microsoft.com/office/drawing/2014/main" val="3554294488"/>
                    </a:ext>
                  </a:extLst>
                </a:gridCol>
                <a:gridCol w="329184">
                  <a:extLst>
                    <a:ext uri="{9D8B030D-6E8A-4147-A177-3AD203B41FA5}">
                      <a16:colId xmlns:a16="http://schemas.microsoft.com/office/drawing/2014/main" val="1823922699"/>
                    </a:ext>
                  </a:extLst>
                </a:gridCol>
                <a:gridCol w="329184">
                  <a:extLst>
                    <a:ext uri="{9D8B030D-6E8A-4147-A177-3AD203B41FA5}">
                      <a16:colId xmlns:a16="http://schemas.microsoft.com/office/drawing/2014/main" val="1403628777"/>
                    </a:ext>
                  </a:extLst>
                </a:gridCol>
                <a:gridCol w="329184">
                  <a:extLst>
                    <a:ext uri="{9D8B030D-6E8A-4147-A177-3AD203B41FA5}">
                      <a16:colId xmlns:a16="http://schemas.microsoft.com/office/drawing/2014/main" val="3186089965"/>
                    </a:ext>
                  </a:extLst>
                </a:gridCol>
                <a:gridCol w="329184">
                  <a:extLst>
                    <a:ext uri="{9D8B030D-6E8A-4147-A177-3AD203B41FA5}">
                      <a16:colId xmlns:a16="http://schemas.microsoft.com/office/drawing/2014/main" val="2557214867"/>
                    </a:ext>
                  </a:extLst>
                </a:gridCol>
                <a:gridCol w="329184">
                  <a:extLst>
                    <a:ext uri="{9D8B030D-6E8A-4147-A177-3AD203B41FA5}">
                      <a16:colId xmlns:a16="http://schemas.microsoft.com/office/drawing/2014/main" val="3435739599"/>
                    </a:ext>
                  </a:extLst>
                </a:gridCol>
                <a:gridCol w="329184">
                  <a:extLst>
                    <a:ext uri="{9D8B030D-6E8A-4147-A177-3AD203B41FA5}">
                      <a16:colId xmlns:a16="http://schemas.microsoft.com/office/drawing/2014/main" val="693232771"/>
                    </a:ext>
                  </a:extLst>
                </a:gridCol>
                <a:gridCol w="329184">
                  <a:extLst>
                    <a:ext uri="{9D8B030D-6E8A-4147-A177-3AD203B41FA5}">
                      <a16:colId xmlns:a16="http://schemas.microsoft.com/office/drawing/2014/main" val="4139124936"/>
                    </a:ext>
                  </a:extLst>
                </a:gridCol>
                <a:gridCol w="329184">
                  <a:extLst>
                    <a:ext uri="{9D8B030D-6E8A-4147-A177-3AD203B41FA5}">
                      <a16:colId xmlns:a16="http://schemas.microsoft.com/office/drawing/2014/main" val="3312215131"/>
                    </a:ext>
                  </a:extLst>
                </a:gridCol>
                <a:gridCol w="329184">
                  <a:extLst>
                    <a:ext uri="{9D8B030D-6E8A-4147-A177-3AD203B41FA5}">
                      <a16:colId xmlns:a16="http://schemas.microsoft.com/office/drawing/2014/main" val="621884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443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- 2019-05-25 16:22:51</a:t>
                      </a:r>
                      <a:r>
                        <a:rPr kumimoji="0" lang="es-ES" sz="1000" b="0" i="0" u="none" strike="noStrike" kern="1200" cap="none" spc="0" normalizeH="0" baseline="0" noProof="0">
                          <a:ln>
                            <a:noFill/>
                          </a:ln>
                          <a:solidFill>
                            <a:prstClr val="black"/>
                          </a:solidFill>
                          <a:effectLst/>
                          <a:uLnTx/>
                          <a:uFillTx/>
                          <a:latin typeface="+mn-lt"/>
                          <a:ea typeface="+mn-ea"/>
                          <a:cs typeface="+mn-cs"/>
                        </a:rPr>
                        <a:t>
 No es dejar de disfrutar, sino tener para disfrutar. ¡Ahorremos y programemos nuestros gastos! ¡Feliz fin de semana! Y recordá: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https://scontent.xx.fbcdn.net/v/t1.0-9/61405632_2103564076409183_4523018377106554880_n.png?_nc_cat=107&amp;_nc_oc=AQnYjnOGSIhyfBKP1XuUNYXQNPasQ6htxjVs5X1vkGFVQ_hyj8L9uuQN5agMC2WaHEs&amp;_nc_ht=scontent.xx&amp;oh=ae085dd8240182493f4a5fc0ae827b16&amp;oe=5DF96DFC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35033975"/>
                  </a:ext>
                </a:extLst>
              </a:tr>
            </a:tbl>
          </a:graphicData>
        </a:graphic>
      </p:graphicFrame>
      <p:sp>
        <p:nvSpPr>
          <p:cNvPr id="4" name="Text Placeholder 3">
            <a:extLst>
              <a:ext uri="{FF2B5EF4-FFF2-40B4-BE49-F238E27FC236}">
                <a16:creationId xmlns:a16="http://schemas.microsoft.com/office/drawing/2014/main" id="{EF9C07A7-F970-4E50-95FB-3ABD0097B84F}"/>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3287262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086E-7D38-4AD0-A635-455AA814D590}"/>
              </a:ext>
            </a:extLst>
          </p:cNvPr>
          <p:cNvSpPr>
            <a:spLocks noGrp="1"/>
          </p:cNvSpPr>
          <p:nvPr>
            <p:ph type="title"/>
          </p:nvPr>
        </p:nvSpPr>
        <p:spPr/>
        <p:txBody>
          <a:bodyPr/>
          <a:lstStyle/>
          <a:p>
            <a:r>
              <a:rPr lang="es-ES"/>
              <a:t>Top 14 Posts del Periodo (Por % de interacción) | Asociación Bancaria Costarricense - 11 of 16</a:t>
            </a:r>
            <a:endParaRPr lang="en-US"/>
          </a:p>
        </p:txBody>
      </p:sp>
      <p:graphicFrame>
        <p:nvGraphicFramePr>
          <p:cNvPr id="5" name="Table Placeholder 4">
            <a:extLst>
              <a:ext uri="{FF2B5EF4-FFF2-40B4-BE49-F238E27FC236}">
                <a16:creationId xmlns:a16="http://schemas.microsoft.com/office/drawing/2014/main" id="{1351479F-2691-4E1A-82F9-C76863D0DC99}"/>
              </a:ext>
            </a:extLst>
          </p:cNvPr>
          <p:cNvGraphicFramePr>
            <a:graphicFrameLocks noGrp="1"/>
          </p:cNvGraphicFramePr>
          <p:nvPr>
            <p:ph type="tbl" sz="quarter" idx="13"/>
            <p:extLst>
              <p:ext uri="{D42A27DB-BD31-4B8C-83A1-F6EECF244321}">
                <p14:modId xmlns:p14="http://schemas.microsoft.com/office/powerpoint/2010/main" val="3159465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49065847"/>
                    </a:ext>
                  </a:extLst>
                </a:gridCol>
                <a:gridCol w="905256">
                  <a:extLst>
                    <a:ext uri="{9D8B030D-6E8A-4147-A177-3AD203B41FA5}">
                      <a16:colId xmlns:a16="http://schemas.microsoft.com/office/drawing/2014/main" val="2253597109"/>
                    </a:ext>
                  </a:extLst>
                </a:gridCol>
                <a:gridCol w="658368">
                  <a:extLst>
                    <a:ext uri="{9D8B030D-6E8A-4147-A177-3AD203B41FA5}">
                      <a16:colId xmlns:a16="http://schemas.microsoft.com/office/drawing/2014/main" val="2385638581"/>
                    </a:ext>
                  </a:extLst>
                </a:gridCol>
                <a:gridCol w="329184">
                  <a:extLst>
                    <a:ext uri="{9D8B030D-6E8A-4147-A177-3AD203B41FA5}">
                      <a16:colId xmlns:a16="http://schemas.microsoft.com/office/drawing/2014/main" val="3304420247"/>
                    </a:ext>
                  </a:extLst>
                </a:gridCol>
                <a:gridCol w="329184">
                  <a:extLst>
                    <a:ext uri="{9D8B030D-6E8A-4147-A177-3AD203B41FA5}">
                      <a16:colId xmlns:a16="http://schemas.microsoft.com/office/drawing/2014/main" val="921218253"/>
                    </a:ext>
                  </a:extLst>
                </a:gridCol>
                <a:gridCol w="329184">
                  <a:extLst>
                    <a:ext uri="{9D8B030D-6E8A-4147-A177-3AD203B41FA5}">
                      <a16:colId xmlns:a16="http://schemas.microsoft.com/office/drawing/2014/main" val="3902017219"/>
                    </a:ext>
                  </a:extLst>
                </a:gridCol>
                <a:gridCol w="329184">
                  <a:extLst>
                    <a:ext uri="{9D8B030D-6E8A-4147-A177-3AD203B41FA5}">
                      <a16:colId xmlns:a16="http://schemas.microsoft.com/office/drawing/2014/main" val="3587687985"/>
                    </a:ext>
                  </a:extLst>
                </a:gridCol>
                <a:gridCol w="329184">
                  <a:extLst>
                    <a:ext uri="{9D8B030D-6E8A-4147-A177-3AD203B41FA5}">
                      <a16:colId xmlns:a16="http://schemas.microsoft.com/office/drawing/2014/main" val="3571505426"/>
                    </a:ext>
                  </a:extLst>
                </a:gridCol>
                <a:gridCol w="329184">
                  <a:extLst>
                    <a:ext uri="{9D8B030D-6E8A-4147-A177-3AD203B41FA5}">
                      <a16:colId xmlns:a16="http://schemas.microsoft.com/office/drawing/2014/main" val="2185595299"/>
                    </a:ext>
                  </a:extLst>
                </a:gridCol>
                <a:gridCol w="329184">
                  <a:extLst>
                    <a:ext uri="{9D8B030D-6E8A-4147-A177-3AD203B41FA5}">
                      <a16:colId xmlns:a16="http://schemas.microsoft.com/office/drawing/2014/main" val="1727741699"/>
                    </a:ext>
                  </a:extLst>
                </a:gridCol>
                <a:gridCol w="329184">
                  <a:extLst>
                    <a:ext uri="{9D8B030D-6E8A-4147-A177-3AD203B41FA5}">
                      <a16:colId xmlns:a16="http://schemas.microsoft.com/office/drawing/2014/main" val="257616447"/>
                    </a:ext>
                  </a:extLst>
                </a:gridCol>
                <a:gridCol w="329184">
                  <a:extLst>
                    <a:ext uri="{9D8B030D-6E8A-4147-A177-3AD203B41FA5}">
                      <a16:colId xmlns:a16="http://schemas.microsoft.com/office/drawing/2014/main" val="2151263052"/>
                    </a:ext>
                  </a:extLst>
                </a:gridCol>
                <a:gridCol w="329184">
                  <a:extLst>
                    <a:ext uri="{9D8B030D-6E8A-4147-A177-3AD203B41FA5}">
                      <a16:colId xmlns:a16="http://schemas.microsoft.com/office/drawing/2014/main" val="3261291508"/>
                    </a:ext>
                  </a:extLst>
                </a:gridCol>
                <a:gridCol w="329184">
                  <a:extLst>
                    <a:ext uri="{9D8B030D-6E8A-4147-A177-3AD203B41FA5}">
                      <a16:colId xmlns:a16="http://schemas.microsoft.com/office/drawing/2014/main" val="454636540"/>
                    </a:ext>
                  </a:extLst>
                </a:gridCol>
                <a:gridCol w="329184">
                  <a:extLst>
                    <a:ext uri="{9D8B030D-6E8A-4147-A177-3AD203B41FA5}">
                      <a16:colId xmlns:a16="http://schemas.microsoft.com/office/drawing/2014/main" val="1837706809"/>
                    </a:ext>
                  </a:extLst>
                </a:gridCol>
                <a:gridCol w="329184">
                  <a:extLst>
                    <a:ext uri="{9D8B030D-6E8A-4147-A177-3AD203B41FA5}">
                      <a16:colId xmlns:a16="http://schemas.microsoft.com/office/drawing/2014/main" val="3799410269"/>
                    </a:ext>
                  </a:extLst>
                </a:gridCol>
                <a:gridCol w="329184">
                  <a:extLst>
                    <a:ext uri="{9D8B030D-6E8A-4147-A177-3AD203B41FA5}">
                      <a16:colId xmlns:a16="http://schemas.microsoft.com/office/drawing/2014/main" val="2477859632"/>
                    </a:ext>
                  </a:extLst>
                </a:gridCol>
                <a:gridCol w="329184">
                  <a:extLst>
                    <a:ext uri="{9D8B030D-6E8A-4147-A177-3AD203B41FA5}">
                      <a16:colId xmlns:a16="http://schemas.microsoft.com/office/drawing/2014/main" val="1037149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2558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- 2019-04-05 01:00:00</a:t>
                      </a:r>
                      <a:r>
                        <a:rPr kumimoji="0" lang="es-ES" sz="1000" b="0" i="0" u="none" strike="noStrike" kern="1200" cap="none" spc="0" normalizeH="0" baseline="0" noProof="0">
                          <a:ln>
                            <a:noFill/>
                          </a:ln>
                          <a:solidFill>
                            <a:prstClr val="black"/>
                          </a:solidFill>
                          <a:effectLst/>
                          <a:uLnTx/>
                          <a:uFillTx/>
                          <a:latin typeface="+mn-lt"/>
                          <a:ea typeface="+mn-ea"/>
                          <a:cs typeface="+mn-cs"/>
                        </a:rPr>
                        <a:t>
 Henry Ford escondía en sus palabras gran sabiduría, fue un hombre con una visión diferente e ingeniosa y gracias a ésta, logró identiﬁcar las necesidades de su época y construir un imperio. ¡Mantené viva tu visión!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https://scontent.xx.fbcdn.net/v/t1.0-9/p720x720/56232194_2025302440902014_8535199442880430080_o.png?_nc_cat=105&amp;_nc_oc=AQmns0mEwXhxkMzpSAiIx6PKuE2v7agLhoCjqHfEXub0VJAvzlMpUyTJYe_o2n7p9Zc&amp;_nc_ht=scontent.xx&amp;oh=2b22c548f657a7f14e6e28d114f6083b&amp;oe=5E14D70C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40955320"/>
                  </a:ext>
                </a:extLst>
              </a:tr>
            </a:tbl>
          </a:graphicData>
        </a:graphic>
      </p:graphicFrame>
      <p:sp>
        <p:nvSpPr>
          <p:cNvPr id="4" name="Text Placeholder 3">
            <a:extLst>
              <a:ext uri="{FF2B5EF4-FFF2-40B4-BE49-F238E27FC236}">
                <a16:creationId xmlns:a16="http://schemas.microsoft.com/office/drawing/2014/main" id="{E9E8E957-2DE8-41A9-B447-49D9A75E6E01}"/>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2620973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A920E-308F-4123-953C-5BE38D38E376}"/>
              </a:ext>
            </a:extLst>
          </p:cNvPr>
          <p:cNvSpPr>
            <a:spLocks noGrp="1"/>
          </p:cNvSpPr>
          <p:nvPr>
            <p:ph type="title"/>
          </p:nvPr>
        </p:nvSpPr>
        <p:spPr/>
        <p:txBody>
          <a:bodyPr/>
          <a:lstStyle/>
          <a:p>
            <a:r>
              <a:rPr lang="es-ES"/>
              <a:t>Top 14 Posts del Periodo (Por % de interacción) | Asociación Bancaria Costarricense - 12 of 16</a:t>
            </a:r>
            <a:endParaRPr lang="en-US"/>
          </a:p>
        </p:txBody>
      </p:sp>
      <p:graphicFrame>
        <p:nvGraphicFramePr>
          <p:cNvPr id="5" name="Table Placeholder 4">
            <a:extLst>
              <a:ext uri="{FF2B5EF4-FFF2-40B4-BE49-F238E27FC236}">
                <a16:creationId xmlns:a16="http://schemas.microsoft.com/office/drawing/2014/main" id="{62363C0D-C0F8-47DE-88AE-2D9A5FE9F884}"/>
              </a:ext>
            </a:extLst>
          </p:cNvPr>
          <p:cNvGraphicFramePr>
            <a:graphicFrameLocks noGrp="1"/>
          </p:cNvGraphicFramePr>
          <p:nvPr>
            <p:ph type="tbl" sz="quarter" idx="13"/>
            <p:extLst>
              <p:ext uri="{D42A27DB-BD31-4B8C-83A1-F6EECF244321}">
                <p14:modId xmlns:p14="http://schemas.microsoft.com/office/powerpoint/2010/main" val="4189633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68961414"/>
                    </a:ext>
                  </a:extLst>
                </a:gridCol>
                <a:gridCol w="905256">
                  <a:extLst>
                    <a:ext uri="{9D8B030D-6E8A-4147-A177-3AD203B41FA5}">
                      <a16:colId xmlns:a16="http://schemas.microsoft.com/office/drawing/2014/main" val="541403089"/>
                    </a:ext>
                  </a:extLst>
                </a:gridCol>
                <a:gridCol w="658368">
                  <a:extLst>
                    <a:ext uri="{9D8B030D-6E8A-4147-A177-3AD203B41FA5}">
                      <a16:colId xmlns:a16="http://schemas.microsoft.com/office/drawing/2014/main" val="3723333654"/>
                    </a:ext>
                  </a:extLst>
                </a:gridCol>
                <a:gridCol w="329184">
                  <a:extLst>
                    <a:ext uri="{9D8B030D-6E8A-4147-A177-3AD203B41FA5}">
                      <a16:colId xmlns:a16="http://schemas.microsoft.com/office/drawing/2014/main" val="753070293"/>
                    </a:ext>
                  </a:extLst>
                </a:gridCol>
                <a:gridCol w="329184">
                  <a:extLst>
                    <a:ext uri="{9D8B030D-6E8A-4147-A177-3AD203B41FA5}">
                      <a16:colId xmlns:a16="http://schemas.microsoft.com/office/drawing/2014/main" val="4109835282"/>
                    </a:ext>
                  </a:extLst>
                </a:gridCol>
                <a:gridCol w="329184">
                  <a:extLst>
                    <a:ext uri="{9D8B030D-6E8A-4147-A177-3AD203B41FA5}">
                      <a16:colId xmlns:a16="http://schemas.microsoft.com/office/drawing/2014/main" val="215178146"/>
                    </a:ext>
                  </a:extLst>
                </a:gridCol>
                <a:gridCol w="329184">
                  <a:extLst>
                    <a:ext uri="{9D8B030D-6E8A-4147-A177-3AD203B41FA5}">
                      <a16:colId xmlns:a16="http://schemas.microsoft.com/office/drawing/2014/main" val="1592981887"/>
                    </a:ext>
                  </a:extLst>
                </a:gridCol>
                <a:gridCol w="329184">
                  <a:extLst>
                    <a:ext uri="{9D8B030D-6E8A-4147-A177-3AD203B41FA5}">
                      <a16:colId xmlns:a16="http://schemas.microsoft.com/office/drawing/2014/main" val="1256427580"/>
                    </a:ext>
                  </a:extLst>
                </a:gridCol>
                <a:gridCol w="329184">
                  <a:extLst>
                    <a:ext uri="{9D8B030D-6E8A-4147-A177-3AD203B41FA5}">
                      <a16:colId xmlns:a16="http://schemas.microsoft.com/office/drawing/2014/main" val="1124452603"/>
                    </a:ext>
                  </a:extLst>
                </a:gridCol>
                <a:gridCol w="329184">
                  <a:extLst>
                    <a:ext uri="{9D8B030D-6E8A-4147-A177-3AD203B41FA5}">
                      <a16:colId xmlns:a16="http://schemas.microsoft.com/office/drawing/2014/main" val="4147048841"/>
                    </a:ext>
                  </a:extLst>
                </a:gridCol>
                <a:gridCol w="329184">
                  <a:extLst>
                    <a:ext uri="{9D8B030D-6E8A-4147-A177-3AD203B41FA5}">
                      <a16:colId xmlns:a16="http://schemas.microsoft.com/office/drawing/2014/main" val="1485079047"/>
                    </a:ext>
                  </a:extLst>
                </a:gridCol>
                <a:gridCol w="329184">
                  <a:extLst>
                    <a:ext uri="{9D8B030D-6E8A-4147-A177-3AD203B41FA5}">
                      <a16:colId xmlns:a16="http://schemas.microsoft.com/office/drawing/2014/main" val="1188310978"/>
                    </a:ext>
                  </a:extLst>
                </a:gridCol>
                <a:gridCol w="329184">
                  <a:extLst>
                    <a:ext uri="{9D8B030D-6E8A-4147-A177-3AD203B41FA5}">
                      <a16:colId xmlns:a16="http://schemas.microsoft.com/office/drawing/2014/main" val="3418378113"/>
                    </a:ext>
                  </a:extLst>
                </a:gridCol>
                <a:gridCol w="329184">
                  <a:extLst>
                    <a:ext uri="{9D8B030D-6E8A-4147-A177-3AD203B41FA5}">
                      <a16:colId xmlns:a16="http://schemas.microsoft.com/office/drawing/2014/main" val="3668900320"/>
                    </a:ext>
                  </a:extLst>
                </a:gridCol>
                <a:gridCol w="329184">
                  <a:extLst>
                    <a:ext uri="{9D8B030D-6E8A-4147-A177-3AD203B41FA5}">
                      <a16:colId xmlns:a16="http://schemas.microsoft.com/office/drawing/2014/main" val="1990786935"/>
                    </a:ext>
                  </a:extLst>
                </a:gridCol>
                <a:gridCol w="329184">
                  <a:extLst>
                    <a:ext uri="{9D8B030D-6E8A-4147-A177-3AD203B41FA5}">
                      <a16:colId xmlns:a16="http://schemas.microsoft.com/office/drawing/2014/main" val="1829676580"/>
                    </a:ext>
                  </a:extLst>
                </a:gridCol>
                <a:gridCol w="329184">
                  <a:extLst>
                    <a:ext uri="{9D8B030D-6E8A-4147-A177-3AD203B41FA5}">
                      <a16:colId xmlns:a16="http://schemas.microsoft.com/office/drawing/2014/main" val="46906951"/>
                    </a:ext>
                  </a:extLst>
                </a:gridCol>
                <a:gridCol w="329184">
                  <a:extLst>
                    <a:ext uri="{9D8B030D-6E8A-4147-A177-3AD203B41FA5}">
                      <a16:colId xmlns:a16="http://schemas.microsoft.com/office/drawing/2014/main" val="687973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7894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- 2019-10-10 01:13:39</a:t>
                      </a:r>
                      <a:r>
                        <a:rPr kumimoji="0" lang="es-ES" sz="1000" b="0" i="0" u="none" strike="noStrike" kern="1200" cap="none" spc="0" normalizeH="0" baseline="0" noProof="0">
                          <a:ln>
                            <a:noFill/>
                          </a:ln>
                          <a:solidFill>
                            <a:prstClr val="black"/>
                          </a:solidFill>
                          <a:effectLst/>
                          <a:uLnTx/>
                          <a:uFillTx/>
                          <a:latin typeface="+mn-lt"/>
                          <a:ea typeface="+mn-ea"/>
                          <a:cs typeface="+mn-cs"/>
                        </a:rPr>
                        <a:t>
 ¿En qué gastás de más? Los primeros gastos que podés controlar son los caprichos. Si dudás en comprarlo puede que no lo necesités realmente, esto puede marcar la diferencia entre AHORRAR O NO HACERLO. ¿Tenés algún amigo al que le vaya bien este consejo? ¡Compartíselo! #DaleunCheckalAhorro.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https://scontent.xx.fbcdn.net/v/t1.0-9/p720x720/72124823_2347141728718082_5975254649333088256_o.png?_nc_cat=101&amp;_nc_oc=AQmRlq9V1MAZJ9AnB8zFphzF4P1H9z8YlWLr-AFYm7pVWhdwowfgaAk5-ZnlB9_tEuk&amp;_nc_ht=scontent.xx&amp;oh=0decd23830c4f186fe7e91d8ccceb791&amp;oe=5E1D7BC1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10/15/2019 10:07:50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6865934"/>
                  </a:ext>
                </a:extLst>
              </a:tr>
            </a:tbl>
          </a:graphicData>
        </a:graphic>
      </p:graphicFrame>
      <p:sp>
        <p:nvSpPr>
          <p:cNvPr id="4" name="Text Placeholder 3">
            <a:extLst>
              <a:ext uri="{FF2B5EF4-FFF2-40B4-BE49-F238E27FC236}">
                <a16:creationId xmlns:a16="http://schemas.microsoft.com/office/drawing/2014/main" id="{CA9A42AC-4B9F-4F1F-BC4D-D36466B47828}"/>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2786629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42E17-2D36-43C5-938A-78AF4B453B3C}"/>
              </a:ext>
            </a:extLst>
          </p:cNvPr>
          <p:cNvSpPr>
            <a:spLocks noGrp="1"/>
          </p:cNvSpPr>
          <p:nvPr>
            <p:ph type="title"/>
          </p:nvPr>
        </p:nvSpPr>
        <p:spPr/>
        <p:txBody>
          <a:bodyPr/>
          <a:lstStyle/>
          <a:p>
            <a:r>
              <a:rPr lang="es-ES"/>
              <a:t>Top 14 Posts del Periodo (Por % de interacción) | Asociación Bancaria Costarricense - 13 of 16</a:t>
            </a:r>
            <a:endParaRPr lang="en-US"/>
          </a:p>
        </p:txBody>
      </p:sp>
      <p:graphicFrame>
        <p:nvGraphicFramePr>
          <p:cNvPr id="5" name="Table Placeholder 4">
            <a:extLst>
              <a:ext uri="{FF2B5EF4-FFF2-40B4-BE49-F238E27FC236}">
                <a16:creationId xmlns:a16="http://schemas.microsoft.com/office/drawing/2014/main" id="{6A6225D1-4999-468F-9F7D-207C5568ED79}"/>
              </a:ext>
            </a:extLst>
          </p:cNvPr>
          <p:cNvGraphicFramePr>
            <a:graphicFrameLocks noGrp="1"/>
          </p:cNvGraphicFramePr>
          <p:nvPr>
            <p:ph type="tbl" sz="quarter" idx="13"/>
            <p:extLst>
              <p:ext uri="{D42A27DB-BD31-4B8C-83A1-F6EECF244321}">
                <p14:modId xmlns:p14="http://schemas.microsoft.com/office/powerpoint/2010/main" val="387537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26186971"/>
                    </a:ext>
                  </a:extLst>
                </a:gridCol>
                <a:gridCol w="905256">
                  <a:extLst>
                    <a:ext uri="{9D8B030D-6E8A-4147-A177-3AD203B41FA5}">
                      <a16:colId xmlns:a16="http://schemas.microsoft.com/office/drawing/2014/main" val="1519441658"/>
                    </a:ext>
                  </a:extLst>
                </a:gridCol>
                <a:gridCol w="658368">
                  <a:extLst>
                    <a:ext uri="{9D8B030D-6E8A-4147-A177-3AD203B41FA5}">
                      <a16:colId xmlns:a16="http://schemas.microsoft.com/office/drawing/2014/main" val="3841805017"/>
                    </a:ext>
                  </a:extLst>
                </a:gridCol>
                <a:gridCol w="329184">
                  <a:extLst>
                    <a:ext uri="{9D8B030D-6E8A-4147-A177-3AD203B41FA5}">
                      <a16:colId xmlns:a16="http://schemas.microsoft.com/office/drawing/2014/main" val="804381229"/>
                    </a:ext>
                  </a:extLst>
                </a:gridCol>
                <a:gridCol w="329184">
                  <a:extLst>
                    <a:ext uri="{9D8B030D-6E8A-4147-A177-3AD203B41FA5}">
                      <a16:colId xmlns:a16="http://schemas.microsoft.com/office/drawing/2014/main" val="2023337603"/>
                    </a:ext>
                  </a:extLst>
                </a:gridCol>
                <a:gridCol w="329184">
                  <a:extLst>
                    <a:ext uri="{9D8B030D-6E8A-4147-A177-3AD203B41FA5}">
                      <a16:colId xmlns:a16="http://schemas.microsoft.com/office/drawing/2014/main" val="1890947862"/>
                    </a:ext>
                  </a:extLst>
                </a:gridCol>
                <a:gridCol w="329184">
                  <a:extLst>
                    <a:ext uri="{9D8B030D-6E8A-4147-A177-3AD203B41FA5}">
                      <a16:colId xmlns:a16="http://schemas.microsoft.com/office/drawing/2014/main" val="1666343388"/>
                    </a:ext>
                  </a:extLst>
                </a:gridCol>
                <a:gridCol w="329184">
                  <a:extLst>
                    <a:ext uri="{9D8B030D-6E8A-4147-A177-3AD203B41FA5}">
                      <a16:colId xmlns:a16="http://schemas.microsoft.com/office/drawing/2014/main" val="1474254489"/>
                    </a:ext>
                  </a:extLst>
                </a:gridCol>
                <a:gridCol w="329184">
                  <a:extLst>
                    <a:ext uri="{9D8B030D-6E8A-4147-A177-3AD203B41FA5}">
                      <a16:colId xmlns:a16="http://schemas.microsoft.com/office/drawing/2014/main" val="765666795"/>
                    </a:ext>
                  </a:extLst>
                </a:gridCol>
                <a:gridCol w="329184">
                  <a:extLst>
                    <a:ext uri="{9D8B030D-6E8A-4147-A177-3AD203B41FA5}">
                      <a16:colId xmlns:a16="http://schemas.microsoft.com/office/drawing/2014/main" val="3466632805"/>
                    </a:ext>
                  </a:extLst>
                </a:gridCol>
                <a:gridCol w="329184">
                  <a:extLst>
                    <a:ext uri="{9D8B030D-6E8A-4147-A177-3AD203B41FA5}">
                      <a16:colId xmlns:a16="http://schemas.microsoft.com/office/drawing/2014/main" val="3373059559"/>
                    </a:ext>
                  </a:extLst>
                </a:gridCol>
                <a:gridCol w="329184">
                  <a:extLst>
                    <a:ext uri="{9D8B030D-6E8A-4147-A177-3AD203B41FA5}">
                      <a16:colId xmlns:a16="http://schemas.microsoft.com/office/drawing/2014/main" val="3991149952"/>
                    </a:ext>
                  </a:extLst>
                </a:gridCol>
                <a:gridCol w="329184">
                  <a:extLst>
                    <a:ext uri="{9D8B030D-6E8A-4147-A177-3AD203B41FA5}">
                      <a16:colId xmlns:a16="http://schemas.microsoft.com/office/drawing/2014/main" val="3751821351"/>
                    </a:ext>
                  </a:extLst>
                </a:gridCol>
                <a:gridCol w="329184">
                  <a:extLst>
                    <a:ext uri="{9D8B030D-6E8A-4147-A177-3AD203B41FA5}">
                      <a16:colId xmlns:a16="http://schemas.microsoft.com/office/drawing/2014/main" val="2350483188"/>
                    </a:ext>
                  </a:extLst>
                </a:gridCol>
                <a:gridCol w="329184">
                  <a:extLst>
                    <a:ext uri="{9D8B030D-6E8A-4147-A177-3AD203B41FA5}">
                      <a16:colId xmlns:a16="http://schemas.microsoft.com/office/drawing/2014/main" val="1052956765"/>
                    </a:ext>
                  </a:extLst>
                </a:gridCol>
                <a:gridCol w="329184">
                  <a:extLst>
                    <a:ext uri="{9D8B030D-6E8A-4147-A177-3AD203B41FA5}">
                      <a16:colId xmlns:a16="http://schemas.microsoft.com/office/drawing/2014/main" val="847758029"/>
                    </a:ext>
                  </a:extLst>
                </a:gridCol>
                <a:gridCol w="329184">
                  <a:extLst>
                    <a:ext uri="{9D8B030D-6E8A-4147-A177-3AD203B41FA5}">
                      <a16:colId xmlns:a16="http://schemas.microsoft.com/office/drawing/2014/main" val="3981268174"/>
                    </a:ext>
                  </a:extLst>
                </a:gridCol>
                <a:gridCol w="329184">
                  <a:extLst>
                    <a:ext uri="{9D8B030D-6E8A-4147-A177-3AD203B41FA5}">
                      <a16:colId xmlns:a16="http://schemas.microsoft.com/office/drawing/2014/main" val="1274060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915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- 2019-10-16 21:37:34</a:t>
                      </a:r>
                      <a:r>
                        <a:rPr kumimoji="0" lang="es-ES" sz="1000" b="0" i="0" u="none" strike="noStrike" kern="1200" cap="none" spc="0" normalizeH="0" baseline="0" noProof="0">
                          <a:ln>
                            <a:noFill/>
                          </a:ln>
                          <a:solidFill>
                            <a:prstClr val="black"/>
                          </a:solidFill>
                          <a:effectLst/>
                          <a:uLnTx/>
                          <a:uFillTx/>
                          <a:latin typeface="+mn-lt"/>
                          <a:ea typeface="+mn-ea"/>
                          <a:cs typeface="+mn-cs"/>
                        </a:rPr>
                        <a:t>
 Usá la ducha de 5 a 8 minutos como máximo, así ahorrarás en consumo eléctrico y agua, además ayudás al planeta. Hacelo por un mejor mañana. #DaleunCheckalAhorro.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https://scontent.xx.fbcdn.net/v/t1.0-9/p720x720/72609677_2360586930706895_338759502453014528_o.png?_nc_cat=100&amp;_nc_oc=AQl0H0GecoefVGrBrdmtyUicqaDC6bLam205SMutwgCSavoXCJkiqKdG_8sjgqzwNyI&amp;_nc_ht=scontent.xx&amp;oh=af9d3f62569e98f92f130a4e040f6b07&amp;oe=5E238AE5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10:09:19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88814318"/>
                  </a:ext>
                </a:extLst>
              </a:tr>
            </a:tbl>
          </a:graphicData>
        </a:graphic>
      </p:graphicFrame>
      <p:sp>
        <p:nvSpPr>
          <p:cNvPr id="4" name="Text Placeholder 3">
            <a:extLst>
              <a:ext uri="{FF2B5EF4-FFF2-40B4-BE49-F238E27FC236}">
                <a16:creationId xmlns:a16="http://schemas.microsoft.com/office/drawing/2014/main" id="{C2F74F66-C2A0-47A0-B5C0-FDFCA9A74A5D}"/>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1169030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50167-DCC6-4251-9816-94A853930FAA}"/>
              </a:ext>
            </a:extLst>
          </p:cNvPr>
          <p:cNvSpPr>
            <a:spLocks noGrp="1"/>
          </p:cNvSpPr>
          <p:nvPr>
            <p:ph type="title"/>
          </p:nvPr>
        </p:nvSpPr>
        <p:spPr/>
        <p:txBody>
          <a:bodyPr/>
          <a:lstStyle/>
          <a:p>
            <a:r>
              <a:rPr lang="es-ES"/>
              <a:t>Top 14 Posts del Periodo (Por % de interacción) | Asociación Bancaria Costarricense - 14 of 16</a:t>
            </a:r>
            <a:endParaRPr lang="en-US"/>
          </a:p>
        </p:txBody>
      </p:sp>
      <p:graphicFrame>
        <p:nvGraphicFramePr>
          <p:cNvPr id="5" name="Table Placeholder 4">
            <a:extLst>
              <a:ext uri="{FF2B5EF4-FFF2-40B4-BE49-F238E27FC236}">
                <a16:creationId xmlns:a16="http://schemas.microsoft.com/office/drawing/2014/main" id="{ED50238E-337C-4FA9-AF59-0CF6F74B0555}"/>
              </a:ext>
            </a:extLst>
          </p:cNvPr>
          <p:cNvGraphicFramePr>
            <a:graphicFrameLocks noGrp="1"/>
          </p:cNvGraphicFramePr>
          <p:nvPr>
            <p:ph type="tbl" sz="quarter" idx="13"/>
            <p:extLst>
              <p:ext uri="{D42A27DB-BD31-4B8C-83A1-F6EECF244321}">
                <p14:modId xmlns:p14="http://schemas.microsoft.com/office/powerpoint/2010/main" val="988843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77871368"/>
                    </a:ext>
                  </a:extLst>
                </a:gridCol>
                <a:gridCol w="905256">
                  <a:extLst>
                    <a:ext uri="{9D8B030D-6E8A-4147-A177-3AD203B41FA5}">
                      <a16:colId xmlns:a16="http://schemas.microsoft.com/office/drawing/2014/main" val="2323493283"/>
                    </a:ext>
                  </a:extLst>
                </a:gridCol>
                <a:gridCol w="658368">
                  <a:extLst>
                    <a:ext uri="{9D8B030D-6E8A-4147-A177-3AD203B41FA5}">
                      <a16:colId xmlns:a16="http://schemas.microsoft.com/office/drawing/2014/main" val="777850032"/>
                    </a:ext>
                  </a:extLst>
                </a:gridCol>
                <a:gridCol w="329184">
                  <a:extLst>
                    <a:ext uri="{9D8B030D-6E8A-4147-A177-3AD203B41FA5}">
                      <a16:colId xmlns:a16="http://schemas.microsoft.com/office/drawing/2014/main" val="606962454"/>
                    </a:ext>
                  </a:extLst>
                </a:gridCol>
                <a:gridCol w="329184">
                  <a:extLst>
                    <a:ext uri="{9D8B030D-6E8A-4147-A177-3AD203B41FA5}">
                      <a16:colId xmlns:a16="http://schemas.microsoft.com/office/drawing/2014/main" val="1191548129"/>
                    </a:ext>
                  </a:extLst>
                </a:gridCol>
                <a:gridCol w="329184">
                  <a:extLst>
                    <a:ext uri="{9D8B030D-6E8A-4147-A177-3AD203B41FA5}">
                      <a16:colId xmlns:a16="http://schemas.microsoft.com/office/drawing/2014/main" val="970480555"/>
                    </a:ext>
                  </a:extLst>
                </a:gridCol>
                <a:gridCol w="329184">
                  <a:extLst>
                    <a:ext uri="{9D8B030D-6E8A-4147-A177-3AD203B41FA5}">
                      <a16:colId xmlns:a16="http://schemas.microsoft.com/office/drawing/2014/main" val="1165662818"/>
                    </a:ext>
                  </a:extLst>
                </a:gridCol>
                <a:gridCol w="329184">
                  <a:extLst>
                    <a:ext uri="{9D8B030D-6E8A-4147-A177-3AD203B41FA5}">
                      <a16:colId xmlns:a16="http://schemas.microsoft.com/office/drawing/2014/main" val="3455381834"/>
                    </a:ext>
                  </a:extLst>
                </a:gridCol>
                <a:gridCol w="329184">
                  <a:extLst>
                    <a:ext uri="{9D8B030D-6E8A-4147-A177-3AD203B41FA5}">
                      <a16:colId xmlns:a16="http://schemas.microsoft.com/office/drawing/2014/main" val="4210120680"/>
                    </a:ext>
                  </a:extLst>
                </a:gridCol>
                <a:gridCol w="329184">
                  <a:extLst>
                    <a:ext uri="{9D8B030D-6E8A-4147-A177-3AD203B41FA5}">
                      <a16:colId xmlns:a16="http://schemas.microsoft.com/office/drawing/2014/main" val="3334304386"/>
                    </a:ext>
                  </a:extLst>
                </a:gridCol>
                <a:gridCol w="329184">
                  <a:extLst>
                    <a:ext uri="{9D8B030D-6E8A-4147-A177-3AD203B41FA5}">
                      <a16:colId xmlns:a16="http://schemas.microsoft.com/office/drawing/2014/main" val="2581448920"/>
                    </a:ext>
                  </a:extLst>
                </a:gridCol>
                <a:gridCol w="329184">
                  <a:extLst>
                    <a:ext uri="{9D8B030D-6E8A-4147-A177-3AD203B41FA5}">
                      <a16:colId xmlns:a16="http://schemas.microsoft.com/office/drawing/2014/main" val="711707471"/>
                    </a:ext>
                  </a:extLst>
                </a:gridCol>
                <a:gridCol w="329184">
                  <a:extLst>
                    <a:ext uri="{9D8B030D-6E8A-4147-A177-3AD203B41FA5}">
                      <a16:colId xmlns:a16="http://schemas.microsoft.com/office/drawing/2014/main" val="3305902249"/>
                    </a:ext>
                  </a:extLst>
                </a:gridCol>
                <a:gridCol w="329184">
                  <a:extLst>
                    <a:ext uri="{9D8B030D-6E8A-4147-A177-3AD203B41FA5}">
                      <a16:colId xmlns:a16="http://schemas.microsoft.com/office/drawing/2014/main" val="2977695379"/>
                    </a:ext>
                  </a:extLst>
                </a:gridCol>
                <a:gridCol w="329184">
                  <a:extLst>
                    <a:ext uri="{9D8B030D-6E8A-4147-A177-3AD203B41FA5}">
                      <a16:colId xmlns:a16="http://schemas.microsoft.com/office/drawing/2014/main" val="830042184"/>
                    </a:ext>
                  </a:extLst>
                </a:gridCol>
                <a:gridCol w="329184">
                  <a:extLst>
                    <a:ext uri="{9D8B030D-6E8A-4147-A177-3AD203B41FA5}">
                      <a16:colId xmlns:a16="http://schemas.microsoft.com/office/drawing/2014/main" val="3923915535"/>
                    </a:ext>
                  </a:extLst>
                </a:gridCol>
                <a:gridCol w="329184">
                  <a:extLst>
                    <a:ext uri="{9D8B030D-6E8A-4147-A177-3AD203B41FA5}">
                      <a16:colId xmlns:a16="http://schemas.microsoft.com/office/drawing/2014/main" val="2435073266"/>
                    </a:ext>
                  </a:extLst>
                </a:gridCol>
                <a:gridCol w="329184">
                  <a:extLst>
                    <a:ext uri="{9D8B030D-6E8A-4147-A177-3AD203B41FA5}">
                      <a16:colId xmlns:a16="http://schemas.microsoft.com/office/drawing/2014/main" val="1438243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586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- 2019-10-15 01:11:18</a:t>
                      </a:r>
                      <a:r>
                        <a:rPr kumimoji="0" lang="es-ES" sz="1000" b="0" i="0" u="none" strike="noStrike" kern="1200" cap="none" spc="0" normalizeH="0" baseline="0" noProof="0">
                          <a:ln>
                            <a:noFill/>
                          </a:ln>
                          <a:solidFill>
                            <a:prstClr val="black"/>
                          </a:solidFill>
                          <a:effectLst/>
                          <a:uLnTx/>
                          <a:uFillTx/>
                          <a:latin typeface="+mn-lt"/>
                          <a:ea typeface="+mn-ea"/>
                          <a:cs typeface="+mn-cs"/>
                        </a:rPr>
                        <a:t>
 Podrás ahorrar electricidad usando más luz natural, pero cuando sea necesaria la luz artificial, usar bombillos de bajo consumo te ayudará a ahorrar y a tener un mejor mañana.#DaleunCheckalAhorro.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https://scontent.xx.fbcdn.net/v/t1.0-9/p720x720/72635565_2356860227746232_6654044462047559680_o.png?_nc_cat=105&amp;_nc_oc=AQklwr-TP-euI4qPvtytPjr-jQxNzGILdJph2pGdy-MNuGr8eFrLLtUsGtZxB64g9lo&amp;_nc_ht=scontent.xx&amp;oh=3155d919583030ecf2f327d2cd6ffa2a&amp;oe=5E651711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10/17/2019 10:10:32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68987540"/>
                  </a:ext>
                </a:extLst>
              </a:tr>
            </a:tbl>
          </a:graphicData>
        </a:graphic>
      </p:graphicFrame>
      <p:sp>
        <p:nvSpPr>
          <p:cNvPr id="4" name="Text Placeholder 3">
            <a:extLst>
              <a:ext uri="{FF2B5EF4-FFF2-40B4-BE49-F238E27FC236}">
                <a16:creationId xmlns:a16="http://schemas.microsoft.com/office/drawing/2014/main" id="{FF8C1AEE-9DB7-43B3-88B4-6512A1AFDB92}"/>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2851045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1B359-8C92-4066-BE55-E8D8842752AD}"/>
              </a:ext>
            </a:extLst>
          </p:cNvPr>
          <p:cNvSpPr>
            <a:spLocks noGrp="1"/>
          </p:cNvSpPr>
          <p:nvPr>
            <p:ph type="title"/>
          </p:nvPr>
        </p:nvSpPr>
        <p:spPr/>
        <p:txBody>
          <a:bodyPr/>
          <a:lstStyle/>
          <a:p>
            <a:r>
              <a:rPr lang="es-ES"/>
              <a:t>Top 14 Posts del Periodo (Por % de interacción) | Asociación Bancaria Costarricense - 15 of 16</a:t>
            </a:r>
            <a:endParaRPr lang="en-US"/>
          </a:p>
        </p:txBody>
      </p:sp>
      <p:graphicFrame>
        <p:nvGraphicFramePr>
          <p:cNvPr id="5" name="Table Placeholder 4">
            <a:extLst>
              <a:ext uri="{FF2B5EF4-FFF2-40B4-BE49-F238E27FC236}">
                <a16:creationId xmlns:a16="http://schemas.microsoft.com/office/drawing/2014/main" id="{250F78D2-6044-4E08-BD8A-C4D67B182EED}"/>
              </a:ext>
            </a:extLst>
          </p:cNvPr>
          <p:cNvGraphicFramePr>
            <a:graphicFrameLocks noGrp="1"/>
          </p:cNvGraphicFramePr>
          <p:nvPr>
            <p:ph type="tbl" sz="quarter" idx="13"/>
            <p:extLst>
              <p:ext uri="{D42A27DB-BD31-4B8C-83A1-F6EECF244321}">
                <p14:modId xmlns:p14="http://schemas.microsoft.com/office/powerpoint/2010/main" val="679837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64672704"/>
                    </a:ext>
                  </a:extLst>
                </a:gridCol>
                <a:gridCol w="905256">
                  <a:extLst>
                    <a:ext uri="{9D8B030D-6E8A-4147-A177-3AD203B41FA5}">
                      <a16:colId xmlns:a16="http://schemas.microsoft.com/office/drawing/2014/main" val="1927272449"/>
                    </a:ext>
                  </a:extLst>
                </a:gridCol>
                <a:gridCol w="658368">
                  <a:extLst>
                    <a:ext uri="{9D8B030D-6E8A-4147-A177-3AD203B41FA5}">
                      <a16:colId xmlns:a16="http://schemas.microsoft.com/office/drawing/2014/main" val="3665763981"/>
                    </a:ext>
                  </a:extLst>
                </a:gridCol>
                <a:gridCol w="329184">
                  <a:extLst>
                    <a:ext uri="{9D8B030D-6E8A-4147-A177-3AD203B41FA5}">
                      <a16:colId xmlns:a16="http://schemas.microsoft.com/office/drawing/2014/main" val="2639301726"/>
                    </a:ext>
                  </a:extLst>
                </a:gridCol>
                <a:gridCol w="329184">
                  <a:extLst>
                    <a:ext uri="{9D8B030D-6E8A-4147-A177-3AD203B41FA5}">
                      <a16:colId xmlns:a16="http://schemas.microsoft.com/office/drawing/2014/main" val="3627046790"/>
                    </a:ext>
                  </a:extLst>
                </a:gridCol>
                <a:gridCol w="329184">
                  <a:extLst>
                    <a:ext uri="{9D8B030D-6E8A-4147-A177-3AD203B41FA5}">
                      <a16:colId xmlns:a16="http://schemas.microsoft.com/office/drawing/2014/main" val="1264864609"/>
                    </a:ext>
                  </a:extLst>
                </a:gridCol>
                <a:gridCol w="329184">
                  <a:extLst>
                    <a:ext uri="{9D8B030D-6E8A-4147-A177-3AD203B41FA5}">
                      <a16:colId xmlns:a16="http://schemas.microsoft.com/office/drawing/2014/main" val="3103538449"/>
                    </a:ext>
                  </a:extLst>
                </a:gridCol>
                <a:gridCol w="329184">
                  <a:extLst>
                    <a:ext uri="{9D8B030D-6E8A-4147-A177-3AD203B41FA5}">
                      <a16:colId xmlns:a16="http://schemas.microsoft.com/office/drawing/2014/main" val="1577835539"/>
                    </a:ext>
                  </a:extLst>
                </a:gridCol>
                <a:gridCol w="329184">
                  <a:extLst>
                    <a:ext uri="{9D8B030D-6E8A-4147-A177-3AD203B41FA5}">
                      <a16:colId xmlns:a16="http://schemas.microsoft.com/office/drawing/2014/main" val="3793907514"/>
                    </a:ext>
                  </a:extLst>
                </a:gridCol>
                <a:gridCol w="329184">
                  <a:extLst>
                    <a:ext uri="{9D8B030D-6E8A-4147-A177-3AD203B41FA5}">
                      <a16:colId xmlns:a16="http://schemas.microsoft.com/office/drawing/2014/main" val="3272816305"/>
                    </a:ext>
                  </a:extLst>
                </a:gridCol>
                <a:gridCol w="329184">
                  <a:extLst>
                    <a:ext uri="{9D8B030D-6E8A-4147-A177-3AD203B41FA5}">
                      <a16:colId xmlns:a16="http://schemas.microsoft.com/office/drawing/2014/main" val="2253552329"/>
                    </a:ext>
                  </a:extLst>
                </a:gridCol>
                <a:gridCol w="329184">
                  <a:extLst>
                    <a:ext uri="{9D8B030D-6E8A-4147-A177-3AD203B41FA5}">
                      <a16:colId xmlns:a16="http://schemas.microsoft.com/office/drawing/2014/main" val="1464833174"/>
                    </a:ext>
                  </a:extLst>
                </a:gridCol>
                <a:gridCol w="329184">
                  <a:extLst>
                    <a:ext uri="{9D8B030D-6E8A-4147-A177-3AD203B41FA5}">
                      <a16:colId xmlns:a16="http://schemas.microsoft.com/office/drawing/2014/main" val="2109657888"/>
                    </a:ext>
                  </a:extLst>
                </a:gridCol>
                <a:gridCol w="329184">
                  <a:extLst>
                    <a:ext uri="{9D8B030D-6E8A-4147-A177-3AD203B41FA5}">
                      <a16:colId xmlns:a16="http://schemas.microsoft.com/office/drawing/2014/main" val="3050728466"/>
                    </a:ext>
                  </a:extLst>
                </a:gridCol>
                <a:gridCol w="329184">
                  <a:extLst>
                    <a:ext uri="{9D8B030D-6E8A-4147-A177-3AD203B41FA5}">
                      <a16:colId xmlns:a16="http://schemas.microsoft.com/office/drawing/2014/main" val="1734910418"/>
                    </a:ext>
                  </a:extLst>
                </a:gridCol>
                <a:gridCol w="329184">
                  <a:extLst>
                    <a:ext uri="{9D8B030D-6E8A-4147-A177-3AD203B41FA5}">
                      <a16:colId xmlns:a16="http://schemas.microsoft.com/office/drawing/2014/main" val="3450115644"/>
                    </a:ext>
                  </a:extLst>
                </a:gridCol>
                <a:gridCol w="329184">
                  <a:extLst>
                    <a:ext uri="{9D8B030D-6E8A-4147-A177-3AD203B41FA5}">
                      <a16:colId xmlns:a16="http://schemas.microsoft.com/office/drawing/2014/main" val="1832972129"/>
                    </a:ext>
                  </a:extLst>
                </a:gridCol>
                <a:gridCol w="329184">
                  <a:extLst>
                    <a:ext uri="{9D8B030D-6E8A-4147-A177-3AD203B41FA5}">
                      <a16:colId xmlns:a16="http://schemas.microsoft.com/office/drawing/2014/main" val="3280439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5515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- 2019-06-12 02:14:20</a:t>
                      </a:r>
                      <a:r>
                        <a:rPr kumimoji="0" lang="es-ES" sz="1000" b="0" i="0" u="none" strike="noStrike" kern="1200" cap="none" spc="0" normalizeH="0" baseline="0" noProof="0">
                          <a:ln>
                            <a:noFill/>
                          </a:ln>
                          <a:solidFill>
                            <a:prstClr val="black"/>
                          </a:solidFill>
                          <a:effectLst/>
                          <a:uLnTx/>
                          <a:uFillTx/>
                          <a:latin typeface="+mn-lt"/>
                          <a:ea typeface="+mn-ea"/>
                          <a:cs typeface="+mn-cs"/>
                        </a:rPr>
                        <a:t>
 ¡El 1 de julio comienza la aplicación del Impuesto de Valor Agregado (IVA)!¿Quién lo paga y cómo funciona? En este primer video te lo contamos.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https://scontent.xx.fbcdn.net/v/t15.5256-10/s720x720/61372787_2295525650701145_6116866842137985024_n.jpg?_nc_cat=105&amp;_nc_oc=AQlNrxAXnzBAss8yR6S3LyYGzN-wSpGNccSC7qfgs9TUjakEJEMdNKVPhIoqG87S420&amp;_nc_ht=scontent.xx&amp;oh=43af6ef52aff548df84f9c62fbdac6c3&amp;oe=5E093721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09/07/2019 10:35:31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95674958"/>
                  </a:ext>
                </a:extLst>
              </a:tr>
            </a:tbl>
          </a:graphicData>
        </a:graphic>
      </p:graphicFrame>
      <p:sp>
        <p:nvSpPr>
          <p:cNvPr id="4" name="Text Placeholder 3">
            <a:extLst>
              <a:ext uri="{FF2B5EF4-FFF2-40B4-BE49-F238E27FC236}">
                <a16:creationId xmlns:a16="http://schemas.microsoft.com/office/drawing/2014/main" id="{A0B7A5D6-C946-4E50-B528-1F83D2CC2F2D}"/>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2082080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17690-9E98-4EAA-BE67-9526F3CC27EF}"/>
              </a:ext>
            </a:extLst>
          </p:cNvPr>
          <p:cNvSpPr>
            <a:spLocks noGrp="1"/>
          </p:cNvSpPr>
          <p:nvPr>
            <p:ph type="title"/>
          </p:nvPr>
        </p:nvSpPr>
        <p:spPr/>
        <p:txBody>
          <a:bodyPr/>
          <a:lstStyle/>
          <a:p>
            <a:r>
              <a:rPr lang="es-ES"/>
              <a:t>Top 14 Posts del Periodo (Por % de interacción) | Asociación Bancaria Costarricense - 16 of 16</a:t>
            </a:r>
            <a:endParaRPr lang="en-US"/>
          </a:p>
        </p:txBody>
      </p:sp>
      <p:graphicFrame>
        <p:nvGraphicFramePr>
          <p:cNvPr id="5" name="Table Placeholder 4">
            <a:extLst>
              <a:ext uri="{FF2B5EF4-FFF2-40B4-BE49-F238E27FC236}">
                <a16:creationId xmlns:a16="http://schemas.microsoft.com/office/drawing/2014/main" id="{A677F175-21B0-42C7-B5AF-AB433BA91BB8}"/>
              </a:ext>
            </a:extLst>
          </p:cNvPr>
          <p:cNvGraphicFramePr>
            <a:graphicFrameLocks noGrp="1"/>
          </p:cNvGraphicFramePr>
          <p:nvPr>
            <p:ph type="tbl" sz="quarter" idx="13"/>
            <p:extLst>
              <p:ext uri="{D42A27DB-BD31-4B8C-83A1-F6EECF244321}">
                <p14:modId xmlns:p14="http://schemas.microsoft.com/office/powerpoint/2010/main" val="801963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76776147"/>
                    </a:ext>
                  </a:extLst>
                </a:gridCol>
                <a:gridCol w="905256">
                  <a:extLst>
                    <a:ext uri="{9D8B030D-6E8A-4147-A177-3AD203B41FA5}">
                      <a16:colId xmlns:a16="http://schemas.microsoft.com/office/drawing/2014/main" val="1015960854"/>
                    </a:ext>
                  </a:extLst>
                </a:gridCol>
                <a:gridCol w="658368">
                  <a:extLst>
                    <a:ext uri="{9D8B030D-6E8A-4147-A177-3AD203B41FA5}">
                      <a16:colId xmlns:a16="http://schemas.microsoft.com/office/drawing/2014/main" val="145078089"/>
                    </a:ext>
                  </a:extLst>
                </a:gridCol>
                <a:gridCol w="329184">
                  <a:extLst>
                    <a:ext uri="{9D8B030D-6E8A-4147-A177-3AD203B41FA5}">
                      <a16:colId xmlns:a16="http://schemas.microsoft.com/office/drawing/2014/main" val="3607033942"/>
                    </a:ext>
                  </a:extLst>
                </a:gridCol>
                <a:gridCol w="329184">
                  <a:extLst>
                    <a:ext uri="{9D8B030D-6E8A-4147-A177-3AD203B41FA5}">
                      <a16:colId xmlns:a16="http://schemas.microsoft.com/office/drawing/2014/main" val="1778326366"/>
                    </a:ext>
                  </a:extLst>
                </a:gridCol>
                <a:gridCol w="329184">
                  <a:extLst>
                    <a:ext uri="{9D8B030D-6E8A-4147-A177-3AD203B41FA5}">
                      <a16:colId xmlns:a16="http://schemas.microsoft.com/office/drawing/2014/main" val="168703715"/>
                    </a:ext>
                  </a:extLst>
                </a:gridCol>
                <a:gridCol w="329184">
                  <a:extLst>
                    <a:ext uri="{9D8B030D-6E8A-4147-A177-3AD203B41FA5}">
                      <a16:colId xmlns:a16="http://schemas.microsoft.com/office/drawing/2014/main" val="2776768875"/>
                    </a:ext>
                  </a:extLst>
                </a:gridCol>
                <a:gridCol w="329184">
                  <a:extLst>
                    <a:ext uri="{9D8B030D-6E8A-4147-A177-3AD203B41FA5}">
                      <a16:colId xmlns:a16="http://schemas.microsoft.com/office/drawing/2014/main" val="718531003"/>
                    </a:ext>
                  </a:extLst>
                </a:gridCol>
                <a:gridCol w="329184">
                  <a:extLst>
                    <a:ext uri="{9D8B030D-6E8A-4147-A177-3AD203B41FA5}">
                      <a16:colId xmlns:a16="http://schemas.microsoft.com/office/drawing/2014/main" val="3331443068"/>
                    </a:ext>
                  </a:extLst>
                </a:gridCol>
                <a:gridCol w="329184">
                  <a:extLst>
                    <a:ext uri="{9D8B030D-6E8A-4147-A177-3AD203B41FA5}">
                      <a16:colId xmlns:a16="http://schemas.microsoft.com/office/drawing/2014/main" val="2529588185"/>
                    </a:ext>
                  </a:extLst>
                </a:gridCol>
                <a:gridCol w="329184">
                  <a:extLst>
                    <a:ext uri="{9D8B030D-6E8A-4147-A177-3AD203B41FA5}">
                      <a16:colId xmlns:a16="http://schemas.microsoft.com/office/drawing/2014/main" val="147661891"/>
                    </a:ext>
                  </a:extLst>
                </a:gridCol>
                <a:gridCol w="329184">
                  <a:extLst>
                    <a:ext uri="{9D8B030D-6E8A-4147-A177-3AD203B41FA5}">
                      <a16:colId xmlns:a16="http://schemas.microsoft.com/office/drawing/2014/main" val="1512357210"/>
                    </a:ext>
                  </a:extLst>
                </a:gridCol>
                <a:gridCol w="329184">
                  <a:extLst>
                    <a:ext uri="{9D8B030D-6E8A-4147-A177-3AD203B41FA5}">
                      <a16:colId xmlns:a16="http://schemas.microsoft.com/office/drawing/2014/main" val="57790173"/>
                    </a:ext>
                  </a:extLst>
                </a:gridCol>
                <a:gridCol w="329184">
                  <a:extLst>
                    <a:ext uri="{9D8B030D-6E8A-4147-A177-3AD203B41FA5}">
                      <a16:colId xmlns:a16="http://schemas.microsoft.com/office/drawing/2014/main" val="2762553686"/>
                    </a:ext>
                  </a:extLst>
                </a:gridCol>
                <a:gridCol w="329184">
                  <a:extLst>
                    <a:ext uri="{9D8B030D-6E8A-4147-A177-3AD203B41FA5}">
                      <a16:colId xmlns:a16="http://schemas.microsoft.com/office/drawing/2014/main" val="789517431"/>
                    </a:ext>
                  </a:extLst>
                </a:gridCol>
                <a:gridCol w="329184">
                  <a:extLst>
                    <a:ext uri="{9D8B030D-6E8A-4147-A177-3AD203B41FA5}">
                      <a16:colId xmlns:a16="http://schemas.microsoft.com/office/drawing/2014/main" val="1505401351"/>
                    </a:ext>
                  </a:extLst>
                </a:gridCol>
                <a:gridCol w="329184">
                  <a:extLst>
                    <a:ext uri="{9D8B030D-6E8A-4147-A177-3AD203B41FA5}">
                      <a16:colId xmlns:a16="http://schemas.microsoft.com/office/drawing/2014/main" val="2167557291"/>
                    </a:ext>
                  </a:extLst>
                </a:gridCol>
                <a:gridCol w="329184">
                  <a:extLst>
                    <a:ext uri="{9D8B030D-6E8A-4147-A177-3AD203B41FA5}">
                      <a16:colId xmlns:a16="http://schemas.microsoft.com/office/drawing/2014/main" val="3698983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772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- 2019-07-10 18:54:04</a:t>
                      </a:r>
                      <a:r>
                        <a:rPr kumimoji="0" lang="es-ES" sz="1000" b="0" i="0" u="none" strike="noStrike" kern="1200" cap="none" spc="0" normalizeH="0" baseline="0" noProof="0">
                          <a:ln>
                            <a:noFill/>
                          </a:ln>
                          <a:solidFill>
                            <a:prstClr val="black"/>
                          </a:solidFill>
                          <a:effectLst/>
                          <a:uLnTx/>
                          <a:uFillTx/>
                          <a:latin typeface="+mn-lt"/>
                          <a:ea typeface="+mn-ea"/>
                          <a:cs typeface="+mn-cs"/>
                        </a:rPr>
                        <a:t>
 Si cotizás al Régimen de Pensiones de conformidad con la Ley de Protección al Trabajador, te interesa saber que las comisiones pagadas a las operadoras de pensiones están exentas del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https://scontent.xx.fbcdn.net/v/t1.0-9/p720x720/66660031_2184964908269099_4657922183182417920_o.jpg?_nc_cat=103&amp;_nc_oc=AQlKqRzDC9yo9PzBdpsiUgPzyqm7Cj5gtjfRbSuL4AV2Xywx36O_y2P1qFetkiHkstg&amp;_nc_ht=scontent.xx&amp;oh=fc76d946b1ba369b86f606fcfeea24cf&amp;oe=5E392AF0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10/11/2019 10:04:37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3880694"/>
                  </a:ext>
                </a:extLst>
              </a:tr>
            </a:tbl>
          </a:graphicData>
        </a:graphic>
      </p:graphicFrame>
      <p:sp>
        <p:nvSpPr>
          <p:cNvPr id="4" name="Text Placeholder 3">
            <a:extLst>
              <a:ext uri="{FF2B5EF4-FFF2-40B4-BE49-F238E27FC236}">
                <a16:creationId xmlns:a16="http://schemas.microsoft.com/office/drawing/2014/main" id="{69F1B6B0-7DDA-4A62-B2DF-194FBF653665}"/>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2388712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841AB-A040-472E-B397-EC9D34FAAC29}"/>
              </a:ext>
            </a:extLst>
          </p:cNvPr>
          <p:cNvSpPr>
            <a:spLocks noGrp="1"/>
          </p:cNvSpPr>
          <p:nvPr>
            <p:ph type="title"/>
          </p:nvPr>
        </p:nvSpPr>
        <p:spPr/>
        <p:txBody>
          <a:bodyPr/>
          <a:lstStyle/>
          <a:p>
            <a:r>
              <a:rPr lang="es-ES"/>
              <a:t>Facebook Own Videos Table | Asociación Bancaria Costarricense - 1 of 15</a:t>
            </a:r>
            <a:endParaRPr lang="en-US"/>
          </a:p>
        </p:txBody>
      </p:sp>
      <p:graphicFrame>
        <p:nvGraphicFramePr>
          <p:cNvPr id="5" name="Table Placeholder 4">
            <a:extLst>
              <a:ext uri="{FF2B5EF4-FFF2-40B4-BE49-F238E27FC236}">
                <a16:creationId xmlns:a16="http://schemas.microsoft.com/office/drawing/2014/main" id="{60D0B64F-AEB0-498D-B69F-3738CCCAD60A}"/>
              </a:ext>
            </a:extLst>
          </p:cNvPr>
          <p:cNvGraphicFramePr>
            <a:graphicFrameLocks noGrp="1"/>
          </p:cNvGraphicFramePr>
          <p:nvPr>
            <p:ph type="tbl" sz="quarter" idx="13"/>
            <p:extLst>
              <p:ext uri="{D42A27DB-BD31-4B8C-83A1-F6EECF244321}">
                <p14:modId xmlns:p14="http://schemas.microsoft.com/office/powerpoint/2010/main" val="2699311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2335349"/>
                    </a:ext>
                  </a:extLst>
                </a:gridCol>
                <a:gridCol w="987552">
                  <a:extLst>
                    <a:ext uri="{9D8B030D-6E8A-4147-A177-3AD203B41FA5}">
                      <a16:colId xmlns:a16="http://schemas.microsoft.com/office/drawing/2014/main" val="400266142"/>
                    </a:ext>
                  </a:extLst>
                </a:gridCol>
                <a:gridCol w="208280">
                  <a:extLst>
                    <a:ext uri="{9D8B030D-6E8A-4147-A177-3AD203B41FA5}">
                      <a16:colId xmlns:a16="http://schemas.microsoft.com/office/drawing/2014/main" val="2726524043"/>
                    </a:ext>
                  </a:extLst>
                </a:gridCol>
                <a:gridCol w="246888">
                  <a:extLst>
                    <a:ext uri="{9D8B030D-6E8A-4147-A177-3AD203B41FA5}">
                      <a16:colId xmlns:a16="http://schemas.microsoft.com/office/drawing/2014/main" val="546373926"/>
                    </a:ext>
                  </a:extLst>
                </a:gridCol>
                <a:gridCol w="246888">
                  <a:extLst>
                    <a:ext uri="{9D8B030D-6E8A-4147-A177-3AD203B41FA5}">
                      <a16:colId xmlns:a16="http://schemas.microsoft.com/office/drawing/2014/main" val="270811163"/>
                    </a:ext>
                  </a:extLst>
                </a:gridCol>
                <a:gridCol w="246888">
                  <a:extLst>
                    <a:ext uri="{9D8B030D-6E8A-4147-A177-3AD203B41FA5}">
                      <a16:colId xmlns:a16="http://schemas.microsoft.com/office/drawing/2014/main" val="4005973218"/>
                    </a:ext>
                  </a:extLst>
                </a:gridCol>
                <a:gridCol w="246888">
                  <a:extLst>
                    <a:ext uri="{9D8B030D-6E8A-4147-A177-3AD203B41FA5}">
                      <a16:colId xmlns:a16="http://schemas.microsoft.com/office/drawing/2014/main" val="890162829"/>
                    </a:ext>
                  </a:extLst>
                </a:gridCol>
                <a:gridCol w="246888">
                  <a:extLst>
                    <a:ext uri="{9D8B030D-6E8A-4147-A177-3AD203B41FA5}">
                      <a16:colId xmlns:a16="http://schemas.microsoft.com/office/drawing/2014/main" val="3432580189"/>
                    </a:ext>
                  </a:extLst>
                </a:gridCol>
                <a:gridCol w="246888">
                  <a:extLst>
                    <a:ext uri="{9D8B030D-6E8A-4147-A177-3AD203B41FA5}">
                      <a16:colId xmlns:a16="http://schemas.microsoft.com/office/drawing/2014/main" val="3796310381"/>
                    </a:ext>
                  </a:extLst>
                </a:gridCol>
                <a:gridCol w="246888">
                  <a:extLst>
                    <a:ext uri="{9D8B030D-6E8A-4147-A177-3AD203B41FA5}">
                      <a16:colId xmlns:a16="http://schemas.microsoft.com/office/drawing/2014/main" val="1097521833"/>
                    </a:ext>
                  </a:extLst>
                </a:gridCol>
                <a:gridCol w="246888">
                  <a:extLst>
                    <a:ext uri="{9D8B030D-6E8A-4147-A177-3AD203B41FA5}">
                      <a16:colId xmlns:a16="http://schemas.microsoft.com/office/drawing/2014/main" val="3790556392"/>
                    </a:ext>
                  </a:extLst>
                </a:gridCol>
                <a:gridCol w="246888">
                  <a:extLst>
                    <a:ext uri="{9D8B030D-6E8A-4147-A177-3AD203B41FA5}">
                      <a16:colId xmlns:a16="http://schemas.microsoft.com/office/drawing/2014/main" val="1613159751"/>
                    </a:ext>
                  </a:extLst>
                </a:gridCol>
                <a:gridCol w="246888">
                  <a:extLst>
                    <a:ext uri="{9D8B030D-6E8A-4147-A177-3AD203B41FA5}">
                      <a16:colId xmlns:a16="http://schemas.microsoft.com/office/drawing/2014/main" val="4250950495"/>
                    </a:ext>
                  </a:extLst>
                </a:gridCol>
                <a:gridCol w="246888">
                  <a:extLst>
                    <a:ext uri="{9D8B030D-6E8A-4147-A177-3AD203B41FA5}">
                      <a16:colId xmlns:a16="http://schemas.microsoft.com/office/drawing/2014/main" val="2055066822"/>
                    </a:ext>
                  </a:extLst>
                </a:gridCol>
                <a:gridCol w="246888">
                  <a:extLst>
                    <a:ext uri="{9D8B030D-6E8A-4147-A177-3AD203B41FA5}">
                      <a16:colId xmlns:a16="http://schemas.microsoft.com/office/drawing/2014/main" val="2247121465"/>
                    </a:ext>
                  </a:extLst>
                </a:gridCol>
                <a:gridCol w="246888">
                  <a:extLst>
                    <a:ext uri="{9D8B030D-6E8A-4147-A177-3AD203B41FA5}">
                      <a16:colId xmlns:a16="http://schemas.microsoft.com/office/drawing/2014/main" val="624421614"/>
                    </a:ext>
                  </a:extLst>
                </a:gridCol>
                <a:gridCol w="246888">
                  <a:extLst>
                    <a:ext uri="{9D8B030D-6E8A-4147-A177-3AD203B41FA5}">
                      <a16:colId xmlns:a16="http://schemas.microsoft.com/office/drawing/2014/main" val="329871928"/>
                    </a:ext>
                  </a:extLst>
                </a:gridCol>
                <a:gridCol w="246888">
                  <a:extLst>
                    <a:ext uri="{9D8B030D-6E8A-4147-A177-3AD203B41FA5}">
                      <a16:colId xmlns:a16="http://schemas.microsoft.com/office/drawing/2014/main" val="1385470626"/>
                    </a:ext>
                  </a:extLst>
                </a:gridCol>
                <a:gridCol w="246888">
                  <a:extLst>
                    <a:ext uri="{9D8B030D-6E8A-4147-A177-3AD203B41FA5}">
                      <a16:colId xmlns:a16="http://schemas.microsoft.com/office/drawing/2014/main" val="3751718596"/>
                    </a:ext>
                  </a:extLst>
                </a:gridCol>
                <a:gridCol w="246888">
                  <a:extLst>
                    <a:ext uri="{9D8B030D-6E8A-4147-A177-3AD203B41FA5}">
                      <a16:colId xmlns:a16="http://schemas.microsoft.com/office/drawing/2014/main" val="1982139293"/>
                    </a:ext>
                  </a:extLst>
                </a:gridCol>
                <a:gridCol w="246888">
                  <a:extLst>
                    <a:ext uri="{9D8B030D-6E8A-4147-A177-3AD203B41FA5}">
                      <a16:colId xmlns:a16="http://schemas.microsoft.com/office/drawing/2014/main" val="2276465399"/>
                    </a:ext>
                  </a:extLst>
                </a:gridCol>
                <a:gridCol w="246888">
                  <a:extLst>
                    <a:ext uri="{9D8B030D-6E8A-4147-A177-3AD203B41FA5}">
                      <a16:colId xmlns:a16="http://schemas.microsoft.com/office/drawing/2014/main" val="4225189960"/>
                    </a:ext>
                  </a:extLst>
                </a:gridCol>
                <a:gridCol w="208280">
                  <a:extLst>
                    <a:ext uri="{9D8B030D-6E8A-4147-A177-3AD203B41FA5}">
                      <a16:colId xmlns:a16="http://schemas.microsoft.com/office/drawing/2014/main" val="2897060355"/>
                    </a:ext>
                  </a:extLst>
                </a:gridCol>
                <a:gridCol w="208280">
                  <a:extLst>
                    <a:ext uri="{9D8B030D-6E8A-4147-A177-3AD203B41FA5}">
                      <a16:colId xmlns:a16="http://schemas.microsoft.com/office/drawing/2014/main" val="1154190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102186982"/>
                  </a:ext>
                </a:extLst>
              </a:tr>
            </a:tbl>
          </a:graphicData>
        </a:graphic>
      </p:graphicFrame>
      <p:sp>
        <p:nvSpPr>
          <p:cNvPr id="4" name="Text Placeholder 3">
            <a:extLst>
              <a:ext uri="{FF2B5EF4-FFF2-40B4-BE49-F238E27FC236}">
                <a16:creationId xmlns:a16="http://schemas.microsoft.com/office/drawing/2014/main" id="{777384AB-43FA-4AFE-99B6-D2CB8565E766}"/>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3756146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0CD62-0959-4EFC-973F-A2A047E71C93}"/>
              </a:ext>
            </a:extLst>
          </p:cNvPr>
          <p:cNvSpPr>
            <a:spLocks noGrp="1"/>
          </p:cNvSpPr>
          <p:nvPr>
            <p:ph type="title"/>
          </p:nvPr>
        </p:nvSpPr>
        <p:spPr/>
        <p:txBody>
          <a:bodyPr/>
          <a:lstStyle/>
          <a:p>
            <a:r>
              <a:rPr lang="es-ES"/>
              <a:t>Facebook Own Videos Table | Asociación Bancaria Costarricense - 2 of 15</a:t>
            </a:r>
            <a:endParaRPr lang="en-US"/>
          </a:p>
        </p:txBody>
      </p:sp>
      <p:graphicFrame>
        <p:nvGraphicFramePr>
          <p:cNvPr id="5" name="Table Placeholder 4">
            <a:extLst>
              <a:ext uri="{FF2B5EF4-FFF2-40B4-BE49-F238E27FC236}">
                <a16:creationId xmlns:a16="http://schemas.microsoft.com/office/drawing/2014/main" id="{BD9B7F75-0544-4CF8-BE2F-47238881B563}"/>
              </a:ext>
            </a:extLst>
          </p:cNvPr>
          <p:cNvGraphicFramePr>
            <a:graphicFrameLocks noGrp="1"/>
          </p:cNvGraphicFramePr>
          <p:nvPr>
            <p:ph type="tbl" sz="quarter" idx="13"/>
            <p:extLst>
              <p:ext uri="{D42A27DB-BD31-4B8C-83A1-F6EECF244321}">
                <p14:modId xmlns:p14="http://schemas.microsoft.com/office/powerpoint/2010/main" val="3649799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8049215"/>
                    </a:ext>
                  </a:extLst>
                </a:gridCol>
                <a:gridCol w="987552">
                  <a:extLst>
                    <a:ext uri="{9D8B030D-6E8A-4147-A177-3AD203B41FA5}">
                      <a16:colId xmlns:a16="http://schemas.microsoft.com/office/drawing/2014/main" val="3898887312"/>
                    </a:ext>
                  </a:extLst>
                </a:gridCol>
                <a:gridCol w="208280">
                  <a:extLst>
                    <a:ext uri="{9D8B030D-6E8A-4147-A177-3AD203B41FA5}">
                      <a16:colId xmlns:a16="http://schemas.microsoft.com/office/drawing/2014/main" val="535484791"/>
                    </a:ext>
                  </a:extLst>
                </a:gridCol>
                <a:gridCol w="246888">
                  <a:extLst>
                    <a:ext uri="{9D8B030D-6E8A-4147-A177-3AD203B41FA5}">
                      <a16:colId xmlns:a16="http://schemas.microsoft.com/office/drawing/2014/main" val="3942470510"/>
                    </a:ext>
                  </a:extLst>
                </a:gridCol>
                <a:gridCol w="246888">
                  <a:extLst>
                    <a:ext uri="{9D8B030D-6E8A-4147-A177-3AD203B41FA5}">
                      <a16:colId xmlns:a16="http://schemas.microsoft.com/office/drawing/2014/main" val="157295966"/>
                    </a:ext>
                  </a:extLst>
                </a:gridCol>
                <a:gridCol w="246888">
                  <a:extLst>
                    <a:ext uri="{9D8B030D-6E8A-4147-A177-3AD203B41FA5}">
                      <a16:colId xmlns:a16="http://schemas.microsoft.com/office/drawing/2014/main" val="797838971"/>
                    </a:ext>
                  </a:extLst>
                </a:gridCol>
                <a:gridCol w="246888">
                  <a:extLst>
                    <a:ext uri="{9D8B030D-6E8A-4147-A177-3AD203B41FA5}">
                      <a16:colId xmlns:a16="http://schemas.microsoft.com/office/drawing/2014/main" val="437225075"/>
                    </a:ext>
                  </a:extLst>
                </a:gridCol>
                <a:gridCol w="246888">
                  <a:extLst>
                    <a:ext uri="{9D8B030D-6E8A-4147-A177-3AD203B41FA5}">
                      <a16:colId xmlns:a16="http://schemas.microsoft.com/office/drawing/2014/main" val="1757067381"/>
                    </a:ext>
                  </a:extLst>
                </a:gridCol>
                <a:gridCol w="246888">
                  <a:extLst>
                    <a:ext uri="{9D8B030D-6E8A-4147-A177-3AD203B41FA5}">
                      <a16:colId xmlns:a16="http://schemas.microsoft.com/office/drawing/2014/main" val="2148503061"/>
                    </a:ext>
                  </a:extLst>
                </a:gridCol>
                <a:gridCol w="246888">
                  <a:extLst>
                    <a:ext uri="{9D8B030D-6E8A-4147-A177-3AD203B41FA5}">
                      <a16:colId xmlns:a16="http://schemas.microsoft.com/office/drawing/2014/main" val="4214089242"/>
                    </a:ext>
                  </a:extLst>
                </a:gridCol>
                <a:gridCol w="246888">
                  <a:extLst>
                    <a:ext uri="{9D8B030D-6E8A-4147-A177-3AD203B41FA5}">
                      <a16:colId xmlns:a16="http://schemas.microsoft.com/office/drawing/2014/main" val="3939650457"/>
                    </a:ext>
                  </a:extLst>
                </a:gridCol>
                <a:gridCol w="246888">
                  <a:extLst>
                    <a:ext uri="{9D8B030D-6E8A-4147-A177-3AD203B41FA5}">
                      <a16:colId xmlns:a16="http://schemas.microsoft.com/office/drawing/2014/main" val="2252238389"/>
                    </a:ext>
                  </a:extLst>
                </a:gridCol>
                <a:gridCol w="246888">
                  <a:extLst>
                    <a:ext uri="{9D8B030D-6E8A-4147-A177-3AD203B41FA5}">
                      <a16:colId xmlns:a16="http://schemas.microsoft.com/office/drawing/2014/main" val="3997897356"/>
                    </a:ext>
                  </a:extLst>
                </a:gridCol>
                <a:gridCol w="246888">
                  <a:extLst>
                    <a:ext uri="{9D8B030D-6E8A-4147-A177-3AD203B41FA5}">
                      <a16:colId xmlns:a16="http://schemas.microsoft.com/office/drawing/2014/main" val="2906783447"/>
                    </a:ext>
                  </a:extLst>
                </a:gridCol>
                <a:gridCol w="246888">
                  <a:extLst>
                    <a:ext uri="{9D8B030D-6E8A-4147-A177-3AD203B41FA5}">
                      <a16:colId xmlns:a16="http://schemas.microsoft.com/office/drawing/2014/main" val="3262082345"/>
                    </a:ext>
                  </a:extLst>
                </a:gridCol>
                <a:gridCol w="246888">
                  <a:extLst>
                    <a:ext uri="{9D8B030D-6E8A-4147-A177-3AD203B41FA5}">
                      <a16:colId xmlns:a16="http://schemas.microsoft.com/office/drawing/2014/main" val="1645395572"/>
                    </a:ext>
                  </a:extLst>
                </a:gridCol>
                <a:gridCol w="246888">
                  <a:extLst>
                    <a:ext uri="{9D8B030D-6E8A-4147-A177-3AD203B41FA5}">
                      <a16:colId xmlns:a16="http://schemas.microsoft.com/office/drawing/2014/main" val="2952306408"/>
                    </a:ext>
                  </a:extLst>
                </a:gridCol>
                <a:gridCol w="246888">
                  <a:extLst>
                    <a:ext uri="{9D8B030D-6E8A-4147-A177-3AD203B41FA5}">
                      <a16:colId xmlns:a16="http://schemas.microsoft.com/office/drawing/2014/main" val="1956118324"/>
                    </a:ext>
                  </a:extLst>
                </a:gridCol>
                <a:gridCol w="246888">
                  <a:extLst>
                    <a:ext uri="{9D8B030D-6E8A-4147-A177-3AD203B41FA5}">
                      <a16:colId xmlns:a16="http://schemas.microsoft.com/office/drawing/2014/main" val="865825606"/>
                    </a:ext>
                  </a:extLst>
                </a:gridCol>
                <a:gridCol w="246888">
                  <a:extLst>
                    <a:ext uri="{9D8B030D-6E8A-4147-A177-3AD203B41FA5}">
                      <a16:colId xmlns:a16="http://schemas.microsoft.com/office/drawing/2014/main" val="667249505"/>
                    </a:ext>
                  </a:extLst>
                </a:gridCol>
                <a:gridCol w="246888">
                  <a:extLst>
                    <a:ext uri="{9D8B030D-6E8A-4147-A177-3AD203B41FA5}">
                      <a16:colId xmlns:a16="http://schemas.microsoft.com/office/drawing/2014/main" val="3315228261"/>
                    </a:ext>
                  </a:extLst>
                </a:gridCol>
                <a:gridCol w="246888">
                  <a:extLst>
                    <a:ext uri="{9D8B030D-6E8A-4147-A177-3AD203B41FA5}">
                      <a16:colId xmlns:a16="http://schemas.microsoft.com/office/drawing/2014/main" val="3941165134"/>
                    </a:ext>
                  </a:extLst>
                </a:gridCol>
                <a:gridCol w="208280">
                  <a:extLst>
                    <a:ext uri="{9D8B030D-6E8A-4147-A177-3AD203B41FA5}">
                      <a16:colId xmlns:a16="http://schemas.microsoft.com/office/drawing/2014/main" val="1630722969"/>
                    </a:ext>
                  </a:extLst>
                </a:gridCol>
                <a:gridCol w="208280">
                  <a:extLst>
                    <a:ext uri="{9D8B030D-6E8A-4147-A177-3AD203B41FA5}">
                      <a16:colId xmlns:a16="http://schemas.microsoft.com/office/drawing/2014/main" val="4105197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325358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- 2019-09-05 00:27:39</a:t>
                      </a:r>
                      <a:r>
                        <a:rPr kumimoji="0" lang="es-ES" sz="1000" b="0" i="0" u="none" strike="noStrike" kern="1200" cap="none" spc="0" normalizeH="0" baseline="0" noProof="0">
                          <a:ln>
                            <a:noFill/>
                          </a:ln>
                          <a:solidFill>
                            <a:prstClr val="black"/>
                          </a:solidFill>
                          <a:effectLst/>
                          <a:uLnTx/>
                          <a:uFillTx/>
                          <a:latin typeface="+mn-lt"/>
                          <a:ea typeface="+mn-ea"/>
                          <a:cs typeface="+mn-cs"/>
                        </a:rPr>
                        <a:t>
 En las últimas semanas se ha discutido mucho el tema de FRAUDE TELEFÓNICO o por medios electrónicos, en ABC queremos que estés preparado, por eso este mes estaremos hablando de esos consejos prácticos para tomen en cuenta... con humor ¡pero en serio! #YoNoCaigo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https://scontent.xx.fbcdn.net/v/t15.13418-10/s168x128/67523897_2547425801984687_21791762116771840_n.jpeg?_nc_cat=107&amp;_nc_oc=AQlvGBozlmHowicgHtQoRmYkk-OSwC1B4-_rSbzMRmo7Ybv-4uFANuh48BIWON4vlX8&amp;_nc_ht=scontent.xx&amp;oh=716c115a302fa6479956539422a80f88&amp;oe=5E167984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14:19:11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0.92 %</a:t>
                      </a:r>
                    </a:p>
                  </a:txBody>
                  <a:tcPr/>
                </a:tc>
                <a:extLst>
                  <a:ext uri="{0D108BD9-81ED-4DB2-BD59-A6C34878D82A}">
                    <a16:rowId xmlns:a16="http://schemas.microsoft.com/office/drawing/2014/main" val="2825944005"/>
                  </a:ext>
                </a:extLst>
              </a:tr>
            </a:tbl>
          </a:graphicData>
        </a:graphic>
      </p:graphicFrame>
      <p:sp>
        <p:nvSpPr>
          <p:cNvPr id="4" name="Text Placeholder 3">
            <a:extLst>
              <a:ext uri="{FF2B5EF4-FFF2-40B4-BE49-F238E27FC236}">
                <a16:creationId xmlns:a16="http://schemas.microsoft.com/office/drawing/2014/main" id="{110AFD59-466F-447B-9E7A-6D217EE38680}"/>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2265574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5D73F-31E6-4A9C-B5E4-1C267295FB5D}"/>
              </a:ext>
            </a:extLst>
          </p:cNvPr>
          <p:cNvSpPr>
            <a:spLocks noGrp="1"/>
          </p:cNvSpPr>
          <p:nvPr>
            <p:ph type="title"/>
          </p:nvPr>
        </p:nvSpPr>
        <p:spPr/>
        <p:txBody>
          <a:bodyPr/>
          <a:lstStyle/>
          <a:p>
            <a:r>
              <a:rPr lang="es-ES"/>
              <a:t>Facebook Own Videos Table | Asociación Bancaria Costarricense - 3 of 15</a:t>
            </a:r>
            <a:endParaRPr lang="en-US"/>
          </a:p>
        </p:txBody>
      </p:sp>
      <p:graphicFrame>
        <p:nvGraphicFramePr>
          <p:cNvPr id="5" name="Table Placeholder 4">
            <a:extLst>
              <a:ext uri="{FF2B5EF4-FFF2-40B4-BE49-F238E27FC236}">
                <a16:creationId xmlns:a16="http://schemas.microsoft.com/office/drawing/2014/main" id="{DA3A49EB-66CA-4BAE-8CAE-26262C499C6F}"/>
              </a:ext>
            </a:extLst>
          </p:cNvPr>
          <p:cNvGraphicFramePr>
            <a:graphicFrameLocks noGrp="1"/>
          </p:cNvGraphicFramePr>
          <p:nvPr>
            <p:ph type="tbl" sz="quarter" idx="13"/>
            <p:extLst>
              <p:ext uri="{D42A27DB-BD31-4B8C-83A1-F6EECF244321}">
                <p14:modId xmlns:p14="http://schemas.microsoft.com/office/powerpoint/2010/main" val="403060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2004207"/>
                    </a:ext>
                  </a:extLst>
                </a:gridCol>
                <a:gridCol w="987552">
                  <a:extLst>
                    <a:ext uri="{9D8B030D-6E8A-4147-A177-3AD203B41FA5}">
                      <a16:colId xmlns:a16="http://schemas.microsoft.com/office/drawing/2014/main" val="2576996203"/>
                    </a:ext>
                  </a:extLst>
                </a:gridCol>
                <a:gridCol w="208280">
                  <a:extLst>
                    <a:ext uri="{9D8B030D-6E8A-4147-A177-3AD203B41FA5}">
                      <a16:colId xmlns:a16="http://schemas.microsoft.com/office/drawing/2014/main" val="2477139376"/>
                    </a:ext>
                  </a:extLst>
                </a:gridCol>
                <a:gridCol w="246888">
                  <a:extLst>
                    <a:ext uri="{9D8B030D-6E8A-4147-A177-3AD203B41FA5}">
                      <a16:colId xmlns:a16="http://schemas.microsoft.com/office/drawing/2014/main" val="1033859914"/>
                    </a:ext>
                  </a:extLst>
                </a:gridCol>
                <a:gridCol w="246888">
                  <a:extLst>
                    <a:ext uri="{9D8B030D-6E8A-4147-A177-3AD203B41FA5}">
                      <a16:colId xmlns:a16="http://schemas.microsoft.com/office/drawing/2014/main" val="1378456638"/>
                    </a:ext>
                  </a:extLst>
                </a:gridCol>
                <a:gridCol w="246888">
                  <a:extLst>
                    <a:ext uri="{9D8B030D-6E8A-4147-A177-3AD203B41FA5}">
                      <a16:colId xmlns:a16="http://schemas.microsoft.com/office/drawing/2014/main" val="1444224444"/>
                    </a:ext>
                  </a:extLst>
                </a:gridCol>
                <a:gridCol w="246888">
                  <a:extLst>
                    <a:ext uri="{9D8B030D-6E8A-4147-A177-3AD203B41FA5}">
                      <a16:colId xmlns:a16="http://schemas.microsoft.com/office/drawing/2014/main" val="3251408564"/>
                    </a:ext>
                  </a:extLst>
                </a:gridCol>
                <a:gridCol w="246888">
                  <a:extLst>
                    <a:ext uri="{9D8B030D-6E8A-4147-A177-3AD203B41FA5}">
                      <a16:colId xmlns:a16="http://schemas.microsoft.com/office/drawing/2014/main" val="2172635974"/>
                    </a:ext>
                  </a:extLst>
                </a:gridCol>
                <a:gridCol w="246888">
                  <a:extLst>
                    <a:ext uri="{9D8B030D-6E8A-4147-A177-3AD203B41FA5}">
                      <a16:colId xmlns:a16="http://schemas.microsoft.com/office/drawing/2014/main" val="3932415527"/>
                    </a:ext>
                  </a:extLst>
                </a:gridCol>
                <a:gridCol w="246888">
                  <a:extLst>
                    <a:ext uri="{9D8B030D-6E8A-4147-A177-3AD203B41FA5}">
                      <a16:colId xmlns:a16="http://schemas.microsoft.com/office/drawing/2014/main" val="3648806212"/>
                    </a:ext>
                  </a:extLst>
                </a:gridCol>
                <a:gridCol w="246888">
                  <a:extLst>
                    <a:ext uri="{9D8B030D-6E8A-4147-A177-3AD203B41FA5}">
                      <a16:colId xmlns:a16="http://schemas.microsoft.com/office/drawing/2014/main" val="2664614624"/>
                    </a:ext>
                  </a:extLst>
                </a:gridCol>
                <a:gridCol w="246888">
                  <a:extLst>
                    <a:ext uri="{9D8B030D-6E8A-4147-A177-3AD203B41FA5}">
                      <a16:colId xmlns:a16="http://schemas.microsoft.com/office/drawing/2014/main" val="1222311888"/>
                    </a:ext>
                  </a:extLst>
                </a:gridCol>
                <a:gridCol w="246888">
                  <a:extLst>
                    <a:ext uri="{9D8B030D-6E8A-4147-A177-3AD203B41FA5}">
                      <a16:colId xmlns:a16="http://schemas.microsoft.com/office/drawing/2014/main" val="3075390705"/>
                    </a:ext>
                  </a:extLst>
                </a:gridCol>
                <a:gridCol w="246888">
                  <a:extLst>
                    <a:ext uri="{9D8B030D-6E8A-4147-A177-3AD203B41FA5}">
                      <a16:colId xmlns:a16="http://schemas.microsoft.com/office/drawing/2014/main" val="2528556325"/>
                    </a:ext>
                  </a:extLst>
                </a:gridCol>
                <a:gridCol w="246888">
                  <a:extLst>
                    <a:ext uri="{9D8B030D-6E8A-4147-A177-3AD203B41FA5}">
                      <a16:colId xmlns:a16="http://schemas.microsoft.com/office/drawing/2014/main" val="2616016359"/>
                    </a:ext>
                  </a:extLst>
                </a:gridCol>
                <a:gridCol w="246888">
                  <a:extLst>
                    <a:ext uri="{9D8B030D-6E8A-4147-A177-3AD203B41FA5}">
                      <a16:colId xmlns:a16="http://schemas.microsoft.com/office/drawing/2014/main" val="1387036840"/>
                    </a:ext>
                  </a:extLst>
                </a:gridCol>
                <a:gridCol w="246888">
                  <a:extLst>
                    <a:ext uri="{9D8B030D-6E8A-4147-A177-3AD203B41FA5}">
                      <a16:colId xmlns:a16="http://schemas.microsoft.com/office/drawing/2014/main" val="20347213"/>
                    </a:ext>
                  </a:extLst>
                </a:gridCol>
                <a:gridCol w="246888">
                  <a:extLst>
                    <a:ext uri="{9D8B030D-6E8A-4147-A177-3AD203B41FA5}">
                      <a16:colId xmlns:a16="http://schemas.microsoft.com/office/drawing/2014/main" val="1360440564"/>
                    </a:ext>
                  </a:extLst>
                </a:gridCol>
                <a:gridCol w="246888">
                  <a:extLst>
                    <a:ext uri="{9D8B030D-6E8A-4147-A177-3AD203B41FA5}">
                      <a16:colId xmlns:a16="http://schemas.microsoft.com/office/drawing/2014/main" val="3392226491"/>
                    </a:ext>
                  </a:extLst>
                </a:gridCol>
                <a:gridCol w="246888">
                  <a:extLst>
                    <a:ext uri="{9D8B030D-6E8A-4147-A177-3AD203B41FA5}">
                      <a16:colId xmlns:a16="http://schemas.microsoft.com/office/drawing/2014/main" val="2115648531"/>
                    </a:ext>
                  </a:extLst>
                </a:gridCol>
                <a:gridCol w="246888">
                  <a:extLst>
                    <a:ext uri="{9D8B030D-6E8A-4147-A177-3AD203B41FA5}">
                      <a16:colId xmlns:a16="http://schemas.microsoft.com/office/drawing/2014/main" val="376102852"/>
                    </a:ext>
                  </a:extLst>
                </a:gridCol>
                <a:gridCol w="246888">
                  <a:extLst>
                    <a:ext uri="{9D8B030D-6E8A-4147-A177-3AD203B41FA5}">
                      <a16:colId xmlns:a16="http://schemas.microsoft.com/office/drawing/2014/main" val="3276156172"/>
                    </a:ext>
                  </a:extLst>
                </a:gridCol>
                <a:gridCol w="208280">
                  <a:extLst>
                    <a:ext uri="{9D8B030D-6E8A-4147-A177-3AD203B41FA5}">
                      <a16:colId xmlns:a16="http://schemas.microsoft.com/office/drawing/2014/main" val="1258315"/>
                    </a:ext>
                  </a:extLst>
                </a:gridCol>
                <a:gridCol w="208280">
                  <a:extLst>
                    <a:ext uri="{9D8B030D-6E8A-4147-A177-3AD203B41FA5}">
                      <a16:colId xmlns:a16="http://schemas.microsoft.com/office/drawing/2014/main" val="3814488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274863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- 2019-05-17 22:59:13</a:t>
                      </a:r>
                      <a:r>
                        <a:rPr kumimoji="0" lang="es-ES" sz="1000" b="0" i="0" u="none" strike="noStrike" kern="1200" cap="none" spc="0" normalizeH="0" baseline="0" noProof="0">
                          <a:ln>
                            <a:noFill/>
                          </a:ln>
                          <a:solidFill>
                            <a:prstClr val="black"/>
                          </a:solidFill>
                          <a:effectLst/>
                          <a:uLnTx/>
                          <a:uFillTx/>
                          <a:latin typeface="+mn-lt"/>
                          <a:ea typeface="+mn-ea"/>
                          <a:cs typeface="+mn-cs"/>
                        </a:rPr>
                        <a:t>
 ¿Alguna vez el ahorro ha sido una salvada para vos? Tu historia podría ser una próxima aventura para AYUDAR a Paquito. ¡Contanos! (Si conocés alguien con una buena historia de ahorro, compartile esta publicación).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https://scontent.xx.fbcdn.net/v/t15.5256-10/p168x128/59492714_448852092592737_6975574084717379584_n.jpg?_nc_cat=101&amp;_nc_oc=AQlYlv4d1eRN1q96yTdSNDGljlHAJ4wvM7A-qy05jpSPTgntPyXsvbeFDr6vl5bn5zM&amp;_nc_ht=scontent.xx&amp;oh=914e4aa43d705c6262a3c2358a8f2547&amp;oe=5E607FBA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14:19:11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1.34 %</a:t>
                      </a:r>
                    </a:p>
                  </a:txBody>
                  <a:tcPr/>
                </a:tc>
                <a:extLst>
                  <a:ext uri="{0D108BD9-81ED-4DB2-BD59-A6C34878D82A}">
                    <a16:rowId xmlns:a16="http://schemas.microsoft.com/office/drawing/2014/main" val="4283024072"/>
                  </a:ext>
                </a:extLst>
              </a:tr>
            </a:tbl>
          </a:graphicData>
        </a:graphic>
      </p:graphicFrame>
      <p:sp>
        <p:nvSpPr>
          <p:cNvPr id="4" name="Text Placeholder 3">
            <a:extLst>
              <a:ext uri="{FF2B5EF4-FFF2-40B4-BE49-F238E27FC236}">
                <a16:creationId xmlns:a16="http://schemas.microsoft.com/office/drawing/2014/main" id="{E24CADB2-803F-4517-BBCA-55B1836F82B0}"/>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2066649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B42AB-BEA0-43BE-A9DF-98EC033C32B3}"/>
              </a:ext>
            </a:extLst>
          </p:cNvPr>
          <p:cNvSpPr>
            <a:spLocks noGrp="1"/>
          </p:cNvSpPr>
          <p:nvPr>
            <p:ph type="title"/>
          </p:nvPr>
        </p:nvSpPr>
        <p:spPr/>
        <p:txBody>
          <a:bodyPr/>
          <a:lstStyle/>
          <a:p>
            <a:r>
              <a:rPr lang="es-ES"/>
              <a:t>Facebook Own Videos Table | Asociación Bancaria Costarricense - 4 of 15</a:t>
            </a:r>
            <a:endParaRPr lang="en-US"/>
          </a:p>
        </p:txBody>
      </p:sp>
      <p:graphicFrame>
        <p:nvGraphicFramePr>
          <p:cNvPr id="5" name="Table Placeholder 4">
            <a:extLst>
              <a:ext uri="{FF2B5EF4-FFF2-40B4-BE49-F238E27FC236}">
                <a16:creationId xmlns:a16="http://schemas.microsoft.com/office/drawing/2014/main" id="{1CF29713-3F2E-4404-93C2-39EBD94D3595}"/>
              </a:ext>
            </a:extLst>
          </p:cNvPr>
          <p:cNvGraphicFramePr>
            <a:graphicFrameLocks noGrp="1"/>
          </p:cNvGraphicFramePr>
          <p:nvPr>
            <p:ph type="tbl" sz="quarter" idx="13"/>
            <p:extLst>
              <p:ext uri="{D42A27DB-BD31-4B8C-83A1-F6EECF244321}">
                <p14:modId xmlns:p14="http://schemas.microsoft.com/office/powerpoint/2010/main" val="4119436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46134904"/>
                    </a:ext>
                  </a:extLst>
                </a:gridCol>
                <a:gridCol w="987552">
                  <a:extLst>
                    <a:ext uri="{9D8B030D-6E8A-4147-A177-3AD203B41FA5}">
                      <a16:colId xmlns:a16="http://schemas.microsoft.com/office/drawing/2014/main" val="945280076"/>
                    </a:ext>
                  </a:extLst>
                </a:gridCol>
                <a:gridCol w="208280">
                  <a:extLst>
                    <a:ext uri="{9D8B030D-6E8A-4147-A177-3AD203B41FA5}">
                      <a16:colId xmlns:a16="http://schemas.microsoft.com/office/drawing/2014/main" val="1022267561"/>
                    </a:ext>
                  </a:extLst>
                </a:gridCol>
                <a:gridCol w="246888">
                  <a:extLst>
                    <a:ext uri="{9D8B030D-6E8A-4147-A177-3AD203B41FA5}">
                      <a16:colId xmlns:a16="http://schemas.microsoft.com/office/drawing/2014/main" val="777443843"/>
                    </a:ext>
                  </a:extLst>
                </a:gridCol>
                <a:gridCol w="246888">
                  <a:extLst>
                    <a:ext uri="{9D8B030D-6E8A-4147-A177-3AD203B41FA5}">
                      <a16:colId xmlns:a16="http://schemas.microsoft.com/office/drawing/2014/main" val="1148449921"/>
                    </a:ext>
                  </a:extLst>
                </a:gridCol>
                <a:gridCol w="246888">
                  <a:extLst>
                    <a:ext uri="{9D8B030D-6E8A-4147-A177-3AD203B41FA5}">
                      <a16:colId xmlns:a16="http://schemas.microsoft.com/office/drawing/2014/main" val="1187443521"/>
                    </a:ext>
                  </a:extLst>
                </a:gridCol>
                <a:gridCol w="246888">
                  <a:extLst>
                    <a:ext uri="{9D8B030D-6E8A-4147-A177-3AD203B41FA5}">
                      <a16:colId xmlns:a16="http://schemas.microsoft.com/office/drawing/2014/main" val="1651622328"/>
                    </a:ext>
                  </a:extLst>
                </a:gridCol>
                <a:gridCol w="246888">
                  <a:extLst>
                    <a:ext uri="{9D8B030D-6E8A-4147-A177-3AD203B41FA5}">
                      <a16:colId xmlns:a16="http://schemas.microsoft.com/office/drawing/2014/main" val="2619473207"/>
                    </a:ext>
                  </a:extLst>
                </a:gridCol>
                <a:gridCol w="246888">
                  <a:extLst>
                    <a:ext uri="{9D8B030D-6E8A-4147-A177-3AD203B41FA5}">
                      <a16:colId xmlns:a16="http://schemas.microsoft.com/office/drawing/2014/main" val="1554463966"/>
                    </a:ext>
                  </a:extLst>
                </a:gridCol>
                <a:gridCol w="246888">
                  <a:extLst>
                    <a:ext uri="{9D8B030D-6E8A-4147-A177-3AD203B41FA5}">
                      <a16:colId xmlns:a16="http://schemas.microsoft.com/office/drawing/2014/main" val="994736803"/>
                    </a:ext>
                  </a:extLst>
                </a:gridCol>
                <a:gridCol w="246888">
                  <a:extLst>
                    <a:ext uri="{9D8B030D-6E8A-4147-A177-3AD203B41FA5}">
                      <a16:colId xmlns:a16="http://schemas.microsoft.com/office/drawing/2014/main" val="1188471399"/>
                    </a:ext>
                  </a:extLst>
                </a:gridCol>
                <a:gridCol w="246888">
                  <a:extLst>
                    <a:ext uri="{9D8B030D-6E8A-4147-A177-3AD203B41FA5}">
                      <a16:colId xmlns:a16="http://schemas.microsoft.com/office/drawing/2014/main" val="1591118509"/>
                    </a:ext>
                  </a:extLst>
                </a:gridCol>
                <a:gridCol w="246888">
                  <a:extLst>
                    <a:ext uri="{9D8B030D-6E8A-4147-A177-3AD203B41FA5}">
                      <a16:colId xmlns:a16="http://schemas.microsoft.com/office/drawing/2014/main" val="371842248"/>
                    </a:ext>
                  </a:extLst>
                </a:gridCol>
                <a:gridCol w="246888">
                  <a:extLst>
                    <a:ext uri="{9D8B030D-6E8A-4147-A177-3AD203B41FA5}">
                      <a16:colId xmlns:a16="http://schemas.microsoft.com/office/drawing/2014/main" val="2975962609"/>
                    </a:ext>
                  </a:extLst>
                </a:gridCol>
                <a:gridCol w="246888">
                  <a:extLst>
                    <a:ext uri="{9D8B030D-6E8A-4147-A177-3AD203B41FA5}">
                      <a16:colId xmlns:a16="http://schemas.microsoft.com/office/drawing/2014/main" val="1730444916"/>
                    </a:ext>
                  </a:extLst>
                </a:gridCol>
                <a:gridCol w="246888">
                  <a:extLst>
                    <a:ext uri="{9D8B030D-6E8A-4147-A177-3AD203B41FA5}">
                      <a16:colId xmlns:a16="http://schemas.microsoft.com/office/drawing/2014/main" val="3627299681"/>
                    </a:ext>
                  </a:extLst>
                </a:gridCol>
                <a:gridCol w="246888">
                  <a:extLst>
                    <a:ext uri="{9D8B030D-6E8A-4147-A177-3AD203B41FA5}">
                      <a16:colId xmlns:a16="http://schemas.microsoft.com/office/drawing/2014/main" val="3655178625"/>
                    </a:ext>
                  </a:extLst>
                </a:gridCol>
                <a:gridCol w="246888">
                  <a:extLst>
                    <a:ext uri="{9D8B030D-6E8A-4147-A177-3AD203B41FA5}">
                      <a16:colId xmlns:a16="http://schemas.microsoft.com/office/drawing/2014/main" val="125217130"/>
                    </a:ext>
                  </a:extLst>
                </a:gridCol>
                <a:gridCol w="246888">
                  <a:extLst>
                    <a:ext uri="{9D8B030D-6E8A-4147-A177-3AD203B41FA5}">
                      <a16:colId xmlns:a16="http://schemas.microsoft.com/office/drawing/2014/main" val="2017887039"/>
                    </a:ext>
                  </a:extLst>
                </a:gridCol>
                <a:gridCol w="246888">
                  <a:extLst>
                    <a:ext uri="{9D8B030D-6E8A-4147-A177-3AD203B41FA5}">
                      <a16:colId xmlns:a16="http://schemas.microsoft.com/office/drawing/2014/main" val="3491349902"/>
                    </a:ext>
                  </a:extLst>
                </a:gridCol>
                <a:gridCol w="246888">
                  <a:extLst>
                    <a:ext uri="{9D8B030D-6E8A-4147-A177-3AD203B41FA5}">
                      <a16:colId xmlns:a16="http://schemas.microsoft.com/office/drawing/2014/main" val="1212639749"/>
                    </a:ext>
                  </a:extLst>
                </a:gridCol>
                <a:gridCol w="246888">
                  <a:extLst>
                    <a:ext uri="{9D8B030D-6E8A-4147-A177-3AD203B41FA5}">
                      <a16:colId xmlns:a16="http://schemas.microsoft.com/office/drawing/2014/main" val="3364702847"/>
                    </a:ext>
                  </a:extLst>
                </a:gridCol>
                <a:gridCol w="208280">
                  <a:extLst>
                    <a:ext uri="{9D8B030D-6E8A-4147-A177-3AD203B41FA5}">
                      <a16:colId xmlns:a16="http://schemas.microsoft.com/office/drawing/2014/main" val="305551085"/>
                    </a:ext>
                  </a:extLst>
                </a:gridCol>
                <a:gridCol w="208280">
                  <a:extLst>
                    <a:ext uri="{9D8B030D-6E8A-4147-A177-3AD203B41FA5}">
                      <a16:colId xmlns:a16="http://schemas.microsoft.com/office/drawing/2014/main" val="2249755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3581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- 2019-05-14 22:42:27</a:t>
                      </a:r>
                      <a:r>
                        <a:rPr kumimoji="0" lang="es-ES" sz="1000" b="0" i="0" u="none" strike="noStrike" kern="1200" cap="none" spc="0" normalizeH="0" baseline="0" noProof="0">
                          <a:ln>
                            <a:noFill/>
                          </a:ln>
                          <a:solidFill>
                            <a:prstClr val="black"/>
                          </a:solidFill>
                          <a:effectLst/>
                          <a:uLnTx/>
                          <a:uFillTx/>
                          <a:latin typeface="+mn-lt"/>
                          <a:ea typeface="+mn-ea"/>
                          <a:cs typeface="+mn-cs"/>
                        </a:rPr>
                        <a:t>
 Toda acción, tiene consecuencias. ¿Estás siendo ordenado o le estás siguiendo el ejemplo a Paquito? Disfrutá de sus cosas, pero de forma responsable. (Compartí este consejo con algún Paquito). #NoSeasTanPaquito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https://scontent.xx.fbcdn.net/v/t15.5256-10/p168x128/59654508_2304775359766021_3641723231502598144_n.jpg?_nc_cat=106&amp;_nc_oc=AQmw-lhFIU1a5eJnS_LZUTvJU6_pzbUX7KJlitllZB5gAWFdL9LDmg2ApJcA93du8l0&amp;_nc_ht=scontent.xx&amp;oh=59432f7752275357ed5b605fa5b9bedb&amp;oe=5E1F6AAA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14:19:11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2.01 %</a:t>
                      </a:r>
                    </a:p>
                  </a:txBody>
                  <a:tcPr/>
                </a:tc>
                <a:extLst>
                  <a:ext uri="{0D108BD9-81ED-4DB2-BD59-A6C34878D82A}">
                    <a16:rowId xmlns:a16="http://schemas.microsoft.com/office/drawing/2014/main" val="2815527719"/>
                  </a:ext>
                </a:extLst>
              </a:tr>
            </a:tbl>
          </a:graphicData>
        </a:graphic>
      </p:graphicFrame>
      <p:sp>
        <p:nvSpPr>
          <p:cNvPr id="4" name="Text Placeholder 3">
            <a:extLst>
              <a:ext uri="{FF2B5EF4-FFF2-40B4-BE49-F238E27FC236}">
                <a16:creationId xmlns:a16="http://schemas.microsoft.com/office/drawing/2014/main" id="{EBB95D54-1DBD-4D8E-BA73-F85AAF8F43BB}"/>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1935843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ECEF4-569B-4059-87DE-D7E501DEDBEB}"/>
              </a:ext>
            </a:extLst>
          </p:cNvPr>
          <p:cNvSpPr>
            <a:spLocks noGrp="1"/>
          </p:cNvSpPr>
          <p:nvPr>
            <p:ph type="title"/>
          </p:nvPr>
        </p:nvSpPr>
        <p:spPr/>
        <p:txBody>
          <a:bodyPr/>
          <a:lstStyle/>
          <a:p>
            <a:r>
              <a:rPr lang="es-ES"/>
              <a:t>Facebook Own Videos Table | Asociación Bancaria Costarricense - 5 of 15</a:t>
            </a:r>
            <a:endParaRPr lang="en-US"/>
          </a:p>
        </p:txBody>
      </p:sp>
      <p:graphicFrame>
        <p:nvGraphicFramePr>
          <p:cNvPr id="5" name="Table Placeholder 4">
            <a:extLst>
              <a:ext uri="{FF2B5EF4-FFF2-40B4-BE49-F238E27FC236}">
                <a16:creationId xmlns:a16="http://schemas.microsoft.com/office/drawing/2014/main" id="{87A32A2F-146A-40E5-809C-4AC654BE37DA}"/>
              </a:ext>
            </a:extLst>
          </p:cNvPr>
          <p:cNvGraphicFramePr>
            <a:graphicFrameLocks noGrp="1"/>
          </p:cNvGraphicFramePr>
          <p:nvPr>
            <p:ph type="tbl" sz="quarter" idx="13"/>
            <p:extLst>
              <p:ext uri="{D42A27DB-BD31-4B8C-83A1-F6EECF244321}">
                <p14:modId xmlns:p14="http://schemas.microsoft.com/office/powerpoint/2010/main" val="3777190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6909968"/>
                    </a:ext>
                  </a:extLst>
                </a:gridCol>
                <a:gridCol w="987552">
                  <a:extLst>
                    <a:ext uri="{9D8B030D-6E8A-4147-A177-3AD203B41FA5}">
                      <a16:colId xmlns:a16="http://schemas.microsoft.com/office/drawing/2014/main" val="767286117"/>
                    </a:ext>
                  </a:extLst>
                </a:gridCol>
                <a:gridCol w="208280">
                  <a:extLst>
                    <a:ext uri="{9D8B030D-6E8A-4147-A177-3AD203B41FA5}">
                      <a16:colId xmlns:a16="http://schemas.microsoft.com/office/drawing/2014/main" val="1602472712"/>
                    </a:ext>
                  </a:extLst>
                </a:gridCol>
                <a:gridCol w="246888">
                  <a:extLst>
                    <a:ext uri="{9D8B030D-6E8A-4147-A177-3AD203B41FA5}">
                      <a16:colId xmlns:a16="http://schemas.microsoft.com/office/drawing/2014/main" val="2962971102"/>
                    </a:ext>
                  </a:extLst>
                </a:gridCol>
                <a:gridCol w="246888">
                  <a:extLst>
                    <a:ext uri="{9D8B030D-6E8A-4147-A177-3AD203B41FA5}">
                      <a16:colId xmlns:a16="http://schemas.microsoft.com/office/drawing/2014/main" val="3288407284"/>
                    </a:ext>
                  </a:extLst>
                </a:gridCol>
                <a:gridCol w="246888">
                  <a:extLst>
                    <a:ext uri="{9D8B030D-6E8A-4147-A177-3AD203B41FA5}">
                      <a16:colId xmlns:a16="http://schemas.microsoft.com/office/drawing/2014/main" val="1160852919"/>
                    </a:ext>
                  </a:extLst>
                </a:gridCol>
                <a:gridCol w="246888">
                  <a:extLst>
                    <a:ext uri="{9D8B030D-6E8A-4147-A177-3AD203B41FA5}">
                      <a16:colId xmlns:a16="http://schemas.microsoft.com/office/drawing/2014/main" val="3740849286"/>
                    </a:ext>
                  </a:extLst>
                </a:gridCol>
                <a:gridCol w="246888">
                  <a:extLst>
                    <a:ext uri="{9D8B030D-6E8A-4147-A177-3AD203B41FA5}">
                      <a16:colId xmlns:a16="http://schemas.microsoft.com/office/drawing/2014/main" val="22016774"/>
                    </a:ext>
                  </a:extLst>
                </a:gridCol>
                <a:gridCol w="246888">
                  <a:extLst>
                    <a:ext uri="{9D8B030D-6E8A-4147-A177-3AD203B41FA5}">
                      <a16:colId xmlns:a16="http://schemas.microsoft.com/office/drawing/2014/main" val="1780686383"/>
                    </a:ext>
                  </a:extLst>
                </a:gridCol>
                <a:gridCol w="246888">
                  <a:extLst>
                    <a:ext uri="{9D8B030D-6E8A-4147-A177-3AD203B41FA5}">
                      <a16:colId xmlns:a16="http://schemas.microsoft.com/office/drawing/2014/main" val="398033167"/>
                    </a:ext>
                  </a:extLst>
                </a:gridCol>
                <a:gridCol w="246888">
                  <a:extLst>
                    <a:ext uri="{9D8B030D-6E8A-4147-A177-3AD203B41FA5}">
                      <a16:colId xmlns:a16="http://schemas.microsoft.com/office/drawing/2014/main" val="2548994473"/>
                    </a:ext>
                  </a:extLst>
                </a:gridCol>
                <a:gridCol w="246888">
                  <a:extLst>
                    <a:ext uri="{9D8B030D-6E8A-4147-A177-3AD203B41FA5}">
                      <a16:colId xmlns:a16="http://schemas.microsoft.com/office/drawing/2014/main" val="2763904964"/>
                    </a:ext>
                  </a:extLst>
                </a:gridCol>
                <a:gridCol w="246888">
                  <a:extLst>
                    <a:ext uri="{9D8B030D-6E8A-4147-A177-3AD203B41FA5}">
                      <a16:colId xmlns:a16="http://schemas.microsoft.com/office/drawing/2014/main" val="2168844704"/>
                    </a:ext>
                  </a:extLst>
                </a:gridCol>
                <a:gridCol w="246888">
                  <a:extLst>
                    <a:ext uri="{9D8B030D-6E8A-4147-A177-3AD203B41FA5}">
                      <a16:colId xmlns:a16="http://schemas.microsoft.com/office/drawing/2014/main" val="2256696633"/>
                    </a:ext>
                  </a:extLst>
                </a:gridCol>
                <a:gridCol w="246888">
                  <a:extLst>
                    <a:ext uri="{9D8B030D-6E8A-4147-A177-3AD203B41FA5}">
                      <a16:colId xmlns:a16="http://schemas.microsoft.com/office/drawing/2014/main" val="2937398104"/>
                    </a:ext>
                  </a:extLst>
                </a:gridCol>
                <a:gridCol w="246888">
                  <a:extLst>
                    <a:ext uri="{9D8B030D-6E8A-4147-A177-3AD203B41FA5}">
                      <a16:colId xmlns:a16="http://schemas.microsoft.com/office/drawing/2014/main" val="4275300368"/>
                    </a:ext>
                  </a:extLst>
                </a:gridCol>
                <a:gridCol w="246888">
                  <a:extLst>
                    <a:ext uri="{9D8B030D-6E8A-4147-A177-3AD203B41FA5}">
                      <a16:colId xmlns:a16="http://schemas.microsoft.com/office/drawing/2014/main" val="2061469843"/>
                    </a:ext>
                  </a:extLst>
                </a:gridCol>
                <a:gridCol w="246888">
                  <a:extLst>
                    <a:ext uri="{9D8B030D-6E8A-4147-A177-3AD203B41FA5}">
                      <a16:colId xmlns:a16="http://schemas.microsoft.com/office/drawing/2014/main" val="155516359"/>
                    </a:ext>
                  </a:extLst>
                </a:gridCol>
                <a:gridCol w="246888">
                  <a:extLst>
                    <a:ext uri="{9D8B030D-6E8A-4147-A177-3AD203B41FA5}">
                      <a16:colId xmlns:a16="http://schemas.microsoft.com/office/drawing/2014/main" val="1008027664"/>
                    </a:ext>
                  </a:extLst>
                </a:gridCol>
                <a:gridCol w="246888">
                  <a:extLst>
                    <a:ext uri="{9D8B030D-6E8A-4147-A177-3AD203B41FA5}">
                      <a16:colId xmlns:a16="http://schemas.microsoft.com/office/drawing/2014/main" val="1776314869"/>
                    </a:ext>
                  </a:extLst>
                </a:gridCol>
                <a:gridCol w="246888">
                  <a:extLst>
                    <a:ext uri="{9D8B030D-6E8A-4147-A177-3AD203B41FA5}">
                      <a16:colId xmlns:a16="http://schemas.microsoft.com/office/drawing/2014/main" val="3158260237"/>
                    </a:ext>
                  </a:extLst>
                </a:gridCol>
                <a:gridCol w="246888">
                  <a:extLst>
                    <a:ext uri="{9D8B030D-6E8A-4147-A177-3AD203B41FA5}">
                      <a16:colId xmlns:a16="http://schemas.microsoft.com/office/drawing/2014/main" val="3468432613"/>
                    </a:ext>
                  </a:extLst>
                </a:gridCol>
                <a:gridCol w="208280">
                  <a:extLst>
                    <a:ext uri="{9D8B030D-6E8A-4147-A177-3AD203B41FA5}">
                      <a16:colId xmlns:a16="http://schemas.microsoft.com/office/drawing/2014/main" val="83485479"/>
                    </a:ext>
                  </a:extLst>
                </a:gridCol>
                <a:gridCol w="208280">
                  <a:extLst>
                    <a:ext uri="{9D8B030D-6E8A-4147-A177-3AD203B41FA5}">
                      <a16:colId xmlns:a16="http://schemas.microsoft.com/office/drawing/2014/main" val="1803958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79865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- 2019-03-23 00:08:07</a:t>
                      </a:r>
                      <a:r>
                        <a:rPr kumimoji="0" lang="es-ES"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https://scontent.xx.fbcdn.net/v/t15.5256-10/p160x160/54455431_425269674894888_8279481501008003072_n.jpg?_nc_cat=101&amp;_nc_oc=AQlTxM7yuUIhfREaqE6D6c7u2fg7JaGmR4BQy0z_yThNAL4tKp-o7PEA4jbmW1uNj30&amp;_nc_ht=scontent.xx&amp;oh=64cb9bfa4041decf76be5aff36f590dd&amp;oe=5E2C7E68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14:19:12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3.18 %</a:t>
                      </a:r>
                    </a:p>
                  </a:txBody>
                  <a:tcPr/>
                </a:tc>
                <a:extLst>
                  <a:ext uri="{0D108BD9-81ED-4DB2-BD59-A6C34878D82A}">
                    <a16:rowId xmlns:a16="http://schemas.microsoft.com/office/drawing/2014/main" val="1303202960"/>
                  </a:ext>
                </a:extLst>
              </a:tr>
            </a:tbl>
          </a:graphicData>
        </a:graphic>
      </p:graphicFrame>
      <p:sp>
        <p:nvSpPr>
          <p:cNvPr id="4" name="Text Placeholder 3">
            <a:extLst>
              <a:ext uri="{FF2B5EF4-FFF2-40B4-BE49-F238E27FC236}">
                <a16:creationId xmlns:a16="http://schemas.microsoft.com/office/drawing/2014/main" id="{1E9D20C9-4D13-4978-94F2-CCB4A0EC4B27}"/>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746498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523FB-1CAF-42F7-AC61-991F10FA61DC}"/>
              </a:ext>
            </a:extLst>
          </p:cNvPr>
          <p:cNvSpPr>
            <a:spLocks noGrp="1"/>
          </p:cNvSpPr>
          <p:nvPr>
            <p:ph type="title"/>
          </p:nvPr>
        </p:nvSpPr>
        <p:spPr/>
        <p:txBody>
          <a:bodyPr/>
          <a:lstStyle/>
          <a:p>
            <a:r>
              <a:rPr lang="es-ES"/>
              <a:t>Facebook Own Videos Table | Asociación Bancaria Costarricense - 6 of 15</a:t>
            </a:r>
            <a:endParaRPr lang="en-US"/>
          </a:p>
        </p:txBody>
      </p:sp>
      <p:graphicFrame>
        <p:nvGraphicFramePr>
          <p:cNvPr id="5" name="Table Placeholder 4">
            <a:extLst>
              <a:ext uri="{FF2B5EF4-FFF2-40B4-BE49-F238E27FC236}">
                <a16:creationId xmlns:a16="http://schemas.microsoft.com/office/drawing/2014/main" id="{D68179ED-E86F-44E7-B888-2B185E69FE67}"/>
              </a:ext>
            </a:extLst>
          </p:cNvPr>
          <p:cNvGraphicFramePr>
            <a:graphicFrameLocks noGrp="1"/>
          </p:cNvGraphicFramePr>
          <p:nvPr>
            <p:ph type="tbl" sz="quarter" idx="13"/>
            <p:extLst>
              <p:ext uri="{D42A27DB-BD31-4B8C-83A1-F6EECF244321}">
                <p14:modId xmlns:p14="http://schemas.microsoft.com/office/powerpoint/2010/main" val="3242689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6732378"/>
                    </a:ext>
                  </a:extLst>
                </a:gridCol>
                <a:gridCol w="987552">
                  <a:extLst>
                    <a:ext uri="{9D8B030D-6E8A-4147-A177-3AD203B41FA5}">
                      <a16:colId xmlns:a16="http://schemas.microsoft.com/office/drawing/2014/main" val="3676831904"/>
                    </a:ext>
                  </a:extLst>
                </a:gridCol>
                <a:gridCol w="208280">
                  <a:extLst>
                    <a:ext uri="{9D8B030D-6E8A-4147-A177-3AD203B41FA5}">
                      <a16:colId xmlns:a16="http://schemas.microsoft.com/office/drawing/2014/main" val="4093490813"/>
                    </a:ext>
                  </a:extLst>
                </a:gridCol>
                <a:gridCol w="246888">
                  <a:extLst>
                    <a:ext uri="{9D8B030D-6E8A-4147-A177-3AD203B41FA5}">
                      <a16:colId xmlns:a16="http://schemas.microsoft.com/office/drawing/2014/main" val="4241130044"/>
                    </a:ext>
                  </a:extLst>
                </a:gridCol>
                <a:gridCol w="246888">
                  <a:extLst>
                    <a:ext uri="{9D8B030D-6E8A-4147-A177-3AD203B41FA5}">
                      <a16:colId xmlns:a16="http://schemas.microsoft.com/office/drawing/2014/main" val="928593026"/>
                    </a:ext>
                  </a:extLst>
                </a:gridCol>
                <a:gridCol w="246888">
                  <a:extLst>
                    <a:ext uri="{9D8B030D-6E8A-4147-A177-3AD203B41FA5}">
                      <a16:colId xmlns:a16="http://schemas.microsoft.com/office/drawing/2014/main" val="2058888894"/>
                    </a:ext>
                  </a:extLst>
                </a:gridCol>
                <a:gridCol w="246888">
                  <a:extLst>
                    <a:ext uri="{9D8B030D-6E8A-4147-A177-3AD203B41FA5}">
                      <a16:colId xmlns:a16="http://schemas.microsoft.com/office/drawing/2014/main" val="1454352387"/>
                    </a:ext>
                  </a:extLst>
                </a:gridCol>
                <a:gridCol w="246888">
                  <a:extLst>
                    <a:ext uri="{9D8B030D-6E8A-4147-A177-3AD203B41FA5}">
                      <a16:colId xmlns:a16="http://schemas.microsoft.com/office/drawing/2014/main" val="3941712950"/>
                    </a:ext>
                  </a:extLst>
                </a:gridCol>
                <a:gridCol w="246888">
                  <a:extLst>
                    <a:ext uri="{9D8B030D-6E8A-4147-A177-3AD203B41FA5}">
                      <a16:colId xmlns:a16="http://schemas.microsoft.com/office/drawing/2014/main" val="162912559"/>
                    </a:ext>
                  </a:extLst>
                </a:gridCol>
                <a:gridCol w="246888">
                  <a:extLst>
                    <a:ext uri="{9D8B030D-6E8A-4147-A177-3AD203B41FA5}">
                      <a16:colId xmlns:a16="http://schemas.microsoft.com/office/drawing/2014/main" val="3884353651"/>
                    </a:ext>
                  </a:extLst>
                </a:gridCol>
                <a:gridCol w="246888">
                  <a:extLst>
                    <a:ext uri="{9D8B030D-6E8A-4147-A177-3AD203B41FA5}">
                      <a16:colId xmlns:a16="http://schemas.microsoft.com/office/drawing/2014/main" val="2531988921"/>
                    </a:ext>
                  </a:extLst>
                </a:gridCol>
                <a:gridCol w="246888">
                  <a:extLst>
                    <a:ext uri="{9D8B030D-6E8A-4147-A177-3AD203B41FA5}">
                      <a16:colId xmlns:a16="http://schemas.microsoft.com/office/drawing/2014/main" val="945596994"/>
                    </a:ext>
                  </a:extLst>
                </a:gridCol>
                <a:gridCol w="246888">
                  <a:extLst>
                    <a:ext uri="{9D8B030D-6E8A-4147-A177-3AD203B41FA5}">
                      <a16:colId xmlns:a16="http://schemas.microsoft.com/office/drawing/2014/main" val="964525242"/>
                    </a:ext>
                  </a:extLst>
                </a:gridCol>
                <a:gridCol w="246888">
                  <a:extLst>
                    <a:ext uri="{9D8B030D-6E8A-4147-A177-3AD203B41FA5}">
                      <a16:colId xmlns:a16="http://schemas.microsoft.com/office/drawing/2014/main" val="3869501445"/>
                    </a:ext>
                  </a:extLst>
                </a:gridCol>
                <a:gridCol w="246888">
                  <a:extLst>
                    <a:ext uri="{9D8B030D-6E8A-4147-A177-3AD203B41FA5}">
                      <a16:colId xmlns:a16="http://schemas.microsoft.com/office/drawing/2014/main" val="2014177208"/>
                    </a:ext>
                  </a:extLst>
                </a:gridCol>
                <a:gridCol w="246888">
                  <a:extLst>
                    <a:ext uri="{9D8B030D-6E8A-4147-A177-3AD203B41FA5}">
                      <a16:colId xmlns:a16="http://schemas.microsoft.com/office/drawing/2014/main" val="1304508671"/>
                    </a:ext>
                  </a:extLst>
                </a:gridCol>
                <a:gridCol w="246888">
                  <a:extLst>
                    <a:ext uri="{9D8B030D-6E8A-4147-A177-3AD203B41FA5}">
                      <a16:colId xmlns:a16="http://schemas.microsoft.com/office/drawing/2014/main" val="2059781750"/>
                    </a:ext>
                  </a:extLst>
                </a:gridCol>
                <a:gridCol w="246888">
                  <a:extLst>
                    <a:ext uri="{9D8B030D-6E8A-4147-A177-3AD203B41FA5}">
                      <a16:colId xmlns:a16="http://schemas.microsoft.com/office/drawing/2014/main" val="1422330134"/>
                    </a:ext>
                  </a:extLst>
                </a:gridCol>
                <a:gridCol w="246888">
                  <a:extLst>
                    <a:ext uri="{9D8B030D-6E8A-4147-A177-3AD203B41FA5}">
                      <a16:colId xmlns:a16="http://schemas.microsoft.com/office/drawing/2014/main" val="2999723762"/>
                    </a:ext>
                  </a:extLst>
                </a:gridCol>
                <a:gridCol w="246888">
                  <a:extLst>
                    <a:ext uri="{9D8B030D-6E8A-4147-A177-3AD203B41FA5}">
                      <a16:colId xmlns:a16="http://schemas.microsoft.com/office/drawing/2014/main" val="529466440"/>
                    </a:ext>
                  </a:extLst>
                </a:gridCol>
                <a:gridCol w="246888">
                  <a:extLst>
                    <a:ext uri="{9D8B030D-6E8A-4147-A177-3AD203B41FA5}">
                      <a16:colId xmlns:a16="http://schemas.microsoft.com/office/drawing/2014/main" val="4252492284"/>
                    </a:ext>
                  </a:extLst>
                </a:gridCol>
                <a:gridCol w="246888">
                  <a:extLst>
                    <a:ext uri="{9D8B030D-6E8A-4147-A177-3AD203B41FA5}">
                      <a16:colId xmlns:a16="http://schemas.microsoft.com/office/drawing/2014/main" val="1354795679"/>
                    </a:ext>
                  </a:extLst>
                </a:gridCol>
                <a:gridCol w="208280">
                  <a:extLst>
                    <a:ext uri="{9D8B030D-6E8A-4147-A177-3AD203B41FA5}">
                      <a16:colId xmlns:a16="http://schemas.microsoft.com/office/drawing/2014/main" val="4064558849"/>
                    </a:ext>
                  </a:extLst>
                </a:gridCol>
                <a:gridCol w="208280">
                  <a:extLst>
                    <a:ext uri="{9D8B030D-6E8A-4147-A177-3AD203B41FA5}">
                      <a16:colId xmlns:a16="http://schemas.microsoft.com/office/drawing/2014/main" val="2010547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42498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- 2019-05-01 03:53:33</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la FIRMA DEL CONVENIO DE COOPERACIÓN CON EL CLUB DE RIESGOS DE ESPAÑA, con el fin de reforzar la difusión de la cultura del riesgo en Costa Rica y servir de foro para el intercambio de ideas y experiencias sobre las mejores prácticas en materia de  riesgos derivados de la actividad financiera. En octubre tendremos el primer Congreso de Riesgo organizado por el Club y la ABC; los mantendremos informados.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https://scontent.xx.fbcdn.net/v/t15.5256-10/p160x160/58734146_1129750770541443_9105518722663055360_n.jpg?_nc_cat=106&amp;_nc_oc=AQlXAM7f2Jzq7Pp6ERsn5Mh3_Nr_Wz1mwwYEgzEutvIaRdE3UQa2CtLD8hyBF6UwuxA&amp;_nc_ht=scontent.xx&amp;oh=1842fa4aee7839ecea6ebfb9f03788ad&amp;oe=5E262164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14:19:11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2.89 %</a:t>
                      </a:r>
                    </a:p>
                  </a:txBody>
                  <a:tcPr/>
                </a:tc>
                <a:extLst>
                  <a:ext uri="{0D108BD9-81ED-4DB2-BD59-A6C34878D82A}">
                    <a16:rowId xmlns:a16="http://schemas.microsoft.com/office/drawing/2014/main" val="3191828825"/>
                  </a:ext>
                </a:extLst>
              </a:tr>
            </a:tbl>
          </a:graphicData>
        </a:graphic>
      </p:graphicFrame>
      <p:sp>
        <p:nvSpPr>
          <p:cNvPr id="4" name="Text Placeholder 3">
            <a:extLst>
              <a:ext uri="{FF2B5EF4-FFF2-40B4-BE49-F238E27FC236}">
                <a16:creationId xmlns:a16="http://schemas.microsoft.com/office/drawing/2014/main" id="{617C3A41-4955-4627-AB85-AC4546784585}"/>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1148525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885FF-F11E-4B48-8264-28487F226202}"/>
              </a:ext>
            </a:extLst>
          </p:cNvPr>
          <p:cNvSpPr>
            <a:spLocks noGrp="1"/>
          </p:cNvSpPr>
          <p:nvPr>
            <p:ph type="title"/>
          </p:nvPr>
        </p:nvSpPr>
        <p:spPr/>
        <p:txBody>
          <a:bodyPr/>
          <a:lstStyle/>
          <a:p>
            <a:r>
              <a:rPr lang="es-ES"/>
              <a:t>Facebook Own Videos Table | Asociación Bancaria Costarricense - 7 of 15</a:t>
            </a:r>
            <a:endParaRPr lang="en-US"/>
          </a:p>
        </p:txBody>
      </p:sp>
      <p:graphicFrame>
        <p:nvGraphicFramePr>
          <p:cNvPr id="5" name="Table Placeholder 4">
            <a:extLst>
              <a:ext uri="{FF2B5EF4-FFF2-40B4-BE49-F238E27FC236}">
                <a16:creationId xmlns:a16="http://schemas.microsoft.com/office/drawing/2014/main" id="{04745121-7BEF-4CC4-94BC-3418D347D0BD}"/>
              </a:ext>
            </a:extLst>
          </p:cNvPr>
          <p:cNvGraphicFramePr>
            <a:graphicFrameLocks noGrp="1"/>
          </p:cNvGraphicFramePr>
          <p:nvPr>
            <p:ph type="tbl" sz="quarter" idx="13"/>
            <p:extLst>
              <p:ext uri="{D42A27DB-BD31-4B8C-83A1-F6EECF244321}">
                <p14:modId xmlns:p14="http://schemas.microsoft.com/office/powerpoint/2010/main" val="1813188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6426276"/>
                    </a:ext>
                  </a:extLst>
                </a:gridCol>
                <a:gridCol w="987552">
                  <a:extLst>
                    <a:ext uri="{9D8B030D-6E8A-4147-A177-3AD203B41FA5}">
                      <a16:colId xmlns:a16="http://schemas.microsoft.com/office/drawing/2014/main" val="3517066085"/>
                    </a:ext>
                  </a:extLst>
                </a:gridCol>
                <a:gridCol w="208280">
                  <a:extLst>
                    <a:ext uri="{9D8B030D-6E8A-4147-A177-3AD203B41FA5}">
                      <a16:colId xmlns:a16="http://schemas.microsoft.com/office/drawing/2014/main" val="3235288707"/>
                    </a:ext>
                  </a:extLst>
                </a:gridCol>
                <a:gridCol w="246888">
                  <a:extLst>
                    <a:ext uri="{9D8B030D-6E8A-4147-A177-3AD203B41FA5}">
                      <a16:colId xmlns:a16="http://schemas.microsoft.com/office/drawing/2014/main" val="1677257557"/>
                    </a:ext>
                  </a:extLst>
                </a:gridCol>
                <a:gridCol w="246888">
                  <a:extLst>
                    <a:ext uri="{9D8B030D-6E8A-4147-A177-3AD203B41FA5}">
                      <a16:colId xmlns:a16="http://schemas.microsoft.com/office/drawing/2014/main" val="658557653"/>
                    </a:ext>
                  </a:extLst>
                </a:gridCol>
                <a:gridCol w="246888">
                  <a:extLst>
                    <a:ext uri="{9D8B030D-6E8A-4147-A177-3AD203B41FA5}">
                      <a16:colId xmlns:a16="http://schemas.microsoft.com/office/drawing/2014/main" val="3941051711"/>
                    </a:ext>
                  </a:extLst>
                </a:gridCol>
                <a:gridCol w="246888">
                  <a:extLst>
                    <a:ext uri="{9D8B030D-6E8A-4147-A177-3AD203B41FA5}">
                      <a16:colId xmlns:a16="http://schemas.microsoft.com/office/drawing/2014/main" val="3980818160"/>
                    </a:ext>
                  </a:extLst>
                </a:gridCol>
                <a:gridCol w="246888">
                  <a:extLst>
                    <a:ext uri="{9D8B030D-6E8A-4147-A177-3AD203B41FA5}">
                      <a16:colId xmlns:a16="http://schemas.microsoft.com/office/drawing/2014/main" val="884087596"/>
                    </a:ext>
                  </a:extLst>
                </a:gridCol>
                <a:gridCol w="246888">
                  <a:extLst>
                    <a:ext uri="{9D8B030D-6E8A-4147-A177-3AD203B41FA5}">
                      <a16:colId xmlns:a16="http://schemas.microsoft.com/office/drawing/2014/main" val="2425028192"/>
                    </a:ext>
                  </a:extLst>
                </a:gridCol>
                <a:gridCol w="246888">
                  <a:extLst>
                    <a:ext uri="{9D8B030D-6E8A-4147-A177-3AD203B41FA5}">
                      <a16:colId xmlns:a16="http://schemas.microsoft.com/office/drawing/2014/main" val="1881537866"/>
                    </a:ext>
                  </a:extLst>
                </a:gridCol>
                <a:gridCol w="246888">
                  <a:extLst>
                    <a:ext uri="{9D8B030D-6E8A-4147-A177-3AD203B41FA5}">
                      <a16:colId xmlns:a16="http://schemas.microsoft.com/office/drawing/2014/main" val="2786686420"/>
                    </a:ext>
                  </a:extLst>
                </a:gridCol>
                <a:gridCol w="246888">
                  <a:extLst>
                    <a:ext uri="{9D8B030D-6E8A-4147-A177-3AD203B41FA5}">
                      <a16:colId xmlns:a16="http://schemas.microsoft.com/office/drawing/2014/main" val="1974487352"/>
                    </a:ext>
                  </a:extLst>
                </a:gridCol>
                <a:gridCol w="246888">
                  <a:extLst>
                    <a:ext uri="{9D8B030D-6E8A-4147-A177-3AD203B41FA5}">
                      <a16:colId xmlns:a16="http://schemas.microsoft.com/office/drawing/2014/main" val="2987381840"/>
                    </a:ext>
                  </a:extLst>
                </a:gridCol>
                <a:gridCol w="246888">
                  <a:extLst>
                    <a:ext uri="{9D8B030D-6E8A-4147-A177-3AD203B41FA5}">
                      <a16:colId xmlns:a16="http://schemas.microsoft.com/office/drawing/2014/main" val="2769288356"/>
                    </a:ext>
                  </a:extLst>
                </a:gridCol>
                <a:gridCol w="246888">
                  <a:extLst>
                    <a:ext uri="{9D8B030D-6E8A-4147-A177-3AD203B41FA5}">
                      <a16:colId xmlns:a16="http://schemas.microsoft.com/office/drawing/2014/main" val="4026662066"/>
                    </a:ext>
                  </a:extLst>
                </a:gridCol>
                <a:gridCol w="246888">
                  <a:extLst>
                    <a:ext uri="{9D8B030D-6E8A-4147-A177-3AD203B41FA5}">
                      <a16:colId xmlns:a16="http://schemas.microsoft.com/office/drawing/2014/main" val="3211140197"/>
                    </a:ext>
                  </a:extLst>
                </a:gridCol>
                <a:gridCol w="246888">
                  <a:extLst>
                    <a:ext uri="{9D8B030D-6E8A-4147-A177-3AD203B41FA5}">
                      <a16:colId xmlns:a16="http://schemas.microsoft.com/office/drawing/2014/main" val="2558248022"/>
                    </a:ext>
                  </a:extLst>
                </a:gridCol>
                <a:gridCol w="246888">
                  <a:extLst>
                    <a:ext uri="{9D8B030D-6E8A-4147-A177-3AD203B41FA5}">
                      <a16:colId xmlns:a16="http://schemas.microsoft.com/office/drawing/2014/main" val="850906416"/>
                    </a:ext>
                  </a:extLst>
                </a:gridCol>
                <a:gridCol w="246888">
                  <a:extLst>
                    <a:ext uri="{9D8B030D-6E8A-4147-A177-3AD203B41FA5}">
                      <a16:colId xmlns:a16="http://schemas.microsoft.com/office/drawing/2014/main" val="2385445985"/>
                    </a:ext>
                  </a:extLst>
                </a:gridCol>
                <a:gridCol w="246888">
                  <a:extLst>
                    <a:ext uri="{9D8B030D-6E8A-4147-A177-3AD203B41FA5}">
                      <a16:colId xmlns:a16="http://schemas.microsoft.com/office/drawing/2014/main" val="2841735478"/>
                    </a:ext>
                  </a:extLst>
                </a:gridCol>
                <a:gridCol w="246888">
                  <a:extLst>
                    <a:ext uri="{9D8B030D-6E8A-4147-A177-3AD203B41FA5}">
                      <a16:colId xmlns:a16="http://schemas.microsoft.com/office/drawing/2014/main" val="1420485347"/>
                    </a:ext>
                  </a:extLst>
                </a:gridCol>
                <a:gridCol w="246888">
                  <a:extLst>
                    <a:ext uri="{9D8B030D-6E8A-4147-A177-3AD203B41FA5}">
                      <a16:colId xmlns:a16="http://schemas.microsoft.com/office/drawing/2014/main" val="890290956"/>
                    </a:ext>
                  </a:extLst>
                </a:gridCol>
                <a:gridCol w="208280">
                  <a:extLst>
                    <a:ext uri="{9D8B030D-6E8A-4147-A177-3AD203B41FA5}">
                      <a16:colId xmlns:a16="http://schemas.microsoft.com/office/drawing/2014/main" val="2687627067"/>
                    </a:ext>
                  </a:extLst>
                </a:gridCol>
                <a:gridCol w="208280">
                  <a:extLst>
                    <a:ext uri="{9D8B030D-6E8A-4147-A177-3AD203B41FA5}">
                      <a16:colId xmlns:a16="http://schemas.microsoft.com/office/drawing/2014/main" val="433170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8742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- 2019-07-13 00:44:50</a:t>
                      </a:r>
                      <a:r>
                        <a:rPr kumimoji="0" lang="es-ES" sz="1000" b="0" i="0" u="none" strike="noStrike" kern="1200" cap="none" spc="0" normalizeH="0" baseline="0" noProof="0">
                          <a:ln>
                            <a:noFill/>
                          </a:ln>
                          <a:solidFill>
                            <a:prstClr val="black"/>
                          </a:solidFill>
                          <a:effectLst/>
                          <a:uLnTx/>
                          <a:uFillTx/>
                          <a:latin typeface="+mn-lt"/>
                          <a:ea typeface="+mn-ea"/>
                          <a:cs typeface="+mn-cs"/>
                        </a:rPr>
                        <a:t>
 ¿Conocés alguno se los servicios financieros que no pagarán IVA? Te lo contamos en este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https://scontent.xx.fbcdn.net/v/t15.5256-10/p168x128/64458507_1088263824896649_5365045491421675520_n.jpg?_nc_cat=110&amp;_nc_oc=AQkn7bIJQtoWeIavDozQ1G8B7m2DXp7Ke5cF7ecEwrR7DxigA8zKcFsameWJXghJeG4&amp;_nc_ht=scontent.xx&amp;oh=6d4e192b545eb3086e9074af664152a1&amp;oe=5E2732B0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14:19:11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2.55 %</a:t>
                      </a:r>
                    </a:p>
                  </a:txBody>
                  <a:tcPr/>
                </a:tc>
                <a:extLst>
                  <a:ext uri="{0D108BD9-81ED-4DB2-BD59-A6C34878D82A}">
                    <a16:rowId xmlns:a16="http://schemas.microsoft.com/office/drawing/2014/main" val="2936643483"/>
                  </a:ext>
                </a:extLst>
              </a:tr>
            </a:tbl>
          </a:graphicData>
        </a:graphic>
      </p:graphicFrame>
      <p:sp>
        <p:nvSpPr>
          <p:cNvPr id="4" name="Text Placeholder 3">
            <a:extLst>
              <a:ext uri="{FF2B5EF4-FFF2-40B4-BE49-F238E27FC236}">
                <a16:creationId xmlns:a16="http://schemas.microsoft.com/office/drawing/2014/main" id="{E9F25D55-0E79-42E4-AA79-F82D1C4A4097}"/>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2619210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4F102-6184-4456-B04D-3E07B6B4362E}"/>
              </a:ext>
            </a:extLst>
          </p:cNvPr>
          <p:cNvSpPr>
            <a:spLocks noGrp="1"/>
          </p:cNvSpPr>
          <p:nvPr>
            <p:ph type="title"/>
          </p:nvPr>
        </p:nvSpPr>
        <p:spPr/>
        <p:txBody>
          <a:bodyPr/>
          <a:lstStyle/>
          <a:p>
            <a:r>
              <a:rPr lang="es-ES"/>
              <a:t>Facebook Own Videos Table | Asociación Bancaria Costarricense - 8 of 15</a:t>
            </a:r>
            <a:endParaRPr lang="en-US"/>
          </a:p>
        </p:txBody>
      </p:sp>
      <p:graphicFrame>
        <p:nvGraphicFramePr>
          <p:cNvPr id="5" name="Table Placeholder 4">
            <a:extLst>
              <a:ext uri="{FF2B5EF4-FFF2-40B4-BE49-F238E27FC236}">
                <a16:creationId xmlns:a16="http://schemas.microsoft.com/office/drawing/2014/main" id="{2DF79665-DF4F-4BAB-8F01-4A3E47B406D7}"/>
              </a:ext>
            </a:extLst>
          </p:cNvPr>
          <p:cNvGraphicFramePr>
            <a:graphicFrameLocks noGrp="1"/>
          </p:cNvGraphicFramePr>
          <p:nvPr>
            <p:ph type="tbl" sz="quarter" idx="13"/>
            <p:extLst>
              <p:ext uri="{D42A27DB-BD31-4B8C-83A1-F6EECF244321}">
                <p14:modId xmlns:p14="http://schemas.microsoft.com/office/powerpoint/2010/main" val="1429055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268146"/>
                    </a:ext>
                  </a:extLst>
                </a:gridCol>
                <a:gridCol w="987552">
                  <a:extLst>
                    <a:ext uri="{9D8B030D-6E8A-4147-A177-3AD203B41FA5}">
                      <a16:colId xmlns:a16="http://schemas.microsoft.com/office/drawing/2014/main" val="3597764380"/>
                    </a:ext>
                  </a:extLst>
                </a:gridCol>
                <a:gridCol w="208280">
                  <a:extLst>
                    <a:ext uri="{9D8B030D-6E8A-4147-A177-3AD203B41FA5}">
                      <a16:colId xmlns:a16="http://schemas.microsoft.com/office/drawing/2014/main" val="477139384"/>
                    </a:ext>
                  </a:extLst>
                </a:gridCol>
                <a:gridCol w="246888">
                  <a:extLst>
                    <a:ext uri="{9D8B030D-6E8A-4147-A177-3AD203B41FA5}">
                      <a16:colId xmlns:a16="http://schemas.microsoft.com/office/drawing/2014/main" val="2927169498"/>
                    </a:ext>
                  </a:extLst>
                </a:gridCol>
                <a:gridCol w="246888">
                  <a:extLst>
                    <a:ext uri="{9D8B030D-6E8A-4147-A177-3AD203B41FA5}">
                      <a16:colId xmlns:a16="http://schemas.microsoft.com/office/drawing/2014/main" val="4136740818"/>
                    </a:ext>
                  </a:extLst>
                </a:gridCol>
                <a:gridCol w="246888">
                  <a:extLst>
                    <a:ext uri="{9D8B030D-6E8A-4147-A177-3AD203B41FA5}">
                      <a16:colId xmlns:a16="http://schemas.microsoft.com/office/drawing/2014/main" val="3624666548"/>
                    </a:ext>
                  </a:extLst>
                </a:gridCol>
                <a:gridCol w="246888">
                  <a:extLst>
                    <a:ext uri="{9D8B030D-6E8A-4147-A177-3AD203B41FA5}">
                      <a16:colId xmlns:a16="http://schemas.microsoft.com/office/drawing/2014/main" val="480652115"/>
                    </a:ext>
                  </a:extLst>
                </a:gridCol>
                <a:gridCol w="246888">
                  <a:extLst>
                    <a:ext uri="{9D8B030D-6E8A-4147-A177-3AD203B41FA5}">
                      <a16:colId xmlns:a16="http://schemas.microsoft.com/office/drawing/2014/main" val="3843837457"/>
                    </a:ext>
                  </a:extLst>
                </a:gridCol>
                <a:gridCol w="246888">
                  <a:extLst>
                    <a:ext uri="{9D8B030D-6E8A-4147-A177-3AD203B41FA5}">
                      <a16:colId xmlns:a16="http://schemas.microsoft.com/office/drawing/2014/main" val="3744616265"/>
                    </a:ext>
                  </a:extLst>
                </a:gridCol>
                <a:gridCol w="246888">
                  <a:extLst>
                    <a:ext uri="{9D8B030D-6E8A-4147-A177-3AD203B41FA5}">
                      <a16:colId xmlns:a16="http://schemas.microsoft.com/office/drawing/2014/main" val="2455350019"/>
                    </a:ext>
                  </a:extLst>
                </a:gridCol>
                <a:gridCol w="246888">
                  <a:extLst>
                    <a:ext uri="{9D8B030D-6E8A-4147-A177-3AD203B41FA5}">
                      <a16:colId xmlns:a16="http://schemas.microsoft.com/office/drawing/2014/main" val="45762427"/>
                    </a:ext>
                  </a:extLst>
                </a:gridCol>
                <a:gridCol w="246888">
                  <a:extLst>
                    <a:ext uri="{9D8B030D-6E8A-4147-A177-3AD203B41FA5}">
                      <a16:colId xmlns:a16="http://schemas.microsoft.com/office/drawing/2014/main" val="4106925689"/>
                    </a:ext>
                  </a:extLst>
                </a:gridCol>
                <a:gridCol w="246888">
                  <a:extLst>
                    <a:ext uri="{9D8B030D-6E8A-4147-A177-3AD203B41FA5}">
                      <a16:colId xmlns:a16="http://schemas.microsoft.com/office/drawing/2014/main" val="160657182"/>
                    </a:ext>
                  </a:extLst>
                </a:gridCol>
                <a:gridCol w="246888">
                  <a:extLst>
                    <a:ext uri="{9D8B030D-6E8A-4147-A177-3AD203B41FA5}">
                      <a16:colId xmlns:a16="http://schemas.microsoft.com/office/drawing/2014/main" val="3515531842"/>
                    </a:ext>
                  </a:extLst>
                </a:gridCol>
                <a:gridCol w="246888">
                  <a:extLst>
                    <a:ext uri="{9D8B030D-6E8A-4147-A177-3AD203B41FA5}">
                      <a16:colId xmlns:a16="http://schemas.microsoft.com/office/drawing/2014/main" val="221770857"/>
                    </a:ext>
                  </a:extLst>
                </a:gridCol>
                <a:gridCol w="246888">
                  <a:extLst>
                    <a:ext uri="{9D8B030D-6E8A-4147-A177-3AD203B41FA5}">
                      <a16:colId xmlns:a16="http://schemas.microsoft.com/office/drawing/2014/main" val="493653745"/>
                    </a:ext>
                  </a:extLst>
                </a:gridCol>
                <a:gridCol w="246888">
                  <a:extLst>
                    <a:ext uri="{9D8B030D-6E8A-4147-A177-3AD203B41FA5}">
                      <a16:colId xmlns:a16="http://schemas.microsoft.com/office/drawing/2014/main" val="1374230501"/>
                    </a:ext>
                  </a:extLst>
                </a:gridCol>
                <a:gridCol w="246888">
                  <a:extLst>
                    <a:ext uri="{9D8B030D-6E8A-4147-A177-3AD203B41FA5}">
                      <a16:colId xmlns:a16="http://schemas.microsoft.com/office/drawing/2014/main" val="2983992549"/>
                    </a:ext>
                  </a:extLst>
                </a:gridCol>
                <a:gridCol w="246888">
                  <a:extLst>
                    <a:ext uri="{9D8B030D-6E8A-4147-A177-3AD203B41FA5}">
                      <a16:colId xmlns:a16="http://schemas.microsoft.com/office/drawing/2014/main" val="571497111"/>
                    </a:ext>
                  </a:extLst>
                </a:gridCol>
                <a:gridCol w="246888">
                  <a:extLst>
                    <a:ext uri="{9D8B030D-6E8A-4147-A177-3AD203B41FA5}">
                      <a16:colId xmlns:a16="http://schemas.microsoft.com/office/drawing/2014/main" val="2108266733"/>
                    </a:ext>
                  </a:extLst>
                </a:gridCol>
                <a:gridCol w="246888">
                  <a:extLst>
                    <a:ext uri="{9D8B030D-6E8A-4147-A177-3AD203B41FA5}">
                      <a16:colId xmlns:a16="http://schemas.microsoft.com/office/drawing/2014/main" val="3183057654"/>
                    </a:ext>
                  </a:extLst>
                </a:gridCol>
                <a:gridCol w="246888">
                  <a:extLst>
                    <a:ext uri="{9D8B030D-6E8A-4147-A177-3AD203B41FA5}">
                      <a16:colId xmlns:a16="http://schemas.microsoft.com/office/drawing/2014/main" val="590073231"/>
                    </a:ext>
                  </a:extLst>
                </a:gridCol>
                <a:gridCol w="208280">
                  <a:extLst>
                    <a:ext uri="{9D8B030D-6E8A-4147-A177-3AD203B41FA5}">
                      <a16:colId xmlns:a16="http://schemas.microsoft.com/office/drawing/2014/main" val="871818445"/>
                    </a:ext>
                  </a:extLst>
                </a:gridCol>
                <a:gridCol w="208280">
                  <a:extLst>
                    <a:ext uri="{9D8B030D-6E8A-4147-A177-3AD203B41FA5}">
                      <a16:colId xmlns:a16="http://schemas.microsoft.com/office/drawing/2014/main" val="2557271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094618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- 2019-01-22 02:24:06</a:t>
                      </a:r>
                      <a:r>
                        <a:rPr kumimoji="0" lang="es-ES" sz="1000" b="0" i="0" u="none" strike="noStrike" kern="1200" cap="none" spc="0" normalizeH="0" baseline="0" noProof="0">
                          <a:ln>
                            <a:noFill/>
                          </a:ln>
                          <a:solidFill>
                            <a:prstClr val="black"/>
                          </a:solidFill>
                          <a:effectLst/>
                          <a:uLnTx/>
                          <a:uFillTx/>
                          <a:latin typeface="+mn-lt"/>
                          <a:ea typeface="+mn-ea"/>
                          <a:cs typeface="+mn-cs"/>
                        </a:rPr>
                        <a:t>
 Si estás pensando en iniciar con las compras de entrada a clases seguí este consejo. #tipcuestadeenero.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https://scontent.xx.fbcdn.net/v/t15.5256-10/p160x160/50549459_383186572445413_1291118296468291584_n.jpg?_nc_cat=101&amp;_nc_oc=AQmYyLkXxDGQmWo1BGL4cwyuEeN_xTAXh0LCyBuW0AoQ64wtkDmEhukrfmkwEWz0TgM&amp;_nc_ht=scontent.xx&amp;oh=0a5f982ed9ed8b4f9e2eb2b0151633a3&amp;oe=5E170D3A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14:19:11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5.52 %</a:t>
                      </a:r>
                    </a:p>
                  </a:txBody>
                  <a:tcPr/>
                </a:tc>
                <a:extLst>
                  <a:ext uri="{0D108BD9-81ED-4DB2-BD59-A6C34878D82A}">
                    <a16:rowId xmlns:a16="http://schemas.microsoft.com/office/drawing/2014/main" val="2680070723"/>
                  </a:ext>
                </a:extLst>
              </a:tr>
            </a:tbl>
          </a:graphicData>
        </a:graphic>
      </p:graphicFrame>
      <p:sp>
        <p:nvSpPr>
          <p:cNvPr id="4" name="Text Placeholder 3">
            <a:extLst>
              <a:ext uri="{FF2B5EF4-FFF2-40B4-BE49-F238E27FC236}">
                <a16:creationId xmlns:a16="http://schemas.microsoft.com/office/drawing/2014/main" id="{343255AD-F14F-498F-B1D0-BE945F0DCB3C}"/>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15870813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86F34-E1D0-4A33-B6BD-9F43179377C8}"/>
              </a:ext>
            </a:extLst>
          </p:cNvPr>
          <p:cNvSpPr>
            <a:spLocks noGrp="1"/>
          </p:cNvSpPr>
          <p:nvPr>
            <p:ph type="title"/>
          </p:nvPr>
        </p:nvSpPr>
        <p:spPr/>
        <p:txBody>
          <a:bodyPr/>
          <a:lstStyle/>
          <a:p>
            <a:r>
              <a:rPr lang="es-ES"/>
              <a:t>Facebook Own Videos Table | Asociación Bancaria Costarricense - 9 of 15</a:t>
            </a:r>
            <a:endParaRPr lang="en-US"/>
          </a:p>
        </p:txBody>
      </p:sp>
      <p:graphicFrame>
        <p:nvGraphicFramePr>
          <p:cNvPr id="5" name="Table Placeholder 4">
            <a:extLst>
              <a:ext uri="{FF2B5EF4-FFF2-40B4-BE49-F238E27FC236}">
                <a16:creationId xmlns:a16="http://schemas.microsoft.com/office/drawing/2014/main" id="{E6945D96-7F91-438C-A661-C310BBC9D2B3}"/>
              </a:ext>
            </a:extLst>
          </p:cNvPr>
          <p:cNvGraphicFramePr>
            <a:graphicFrameLocks noGrp="1"/>
          </p:cNvGraphicFramePr>
          <p:nvPr>
            <p:ph type="tbl" sz="quarter" idx="13"/>
            <p:extLst>
              <p:ext uri="{D42A27DB-BD31-4B8C-83A1-F6EECF244321}">
                <p14:modId xmlns:p14="http://schemas.microsoft.com/office/powerpoint/2010/main" val="1727996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6665134"/>
                    </a:ext>
                  </a:extLst>
                </a:gridCol>
                <a:gridCol w="987552">
                  <a:extLst>
                    <a:ext uri="{9D8B030D-6E8A-4147-A177-3AD203B41FA5}">
                      <a16:colId xmlns:a16="http://schemas.microsoft.com/office/drawing/2014/main" val="1843664312"/>
                    </a:ext>
                  </a:extLst>
                </a:gridCol>
                <a:gridCol w="208280">
                  <a:extLst>
                    <a:ext uri="{9D8B030D-6E8A-4147-A177-3AD203B41FA5}">
                      <a16:colId xmlns:a16="http://schemas.microsoft.com/office/drawing/2014/main" val="4254549777"/>
                    </a:ext>
                  </a:extLst>
                </a:gridCol>
                <a:gridCol w="246888">
                  <a:extLst>
                    <a:ext uri="{9D8B030D-6E8A-4147-A177-3AD203B41FA5}">
                      <a16:colId xmlns:a16="http://schemas.microsoft.com/office/drawing/2014/main" val="1973217264"/>
                    </a:ext>
                  </a:extLst>
                </a:gridCol>
                <a:gridCol w="246888">
                  <a:extLst>
                    <a:ext uri="{9D8B030D-6E8A-4147-A177-3AD203B41FA5}">
                      <a16:colId xmlns:a16="http://schemas.microsoft.com/office/drawing/2014/main" val="1420527869"/>
                    </a:ext>
                  </a:extLst>
                </a:gridCol>
                <a:gridCol w="246888">
                  <a:extLst>
                    <a:ext uri="{9D8B030D-6E8A-4147-A177-3AD203B41FA5}">
                      <a16:colId xmlns:a16="http://schemas.microsoft.com/office/drawing/2014/main" val="2679630568"/>
                    </a:ext>
                  </a:extLst>
                </a:gridCol>
                <a:gridCol w="246888">
                  <a:extLst>
                    <a:ext uri="{9D8B030D-6E8A-4147-A177-3AD203B41FA5}">
                      <a16:colId xmlns:a16="http://schemas.microsoft.com/office/drawing/2014/main" val="4236854540"/>
                    </a:ext>
                  </a:extLst>
                </a:gridCol>
                <a:gridCol w="246888">
                  <a:extLst>
                    <a:ext uri="{9D8B030D-6E8A-4147-A177-3AD203B41FA5}">
                      <a16:colId xmlns:a16="http://schemas.microsoft.com/office/drawing/2014/main" val="1575023955"/>
                    </a:ext>
                  </a:extLst>
                </a:gridCol>
                <a:gridCol w="246888">
                  <a:extLst>
                    <a:ext uri="{9D8B030D-6E8A-4147-A177-3AD203B41FA5}">
                      <a16:colId xmlns:a16="http://schemas.microsoft.com/office/drawing/2014/main" val="3593341344"/>
                    </a:ext>
                  </a:extLst>
                </a:gridCol>
                <a:gridCol w="246888">
                  <a:extLst>
                    <a:ext uri="{9D8B030D-6E8A-4147-A177-3AD203B41FA5}">
                      <a16:colId xmlns:a16="http://schemas.microsoft.com/office/drawing/2014/main" val="2004284292"/>
                    </a:ext>
                  </a:extLst>
                </a:gridCol>
                <a:gridCol w="246888">
                  <a:extLst>
                    <a:ext uri="{9D8B030D-6E8A-4147-A177-3AD203B41FA5}">
                      <a16:colId xmlns:a16="http://schemas.microsoft.com/office/drawing/2014/main" val="1263412614"/>
                    </a:ext>
                  </a:extLst>
                </a:gridCol>
                <a:gridCol w="246888">
                  <a:extLst>
                    <a:ext uri="{9D8B030D-6E8A-4147-A177-3AD203B41FA5}">
                      <a16:colId xmlns:a16="http://schemas.microsoft.com/office/drawing/2014/main" val="2884237035"/>
                    </a:ext>
                  </a:extLst>
                </a:gridCol>
                <a:gridCol w="246888">
                  <a:extLst>
                    <a:ext uri="{9D8B030D-6E8A-4147-A177-3AD203B41FA5}">
                      <a16:colId xmlns:a16="http://schemas.microsoft.com/office/drawing/2014/main" val="473998966"/>
                    </a:ext>
                  </a:extLst>
                </a:gridCol>
                <a:gridCol w="246888">
                  <a:extLst>
                    <a:ext uri="{9D8B030D-6E8A-4147-A177-3AD203B41FA5}">
                      <a16:colId xmlns:a16="http://schemas.microsoft.com/office/drawing/2014/main" val="3453182223"/>
                    </a:ext>
                  </a:extLst>
                </a:gridCol>
                <a:gridCol w="246888">
                  <a:extLst>
                    <a:ext uri="{9D8B030D-6E8A-4147-A177-3AD203B41FA5}">
                      <a16:colId xmlns:a16="http://schemas.microsoft.com/office/drawing/2014/main" val="1330797819"/>
                    </a:ext>
                  </a:extLst>
                </a:gridCol>
                <a:gridCol w="246888">
                  <a:extLst>
                    <a:ext uri="{9D8B030D-6E8A-4147-A177-3AD203B41FA5}">
                      <a16:colId xmlns:a16="http://schemas.microsoft.com/office/drawing/2014/main" val="2698546812"/>
                    </a:ext>
                  </a:extLst>
                </a:gridCol>
                <a:gridCol w="246888">
                  <a:extLst>
                    <a:ext uri="{9D8B030D-6E8A-4147-A177-3AD203B41FA5}">
                      <a16:colId xmlns:a16="http://schemas.microsoft.com/office/drawing/2014/main" val="3428010965"/>
                    </a:ext>
                  </a:extLst>
                </a:gridCol>
                <a:gridCol w="246888">
                  <a:extLst>
                    <a:ext uri="{9D8B030D-6E8A-4147-A177-3AD203B41FA5}">
                      <a16:colId xmlns:a16="http://schemas.microsoft.com/office/drawing/2014/main" val="4168314583"/>
                    </a:ext>
                  </a:extLst>
                </a:gridCol>
                <a:gridCol w="246888">
                  <a:extLst>
                    <a:ext uri="{9D8B030D-6E8A-4147-A177-3AD203B41FA5}">
                      <a16:colId xmlns:a16="http://schemas.microsoft.com/office/drawing/2014/main" val="1554159928"/>
                    </a:ext>
                  </a:extLst>
                </a:gridCol>
                <a:gridCol w="246888">
                  <a:extLst>
                    <a:ext uri="{9D8B030D-6E8A-4147-A177-3AD203B41FA5}">
                      <a16:colId xmlns:a16="http://schemas.microsoft.com/office/drawing/2014/main" val="2702094646"/>
                    </a:ext>
                  </a:extLst>
                </a:gridCol>
                <a:gridCol w="246888">
                  <a:extLst>
                    <a:ext uri="{9D8B030D-6E8A-4147-A177-3AD203B41FA5}">
                      <a16:colId xmlns:a16="http://schemas.microsoft.com/office/drawing/2014/main" val="1969408098"/>
                    </a:ext>
                  </a:extLst>
                </a:gridCol>
                <a:gridCol w="246888">
                  <a:extLst>
                    <a:ext uri="{9D8B030D-6E8A-4147-A177-3AD203B41FA5}">
                      <a16:colId xmlns:a16="http://schemas.microsoft.com/office/drawing/2014/main" val="705458586"/>
                    </a:ext>
                  </a:extLst>
                </a:gridCol>
                <a:gridCol w="208280">
                  <a:extLst>
                    <a:ext uri="{9D8B030D-6E8A-4147-A177-3AD203B41FA5}">
                      <a16:colId xmlns:a16="http://schemas.microsoft.com/office/drawing/2014/main" val="1332999865"/>
                    </a:ext>
                  </a:extLst>
                </a:gridCol>
                <a:gridCol w="208280">
                  <a:extLst>
                    <a:ext uri="{9D8B030D-6E8A-4147-A177-3AD203B41FA5}">
                      <a16:colId xmlns:a16="http://schemas.microsoft.com/office/drawing/2014/main" val="344275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91245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- 2019-06-15 00:04:39</a:t>
                      </a:r>
                      <a:r>
                        <a:rPr kumimoji="0" lang="es-ES" sz="1000" b="0" i="0" u="none" strike="noStrike" kern="1200" cap="none" spc="0" normalizeH="0" baseline="0" noProof="0">
                          <a:ln>
                            <a:noFill/>
                          </a:ln>
                          <a:solidFill>
                            <a:prstClr val="black"/>
                          </a:solidFill>
                          <a:effectLst/>
                          <a:uLnTx/>
                          <a:uFillTx/>
                          <a:latin typeface="+mn-lt"/>
                          <a:ea typeface="+mn-ea"/>
                          <a:cs typeface="+mn-cs"/>
                        </a:rPr>
                        <a:t>
 ¡IMPORTANTE! Aquí te contamos que sobre algunos productos y servicios que están exentos del IVA.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https://scontent.xx.fbcdn.net/v/t15.5256-10/p168x128/61631304_1253347881498431_378759933040001024_n.jpg?_nc_cat=106&amp;_nc_oc=AQm18ql8C-UV0exrd616UkS54HBdjJC_4Y7o868dDmiPyXVZ-J4mKsDuMthUf0_hCfc&amp;_nc_ht=scontent.xx&amp;oh=25a1b49a0e30a2d696a108f9934cd2e5&amp;oe=5E32D133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14:19:11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2.15 %</a:t>
                      </a:r>
                    </a:p>
                  </a:txBody>
                  <a:tcPr/>
                </a:tc>
                <a:extLst>
                  <a:ext uri="{0D108BD9-81ED-4DB2-BD59-A6C34878D82A}">
                    <a16:rowId xmlns:a16="http://schemas.microsoft.com/office/drawing/2014/main" val="1197004180"/>
                  </a:ext>
                </a:extLst>
              </a:tr>
            </a:tbl>
          </a:graphicData>
        </a:graphic>
      </p:graphicFrame>
      <p:sp>
        <p:nvSpPr>
          <p:cNvPr id="4" name="Text Placeholder 3">
            <a:extLst>
              <a:ext uri="{FF2B5EF4-FFF2-40B4-BE49-F238E27FC236}">
                <a16:creationId xmlns:a16="http://schemas.microsoft.com/office/drawing/2014/main" id="{DB0FCC1A-EE1B-4356-8C02-6DCBE508ABA1}"/>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2736209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F19EB-6A70-4E25-B8E0-DB4DBF94E2EC}"/>
              </a:ext>
            </a:extLst>
          </p:cNvPr>
          <p:cNvSpPr>
            <a:spLocks noGrp="1"/>
          </p:cNvSpPr>
          <p:nvPr>
            <p:ph type="title"/>
          </p:nvPr>
        </p:nvSpPr>
        <p:spPr/>
        <p:txBody>
          <a:bodyPr/>
          <a:lstStyle/>
          <a:p>
            <a:r>
              <a:rPr lang="es-ES"/>
              <a:t>Facebook Own Videos Table | Asociación Bancaria Costarricense - 10 of 15</a:t>
            </a:r>
            <a:endParaRPr lang="en-US"/>
          </a:p>
        </p:txBody>
      </p:sp>
      <p:graphicFrame>
        <p:nvGraphicFramePr>
          <p:cNvPr id="5" name="Table Placeholder 4">
            <a:extLst>
              <a:ext uri="{FF2B5EF4-FFF2-40B4-BE49-F238E27FC236}">
                <a16:creationId xmlns:a16="http://schemas.microsoft.com/office/drawing/2014/main" id="{4CC7B82E-6373-46EB-855E-D7414857CE91}"/>
              </a:ext>
            </a:extLst>
          </p:cNvPr>
          <p:cNvGraphicFramePr>
            <a:graphicFrameLocks noGrp="1"/>
          </p:cNvGraphicFramePr>
          <p:nvPr>
            <p:ph type="tbl" sz="quarter" idx="13"/>
            <p:extLst>
              <p:ext uri="{D42A27DB-BD31-4B8C-83A1-F6EECF244321}">
                <p14:modId xmlns:p14="http://schemas.microsoft.com/office/powerpoint/2010/main" val="787855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547758"/>
                    </a:ext>
                  </a:extLst>
                </a:gridCol>
                <a:gridCol w="987552">
                  <a:extLst>
                    <a:ext uri="{9D8B030D-6E8A-4147-A177-3AD203B41FA5}">
                      <a16:colId xmlns:a16="http://schemas.microsoft.com/office/drawing/2014/main" val="2599098700"/>
                    </a:ext>
                  </a:extLst>
                </a:gridCol>
                <a:gridCol w="208280">
                  <a:extLst>
                    <a:ext uri="{9D8B030D-6E8A-4147-A177-3AD203B41FA5}">
                      <a16:colId xmlns:a16="http://schemas.microsoft.com/office/drawing/2014/main" val="2108844614"/>
                    </a:ext>
                  </a:extLst>
                </a:gridCol>
                <a:gridCol w="246888">
                  <a:extLst>
                    <a:ext uri="{9D8B030D-6E8A-4147-A177-3AD203B41FA5}">
                      <a16:colId xmlns:a16="http://schemas.microsoft.com/office/drawing/2014/main" val="4167679057"/>
                    </a:ext>
                  </a:extLst>
                </a:gridCol>
                <a:gridCol w="246888">
                  <a:extLst>
                    <a:ext uri="{9D8B030D-6E8A-4147-A177-3AD203B41FA5}">
                      <a16:colId xmlns:a16="http://schemas.microsoft.com/office/drawing/2014/main" val="2646040293"/>
                    </a:ext>
                  </a:extLst>
                </a:gridCol>
                <a:gridCol w="246888">
                  <a:extLst>
                    <a:ext uri="{9D8B030D-6E8A-4147-A177-3AD203B41FA5}">
                      <a16:colId xmlns:a16="http://schemas.microsoft.com/office/drawing/2014/main" val="3413975148"/>
                    </a:ext>
                  </a:extLst>
                </a:gridCol>
                <a:gridCol w="246888">
                  <a:extLst>
                    <a:ext uri="{9D8B030D-6E8A-4147-A177-3AD203B41FA5}">
                      <a16:colId xmlns:a16="http://schemas.microsoft.com/office/drawing/2014/main" val="1482037122"/>
                    </a:ext>
                  </a:extLst>
                </a:gridCol>
                <a:gridCol w="246888">
                  <a:extLst>
                    <a:ext uri="{9D8B030D-6E8A-4147-A177-3AD203B41FA5}">
                      <a16:colId xmlns:a16="http://schemas.microsoft.com/office/drawing/2014/main" val="2095444240"/>
                    </a:ext>
                  </a:extLst>
                </a:gridCol>
                <a:gridCol w="246888">
                  <a:extLst>
                    <a:ext uri="{9D8B030D-6E8A-4147-A177-3AD203B41FA5}">
                      <a16:colId xmlns:a16="http://schemas.microsoft.com/office/drawing/2014/main" val="606321984"/>
                    </a:ext>
                  </a:extLst>
                </a:gridCol>
                <a:gridCol w="246888">
                  <a:extLst>
                    <a:ext uri="{9D8B030D-6E8A-4147-A177-3AD203B41FA5}">
                      <a16:colId xmlns:a16="http://schemas.microsoft.com/office/drawing/2014/main" val="2593958463"/>
                    </a:ext>
                  </a:extLst>
                </a:gridCol>
                <a:gridCol w="246888">
                  <a:extLst>
                    <a:ext uri="{9D8B030D-6E8A-4147-A177-3AD203B41FA5}">
                      <a16:colId xmlns:a16="http://schemas.microsoft.com/office/drawing/2014/main" val="1244359285"/>
                    </a:ext>
                  </a:extLst>
                </a:gridCol>
                <a:gridCol w="246888">
                  <a:extLst>
                    <a:ext uri="{9D8B030D-6E8A-4147-A177-3AD203B41FA5}">
                      <a16:colId xmlns:a16="http://schemas.microsoft.com/office/drawing/2014/main" val="4085149048"/>
                    </a:ext>
                  </a:extLst>
                </a:gridCol>
                <a:gridCol w="246888">
                  <a:extLst>
                    <a:ext uri="{9D8B030D-6E8A-4147-A177-3AD203B41FA5}">
                      <a16:colId xmlns:a16="http://schemas.microsoft.com/office/drawing/2014/main" val="3096316059"/>
                    </a:ext>
                  </a:extLst>
                </a:gridCol>
                <a:gridCol w="246888">
                  <a:extLst>
                    <a:ext uri="{9D8B030D-6E8A-4147-A177-3AD203B41FA5}">
                      <a16:colId xmlns:a16="http://schemas.microsoft.com/office/drawing/2014/main" val="3836091801"/>
                    </a:ext>
                  </a:extLst>
                </a:gridCol>
                <a:gridCol w="246888">
                  <a:extLst>
                    <a:ext uri="{9D8B030D-6E8A-4147-A177-3AD203B41FA5}">
                      <a16:colId xmlns:a16="http://schemas.microsoft.com/office/drawing/2014/main" val="1338805852"/>
                    </a:ext>
                  </a:extLst>
                </a:gridCol>
                <a:gridCol w="246888">
                  <a:extLst>
                    <a:ext uri="{9D8B030D-6E8A-4147-A177-3AD203B41FA5}">
                      <a16:colId xmlns:a16="http://schemas.microsoft.com/office/drawing/2014/main" val="412963101"/>
                    </a:ext>
                  </a:extLst>
                </a:gridCol>
                <a:gridCol w="246888">
                  <a:extLst>
                    <a:ext uri="{9D8B030D-6E8A-4147-A177-3AD203B41FA5}">
                      <a16:colId xmlns:a16="http://schemas.microsoft.com/office/drawing/2014/main" val="369299686"/>
                    </a:ext>
                  </a:extLst>
                </a:gridCol>
                <a:gridCol w="246888">
                  <a:extLst>
                    <a:ext uri="{9D8B030D-6E8A-4147-A177-3AD203B41FA5}">
                      <a16:colId xmlns:a16="http://schemas.microsoft.com/office/drawing/2014/main" val="910373423"/>
                    </a:ext>
                  </a:extLst>
                </a:gridCol>
                <a:gridCol w="246888">
                  <a:extLst>
                    <a:ext uri="{9D8B030D-6E8A-4147-A177-3AD203B41FA5}">
                      <a16:colId xmlns:a16="http://schemas.microsoft.com/office/drawing/2014/main" val="2426413616"/>
                    </a:ext>
                  </a:extLst>
                </a:gridCol>
                <a:gridCol w="246888">
                  <a:extLst>
                    <a:ext uri="{9D8B030D-6E8A-4147-A177-3AD203B41FA5}">
                      <a16:colId xmlns:a16="http://schemas.microsoft.com/office/drawing/2014/main" val="21468309"/>
                    </a:ext>
                  </a:extLst>
                </a:gridCol>
                <a:gridCol w="246888">
                  <a:extLst>
                    <a:ext uri="{9D8B030D-6E8A-4147-A177-3AD203B41FA5}">
                      <a16:colId xmlns:a16="http://schemas.microsoft.com/office/drawing/2014/main" val="1458661178"/>
                    </a:ext>
                  </a:extLst>
                </a:gridCol>
                <a:gridCol w="246888">
                  <a:extLst>
                    <a:ext uri="{9D8B030D-6E8A-4147-A177-3AD203B41FA5}">
                      <a16:colId xmlns:a16="http://schemas.microsoft.com/office/drawing/2014/main" val="1964179260"/>
                    </a:ext>
                  </a:extLst>
                </a:gridCol>
                <a:gridCol w="208280">
                  <a:extLst>
                    <a:ext uri="{9D8B030D-6E8A-4147-A177-3AD203B41FA5}">
                      <a16:colId xmlns:a16="http://schemas.microsoft.com/office/drawing/2014/main" val="8180496"/>
                    </a:ext>
                  </a:extLst>
                </a:gridCol>
                <a:gridCol w="208280">
                  <a:extLst>
                    <a:ext uri="{9D8B030D-6E8A-4147-A177-3AD203B41FA5}">
                      <a16:colId xmlns:a16="http://schemas.microsoft.com/office/drawing/2014/main" val="419036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1909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- 2019-06-20 21:44:28</a:t>
                      </a:r>
                      <a:r>
                        <a:rPr kumimoji="0" lang="es-ES" sz="1000" b="0" i="0" u="none" strike="noStrike" kern="1200" cap="none" spc="0" normalizeH="0" baseline="0" noProof="0">
                          <a:ln>
                            <a:noFill/>
                          </a:ln>
                          <a:solidFill>
                            <a:prstClr val="black"/>
                          </a:solidFill>
                          <a:effectLst/>
                          <a:uLnTx/>
                          <a:uFillTx/>
                          <a:latin typeface="+mn-lt"/>
                          <a:ea typeface="+mn-ea"/>
                          <a:cs typeface="+mn-cs"/>
                        </a:rPr>
                        <a:t>
 Si sos productor, emprendedor o vendedor de servicios, podés deducir el IVA de los insumos y servicios que comprés a lo largo de la cadena productiva.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https://scontent.xx.fbcdn.net/v/t15.5256-10/p168x128/62406030_569241626934930_7477976776065417216_n.jpg?_nc_cat=102&amp;_nc_oc=AQlWYUVkiduAscubsGoXpj0xDQTleOpya5RU63Ismy69rorN5J6ZaT76JzvRzNSkEnI&amp;_nc_ht=scontent.xx&amp;oh=af7a519604bf0403b30f71f699c9c454&amp;oe=5E2A8934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14:19:11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3.36 %</a:t>
                      </a:r>
                    </a:p>
                  </a:txBody>
                  <a:tcPr/>
                </a:tc>
                <a:extLst>
                  <a:ext uri="{0D108BD9-81ED-4DB2-BD59-A6C34878D82A}">
                    <a16:rowId xmlns:a16="http://schemas.microsoft.com/office/drawing/2014/main" val="2070544288"/>
                  </a:ext>
                </a:extLst>
              </a:tr>
            </a:tbl>
          </a:graphicData>
        </a:graphic>
      </p:graphicFrame>
      <p:sp>
        <p:nvSpPr>
          <p:cNvPr id="4" name="Text Placeholder 3">
            <a:extLst>
              <a:ext uri="{FF2B5EF4-FFF2-40B4-BE49-F238E27FC236}">
                <a16:creationId xmlns:a16="http://schemas.microsoft.com/office/drawing/2014/main" id="{173CF942-FC17-4CA9-A6D1-907DBB357A08}"/>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2528243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B89B-F5E3-4E4E-AB65-B928CA049EC4}"/>
              </a:ext>
            </a:extLst>
          </p:cNvPr>
          <p:cNvSpPr>
            <a:spLocks noGrp="1"/>
          </p:cNvSpPr>
          <p:nvPr>
            <p:ph type="title"/>
          </p:nvPr>
        </p:nvSpPr>
        <p:spPr/>
        <p:txBody>
          <a:bodyPr/>
          <a:lstStyle/>
          <a:p>
            <a:r>
              <a:rPr lang="es-ES"/>
              <a:t>Facebook Own Videos Table | Asociación Bancaria Costarricense - 11 of 15</a:t>
            </a:r>
            <a:endParaRPr lang="en-US"/>
          </a:p>
        </p:txBody>
      </p:sp>
      <p:graphicFrame>
        <p:nvGraphicFramePr>
          <p:cNvPr id="5" name="Table Placeholder 4">
            <a:extLst>
              <a:ext uri="{FF2B5EF4-FFF2-40B4-BE49-F238E27FC236}">
                <a16:creationId xmlns:a16="http://schemas.microsoft.com/office/drawing/2014/main" id="{F1664BB7-B1A7-47B8-84D1-280B544A41A9}"/>
              </a:ext>
            </a:extLst>
          </p:cNvPr>
          <p:cNvGraphicFramePr>
            <a:graphicFrameLocks noGrp="1"/>
          </p:cNvGraphicFramePr>
          <p:nvPr>
            <p:ph type="tbl" sz="quarter" idx="13"/>
            <p:extLst>
              <p:ext uri="{D42A27DB-BD31-4B8C-83A1-F6EECF244321}">
                <p14:modId xmlns:p14="http://schemas.microsoft.com/office/powerpoint/2010/main" val="3948174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93241023"/>
                    </a:ext>
                  </a:extLst>
                </a:gridCol>
                <a:gridCol w="987552">
                  <a:extLst>
                    <a:ext uri="{9D8B030D-6E8A-4147-A177-3AD203B41FA5}">
                      <a16:colId xmlns:a16="http://schemas.microsoft.com/office/drawing/2014/main" val="2119240320"/>
                    </a:ext>
                  </a:extLst>
                </a:gridCol>
                <a:gridCol w="208280">
                  <a:extLst>
                    <a:ext uri="{9D8B030D-6E8A-4147-A177-3AD203B41FA5}">
                      <a16:colId xmlns:a16="http://schemas.microsoft.com/office/drawing/2014/main" val="368176953"/>
                    </a:ext>
                  </a:extLst>
                </a:gridCol>
                <a:gridCol w="246888">
                  <a:extLst>
                    <a:ext uri="{9D8B030D-6E8A-4147-A177-3AD203B41FA5}">
                      <a16:colId xmlns:a16="http://schemas.microsoft.com/office/drawing/2014/main" val="791954519"/>
                    </a:ext>
                  </a:extLst>
                </a:gridCol>
                <a:gridCol w="246888">
                  <a:extLst>
                    <a:ext uri="{9D8B030D-6E8A-4147-A177-3AD203B41FA5}">
                      <a16:colId xmlns:a16="http://schemas.microsoft.com/office/drawing/2014/main" val="4098429049"/>
                    </a:ext>
                  </a:extLst>
                </a:gridCol>
                <a:gridCol w="246888">
                  <a:extLst>
                    <a:ext uri="{9D8B030D-6E8A-4147-A177-3AD203B41FA5}">
                      <a16:colId xmlns:a16="http://schemas.microsoft.com/office/drawing/2014/main" val="2113324053"/>
                    </a:ext>
                  </a:extLst>
                </a:gridCol>
                <a:gridCol w="246888">
                  <a:extLst>
                    <a:ext uri="{9D8B030D-6E8A-4147-A177-3AD203B41FA5}">
                      <a16:colId xmlns:a16="http://schemas.microsoft.com/office/drawing/2014/main" val="1329896657"/>
                    </a:ext>
                  </a:extLst>
                </a:gridCol>
                <a:gridCol w="246888">
                  <a:extLst>
                    <a:ext uri="{9D8B030D-6E8A-4147-A177-3AD203B41FA5}">
                      <a16:colId xmlns:a16="http://schemas.microsoft.com/office/drawing/2014/main" val="3342203235"/>
                    </a:ext>
                  </a:extLst>
                </a:gridCol>
                <a:gridCol w="246888">
                  <a:extLst>
                    <a:ext uri="{9D8B030D-6E8A-4147-A177-3AD203B41FA5}">
                      <a16:colId xmlns:a16="http://schemas.microsoft.com/office/drawing/2014/main" val="3720120663"/>
                    </a:ext>
                  </a:extLst>
                </a:gridCol>
                <a:gridCol w="246888">
                  <a:extLst>
                    <a:ext uri="{9D8B030D-6E8A-4147-A177-3AD203B41FA5}">
                      <a16:colId xmlns:a16="http://schemas.microsoft.com/office/drawing/2014/main" val="648181657"/>
                    </a:ext>
                  </a:extLst>
                </a:gridCol>
                <a:gridCol w="246888">
                  <a:extLst>
                    <a:ext uri="{9D8B030D-6E8A-4147-A177-3AD203B41FA5}">
                      <a16:colId xmlns:a16="http://schemas.microsoft.com/office/drawing/2014/main" val="3859416671"/>
                    </a:ext>
                  </a:extLst>
                </a:gridCol>
                <a:gridCol w="246888">
                  <a:extLst>
                    <a:ext uri="{9D8B030D-6E8A-4147-A177-3AD203B41FA5}">
                      <a16:colId xmlns:a16="http://schemas.microsoft.com/office/drawing/2014/main" val="1394948984"/>
                    </a:ext>
                  </a:extLst>
                </a:gridCol>
                <a:gridCol w="246888">
                  <a:extLst>
                    <a:ext uri="{9D8B030D-6E8A-4147-A177-3AD203B41FA5}">
                      <a16:colId xmlns:a16="http://schemas.microsoft.com/office/drawing/2014/main" val="1092453221"/>
                    </a:ext>
                  </a:extLst>
                </a:gridCol>
                <a:gridCol w="246888">
                  <a:extLst>
                    <a:ext uri="{9D8B030D-6E8A-4147-A177-3AD203B41FA5}">
                      <a16:colId xmlns:a16="http://schemas.microsoft.com/office/drawing/2014/main" val="4199683606"/>
                    </a:ext>
                  </a:extLst>
                </a:gridCol>
                <a:gridCol w="246888">
                  <a:extLst>
                    <a:ext uri="{9D8B030D-6E8A-4147-A177-3AD203B41FA5}">
                      <a16:colId xmlns:a16="http://schemas.microsoft.com/office/drawing/2014/main" val="3995429577"/>
                    </a:ext>
                  </a:extLst>
                </a:gridCol>
                <a:gridCol w="246888">
                  <a:extLst>
                    <a:ext uri="{9D8B030D-6E8A-4147-A177-3AD203B41FA5}">
                      <a16:colId xmlns:a16="http://schemas.microsoft.com/office/drawing/2014/main" val="2657621956"/>
                    </a:ext>
                  </a:extLst>
                </a:gridCol>
                <a:gridCol w="246888">
                  <a:extLst>
                    <a:ext uri="{9D8B030D-6E8A-4147-A177-3AD203B41FA5}">
                      <a16:colId xmlns:a16="http://schemas.microsoft.com/office/drawing/2014/main" val="3529435214"/>
                    </a:ext>
                  </a:extLst>
                </a:gridCol>
                <a:gridCol w="246888">
                  <a:extLst>
                    <a:ext uri="{9D8B030D-6E8A-4147-A177-3AD203B41FA5}">
                      <a16:colId xmlns:a16="http://schemas.microsoft.com/office/drawing/2014/main" val="2160191484"/>
                    </a:ext>
                  </a:extLst>
                </a:gridCol>
                <a:gridCol w="246888">
                  <a:extLst>
                    <a:ext uri="{9D8B030D-6E8A-4147-A177-3AD203B41FA5}">
                      <a16:colId xmlns:a16="http://schemas.microsoft.com/office/drawing/2014/main" val="3238066902"/>
                    </a:ext>
                  </a:extLst>
                </a:gridCol>
                <a:gridCol w="246888">
                  <a:extLst>
                    <a:ext uri="{9D8B030D-6E8A-4147-A177-3AD203B41FA5}">
                      <a16:colId xmlns:a16="http://schemas.microsoft.com/office/drawing/2014/main" val="256529495"/>
                    </a:ext>
                  </a:extLst>
                </a:gridCol>
                <a:gridCol w="246888">
                  <a:extLst>
                    <a:ext uri="{9D8B030D-6E8A-4147-A177-3AD203B41FA5}">
                      <a16:colId xmlns:a16="http://schemas.microsoft.com/office/drawing/2014/main" val="2239076661"/>
                    </a:ext>
                  </a:extLst>
                </a:gridCol>
                <a:gridCol w="246888">
                  <a:extLst>
                    <a:ext uri="{9D8B030D-6E8A-4147-A177-3AD203B41FA5}">
                      <a16:colId xmlns:a16="http://schemas.microsoft.com/office/drawing/2014/main" val="2766912112"/>
                    </a:ext>
                  </a:extLst>
                </a:gridCol>
                <a:gridCol w="208280">
                  <a:extLst>
                    <a:ext uri="{9D8B030D-6E8A-4147-A177-3AD203B41FA5}">
                      <a16:colId xmlns:a16="http://schemas.microsoft.com/office/drawing/2014/main" val="3167772955"/>
                    </a:ext>
                  </a:extLst>
                </a:gridCol>
                <a:gridCol w="208280">
                  <a:extLst>
                    <a:ext uri="{9D8B030D-6E8A-4147-A177-3AD203B41FA5}">
                      <a16:colId xmlns:a16="http://schemas.microsoft.com/office/drawing/2014/main" val="778884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19771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- 2019-06-12 02:05:36</a:t>
                      </a:r>
                      <a:r>
                        <a:rPr kumimoji="0" lang="es-ES" sz="1000" b="0" i="0" u="none" strike="noStrike" kern="1200" cap="none" spc="0" normalizeH="0" baseline="0" noProof="0">
                          <a:ln>
                            <a:noFill/>
                          </a:ln>
                          <a:solidFill>
                            <a:prstClr val="black"/>
                          </a:solidFill>
                          <a:effectLst/>
                          <a:uLnTx/>
                          <a:uFillTx/>
                          <a:latin typeface="+mn-lt"/>
                          <a:ea typeface="+mn-ea"/>
                          <a:cs typeface="+mn-cs"/>
                        </a:rPr>
                        <a:t>
 ¡El 1 de julio comienza la aplicación del Impuesto de Valor Agregado (IVA)!¿Quién lo paga y cómo funciona? En este primer video te lo contamos.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https://scontent.xx.fbcdn.net/v/t15.5256-10/p168x128/61372787_2295525650701145_6116866842137985024_n.jpg?_nc_cat=105&amp;_nc_oc=AQn8KAfZV3c68XlmwDg6edUstcZeRRBgwcysf6ia4TV73Q6ERwQW7JcjahGkVI3Ye8M&amp;_nc_ht=scontent.xx&amp;oh=51de608f90ca0035d5678a371dc251d2&amp;oe=5E31B251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14:19:11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2.69 %</a:t>
                      </a:r>
                    </a:p>
                  </a:txBody>
                  <a:tcPr/>
                </a:tc>
                <a:extLst>
                  <a:ext uri="{0D108BD9-81ED-4DB2-BD59-A6C34878D82A}">
                    <a16:rowId xmlns:a16="http://schemas.microsoft.com/office/drawing/2014/main" val="3666876672"/>
                  </a:ext>
                </a:extLst>
              </a:tr>
            </a:tbl>
          </a:graphicData>
        </a:graphic>
      </p:graphicFrame>
      <p:sp>
        <p:nvSpPr>
          <p:cNvPr id="4" name="Text Placeholder 3">
            <a:extLst>
              <a:ext uri="{FF2B5EF4-FFF2-40B4-BE49-F238E27FC236}">
                <a16:creationId xmlns:a16="http://schemas.microsoft.com/office/drawing/2014/main" id="{84DA52E7-5693-4E37-B922-75AE36233508}"/>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9880170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20BF0-D1CF-46D9-8638-01C4E2026C77}"/>
              </a:ext>
            </a:extLst>
          </p:cNvPr>
          <p:cNvSpPr>
            <a:spLocks noGrp="1"/>
          </p:cNvSpPr>
          <p:nvPr>
            <p:ph type="title"/>
          </p:nvPr>
        </p:nvSpPr>
        <p:spPr/>
        <p:txBody>
          <a:bodyPr/>
          <a:lstStyle/>
          <a:p>
            <a:r>
              <a:rPr lang="es-ES"/>
              <a:t>Facebook Own Videos Table | Asociación Bancaria Costarricense - 12 of 15</a:t>
            </a:r>
            <a:endParaRPr lang="en-US"/>
          </a:p>
        </p:txBody>
      </p:sp>
      <p:graphicFrame>
        <p:nvGraphicFramePr>
          <p:cNvPr id="5" name="Table Placeholder 4">
            <a:extLst>
              <a:ext uri="{FF2B5EF4-FFF2-40B4-BE49-F238E27FC236}">
                <a16:creationId xmlns:a16="http://schemas.microsoft.com/office/drawing/2014/main" id="{608FBC17-C1B2-4A92-A5EC-4B163465666D}"/>
              </a:ext>
            </a:extLst>
          </p:cNvPr>
          <p:cNvGraphicFramePr>
            <a:graphicFrameLocks noGrp="1"/>
          </p:cNvGraphicFramePr>
          <p:nvPr>
            <p:ph type="tbl" sz="quarter" idx="13"/>
            <p:extLst>
              <p:ext uri="{D42A27DB-BD31-4B8C-83A1-F6EECF244321}">
                <p14:modId xmlns:p14="http://schemas.microsoft.com/office/powerpoint/2010/main" val="1638872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2379246"/>
                    </a:ext>
                  </a:extLst>
                </a:gridCol>
                <a:gridCol w="987552">
                  <a:extLst>
                    <a:ext uri="{9D8B030D-6E8A-4147-A177-3AD203B41FA5}">
                      <a16:colId xmlns:a16="http://schemas.microsoft.com/office/drawing/2014/main" val="3445371471"/>
                    </a:ext>
                  </a:extLst>
                </a:gridCol>
                <a:gridCol w="208280">
                  <a:extLst>
                    <a:ext uri="{9D8B030D-6E8A-4147-A177-3AD203B41FA5}">
                      <a16:colId xmlns:a16="http://schemas.microsoft.com/office/drawing/2014/main" val="3643990238"/>
                    </a:ext>
                  </a:extLst>
                </a:gridCol>
                <a:gridCol w="246888">
                  <a:extLst>
                    <a:ext uri="{9D8B030D-6E8A-4147-A177-3AD203B41FA5}">
                      <a16:colId xmlns:a16="http://schemas.microsoft.com/office/drawing/2014/main" val="1432048420"/>
                    </a:ext>
                  </a:extLst>
                </a:gridCol>
                <a:gridCol w="246888">
                  <a:extLst>
                    <a:ext uri="{9D8B030D-6E8A-4147-A177-3AD203B41FA5}">
                      <a16:colId xmlns:a16="http://schemas.microsoft.com/office/drawing/2014/main" val="503263056"/>
                    </a:ext>
                  </a:extLst>
                </a:gridCol>
                <a:gridCol w="246888">
                  <a:extLst>
                    <a:ext uri="{9D8B030D-6E8A-4147-A177-3AD203B41FA5}">
                      <a16:colId xmlns:a16="http://schemas.microsoft.com/office/drawing/2014/main" val="460225719"/>
                    </a:ext>
                  </a:extLst>
                </a:gridCol>
                <a:gridCol w="246888">
                  <a:extLst>
                    <a:ext uri="{9D8B030D-6E8A-4147-A177-3AD203B41FA5}">
                      <a16:colId xmlns:a16="http://schemas.microsoft.com/office/drawing/2014/main" val="2863992549"/>
                    </a:ext>
                  </a:extLst>
                </a:gridCol>
                <a:gridCol w="246888">
                  <a:extLst>
                    <a:ext uri="{9D8B030D-6E8A-4147-A177-3AD203B41FA5}">
                      <a16:colId xmlns:a16="http://schemas.microsoft.com/office/drawing/2014/main" val="498230948"/>
                    </a:ext>
                  </a:extLst>
                </a:gridCol>
                <a:gridCol w="246888">
                  <a:extLst>
                    <a:ext uri="{9D8B030D-6E8A-4147-A177-3AD203B41FA5}">
                      <a16:colId xmlns:a16="http://schemas.microsoft.com/office/drawing/2014/main" val="2460347879"/>
                    </a:ext>
                  </a:extLst>
                </a:gridCol>
                <a:gridCol w="246888">
                  <a:extLst>
                    <a:ext uri="{9D8B030D-6E8A-4147-A177-3AD203B41FA5}">
                      <a16:colId xmlns:a16="http://schemas.microsoft.com/office/drawing/2014/main" val="1893849898"/>
                    </a:ext>
                  </a:extLst>
                </a:gridCol>
                <a:gridCol w="246888">
                  <a:extLst>
                    <a:ext uri="{9D8B030D-6E8A-4147-A177-3AD203B41FA5}">
                      <a16:colId xmlns:a16="http://schemas.microsoft.com/office/drawing/2014/main" val="1215352358"/>
                    </a:ext>
                  </a:extLst>
                </a:gridCol>
                <a:gridCol w="246888">
                  <a:extLst>
                    <a:ext uri="{9D8B030D-6E8A-4147-A177-3AD203B41FA5}">
                      <a16:colId xmlns:a16="http://schemas.microsoft.com/office/drawing/2014/main" val="2470569265"/>
                    </a:ext>
                  </a:extLst>
                </a:gridCol>
                <a:gridCol w="246888">
                  <a:extLst>
                    <a:ext uri="{9D8B030D-6E8A-4147-A177-3AD203B41FA5}">
                      <a16:colId xmlns:a16="http://schemas.microsoft.com/office/drawing/2014/main" val="1753858902"/>
                    </a:ext>
                  </a:extLst>
                </a:gridCol>
                <a:gridCol w="246888">
                  <a:extLst>
                    <a:ext uri="{9D8B030D-6E8A-4147-A177-3AD203B41FA5}">
                      <a16:colId xmlns:a16="http://schemas.microsoft.com/office/drawing/2014/main" val="3740311312"/>
                    </a:ext>
                  </a:extLst>
                </a:gridCol>
                <a:gridCol w="246888">
                  <a:extLst>
                    <a:ext uri="{9D8B030D-6E8A-4147-A177-3AD203B41FA5}">
                      <a16:colId xmlns:a16="http://schemas.microsoft.com/office/drawing/2014/main" val="724383801"/>
                    </a:ext>
                  </a:extLst>
                </a:gridCol>
                <a:gridCol w="246888">
                  <a:extLst>
                    <a:ext uri="{9D8B030D-6E8A-4147-A177-3AD203B41FA5}">
                      <a16:colId xmlns:a16="http://schemas.microsoft.com/office/drawing/2014/main" val="3431923876"/>
                    </a:ext>
                  </a:extLst>
                </a:gridCol>
                <a:gridCol w="246888">
                  <a:extLst>
                    <a:ext uri="{9D8B030D-6E8A-4147-A177-3AD203B41FA5}">
                      <a16:colId xmlns:a16="http://schemas.microsoft.com/office/drawing/2014/main" val="270227042"/>
                    </a:ext>
                  </a:extLst>
                </a:gridCol>
                <a:gridCol w="246888">
                  <a:extLst>
                    <a:ext uri="{9D8B030D-6E8A-4147-A177-3AD203B41FA5}">
                      <a16:colId xmlns:a16="http://schemas.microsoft.com/office/drawing/2014/main" val="3077506993"/>
                    </a:ext>
                  </a:extLst>
                </a:gridCol>
                <a:gridCol w="246888">
                  <a:extLst>
                    <a:ext uri="{9D8B030D-6E8A-4147-A177-3AD203B41FA5}">
                      <a16:colId xmlns:a16="http://schemas.microsoft.com/office/drawing/2014/main" val="737398658"/>
                    </a:ext>
                  </a:extLst>
                </a:gridCol>
                <a:gridCol w="246888">
                  <a:extLst>
                    <a:ext uri="{9D8B030D-6E8A-4147-A177-3AD203B41FA5}">
                      <a16:colId xmlns:a16="http://schemas.microsoft.com/office/drawing/2014/main" val="3172537485"/>
                    </a:ext>
                  </a:extLst>
                </a:gridCol>
                <a:gridCol w="246888">
                  <a:extLst>
                    <a:ext uri="{9D8B030D-6E8A-4147-A177-3AD203B41FA5}">
                      <a16:colId xmlns:a16="http://schemas.microsoft.com/office/drawing/2014/main" val="462383587"/>
                    </a:ext>
                  </a:extLst>
                </a:gridCol>
                <a:gridCol w="246888">
                  <a:extLst>
                    <a:ext uri="{9D8B030D-6E8A-4147-A177-3AD203B41FA5}">
                      <a16:colId xmlns:a16="http://schemas.microsoft.com/office/drawing/2014/main" val="2479799905"/>
                    </a:ext>
                  </a:extLst>
                </a:gridCol>
                <a:gridCol w="208280">
                  <a:extLst>
                    <a:ext uri="{9D8B030D-6E8A-4147-A177-3AD203B41FA5}">
                      <a16:colId xmlns:a16="http://schemas.microsoft.com/office/drawing/2014/main" val="1903855484"/>
                    </a:ext>
                  </a:extLst>
                </a:gridCol>
                <a:gridCol w="208280">
                  <a:extLst>
                    <a:ext uri="{9D8B030D-6E8A-4147-A177-3AD203B41FA5}">
                      <a16:colId xmlns:a16="http://schemas.microsoft.com/office/drawing/2014/main" val="3791505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33371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- 2019-07-17 00:58:06</a:t>
                      </a:r>
                      <a:r>
                        <a:rPr kumimoji="0" lang="es-ES" sz="1000" b="0" i="0" u="none" strike="noStrike" kern="1200" cap="none" spc="0" normalizeH="0" baseline="0" noProof="0">
                          <a:ln>
                            <a:noFill/>
                          </a:ln>
                          <a:solidFill>
                            <a:prstClr val="black"/>
                          </a:solidFill>
                          <a:effectLst/>
                          <a:uLnTx/>
                          <a:uFillTx/>
                          <a:latin typeface="+mn-lt"/>
                          <a:ea typeface="+mn-ea"/>
                          <a:cs typeface="+mn-cs"/>
                        </a:rPr>
                        <a:t>
 Muy importante: ¡Conocé los productos y condiciones exentas que NO se ven afectados por el 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https://scontent.xx.fbcdn.net/v/t15.5256-10/p168x128/65726114_467986080663452_6993609657415630848_n.jpg?_nc_cat=100&amp;_nc_oc=AQkje1nZ5p5LbUf-__sjRNTuIaMS4ktozOaAbjWHfEYvPzS7o_6Y3IulBP3DGlSKSUM&amp;_nc_ht=scontent.xx&amp;oh=085dc466c72793c4370e8e933744349d&amp;oe=5E2302C0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14:19:11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extLst>
                  <a:ext uri="{0D108BD9-81ED-4DB2-BD59-A6C34878D82A}">
                    <a16:rowId xmlns:a16="http://schemas.microsoft.com/office/drawing/2014/main" val="4015850317"/>
                  </a:ext>
                </a:extLst>
              </a:tr>
            </a:tbl>
          </a:graphicData>
        </a:graphic>
      </p:graphicFrame>
      <p:sp>
        <p:nvSpPr>
          <p:cNvPr id="4" name="Text Placeholder 3">
            <a:extLst>
              <a:ext uri="{FF2B5EF4-FFF2-40B4-BE49-F238E27FC236}">
                <a16:creationId xmlns:a16="http://schemas.microsoft.com/office/drawing/2014/main" id="{E03E9A87-B571-4663-B86B-8B0B8300D871}"/>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42513915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2578F-21E7-4573-9312-925DCC069257}"/>
              </a:ext>
            </a:extLst>
          </p:cNvPr>
          <p:cNvSpPr>
            <a:spLocks noGrp="1"/>
          </p:cNvSpPr>
          <p:nvPr>
            <p:ph type="title"/>
          </p:nvPr>
        </p:nvSpPr>
        <p:spPr/>
        <p:txBody>
          <a:bodyPr/>
          <a:lstStyle/>
          <a:p>
            <a:r>
              <a:rPr lang="es-ES"/>
              <a:t>Facebook Own Videos Table | Asociación Bancaria Costarricense - 13 of 15</a:t>
            </a:r>
            <a:endParaRPr lang="en-US"/>
          </a:p>
        </p:txBody>
      </p:sp>
      <p:graphicFrame>
        <p:nvGraphicFramePr>
          <p:cNvPr id="5" name="Table Placeholder 4">
            <a:extLst>
              <a:ext uri="{FF2B5EF4-FFF2-40B4-BE49-F238E27FC236}">
                <a16:creationId xmlns:a16="http://schemas.microsoft.com/office/drawing/2014/main" id="{2C42C9A9-7DE0-4282-A246-82F2BFA0B299}"/>
              </a:ext>
            </a:extLst>
          </p:cNvPr>
          <p:cNvGraphicFramePr>
            <a:graphicFrameLocks noGrp="1"/>
          </p:cNvGraphicFramePr>
          <p:nvPr>
            <p:ph type="tbl" sz="quarter" idx="13"/>
            <p:extLst>
              <p:ext uri="{D42A27DB-BD31-4B8C-83A1-F6EECF244321}">
                <p14:modId xmlns:p14="http://schemas.microsoft.com/office/powerpoint/2010/main" val="1793864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56649884"/>
                    </a:ext>
                  </a:extLst>
                </a:gridCol>
                <a:gridCol w="987552">
                  <a:extLst>
                    <a:ext uri="{9D8B030D-6E8A-4147-A177-3AD203B41FA5}">
                      <a16:colId xmlns:a16="http://schemas.microsoft.com/office/drawing/2014/main" val="668884466"/>
                    </a:ext>
                  </a:extLst>
                </a:gridCol>
                <a:gridCol w="208280">
                  <a:extLst>
                    <a:ext uri="{9D8B030D-6E8A-4147-A177-3AD203B41FA5}">
                      <a16:colId xmlns:a16="http://schemas.microsoft.com/office/drawing/2014/main" val="1828923339"/>
                    </a:ext>
                  </a:extLst>
                </a:gridCol>
                <a:gridCol w="246888">
                  <a:extLst>
                    <a:ext uri="{9D8B030D-6E8A-4147-A177-3AD203B41FA5}">
                      <a16:colId xmlns:a16="http://schemas.microsoft.com/office/drawing/2014/main" val="3036467801"/>
                    </a:ext>
                  </a:extLst>
                </a:gridCol>
                <a:gridCol w="246888">
                  <a:extLst>
                    <a:ext uri="{9D8B030D-6E8A-4147-A177-3AD203B41FA5}">
                      <a16:colId xmlns:a16="http://schemas.microsoft.com/office/drawing/2014/main" val="2762172335"/>
                    </a:ext>
                  </a:extLst>
                </a:gridCol>
                <a:gridCol w="246888">
                  <a:extLst>
                    <a:ext uri="{9D8B030D-6E8A-4147-A177-3AD203B41FA5}">
                      <a16:colId xmlns:a16="http://schemas.microsoft.com/office/drawing/2014/main" val="1273081256"/>
                    </a:ext>
                  </a:extLst>
                </a:gridCol>
                <a:gridCol w="246888">
                  <a:extLst>
                    <a:ext uri="{9D8B030D-6E8A-4147-A177-3AD203B41FA5}">
                      <a16:colId xmlns:a16="http://schemas.microsoft.com/office/drawing/2014/main" val="4168394105"/>
                    </a:ext>
                  </a:extLst>
                </a:gridCol>
                <a:gridCol w="246888">
                  <a:extLst>
                    <a:ext uri="{9D8B030D-6E8A-4147-A177-3AD203B41FA5}">
                      <a16:colId xmlns:a16="http://schemas.microsoft.com/office/drawing/2014/main" val="1399793100"/>
                    </a:ext>
                  </a:extLst>
                </a:gridCol>
                <a:gridCol w="246888">
                  <a:extLst>
                    <a:ext uri="{9D8B030D-6E8A-4147-A177-3AD203B41FA5}">
                      <a16:colId xmlns:a16="http://schemas.microsoft.com/office/drawing/2014/main" val="3727012661"/>
                    </a:ext>
                  </a:extLst>
                </a:gridCol>
                <a:gridCol w="246888">
                  <a:extLst>
                    <a:ext uri="{9D8B030D-6E8A-4147-A177-3AD203B41FA5}">
                      <a16:colId xmlns:a16="http://schemas.microsoft.com/office/drawing/2014/main" val="34525257"/>
                    </a:ext>
                  </a:extLst>
                </a:gridCol>
                <a:gridCol w="246888">
                  <a:extLst>
                    <a:ext uri="{9D8B030D-6E8A-4147-A177-3AD203B41FA5}">
                      <a16:colId xmlns:a16="http://schemas.microsoft.com/office/drawing/2014/main" val="3656548300"/>
                    </a:ext>
                  </a:extLst>
                </a:gridCol>
                <a:gridCol w="246888">
                  <a:extLst>
                    <a:ext uri="{9D8B030D-6E8A-4147-A177-3AD203B41FA5}">
                      <a16:colId xmlns:a16="http://schemas.microsoft.com/office/drawing/2014/main" val="487284915"/>
                    </a:ext>
                  </a:extLst>
                </a:gridCol>
                <a:gridCol w="246888">
                  <a:extLst>
                    <a:ext uri="{9D8B030D-6E8A-4147-A177-3AD203B41FA5}">
                      <a16:colId xmlns:a16="http://schemas.microsoft.com/office/drawing/2014/main" val="129894416"/>
                    </a:ext>
                  </a:extLst>
                </a:gridCol>
                <a:gridCol w="246888">
                  <a:extLst>
                    <a:ext uri="{9D8B030D-6E8A-4147-A177-3AD203B41FA5}">
                      <a16:colId xmlns:a16="http://schemas.microsoft.com/office/drawing/2014/main" val="4236535052"/>
                    </a:ext>
                  </a:extLst>
                </a:gridCol>
                <a:gridCol w="246888">
                  <a:extLst>
                    <a:ext uri="{9D8B030D-6E8A-4147-A177-3AD203B41FA5}">
                      <a16:colId xmlns:a16="http://schemas.microsoft.com/office/drawing/2014/main" val="691629399"/>
                    </a:ext>
                  </a:extLst>
                </a:gridCol>
                <a:gridCol w="246888">
                  <a:extLst>
                    <a:ext uri="{9D8B030D-6E8A-4147-A177-3AD203B41FA5}">
                      <a16:colId xmlns:a16="http://schemas.microsoft.com/office/drawing/2014/main" val="4037775011"/>
                    </a:ext>
                  </a:extLst>
                </a:gridCol>
                <a:gridCol w="246888">
                  <a:extLst>
                    <a:ext uri="{9D8B030D-6E8A-4147-A177-3AD203B41FA5}">
                      <a16:colId xmlns:a16="http://schemas.microsoft.com/office/drawing/2014/main" val="727526613"/>
                    </a:ext>
                  </a:extLst>
                </a:gridCol>
                <a:gridCol w="246888">
                  <a:extLst>
                    <a:ext uri="{9D8B030D-6E8A-4147-A177-3AD203B41FA5}">
                      <a16:colId xmlns:a16="http://schemas.microsoft.com/office/drawing/2014/main" val="507406017"/>
                    </a:ext>
                  </a:extLst>
                </a:gridCol>
                <a:gridCol w="246888">
                  <a:extLst>
                    <a:ext uri="{9D8B030D-6E8A-4147-A177-3AD203B41FA5}">
                      <a16:colId xmlns:a16="http://schemas.microsoft.com/office/drawing/2014/main" val="513081662"/>
                    </a:ext>
                  </a:extLst>
                </a:gridCol>
                <a:gridCol w="246888">
                  <a:extLst>
                    <a:ext uri="{9D8B030D-6E8A-4147-A177-3AD203B41FA5}">
                      <a16:colId xmlns:a16="http://schemas.microsoft.com/office/drawing/2014/main" val="2650857776"/>
                    </a:ext>
                  </a:extLst>
                </a:gridCol>
                <a:gridCol w="246888">
                  <a:extLst>
                    <a:ext uri="{9D8B030D-6E8A-4147-A177-3AD203B41FA5}">
                      <a16:colId xmlns:a16="http://schemas.microsoft.com/office/drawing/2014/main" val="1552305034"/>
                    </a:ext>
                  </a:extLst>
                </a:gridCol>
                <a:gridCol w="246888">
                  <a:extLst>
                    <a:ext uri="{9D8B030D-6E8A-4147-A177-3AD203B41FA5}">
                      <a16:colId xmlns:a16="http://schemas.microsoft.com/office/drawing/2014/main" val="2095354372"/>
                    </a:ext>
                  </a:extLst>
                </a:gridCol>
                <a:gridCol w="208280">
                  <a:extLst>
                    <a:ext uri="{9D8B030D-6E8A-4147-A177-3AD203B41FA5}">
                      <a16:colId xmlns:a16="http://schemas.microsoft.com/office/drawing/2014/main" val="2362771435"/>
                    </a:ext>
                  </a:extLst>
                </a:gridCol>
                <a:gridCol w="208280">
                  <a:extLst>
                    <a:ext uri="{9D8B030D-6E8A-4147-A177-3AD203B41FA5}">
                      <a16:colId xmlns:a16="http://schemas.microsoft.com/office/drawing/2014/main" val="2705223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255404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- 2019-07-24 19:53:07</a:t>
                      </a:r>
                      <a:r>
                        <a:rPr kumimoji="0" lang="es-ES" sz="1000" b="0" i="0" u="none" strike="noStrike" kern="1200" cap="none" spc="0" normalizeH="0" baseline="0" noProof="0">
                          <a:ln>
                            <a:noFill/>
                          </a:ln>
                          <a:solidFill>
                            <a:prstClr val="black"/>
                          </a:solidFill>
                          <a:effectLst/>
                          <a:uLnTx/>
                          <a:uFillTx/>
                          <a:latin typeface="+mn-lt"/>
                          <a:ea typeface="+mn-ea"/>
                          <a:cs typeface="+mn-cs"/>
                        </a:rPr>
                        <a:t>
 El Sistema Bancario Nacional te permite hacer los pagos del IVA a través de sus plataformas virtuales y presenciales. Consulte con su banco cómo aprovechar estos servicios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https://scontent.xx.fbcdn.net/v/t15.5256-10/p228x119/65812610_2307866945993749_3076754690696806400_n.jpg?_nc_cat=101&amp;_nc_oc=AQnLaUriAXZ1CuotyDo7297GLEErEpO_csHwdrh6EkBFRkjmYHSCUI7WGL0CJFTiYfE&amp;_nc_ht=scontent.xx&amp;oh=66a77e5c9a3dfc82b95cb64ac5e8d38f&amp;oe=5E24E6DB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14:19:11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3.00 %</a:t>
                      </a:r>
                    </a:p>
                  </a:txBody>
                  <a:tcPr/>
                </a:tc>
                <a:extLst>
                  <a:ext uri="{0D108BD9-81ED-4DB2-BD59-A6C34878D82A}">
                    <a16:rowId xmlns:a16="http://schemas.microsoft.com/office/drawing/2014/main" val="3211729021"/>
                  </a:ext>
                </a:extLst>
              </a:tr>
            </a:tbl>
          </a:graphicData>
        </a:graphic>
      </p:graphicFrame>
      <p:sp>
        <p:nvSpPr>
          <p:cNvPr id="4" name="Text Placeholder 3">
            <a:extLst>
              <a:ext uri="{FF2B5EF4-FFF2-40B4-BE49-F238E27FC236}">
                <a16:creationId xmlns:a16="http://schemas.microsoft.com/office/drawing/2014/main" id="{098C5504-3C43-4752-9936-A81519142C5B}"/>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37764390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ECDC9-CE7C-46A3-962C-4CDC0CD9973A}"/>
              </a:ext>
            </a:extLst>
          </p:cNvPr>
          <p:cNvSpPr>
            <a:spLocks noGrp="1"/>
          </p:cNvSpPr>
          <p:nvPr>
            <p:ph type="title"/>
          </p:nvPr>
        </p:nvSpPr>
        <p:spPr/>
        <p:txBody>
          <a:bodyPr/>
          <a:lstStyle/>
          <a:p>
            <a:r>
              <a:rPr lang="es-ES"/>
              <a:t>Facebook Own Videos Table | Asociación Bancaria Costarricense - 14 of 15</a:t>
            </a:r>
            <a:endParaRPr lang="en-US"/>
          </a:p>
        </p:txBody>
      </p:sp>
      <p:graphicFrame>
        <p:nvGraphicFramePr>
          <p:cNvPr id="5" name="Table Placeholder 4">
            <a:extLst>
              <a:ext uri="{FF2B5EF4-FFF2-40B4-BE49-F238E27FC236}">
                <a16:creationId xmlns:a16="http://schemas.microsoft.com/office/drawing/2014/main" id="{1A303F0E-4054-4598-89CA-D0B445761D71}"/>
              </a:ext>
            </a:extLst>
          </p:cNvPr>
          <p:cNvGraphicFramePr>
            <a:graphicFrameLocks noGrp="1"/>
          </p:cNvGraphicFramePr>
          <p:nvPr>
            <p:ph type="tbl" sz="quarter" idx="13"/>
            <p:extLst>
              <p:ext uri="{D42A27DB-BD31-4B8C-83A1-F6EECF244321}">
                <p14:modId xmlns:p14="http://schemas.microsoft.com/office/powerpoint/2010/main" val="92424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1893826"/>
                    </a:ext>
                  </a:extLst>
                </a:gridCol>
                <a:gridCol w="987552">
                  <a:extLst>
                    <a:ext uri="{9D8B030D-6E8A-4147-A177-3AD203B41FA5}">
                      <a16:colId xmlns:a16="http://schemas.microsoft.com/office/drawing/2014/main" val="2226723889"/>
                    </a:ext>
                  </a:extLst>
                </a:gridCol>
                <a:gridCol w="208280">
                  <a:extLst>
                    <a:ext uri="{9D8B030D-6E8A-4147-A177-3AD203B41FA5}">
                      <a16:colId xmlns:a16="http://schemas.microsoft.com/office/drawing/2014/main" val="2297398247"/>
                    </a:ext>
                  </a:extLst>
                </a:gridCol>
                <a:gridCol w="246888">
                  <a:extLst>
                    <a:ext uri="{9D8B030D-6E8A-4147-A177-3AD203B41FA5}">
                      <a16:colId xmlns:a16="http://schemas.microsoft.com/office/drawing/2014/main" val="840244802"/>
                    </a:ext>
                  </a:extLst>
                </a:gridCol>
                <a:gridCol w="246888">
                  <a:extLst>
                    <a:ext uri="{9D8B030D-6E8A-4147-A177-3AD203B41FA5}">
                      <a16:colId xmlns:a16="http://schemas.microsoft.com/office/drawing/2014/main" val="421454927"/>
                    </a:ext>
                  </a:extLst>
                </a:gridCol>
                <a:gridCol w="246888">
                  <a:extLst>
                    <a:ext uri="{9D8B030D-6E8A-4147-A177-3AD203B41FA5}">
                      <a16:colId xmlns:a16="http://schemas.microsoft.com/office/drawing/2014/main" val="3054512394"/>
                    </a:ext>
                  </a:extLst>
                </a:gridCol>
                <a:gridCol w="246888">
                  <a:extLst>
                    <a:ext uri="{9D8B030D-6E8A-4147-A177-3AD203B41FA5}">
                      <a16:colId xmlns:a16="http://schemas.microsoft.com/office/drawing/2014/main" val="2784500747"/>
                    </a:ext>
                  </a:extLst>
                </a:gridCol>
                <a:gridCol w="246888">
                  <a:extLst>
                    <a:ext uri="{9D8B030D-6E8A-4147-A177-3AD203B41FA5}">
                      <a16:colId xmlns:a16="http://schemas.microsoft.com/office/drawing/2014/main" val="286695825"/>
                    </a:ext>
                  </a:extLst>
                </a:gridCol>
                <a:gridCol w="246888">
                  <a:extLst>
                    <a:ext uri="{9D8B030D-6E8A-4147-A177-3AD203B41FA5}">
                      <a16:colId xmlns:a16="http://schemas.microsoft.com/office/drawing/2014/main" val="3496505158"/>
                    </a:ext>
                  </a:extLst>
                </a:gridCol>
                <a:gridCol w="246888">
                  <a:extLst>
                    <a:ext uri="{9D8B030D-6E8A-4147-A177-3AD203B41FA5}">
                      <a16:colId xmlns:a16="http://schemas.microsoft.com/office/drawing/2014/main" val="2191422862"/>
                    </a:ext>
                  </a:extLst>
                </a:gridCol>
                <a:gridCol w="246888">
                  <a:extLst>
                    <a:ext uri="{9D8B030D-6E8A-4147-A177-3AD203B41FA5}">
                      <a16:colId xmlns:a16="http://schemas.microsoft.com/office/drawing/2014/main" val="3502590446"/>
                    </a:ext>
                  </a:extLst>
                </a:gridCol>
                <a:gridCol w="246888">
                  <a:extLst>
                    <a:ext uri="{9D8B030D-6E8A-4147-A177-3AD203B41FA5}">
                      <a16:colId xmlns:a16="http://schemas.microsoft.com/office/drawing/2014/main" val="3985792385"/>
                    </a:ext>
                  </a:extLst>
                </a:gridCol>
                <a:gridCol w="246888">
                  <a:extLst>
                    <a:ext uri="{9D8B030D-6E8A-4147-A177-3AD203B41FA5}">
                      <a16:colId xmlns:a16="http://schemas.microsoft.com/office/drawing/2014/main" val="1439510367"/>
                    </a:ext>
                  </a:extLst>
                </a:gridCol>
                <a:gridCol w="246888">
                  <a:extLst>
                    <a:ext uri="{9D8B030D-6E8A-4147-A177-3AD203B41FA5}">
                      <a16:colId xmlns:a16="http://schemas.microsoft.com/office/drawing/2014/main" val="1890788462"/>
                    </a:ext>
                  </a:extLst>
                </a:gridCol>
                <a:gridCol w="246888">
                  <a:extLst>
                    <a:ext uri="{9D8B030D-6E8A-4147-A177-3AD203B41FA5}">
                      <a16:colId xmlns:a16="http://schemas.microsoft.com/office/drawing/2014/main" val="2366635491"/>
                    </a:ext>
                  </a:extLst>
                </a:gridCol>
                <a:gridCol w="246888">
                  <a:extLst>
                    <a:ext uri="{9D8B030D-6E8A-4147-A177-3AD203B41FA5}">
                      <a16:colId xmlns:a16="http://schemas.microsoft.com/office/drawing/2014/main" val="4103177955"/>
                    </a:ext>
                  </a:extLst>
                </a:gridCol>
                <a:gridCol w="246888">
                  <a:extLst>
                    <a:ext uri="{9D8B030D-6E8A-4147-A177-3AD203B41FA5}">
                      <a16:colId xmlns:a16="http://schemas.microsoft.com/office/drawing/2014/main" val="4015540660"/>
                    </a:ext>
                  </a:extLst>
                </a:gridCol>
                <a:gridCol w="246888">
                  <a:extLst>
                    <a:ext uri="{9D8B030D-6E8A-4147-A177-3AD203B41FA5}">
                      <a16:colId xmlns:a16="http://schemas.microsoft.com/office/drawing/2014/main" val="1322168754"/>
                    </a:ext>
                  </a:extLst>
                </a:gridCol>
                <a:gridCol w="246888">
                  <a:extLst>
                    <a:ext uri="{9D8B030D-6E8A-4147-A177-3AD203B41FA5}">
                      <a16:colId xmlns:a16="http://schemas.microsoft.com/office/drawing/2014/main" val="789570759"/>
                    </a:ext>
                  </a:extLst>
                </a:gridCol>
                <a:gridCol w="246888">
                  <a:extLst>
                    <a:ext uri="{9D8B030D-6E8A-4147-A177-3AD203B41FA5}">
                      <a16:colId xmlns:a16="http://schemas.microsoft.com/office/drawing/2014/main" val="321107662"/>
                    </a:ext>
                  </a:extLst>
                </a:gridCol>
                <a:gridCol w="246888">
                  <a:extLst>
                    <a:ext uri="{9D8B030D-6E8A-4147-A177-3AD203B41FA5}">
                      <a16:colId xmlns:a16="http://schemas.microsoft.com/office/drawing/2014/main" val="3137546198"/>
                    </a:ext>
                  </a:extLst>
                </a:gridCol>
                <a:gridCol w="246888">
                  <a:extLst>
                    <a:ext uri="{9D8B030D-6E8A-4147-A177-3AD203B41FA5}">
                      <a16:colId xmlns:a16="http://schemas.microsoft.com/office/drawing/2014/main" val="3517191103"/>
                    </a:ext>
                  </a:extLst>
                </a:gridCol>
                <a:gridCol w="208280">
                  <a:extLst>
                    <a:ext uri="{9D8B030D-6E8A-4147-A177-3AD203B41FA5}">
                      <a16:colId xmlns:a16="http://schemas.microsoft.com/office/drawing/2014/main" val="620950184"/>
                    </a:ext>
                  </a:extLst>
                </a:gridCol>
                <a:gridCol w="208280">
                  <a:extLst>
                    <a:ext uri="{9D8B030D-6E8A-4147-A177-3AD203B41FA5}">
                      <a16:colId xmlns:a16="http://schemas.microsoft.com/office/drawing/2014/main" val="899850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41957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- 2019-09-05 20:57:46</a:t>
                      </a:r>
                      <a:r>
                        <a:rPr kumimoji="0" lang="es-ES" sz="1000" b="0" i="0" u="none" strike="noStrike" kern="1200" cap="none" spc="0" normalizeH="0" baseline="0" noProof="0">
                          <a:ln>
                            <a:noFill/>
                          </a:ln>
                          <a:solidFill>
                            <a:prstClr val="black"/>
                          </a:solidFill>
                          <a:effectLst/>
                          <a:uLnTx/>
                          <a:uFillTx/>
                          <a:latin typeface="+mn-lt"/>
                          <a:ea typeface="+mn-ea"/>
                          <a:cs typeface="+mn-cs"/>
                        </a:rPr>
                        <a:t>
 Se acerca el 5° Congreso de PLA/FT – ABCPLAT 2019. Expertos de alto nivel y temáticas de actualidad como: Reg Tech, Desafíos de AML, Intercambio de Información, Banca Corresponsal, Machine Learning, APNFDS y mucho más. https://abcplat.cr/index.html#programa
No puedes faltar a esta cita de actualización, 1 y 2 de octubre del 2019, Hotel Crowne Plaza Corobici. Inscripciones: https://abcplat.cr/form_inscripcion.html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https://scontent.xx.fbcdn.net/v/t15.5256-10/p168x128/69321037_504545080109000_4884203905266745344_n.jpg?_nc_cat=107&amp;_nc_oc=AQn2fftgGpLnX1LKMEHPo8xJPr5YiABm_XDabvdQTIUo8vMk4XPJszU44kOMegPt8Pg&amp;_nc_ht=scontent.xx&amp;oh=6f436d42bac6af9e07686056adff69c2&amp;oe=5E33F6B7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14:19:11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7.35 %</a:t>
                      </a:r>
                    </a:p>
                  </a:txBody>
                  <a:tcPr/>
                </a:tc>
                <a:extLst>
                  <a:ext uri="{0D108BD9-81ED-4DB2-BD59-A6C34878D82A}">
                    <a16:rowId xmlns:a16="http://schemas.microsoft.com/office/drawing/2014/main" val="3719526390"/>
                  </a:ext>
                </a:extLst>
              </a:tr>
            </a:tbl>
          </a:graphicData>
        </a:graphic>
      </p:graphicFrame>
      <p:sp>
        <p:nvSpPr>
          <p:cNvPr id="4" name="Text Placeholder 3">
            <a:extLst>
              <a:ext uri="{FF2B5EF4-FFF2-40B4-BE49-F238E27FC236}">
                <a16:creationId xmlns:a16="http://schemas.microsoft.com/office/drawing/2014/main" id="{4690914D-27D0-4225-B676-296E8E4DF1D1}"/>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6017983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B5DA7-576E-4798-AAE3-9E87B3EDD715}"/>
              </a:ext>
            </a:extLst>
          </p:cNvPr>
          <p:cNvSpPr>
            <a:spLocks noGrp="1"/>
          </p:cNvSpPr>
          <p:nvPr>
            <p:ph type="title"/>
          </p:nvPr>
        </p:nvSpPr>
        <p:spPr/>
        <p:txBody>
          <a:bodyPr/>
          <a:lstStyle/>
          <a:p>
            <a:r>
              <a:rPr lang="es-ES"/>
              <a:t>Facebook Own Videos Table | Asociación Bancaria Costarricense - 15 of 15</a:t>
            </a:r>
            <a:endParaRPr lang="en-US"/>
          </a:p>
        </p:txBody>
      </p:sp>
      <p:graphicFrame>
        <p:nvGraphicFramePr>
          <p:cNvPr id="5" name="Table Placeholder 4">
            <a:extLst>
              <a:ext uri="{FF2B5EF4-FFF2-40B4-BE49-F238E27FC236}">
                <a16:creationId xmlns:a16="http://schemas.microsoft.com/office/drawing/2014/main" id="{12257235-AF9B-4E3D-93C3-9822D9F443C0}"/>
              </a:ext>
            </a:extLst>
          </p:cNvPr>
          <p:cNvGraphicFramePr>
            <a:graphicFrameLocks noGrp="1"/>
          </p:cNvGraphicFramePr>
          <p:nvPr>
            <p:ph type="tbl" sz="quarter" idx="13"/>
            <p:extLst>
              <p:ext uri="{D42A27DB-BD31-4B8C-83A1-F6EECF244321}">
                <p14:modId xmlns:p14="http://schemas.microsoft.com/office/powerpoint/2010/main" val="2657157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1681098"/>
                    </a:ext>
                  </a:extLst>
                </a:gridCol>
                <a:gridCol w="987552">
                  <a:extLst>
                    <a:ext uri="{9D8B030D-6E8A-4147-A177-3AD203B41FA5}">
                      <a16:colId xmlns:a16="http://schemas.microsoft.com/office/drawing/2014/main" val="1521822888"/>
                    </a:ext>
                  </a:extLst>
                </a:gridCol>
                <a:gridCol w="208280">
                  <a:extLst>
                    <a:ext uri="{9D8B030D-6E8A-4147-A177-3AD203B41FA5}">
                      <a16:colId xmlns:a16="http://schemas.microsoft.com/office/drawing/2014/main" val="1221838428"/>
                    </a:ext>
                  </a:extLst>
                </a:gridCol>
                <a:gridCol w="246888">
                  <a:extLst>
                    <a:ext uri="{9D8B030D-6E8A-4147-A177-3AD203B41FA5}">
                      <a16:colId xmlns:a16="http://schemas.microsoft.com/office/drawing/2014/main" val="853982351"/>
                    </a:ext>
                  </a:extLst>
                </a:gridCol>
                <a:gridCol w="246888">
                  <a:extLst>
                    <a:ext uri="{9D8B030D-6E8A-4147-A177-3AD203B41FA5}">
                      <a16:colId xmlns:a16="http://schemas.microsoft.com/office/drawing/2014/main" val="3723841376"/>
                    </a:ext>
                  </a:extLst>
                </a:gridCol>
                <a:gridCol w="246888">
                  <a:extLst>
                    <a:ext uri="{9D8B030D-6E8A-4147-A177-3AD203B41FA5}">
                      <a16:colId xmlns:a16="http://schemas.microsoft.com/office/drawing/2014/main" val="617738830"/>
                    </a:ext>
                  </a:extLst>
                </a:gridCol>
                <a:gridCol w="246888">
                  <a:extLst>
                    <a:ext uri="{9D8B030D-6E8A-4147-A177-3AD203B41FA5}">
                      <a16:colId xmlns:a16="http://schemas.microsoft.com/office/drawing/2014/main" val="253037496"/>
                    </a:ext>
                  </a:extLst>
                </a:gridCol>
                <a:gridCol w="246888">
                  <a:extLst>
                    <a:ext uri="{9D8B030D-6E8A-4147-A177-3AD203B41FA5}">
                      <a16:colId xmlns:a16="http://schemas.microsoft.com/office/drawing/2014/main" val="4025300577"/>
                    </a:ext>
                  </a:extLst>
                </a:gridCol>
                <a:gridCol w="246888">
                  <a:extLst>
                    <a:ext uri="{9D8B030D-6E8A-4147-A177-3AD203B41FA5}">
                      <a16:colId xmlns:a16="http://schemas.microsoft.com/office/drawing/2014/main" val="3646838030"/>
                    </a:ext>
                  </a:extLst>
                </a:gridCol>
                <a:gridCol w="246888">
                  <a:extLst>
                    <a:ext uri="{9D8B030D-6E8A-4147-A177-3AD203B41FA5}">
                      <a16:colId xmlns:a16="http://schemas.microsoft.com/office/drawing/2014/main" val="890305174"/>
                    </a:ext>
                  </a:extLst>
                </a:gridCol>
                <a:gridCol w="246888">
                  <a:extLst>
                    <a:ext uri="{9D8B030D-6E8A-4147-A177-3AD203B41FA5}">
                      <a16:colId xmlns:a16="http://schemas.microsoft.com/office/drawing/2014/main" val="3833372767"/>
                    </a:ext>
                  </a:extLst>
                </a:gridCol>
                <a:gridCol w="246888">
                  <a:extLst>
                    <a:ext uri="{9D8B030D-6E8A-4147-A177-3AD203B41FA5}">
                      <a16:colId xmlns:a16="http://schemas.microsoft.com/office/drawing/2014/main" val="3045665443"/>
                    </a:ext>
                  </a:extLst>
                </a:gridCol>
                <a:gridCol w="246888">
                  <a:extLst>
                    <a:ext uri="{9D8B030D-6E8A-4147-A177-3AD203B41FA5}">
                      <a16:colId xmlns:a16="http://schemas.microsoft.com/office/drawing/2014/main" val="1048087842"/>
                    </a:ext>
                  </a:extLst>
                </a:gridCol>
                <a:gridCol w="246888">
                  <a:extLst>
                    <a:ext uri="{9D8B030D-6E8A-4147-A177-3AD203B41FA5}">
                      <a16:colId xmlns:a16="http://schemas.microsoft.com/office/drawing/2014/main" val="1790847740"/>
                    </a:ext>
                  </a:extLst>
                </a:gridCol>
                <a:gridCol w="246888">
                  <a:extLst>
                    <a:ext uri="{9D8B030D-6E8A-4147-A177-3AD203B41FA5}">
                      <a16:colId xmlns:a16="http://schemas.microsoft.com/office/drawing/2014/main" val="93702474"/>
                    </a:ext>
                  </a:extLst>
                </a:gridCol>
                <a:gridCol w="246888">
                  <a:extLst>
                    <a:ext uri="{9D8B030D-6E8A-4147-A177-3AD203B41FA5}">
                      <a16:colId xmlns:a16="http://schemas.microsoft.com/office/drawing/2014/main" val="1477729144"/>
                    </a:ext>
                  </a:extLst>
                </a:gridCol>
                <a:gridCol w="246888">
                  <a:extLst>
                    <a:ext uri="{9D8B030D-6E8A-4147-A177-3AD203B41FA5}">
                      <a16:colId xmlns:a16="http://schemas.microsoft.com/office/drawing/2014/main" val="3847460364"/>
                    </a:ext>
                  </a:extLst>
                </a:gridCol>
                <a:gridCol w="246888">
                  <a:extLst>
                    <a:ext uri="{9D8B030D-6E8A-4147-A177-3AD203B41FA5}">
                      <a16:colId xmlns:a16="http://schemas.microsoft.com/office/drawing/2014/main" val="3242709946"/>
                    </a:ext>
                  </a:extLst>
                </a:gridCol>
                <a:gridCol w="246888">
                  <a:extLst>
                    <a:ext uri="{9D8B030D-6E8A-4147-A177-3AD203B41FA5}">
                      <a16:colId xmlns:a16="http://schemas.microsoft.com/office/drawing/2014/main" val="4126735697"/>
                    </a:ext>
                  </a:extLst>
                </a:gridCol>
                <a:gridCol w="246888">
                  <a:extLst>
                    <a:ext uri="{9D8B030D-6E8A-4147-A177-3AD203B41FA5}">
                      <a16:colId xmlns:a16="http://schemas.microsoft.com/office/drawing/2014/main" val="1496359264"/>
                    </a:ext>
                  </a:extLst>
                </a:gridCol>
                <a:gridCol w="246888">
                  <a:extLst>
                    <a:ext uri="{9D8B030D-6E8A-4147-A177-3AD203B41FA5}">
                      <a16:colId xmlns:a16="http://schemas.microsoft.com/office/drawing/2014/main" val="1878068574"/>
                    </a:ext>
                  </a:extLst>
                </a:gridCol>
                <a:gridCol w="246888">
                  <a:extLst>
                    <a:ext uri="{9D8B030D-6E8A-4147-A177-3AD203B41FA5}">
                      <a16:colId xmlns:a16="http://schemas.microsoft.com/office/drawing/2014/main" val="3062060932"/>
                    </a:ext>
                  </a:extLst>
                </a:gridCol>
                <a:gridCol w="208280">
                  <a:extLst>
                    <a:ext uri="{9D8B030D-6E8A-4147-A177-3AD203B41FA5}">
                      <a16:colId xmlns:a16="http://schemas.microsoft.com/office/drawing/2014/main" val="2377789946"/>
                    </a:ext>
                  </a:extLst>
                </a:gridCol>
                <a:gridCol w="208280">
                  <a:extLst>
                    <a:ext uri="{9D8B030D-6E8A-4147-A177-3AD203B41FA5}">
                      <a16:colId xmlns:a16="http://schemas.microsoft.com/office/drawing/2014/main" val="1785987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09797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- 2019-06-29 00:30:13</a:t>
                      </a:r>
                      <a:r>
                        <a:rPr kumimoji="0" lang="es-ES" sz="1000" b="0" i="0" u="none" strike="noStrike" kern="1200" cap="none" spc="0" normalizeH="0" baseline="0" noProof="0">
                          <a:ln>
                            <a:noFill/>
                          </a:ln>
                          <a:solidFill>
                            <a:prstClr val="black"/>
                          </a:solidFill>
                          <a:effectLst/>
                          <a:uLnTx/>
                          <a:uFillTx/>
                          <a:latin typeface="+mn-lt"/>
                          <a:ea typeface="+mn-ea"/>
                          <a:cs typeface="+mn-cs"/>
                        </a:rPr>
                        <a:t>
 Los servicios médicos estarán gravados con un 4% de IVA ¿Querés saber cómo pasar del 4% al 0% de Impuesto? ¡Te lo contamos en este video! #HablemosDelIVA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https://scontent.xx.fbcdn.net/v/t15.5256-10/p168x128/65523873_1315693138594084_8155757658012385280_n.jpg?_nc_cat=104&amp;_nc_oc=AQn7rtuqsA-R5RFZB9cm-IdUiqjJSnV1go9gY1pvP_0iRAVXyefwIJrE-BIXfsxOk18&amp;_nc_ht=scontent.xx&amp;oh=b829bde4706c1f1ececa65c15950015d&amp;oe=5E64A28D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14:19:11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3.47 %</a:t>
                      </a:r>
                    </a:p>
                  </a:txBody>
                  <a:tcPr/>
                </a:tc>
                <a:extLst>
                  <a:ext uri="{0D108BD9-81ED-4DB2-BD59-A6C34878D82A}">
                    <a16:rowId xmlns:a16="http://schemas.microsoft.com/office/drawing/2014/main" val="4025968988"/>
                  </a:ext>
                </a:extLst>
              </a:tr>
            </a:tbl>
          </a:graphicData>
        </a:graphic>
      </p:graphicFrame>
      <p:sp>
        <p:nvSpPr>
          <p:cNvPr id="4" name="Text Placeholder 3">
            <a:extLst>
              <a:ext uri="{FF2B5EF4-FFF2-40B4-BE49-F238E27FC236}">
                <a16:creationId xmlns:a16="http://schemas.microsoft.com/office/drawing/2014/main" id="{612BB747-8B03-4F8B-9CFF-BD4DC51EE8F1}"/>
              </a:ext>
            </a:extLst>
          </p:cNvPr>
          <p:cNvSpPr>
            <a:spLocks noGrp="1"/>
          </p:cNvSpPr>
          <p:nvPr>
            <p:ph type="body" sz="quarter" idx="14"/>
          </p:nvPr>
        </p:nvSpPr>
        <p:spPr/>
        <p:txBody>
          <a:bodyPr/>
          <a:lstStyle/>
          <a:p>
            <a:r>
              <a:rPr lang="en-US"/>
              <a:t>01/01/2019 - 10/18/2019</a:t>
            </a:r>
          </a:p>
        </p:txBody>
      </p:sp>
    </p:spTree>
    <p:extLst>
      <p:ext uri="{BB962C8B-B14F-4D97-AF65-F5344CB8AC3E}">
        <p14:creationId xmlns:p14="http://schemas.microsoft.com/office/powerpoint/2010/main" val="38332612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4232</Words>
  <Application>Microsoft Office PowerPoint</Application>
  <PresentationFormat>On-screen Show (4:3)</PresentationFormat>
  <Paragraphs>1348</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Estadísticas Generales</vt:lpstr>
      <vt:lpstr>Crecimiento General de Seguidores | Asociación Bancaria Costarricense</vt:lpstr>
      <vt:lpstr>Alcance | Asociación Bancaria Costarricense</vt:lpstr>
      <vt:lpstr>Engagement | Asociación Bancaria Costarricense</vt:lpstr>
      <vt:lpstr>Distribución Interacciones | Asociación Bancaria Costarricense</vt:lpstr>
      <vt:lpstr>Engagement x tipo post | Asociación Bancaria Costarricense</vt:lpstr>
      <vt:lpstr>Top 14 Posts del Periodo (Por % de interacción) | Asociación Bancaria Costarricense - 1 of 16</vt:lpstr>
      <vt:lpstr>Top 14 Posts del Periodo (Por % de interacción) | Asociación Bancaria Costarricense - 2 of 16</vt:lpstr>
      <vt:lpstr>Top 14 Posts del Periodo (Por % de interacción) | Asociación Bancaria Costarricense - 3 of 16</vt:lpstr>
      <vt:lpstr>Top 14 Posts del Periodo (Por % de interacción) | Asociación Bancaria Costarricense - 4 of 16</vt:lpstr>
      <vt:lpstr>Top 14 Posts del Periodo (Por % de interacción) | Asociación Bancaria Costarricense - 5 of 16</vt:lpstr>
      <vt:lpstr>Top 14 Posts del Periodo (Por % de interacción) | Asociación Bancaria Costarricense - 6 of 16</vt:lpstr>
      <vt:lpstr>Top 14 Posts del Periodo (Por % de interacción) | Asociación Bancaria Costarricense - 7 of 16</vt:lpstr>
      <vt:lpstr>Top 14 Posts del Periodo (Por % de interacción) | Asociación Bancaria Costarricense - 8 of 16</vt:lpstr>
      <vt:lpstr>Top 14 Posts del Periodo (Por % de interacción) | Asociación Bancaria Costarricense - 9 of 16</vt:lpstr>
      <vt:lpstr>Top 14 Posts del Periodo (Por % de interacción) | Asociación Bancaria Costarricense - 10 of 16</vt:lpstr>
      <vt:lpstr>Top 14 Posts del Periodo (Por % de interacción) | Asociación Bancaria Costarricense - 11 of 16</vt:lpstr>
      <vt:lpstr>Top 14 Posts del Periodo (Por % de interacción) | Asociación Bancaria Costarricense - 12 of 16</vt:lpstr>
      <vt:lpstr>Top 14 Posts del Periodo (Por % de interacción) | Asociación Bancaria Costarricense - 13 of 16</vt:lpstr>
      <vt:lpstr>Top 14 Posts del Periodo (Por % de interacción) | Asociación Bancaria Costarricense - 14 of 16</vt:lpstr>
      <vt:lpstr>Top 14 Posts del Periodo (Por % de interacción) | Asociación Bancaria Costarricense - 15 of 16</vt:lpstr>
      <vt:lpstr>Top 14 Posts del Periodo (Por % de interacción) | Asociación Bancaria Costarricense - 16 of 16</vt:lpstr>
      <vt:lpstr>Facebook Own Videos Table | Asociación Bancaria Costarricense - 1 of 15</vt:lpstr>
      <vt:lpstr>Facebook Own Videos Table | Asociación Bancaria Costarricense - 2 of 15</vt:lpstr>
      <vt:lpstr>Facebook Own Videos Table | Asociación Bancaria Costarricense - 3 of 15</vt:lpstr>
      <vt:lpstr>Facebook Own Videos Table | Asociación Bancaria Costarricense - 4 of 15</vt:lpstr>
      <vt:lpstr>Facebook Own Videos Table | Asociación Bancaria Costarricense - 5 of 15</vt:lpstr>
      <vt:lpstr>Facebook Own Videos Table | Asociación Bancaria Costarricense - 6 of 15</vt:lpstr>
      <vt:lpstr>Facebook Own Videos Table | Asociación Bancaria Costarricense - 7 of 15</vt:lpstr>
      <vt:lpstr>Facebook Own Videos Table | Asociación Bancaria Costarricense - 8 of 15</vt:lpstr>
      <vt:lpstr>Facebook Own Videos Table | Asociación Bancaria Costarricense - 9 of 15</vt:lpstr>
      <vt:lpstr>Facebook Own Videos Table | Asociación Bancaria Costarricense - 10 of 15</vt:lpstr>
      <vt:lpstr>Facebook Own Videos Table | Asociación Bancaria Costarricense - 11 of 15</vt:lpstr>
      <vt:lpstr>Facebook Own Videos Table | Asociación Bancaria Costarricense - 12 of 15</vt:lpstr>
      <vt:lpstr>Facebook Own Videos Table | Asociación Bancaria Costarricense - 13 of 15</vt:lpstr>
      <vt:lpstr>Facebook Own Videos Table | Asociación Bancaria Costarricense - 14 of 15</vt:lpstr>
      <vt:lpstr>Facebook Own Videos Table | Asociación Bancaria Costarricense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Estadísticas Generales</dc:title>
  <dc:creator>Frederik Peiniger</dc:creator>
  <cp:lastModifiedBy>Frederik Peiniger</cp:lastModifiedBy>
  <cp:revision>1</cp:revision>
  <dcterms:created xsi:type="dcterms:W3CDTF">2019-10-18T15:48:24Z</dcterms:created>
  <dcterms:modified xsi:type="dcterms:W3CDTF">2019-10-18T15:51:35Z</dcterms:modified>
</cp:coreProperties>
</file>