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Sheet1!$A$2:$A$11</c:f>
              <c:numCache>
                <c:formatCode>m/d/yyyy</c:formatCode>
                <c:ptCount val="10"/>
                <c:pt idx="0">
                  <c:v>43466</c:v>
                </c:pt>
                <c:pt idx="1">
                  <c:v>43497</c:v>
                </c:pt>
                <c:pt idx="2">
                  <c:v>43525</c:v>
                </c:pt>
                <c:pt idx="3">
                  <c:v>43556</c:v>
                </c:pt>
                <c:pt idx="4">
                  <c:v>43586</c:v>
                </c:pt>
                <c:pt idx="5">
                  <c:v>43617</c:v>
                </c:pt>
                <c:pt idx="6">
                  <c:v>43647</c:v>
                </c:pt>
                <c:pt idx="7">
                  <c:v>43678</c:v>
                </c:pt>
                <c:pt idx="8">
                  <c:v>43709</c:v>
                </c:pt>
                <c:pt idx="9">
                  <c:v>43739</c:v>
                </c:pt>
              </c:numCache>
            </c:numRef>
          </c:cat>
          <c:val>
            <c:numRef>
              <c:f>Sheet1!$B$2:$B$11</c:f>
              <c:numCache>
                <c:formatCode>General</c:formatCode>
                <c:ptCount val="10"/>
                <c:pt idx="0">
                  <c:v>118628</c:v>
                </c:pt>
                <c:pt idx="1">
                  <c:v>139350</c:v>
                </c:pt>
                <c:pt idx="2">
                  <c:v>169761</c:v>
                </c:pt>
                <c:pt idx="3">
                  <c:v>183134</c:v>
                </c:pt>
                <c:pt idx="4">
                  <c:v>180656</c:v>
                </c:pt>
                <c:pt idx="5">
                  <c:v>248070</c:v>
                </c:pt>
                <c:pt idx="6">
                  <c:v>200715</c:v>
                </c:pt>
                <c:pt idx="7">
                  <c:v>88253</c:v>
                </c:pt>
                <c:pt idx="8">
                  <c:v>169287</c:v>
                </c:pt>
                <c:pt idx="9">
                  <c:v>49216</c:v>
                </c:pt>
              </c:numCache>
            </c:numRef>
          </c:val>
          <c:smooth val="0"/>
          <c:extLst>
            <c:ext xmlns:c16="http://schemas.microsoft.com/office/drawing/2014/chart" uri="{C3380CC4-5D6E-409C-BE32-E72D297353CC}">
              <c16:uniqueId val="{00000000-8CA5-4E7F-B7A3-8A2B9797FA2A}"/>
            </c:ext>
          </c:extLst>
        </c:ser>
        <c:dLbls>
          <c:showLegendKey val="0"/>
          <c:showVal val="0"/>
          <c:showCatName val="0"/>
          <c:showSerName val="0"/>
          <c:showPercent val="0"/>
          <c:showBubbleSize val="0"/>
        </c:dLbls>
        <c:smooth val="0"/>
        <c:axId val="298612168"/>
        <c:axId val="298604624"/>
      </c:lineChart>
      <c:dateAx>
        <c:axId val="298612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604624"/>
        <c:crosses val="autoZero"/>
        <c:auto val="1"/>
        <c:lblOffset val="100"/>
        <c:baseTimeUnit val="months"/>
      </c:dateAx>
      <c:valAx>
        <c:axId val="29860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612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Sheet1!$A$2:$A$11</c:f>
              <c:numCache>
                <c:formatCode>m/d/yyyy</c:formatCode>
                <c:ptCount val="10"/>
                <c:pt idx="0">
                  <c:v>43466</c:v>
                </c:pt>
                <c:pt idx="1">
                  <c:v>43497</c:v>
                </c:pt>
                <c:pt idx="2">
                  <c:v>43525</c:v>
                </c:pt>
                <c:pt idx="3">
                  <c:v>43556</c:v>
                </c:pt>
                <c:pt idx="4">
                  <c:v>43586</c:v>
                </c:pt>
                <c:pt idx="5">
                  <c:v>43617</c:v>
                </c:pt>
                <c:pt idx="6">
                  <c:v>43647</c:v>
                </c:pt>
                <c:pt idx="7">
                  <c:v>43678</c:v>
                </c:pt>
                <c:pt idx="8">
                  <c:v>43709</c:v>
                </c:pt>
                <c:pt idx="9">
                  <c:v>43739</c:v>
                </c:pt>
              </c:numCache>
            </c:numRef>
          </c:cat>
          <c:val>
            <c:numRef>
              <c:f>Sheet1!$B$2:$B$11</c:f>
              <c:numCache>
                <c:formatCode>General</c:formatCode>
                <c:ptCount val="10"/>
                <c:pt idx="0">
                  <c:v>2.0770812961526799</c:v>
                </c:pt>
                <c:pt idx="1">
                  <c:v>1.7610333692142099</c:v>
                </c:pt>
                <c:pt idx="2">
                  <c:v>1.0550126354109599</c:v>
                </c:pt>
                <c:pt idx="3">
                  <c:v>2.8847728985333099</c:v>
                </c:pt>
                <c:pt idx="4">
                  <c:v>2.5711850146134099</c:v>
                </c:pt>
                <c:pt idx="5">
                  <c:v>4.27822791953884</c:v>
                </c:pt>
                <c:pt idx="6">
                  <c:v>3.8990608574346699</c:v>
                </c:pt>
                <c:pt idx="7">
                  <c:v>3.48090149909918</c:v>
                </c:pt>
                <c:pt idx="8">
                  <c:v>4.9525362254632697</c:v>
                </c:pt>
                <c:pt idx="9">
                  <c:v>5.3153446033810097</c:v>
                </c:pt>
              </c:numCache>
            </c:numRef>
          </c:val>
          <c:smooth val="0"/>
          <c:extLst>
            <c:ext xmlns:c16="http://schemas.microsoft.com/office/drawing/2014/chart" uri="{C3380CC4-5D6E-409C-BE32-E72D297353CC}">
              <c16:uniqueId val="{00000000-293E-4CD1-9288-F9F4D4490746}"/>
            </c:ext>
          </c:extLst>
        </c:ser>
        <c:dLbls>
          <c:showLegendKey val="0"/>
          <c:showVal val="0"/>
          <c:showCatName val="0"/>
          <c:showSerName val="0"/>
          <c:showPercent val="0"/>
          <c:showBubbleSize val="0"/>
        </c:dLbls>
        <c:smooth val="0"/>
        <c:axId val="298606592"/>
        <c:axId val="298610856"/>
      </c:lineChart>
      <c:dateAx>
        <c:axId val="298606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610856"/>
        <c:crosses val="autoZero"/>
        <c:auto val="1"/>
        <c:lblOffset val="100"/>
        <c:baseTimeUnit val="months"/>
      </c:dateAx>
      <c:valAx>
        <c:axId val="29861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60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Asociación Bancaria Costarricense</c:v>
                </c:pt>
              </c:strCache>
            </c:strRef>
          </c:cat>
          <c:val>
            <c:numRef>
              <c:f>Sheet1!$B$2</c:f>
              <c:numCache>
                <c:formatCode>General</c:formatCode>
                <c:ptCount val="1"/>
                <c:pt idx="0">
                  <c:v>13753</c:v>
                </c:pt>
              </c:numCache>
            </c:numRef>
          </c:val>
          <c:extLst>
            <c:ext xmlns:c16="http://schemas.microsoft.com/office/drawing/2014/chart" uri="{C3380CC4-5D6E-409C-BE32-E72D297353CC}">
              <c16:uniqueId val="{00000000-ED7D-4963-875B-C334CC50C6D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Asociación Bancaria Costarricense</c:v>
                </c:pt>
              </c:strCache>
            </c:strRef>
          </c:cat>
          <c:val>
            <c:numRef>
              <c:f>Sheet1!$C$2</c:f>
              <c:numCache>
                <c:formatCode>General</c:formatCode>
                <c:ptCount val="1"/>
                <c:pt idx="0">
                  <c:v>783</c:v>
                </c:pt>
              </c:numCache>
            </c:numRef>
          </c:val>
          <c:extLst>
            <c:ext xmlns:c16="http://schemas.microsoft.com/office/drawing/2014/chart" uri="{C3380CC4-5D6E-409C-BE32-E72D297353CC}">
              <c16:uniqueId val="{00000001-ED7D-4963-875B-C334CC50C6D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Asociación Bancaria Costarricense</c:v>
                </c:pt>
              </c:strCache>
            </c:strRef>
          </c:cat>
          <c:val>
            <c:numRef>
              <c:f>Sheet1!$D$2</c:f>
              <c:numCache>
                <c:formatCode>General</c:formatCode>
                <c:ptCount val="1"/>
                <c:pt idx="0">
                  <c:v>607</c:v>
                </c:pt>
              </c:numCache>
            </c:numRef>
          </c:val>
          <c:extLst>
            <c:ext xmlns:c16="http://schemas.microsoft.com/office/drawing/2014/chart" uri="{C3380CC4-5D6E-409C-BE32-E72D297353CC}">
              <c16:uniqueId val="{00000002-ED7D-4963-875B-C334CC50C6D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Asociación Bancaria Costarricense</c:v>
                </c:pt>
              </c:strCache>
            </c:strRef>
          </c:cat>
          <c:val>
            <c:numRef>
              <c:f>Sheet1!$E$2</c:f>
              <c:numCache>
                <c:formatCode>General</c:formatCode>
                <c:ptCount val="1"/>
                <c:pt idx="0">
                  <c:v>178</c:v>
                </c:pt>
              </c:numCache>
            </c:numRef>
          </c:val>
          <c:extLst>
            <c:ext xmlns:c16="http://schemas.microsoft.com/office/drawing/2014/chart" uri="{C3380CC4-5D6E-409C-BE32-E72D297353CC}">
              <c16:uniqueId val="{00000003-ED7D-4963-875B-C334CC50C6D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Asociación Bancaria Costarricense</c:v>
                </c:pt>
              </c:strCache>
            </c:strRef>
          </c:cat>
          <c:val>
            <c:numRef>
              <c:f>Sheet1!$F$2</c:f>
              <c:numCache>
                <c:formatCode>General</c:formatCode>
                <c:ptCount val="1"/>
                <c:pt idx="0">
                  <c:v>58</c:v>
                </c:pt>
              </c:numCache>
            </c:numRef>
          </c:val>
          <c:extLst>
            <c:ext xmlns:c16="http://schemas.microsoft.com/office/drawing/2014/chart" uri="{C3380CC4-5D6E-409C-BE32-E72D297353CC}">
              <c16:uniqueId val="{00000004-ED7D-4963-875B-C334CC50C6D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Asociación Bancaria Costarricense</c:v>
                </c:pt>
              </c:strCache>
            </c:strRef>
          </c:cat>
          <c:val>
            <c:numRef>
              <c:f>Sheet1!$G$2</c:f>
              <c:numCache>
                <c:formatCode>General</c:formatCode>
                <c:ptCount val="1"/>
                <c:pt idx="0">
                  <c:v>232</c:v>
                </c:pt>
              </c:numCache>
            </c:numRef>
          </c:val>
          <c:extLst>
            <c:ext xmlns:c16="http://schemas.microsoft.com/office/drawing/2014/chart" uri="{C3380CC4-5D6E-409C-BE32-E72D297353CC}">
              <c16:uniqueId val="{00000005-ED7D-4963-875B-C334CC50C6D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Asociación Bancaria Costarricense</c:v>
                </c:pt>
              </c:strCache>
            </c:strRef>
          </c:cat>
          <c:val>
            <c:numRef>
              <c:f>Sheet1!$H$2</c:f>
              <c:numCache>
                <c:formatCode>General</c:formatCode>
                <c:ptCount val="1"/>
                <c:pt idx="0">
                  <c:v>1130</c:v>
                </c:pt>
              </c:numCache>
            </c:numRef>
          </c:val>
          <c:extLst>
            <c:ext xmlns:c16="http://schemas.microsoft.com/office/drawing/2014/chart" uri="{C3380CC4-5D6E-409C-BE32-E72D297353CC}">
              <c16:uniqueId val="{00000006-ED7D-4963-875B-C334CC50C6D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Asociación Bancaria Costarricense</c:v>
                </c:pt>
              </c:strCache>
            </c:strRef>
          </c:cat>
          <c:val>
            <c:numRef>
              <c:f>Sheet1!$I$2</c:f>
              <c:numCache>
                <c:formatCode>General</c:formatCode>
                <c:ptCount val="1"/>
                <c:pt idx="0">
                  <c:v>4149</c:v>
                </c:pt>
              </c:numCache>
            </c:numRef>
          </c:val>
          <c:extLst>
            <c:ext xmlns:c16="http://schemas.microsoft.com/office/drawing/2014/chart" uri="{C3380CC4-5D6E-409C-BE32-E72D297353CC}">
              <c16:uniqueId val="{00000007-ED7D-4963-875B-C334CC50C6DC}"/>
            </c:ext>
          </c:extLst>
        </c:ser>
        <c:dLbls>
          <c:showLegendKey val="0"/>
          <c:showVal val="0"/>
          <c:showCatName val="0"/>
          <c:showSerName val="0"/>
          <c:showPercent val="0"/>
          <c:showBubbleSize val="0"/>
        </c:dLbls>
        <c:gapWidth val="150"/>
        <c:overlap val="100"/>
        <c:axId val="177626040"/>
        <c:axId val="177627024"/>
      </c:barChart>
      <c:catAx>
        <c:axId val="177626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627024"/>
        <c:crosses val="autoZero"/>
        <c:auto val="1"/>
        <c:lblAlgn val="ctr"/>
        <c:lblOffset val="100"/>
        <c:noMultiLvlLbl val="0"/>
      </c:catAx>
      <c:valAx>
        <c:axId val="177627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62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Asociación Bancaria Costarricense</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5.8614564831261102</c:v>
                </c:pt>
                <c:pt idx="1">
                  <c:v>2.05175833108814</c:v>
                </c:pt>
                <c:pt idx="2">
                  <c:v>3.4683843670883201</c:v>
                </c:pt>
                <c:pt idx="3">
                  <c:v>2.4194338018208401</c:v>
                </c:pt>
              </c:numCache>
            </c:numRef>
          </c:val>
          <c:extLst>
            <c:ext xmlns:c16="http://schemas.microsoft.com/office/drawing/2014/chart" uri="{C3380CC4-5D6E-409C-BE32-E72D297353CC}">
              <c16:uniqueId val="{00000000-4AA4-4BA6-AF6C-4B919AFD941D}"/>
            </c:ext>
          </c:extLst>
        </c:ser>
        <c:dLbls>
          <c:showLegendKey val="0"/>
          <c:showVal val="0"/>
          <c:showCatName val="0"/>
          <c:showSerName val="0"/>
          <c:showPercent val="0"/>
          <c:showBubbleSize val="0"/>
        </c:dLbls>
        <c:gapWidth val="219"/>
        <c:overlap val="-27"/>
        <c:axId val="176536296"/>
        <c:axId val="176531376"/>
      </c:barChart>
      <c:catAx>
        <c:axId val="17653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531376"/>
        <c:crosses val="autoZero"/>
        <c:auto val="1"/>
        <c:lblAlgn val="ctr"/>
        <c:lblOffset val="100"/>
        <c:noMultiLvlLbl val="0"/>
      </c:catAx>
      <c:valAx>
        <c:axId val="176531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53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AE4A9-EA26-4C8A-A9C8-2C65BC7F83A3}"/>
              </a:ext>
            </a:extLst>
          </p:cNvPr>
          <p:cNvSpPr>
            <a:spLocks noGrp="1"/>
          </p:cNvSpPr>
          <p:nvPr>
            <p:ph type="ctrTitle"/>
          </p:nvPr>
        </p:nvSpPr>
        <p:spPr/>
        <p:txBody>
          <a:bodyPr/>
          <a:lstStyle/>
          <a:p>
            <a:r>
              <a:rPr lang="en-US"/>
              <a:t>Estadísticas Generales</a:t>
            </a:r>
          </a:p>
        </p:txBody>
      </p:sp>
      <p:sp>
        <p:nvSpPr>
          <p:cNvPr id="3" name="Subtitle 2">
            <a:extLst>
              <a:ext uri="{FF2B5EF4-FFF2-40B4-BE49-F238E27FC236}">
                <a16:creationId xmlns:a16="http://schemas.microsoft.com/office/drawing/2014/main" id="{0D6C462E-11C2-40B5-B8C2-A925A244146A}"/>
              </a:ext>
            </a:extLst>
          </p:cNvPr>
          <p:cNvSpPr>
            <a:spLocks noGrp="1"/>
          </p:cNvSpPr>
          <p:nvPr>
            <p:ph type="subTitle" idx="1"/>
          </p:nvPr>
        </p:nvSpPr>
        <p:spPr/>
        <p:txBody>
          <a:bodyPr/>
          <a:lstStyle/>
          <a:p>
            <a:r>
              <a:rPr lang="en-US"/>
              <a:t>Asociación Bancaria Costarricense</a:t>
            </a:r>
          </a:p>
        </p:txBody>
      </p:sp>
    </p:spTree>
    <p:extLst>
      <p:ext uri="{BB962C8B-B14F-4D97-AF65-F5344CB8AC3E}">
        <p14:creationId xmlns:p14="http://schemas.microsoft.com/office/powerpoint/2010/main" val="3499728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B72D5-C3E5-4262-B5A7-7E03D911A6A0}"/>
              </a:ext>
            </a:extLst>
          </p:cNvPr>
          <p:cNvSpPr>
            <a:spLocks noGrp="1"/>
          </p:cNvSpPr>
          <p:nvPr>
            <p:ph type="title"/>
          </p:nvPr>
        </p:nvSpPr>
        <p:spPr/>
        <p:txBody>
          <a:bodyPr/>
          <a:lstStyle/>
          <a:p>
            <a:r>
              <a:rPr lang="es-ES"/>
              <a:t>Crecimiento General de Seguidores | Asociación Bancaria Costarricense</a:t>
            </a:r>
            <a:endParaRPr lang="en-US"/>
          </a:p>
        </p:txBody>
      </p:sp>
      <p:graphicFrame>
        <p:nvGraphicFramePr>
          <p:cNvPr id="5" name="Table Placeholder 4">
            <a:extLst>
              <a:ext uri="{FF2B5EF4-FFF2-40B4-BE49-F238E27FC236}">
                <a16:creationId xmlns:a16="http://schemas.microsoft.com/office/drawing/2014/main" id="{8484A4A8-C7EF-42EB-9A10-C2592737D145}"/>
              </a:ext>
            </a:extLst>
          </p:cNvPr>
          <p:cNvGraphicFramePr>
            <a:graphicFrameLocks noGrp="1"/>
          </p:cNvGraphicFramePr>
          <p:nvPr>
            <p:ph type="tbl" sz="quarter" idx="13"/>
            <p:extLst>
              <p:ext uri="{D42A27DB-BD31-4B8C-83A1-F6EECF244321}">
                <p14:modId xmlns:p14="http://schemas.microsoft.com/office/powerpoint/2010/main" val="2322369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5124937"/>
                    </a:ext>
                  </a:extLst>
                </a:gridCol>
                <a:gridCol w="1234440">
                  <a:extLst>
                    <a:ext uri="{9D8B030D-6E8A-4147-A177-3AD203B41FA5}">
                      <a16:colId xmlns:a16="http://schemas.microsoft.com/office/drawing/2014/main" val="965269791"/>
                    </a:ext>
                  </a:extLst>
                </a:gridCol>
                <a:gridCol w="822960">
                  <a:extLst>
                    <a:ext uri="{9D8B030D-6E8A-4147-A177-3AD203B41FA5}">
                      <a16:colId xmlns:a16="http://schemas.microsoft.com/office/drawing/2014/main" val="930615244"/>
                    </a:ext>
                  </a:extLst>
                </a:gridCol>
                <a:gridCol w="822960">
                  <a:extLst>
                    <a:ext uri="{9D8B030D-6E8A-4147-A177-3AD203B41FA5}">
                      <a16:colId xmlns:a16="http://schemas.microsoft.com/office/drawing/2014/main" val="2673352795"/>
                    </a:ext>
                  </a:extLst>
                </a:gridCol>
                <a:gridCol w="822960">
                  <a:extLst>
                    <a:ext uri="{9D8B030D-6E8A-4147-A177-3AD203B41FA5}">
                      <a16:colId xmlns:a16="http://schemas.microsoft.com/office/drawing/2014/main" val="2626243140"/>
                    </a:ext>
                  </a:extLst>
                </a:gridCol>
                <a:gridCol w="822960">
                  <a:extLst>
                    <a:ext uri="{9D8B030D-6E8A-4147-A177-3AD203B41FA5}">
                      <a16:colId xmlns:a16="http://schemas.microsoft.com/office/drawing/2014/main" val="3259699892"/>
                    </a:ext>
                  </a:extLst>
                </a:gridCol>
                <a:gridCol w="822960">
                  <a:extLst>
                    <a:ext uri="{9D8B030D-6E8A-4147-A177-3AD203B41FA5}">
                      <a16:colId xmlns:a16="http://schemas.microsoft.com/office/drawing/2014/main" val="1510469120"/>
                    </a:ext>
                  </a:extLst>
                </a:gridCol>
                <a:gridCol w="822960">
                  <a:extLst>
                    <a:ext uri="{9D8B030D-6E8A-4147-A177-3AD203B41FA5}">
                      <a16:colId xmlns:a16="http://schemas.microsoft.com/office/drawing/2014/main" val="281753373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971207556"/>
                  </a:ext>
                </a:extLst>
              </a:tr>
              <a:tr h="370840">
                <a:tc>
                  <a:txBody>
                    <a:bodyPr/>
                    <a:lstStyle/>
                    <a:p>
                      <a:r>
                        <a:rPr lang="en-US" sz="1000"/>
                        <a:t>Asociación Bancaria Costarricense</a:t>
                      </a:r>
                    </a:p>
                  </a:txBody>
                  <a:tcPr/>
                </a:tc>
                <a:tc>
                  <a:txBody>
                    <a:bodyPr/>
                    <a:lstStyle/>
                    <a:p>
                      <a:r>
                        <a:rPr lang="en-US" sz="1000"/>
                        <a:t>7044</a:t>
                      </a:r>
                    </a:p>
                  </a:txBody>
                  <a:tcPr/>
                </a:tc>
                <a:tc>
                  <a:txBody>
                    <a:bodyPr/>
                    <a:lstStyle/>
                    <a:p>
                      <a:r>
                        <a:rPr lang="en-US" sz="1000"/>
                        <a:t>2</a:t>
                      </a:r>
                    </a:p>
                  </a:txBody>
                  <a:tcPr/>
                </a:tc>
                <a:tc>
                  <a:txBody>
                    <a:bodyPr/>
                    <a:lstStyle/>
                    <a:p>
                      <a:r>
                        <a:rPr lang="en-US" sz="1000"/>
                        <a:t>0.0 %</a:t>
                      </a:r>
                    </a:p>
                  </a:txBody>
                  <a:tcPr/>
                </a:tc>
                <a:tc>
                  <a:txBody>
                    <a:bodyPr/>
                    <a:lstStyle/>
                    <a:p>
                      <a:r>
                        <a:rPr lang="en-US" sz="1000"/>
                        <a:t>38</a:t>
                      </a:r>
                    </a:p>
                  </a:txBody>
                  <a:tcPr/>
                </a:tc>
                <a:tc>
                  <a:txBody>
                    <a:bodyPr/>
                    <a:lstStyle/>
                    <a:p>
                      <a:r>
                        <a:rPr lang="en-US" sz="1000"/>
                        <a:t>0.5 %</a:t>
                      </a:r>
                    </a:p>
                  </a:txBody>
                  <a:tcPr/>
                </a:tc>
                <a:tc>
                  <a:txBody>
                    <a:bodyPr/>
                    <a:lstStyle/>
                    <a:p>
                      <a:r>
                        <a:rPr lang="en-US" sz="1000"/>
                        <a:t>87</a:t>
                      </a:r>
                    </a:p>
                  </a:txBody>
                  <a:tcPr/>
                </a:tc>
                <a:tc>
                  <a:txBody>
                    <a:bodyPr/>
                    <a:lstStyle/>
                    <a:p>
                      <a:r>
                        <a:rPr lang="en-US" sz="1000"/>
                        <a:t>1.3 %</a:t>
                      </a:r>
                    </a:p>
                  </a:txBody>
                  <a:tcPr/>
                </a:tc>
                <a:extLst>
                  <a:ext uri="{0D108BD9-81ED-4DB2-BD59-A6C34878D82A}">
                    <a16:rowId xmlns:a16="http://schemas.microsoft.com/office/drawing/2014/main" val="1553987735"/>
                  </a:ext>
                </a:extLst>
              </a:tr>
            </a:tbl>
          </a:graphicData>
        </a:graphic>
      </p:graphicFrame>
      <p:sp>
        <p:nvSpPr>
          <p:cNvPr id="4" name="Text Placeholder 3">
            <a:extLst>
              <a:ext uri="{FF2B5EF4-FFF2-40B4-BE49-F238E27FC236}">
                <a16:creationId xmlns:a16="http://schemas.microsoft.com/office/drawing/2014/main" id="{0F7AA446-3111-41A3-A1E4-0C8F1579AABF}"/>
              </a:ext>
            </a:extLst>
          </p:cNvPr>
          <p:cNvSpPr>
            <a:spLocks noGrp="1"/>
          </p:cNvSpPr>
          <p:nvPr>
            <p:ph type="body" sz="quarter" idx="14"/>
          </p:nvPr>
        </p:nvSpPr>
        <p:spPr/>
        <p:txBody>
          <a:bodyPr/>
          <a:lstStyle/>
          <a:p>
            <a:r>
              <a:rPr lang="en-US"/>
              <a:t>09/14/2019 - 10/14/2019</a:t>
            </a:r>
          </a:p>
        </p:txBody>
      </p:sp>
    </p:spTree>
    <p:extLst>
      <p:ext uri="{BB962C8B-B14F-4D97-AF65-F5344CB8AC3E}">
        <p14:creationId xmlns:p14="http://schemas.microsoft.com/office/powerpoint/2010/main" val="3557230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E23B1-2F4C-473E-8E81-56DBE04041B1}"/>
              </a:ext>
            </a:extLst>
          </p:cNvPr>
          <p:cNvSpPr>
            <a:spLocks noGrp="1"/>
          </p:cNvSpPr>
          <p:nvPr>
            <p:ph type="title"/>
          </p:nvPr>
        </p:nvSpPr>
        <p:spPr/>
        <p:txBody>
          <a:bodyPr/>
          <a:lstStyle/>
          <a:p>
            <a:r>
              <a:rPr lang="en-US"/>
              <a:t>Alcance | Asociación Bancaria Costarricense</a:t>
            </a:r>
          </a:p>
        </p:txBody>
      </p:sp>
      <p:graphicFrame>
        <p:nvGraphicFramePr>
          <p:cNvPr id="6" name="Chart Placeholder 5">
            <a:extLst>
              <a:ext uri="{FF2B5EF4-FFF2-40B4-BE49-F238E27FC236}">
                <a16:creationId xmlns:a16="http://schemas.microsoft.com/office/drawing/2014/main" id="{D27E83A3-A66B-4F32-8B8E-94812B197C83}"/>
              </a:ext>
            </a:extLst>
          </p:cNvPr>
          <p:cNvGraphicFramePr>
            <a:graphicFrameLocks noGrp="1"/>
          </p:cNvGraphicFramePr>
          <p:nvPr>
            <p:ph type="chart" sz="quarter" idx="13"/>
            <p:extLst>
              <p:ext uri="{D42A27DB-BD31-4B8C-83A1-F6EECF244321}">
                <p14:modId xmlns:p14="http://schemas.microsoft.com/office/powerpoint/2010/main" val="335689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1798BB-EC28-4D00-8B14-5AC0100A7119}"/>
              </a:ext>
            </a:extLst>
          </p:cNvPr>
          <p:cNvSpPr>
            <a:spLocks noGrp="1"/>
          </p:cNvSpPr>
          <p:nvPr>
            <p:ph type="body" sz="quarter" idx="14"/>
          </p:nvPr>
        </p:nvSpPr>
        <p:spPr/>
        <p:txBody>
          <a:bodyPr/>
          <a:lstStyle/>
          <a:p>
            <a:r>
              <a:rPr lang="en-US"/>
              <a:t>01/01/2019 - 10/31/2019</a:t>
            </a:r>
          </a:p>
        </p:txBody>
      </p:sp>
      <p:sp>
        <p:nvSpPr>
          <p:cNvPr id="5" name="Footer Placeholder 4">
            <a:extLst>
              <a:ext uri="{FF2B5EF4-FFF2-40B4-BE49-F238E27FC236}">
                <a16:creationId xmlns:a16="http://schemas.microsoft.com/office/drawing/2014/main" id="{3E70F845-6B7F-4E6C-A912-942B77BB77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3003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2B7A1-C4B4-4952-8AB8-E06C291EAD74}"/>
              </a:ext>
            </a:extLst>
          </p:cNvPr>
          <p:cNvSpPr>
            <a:spLocks noGrp="1"/>
          </p:cNvSpPr>
          <p:nvPr>
            <p:ph type="title"/>
          </p:nvPr>
        </p:nvSpPr>
        <p:spPr/>
        <p:txBody>
          <a:bodyPr/>
          <a:lstStyle/>
          <a:p>
            <a:r>
              <a:rPr lang="en-US"/>
              <a:t>Engagement | Asociación Bancaria Costarricense</a:t>
            </a:r>
          </a:p>
        </p:txBody>
      </p:sp>
      <p:graphicFrame>
        <p:nvGraphicFramePr>
          <p:cNvPr id="6" name="Chart Placeholder 5">
            <a:extLst>
              <a:ext uri="{FF2B5EF4-FFF2-40B4-BE49-F238E27FC236}">
                <a16:creationId xmlns:a16="http://schemas.microsoft.com/office/drawing/2014/main" id="{2D8C0EDB-0167-43CF-BE07-A161464A0411}"/>
              </a:ext>
            </a:extLst>
          </p:cNvPr>
          <p:cNvGraphicFramePr>
            <a:graphicFrameLocks noGrp="1"/>
          </p:cNvGraphicFramePr>
          <p:nvPr>
            <p:ph type="chart" sz="quarter" idx="13"/>
            <p:extLst>
              <p:ext uri="{D42A27DB-BD31-4B8C-83A1-F6EECF244321}">
                <p14:modId xmlns:p14="http://schemas.microsoft.com/office/powerpoint/2010/main" val="6933388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6F4438-FDA4-406D-B410-A5A510C52FE8}"/>
              </a:ext>
            </a:extLst>
          </p:cNvPr>
          <p:cNvSpPr>
            <a:spLocks noGrp="1"/>
          </p:cNvSpPr>
          <p:nvPr>
            <p:ph type="body" sz="quarter" idx="14"/>
          </p:nvPr>
        </p:nvSpPr>
        <p:spPr/>
        <p:txBody>
          <a:bodyPr/>
          <a:lstStyle/>
          <a:p>
            <a:r>
              <a:rPr lang="en-US"/>
              <a:t>01/01/2019 - 10/31/2019</a:t>
            </a:r>
          </a:p>
        </p:txBody>
      </p:sp>
      <p:sp>
        <p:nvSpPr>
          <p:cNvPr id="5" name="Footer Placeholder 4">
            <a:extLst>
              <a:ext uri="{FF2B5EF4-FFF2-40B4-BE49-F238E27FC236}">
                <a16:creationId xmlns:a16="http://schemas.microsoft.com/office/drawing/2014/main" id="{96AE31B8-F8D7-43D9-AAED-335E400721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3680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BCDE5-48A5-45B8-9F93-FE4D370DD3AF}"/>
              </a:ext>
            </a:extLst>
          </p:cNvPr>
          <p:cNvSpPr>
            <a:spLocks noGrp="1"/>
          </p:cNvSpPr>
          <p:nvPr>
            <p:ph type="title"/>
          </p:nvPr>
        </p:nvSpPr>
        <p:spPr/>
        <p:txBody>
          <a:bodyPr/>
          <a:lstStyle/>
          <a:p>
            <a:r>
              <a:rPr lang="es-ES"/>
              <a:t>Distribución Interacciones | Asociación Bancaria Costarricense</a:t>
            </a:r>
            <a:endParaRPr lang="en-US"/>
          </a:p>
        </p:txBody>
      </p:sp>
      <p:graphicFrame>
        <p:nvGraphicFramePr>
          <p:cNvPr id="6" name="Chart Placeholder 5">
            <a:extLst>
              <a:ext uri="{FF2B5EF4-FFF2-40B4-BE49-F238E27FC236}">
                <a16:creationId xmlns:a16="http://schemas.microsoft.com/office/drawing/2014/main" id="{B52BE25B-3D89-41C7-AACC-28BA32428D1B}"/>
              </a:ext>
            </a:extLst>
          </p:cNvPr>
          <p:cNvGraphicFramePr>
            <a:graphicFrameLocks noGrp="1"/>
          </p:cNvGraphicFramePr>
          <p:nvPr>
            <p:ph type="chart" sz="quarter" idx="13"/>
            <p:extLst>
              <p:ext uri="{D42A27DB-BD31-4B8C-83A1-F6EECF244321}">
                <p14:modId xmlns:p14="http://schemas.microsoft.com/office/powerpoint/2010/main" val="3963909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525016-2D08-474B-91FF-EB1A03762DF6}"/>
              </a:ext>
            </a:extLst>
          </p:cNvPr>
          <p:cNvSpPr>
            <a:spLocks noGrp="1"/>
          </p:cNvSpPr>
          <p:nvPr>
            <p:ph type="body" sz="quarter" idx="14"/>
          </p:nvPr>
        </p:nvSpPr>
        <p:spPr/>
        <p:txBody>
          <a:bodyPr/>
          <a:lstStyle/>
          <a:p>
            <a:r>
              <a:rPr lang="en-US"/>
              <a:t>01/01/2019 - 10/14/2019</a:t>
            </a:r>
          </a:p>
        </p:txBody>
      </p:sp>
      <p:sp>
        <p:nvSpPr>
          <p:cNvPr id="5" name="Footer Placeholder 4">
            <a:extLst>
              <a:ext uri="{FF2B5EF4-FFF2-40B4-BE49-F238E27FC236}">
                <a16:creationId xmlns:a16="http://schemas.microsoft.com/office/drawing/2014/main" id="{BF1DEBB9-B369-491C-92E2-1FB003B00E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6914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B17EF-5EBC-4365-8AD9-91C5F1526F3D}"/>
              </a:ext>
            </a:extLst>
          </p:cNvPr>
          <p:cNvSpPr>
            <a:spLocks noGrp="1"/>
          </p:cNvSpPr>
          <p:nvPr>
            <p:ph type="title"/>
          </p:nvPr>
        </p:nvSpPr>
        <p:spPr/>
        <p:txBody>
          <a:bodyPr/>
          <a:lstStyle/>
          <a:p>
            <a:r>
              <a:rPr lang="es-ES"/>
              <a:t>Engagement x tipo post | Asociación Bancaria Costarricense</a:t>
            </a:r>
            <a:endParaRPr lang="en-US"/>
          </a:p>
        </p:txBody>
      </p:sp>
      <p:graphicFrame>
        <p:nvGraphicFramePr>
          <p:cNvPr id="6" name="Chart Placeholder 5">
            <a:extLst>
              <a:ext uri="{FF2B5EF4-FFF2-40B4-BE49-F238E27FC236}">
                <a16:creationId xmlns:a16="http://schemas.microsoft.com/office/drawing/2014/main" id="{EE097E60-C103-4660-9736-357ACC35314E}"/>
              </a:ext>
            </a:extLst>
          </p:cNvPr>
          <p:cNvGraphicFramePr>
            <a:graphicFrameLocks noGrp="1"/>
          </p:cNvGraphicFramePr>
          <p:nvPr>
            <p:ph type="chart" sz="quarter" idx="13"/>
            <p:extLst>
              <p:ext uri="{D42A27DB-BD31-4B8C-83A1-F6EECF244321}">
                <p14:modId xmlns:p14="http://schemas.microsoft.com/office/powerpoint/2010/main" val="3586971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47EEE1-3852-465D-A48C-4576691F0AAF}"/>
              </a:ext>
            </a:extLst>
          </p:cNvPr>
          <p:cNvSpPr>
            <a:spLocks noGrp="1"/>
          </p:cNvSpPr>
          <p:nvPr>
            <p:ph type="body" sz="quarter" idx="14"/>
          </p:nvPr>
        </p:nvSpPr>
        <p:spPr/>
        <p:txBody>
          <a:bodyPr/>
          <a:lstStyle/>
          <a:p>
            <a:r>
              <a:rPr lang="en-US"/>
              <a:t>01/01/2019 - 10/14/2019</a:t>
            </a:r>
          </a:p>
        </p:txBody>
      </p:sp>
      <p:sp>
        <p:nvSpPr>
          <p:cNvPr id="5" name="Footer Placeholder 4">
            <a:extLst>
              <a:ext uri="{FF2B5EF4-FFF2-40B4-BE49-F238E27FC236}">
                <a16:creationId xmlns:a16="http://schemas.microsoft.com/office/drawing/2014/main" id="{40B956D5-571E-4DAE-A3BA-B1EBFBE85C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1873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11A48-CEB1-4E68-80CC-620BE7C5BE44}"/>
              </a:ext>
            </a:extLst>
          </p:cNvPr>
          <p:cNvSpPr>
            <a:spLocks noGrp="1"/>
          </p:cNvSpPr>
          <p:nvPr>
            <p:ph type="title"/>
          </p:nvPr>
        </p:nvSpPr>
        <p:spPr/>
        <p:txBody>
          <a:bodyPr/>
          <a:lstStyle/>
          <a:p>
            <a:r>
              <a:rPr lang="es-ES"/>
              <a:t>Top 14 Posts del Periodo (Por % de interacción) | Asociación Bancaria Costarricense - 1 of 16</a:t>
            </a:r>
            <a:endParaRPr lang="en-US"/>
          </a:p>
        </p:txBody>
      </p:sp>
      <p:graphicFrame>
        <p:nvGraphicFramePr>
          <p:cNvPr id="5" name="Table Placeholder 4">
            <a:extLst>
              <a:ext uri="{FF2B5EF4-FFF2-40B4-BE49-F238E27FC236}">
                <a16:creationId xmlns:a16="http://schemas.microsoft.com/office/drawing/2014/main" id="{3EA6860F-0A72-4612-AE85-6F9056DB2237}"/>
              </a:ext>
            </a:extLst>
          </p:cNvPr>
          <p:cNvGraphicFramePr>
            <a:graphicFrameLocks noGrp="1"/>
          </p:cNvGraphicFramePr>
          <p:nvPr>
            <p:ph type="tbl" sz="quarter" idx="13"/>
            <p:extLst>
              <p:ext uri="{D42A27DB-BD31-4B8C-83A1-F6EECF244321}">
                <p14:modId xmlns:p14="http://schemas.microsoft.com/office/powerpoint/2010/main" val="1204246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35832817"/>
                    </a:ext>
                  </a:extLst>
                </a:gridCol>
                <a:gridCol w="905256">
                  <a:extLst>
                    <a:ext uri="{9D8B030D-6E8A-4147-A177-3AD203B41FA5}">
                      <a16:colId xmlns:a16="http://schemas.microsoft.com/office/drawing/2014/main" val="300205378"/>
                    </a:ext>
                  </a:extLst>
                </a:gridCol>
                <a:gridCol w="658368">
                  <a:extLst>
                    <a:ext uri="{9D8B030D-6E8A-4147-A177-3AD203B41FA5}">
                      <a16:colId xmlns:a16="http://schemas.microsoft.com/office/drawing/2014/main" val="2503807904"/>
                    </a:ext>
                  </a:extLst>
                </a:gridCol>
                <a:gridCol w="329184">
                  <a:extLst>
                    <a:ext uri="{9D8B030D-6E8A-4147-A177-3AD203B41FA5}">
                      <a16:colId xmlns:a16="http://schemas.microsoft.com/office/drawing/2014/main" val="795667904"/>
                    </a:ext>
                  </a:extLst>
                </a:gridCol>
                <a:gridCol w="329184">
                  <a:extLst>
                    <a:ext uri="{9D8B030D-6E8A-4147-A177-3AD203B41FA5}">
                      <a16:colId xmlns:a16="http://schemas.microsoft.com/office/drawing/2014/main" val="453307977"/>
                    </a:ext>
                  </a:extLst>
                </a:gridCol>
                <a:gridCol w="329184">
                  <a:extLst>
                    <a:ext uri="{9D8B030D-6E8A-4147-A177-3AD203B41FA5}">
                      <a16:colId xmlns:a16="http://schemas.microsoft.com/office/drawing/2014/main" val="3334820982"/>
                    </a:ext>
                  </a:extLst>
                </a:gridCol>
                <a:gridCol w="329184">
                  <a:extLst>
                    <a:ext uri="{9D8B030D-6E8A-4147-A177-3AD203B41FA5}">
                      <a16:colId xmlns:a16="http://schemas.microsoft.com/office/drawing/2014/main" val="1539638094"/>
                    </a:ext>
                  </a:extLst>
                </a:gridCol>
                <a:gridCol w="329184">
                  <a:extLst>
                    <a:ext uri="{9D8B030D-6E8A-4147-A177-3AD203B41FA5}">
                      <a16:colId xmlns:a16="http://schemas.microsoft.com/office/drawing/2014/main" val="2005964227"/>
                    </a:ext>
                  </a:extLst>
                </a:gridCol>
                <a:gridCol w="329184">
                  <a:extLst>
                    <a:ext uri="{9D8B030D-6E8A-4147-A177-3AD203B41FA5}">
                      <a16:colId xmlns:a16="http://schemas.microsoft.com/office/drawing/2014/main" val="1939328890"/>
                    </a:ext>
                  </a:extLst>
                </a:gridCol>
                <a:gridCol w="329184">
                  <a:extLst>
                    <a:ext uri="{9D8B030D-6E8A-4147-A177-3AD203B41FA5}">
                      <a16:colId xmlns:a16="http://schemas.microsoft.com/office/drawing/2014/main" val="2091929835"/>
                    </a:ext>
                  </a:extLst>
                </a:gridCol>
                <a:gridCol w="329184">
                  <a:extLst>
                    <a:ext uri="{9D8B030D-6E8A-4147-A177-3AD203B41FA5}">
                      <a16:colId xmlns:a16="http://schemas.microsoft.com/office/drawing/2014/main" val="3729386458"/>
                    </a:ext>
                  </a:extLst>
                </a:gridCol>
                <a:gridCol w="329184">
                  <a:extLst>
                    <a:ext uri="{9D8B030D-6E8A-4147-A177-3AD203B41FA5}">
                      <a16:colId xmlns:a16="http://schemas.microsoft.com/office/drawing/2014/main" val="2133279670"/>
                    </a:ext>
                  </a:extLst>
                </a:gridCol>
                <a:gridCol w="329184">
                  <a:extLst>
                    <a:ext uri="{9D8B030D-6E8A-4147-A177-3AD203B41FA5}">
                      <a16:colId xmlns:a16="http://schemas.microsoft.com/office/drawing/2014/main" val="2000444310"/>
                    </a:ext>
                  </a:extLst>
                </a:gridCol>
                <a:gridCol w="329184">
                  <a:extLst>
                    <a:ext uri="{9D8B030D-6E8A-4147-A177-3AD203B41FA5}">
                      <a16:colId xmlns:a16="http://schemas.microsoft.com/office/drawing/2014/main" val="237542460"/>
                    </a:ext>
                  </a:extLst>
                </a:gridCol>
                <a:gridCol w="329184">
                  <a:extLst>
                    <a:ext uri="{9D8B030D-6E8A-4147-A177-3AD203B41FA5}">
                      <a16:colId xmlns:a16="http://schemas.microsoft.com/office/drawing/2014/main" val="379794944"/>
                    </a:ext>
                  </a:extLst>
                </a:gridCol>
                <a:gridCol w="329184">
                  <a:extLst>
                    <a:ext uri="{9D8B030D-6E8A-4147-A177-3AD203B41FA5}">
                      <a16:colId xmlns:a16="http://schemas.microsoft.com/office/drawing/2014/main" val="2514578187"/>
                    </a:ext>
                  </a:extLst>
                </a:gridCol>
                <a:gridCol w="329184">
                  <a:extLst>
                    <a:ext uri="{9D8B030D-6E8A-4147-A177-3AD203B41FA5}">
                      <a16:colId xmlns:a16="http://schemas.microsoft.com/office/drawing/2014/main" val="2881562397"/>
                    </a:ext>
                  </a:extLst>
                </a:gridCol>
                <a:gridCol w="329184">
                  <a:extLst>
                    <a:ext uri="{9D8B030D-6E8A-4147-A177-3AD203B41FA5}">
                      <a16:colId xmlns:a16="http://schemas.microsoft.com/office/drawing/2014/main" val="3699348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3073014"/>
                  </a:ext>
                </a:extLst>
              </a:tr>
            </a:tbl>
          </a:graphicData>
        </a:graphic>
      </p:graphicFrame>
      <p:sp>
        <p:nvSpPr>
          <p:cNvPr id="4" name="Text Placeholder 3">
            <a:extLst>
              <a:ext uri="{FF2B5EF4-FFF2-40B4-BE49-F238E27FC236}">
                <a16:creationId xmlns:a16="http://schemas.microsoft.com/office/drawing/2014/main" id="{163A27C0-7FDD-4480-B816-CD130F9B7189}"/>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3505271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6D521-B339-4525-B089-E6AB9FCB5882}"/>
              </a:ext>
            </a:extLst>
          </p:cNvPr>
          <p:cNvSpPr>
            <a:spLocks noGrp="1"/>
          </p:cNvSpPr>
          <p:nvPr>
            <p:ph type="title"/>
          </p:nvPr>
        </p:nvSpPr>
        <p:spPr/>
        <p:txBody>
          <a:bodyPr/>
          <a:lstStyle/>
          <a:p>
            <a:r>
              <a:rPr lang="es-ES"/>
              <a:t>Top 14 Posts del Periodo (Por % de interacción) | Asociación Bancaria Costarricense - 2 of 16</a:t>
            </a:r>
            <a:endParaRPr lang="en-US"/>
          </a:p>
        </p:txBody>
      </p:sp>
      <p:graphicFrame>
        <p:nvGraphicFramePr>
          <p:cNvPr id="5" name="Table Placeholder 4">
            <a:extLst>
              <a:ext uri="{FF2B5EF4-FFF2-40B4-BE49-F238E27FC236}">
                <a16:creationId xmlns:a16="http://schemas.microsoft.com/office/drawing/2014/main" id="{EF48D912-3EC4-4F87-8A94-DB12FBAFA132}"/>
              </a:ext>
            </a:extLst>
          </p:cNvPr>
          <p:cNvGraphicFramePr>
            <a:graphicFrameLocks noGrp="1"/>
          </p:cNvGraphicFramePr>
          <p:nvPr>
            <p:ph type="tbl" sz="quarter" idx="13"/>
            <p:extLst>
              <p:ext uri="{D42A27DB-BD31-4B8C-83A1-F6EECF244321}">
                <p14:modId xmlns:p14="http://schemas.microsoft.com/office/powerpoint/2010/main" val="532474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31655171"/>
                    </a:ext>
                  </a:extLst>
                </a:gridCol>
                <a:gridCol w="905256">
                  <a:extLst>
                    <a:ext uri="{9D8B030D-6E8A-4147-A177-3AD203B41FA5}">
                      <a16:colId xmlns:a16="http://schemas.microsoft.com/office/drawing/2014/main" val="4036340972"/>
                    </a:ext>
                  </a:extLst>
                </a:gridCol>
                <a:gridCol w="658368">
                  <a:extLst>
                    <a:ext uri="{9D8B030D-6E8A-4147-A177-3AD203B41FA5}">
                      <a16:colId xmlns:a16="http://schemas.microsoft.com/office/drawing/2014/main" val="1863161491"/>
                    </a:ext>
                  </a:extLst>
                </a:gridCol>
                <a:gridCol w="329184">
                  <a:extLst>
                    <a:ext uri="{9D8B030D-6E8A-4147-A177-3AD203B41FA5}">
                      <a16:colId xmlns:a16="http://schemas.microsoft.com/office/drawing/2014/main" val="3650632486"/>
                    </a:ext>
                  </a:extLst>
                </a:gridCol>
                <a:gridCol w="329184">
                  <a:extLst>
                    <a:ext uri="{9D8B030D-6E8A-4147-A177-3AD203B41FA5}">
                      <a16:colId xmlns:a16="http://schemas.microsoft.com/office/drawing/2014/main" val="494349984"/>
                    </a:ext>
                  </a:extLst>
                </a:gridCol>
                <a:gridCol w="329184">
                  <a:extLst>
                    <a:ext uri="{9D8B030D-6E8A-4147-A177-3AD203B41FA5}">
                      <a16:colId xmlns:a16="http://schemas.microsoft.com/office/drawing/2014/main" val="1874523666"/>
                    </a:ext>
                  </a:extLst>
                </a:gridCol>
                <a:gridCol w="329184">
                  <a:extLst>
                    <a:ext uri="{9D8B030D-6E8A-4147-A177-3AD203B41FA5}">
                      <a16:colId xmlns:a16="http://schemas.microsoft.com/office/drawing/2014/main" val="2679537671"/>
                    </a:ext>
                  </a:extLst>
                </a:gridCol>
                <a:gridCol w="329184">
                  <a:extLst>
                    <a:ext uri="{9D8B030D-6E8A-4147-A177-3AD203B41FA5}">
                      <a16:colId xmlns:a16="http://schemas.microsoft.com/office/drawing/2014/main" val="3865875973"/>
                    </a:ext>
                  </a:extLst>
                </a:gridCol>
                <a:gridCol w="329184">
                  <a:extLst>
                    <a:ext uri="{9D8B030D-6E8A-4147-A177-3AD203B41FA5}">
                      <a16:colId xmlns:a16="http://schemas.microsoft.com/office/drawing/2014/main" val="1097664043"/>
                    </a:ext>
                  </a:extLst>
                </a:gridCol>
                <a:gridCol w="329184">
                  <a:extLst>
                    <a:ext uri="{9D8B030D-6E8A-4147-A177-3AD203B41FA5}">
                      <a16:colId xmlns:a16="http://schemas.microsoft.com/office/drawing/2014/main" val="3275317457"/>
                    </a:ext>
                  </a:extLst>
                </a:gridCol>
                <a:gridCol w="329184">
                  <a:extLst>
                    <a:ext uri="{9D8B030D-6E8A-4147-A177-3AD203B41FA5}">
                      <a16:colId xmlns:a16="http://schemas.microsoft.com/office/drawing/2014/main" val="1376038025"/>
                    </a:ext>
                  </a:extLst>
                </a:gridCol>
                <a:gridCol w="329184">
                  <a:extLst>
                    <a:ext uri="{9D8B030D-6E8A-4147-A177-3AD203B41FA5}">
                      <a16:colId xmlns:a16="http://schemas.microsoft.com/office/drawing/2014/main" val="1978981267"/>
                    </a:ext>
                  </a:extLst>
                </a:gridCol>
                <a:gridCol w="329184">
                  <a:extLst>
                    <a:ext uri="{9D8B030D-6E8A-4147-A177-3AD203B41FA5}">
                      <a16:colId xmlns:a16="http://schemas.microsoft.com/office/drawing/2014/main" val="1245557728"/>
                    </a:ext>
                  </a:extLst>
                </a:gridCol>
                <a:gridCol w="329184">
                  <a:extLst>
                    <a:ext uri="{9D8B030D-6E8A-4147-A177-3AD203B41FA5}">
                      <a16:colId xmlns:a16="http://schemas.microsoft.com/office/drawing/2014/main" val="2579130550"/>
                    </a:ext>
                  </a:extLst>
                </a:gridCol>
                <a:gridCol w="329184">
                  <a:extLst>
                    <a:ext uri="{9D8B030D-6E8A-4147-A177-3AD203B41FA5}">
                      <a16:colId xmlns:a16="http://schemas.microsoft.com/office/drawing/2014/main" val="4141573866"/>
                    </a:ext>
                  </a:extLst>
                </a:gridCol>
                <a:gridCol w="329184">
                  <a:extLst>
                    <a:ext uri="{9D8B030D-6E8A-4147-A177-3AD203B41FA5}">
                      <a16:colId xmlns:a16="http://schemas.microsoft.com/office/drawing/2014/main" val="3230235227"/>
                    </a:ext>
                  </a:extLst>
                </a:gridCol>
                <a:gridCol w="329184">
                  <a:extLst>
                    <a:ext uri="{9D8B030D-6E8A-4147-A177-3AD203B41FA5}">
                      <a16:colId xmlns:a16="http://schemas.microsoft.com/office/drawing/2014/main" val="1844875866"/>
                    </a:ext>
                  </a:extLst>
                </a:gridCol>
                <a:gridCol w="329184">
                  <a:extLst>
                    <a:ext uri="{9D8B030D-6E8A-4147-A177-3AD203B41FA5}">
                      <a16:colId xmlns:a16="http://schemas.microsoft.com/office/drawing/2014/main" val="3358500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4569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- 2019-07-20 02:26:52</a:t>
                      </a:r>
                      <a:r>
                        <a:rPr kumimoji="0" lang="es-ES" sz="1000" b="0" i="0" u="none" strike="noStrike" kern="1200" cap="none" spc="0" normalizeH="0" baseline="0" noProof="0">
                          <a:ln>
                            <a:noFill/>
                          </a:ln>
                          <a:solidFill>
                            <a:prstClr val="black"/>
                          </a:solidFill>
                          <a:effectLst/>
                          <a:uLnTx/>
                          <a:uFillTx/>
                          <a:latin typeface="+mn-lt"/>
                          <a:ea typeface="+mn-ea"/>
                          <a:cs typeface="+mn-cs"/>
                        </a:rPr>
                        <a:t>
 Recordá que si pagás servicios médicos mediante tarjeta, te devolverán el 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https://scontent.xx.fbcdn.net/v/t1.0-9/p720x720/67301606_2201248576640732_1557056856050892800_n.jpg?_nc_cat=110&amp;_nc_oc=AQl4FoLrRDhLU7e-dmgexstsWt5V8yN-WCh8TEtOVMhwfd1FVXR2__9TsbvqHODWH7U&amp;_nc_ht=scontent.xx&amp;oh=8f69ee02327f57ab7d56411ca1a9e26d&amp;oe=5E394EAC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10:11:08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1219397"/>
                  </a:ext>
                </a:extLst>
              </a:tr>
            </a:tbl>
          </a:graphicData>
        </a:graphic>
      </p:graphicFrame>
      <p:sp>
        <p:nvSpPr>
          <p:cNvPr id="4" name="Text Placeholder 3">
            <a:extLst>
              <a:ext uri="{FF2B5EF4-FFF2-40B4-BE49-F238E27FC236}">
                <a16:creationId xmlns:a16="http://schemas.microsoft.com/office/drawing/2014/main" id="{C3BD63DA-CB29-4CB6-8216-3F4902CC7670}"/>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985852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1CD80-A335-4C26-A50C-7948BBF04E5C}"/>
              </a:ext>
            </a:extLst>
          </p:cNvPr>
          <p:cNvSpPr>
            <a:spLocks noGrp="1"/>
          </p:cNvSpPr>
          <p:nvPr>
            <p:ph type="title"/>
          </p:nvPr>
        </p:nvSpPr>
        <p:spPr/>
        <p:txBody>
          <a:bodyPr/>
          <a:lstStyle/>
          <a:p>
            <a:r>
              <a:rPr lang="es-ES"/>
              <a:t>Top 14 Posts del Periodo (Por % de interacción) | Asociación Bancaria Costarricense - 3 of 16</a:t>
            </a:r>
            <a:endParaRPr lang="en-US"/>
          </a:p>
        </p:txBody>
      </p:sp>
      <p:graphicFrame>
        <p:nvGraphicFramePr>
          <p:cNvPr id="5" name="Table Placeholder 4">
            <a:extLst>
              <a:ext uri="{FF2B5EF4-FFF2-40B4-BE49-F238E27FC236}">
                <a16:creationId xmlns:a16="http://schemas.microsoft.com/office/drawing/2014/main" id="{71168858-8D5F-4EF3-8B39-38D449FD856F}"/>
              </a:ext>
            </a:extLst>
          </p:cNvPr>
          <p:cNvGraphicFramePr>
            <a:graphicFrameLocks noGrp="1"/>
          </p:cNvGraphicFramePr>
          <p:nvPr>
            <p:ph type="tbl" sz="quarter" idx="13"/>
            <p:extLst>
              <p:ext uri="{D42A27DB-BD31-4B8C-83A1-F6EECF244321}">
                <p14:modId xmlns:p14="http://schemas.microsoft.com/office/powerpoint/2010/main" val="1072758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65646021"/>
                    </a:ext>
                  </a:extLst>
                </a:gridCol>
                <a:gridCol w="905256">
                  <a:extLst>
                    <a:ext uri="{9D8B030D-6E8A-4147-A177-3AD203B41FA5}">
                      <a16:colId xmlns:a16="http://schemas.microsoft.com/office/drawing/2014/main" val="3684271574"/>
                    </a:ext>
                  </a:extLst>
                </a:gridCol>
                <a:gridCol w="658368">
                  <a:extLst>
                    <a:ext uri="{9D8B030D-6E8A-4147-A177-3AD203B41FA5}">
                      <a16:colId xmlns:a16="http://schemas.microsoft.com/office/drawing/2014/main" val="1323432273"/>
                    </a:ext>
                  </a:extLst>
                </a:gridCol>
                <a:gridCol w="329184">
                  <a:extLst>
                    <a:ext uri="{9D8B030D-6E8A-4147-A177-3AD203B41FA5}">
                      <a16:colId xmlns:a16="http://schemas.microsoft.com/office/drawing/2014/main" val="4038430128"/>
                    </a:ext>
                  </a:extLst>
                </a:gridCol>
                <a:gridCol w="329184">
                  <a:extLst>
                    <a:ext uri="{9D8B030D-6E8A-4147-A177-3AD203B41FA5}">
                      <a16:colId xmlns:a16="http://schemas.microsoft.com/office/drawing/2014/main" val="2906641808"/>
                    </a:ext>
                  </a:extLst>
                </a:gridCol>
                <a:gridCol w="329184">
                  <a:extLst>
                    <a:ext uri="{9D8B030D-6E8A-4147-A177-3AD203B41FA5}">
                      <a16:colId xmlns:a16="http://schemas.microsoft.com/office/drawing/2014/main" val="3730106038"/>
                    </a:ext>
                  </a:extLst>
                </a:gridCol>
                <a:gridCol w="329184">
                  <a:extLst>
                    <a:ext uri="{9D8B030D-6E8A-4147-A177-3AD203B41FA5}">
                      <a16:colId xmlns:a16="http://schemas.microsoft.com/office/drawing/2014/main" val="2614579958"/>
                    </a:ext>
                  </a:extLst>
                </a:gridCol>
                <a:gridCol w="329184">
                  <a:extLst>
                    <a:ext uri="{9D8B030D-6E8A-4147-A177-3AD203B41FA5}">
                      <a16:colId xmlns:a16="http://schemas.microsoft.com/office/drawing/2014/main" val="721454647"/>
                    </a:ext>
                  </a:extLst>
                </a:gridCol>
                <a:gridCol w="329184">
                  <a:extLst>
                    <a:ext uri="{9D8B030D-6E8A-4147-A177-3AD203B41FA5}">
                      <a16:colId xmlns:a16="http://schemas.microsoft.com/office/drawing/2014/main" val="1473791841"/>
                    </a:ext>
                  </a:extLst>
                </a:gridCol>
                <a:gridCol w="329184">
                  <a:extLst>
                    <a:ext uri="{9D8B030D-6E8A-4147-A177-3AD203B41FA5}">
                      <a16:colId xmlns:a16="http://schemas.microsoft.com/office/drawing/2014/main" val="87062958"/>
                    </a:ext>
                  </a:extLst>
                </a:gridCol>
                <a:gridCol w="329184">
                  <a:extLst>
                    <a:ext uri="{9D8B030D-6E8A-4147-A177-3AD203B41FA5}">
                      <a16:colId xmlns:a16="http://schemas.microsoft.com/office/drawing/2014/main" val="3944573776"/>
                    </a:ext>
                  </a:extLst>
                </a:gridCol>
                <a:gridCol w="329184">
                  <a:extLst>
                    <a:ext uri="{9D8B030D-6E8A-4147-A177-3AD203B41FA5}">
                      <a16:colId xmlns:a16="http://schemas.microsoft.com/office/drawing/2014/main" val="4188081363"/>
                    </a:ext>
                  </a:extLst>
                </a:gridCol>
                <a:gridCol w="329184">
                  <a:extLst>
                    <a:ext uri="{9D8B030D-6E8A-4147-A177-3AD203B41FA5}">
                      <a16:colId xmlns:a16="http://schemas.microsoft.com/office/drawing/2014/main" val="2109927255"/>
                    </a:ext>
                  </a:extLst>
                </a:gridCol>
                <a:gridCol w="329184">
                  <a:extLst>
                    <a:ext uri="{9D8B030D-6E8A-4147-A177-3AD203B41FA5}">
                      <a16:colId xmlns:a16="http://schemas.microsoft.com/office/drawing/2014/main" val="635093855"/>
                    </a:ext>
                  </a:extLst>
                </a:gridCol>
                <a:gridCol w="329184">
                  <a:extLst>
                    <a:ext uri="{9D8B030D-6E8A-4147-A177-3AD203B41FA5}">
                      <a16:colId xmlns:a16="http://schemas.microsoft.com/office/drawing/2014/main" val="860806588"/>
                    </a:ext>
                  </a:extLst>
                </a:gridCol>
                <a:gridCol w="329184">
                  <a:extLst>
                    <a:ext uri="{9D8B030D-6E8A-4147-A177-3AD203B41FA5}">
                      <a16:colId xmlns:a16="http://schemas.microsoft.com/office/drawing/2014/main" val="1933301024"/>
                    </a:ext>
                  </a:extLst>
                </a:gridCol>
                <a:gridCol w="329184">
                  <a:extLst>
                    <a:ext uri="{9D8B030D-6E8A-4147-A177-3AD203B41FA5}">
                      <a16:colId xmlns:a16="http://schemas.microsoft.com/office/drawing/2014/main" val="1229330130"/>
                    </a:ext>
                  </a:extLst>
                </a:gridCol>
                <a:gridCol w="329184">
                  <a:extLst>
                    <a:ext uri="{9D8B030D-6E8A-4147-A177-3AD203B41FA5}">
                      <a16:colId xmlns:a16="http://schemas.microsoft.com/office/drawing/2014/main" val="2194390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7461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- 2019-05-28 23:55:01</a:t>
                      </a:r>
                      <a:r>
                        <a:rPr kumimoji="0" lang="es-ES" sz="1000" b="0" i="0" u="none" strike="noStrike" kern="1200" cap="none" spc="0" normalizeH="0" baseline="0" noProof="0">
                          <a:ln>
                            <a:noFill/>
                          </a:ln>
                          <a:solidFill>
                            <a:prstClr val="black"/>
                          </a:solidFill>
                          <a:effectLst/>
                          <a:uLnTx/>
                          <a:uFillTx/>
                          <a:latin typeface="+mn-lt"/>
                          <a:ea typeface="+mn-ea"/>
                          <a:cs typeface="+mn-cs"/>
                        </a:rPr>
                        <a:t>
 “Utilizá tus medios de pago de forma responsable, para que al llegar tu estado de cuenta podás pagar tranquilamente y continués disfrutando los beneficios”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https://scontent.xx.fbcdn.net/v/t1.0-9/p720x720/61298357_2110211425744448_3109309344504610816_o.png?_nc_cat=100&amp;_nc_oc=AQlAwPw_mhZK1MScuOdWRDX8RTCWWhDhSBzRG2g3taysUQCr4uRzW-WiWN0rbyhj3UQ&amp;_nc_ht=scontent.xx&amp;oh=b82538a8d280cca9c2929bfb60002d31&amp;oe=5DF289F1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09/20/2019 10:05:56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26598589"/>
                  </a:ext>
                </a:extLst>
              </a:tr>
            </a:tbl>
          </a:graphicData>
        </a:graphic>
      </p:graphicFrame>
      <p:sp>
        <p:nvSpPr>
          <p:cNvPr id="4" name="Text Placeholder 3">
            <a:extLst>
              <a:ext uri="{FF2B5EF4-FFF2-40B4-BE49-F238E27FC236}">
                <a16:creationId xmlns:a16="http://schemas.microsoft.com/office/drawing/2014/main" id="{D19387B3-55C8-469B-BF6B-9F54C88609C3}"/>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2477242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C329A-00B3-4E5D-A562-E539D7AFC290}"/>
              </a:ext>
            </a:extLst>
          </p:cNvPr>
          <p:cNvSpPr>
            <a:spLocks noGrp="1"/>
          </p:cNvSpPr>
          <p:nvPr>
            <p:ph type="title"/>
          </p:nvPr>
        </p:nvSpPr>
        <p:spPr/>
        <p:txBody>
          <a:bodyPr/>
          <a:lstStyle/>
          <a:p>
            <a:r>
              <a:rPr lang="es-ES"/>
              <a:t>Top 14 Posts del Periodo (Por % de interacción) | Asociación Bancaria Costarricense - 4 of 16</a:t>
            </a:r>
            <a:endParaRPr lang="en-US"/>
          </a:p>
        </p:txBody>
      </p:sp>
      <p:graphicFrame>
        <p:nvGraphicFramePr>
          <p:cNvPr id="5" name="Table Placeholder 4">
            <a:extLst>
              <a:ext uri="{FF2B5EF4-FFF2-40B4-BE49-F238E27FC236}">
                <a16:creationId xmlns:a16="http://schemas.microsoft.com/office/drawing/2014/main" id="{9B21B6E2-4443-47CA-B5B4-9A96158FD825}"/>
              </a:ext>
            </a:extLst>
          </p:cNvPr>
          <p:cNvGraphicFramePr>
            <a:graphicFrameLocks noGrp="1"/>
          </p:cNvGraphicFramePr>
          <p:nvPr>
            <p:ph type="tbl" sz="quarter" idx="13"/>
            <p:extLst>
              <p:ext uri="{D42A27DB-BD31-4B8C-83A1-F6EECF244321}">
                <p14:modId xmlns:p14="http://schemas.microsoft.com/office/powerpoint/2010/main" val="748419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46238792"/>
                    </a:ext>
                  </a:extLst>
                </a:gridCol>
                <a:gridCol w="905256">
                  <a:extLst>
                    <a:ext uri="{9D8B030D-6E8A-4147-A177-3AD203B41FA5}">
                      <a16:colId xmlns:a16="http://schemas.microsoft.com/office/drawing/2014/main" val="4018999063"/>
                    </a:ext>
                  </a:extLst>
                </a:gridCol>
                <a:gridCol w="658368">
                  <a:extLst>
                    <a:ext uri="{9D8B030D-6E8A-4147-A177-3AD203B41FA5}">
                      <a16:colId xmlns:a16="http://schemas.microsoft.com/office/drawing/2014/main" val="3165273695"/>
                    </a:ext>
                  </a:extLst>
                </a:gridCol>
                <a:gridCol w="329184">
                  <a:extLst>
                    <a:ext uri="{9D8B030D-6E8A-4147-A177-3AD203B41FA5}">
                      <a16:colId xmlns:a16="http://schemas.microsoft.com/office/drawing/2014/main" val="4199055961"/>
                    </a:ext>
                  </a:extLst>
                </a:gridCol>
                <a:gridCol w="329184">
                  <a:extLst>
                    <a:ext uri="{9D8B030D-6E8A-4147-A177-3AD203B41FA5}">
                      <a16:colId xmlns:a16="http://schemas.microsoft.com/office/drawing/2014/main" val="3664302430"/>
                    </a:ext>
                  </a:extLst>
                </a:gridCol>
                <a:gridCol w="329184">
                  <a:extLst>
                    <a:ext uri="{9D8B030D-6E8A-4147-A177-3AD203B41FA5}">
                      <a16:colId xmlns:a16="http://schemas.microsoft.com/office/drawing/2014/main" val="2372435729"/>
                    </a:ext>
                  </a:extLst>
                </a:gridCol>
                <a:gridCol w="329184">
                  <a:extLst>
                    <a:ext uri="{9D8B030D-6E8A-4147-A177-3AD203B41FA5}">
                      <a16:colId xmlns:a16="http://schemas.microsoft.com/office/drawing/2014/main" val="3890710464"/>
                    </a:ext>
                  </a:extLst>
                </a:gridCol>
                <a:gridCol w="329184">
                  <a:extLst>
                    <a:ext uri="{9D8B030D-6E8A-4147-A177-3AD203B41FA5}">
                      <a16:colId xmlns:a16="http://schemas.microsoft.com/office/drawing/2014/main" val="3369819603"/>
                    </a:ext>
                  </a:extLst>
                </a:gridCol>
                <a:gridCol w="329184">
                  <a:extLst>
                    <a:ext uri="{9D8B030D-6E8A-4147-A177-3AD203B41FA5}">
                      <a16:colId xmlns:a16="http://schemas.microsoft.com/office/drawing/2014/main" val="2637022002"/>
                    </a:ext>
                  </a:extLst>
                </a:gridCol>
                <a:gridCol w="329184">
                  <a:extLst>
                    <a:ext uri="{9D8B030D-6E8A-4147-A177-3AD203B41FA5}">
                      <a16:colId xmlns:a16="http://schemas.microsoft.com/office/drawing/2014/main" val="1277230075"/>
                    </a:ext>
                  </a:extLst>
                </a:gridCol>
                <a:gridCol w="329184">
                  <a:extLst>
                    <a:ext uri="{9D8B030D-6E8A-4147-A177-3AD203B41FA5}">
                      <a16:colId xmlns:a16="http://schemas.microsoft.com/office/drawing/2014/main" val="3225117490"/>
                    </a:ext>
                  </a:extLst>
                </a:gridCol>
                <a:gridCol w="329184">
                  <a:extLst>
                    <a:ext uri="{9D8B030D-6E8A-4147-A177-3AD203B41FA5}">
                      <a16:colId xmlns:a16="http://schemas.microsoft.com/office/drawing/2014/main" val="3634818177"/>
                    </a:ext>
                  </a:extLst>
                </a:gridCol>
                <a:gridCol w="329184">
                  <a:extLst>
                    <a:ext uri="{9D8B030D-6E8A-4147-A177-3AD203B41FA5}">
                      <a16:colId xmlns:a16="http://schemas.microsoft.com/office/drawing/2014/main" val="519233721"/>
                    </a:ext>
                  </a:extLst>
                </a:gridCol>
                <a:gridCol w="329184">
                  <a:extLst>
                    <a:ext uri="{9D8B030D-6E8A-4147-A177-3AD203B41FA5}">
                      <a16:colId xmlns:a16="http://schemas.microsoft.com/office/drawing/2014/main" val="292819711"/>
                    </a:ext>
                  </a:extLst>
                </a:gridCol>
                <a:gridCol w="329184">
                  <a:extLst>
                    <a:ext uri="{9D8B030D-6E8A-4147-A177-3AD203B41FA5}">
                      <a16:colId xmlns:a16="http://schemas.microsoft.com/office/drawing/2014/main" val="1125217893"/>
                    </a:ext>
                  </a:extLst>
                </a:gridCol>
                <a:gridCol w="329184">
                  <a:extLst>
                    <a:ext uri="{9D8B030D-6E8A-4147-A177-3AD203B41FA5}">
                      <a16:colId xmlns:a16="http://schemas.microsoft.com/office/drawing/2014/main" val="4101751866"/>
                    </a:ext>
                  </a:extLst>
                </a:gridCol>
                <a:gridCol w="329184">
                  <a:extLst>
                    <a:ext uri="{9D8B030D-6E8A-4147-A177-3AD203B41FA5}">
                      <a16:colId xmlns:a16="http://schemas.microsoft.com/office/drawing/2014/main" val="51154289"/>
                    </a:ext>
                  </a:extLst>
                </a:gridCol>
                <a:gridCol w="329184">
                  <a:extLst>
                    <a:ext uri="{9D8B030D-6E8A-4147-A177-3AD203B41FA5}">
                      <a16:colId xmlns:a16="http://schemas.microsoft.com/office/drawing/2014/main" val="54129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2088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- 2019-06-05 02:32:59</a:t>
                      </a:r>
                      <a:r>
                        <a:rPr kumimoji="0" lang="es-ES" sz="1000" b="0" i="0" u="none" strike="noStrike" kern="1200" cap="none" spc="0" normalizeH="0" baseline="0" noProof="0">
                          <a:ln>
                            <a:noFill/>
                          </a:ln>
                          <a:solidFill>
                            <a:prstClr val="black"/>
                          </a:solidFill>
                          <a:effectLst/>
                          <a:uLnTx/>
                          <a:uFillTx/>
                          <a:latin typeface="+mn-lt"/>
                          <a:ea typeface="+mn-ea"/>
                          <a:cs typeface="+mn-cs"/>
                        </a:rPr>
                        <a:t>
 ¿Qué tan conscientes somos de nuestros gastos?🤔🤭Seamos prudentes y administremos bien nuestros ingresos💸para tener salud financiera.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https://scontent.xx.fbcdn.net/v/t1.0-9/p720x720/61973264_2122348751197382_987468455147995136_n.jpg?_nc_cat=107&amp;_nc_oc=AQkBxsiDQaydjcRXKaz_gxwV0eq5_qunr7iXWgh_mUscM56jGo7eKThV74ux4VJFpy4&amp;_nc_ht=scontent.xx&amp;oh=8903ea07ae1f1b83d70b74e8cb5106fb&amp;oe=5E38890D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09/30/2019 10:04:22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14144480"/>
                  </a:ext>
                </a:extLst>
              </a:tr>
            </a:tbl>
          </a:graphicData>
        </a:graphic>
      </p:graphicFrame>
      <p:sp>
        <p:nvSpPr>
          <p:cNvPr id="4" name="Text Placeholder 3">
            <a:extLst>
              <a:ext uri="{FF2B5EF4-FFF2-40B4-BE49-F238E27FC236}">
                <a16:creationId xmlns:a16="http://schemas.microsoft.com/office/drawing/2014/main" id="{1B719924-107F-45D9-943C-2FC7AE8440C2}"/>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3906547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3A298-DBB7-4878-A48E-DCBDA3E79D41}"/>
              </a:ext>
            </a:extLst>
          </p:cNvPr>
          <p:cNvSpPr>
            <a:spLocks noGrp="1"/>
          </p:cNvSpPr>
          <p:nvPr>
            <p:ph type="title"/>
          </p:nvPr>
        </p:nvSpPr>
        <p:spPr/>
        <p:txBody>
          <a:bodyPr/>
          <a:lstStyle/>
          <a:p>
            <a:r>
              <a:rPr lang="es-ES"/>
              <a:t>Top 14 Posts del Periodo (Por % de interacción) | Asociación Bancaria Costarricense - 5 of 16</a:t>
            </a:r>
            <a:endParaRPr lang="en-US"/>
          </a:p>
        </p:txBody>
      </p:sp>
      <p:graphicFrame>
        <p:nvGraphicFramePr>
          <p:cNvPr id="5" name="Table Placeholder 4">
            <a:extLst>
              <a:ext uri="{FF2B5EF4-FFF2-40B4-BE49-F238E27FC236}">
                <a16:creationId xmlns:a16="http://schemas.microsoft.com/office/drawing/2014/main" id="{C9A65649-27D8-4861-AEEF-7200C5613E7B}"/>
              </a:ext>
            </a:extLst>
          </p:cNvPr>
          <p:cNvGraphicFramePr>
            <a:graphicFrameLocks noGrp="1"/>
          </p:cNvGraphicFramePr>
          <p:nvPr>
            <p:ph type="tbl" sz="quarter" idx="13"/>
            <p:extLst>
              <p:ext uri="{D42A27DB-BD31-4B8C-83A1-F6EECF244321}">
                <p14:modId xmlns:p14="http://schemas.microsoft.com/office/powerpoint/2010/main" val="4168179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42555451"/>
                    </a:ext>
                  </a:extLst>
                </a:gridCol>
                <a:gridCol w="905256">
                  <a:extLst>
                    <a:ext uri="{9D8B030D-6E8A-4147-A177-3AD203B41FA5}">
                      <a16:colId xmlns:a16="http://schemas.microsoft.com/office/drawing/2014/main" val="196251572"/>
                    </a:ext>
                  </a:extLst>
                </a:gridCol>
                <a:gridCol w="658368">
                  <a:extLst>
                    <a:ext uri="{9D8B030D-6E8A-4147-A177-3AD203B41FA5}">
                      <a16:colId xmlns:a16="http://schemas.microsoft.com/office/drawing/2014/main" val="216596903"/>
                    </a:ext>
                  </a:extLst>
                </a:gridCol>
                <a:gridCol w="329184">
                  <a:extLst>
                    <a:ext uri="{9D8B030D-6E8A-4147-A177-3AD203B41FA5}">
                      <a16:colId xmlns:a16="http://schemas.microsoft.com/office/drawing/2014/main" val="4047530897"/>
                    </a:ext>
                  </a:extLst>
                </a:gridCol>
                <a:gridCol w="329184">
                  <a:extLst>
                    <a:ext uri="{9D8B030D-6E8A-4147-A177-3AD203B41FA5}">
                      <a16:colId xmlns:a16="http://schemas.microsoft.com/office/drawing/2014/main" val="2765654960"/>
                    </a:ext>
                  </a:extLst>
                </a:gridCol>
                <a:gridCol w="329184">
                  <a:extLst>
                    <a:ext uri="{9D8B030D-6E8A-4147-A177-3AD203B41FA5}">
                      <a16:colId xmlns:a16="http://schemas.microsoft.com/office/drawing/2014/main" val="1973286733"/>
                    </a:ext>
                  </a:extLst>
                </a:gridCol>
                <a:gridCol w="329184">
                  <a:extLst>
                    <a:ext uri="{9D8B030D-6E8A-4147-A177-3AD203B41FA5}">
                      <a16:colId xmlns:a16="http://schemas.microsoft.com/office/drawing/2014/main" val="3861577677"/>
                    </a:ext>
                  </a:extLst>
                </a:gridCol>
                <a:gridCol w="329184">
                  <a:extLst>
                    <a:ext uri="{9D8B030D-6E8A-4147-A177-3AD203B41FA5}">
                      <a16:colId xmlns:a16="http://schemas.microsoft.com/office/drawing/2014/main" val="3287776622"/>
                    </a:ext>
                  </a:extLst>
                </a:gridCol>
                <a:gridCol w="329184">
                  <a:extLst>
                    <a:ext uri="{9D8B030D-6E8A-4147-A177-3AD203B41FA5}">
                      <a16:colId xmlns:a16="http://schemas.microsoft.com/office/drawing/2014/main" val="1967902903"/>
                    </a:ext>
                  </a:extLst>
                </a:gridCol>
                <a:gridCol w="329184">
                  <a:extLst>
                    <a:ext uri="{9D8B030D-6E8A-4147-A177-3AD203B41FA5}">
                      <a16:colId xmlns:a16="http://schemas.microsoft.com/office/drawing/2014/main" val="269884005"/>
                    </a:ext>
                  </a:extLst>
                </a:gridCol>
                <a:gridCol w="329184">
                  <a:extLst>
                    <a:ext uri="{9D8B030D-6E8A-4147-A177-3AD203B41FA5}">
                      <a16:colId xmlns:a16="http://schemas.microsoft.com/office/drawing/2014/main" val="442339790"/>
                    </a:ext>
                  </a:extLst>
                </a:gridCol>
                <a:gridCol w="329184">
                  <a:extLst>
                    <a:ext uri="{9D8B030D-6E8A-4147-A177-3AD203B41FA5}">
                      <a16:colId xmlns:a16="http://schemas.microsoft.com/office/drawing/2014/main" val="1943294349"/>
                    </a:ext>
                  </a:extLst>
                </a:gridCol>
                <a:gridCol w="329184">
                  <a:extLst>
                    <a:ext uri="{9D8B030D-6E8A-4147-A177-3AD203B41FA5}">
                      <a16:colId xmlns:a16="http://schemas.microsoft.com/office/drawing/2014/main" val="225883535"/>
                    </a:ext>
                  </a:extLst>
                </a:gridCol>
                <a:gridCol w="329184">
                  <a:extLst>
                    <a:ext uri="{9D8B030D-6E8A-4147-A177-3AD203B41FA5}">
                      <a16:colId xmlns:a16="http://schemas.microsoft.com/office/drawing/2014/main" val="3549027027"/>
                    </a:ext>
                  </a:extLst>
                </a:gridCol>
                <a:gridCol w="329184">
                  <a:extLst>
                    <a:ext uri="{9D8B030D-6E8A-4147-A177-3AD203B41FA5}">
                      <a16:colId xmlns:a16="http://schemas.microsoft.com/office/drawing/2014/main" val="3698916791"/>
                    </a:ext>
                  </a:extLst>
                </a:gridCol>
                <a:gridCol w="329184">
                  <a:extLst>
                    <a:ext uri="{9D8B030D-6E8A-4147-A177-3AD203B41FA5}">
                      <a16:colId xmlns:a16="http://schemas.microsoft.com/office/drawing/2014/main" val="3743827201"/>
                    </a:ext>
                  </a:extLst>
                </a:gridCol>
                <a:gridCol w="329184">
                  <a:extLst>
                    <a:ext uri="{9D8B030D-6E8A-4147-A177-3AD203B41FA5}">
                      <a16:colId xmlns:a16="http://schemas.microsoft.com/office/drawing/2014/main" val="1181020593"/>
                    </a:ext>
                  </a:extLst>
                </a:gridCol>
                <a:gridCol w="329184">
                  <a:extLst>
                    <a:ext uri="{9D8B030D-6E8A-4147-A177-3AD203B41FA5}">
                      <a16:colId xmlns:a16="http://schemas.microsoft.com/office/drawing/2014/main" val="1013839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8800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- 2019-10-08 00:54:15</a:t>
                      </a:r>
                      <a:r>
                        <a:rPr kumimoji="0" lang="es-ES" sz="1000" b="0" i="0" u="none" strike="noStrike" kern="1200" cap="none" spc="0" normalizeH="0" baseline="0" noProof="0">
                          <a:ln>
                            <a:noFill/>
                          </a:ln>
                          <a:solidFill>
                            <a:prstClr val="black"/>
                          </a:solidFill>
                          <a:effectLst/>
                          <a:uLnTx/>
                          <a:uFillTx/>
                          <a:latin typeface="+mn-lt"/>
                          <a:ea typeface="+mn-ea"/>
                          <a:cs typeface="+mn-cs"/>
                        </a:rPr>
                        <a:t>
 Ahorrar NO siempre se trata de destinar dinero de tu bolsillo, esforzate por ahorrar en cosas que no supongan ningún cambio en tu vida. El ahorro nos asegura un mejor mañana. #DaleunCheckalAhorro. Compartí este consejo con un amigo.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https://scontent.xx.fbcdn.net/v/t1.0-9/p720x720/71340227_2343303185768603_5358226457745162240_o.png?_nc_cat=101&amp;_nc_oc=AQmI949BOIb3YLdC_weK_7l_H3Yn53IxyzhB4Pxu1BUKXWZaAsmYy8v6TwszlLdcR-E&amp;_nc_ht=scontent.xx&amp;oh=51d5b809cfc2476e4eca6eddd5f2f989&amp;oe=5E62910D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10/13/2019 10:04:24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91691862"/>
                  </a:ext>
                </a:extLst>
              </a:tr>
            </a:tbl>
          </a:graphicData>
        </a:graphic>
      </p:graphicFrame>
      <p:sp>
        <p:nvSpPr>
          <p:cNvPr id="4" name="Text Placeholder 3">
            <a:extLst>
              <a:ext uri="{FF2B5EF4-FFF2-40B4-BE49-F238E27FC236}">
                <a16:creationId xmlns:a16="http://schemas.microsoft.com/office/drawing/2014/main" id="{2DE7F040-BE79-4992-8C05-F6B9DF1375E0}"/>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191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B3835-AE20-46AF-BFE5-A64D2AAAB75B}"/>
              </a:ext>
            </a:extLst>
          </p:cNvPr>
          <p:cNvSpPr>
            <a:spLocks noGrp="1"/>
          </p:cNvSpPr>
          <p:nvPr>
            <p:ph type="title"/>
          </p:nvPr>
        </p:nvSpPr>
        <p:spPr/>
        <p:txBody>
          <a:bodyPr/>
          <a:lstStyle/>
          <a:p>
            <a:r>
              <a:rPr lang="es-ES"/>
              <a:t>Top 14 Posts del Periodo (Por % de interacción) | Asociación Bancaria Costarricense - 6 of 16</a:t>
            </a:r>
            <a:endParaRPr lang="en-US"/>
          </a:p>
        </p:txBody>
      </p:sp>
      <p:graphicFrame>
        <p:nvGraphicFramePr>
          <p:cNvPr id="5" name="Table Placeholder 4">
            <a:extLst>
              <a:ext uri="{FF2B5EF4-FFF2-40B4-BE49-F238E27FC236}">
                <a16:creationId xmlns:a16="http://schemas.microsoft.com/office/drawing/2014/main" id="{E55C0AC9-0222-4DD0-B7B9-E596D278477F}"/>
              </a:ext>
            </a:extLst>
          </p:cNvPr>
          <p:cNvGraphicFramePr>
            <a:graphicFrameLocks noGrp="1"/>
          </p:cNvGraphicFramePr>
          <p:nvPr>
            <p:ph type="tbl" sz="quarter" idx="13"/>
            <p:extLst>
              <p:ext uri="{D42A27DB-BD31-4B8C-83A1-F6EECF244321}">
                <p14:modId xmlns:p14="http://schemas.microsoft.com/office/powerpoint/2010/main" val="465649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1800991"/>
                    </a:ext>
                  </a:extLst>
                </a:gridCol>
                <a:gridCol w="905256">
                  <a:extLst>
                    <a:ext uri="{9D8B030D-6E8A-4147-A177-3AD203B41FA5}">
                      <a16:colId xmlns:a16="http://schemas.microsoft.com/office/drawing/2014/main" val="2565279675"/>
                    </a:ext>
                  </a:extLst>
                </a:gridCol>
                <a:gridCol w="658368">
                  <a:extLst>
                    <a:ext uri="{9D8B030D-6E8A-4147-A177-3AD203B41FA5}">
                      <a16:colId xmlns:a16="http://schemas.microsoft.com/office/drawing/2014/main" val="1306894837"/>
                    </a:ext>
                  </a:extLst>
                </a:gridCol>
                <a:gridCol w="329184">
                  <a:extLst>
                    <a:ext uri="{9D8B030D-6E8A-4147-A177-3AD203B41FA5}">
                      <a16:colId xmlns:a16="http://schemas.microsoft.com/office/drawing/2014/main" val="4092905254"/>
                    </a:ext>
                  </a:extLst>
                </a:gridCol>
                <a:gridCol w="329184">
                  <a:extLst>
                    <a:ext uri="{9D8B030D-6E8A-4147-A177-3AD203B41FA5}">
                      <a16:colId xmlns:a16="http://schemas.microsoft.com/office/drawing/2014/main" val="2830146020"/>
                    </a:ext>
                  </a:extLst>
                </a:gridCol>
                <a:gridCol w="329184">
                  <a:extLst>
                    <a:ext uri="{9D8B030D-6E8A-4147-A177-3AD203B41FA5}">
                      <a16:colId xmlns:a16="http://schemas.microsoft.com/office/drawing/2014/main" val="3018017250"/>
                    </a:ext>
                  </a:extLst>
                </a:gridCol>
                <a:gridCol w="329184">
                  <a:extLst>
                    <a:ext uri="{9D8B030D-6E8A-4147-A177-3AD203B41FA5}">
                      <a16:colId xmlns:a16="http://schemas.microsoft.com/office/drawing/2014/main" val="667013797"/>
                    </a:ext>
                  </a:extLst>
                </a:gridCol>
                <a:gridCol w="329184">
                  <a:extLst>
                    <a:ext uri="{9D8B030D-6E8A-4147-A177-3AD203B41FA5}">
                      <a16:colId xmlns:a16="http://schemas.microsoft.com/office/drawing/2014/main" val="416916884"/>
                    </a:ext>
                  </a:extLst>
                </a:gridCol>
                <a:gridCol w="329184">
                  <a:extLst>
                    <a:ext uri="{9D8B030D-6E8A-4147-A177-3AD203B41FA5}">
                      <a16:colId xmlns:a16="http://schemas.microsoft.com/office/drawing/2014/main" val="3262421892"/>
                    </a:ext>
                  </a:extLst>
                </a:gridCol>
                <a:gridCol w="329184">
                  <a:extLst>
                    <a:ext uri="{9D8B030D-6E8A-4147-A177-3AD203B41FA5}">
                      <a16:colId xmlns:a16="http://schemas.microsoft.com/office/drawing/2014/main" val="1963286815"/>
                    </a:ext>
                  </a:extLst>
                </a:gridCol>
                <a:gridCol w="329184">
                  <a:extLst>
                    <a:ext uri="{9D8B030D-6E8A-4147-A177-3AD203B41FA5}">
                      <a16:colId xmlns:a16="http://schemas.microsoft.com/office/drawing/2014/main" val="2567926632"/>
                    </a:ext>
                  </a:extLst>
                </a:gridCol>
                <a:gridCol w="329184">
                  <a:extLst>
                    <a:ext uri="{9D8B030D-6E8A-4147-A177-3AD203B41FA5}">
                      <a16:colId xmlns:a16="http://schemas.microsoft.com/office/drawing/2014/main" val="858543727"/>
                    </a:ext>
                  </a:extLst>
                </a:gridCol>
                <a:gridCol w="329184">
                  <a:extLst>
                    <a:ext uri="{9D8B030D-6E8A-4147-A177-3AD203B41FA5}">
                      <a16:colId xmlns:a16="http://schemas.microsoft.com/office/drawing/2014/main" val="3014486778"/>
                    </a:ext>
                  </a:extLst>
                </a:gridCol>
                <a:gridCol w="329184">
                  <a:extLst>
                    <a:ext uri="{9D8B030D-6E8A-4147-A177-3AD203B41FA5}">
                      <a16:colId xmlns:a16="http://schemas.microsoft.com/office/drawing/2014/main" val="308658424"/>
                    </a:ext>
                  </a:extLst>
                </a:gridCol>
                <a:gridCol w="329184">
                  <a:extLst>
                    <a:ext uri="{9D8B030D-6E8A-4147-A177-3AD203B41FA5}">
                      <a16:colId xmlns:a16="http://schemas.microsoft.com/office/drawing/2014/main" val="1219035445"/>
                    </a:ext>
                  </a:extLst>
                </a:gridCol>
                <a:gridCol w="329184">
                  <a:extLst>
                    <a:ext uri="{9D8B030D-6E8A-4147-A177-3AD203B41FA5}">
                      <a16:colId xmlns:a16="http://schemas.microsoft.com/office/drawing/2014/main" val="576004474"/>
                    </a:ext>
                  </a:extLst>
                </a:gridCol>
                <a:gridCol w="329184">
                  <a:extLst>
                    <a:ext uri="{9D8B030D-6E8A-4147-A177-3AD203B41FA5}">
                      <a16:colId xmlns:a16="http://schemas.microsoft.com/office/drawing/2014/main" val="1399803550"/>
                    </a:ext>
                  </a:extLst>
                </a:gridCol>
                <a:gridCol w="329184">
                  <a:extLst>
                    <a:ext uri="{9D8B030D-6E8A-4147-A177-3AD203B41FA5}">
                      <a16:colId xmlns:a16="http://schemas.microsoft.com/office/drawing/2014/main" val="4053718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8858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- 2019-04-02 03:00:01</a:t>
                      </a:r>
                      <a:r>
                        <a:rPr kumimoji="0" lang="es-ES" sz="1000" b="0" i="0" u="none" strike="noStrike" kern="1200" cap="none" spc="0" normalizeH="0" baseline="0" noProof="0">
                          <a:ln>
                            <a:noFill/>
                          </a:ln>
                          <a:solidFill>
                            <a:prstClr val="black"/>
                          </a:solidFill>
                          <a:effectLst/>
                          <a:uLnTx/>
                          <a:uFillTx/>
                          <a:latin typeface="+mn-lt"/>
                          <a:ea typeface="+mn-ea"/>
                          <a:cs typeface="+mn-cs"/>
                        </a:rPr>
                        <a:t>
 Los pequeños detalles son los que impulsan al ser humano a la excelencia, el éxito es más importante cuando lo hacemos juntos, todos podemos levantarnos juntos, todos podemos ganar.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https://scontent.xx.fbcdn.net/v/t1.0-9/p720x720/55914258_2020919501340308_3074360216364515328_o.png?_nc_cat=100&amp;_nc_oc=AQlCinlCrOJ6zBFlLbj5KuYKSE9eM6TAwC2dgvsqtNhEGaVh2GWBN5Pm_M7BY9Iixu4&amp;_nc_ht=scontent.xx&amp;oh=cf058e16b6d3b1e6830cd05ba1c25585&amp;oe=5DF274DB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09/15/2019 10:41:01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08868539"/>
                  </a:ext>
                </a:extLst>
              </a:tr>
            </a:tbl>
          </a:graphicData>
        </a:graphic>
      </p:graphicFrame>
      <p:sp>
        <p:nvSpPr>
          <p:cNvPr id="4" name="Text Placeholder 3">
            <a:extLst>
              <a:ext uri="{FF2B5EF4-FFF2-40B4-BE49-F238E27FC236}">
                <a16:creationId xmlns:a16="http://schemas.microsoft.com/office/drawing/2014/main" id="{E3FCFBFD-953C-481F-85F8-608B0992CE91}"/>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2411846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4B58D-F8AA-4848-8AC5-CFD4EA4C0815}"/>
              </a:ext>
            </a:extLst>
          </p:cNvPr>
          <p:cNvSpPr>
            <a:spLocks noGrp="1"/>
          </p:cNvSpPr>
          <p:nvPr>
            <p:ph type="title"/>
          </p:nvPr>
        </p:nvSpPr>
        <p:spPr/>
        <p:txBody>
          <a:bodyPr/>
          <a:lstStyle/>
          <a:p>
            <a:r>
              <a:rPr lang="es-ES"/>
              <a:t>Top 14 Posts del Periodo (Por % de interacción) | Asociación Bancaria Costarricense - 7 of 16</a:t>
            </a:r>
            <a:endParaRPr lang="en-US"/>
          </a:p>
        </p:txBody>
      </p:sp>
      <p:graphicFrame>
        <p:nvGraphicFramePr>
          <p:cNvPr id="5" name="Table Placeholder 4">
            <a:extLst>
              <a:ext uri="{FF2B5EF4-FFF2-40B4-BE49-F238E27FC236}">
                <a16:creationId xmlns:a16="http://schemas.microsoft.com/office/drawing/2014/main" id="{DD7369D7-D38C-4D46-A1A4-DB7AF0A4360F}"/>
              </a:ext>
            </a:extLst>
          </p:cNvPr>
          <p:cNvGraphicFramePr>
            <a:graphicFrameLocks noGrp="1"/>
          </p:cNvGraphicFramePr>
          <p:nvPr>
            <p:ph type="tbl" sz="quarter" idx="13"/>
            <p:extLst>
              <p:ext uri="{D42A27DB-BD31-4B8C-83A1-F6EECF244321}">
                <p14:modId xmlns:p14="http://schemas.microsoft.com/office/powerpoint/2010/main" val="812994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7780961"/>
                    </a:ext>
                  </a:extLst>
                </a:gridCol>
                <a:gridCol w="905256">
                  <a:extLst>
                    <a:ext uri="{9D8B030D-6E8A-4147-A177-3AD203B41FA5}">
                      <a16:colId xmlns:a16="http://schemas.microsoft.com/office/drawing/2014/main" val="3406028291"/>
                    </a:ext>
                  </a:extLst>
                </a:gridCol>
                <a:gridCol w="658368">
                  <a:extLst>
                    <a:ext uri="{9D8B030D-6E8A-4147-A177-3AD203B41FA5}">
                      <a16:colId xmlns:a16="http://schemas.microsoft.com/office/drawing/2014/main" val="890304627"/>
                    </a:ext>
                  </a:extLst>
                </a:gridCol>
                <a:gridCol w="329184">
                  <a:extLst>
                    <a:ext uri="{9D8B030D-6E8A-4147-A177-3AD203B41FA5}">
                      <a16:colId xmlns:a16="http://schemas.microsoft.com/office/drawing/2014/main" val="2228067551"/>
                    </a:ext>
                  </a:extLst>
                </a:gridCol>
                <a:gridCol w="329184">
                  <a:extLst>
                    <a:ext uri="{9D8B030D-6E8A-4147-A177-3AD203B41FA5}">
                      <a16:colId xmlns:a16="http://schemas.microsoft.com/office/drawing/2014/main" val="3157881952"/>
                    </a:ext>
                  </a:extLst>
                </a:gridCol>
                <a:gridCol w="329184">
                  <a:extLst>
                    <a:ext uri="{9D8B030D-6E8A-4147-A177-3AD203B41FA5}">
                      <a16:colId xmlns:a16="http://schemas.microsoft.com/office/drawing/2014/main" val="3008022858"/>
                    </a:ext>
                  </a:extLst>
                </a:gridCol>
                <a:gridCol w="329184">
                  <a:extLst>
                    <a:ext uri="{9D8B030D-6E8A-4147-A177-3AD203B41FA5}">
                      <a16:colId xmlns:a16="http://schemas.microsoft.com/office/drawing/2014/main" val="711749603"/>
                    </a:ext>
                  </a:extLst>
                </a:gridCol>
                <a:gridCol w="329184">
                  <a:extLst>
                    <a:ext uri="{9D8B030D-6E8A-4147-A177-3AD203B41FA5}">
                      <a16:colId xmlns:a16="http://schemas.microsoft.com/office/drawing/2014/main" val="2506453185"/>
                    </a:ext>
                  </a:extLst>
                </a:gridCol>
                <a:gridCol w="329184">
                  <a:extLst>
                    <a:ext uri="{9D8B030D-6E8A-4147-A177-3AD203B41FA5}">
                      <a16:colId xmlns:a16="http://schemas.microsoft.com/office/drawing/2014/main" val="1317261719"/>
                    </a:ext>
                  </a:extLst>
                </a:gridCol>
                <a:gridCol w="329184">
                  <a:extLst>
                    <a:ext uri="{9D8B030D-6E8A-4147-A177-3AD203B41FA5}">
                      <a16:colId xmlns:a16="http://schemas.microsoft.com/office/drawing/2014/main" val="2808746011"/>
                    </a:ext>
                  </a:extLst>
                </a:gridCol>
                <a:gridCol w="329184">
                  <a:extLst>
                    <a:ext uri="{9D8B030D-6E8A-4147-A177-3AD203B41FA5}">
                      <a16:colId xmlns:a16="http://schemas.microsoft.com/office/drawing/2014/main" val="495668924"/>
                    </a:ext>
                  </a:extLst>
                </a:gridCol>
                <a:gridCol w="329184">
                  <a:extLst>
                    <a:ext uri="{9D8B030D-6E8A-4147-A177-3AD203B41FA5}">
                      <a16:colId xmlns:a16="http://schemas.microsoft.com/office/drawing/2014/main" val="2442929659"/>
                    </a:ext>
                  </a:extLst>
                </a:gridCol>
                <a:gridCol w="329184">
                  <a:extLst>
                    <a:ext uri="{9D8B030D-6E8A-4147-A177-3AD203B41FA5}">
                      <a16:colId xmlns:a16="http://schemas.microsoft.com/office/drawing/2014/main" val="3511306284"/>
                    </a:ext>
                  </a:extLst>
                </a:gridCol>
                <a:gridCol w="329184">
                  <a:extLst>
                    <a:ext uri="{9D8B030D-6E8A-4147-A177-3AD203B41FA5}">
                      <a16:colId xmlns:a16="http://schemas.microsoft.com/office/drawing/2014/main" val="3866316296"/>
                    </a:ext>
                  </a:extLst>
                </a:gridCol>
                <a:gridCol w="329184">
                  <a:extLst>
                    <a:ext uri="{9D8B030D-6E8A-4147-A177-3AD203B41FA5}">
                      <a16:colId xmlns:a16="http://schemas.microsoft.com/office/drawing/2014/main" val="459376534"/>
                    </a:ext>
                  </a:extLst>
                </a:gridCol>
                <a:gridCol w="329184">
                  <a:extLst>
                    <a:ext uri="{9D8B030D-6E8A-4147-A177-3AD203B41FA5}">
                      <a16:colId xmlns:a16="http://schemas.microsoft.com/office/drawing/2014/main" val="2307688929"/>
                    </a:ext>
                  </a:extLst>
                </a:gridCol>
                <a:gridCol w="329184">
                  <a:extLst>
                    <a:ext uri="{9D8B030D-6E8A-4147-A177-3AD203B41FA5}">
                      <a16:colId xmlns:a16="http://schemas.microsoft.com/office/drawing/2014/main" val="3942682650"/>
                    </a:ext>
                  </a:extLst>
                </a:gridCol>
                <a:gridCol w="329184">
                  <a:extLst>
                    <a:ext uri="{9D8B030D-6E8A-4147-A177-3AD203B41FA5}">
                      <a16:colId xmlns:a16="http://schemas.microsoft.com/office/drawing/2014/main" val="86930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2334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- 2019-06-08 01:44:19</a:t>
                      </a:r>
                      <a:r>
                        <a:rPr kumimoji="0" lang="es-ES" sz="1000" b="0" i="0" u="none" strike="noStrike" kern="1200" cap="none" spc="0" normalizeH="0" baseline="0" noProof="0">
                          <a:ln>
                            <a:noFill/>
                          </a:ln>
                          <a:solidFill>
                            <a:prstClr val="black"/>
                          </a:solidFill>
                          <a:effectLst/>
                          <a:uLnTx/>
                          <a:uFillTx/>
                          <a:latin typeface="+mn-lt"/>
                          <a:ea typeface="+mn-ea"/>
                          <a:cs typeface="+mn-cs"/>
                        </a:rPr>
                        <a:t>
 ¿Utilizás un presupuesto para ordenarte? Esta herramienta sencilla que sólo requiere un poco de constancia, nos ayuda a tener una vida financiera saludable.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https://scontent.xx.fbcdn.net/v/t1.0-9/p720x720/62031069_2127427220689535_893303998717624320_n.jpg?_nc_cat=107&amp;_nc_oc=AQlMHpOVaeWLYpkyuZgbGCxlmNbpZXM15hajsB9RtCnMk-U2o_S_qBx29z9ElV8myYc&amp;_nc_ht=scontent.xx&amp;oh=425860bd002a72b8f0c8da1aca4db35b&amp;oe=5E0824E8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09/12/2019 10:38:21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590278"/>
                  </a:ext>
                </a:extLst>
              </a:tr>
            </a:tbl>
          </a:graphicData>
        </a:graphic>
      </p:graphicFrame>
      <p:sp>
        <p:nvSpPr>
          <p:cNvPr id="4" name="Text Placeholder 3">
            <a:extLst>
              <a:ext uri="{FF2B5EF4-FFF2-40B4-BE49-F238E27FC236}">
                <a16:creationId xmlns:a16="http://schemas.microsoft.com/office/drawing/2014/main" id="{37D56E4A-FB8C-4B67-8EA7-9D8700CDA140}"/>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3003339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C96F2-986D-43B3-8C65-07B804D27679}"/>
              </a:ext>
            </a:extLst>
          </p:cNvPr>
          <p:cNvSpPr>
            <a:spLocks noGrp="1"/>
          </p:cNvSpPr>
          <p:nvPr>
            <p:ph type="title"/>
          </p:nvPr>
        </p:nvSpPr>
        <p:spPr/>
        <p:txBody>
          <a:bodyPr/>
          <a:lstStyle/>
          <a:p>
            <a:r>
              <a:rPr lang="es-ES"/>
              <a:t>Top 14 Posts del Periodo (Por % de interacción) | Asociación Bancaria Costarricense - 8 of 16</a:t>
            </a:r>
            <a:endParaRPr lang="en-US"/>
          </a:p>
        </p:txBody>
      </p:sp>
      <p:graphicFrame>
        <p:nvGraphicFramePr>
          <p:cNvPr id="5" name="Table Placeholder 4">
            <a:extLst>
              <a:ext uri="{FF2B5EF4-FFF2-40B4-BE49-F238E27FC236}">
                <a16:creationId xmlns:a16="http://schemas.microsoft.com/office/drawing/2014/main" id="{1BF1C4F6-B62F-44E1-857D-2CDCA1222469}"/>
              </a:ext>
            </a:extLst>
          </p:cNvPr>
          <p:cNvGraphicFramePr>
            <a:graphicFrameLocks noGrp="1"/>
          </p:cNvGraphicFramePr>
          <p:nvPr>
            <p:ph type="tbl" sz="quarter" idx="13"/>
            <p:extLst>
              <p:ext uri="{D42A27DB-BD31-4B8C-83A1-F6EECF244321}">
                <p14:modId xmlns:p14="http://schemas.microsoft.com/office/powerpoint/2010/main" val="2137852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35246084"/>
                    </a:ext>
                  </a:extLst>
                </a:gridCol>
                <a:gridCol w="905256">
                  <a:extLst>
                    <a:ext uri="{9D8B030D-6E8A-4147-A177-3AD203B41FA5}">
                      <a16:colId xmlns:a16="http://schemas.microsoft.com/office/drawing/2014/main" val="205743621"/>
                    </a:ext>
                  </a:extLst>
                </a:gridCol>
                <a:gridCol w="658368">
                  <a:extLst>
                    <a:ext uri="{9D8B030D-6E8A-4147-A177-3AD203B41FA5}">
                      <a16:colId xmlns:a16="http://schemas.microsoft.com/office/drawing/2014/main" val="3494803001"/>
                    </a:ext>
                  </a:extLst>
                </a:gridCol>
                <a:gridCol w="329184">
                  <a:extLst>
                    <a:ext uri="{9D8B030D-6E8A-4147-A177-3AD203B41FA5}">
                      <a16:colId xmlns:a16="http://schemas.microsoft.com/office/drawing/2014/main" val="4269291215"/>
                    </a:ext>
                  </a:extLst>
                </a:gridCol>
                <a:gridCol w="329184">
                  <a:extLst>
                    <a:ext uri="{9D8B030D-6E8A-4147-A177-3AD203B41FA5}">
                      <a16:colId xmlns:a16="http://schemas.microsoft.com/office/drawing/2014/main" val="1889125110"/>
                    </a:ext>
                  </a:extLst>
                </a:gridCol>
                <a:gridCol w="329184">
                  <a:extLst>
                    <a:ext uri="{9D8B030D-6E8A-4147-A177-3AD203B41FA5}">
                      <a16:colId xmlns:a16="http://schemas.microsoft.com/office/drawing/2014/main" val="3095525196"/>
                    </a:ext>
                  </a:extLst>
                </a:gridCol>
                <a:gridCol w="329184">
                  <a:extLst>
                    <a:ext uri="{9D8B030D-6E8A-4147-A177-3AD203B41FA5}">
                      <a16:colId xmlns:a16="http://schemas.microsoft.com/office/drawing/2014/main" val="816480806"/>
                    </a:ext>
                  </a:extLst>
                </a:gridCol>
                <a:gridCol w="329184">
                  <a:extLst>
                    <a:ext uri="{9D8B030D-6E8A-4147-A177-3AD203B41FA5}">
                      <a16:colId xmlns:a16="http://schemas.microsoft.com/office/drawing/2014/main" val="1342053529"/>
                    </a:ext>
                  </a:extLst>
                </a:gridCol>
                <a:gridCol w="329184">
                  <a:extLst>
                    <a:ext uri="{9D8B030D-6E8A-4147-A177-3AD203B41FA5}">
                      <a16:colId xmlns:a16="http://schemas.microsoft.com/office/drawing/2014/main" val="3450055855"/>
                    </a:ext>
                  </a:extLst>
                </a:gridCol>
                <a:gridCol w="329184">
                  <a:extLst>
                    <a:ext uri="{9D8B030D-6E8A-4147-A177-3AD203B41FA5}">
                      <a16:colId xmlns:a16="http://schemas.microsoft.com/office/drawing/2014/main" val="2041103163"/>
                    </a:ext>
                  </a:extLst>
                </a:gridCol>
                <a:gridCol w="329184">
                  <a:extLst>
                    <a:ext uri="{9D8B030D-6E8A-4147-A177-3AD203B41FA5}">
                      <a16:colId xmlns:a16="http://schemas.microsoft.com/office/drawing/2014/main" val="3992569771"/>
                    </a:ext>
                  </a:extLst>
                </a:gridCol>
                <a:gridCol w="329184">
                  <a:extLst>
                    <a:ext uri="{9D8B030D-6E8A-4147-A177-3AD203B41FA5}">
                      <a16:colId xmlns:a16="http://schemas.microsoft.com/office/drawing/2014/main" val="536137999"/>
                    </a:ext>
                  </a:extLst>
                </a:gridCol>
                <a:gridCol w="329184">
                  <a:extLst>
                    <a:ext uri="{9D8B030D-6E8A-4147-A177-3AD203B41FA5}">
                      <a16:colId xmlns:a16="http://schemas.microsoft.com/office/drawing/2014/main" val="3641353093"/>
                    </a:ext>
                  </a:extLst>
                </a:gridCol>
                <a:gridCol w="329184">
                  <a:extLst>
                    <a:ext uri="{9D8B030D-6E8A-4147-A177-3AD203B41FA5}">
                      <a16:colId xmlns:a16="http://schemas.microsoft.com/office/drawing/2014/main" val="838145403"/>
                    </a:ext>
                  </a:extLst>
                </a:gridCol>
                <a:gridCol w="329184">
                  <a:extLst>
                    <a:ext uri="{9D8B030D-6E8A-4147-A177-3AD203B41FA5}">
                      <a16:colId xmlns:a16="http://schemas.microsoft.com/office/drawing/2014/main" val="3546558059"/>
                    </a:ext>
                  </a:extLst>
                </a:gridCol>
                <a:gridCol w="329184">
                  <a:extLst>
                    <a:ext uri="{9D8B030D-6E8A-4147-A177-3AD203B41FA5}">
                      <a16:colId xmlns:a16="http://schemas.microsoft.com/office/drawing/2014/main" val="994915205"/>
                    </a:ext>
                  </a:extLst>
                </a:gridCol>
                <a:gridCol w="329184">
                  <a:extLst>
                    <a:ext uri="{9D8B030D-6E8A-4147-A177-3AD203B41FA5}">
                      <a16:colId xmlns:a16="http://schemas.microsoft.com/office/drawing/2014/main" val="1031598728"/>
                    </a:ext>
                  </a:extLst>
                </a:gridCol>
                <a:gridCol w="329184">
                  <a:extLst>
                    <a:ext uri="{9D8B030D-6E8A-4147-A177-3AD203B41FA5}">
                      <a16:colId xmlns:a16="http://schemas.microsoft.com/office/drawing/2014/main" val="2424330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0819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- 2019-07-04 00:32:21</a:t>
                      </a:r>
                      <a:r>
                        <a:rPr kumimoji="0" lang="es-ES" sz="1000" b="0" i="0" u="none" strike="noStrike" kern="1200" cap="none" spc="0" normalizeH="0" baseline="0" noProof="0">
                          <a:ln>
                            <a:noFill/>
                          </a:ln>
                          <a:solidFill>
                            <a:prstClr val="black"/>
                          </a:solidFill>
                          <a:effectLst/>
                          <a:uLnTx/>
                          <a:uFillTx/>
                          <a:latin typeface="+mn-lt"/>
                          <a:ea typeface="+mn-ea"/>
                          <a:cs typeface="+mn-cs"/>
                        </a:rPr>
                        <a:t>
 Para recordar: Tome muy en cuenta que las comisiones de sus tarjetas están exentas del 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https://scontent.xx.fbcdn.net/v/t1.0-9/p720x720/66336864_2173305889435001_3860475455010242560_o.jpg?_nc_cat=105&amp;_nc_oc=AQn0SPLatYH0-od0Ct8Fz8K_d713y1A7_ahiGtKlrzVdfGKjTwxB6XgPhYc5hpbxHb8&amp;_nc_ht=scontent.xx&amp;oh=0093a96cc1ae949226933f9f9a903e08&amp;oe=5DFC9598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98152189"/>
                  </a:ext>
                </a:extLst>
              </a:tr>
            </a:tbl>
          </a:graphicData>
        </a:graphic>
      </p:graphicFrame>
      <p:sp>
        <p:nvSpPr>
          <p:cNvPr id="4" name="Text Placeholder 3">
            <a:extLst>
              <a:ext uri="{FF2B5EF4-FFF2-40B4-BE49-F238E27FC236}">
                <a16:creationId xmlns:a16="http://schemas.microsoft.com/office/drawing/2014/main" id="{DE1A1708-D3B2-4015-B378-4266B5CECC8D}"/>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798934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B48DE-CC9B-4F66-BD97-BEE6B81779C6}"/>
              </a:ext>
            </a:extLst>
          </p:cNvPr>
          <p:cNvSpPr>
            <a:spLocks noGrp="1"/>
          </p:cNvSpPr>
          <p:nvPr>
            <p:ph type="title"/>
          </p:nvPr>
        </p:nvSpPr>
        <p:spPr/>
        <p:txBody>
          <a:bodyPr/>
          <a:lstStyle/>
          <a:p>
            <a:r>
              <a:rPr lang="es-ES"/>
              <a:t>Top 14 Posts del Periodo (Por % de interacción) | Asociación Bancaria Costarricense - 9 of 16</a:t>
            </a:r>
            <a:endParaRPr lang="en-US"/>
          </a:p>
        </p:txBody>
      </p:sp>
      <p:graphicFrame>
        <p:nvGraphicFramePr>
          <p:cNvPr id="5" name="Table Placeholder 4">
            <a:extLst>
              <a:ext uri="{FF2B5EF4-FFF2-40B4-BE49-F238E27FC236}">
                <a16:creationId xmlns:a16="http://schemas.microsoft.com/office/drawing/2014/main" id="{8BEBE55B-FE54-4E7C-9794-1888BBF9417A}"/>
              </a:ext>
            </a:extLst>
          </p:cNvPr>
          <p:cNvGraphicFramePr>
            <a:graphicFrameLocks noGrp="1"/>
          </p:cNvGraphicFramePr>
          <p:nvPr>
            <p:ph type="tbl" sz="quarter" idx="13"/>
            <p:extLst>
              <p:ext uri="{D42A27DB-BD31-4B8C-83A1-F6EECF244321}">
                <p14:modId xmlns:p14="http://schemas.microsoft.com/office/powerpoint/2010/main" val="859523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71356278"/>
                    </a:ext>
                  </a:extLst>
                </a:gridCol>
                <a:gridCol w="905256">
                  <a:extLst>
                    <a:ext uri="{9D8B030D-6E8A-4147-A177-3AD203B41FA5}">
                      <a16:colId xmlns:a16="http://schemas.microsoft.com/office/drawing/2014/main" val="3088739011"/>
                    </a:ext>
                  </a:extLst>
                </a:gridCol>
                <a:gridCol w="658368">
                  <a:extLst>
                    <a:ext uri="{9D8B030D-6E8A-4147-A177-3AD203B41FA5}">
                      <a16:colId xmlns:a16="http://schemas.microsoft.com/office/drawing/2014/main" val="811342435"/>
                    </a:ext>
                  </a:extLst>
                </a:gridCol>
                <a:gridCol w="329184">
                  <a:extLst>
                    <a:ext uri="{9D8B030D-6E8A-4147-A177-3AD203B41FA5}">
                      <a16:colId xmlns:a16="http://schemas.microsoft.com/office/drawing/2014/main" val="736934770"/>
                    </a:ext>
                  </a:extLst>
                </a:gridCol>
                <a:gridCol w="329184">
                  <a:extLst>
                    <a:ext uri="{9D8B030D-6E8A-4147-A177-3AD203B41FA5}">
                      <a16:colId xmlns:a16="http://schemas.microsoft.com/office/drawing/2014/main" val="253847584"/>
                    </a:ext>
                  </a:extLst>
                </a:gridCol>
                <a:gridCol w="329184">
                  <a:extLst>
                    <a:ext uri="{9D8B030D-6E8A-4147-A177-3AD203B41FA5}">
                      <a16:colId xmlns:a16="http://schemas.microsoft.com/office/drawing/2014/main" val="1061731130"/>
                    </a:ext>
                  </a:extLst>
                </a:gridCol>
                <a:gridCol w="329184">
                  <a:extLst>
                    <a:ext uri="{9D8B030D-6E8A-4147-A177-3AD203B41FA5}">
                      <a16:colId xmlns:a16="http://schemas.microsoft.com/office/drawing/2014/main" val="575537528"/>
                    </a:ext>
                  </a:extLst>
                </a:gridCol>
                <a:gridCol w="329184">
                  <a:extLst>
                    <a:ext uri="{9D8B030D-6E8A-4147-A177-3AD203B41FA5}">
                      <a16:colId xmlns:a16="http://schemas.microsoft.com/office/drawing/2014/main" val="3928649084"/>
                    </a:ext>
                  </a:extLst>
                </a:gridCol>
                <a:gridCol w="329184">
                  <a:extLst>
                    <a:ext uri="{9D8B030D-6E8A-4147-A177-3AD203B41FA5}">
                      <a16:colId xmlns:a16="http://schemas.microsoft.com/office/drawing/2014/main" val="3576064709"/>
                    </a:ext>
                  </a:extLst>
                </a:gridCol>
                <a:gridCol w="329184">
                  <a:extLst>
                    <a:ext uri="{9D8B030D-6E8A-4147-A177-3AD203B41FA5}">
                      <a16:colId xmlns:a16="http://schemas.microsoft.com/office/drawing/2014/main" val="3058773164"/>
                    </a:ext>
                  </a:extLst>
                </a:gridCol>
                <a:gridCol w="329184">
                  <a:extLst>
                    <a:ext uri="{9D8B030D-6E8A-4147-A177-3AD203B41FA5}">
                      <a16:colId xmlns:a16="http://schemas.microsoft.com/office/drawing/2014/main" val="1087638490"/>
                    </a:ext>
                  </a:extLst>
                </a:gridCol>
                <a:gridCol w="329184">
                  <a:extLst>
                    <a:ext uri="{9D8B030D-6E8A-4147-A177-3AD203B41FA5}">
                      <a16:colId xmlns:a16="http://schemas.microsoft.com/office/drawing/2014/main" val="2669494995"/>
                    </a:ext>
                  </a:extLst>
                </a:gridCol>
                <a:gridCol w="329184">
                  <a:extLst>
                    <a:ext uri="{9D8B030D-6E8A-4147-A177-3AD203B41FA5}">
                      <a16:colId xmlns:a16="http://schemas.microsoft.com/office/drawing/2014/main" val="1721552504"/>
                    </a:ext>
                  </a:extLst>
                </a:gridCol>
                <a:gridCol w="329184">
                  <a:extLst>
                    <a:ext uri="{9D8B030D-6E8A-4147-A177-3AD203B41FA5}">
                      <a16:colId xmlns:a16="http://schemas.microsoft.com/office/drawing/2014/main" val="1969832753"/>
                    </a:ext>
                  </a:extLst>
                </a:gridCol>
                <a:gridCol w="329184">
                  <a:extLst>
                    <a:ext uri="{9D8B030D-6E8A-4147-A177-3AD203B41FA5}">
                      <a16:colId xmlns:a16="http://schemas.microsoft.com/office/drawing/2014/main" val="2716132594"/>
                    </a:ext>
                  </a:extLst>
                </a:gridCol>
                <a:gridCol w="329184">
                  <a:extLst>
                    <a:ext uri="{9D8B030D-6E8A-4147-A177-3AD203B41FA5}">
                      <a16:colId xmlns:a16="http://schemas.microsoft.com/office/drawing/2014/main" val="3436339445"/>
                    </a:ext>
                  </a:extLst>
                </a:gridCol>
                <a:gridCol w="329184">
                  <a:extLst>
                    <a:ext uri="{9D8B030D-6E8A-4147-A177-3AD203B41FA5}">
                      <a16:colId xmlns:a16="http://schemas.microsoft.com/office/drawing/2014/main" val="81054933"/>
                    </a:ext>
                  </a:extLst>
                </a:gridCol>
                <a:gridCol w="329184">
                  <a:extLst>
                    <a:ext uri="{9D8B030D-6E8A-4147-A177-3AD203B41FA5}">
                      <a16:colId xmlns:a16="http://schemas.microsoft.com/office/drawing/2014/main" val="1216067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6367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- 2019-07-06 04:25:10</a:t>
                      </a:r>
                      <a:r>
                        <a:rPr kumimoji="0" lang="es-ES" sz="1000" b="0" i="0" u="none" strike="noStrike" kern="1200" cap="none" spc="0" normalizeH="0" baseline="0" noProof="0">
                          <a:ln>
                            <a:noFill/>
                          </a:ln>
                          <a:solidFill>
                            <a:prstClr val="black"/>
                          </a:solidFill>
                          <a:effectLst/>
                          <a:uLnTx/>
                          <a:uFillTx/>
                          <a:latin typeface="+mn-lt"/>
                          <a:ea typeface="+mn-ea"/>
                          <a:cs typeface="+mn-cs"/>
                        </a:rPr>
                        <a:t>
 Si sos usuario del servicio de transferencias electrónicas del Sistema Financiero Nacional, tené en cuenta que este servicio  está exento del IVA. Podés transferir dinero de tus cuentas sin pagar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https://scontent.xx.fbcdn.net/v/t1.0-9/p720x720/65847816_2176921332406790_7661124193135624192_o.jpg?_nc_cat=106&amp;_nc_oc=AQmyIhl69EC25ujfCZKvNMUh12zrWBJsmIqrUq0QoC-ebIM5R_bJMmhAagr--NLYh1s&amp;_nc_ht=scontent.xx&amp;oh=e798f4de478b0494de8714d769facb85&amp;oe=5E0FA49C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34580315"/>
                  </a:ext>
                </a:extLst>
              </a:tr>
            </a:tbl>
          </a:graphicData>
        </a:graphic>
      </p:graphicFrame>
      <p:sp>
        <p:nvSpPr>
          <p:cNvPr id="4" name="Text Placeholder 3">
            <a:extLst>
              <a:ext uri="{FF2B5EF4-FFF2-40B4-BE49-F238E27FC236}">
                <a16:creationId xmlns:a16="http://schemas.microsoft.com/office/drawing/2014/main" id="{E2A65953-F4A5-452E-A0D7-D595C089B720}"/>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3575586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A95AD-B658-4C5A-B9ED-122CAD645B91}"/>
              </a:ext>
            </a:extLst>
          </p:cNvPr>
          <p:cNvSpPr>
            <a:spLocks noGrp="1"/>
          </p:cNvSpPr>
          <p:nvPr>
            <p:ph type="title"/>
          </p:nvPr>
        </p:nvSpPr>
        <p:spPr/>
        <p:txBody>
          <a:bodyPr/>
          <a:lstStyle/>
          <a:p>
            <a:r>
              <a:rPr lang="es-ES"/>
              <a:t>Top 14 Posts del Periodo (Por % de interacción) | Asociación Bancaria Costarricense - 10 of 16</a:t>
            </a:r>
            <a:endParaRPr lang="en-US"/>
          </a:p>
        </p:txBody>
      </p:sp>
      <p:graphicFrame>
        <p:nvGraphicFramePr>
          <p:cNvPr id="5" name="Table Placeholder 4">
            <a:extLst>
              <a:ext uri="{FF2B5EF4-FFF2-40B4-BE49-F238E27FC236}">
                <a16:creationId xmlns:a16="http://schemas.microsoft.com/office/drawing/2014/main" id="{62257A37-94AA-4107-A280-10B557EB74C9}"/>
              </a:ext>
            </a:extLst>
          </p:cNvPr>
          <p:cNvGraphicFramePr>
            <a:graphicFrameLocks noGrp="1"/>
          </p:cNvGraphicFramePr>
          <p:nvPr>
            <p:ph type="tbl" sz="quarter" idx="13"/>
            <p:extLst>
              <p:ext uri="{D42A27DB-BD31-4B8C-83A1-F6EECF244321}">
                <p14:modId xmlns:p14="http://schemas.microsoft.com/office/powerpoint/2010/main" val="1136670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13730297"/>
                    </a:ext>
                  </a:extLst>
                </a:gridCol>
                <a:gridCol w="905256">
                  <a:extLst>
                    <a:ext uri="{9D8B030D-6E8A-4147-A177-3AD203B41FA5}">
                      <a16:colId xmlns:a16="http://schemas.microsoft.com/office/drawing/2014/main" val="3751114240"/>
                    </a:ext>
                  </a:extLst>
                </a:gridCol>
                <a:gridCol w="658368">
                  <a:extLst>
                    <a:ext uri="{9D8B030D-6E8A-4147-A177-3AD203B41FA5}">
                      <a16:colId xmlns:a16="http://schemas.microsoft.com/office/drawing/2014/main" val="626332452"/>
                    </a:ext>
                  </a:extLst>
                </a:gridCol>
                <a:gridCol w="329184">
                  <a:extLst>
                    <a:ext uri="{9D8B030D-6E8A-4147-A177-3AD203B41FA5}">
                      <a16:colId xmlns:a16="http://schemas.microsoft.com/office/drawing/2014/main" val="2306712708"/>
                    </a:ext>
                  </a:extLst>
                </a:gridCol>
                <a:gridCol w="329184">
                  <a:extLst>
                    <a:ext uri="{9D8B030D-6E8A-4147-A177-3AD203B41FA5}">
                      <a16:colId xmlns:a16="http://schemas.microsoft.com/office/drawing/2014/main" val="2409358575"/>
                    </a:ext>
                  </a:extLst>
                </a:gridCol>
                <a:gridCol w="329184">
                  <a:extLst>
                    <a:ext uri="{9D8B030D-6E8A-4147-A177-3AD203B41FA5}">
                      <a16:colId xmlns:a16="http://schemas.microsoft.com/office/drawing/2014/main" val="2012413222"/>
                    </a:ext>
                  </a:extLst>
                </a:gridCol>
                <a:gridCol w="329184">
                  <a:extLst>
                    <a:ext uri="{9D8B030D-6E8A-4147-A177-3AD203B41FA5}">
                      <a16:colId xmlns:a16="http://schemas.microsoft.com/office/drawing/2014/main" val="3692877903"/>
                    </a:ext>
                  </a:extLst>
                </a:gridCol>
                <a:gridCol w="329184">
                  <a:extLst>
                    <a:ext uri="{9D8B030D-6E8A-4147-A177-3AD203B41FA5}">
                      <a16:colId xmlns:a16="http://schemas.microsoft.com/office/drawing/2014/main" val="251624895"/>
                    </a:ext>
                  </a:extLst>
                </a:gridCol>
                <a:gridCol w="329184">
                  <a:extLst>
                    <a:ext uri="{9D8B030D-6E8A-4147-A177-3AD203B41FA5}">
                      <a16:colId xmlns:a16="http://schemas.microsoft.com/office/drawing/2014/main" val="2788868583"/>
                    </a:ext>
                  </a:extLst>
                </a:gridCol>
                <a:gridCol w="329184">
                  <a:extLst>
                    <a:ext uri="{9D8B030D-6E8A-4147-A177-3AD203B41FA5}">
                      <a16:colId xmlns:a16="http://schemas.microsoft.com/office/drawing/2014/main" val="1798769254"/>
                    </a:ext>
                  </a:extLst>
                </a:gridCol>
                <a:gridCol w="329184">
                  <a:extLst>
                    <a:ext uri="{9D8B030D-6E8A-4147-A177-3AD203B41FA5}">
                      <a16:colId xmlns:a16="http://schemas.microsoft.com/office/drawing/2014/main" val="1504201881"/>
                    </a:ext>
                  </a:extLst>
                </a:gridCol>
                <a:gridCol w="329184">
                  <a:extLst>
                    <a:ext uri="{9D8B030D-6E8A-4147-A177-3AD203B41FA5}">
                      <a16:colId xmlns:a16="http://schemas.microsoft.com/office/drawing/2014/main" val="454244023"/>
                    </a:ext>
                  </a:extLst>
                </a:gridCol>
                <a:gridCol w="329184">
                  <a:extLst>
                    <a:ext uri="{9D8B030D-6E8A-4147-A177-3AD203B41FA5}">
                      <a16:colId xmlns:a16="http://schemas.microsoft.com/office/drawing/2014/main" val="2726439189"/>
                    </a:ext>
                  </a:extLst>
                </a:gridCol>
                <a:gridCol w="329184">
                  <a:extLst>
                    <a:ext uri="{9D8B030D-6E8A-4147-A177-3AD203B41FA5}">
                      <a16:colId xmlns:a16="http://schemas.microsoft.com/office/drawing/2014/main" val="4258791480"/>
                    </a:ext>
                  </a:extLst>
                </a:gridCol>
                <a:gridCol w="329184">
                  <a:extLst>
                    <a:ext uri="{9D8B030D-6E8A-4147-A177-3AD203B41FA5}">
                      <a16:colId xmlns:a16="http://schemas.microsoft.com/office/drawing/2014/main" val="2439460224"/>
                    </a:ext>
                  </a:extLst>
                </a:gridCol>
                <a:gridCol w="329184">
                  <a:extLst>
                    <a:ext uri="{9D8B030D-6E8A-4147-A177-3AD203B41FA5}">
                      <a16:colId xmlns:a16="http://schemas.microsoft.com/office/drawing/2014/main" val="2127434099"/>
                    </a:ext>
                  </a:extLst>
                </a:gridCol>
                <a:gridCol w="329184">
                  <a:extLst>
                    <a:ext uri="{9D8B030D-6E8A-4147-A177-3AD203B41FA5}">
                      <a16:colId xmlns:a16="http://schemas.microsoft.com/office/drawing/2014/main" val="3667485608"/>
                    </a:ext>
                  </a:extLst>
                </a:gridCol>
                <a:gridCol w="329184">
                  <a:extLst>
                    <a:ext uri="{9D8B030D-6E8A-4147-A177-3AD203B41FA5}">
                      <a16:colId xmlns:a16="http://schemas.microsoft.com/office/drawing/2014/main" val="3843566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7882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- 2019-05-25 16:22:51</a:t>
                      </a:r>
                      <a:r>
                        <a:rPr kumimoji="0" lang="es-ES" sz="1000" b="0" i="0" u="none" strike="noStrike" kern="1200" cap="none" spc="0" normalizeH="0" baseline="0" noProof="0">
                          <a:ln>
                            <a:noFill/>
                          </a:ln>
                          <a:solidFill>
                            <a:prstClr val="black"/>
                          </a:solidFill>
                          <a:effectLst/>
                          <a:uLnTx/>
                          <a:uFillTx/>
                          <a:latin typeface="+mn-lt"/>
                          <a:ea typeface="+mn-ea"/>
                          <a:cs typeface="+mn-cs"/>
                        </a:rPr>
                        <a:t>
 No es dejar de disfrutar, sino tener para disfrutar. ¡Ahorremos y programemos nuestros gastos! ¡Feliz fin de semana! Y recordá: #NoSeasTanPaquito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https://scontent.xx.fbcdn.net/v/t1.0-9/61405632_2103564076409183_4523018377106554880_n.png?_nc_cat=107&amp;_nc_oc=AQnYjnOGSIhyfBKP1XuUNYXQNPasQ6htxjVs5X1vkGFVQ_hyj8L9uuQN5agMC2WaHEs&amp;_nc_ht=scontent.xx&amp;oh=ae085dd8240182493f4a5fc0ae827b16&amp;oe=5DF96DFC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55861153"/>
                  </a:ext>
                </a:extLst>
              </a:tr>
            </a:tbl>
          </a:graphicData>
        </a:graphic>
      </p:graphicFrame>
      <p:sp>
        <p:nvSpPr>
          <p:cNvPr id="4" name="Text Placeholder 3">
            <a:extLst>
              <a:ext uri="{FF2B5EF4-FFF2-40B4-BE49-F238E27FC236}">
                <a16:creationId xmlns:a16="http://schemas.microsoft.com/office/drawing/2014/main" id="{5BEBA492-2BBE-4B52-A113-A7D60FC29848}"/>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1148310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23F6A-9AF1-4962-9B6A-0623C83D80E1}"/>
              </a:ext>
            </a:extLst>
          </p:cNvPr>
          <p:cNvSpPr>
            <a:spLocks noGrp="1"/>
          </p:cNvSpPr>
          <p:nvPr>
            <p:ph type="title"/>
          </p:nvPr>
        </p:nvSpPr>
        <p:spPr/>
        <p:txBody>
          <a:bodyPr/>
          <a:lstStyle/>
          <a:p>
            <a:r>
              <a:rPr lang="es-ES"/>
              <a:t>Top 14 Posts del Periodo (Por % de interacción) | Asociación Bancaria Costarricense - 11 of 16</a:t>
            </a:r>
            <a:endParaRPr lang="en-US"/>
          </a:p>
        </p:txBody>
      </p:sp>
      <p:graphicFrame>
        <p:nvGraphicFramePr>
          <p:cNvPr id="5" name="Table Placeholder 4">
            <a:extLst>
              <a:ext uri="{FF2B5EF4-FFF2-40B4-BE49-F238E27FC236}">
                <a16:creationId xmlns:a16="http://schemas.microsoft.com/office/drawing/2014/main" id="{F2315D06-EE90-43C7-A52E-E763B4921ED2}"/>
              </a:ext>
            </a:extLst>
          </p:cNvPr>
          <p:cNvGraphicFramePr>
            <a:graphicFrameLocks noGrp="1"/>
          </p:cNvGraphicFramePr>
          <p:nvPr>
            <p:ph type="tbl" sz="quarter" idx="13"/>
            <p:extLst>
              <p:ext uri="{D42A27DB-BD31-4B8C-83A1-F6EECF244321}">
                <p14:modId xmlns:p14="http://schemas.microsoft.com/office/powerpoint/2010/main" val="4065722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09264723"/>
                    </a:ext>
                  </a:extLst>
                </a:gridCol>
                <a:gridCol w="905256">
                  <a:extLst>
                    <a:ext uri="{9D8B030D-6E8A-4147-A177-3AD203B41FA5}">
                      <a16:colId xmlns:a16="http://schemas.microsoft.com/office/drawing/2014/main" val="4270202473"/>
                    </a:ext>
                  </a:extLst>
                </a:gridCol>
                <a:gridCol w="658368">
                  <a:extLst>
                    <a:ext uri="{9D8B030D-6E8A-4147-A177-3AD203B41FA5}">
                      <a16:colId xmlns:a16="http://schemas.microsoft.com/office/drawing/2014/main" val="2000801180"/>
                    </a:ext>
                  </a:extLst>
                </a:gridCol>
                <a:gridCol w="329184">
                  <a:extLst>
                    <a:ext uri="{9D8B030D-6E8A-4147-A177-3AD203B41FA5}">
                      <a16:colId xmlns:a16="http://schemas.microsoft.com/office/drawing/2014/main" val="1873958569"/>
                    </a:ext>
                  </a:extLst>
                </a:gridCol>
                <a:gridCol w="329184">
                  <a:extLst>
                    <a:ext uri="{9D8B030D-6E8A-4147-A177-3AD203B41FA5}">
                      <a16:colId xmlns:a16="http://schemas.microsoft.com/office/drawing/2014/main" val="208345111"/>
                    </a:ext>
                  </a:extLst>
                </a:gridCol>
                <a:gridCol w="329184">
                  <a:extLst>
                    <a:ext uri="{9D8B030D-6E8A-4147-A177-3AD203B41FA5}">
                      <a16:colId xmlns:a16="http://schemas.microsoft.com/office/drawing/2014/main" val="909912190"/>
                    </a:ext>
                  </a:extLst>
                </a:gridCol>
                <a:gridCol w="329184">
                  <a:extLst>
                    <a:ext uri="{9D8B030D-6E8A-4147-A177-3AD203B41FA5}">
                      <a16:colId xmlns:a16="http://schemas.microsoft.com/office/drawing/2014/main" val="3301001381"/>
                    </a:ext>
                  </a:extLst>
                </a:gridCol>
                <a:gridCol w="329184">
                  <a:extLst>
                    <a:ext uri="{9D8B030D-6E8A-4147-A177-3AD203B41FA5}">
                      <a16:colId xmlns:a16="http://schemas.microsoft.com/office/drawing/2014/main" val="4191469044"/>
                    </a:ext>
                  </a:extLst>
                </a:gridCol>
                <a:gridCol w="329184">
                  <a:extLst>
                    <a:ext uri="{9D8B030D-6E8A-4147-A177-3AD203B41FA5}">
                      <a16:colId xmlns:a16="http://schemas.microsoft.com/office/drawing/2014/main" val="639494903"/>
                    </a:ext>
                  </a:extLst>
                </a:gridCol>
                <a:gridCol w="329184">
                  <a:extLst>
                    <a:ext uri="{9D8B030D-6E8A-4147-A177-3AD203B41FA5}">
                      <a16:colId xmlns:a16="http://schemas.microsoft.com/office/drawing/2014/main" val="3573174258"/>
                    </a:ext>
                  </a:extLst>
                </a:gridCol>
                <a:gridCol w="329184">
                  <a:extLst>
                    <a:ext uri="{9D8B030D-6E8A-4147-A177-3AD203B41FA5}">
                      <a16:colId xmlns:a16="http://schemas.microsoft.com/office/drawing/2014/main" val="2251513616"/>
                    </a:ext>
                  </a:extLst>
                </a:gridCol>
                <a:gridCol w="329184">
                  <a:extLst>
                    <a:ext uri="{9D8B030D-6E8A-4147-A177-3AD203B41FA5}">
                      <a16:colId xmlns:a16="http://schemas.microsoft.com/office/drawing/2014/main" val="810903400"/>
                    </a:ext>
                  </a:extLst>
                </a:gridCol>
                <a:gridCol w="329184">
                  <a:extLst>
                    <a:ext uri="{9D8B030D-6E8A-4147-A177-3AD203B41FA5}">
                      <a16:colId xmlns:a16="http://schemas.microsoft.com/office/drawing/2014/main" val="3216084690"/>
                    </a:ext>
                  </a:extLst>
                </a:gridCol>
                <a:gridCol w="329184">
                  <a:extLst>
                    <a:ext uri="{9D8B030D-6E8A-4147-A177-3AD203B41FA5}">
                      <a16:colId xmlns:a16="http://schemas.microsoft.com/office/drawing/2014/main" val="782412080"/>
                    </a:ext>
                  </a:extLst>
                </a:gridCol>
                <a:gridCol w="329184">
                  <a:extLst>
                    <a:ext uri="{9D8B030D-6E8A-4147-A177-3AD203B41FA5}">
                      <a16:colId xmlns:a16="http://schemas.microsoft.com/office/drawing/2014/main" val="4242010986"/>
                    </a:ext>
                  </a:extLst>
                </a:gridCol>
                <a:gridCol w="329184">
                  <a:extLst>
                    <a:ext uri="{9D8B030D-6E8A-4147-A177-3AD203B41FA5}">
                      <a16:colId xmlns:a16="http://schemas.microsoft.com/office/drawing/2014/main" val="578245321"/>
                    </a:ext>
                  </a:extLst>
                </a:gridCol>
                <a:gridCol w="329184">
                  <a:extLst>
                    <a:ext uri="{9D8B030D-6E8A-4147-A177-3AD203B41FA5}">
                      <a16:colId xmlns:a16="http://schemas.microsoft.com/office/drawing/2014/main" val="1882353252"/>
                    </a:ext>
                  </a:extLst>
                </a:gridCol>
                <a:gridCol w="329184">
                  <a:extLst>
                    <a:ext uri="{9D8B030D-6E8A-4147-A177-3AD203B41FA5}">
                      <a16:colId xmlns:a16="http://schemas.microsoft.com/office/drawing/2014/main" val="3766588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469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- 2019-04-05 01:00:00</a:t>
                      </a:r>
                      <a:r>
                        <a:rPr kumimoji="0" lang="es-ES" sz="1000" b="0" i="0" u="none" strike="noStrike" kern="1200" cap="none" spc="0" normalizeH="0" baseline="0" noProof="0">
                          <a:ln>
                            <a:noFill/>
                          </a:ln>
                          <a:solidFill>
                            <a:prstClr val="black"/>
                          </a:solidFill>
                          <a:effectLst/>
                          <a:uLnTx/>
                          <a:uFillTx/>
                          <a:latin typeface="+mn-lt"/>
                          <a:ea typeface="+mn-ea"/>
                          <a:cs typeface="+mn-cs"/>
                        </a:rPr>
                        <a:t>
 Henry Ford escondía en sus palabras gran sabiduría, fue un hombre con una visión diferente e ingeniosa y gracias a ésta, logró identiﬁcar las necesidades de su época y construir un imperio. ¡Mantené viva tu visión!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https://scontent.xx.fbcdn.net/v/t1.0-9/p720x720/56232194_2025302440902014_8535199442880430080_o.png?_nc_cat=105&amp;_nc_oc=AQmns0mEwXhxkMzpSAiIx6PKuE2v7agLhoCjqHfEXub0VJAvzlMpUyTJYe_o2n7p9Zc&amp;_nc_ht=scontent.xx&amp;oh=2b22c548f657a7f14e6e28d114f6083b&amp;oe=5E14D70C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63354262"/>
                  </a:ext>
                </a:extLst>
              </a:tr>
            </a:tbl>
          </a:graphicData>
        </a:graphic>
      </p:graphicFrame>
      <p:sp>
        <p:nvSpPr>
          <p:cNvPr id="4" name="Text Placeholder 3">
            <a:extLst>
              <a:ext uri="{FF2B5EF4-FFF2-40B4-BE49-F238E27FC236}">
                <a16:creationId xmlns:a16="http://schemas.microsoft.com/office/drawing/2014/main" id="{C1F8152C-FFB9-4FE5-B267-65AD5D025C64}"/>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2993262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15C4F-04AD-41B9-A83B-824EEC573A3F}"/>
              </a:ext>
            </a:extLst>
          </p:cNvPr>
          <p:cNvSpPr>
            <a:spLocks noGrp="1"/>
          </p:cNvSpPr>
          <p:nvPr>
            <p:ph type="title"/>
          </p:nvPr>
        </p:nvSpPr>
        <p:spPr/>
        <p:txBody>
          <a:bodyPr/>
          <a:lstStyle/>
          <a:p>
            <a:r>
              <a:rPr lang="es-ES"/>
              <a:t>Top 14 Posts del Periodo (Por % de interacción) | Asociación Bancaria Costarricense - 12 of 16</a:t>
            </a:r>
            <a:endParaRPr lang="en-US"/>
          </a:p>
        </p:txBody>
      </p:sp>
      <p:graphicFrame>
        <p:nvGraphicFramePr>
          <p:cNvPr id="5" name="Table Placeholder 4">
            <a:extLst>
              <a:ext uri="{FF2B5EF4-FFF2-40B4-BE49-F238E27FC236}">
                <a16:creationId xmlns:a16="http://schemas.microsoft.com/office/drawing/2014/main" id="{0DA07C21-829E-4D12-8A3C-A9ED0EB6D354}"/>
              </a:ext>
            </a:extLst>
          </p:cNvPr>
          <p:cNvGraphicFramePr>
            <a:graphicFrameLocks noGrp="1"/>
          </p:cNvGraphicFramePr>
          <p:nvPr>
            <p:ph type="tbl" sz="quarter" idx="13"/>
            <p:extLst>
              <p:ext uri="{D42A27DB-BD31-4B8C-83A1-F6EECF244321}">
                <p14:modId xmlns:p14="http://schemas.microsoft.com/office/powerpoint/2010/main" val="479603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52833896"/>
                    </a:ext>
                  </a:extLst>
                </a:gridCol>
                <a:gridCol w="905256">
                  <a:extLst>
                    <a:ext uri="{9D8B030D-6E8A-4147-A177-3AD203B41FA5}">
                      <a16:colId xmlns:a16="http://schemas.microsoft.com/office/drawing/2014/main" val="3051980112"/>
                    </a:ext>
                  </a:extLst>
                </a:gridCol>
                <a:gridCol w="658368">
                  <a:extLst>
                    <a:ext uri="{9D8B030D-6E8A-4147-A177-3AD203B41FA5}">
                      <a16:colId xmlns:a16="http://schemas.microsoft.com/office/drawing/2014/main" val="1368800377"/>
                    </a:ext>
                  </a:extLst>
                </a:gridCol>
                <a:gridCol w="329184">
                  <a:extLst>
                    <a:ext uri="{9D8B030D-6E8A-4147-A177-3AD203B41FA5}">
                      <a16:colId xmlns:a16="http://schemas.microsoft.com/office/drawing/2014/main" val="2619922327"/>
                    </a:ext>
                  </a:extLst>
                </a:gridCol>
                <a:gridCol w="329184">
                  <a:extLst>
                    <a:ext uri="{9D8B030D-6E8A-4147-A177-3AD203B41FA5}">
                      <a16:colId xmlns:a16="http://schemas.microsoft.com/office/drawing/2014/main" val="3379484922"/>
                    </a:ext>
                  </a:extLst>
                </a:gridCol>
                <a:gridCol w="329184">
                  <a:extLst>
                    <a:ext uri="{9D8B030D-6E8A-4147-A177-3AD203B41FA5}">
                      <a16:colId xmlns:a16="http://schemas.microsoft.com/office/drawing/2014/main" val="3680667639"/>
                    </a:ext>
                  </a:extLst>
                </a:gridCol>
                <a:gridCol w="329184">
                  <a:extLst>
                    <a:ext uri="{9D8B030D-6E8A-4147-A177-3AD203B41FA5}">
                      <a16:colId xmlns:a16="http://schemas.microsoft.com/office/drawing/2014/main" val="2231362680"/>
                    </a:ext>
                  </a:extLst>
                </a:gridCol>
                <a:gridCol w="329184">
                  <a:extLst>
                    <a:ext uri="{9D8B030D-6E8A-4147-A177-3AD203B41FA5}">
                      <a16:colId xmlns:a16="http://schemas.microsoft.com/office/drawing/2014/main" val="1279067850"/>
                    </a:ext>
                  </a:extLst>
                </a:gridCol>
                <a:gridCol w="329184">
                  <a:extLst>
                    <a:ext uri="{9D8B030D-6E8A-4147-A177-3AD203B41FA5}">
                      <a16:colId xmlns:a16="http://schemas.microsoft.com/office/drawing/2014/main" val="3057743213"/>
                    </a:ext>
                  </a:extLst>
                </a:gridCol>
                <a:gridCol w="329184">
                  <a:extLst>
                    <a:ext uri="{9D8B030D-6E8A-4147-A177-3AD203B41FA5}">
                      <a16:colId xmlns:a16="http://schemas.microsoft.com/office/drawing/2014/main" val="2410843267"/>
                    </a:ext>
                  </a:extLst>
                </a:gridCol>
                <a:gridCol w="329184">
                  <a:extLst>
                    <a:ext uri="{9D8B030D-6E8A-4147-A177-3AD203B41FA5}">
                      <a16:colId xmlns:a16="http://schemas.microsoft.com/office/drawing/2014/main" val="797468400"/>
                    </a:ext>
                  </a:extLst>
                </a:gridCol>
                <a:gridCol w="329184">
                  <a:extLst>
                    <a:ext uri="{9D8B030D-6E8A-4147-A177-3AD203B41FA5}">
                      <a16:colId xmlns:a16="http://schemas.microsoft.com/office/drawing/2014/main" val="1024777461"/>
                    </a:ext>
                  </a:extLst>
                </a:gridCol>
                <a:gridCol w="329184">
                  <a:extLst>
                    <a:ext uri="{9D8B030D-6E8A-4147-A177-3AD203B41FA5}">
                      <a16:colId xmlns:a16="http://schemas.microsoft.com/office/drawing/2014/main" val="2093360800"/>
                    </a:ext>
                  </a:extLst>
                </a:gridCol>
                <a:gridCol w="329184">
                  <a:extLst>
                    <a:ext uri="{9D8B030D-6E8A-4147-A177-3AD203B41FA5}">
                      <a16:colId xmlns:a16="http://schemas.microsoft.com/office/drawing/2014/main" val="480726003"/>
                    </a:ext>
                  </a:extLst>
                </a:gridCol>
                <a:gridCol w="329184">
                  <a:extLst>
                    <a:ext uri="{9D8B030D-6E8A-4147-A177-3AD203B41FA5}">
                      <a16:colId xmlns:a16="http://schemas.microsoft.com/office/drawing/2014/main" val="2489358754"/>
                    </a:ext>
                  </a:extLst>
                </a:gridCol>
                <a:gridCol w="329184">
                  <a:extLst>
                    <a:ext uri="{9D8B030D-6E8A-4147-A177-3AD203B41FA5}">
                      <a16:colId xmlns:a16="http://schemas.microsoft.com/office/drawing/2014/main" val="4132903630"/>
                    </a:ext>
                  </a:extLst>
                </a:gridCol>
                <a:gridCol w="329184">
                  <a:extLst>
                    <a:ext uri="{9D8B030D-6E8A-4147-A177-3AD203B41FA5}">
                      <a16:colId xmlns:a16="http://schemas.microsoft.com/office/drawing/2014/main" val="3908542280"/>
                    </a:ext>
                  </a:extLst>
                </a:gridCol>
                <a:gridCol w="329184">
                  <a:extLst>
                    <a:ext uri="{9D8B030D-6E8A-4147-A177-3AD203B41FA5}">
                      <a16:colId xmlns:a16="http://schemas.microsoft.com/office/drawing/2014/main" val="2618062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730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- 2019-10-10 01:13:39</a:t>
                      </a:r>
                      <a:r>
                        <a:rPr kumimoji="0" lang="es-ES" sz="1000" b="0" i="0" u="none" strike="noStrike" kern="1200" cap="none" spc="0" normalizeH="0" baseline="0" noProof="0">
                          <a:ln>
                            <a:noFill/>
                          </a:ln>
                          <a:solidFill>
                            <a:prstClr val="black"/>
                          </a:solidFill>
                          <a:effectLst/>
                          <a:uLnTx/>
                          <a:uFillTx/>
                          <a:latin typeface="+mn-lt"/>
                          <a:ea typeface="+mn-ea"/>
                          <a:cs typeface="+mn-cs"/>
                        </a:rPr>
                        <a:t>
 ¿En qué gastás de más? Los primeros gastos que podés controlar son los caprichos. Si dudás en comprarlo puede que no lo necesités realmente, esto puede marcar la diferencia entre AHORRAR O NO HACERLO. ¿Tenés algún amigo al que le vaya bien este consejo? ¡Compartíselo! #DaleunCheckalAhorro.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https://scontent.xx.fbcdn.net/v/t1.0-9/p720x720/72124823_2347141728718082_5975254649333088256_o.png?_nc_cat=101&amp;_nc_oc=AQneur_Q5LzBB1t0bV-BFVy_012PK80CAO3tGE19FE2AZ-wDbEHWvchTZGy4B1A5VtU&amp;_nc_ht=scontent.xx&amp;oh=51275b9f2f014a454288a20c57506247&amp;oe=5E1D7BC1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10:11:08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74167387"/>
                  </a:ext>
                </a:extLst>
              </a:tr>
            </a:tbl>
          </a:graphicData>
        </a:graphic>
      </p:graphicFrame>
      <p:sp>
        <p:nvSpPr>
          <p:cNvPr id="4" name="Text Placeholder 3">
            <a:extLst>
              <a:ext uri="{FF2B5EF4-FFF2-40B4-BE49-F238E27FC236}">
                <a16:creationId xmlns:a16="http://schemas.microsoft.com/office/drawing/2014/main" id="{F6258DE1-817E-4422-BF99-EFA36381F4F9}"/>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4936618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EED85-4A36-4463-9145-28B75519020E}"/>
              </a:ext>
            </a:extLst>
          </p:cNvPr>
          <p:cNvSpPr>
            <a:spLocks noGrp="1"/>
          </p:cNvSpPr>
          <p:nvPr>
            <p:ph type="title"/>
          </p:nvPr>
        </p:nvSpPr>
        <p:spPr/>
        <p:txBody>
          <a:bodyPr/>
          <a:lstStyle/>
          <a:p>
            <a:r>
              <a:rPr lang="es-ES"/>
              <a:t>Top 14 Posts del Periodo (Por % de interacción) | Asociación Bancaria Costarricense - 13 of 16</a:t>
            </a:r>
            <a:endParaRPr lang="en-US"/>
          </a:p>
        </p:txBody>
      </p:sp>
      <p:graphicFrame>
        <p:nvGraphicFramePr>
          <p:cNvPr id="5" name="Table Placeholder 4">
            <a:extLst>
              <a:ext uri="{FF2B5EF4-FFF2-40B4-BE49-F238E27FC236}">
                <a16:creationId xmlns:a16="http://schemas.microsoft.com/office/drawing/2014/main" id="{B23CD75E-AB82-4734-9C6D-792F082AE70E}"/>
              </a:ext>
            </a:extLst>
          </p:cNvPr>
          <p:cNvGraphicFramePr>
            <a:graphicFrameLocks noGrp="1"/>
          </p:cNvGraphicFramePr>
          <p:nvPr>
            <p:ph type="tbl" sz="quarter" idx="13"/>
            <p:extLst>
              <p:ext uri="{D42A27DB-BD31-4B8C-83A1-F6EECF244321}">
                <p14:modId xmlns:p14="http://schemas.microsoft.com/office/powerpoint/2010/main" val="634737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40655750"/>
                    </a:ext>
                  </a:extLst>
                </a:gridCol>
                <a:gridCol w="905256">
                  <a:extLst>
                    <a:ext uri="{9D8B030D-6E8A-4147-A177-3AD203B41FA5}">
                      <a16:colId xmlns:a16="http://schemas.microsoft.com/office/drawing/2014/main" val="3832937598"/>
                    </a:ext>
                  </a:extLst>
                </a:gridCol>
                <a:gridCol w="658368">
                  <a:extLst>
                    <a:ext uri="{9D8B030D-6E8A-4147-A177-3AD203B41FA5}">
                      <a16:colId xmlns:a16="http://schemas.microsoft.com/office/drawing/2014/main" val="1573918682"/>
                    </a:ext>
                  </a:extLst>
                </a:gridCol>
                <a:gridCol w="329184">
                  <a:extLst>
                    <a:ext uri="{9D8B030D-6E8A-4147-A177-3AD203B41FA5}">
                      <a16:colId xmlns:a16="http://schemas.microsoft.com/office/drawing/2014/main" val="4181869007"/>
                    </a:ext>
                  </a:extLst>
                </a:gridCol>
                <a:gridCol w="329184">
                  <a:extLst>
                    <a:ext uri="{9D8B030D-6E8A-4147-A177-3AD203B41FA5}">
                      <a16:colId xmlns:a16="http://schemas.microsoft.com/office/drawing/2014/main" val="113440150"/>
                    </a:ext>
                  </a:extLst>
                </a:gridCol>
                <a:gridCol w="329184">
                  <a:extLst>
                    <a:ext uri="{9D8B030D-6E8A-4147-A177-3AD203B41FA5}">
                      <a16:colId xmlns:a16="http://schemas.microsoft.com/office/drawing/2014/main" val="2010222804"/>
                    </a:ext>
                  </a:extLst>
                </a:gridCol>
                <a:gridCol w="329184">
                  <a:extLst>
                    <a:ext uri="{9D8B030D-6E8A-4147-A177-3AD203B41FA5}">
                      <a16:colId xmlns:a16="http://schemas.microsoft.com/office/drawing/2014/main" val="91450467"/>
                    </a:ext>
                  </a:extLst>
                </a:gridCol>
                <a:gridCol w="329184">
                  <a:extLst>
                    <a:ext uri="{9D8B030D-6E8A-4147-A177-3AD203B41FA5}">
                      <a16:colId xmlns:a16="http://schemas.microsoft.com/office/drawing/2014/main" val="1312390770"/>
                    </a:ext>
                  </a:extLst>
                </a:gridCol>
                <a:gridCol w="329184">
                  <a:extLst>
                    <a:ext uri="{9D8B030D-6E8A-4147-A177-3AD203B41FA5}">
                      <a16:colId xmlns:a16="http://schemas.microsoft.com/office/drawing/2014/main" val="2785403609"/>
                    </a:ext>
                  </a:extLst>
                </a:gridCol>
                <a:gridCol w="329184">
                  <a:extLst>
                    <a:ext uri="{9D8B030D-6E8A-4147-A177-3AD203B41FA5}">
                      <a16:colId xmlns:a16="http://schemas.microsoft.com/office/drawing/2014/main" val="4021607552"/>
                    </a:ext>
                  </a:extLst>
                </a:gridCol>
                <a:gridCol w="329184">
                  <a:extLst>
                    <a:ext uri="{9D8B030D-6E8A-4147-A177-3AD203B41FA5}">
                      <a16:colId xmlns:a16="http://schemas.microsoft.com/office/drawing/2014/main" val="687490969"/>
                    </a:ext>
                  </a:extLst>
                </a:gridCol>
                <a:gridCol w="329184">
                  <a:extLst>
                    <a:ext uri="{9D8B030D-6E8A-4147-A177-3AD203B41FA5}">
                      <a16:colId xmlns:a16="http://schemas.microsoft.com/office/drawing/2014/main" val="991751201"/>
                    </a:ext>
                  </a:extLst>
                </a:gridCol>
                <a:gridCol w="329184">
                  <a:extLst>
                    <a:ext uri="{9D8B030D-6E8A-4147-A177-3AD203B41FA5}">
                      <a16:colId xmlns:a16="http://schemas.microsoft.com/office/drawing/2014/main" val="616200551"/>
                    </a:ext>
                  </a:extLst>
                </a:gridCol>
                <a:gridCol w="329184">
                  <a:extLst>
                    <a:ext uri="{9D8B030D-6E8A-4147-A177-3AD203B41FA5}">
                      <a16:colId xmlns:a16="http://schemas.microsoft.com/office/drawing/2014/main" val="1421409975"/>
                    </a:ext>
                  </a:extLst>
                </a:gridCol>
                <a:gridCol w="329184">
                  <a:extLst>
                    <a:ext uri="{9D8B030D-6E8A-4147-A177-3AD203B41FA5}">
                      <a16:colId xmlns:a16="http://schemas.microsoft.com/office/drawing/2014/main" val="2550808692"/>
                    </a:ext>
                  </a:extLst>
                </a:gridCol>
                <a:gridCol w="329184">
                  <a:extLst>
                    <a:ext uri="{9D8B030D-6E8A-4147-A177-3AD203B41FA5}">
                      <a16:colId xmlns:a16="http://schemas.microsoft.com/office/drawing/2014/main" val="1477362289"/>
                    </a:ext>
                  </a:extLst>
                </a:gridCol>
                <a:gridCol w="329184">
                  <a:extLst>
                    <a:ext uri="{9D8B030D-6E8A-4147-A177-3AD203B41FA5}">
                      <a16:colId xmlns:a16="http://schemas.microsoft.com/office/drawing/2014/main" val="1521943170"/>
                    </a:ext>
                  </a:extLst>
                </a:gridCol>
                <a:gridCol w="329184">
                  <a:extLst>
                    <a:ext uri="{9D8B030D-6E8A-4147-A177-3AD203B41FA5}">
                      <a16:colId xmlns:a16="http://schemas.microsoft.com/office/drawing/2014/main" val="1074385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0871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- 2019-06-12 02:14:20</a:t>
                      </a:r>
                      <a:r>
                        <a:rPr kumimoji="0" lang="es-ES" sz="1000" b="0" i="0" u="none" strike="noStrike" kern="1200" cap="none" spc="0" normalizeH="0" baseline="0" noProof="0">
                          <a:ln>
                            <a:noFill/>
                          </a:ln>
                          <a:solidFill>
                            <a:prstClr val="black"/>
                          </a:solidFill>
                          <a:effectLst/>
                          <a:uLnTx/>
                          <a:uFillTx/>
                          <a:latin typeface="+mn-lt"/>
                          <a:ea typeface="+mn-ea"/>
                          <a:cs typeface="+mn-cs"/>
                        </a:rPr>
                        <a:t>
 ¡El 1 de julio comienza la aplicación del Impuesto de Valor Agregado (IVA)!¿Quién lo paga y cómo funciona? En este primer video te lo contamos. #HablemosDelIVA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https://scontent.xx.fbcdn.net/v/t15.5256-10/s720x720/61372787_2295525650701145_6116866842137985024_n.jpg?_nc_cat=105&amp;_nc_oc=AQlNrxAXnzBAss8yR6S3LyYGzN-wSpGNccSC7qfgs9TUjakEJEMdNKVPhIoqG87S420&amp;_nc_ht=scontent.xx&amp;oh=43af6ef52aff548df84f9c62fbdac6c3&amp;oe=5E093721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53197196"/>
                  </a:ext>
                </a:extLst>
              </a:tr>
            </a:tbl>
          </a:graphicData>
        </a:graphic>
      </p:graphicFrame>
      <p:sp>
        <p:nvSpPr>
          <p:cNvPr id="4" name="Text Placeholder 3">
            <a:extLst>
              <a:ext uri="{FF2B5EF4-FFF2-40B4-BE49-F238E27FC236}">
                <a16:creationId xmlns:a16="http://schemas.microsoft.com/office/drawing/2014/main" id="{D2ECABFB-6437-44F4-B265-A055794F2F6B}"/>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2151826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4E825-8B5A-45B1-A788-C84ABDF57C88}"/>
              </a:ext>
            </a:extLst>
          </p:cNvPr>
          <p:cNvSpPr>
            <a:spLocks noGrp="1"/>
          </p:cNvSpPr>
          <p:nvPr>
            <p:ph type="title"/>
          </p:nvPr>
        </p:nvSpPr>
        <p:spPr/>
        <p:txBody>
          <a:bodyPr/>
          <a:lstStyle/>
          <a:p>
            <a:r>
              <a:rPr lang="es-ES"/>
              <a:t>Top 14 Posts del Periodo (Por % de interacción) | Asociación Bancaria Costarricense - 14 of 16</a:t>
            </a:r>
            <a:endParaRPr lang="en-US"/>
          </a:p>
        </p:txBody>
      </p:sp>
      <p:graphicFrame>
        <p:nvGraphicFramePr>
          <p:cNvPr id="5" name="Table Placeholder 4">
            <a:extLst>
              <a:ext uri="{FF2B5EF4-FFF2-40B4-BE49-F238E27FC236}">
                <a16:creationId xmlns:a16="http://schemas.microsoft.com/office/drawing/2014/main" id="{D1003771-2E88-4081-B0B9-26F5C2DB42B9}"/>
              </a:ext>
            </a:extLst>
          </p:cNvPr>
          <p:cNvGraphicFramePr>
            <a:graphicFrameLocks noGrp="1"/>
          </p:cNvGraphicFramePr>
          <p:nvPr>
            <p:ph type="tbl" sz="quarter" idx="13"/>
            <p:extLst>
              <p:ext uri="{D42A27DB-BD31-4B8C-83A1-F6EECF244321}">
                <p14:modId xmlns:p14="http://schemas.microsoft.com/office/powerpoint/2010/main" val="3788078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34798866"/>
                    </a:ext>
                  </a:extLst>
                </a:gridCol>
                <a:gridCol w="905256">
                  <a:extLst>
                    <a:ext uri="{9D8B030D-6E8A-4147-A177-3AD203B41FA5}">
                      <a16:colId xmlns:a16="http://schemas.microsoft.com/office/drawing/2014/main" val="3180823667"/>
                    </a:ext>
                  </a:extLst>
                </a:gridCol>
                <a:gridCol w="658368">
                  <a:extLst>
                    <a:ext uri="{9D8B030D-6E8A-4147-A177-3AD203B41FA5}">
                      <a16:colId xmlns:a16="http://schemas.microsoft.com/office/drawing/2014/main" val="1939559676"/>
                    </a:ext>
                  </a:extLst>
                </a:gridCol>
                <a:gridCol w="329184">
                  <a:extLst>
                    <a:ext uri="{9D8B030D-6E8A-4147-A177-3AD203B41FA5}">
                      <a16:colId xmlns:a16="http://schemas.microsoft.com/office/drawing/2014/main" val="1645073337"/>
                    </a:ext>
                  </a:extLst>
                </a:gridCol>
                <a:gridCol w="329184">
                  <a:extLst>
                    <a:ext uri="{9D8B030D-6E8A-4147-A177-3AD203B41FA5}">
                      <a16:colId xmlns:a16="http://schemas.microsoft.com/office/drawing/2014/main" val="1088069107"/>
                    </a:ext>
                  </a:extLst>
                </a:gridCol>
                <a:gridCol w="329184">
                  <a:extLst>
                    <a:ext uri="{9D8B030D-6E8A-4147-A177-3AD203B41FA5}">
                      <a16:colId xmlns:a16="http://schemas.microsoft.com/office/drawing/2014/main" val="2660833098"/>
                    </a:ext>
                  </a:extLst>
                </a:gridCol>
                <a:gridCol w="329184">
                  <a:extLst>
                    <a:ext uri="{9D8B030D-6E8A-4147-A177-3AD203B41FA5}">
                      <a16:colId xmlns:a16="http://schemas.microsoft.com/office/drawing/2014/main" val="398650822"/>
                    </a:ext>
                  </a:extLst>
                </a:gridCol>
                <a:gridCol w="329184">
                  <a:extLst>
                    <a:ext uri="{9D8B030D-6E8A-4147-A177-3AD203B41FA5}">
                      <a16:colId xmlns:a16="http://schemas.microsoft.com/office/drawing/2014/main" val="2008362662"/>
                    </a:ext>
                  </a:extLst>
                </a:gridCol>
                <a:gridCol w="329184">
                  <a:extLst>
                    <a:ext uri="{9D8B030D-6E8A-4147-A177-3AD203B41FA5}">
                      <a16:colId xmlns:a16="http://schemas.microsoft.com/office/drawing/2014/main" val="1130889955"/>
                    </a:ext>
                  </a:extLst>
                </a:gridCol>
                <a:gridCol w="329184">
                  <a:extLst>
                    <a:ext uri="{9D8B030D-6E8A-4147-A177-3AD203B41FA5}">
                      <a16:colId xmlns:a16="http://schemas.microsoft.com/office/drawing/2014/main" val="3117780824"/>
                    </a:ext>
                  </a:extLst>
                </a:gridCol>
                <a:gridCol w="329184">
                  <a:extLst>
                    <a:ext uri="{9D8B030D-6E8A-4147-A177-3AD203B41FA5}">
                      <a16:colId xmlns:a16="http://schemas.microsoft.com/office/drawing/2014/main" val="1047349765"/>
                    </a:ext>
                  </a:extLst>
                </a:gridCol>
                <a:gridCol w="329184">
                  <a:extLst>
                    <a:ext uri="{9D8B030D-6E8A-4147-A177-3AD203B41FA5}">
                      <a16:colId xmlns:a16="http://schemas.microsoft.com/office/drawing/2014/main" val="4154983034"/>
                    </a:ext>
                  </a:extLst>
                </a:gridCol>
                <a:gridCol w="329184">
                  <a:extLst>
                    <a:ext uri="{9D8B030D-6E8A-4147-A177-3AD203B41FA5}">
                      <a16:colId xmlns:a16="http://schemas.microsoft.com/office/drawing/2014/main" val="1636999489"/>
                    </a:ext>
                  </a:extLst>
                </a:gridCol>
                <a:gridCol w="329184">
                  <a:extLst>
                    <a:ext uri="{9D8B030D-6E8A-4147-A177-3AD203B41FA5}">
                      <a16:colId xmlns:a16="http://schemas.microsoft.com/office/drawing/2014/main" val="1962665660"/>
                    </a:ext>
                  </a:extLst>
                </a:gridCol>
                <a:gridCol w="329184">
                  <a:extLst>
                    <a:ext uri="{9D8B030D-6E8A-4147-A177-3AD203B41FA5}">
                      <a16:colId xmlns:a16="http://schemas.microsoft.com/office/drawing/2014/main" val="2452786141"/>
                    </a:ext>
                  </a:extLst>
                </a:gridCol>
                <a:gridCol w="329184">
                  <a:extLst>
                    <a:ext uri="{9D8B030D-6E8A-4147-A177-3AD203B41FA5}">
                      <a16:colId xmlns:a16="http://schemas.microsoft.com/office/drawing/2014/main" val="1369175002"/>
                    </a:ext>
                  </a:extLst>
                </a:gridCol>
                <a:gridCol w="329184">
                  <a:extLst>
                    <a:ext uri="{9D8B030D-6E8A-4147-A177-3AD203B41FA5}">
                      <a16:colId xmlns:a16="http://schemas.microsoft.com/office/drawing/2014/main" val="61460237"/>
                    </a:ext>
                  </a:extLst>
                </a:gridCol>
                <a:gridCol w="329184">
                  <a:extLst>
                    <a:ext uri="{9D8B030D-6E8A-4147-A177-3AD203B41FA5}">
                      <a16:colId xmlns:a16="http://schemas.microsoft.com/office/drawing/2014/main" val="3029917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471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- 2019-07-10 18:54:04</a:t>
                      </a:r>
                      <a:r>
                        <a:rPr kumimoji="0" lang="es-ES" sz="1000" b="0" i="0" u="none" strike="noStrike" kern="1200" cap="none" spc="0" normalizeH="0" baseline="0" noProof="0">
                          <a:ln>
                            <a:noFill/>
                          </a:ln>
                          <a:solidFill>
                            <a:prstClr val="black"/>
                          </a:solidFill>
                          <a:effectLst/>
                          <a:uLnTx/>
                          <a:uFillTx/>
                          <a:latin typeface="+mn-lt"/>
                          <a:ea typeface="+mn-ea"/>
                          <a:cs typeface="+mn-cs"/>
                        </a:rPr>
                        <a:t>
 Si cotizás al Régimen de Pensiones de conformidad con la Ley de Protección al Trabajador, te interesa saber que las comisiones pagadas a las operadoras de pensiones están exentas del 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https://scontent.xx.fbcdn.net/v/t1.0-9/p720x720/66660031_2184964908269099_4657922183182417920_o.jpg?_nc_cat=103&amp;_nc_oc=AQlKqRzDC9yo9PzBdpsiUgPzyqm7Cj5gtjfRbSuL4AV2Xywx36O_y2P1qFetkiHkstg&amp;_nc_ht=scontent.xx&amp;oh=fc76d946b1ba369b86f606fcfeea24cf&amp;oe=5E392AF0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10/11/2019 10:04:37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41200884"/>
                  </a:ext>
                </a:extLst>
              </a:tr>
            </a:tbl>
          </a:graphicData>
        </a:graphic>
      </p:graphicFrame>
      <p:sp>
        <p:nvSpPr>
          <p:cNvPr id="4" name="Text Placeholder 3">
            <a:extLst>
              <a:ext uri="{FF2B5EF4-FFF2-40B4-BE49-F238E27FC236}">
                <a16:creationId xmlns:a16="http://schemas.microsoft.com/office/drawing/2014/main" id="{CD442C84-1E68-45E8-8ACE-945EE29491B6}"/>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1677124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BADAB-721A-4B2E-AE8B-1AD0E403EAF3}"/>
              </a:ext>
            </a:extLst>
          </p:cNvPr>
          <p:cNvSpPr>
            <a:spLocks noGrp="1"/>
          </p:cNvSpPr>
          <p:nvPr>
            <p:ph type="title"/>
          </p:nvPr>
        </p:nvSpPr>
        <p:spPr/>
        <p:txBody>
          <a:bodyPr/>
          <a:lstStyle/>
          <a:p>
            <a:r>
              <a:rPr lang="es-ES"/>
              <a:t>Top 14 Posts del Periodo (Por % de interacción) | Asociación Bancaria Costarricense - 15 of 16</a:t>
            </a:r>
            <a:endParaRPr lang="en-US"/>
          </a:p>
        </p:txBody>
      </p:sp>
      <p:graphicFrame>
        <p:nvGraphicFramePr>
          <p:cNvPr id="5" name="Table Placeholder 4">
            <a:extLst>
              <a:ext uri="{FF2B5EF4-FFF2-40B4-BE49-F238E27FC236}">
                <a16:creationId xmlns:a16="http://schemas.microsoft.com/office/drawing/2014/main" id="{1DF01F9A-673D-4166-B9DE-0666808792CF}"/>
              </a:ext>
            </a:extLst>
          </p:cNvPr>
          <p:cNvGraphicFramePr>
            <a:graphicFrameLocks noGrp="1"/>
          </p:cNvGraphicFramePr>
          <p:nvPr>
            <p:ph type="tbl" sz="quarter" idx="13"/>
            <p:extLst>
              <p:ext uri="{D42A27DB-BD31-4B8C-83A1-F6EECF244321}">
                <p14:modId xmlns:p14="http://schemas.microsoft.com/office/powerpoint/2010/main" val="556843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37801110"/>
                    </a:ext>
                  </a:extLst>
                </a:gridCol>
                <a:gridCol w="905256">
                  <a:extLst>
                    <a:ext uri="{9D8B030D-6E8A-4147-A177-3AD203B41FA5}">
                      <a16:colId xmlns:a16="http://schemas.microsoft.com/office/drawing/2014/main" val="1183841159"/>
                    </a:ext>
                  </a:extLst>
                </a:gridCol>
                <a:gridCol w="658368">
                  <a:extLst>
                    <a:ext uri="{9D8B030D-6E8A-4147-A177-3AD203B41FA5}">
                      <a16:colId xmlns:a16="http://schemas.microsoft.com/office/drawing/2014/main" val="1708058072"/>
                    </a:ext>
                  </a:extLst>
                </a:gridCol>
                <a:gridCol w="329184">
                  <a:extLst>
                    <a:ext uri="{9D8B030D-6E8A-4147-A177-3AD203B41FA5}">
                      <a16:colId xmlns:a16="http://schemas.microsoft.com/office/drawing/2014/main" val="1759303633"/>
                    </a:ext>
                  </a:extLst>
                </a:gridCol>
                <a:gridCol w="329184">
                  <a:extLst>
                    <a:ext uri="{9D8B030D-6E8A-4147-A177-3AD203B41FA5}">
                      <a16:colId xmlns:a16="http://schemas.microsoft.com/office/drawing/2014/main" val="138823346"/>
                    </a:ext>
                  </a:extLst>
                </a:gridCol>
                <a:gridCol w="329184">
                  <a:extLst>
                    <a:ext uri="{9D8B030D-6E8A-4147-A177-3AD203B41FA5}">
                      <a16:colId xmlns:a16="http://schemas.microsoft.com/office/drawing/2014/main" val="644624393"/>
                    </a:ext>
                  </a:extLst>
                </a:gridCol>
                <a:gridCol w="329184">
                  <a:extLst>
                    <a:ext uri="{9D8B030D-6E8A-4147-A177-3AD203B41FA5}">
                      <a16:colId xmlns:a16="http://schemas.microsoft.com/office/drawing/2014/main" val="973883082"/>
                    </a:ext>
                  </a:extLst>
                </a:gridCol>
                <a:gridCol w="329184">
                  <a:extLst>
                    <a:ext uri="{9D8B030D-6E8A-4147-A177-3AD203B41FA5}">
                      <a16:colId xmlns:a16="http://schemas.microsoft.com/office/drawing/2014/main" val="1787512371"/>
                    </a:ext>
                  </a:extLst>
                </a:gridCol>
                <a:gridCol w="329184">
                  <a:extLst>
                    <a:ext uri="{9D8B030D-6E8A-4147-A177-3AD203B41FA5}">
                      <a16:colId xmlns:a16="http://schemas.microsoft.com/office/drawing/2014/main" val="3913067237"/>
                    </a:ext>
                  </a:extLst>
                </a:gridCol>
                <a:gridCol w="329184">
                  <a:extLst>
                    <a:ext uri="{9D8B030D-6E8A-4147-A177-3AD203B41FA5}">
                      <a16:colId xmlns:a16="http://schemas.microsoft.com/office/drawing/2014/main" val="858539324"/>
                    </a:ext>
                  </a:extLst>
                </a:gridCol>
                <a:gridCol w="329184">
                  <a:extLst>
                    <a:ext uri="{9D8B030D-6E8A-4147-A177-3AD203B41FA5}">
                      <a16:colId xmlns:a16="http://schemas.microsoft.com/office/drawing/2014/main" val="561326031"/>
                    </a:ext>
                  </a:extLst>
                </a:gridCol>
                <a:gridCol w="329184">
                  <a:extLst>
                    <a:ext uri="{9D8B030D-6E8A-4147-A177-3AD203B41FA5}">
                      <a16:colId xmlns:a16="http://schemas.microsoft.com/office/drawing/2014/main" val="3141157502"/>
                    </a:ext>
                  </a:extLst>
                </a:gridCol>
                <a:gridCol w="329184">
                  <a:extLst>
                    <a:ext uri="{9D8B030D-6E8A-4147-A177-3AD203B41FA5}">
                      <a16:colId xmlns:a16="http://schemas.microsoft.com/office/drawing/2014/main" val="3727003259"/>
                    </a:ext>
                  </a:extLst>
                </a:gridCol>
                <a:gridCol w="329184">
                  <a:extLst>
                    <a:ext uri="{9D8B030D-6E8A-4147-A177-3AD203B41FA5}">
                      <a16:colId xmlns:a16="http://schemas.microsoft.com/office/drawing/2014/main" val="3362707447"/>
                    </a:ext>
                  </a:extLst>
                </a:gridCol>
                <a:gridCol w="329184">
                  <a:extLst>
                    <a:ext uri="{9D8B030D-6E8A-4147-A177-3AD203B41FA5}">
                      <a16:colId xmlns:a16="http://schemas.microsoft.com/office/drawing/2014/main" val="2089629796"/>
                    </a:ext>
                  </a:extLst>
                </a:gridCol>
                <a:gridCol w="329184">
                  <a:extLst>
                    <a:ext uri="{9D8B030D-6E8A-4147-A177-3AD203B41FA5}">
                      <a16:colId xmlns:a16="http://schemas.microsoft.com/office/drawing/2014/main" val="3495513493"/>
                    </a:ext>
                  </a:extLst>
                </a:gridCol>
                <a:gridCol w="329184">
                  <a:extLst>
                    <a:ext uri="{9D8B030D-6E8A-4147-A177-3AD203B41FA5}">
                      <a16:colId xmlns:a16="http://schemas.microsoft.com/office/drawing/2014/main" val="3119911533"/>
                    </a:ext>
                  </a:extLst>
                </a:gridCol>
                <a:gridCol w="329184">
                  <a:extLst>
                    <a:ext uri="{9D8B030D-6E8A-4147-A177-3AD203B41FA5}">
                      <a16:colId xmlns:a16="http://schemas.microsoft.com/office/drawing/2014/main" val="1594415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1152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- 2019-05-31 01:16:13</a:t>
                      </a:r>
                      <a:r>
                        <a:rPr kumimoji="0" lang="es-ES" sz="1000" b="0" i="0" u="none" strike="noStrike" kern="1200" cap="none" spc="0" normalizeH="0" baseline="0" noProof="0">
                          <a:ln>
                            <a:noFill/>
                          </a:ln>
                          <a:solidFill>
                            <a:prstClr val="black"/>
                          </a:solidFill>
                          <a:effectLst/>
                          <a:uLnTx/>
                          <a:uFillTx/>
                          <a:latin typeface="+mn-lt"/>
                          <a:ea typeface="+mn-ea"/>
                          <a:cs typeface="+mn-cs"/>
                        </a:rPr>
                        <a:t>
 ¡Paquito seguirá aprendiendo porque quiere tener sus finanzas en orden. ¿Qué consejos le podrías compartir? ¡Contanos! #NoSeasTanPaquito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https://scontent.xx.fbcdn.net/v/t1.0-9/p720x720/61764915_2113649508733973_2512924333404323840_o.png?_nc_cat=110&amp;_nc_oc=AQnz9tP693uyCIqy9TLeIqJY4qz6wyUFnbd_nRMIjG_1xHPdL1yjYcZ8WPzbxXfkrnk&amp;_nc_ht=scontent.xx&amp;oh=673bb49cff820cd7d6b799c7fc4a8806&amp;oe=5DFBC401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6219578"/>
                  </a:ext>
                </a:extLst>
              </a:tr>
            </a:tbl>
          </a:graphicData>
        </a:graphic>
      </p:graphicFrame>
      <p:sp>
        <p:nvSpPr>
          <p:cNvPr id="4" name="Text Placeholder 3">
            <a:extLst>
              <a:ext uri="{FF2B5EF4-FFF2-40B4-BE49-F238E27FC236}">
                <a16:creationId xmlns:a16="http://schemas.microsoft.com/office/drawing/2014/main" id="{758C45EE-5C3D-46B9-AF7B-6A23371FEB47}"/>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3661362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FF968-3E45-42E0-B552-A24BE301AF1C}"/>
              </a:ext>
            </a:extLst>
          </p:cNvPr>
          <p:cNvSpPr>
            <a:spLocks noGrp="1"/>
          </p:cNvSpPr>
          <p:nvPr>
            <p:ph type="title"/>
          </p:nvPr>
        </p:nvSpPr>
        <p:spPr/>
        <p:txBody>
          <a:bodyPr/>
          <a:lstStyle/>
          <a:p>
            <a:r>
              <a:rPr lang="es-ES"/>
              <a:t>Top 14 Posts del Periodo (Por % de interacción) | Asociación Bancaria Costarricense - 16 of 16</a:t>
            </a:r>
            <a:endParaRPr lang="en-US"/>
          </a:p>
        </p:txBody>
      </p:sp>
      <p:graphicFrame>
        <p:nvGraphicFramePr>
          <p:cNvPr id="5" name="Table Placeholder 4">
            <a:extLst>
              <a:ext uri="{FF2B5EF4-FFF2-40B4-BE49-F238E27FC236}">
                <a16:creationId xmlns:a16="http://schemas.microsoft.com/office/drawing/2014/main" id="{C0845A65-2BE1-4469-867D-555AEB1E42E8}"/>
              </a:ext>
            </a:extLst>
          </p:cNvPr>
          <p:cNvGraphicFramePr>
            <a:graphicFrameLocks noGrp="1"/>
          </p:cNvGraphicFramePr>
          <p:nvPr>
            <p:ph type="tbl" sz="quarter" idx="13"/>
            <p:extLst>
              <p:ext uri="{D42A27DB-BD31-4B8C-83A1-F6EECF244321}">
                <p14:modId xmlns:p14="http://schemas.microsoft.com/office/powerpoint/2010/main" val="1434366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37553941"/>
                    </a:ext>
                  </a:extLst>
                </a:gridCol>
                <a:gridCol w="905256">
                  <a:extLst>
                    <a:ext uri="{9D8B030D-6E8A-4147-A177-3AD203B41FA5}">
                      <a16:colId xmlns:a16="http://schemas.microsoft.com/office/drawing/2014/main" val="1068202271"/>
                    </a:ext>
                  </a:extLst>
                </a:gridCol>
                <a:gridCol w="658368">
                  <a:extLst>
                    <a:ext uri="{9D8B030D-6E8A-4147-A177-3AD203B41FA5}">
                      <a16:colId xmlns:a16="http://schemas.microsoft.com/office/drawing/2014/main" val="507298392"/>
                    </a:ext>
                  </a:extLst>
                </a:gridCol>
                <a:gridCol w="329184">
                  <a:extLst>
                    <a:ext uri="{9D8B030D-6E8A-4147-A177-3AD203B41FA5}">
                      <a16:colId xmlns:a16="http://schemas.microsoft.com/office/drawing/2014/main" val="754721834"/>
                    </a:ext>
                  </a:extLst>
                </a:gridCol>
                <a:gridCol w="329184">
                  <a:extLst>
                    <a:ext uri="{9D8B030D-6E8A-4147-A177-3AD203B41FA5}">
                      <a16:colId xmlns:a16="http://schemas.microsoft.com/office/drawing/2014/main" val="1513131370"/>
                    </a:ext>
                  </a:extLst>
                </a:gridCol>
                <a:gridCol w="329184">
                  <a:extLst>
                    <a:ext uri="{9D8B030D-6E8A-4147-A177-3AD203B41FA5}">
                      <a16:colId xmlns:a16="http://schemas.microsoft.com/office/drawing/2014/main" val="278742801"/>
                    </a:ext>
                  </a:extLst>
                </a:gridCol>
                <a:gridCol w="329184">
                  <a:extLst>
                    <a:ext uri="{9D8B030D-6E8A-4147-A177-3AD203B41FA5}">
                      <a16:colId xmlns:a16="http://schemas.microsoft.com/office/drawing/2014/main" val="2147285820"/>
                    </a:ext>
                  </a:extLst>
                </a:gridCol>
                <a:gridCol w="329184">
                  <a:extLst>
                    <a:ext uri="{9D8B030D-6E8A-4147-A177-3AD203B41FA5}">
                      <a16:colId xmlns:a16="http://schemas.microsoft.com/office/drawing/2014/main" val="1230516561"/>
                    </a:ext>
                  </a:extLst>
                </a:gridCol>
                <a:gridCol w="329184">
                  <a:extLst>
                    <a:ext uri="{9D8B030D-6E8A-4147-A177-3AD203B41FA5}">
                      <a16:colId xmlns:a16="http://schemas.microsoft.com/office/drawing/2014/main" val="547868474"/>
                    </a:ext>
                  </a:extLst>
                </a:gridCol>
                <a:gridCol w="329184">
                  <a:extLst>
                    <a:ext uri="{9D8B030D-6E8A-4147-A177-3AD203B41FA5}">
                      <a16:colId xmlns:a16="http://schemas.microsoft.com/office/drawing/2014/main" val="2625094351"/>
                    </a:ext>
                  </a:extLst>
                </a:gridCol>
                <a:gridCol w="329184">
                  <a:extLst>
                    <a:ext uri="{9D8B030D-6E8A-4147-A177-3AD203B41FA5}">
                      <a16:colId xmlns:a16="http://schemas.microsoft.com/office/drawing/2014/main" val="192087961"/>
                    </a:ext>
                  </a:extLst>
                </a:gridCol>
                <a:gridCol w="329184">
                  <a:extLst>
                    <a:ext uri="{9D8B030D-6E8A-4147-A177-3AD203B41FA5}">
                      <a16:colId xmlns:a16="http://schemas.microsoft.com/office/drawing/2014/main" val="2685372894"/>
                    </a:ext>
                  </a:extLst>
                </a:gridCol>
                <a:gridCol w="329184">
                  <a:extLst>
                    <a:ext uri="{9D8B030D-6E8A-4147-A177-3AD203B41FA5}">
                      <a16:colId xmlns:a16="http://schemas.microsoft.com/office/drawing/2014/main" val="4140702992"/>
                    </a:ext>
                  </a:extLst>
                </a:gridCol>
                <a:gridCol w="329184">
                  <a:extLst>
                    <a:ext uri="{9D8B030D-6E8A-4147-A177-3AD203B41FA5}">
                      <a16:colId xmlns:a16="http://schemas.microsoft.com/office/drawing/2014/main" val="351840763"/>
                    </a:ext>
                  </a:extLst>
                </a:gridCol>
                <a:gridCol w="329184">
                  <a:extLst>
                    <a:ext uri="{9D8B030D-6E8A-4147-A177-3AD203B41FA5}">
                      <a16:colId xmlns:a16="http://schemas.microsoft.com/office/drawing/2014/main" val="4294336625"/>
                    </a:ext>
                  </a:extLst>
                </a:gridCol>
                <a:gridCol w="329184">
                  <a:extLst>
                    <a:ext uri="{9D8B030D-6E8A-4147-A177-3AD203B41FA5}">
                      <a16:colId xmlns:a16="http://schemas.microsoft.com/office/drawing/2014/main" val="697831924"/>
                    </a:ext>
                  </a:extLst>
                </a:gridCol>
                <a:gridCol w="329184">
                  <a:extLst>
                    <a:ext uri="{9D8B030D-6E8A-4147-A177-3AD203B41FA5}">
                      <a16:colId xmlns:a16="http://schemas.microsoft.com/office/drawing/2014/main" val="2970857071"/>
                    </a:ext>
                  </a:extLst>
                </a:gridCol>
                <a:gridCol w="329184">
                  <a:extLst>
                    <a:ext uri="{9D8B030D-6E8A-4147-A177-3AD203B41FA5}">
                      <a16:colId xmlns:a16="http://schemas.microsoft.com/office/drawing/2014/main" val="1295233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0228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- 2019-08-29 02:09:57</a:t>
                      </a:r>
                      <a:r>
                        <a:rPr kumimoji="0" lang="es-ES" sz="1000" b="0" i="0" u="none" strike="noStrike" kern="1200" cap="none" spc="0" normalizeH="0" baseline="0" noProof="0">
                          <a:ln>
                            <a:noFill/>
                          </a:ln>
                          <a:solidFill>
                            <a:prstClr val="black"/>
                          </a:solidFill>
                          <a:effectLst/>
                          <a:uLnTx/>
                          <a:uFillTx/>
                          <a:latin typeface="+mn-lt"/>
                          <a:ea typeface="+mn-ea"/>
                          <a:cs typeface="+mn-cs"/>
                        </a:rPr>
                        <a:t>
 Pagar a tiempo es el aspecto más importante para mejorar tu record, creá disciplina y planifica tus pagos.
• Adquirí únicamente los compromisos que podás pagar. 
• Evitá solicitar varios compromisos financieros a la vez que afecten tu capacidad de pago.
#TipsABC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https://scontent.xx.fbcdn.net/v/t1.0-9/69329439_2270500803048842_405574646524542976_n.jpg?_nc_cat=101&amp;_nc_oc=AQkT2QzES3gi_pg712ej3Ej_fZNgoTGnoCBChais39KlepqUwy3qdFsehAycdN4qG80&amp;_nc_ht=scontent.xx&amp;oh=c8fb19413e88ce2bacf171f51bfb40a8&amp;oe=5E24893C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10/10/2019 10:10:14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90324240"/>
                  </a:ext>
                </a:extLst>
              </a:tr>
            </a:tbl>
          </a:graphicData>
        </a:graphic>
      </p:graphicFrame>
      <p:sp>
        <p:nvSpPr>
          <p:cNvPr id="4" name="Text Placeholder 3">
            <a:extLst>
              <a:ext uri="{FF2B5EF4-FFF2-40B4-BE49-F238E27FC236}">
                <a16:creationId xmlns:a16="http://schemas.microsoft.com/office/drawing/2014/main" id="{C961D0C9-CD0E-4DC0-835F-8A20C9C49A35}"/>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4252066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0E9C9-EC37-4ABF-86E4-5B3A27688F00}"/>
              </a:ext>
            </a:extLst>
          </p:cNvPr>
          <p:cNvSpPr>
            <a:spLocks noGrp="1"/>
          </p:cNvSpPr>
          <p:nvPr>
            <p:ph type="title"/>
          </p:nvPr>
        </p:nvSpPr>
        <p:spPr/>
        <p:txBody>
          <a:bodyPr/>
          <a:lstStyle/>
          <a:p>
            <a:r>
              <a:rPr lang="es-ES"/>
              <a:t>Facebook Own Videos Table | Asociación Bancaria Costarricense - 1 of 15</a:t>
            </a:r>
            <a:endParaRPr lang="en-US"/>
          </a:p>
        </p:txBody>
      </p:sp>
      <p:graphicFrame>
        <p:nvGraphicFramePr>
          <p:cNvPr id="5" name="Table Placeholder 4">
            <a:extLst>
              <a:ext uri="{FF2B5EF4-FFF2-40B4-BE49-F238E27FC236}">
                <a16:creationId xmlns:a16="http://schemas.microsoft.com/office/drawing/2014/main" id="{5B60F269-B5E6-4597-AFCE-80161B9801B9}"/>
              </a:ext>
            </a:extLst>
          </p:cNvPr>
          <p:cNvGraphicFramePr>
            <a:graphicFrameLocks noGrp="1"/>
          </p:cNvGraphicFramePr>
          <p:nvPr>
            <p:ph type="tbl" sz="quarter" idx="13"/>
            <p:extLst>
              <p:ext uri="{D42A27DB-BD31-4B8C-83A1-F6EECF244321}">
                <p14:modId xmlns:p14="http://schemas.microsoft.com/office/powerpoint/2010/main" val="924085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96742330"/>
                    </a:ext>
                  </a:extLst>
                </a:gridCol>
                <a:gridCol w="987552">
                  <a:extLst>
                    <a:ext uri="{9D8B030D-6E8A-4147-A177-3AD203B41FA5}">
                      <a16:colId xmlns:a16="http://schemas.microsoft.com/office/drawing/2014/main" val="437850294"/>
                    </a:ext>
                  </a:extLst>
                </a:gridCol>
                <a:gridCol w="208280">
                  <a:extLst>
                    <a:ext uri="{9D8B030D-6E8A-4147-A177-3AD203B41FA5}">
                      <a16:colId xmlns:a16="http://schemas.microsoft.com/office/drawing/2014/main" val="1043491877"/>
                    </a:ext>
                  </a:extLst>
                </a:gridCol>
                <a:gridCol w="246888">
                  <a:extLst>
                    <a:ext uri="{9D8B030D-6E8A-4147-A177-3AD203B41FA5}">
                      <a16:colId xmlns:a16="http://schemas.microsoft.com/office/drawing/2014/main" val="4261622277"/>
                    </a:ext>
                  </a:extLst>
                </a:gridCol>
                <a:gridCol w="246888">
                  <a:extLst>
                    <a:ext uri="{9D8B030D-6E8A-4147-A177-3AD203B41FA5}">
                      <a16:colId xmlns:a16="http://schemas.microsoft.com/office/drawing/2014/main" val="3537493332"/>
                    </a:ext>
                  </a:extLst>
                </a:gridCol>
                <a:gridCol w="246888">
                  <a:extLst>
                    <a:ext uri="{9D8B030D-6E8A-4147-A177-3AD203B41FA5}">
                      <a16:colId xmlns:a16="http://schemas.microsoft.com/office/drawing/2014/main" val="2270674007"/>
                    </a:ext>
                  </a:extLst>
                </a:gridCol>
                <a:gridCol w="246888">
                  <a:extLst>
                    <a:ext uri="{9D8B030D-6E8A-4147-A177-3AD203B41FA5}">
                      <a16:colId xmlns:a16="http://schemas.microsoft.com/office/drawing/2014/main" val="2750756816"/>
                    </a:ext>
                  </a:extLst>
                </a:gridCol>
                <a:gridCol w="246888">
                  <a:extLst>
                    <a:ext uri="{9D8B030D-6E8A-4147-A177-3AD203B41FA5}">
                      <a16:colId xmlns:a16="http://schemas.microsoft.com/office/drawing/2014/main" val="1260629687"/>
                    </a:ext>
                  </a:extLst>
                </a:gridCol>
                <a:gridCol w="246888">
                  <a:extLst>
                    <a:ext uri="{9D8B030D-6E8A-4147-A177-3AD203B41FA5}">
                      <a16:colId xmlns:a16="http://schemas.microsoft.com/office/drawing/2014/main" val="2551446049"/>
                    </a:ext>
                  </a:extLst>
                </a:gridCol>
                <a:gridCol w="246888">
                  <a:extLst>
                    <a:ext uri="{9D8B030D-6E8A-4147-A177-3AD203B41FA5}">
                      <a16:colId xmlns:a16="http://schemas.microsoft.com/office/drawing/2014/main" val="1295567520"/>
                    </a:ext>
                  </a:extLst>
                </a:gridCol>
                <a:gridCol w="246888">
                  <a:extLst>
                    <a:ext uri="{9D8B030D-6E8A-4147-A177-3AD203B41FA5}">
                      <a16:colId xmlns:a16="http://schemas.microsoft.com/office/drawing/2014/main" val="462359039"/>
                    </a:ext>
                  </a:extLst>
                </a:gridCol>
                <a:gridCol w="246888">
                  <a:extLst>
                    <a:ext uri="{9D8B030D-6E8A-4147-A177-3AD203B41FA5}">
                      <a16:colId xmlns:a16="http://schemas.microsoft.com/office/drawing/2014/main" val="345812134"/>
                    </a:ext>
                  </a:extLst>
                </a:gridCol>
                <a:gridCol w="246888">
                  <a:extLst>
                    <a:ext uri="{9D8B030D-6E8A-4147-A177-3AD203B41FA5}">
                      <a16:colId xmlns:a16="http://schemas.microsoft.com/office/drawing/2014/main" val="1414744869"/>
                    </a:ext>
                  </a:extLst>
                </a:gridCol>
                <a:gridCol w="246888">
                  <a:extLst>
                    <a:ext uri="{9D8B030D-6E8A-4147-A177-3AD203B41FA5}">
                      <a16:colId xmlns:a16="http://schemas.microsoft.com/office/drawing/2014/main" val="3174785748"/>
                    </a:ext>
                  </a:extLst>
                </a:gridCol>
                <a:gridCol w="246888">
                  <a:extLst>
                    <a:ext uri="{9D8B030D-6E8A-4147-A177-3AD203B41FA5}">
                      <a16:colId xmlns:a16="http://schemas.microsoft.com/office/drawing/2014/main" val="3471097729"/>
                    </a:ext>
                  </a:extLst>
                </a:gridCol>
                <a:gridCol w="246888">
                  <a:extLst>
                    <a:ext uri="{9D8B030D-6E8A-4147-A177-3AD203B41FA5}">
                      <a16:colId xmlns:a16="http://schemas.microsoft.com/office/drawing/2014/main" val="673005388"/>
                    </a:ext>
                  </a:extLst>
                </a:gridCol>
                <a:gridCol w="246888">
                  <a:extLst>
                    <a:ext uri="{9D8B030D-6E8A-4147-A177-3AD203B41FA5}">
                      <a16:colId xmlns:a16="http://schemas.microsoft.com/office/drawing/2014/main" val="1965740641"/>
                    </a:ext>
                  </a:extLst>
                </a:gridCol>
                <a:gridCol w="246888">
                  <a:extLst>
                    <a:ext uri="{9D8B030D-6E8A-4147-A177-3AD203B41FA5}">
                      <a16:colId xmlns:a16="http://schemas.microsoft.com/office/drawing/2014/main" val="3118265551"/>
                    </a:ext>
                  </a:extLst>
                </a:gridCol>
                <a:gridCol w="246888">
                  <a:extLst>
                    <a:ext uri="{9D8B030D-6E8A-4147-A177-3AD203B41FA5}">
                      <a16:colId xmlns:a16="http://schemas.microsoft.com/office/drawing/2014/main" val="2794225458"/>
                    </a:ext>
                  </a:extLst>
                </a:gridCol>
                <a:gridCol w="246888">
                  <a:extLst>
                    <a:ext uri="{9D8B030D-6E8A-4147-A177-3AD203B41FA5}">
                      <a16:colId xmlns:a16="http://schemas.microsoft.com/office/drawing/2014/main" val="3267256389"/>
                    </a:ext>
                  </a:extLst>
                </a:gridCol>
                <a:gridCol w="246888">
                  <a:extLst>
                    <a:ext uri="{9D8B030D-6E8A-4147-A177-3AD203B41FA5}">
                      <a16:colId xmlns:a16="http://schemas.microsoft.com/office/drawing/2014/main" val="607490452"/>
                    </a:ext>
                  </a:extLst>
                </a:gridCol>
                <a:gridCol w="246888">
                  <a:extLst>
                    <a:ext uri="{9D8B030D-6E8A-4147-A177-3AD203B41FA5}">
                      <a16:colId xmlns:a16="http://schemas.microsoft.com/office/drawing/2014/main" val="2997947167"/>
                    </a:ext>
                  </a:extLst>
                </a:gridCol>
                <a:gridCol w="208280">
                  <a:extLst>
                    <a:ext uri="{9D8B030D-6E8A-4147-A177-3AD203B41FA5}">
                      <a16:colId xmlns:a16="http://schemas.microsoft.com/office/drawing/2014/main" val="732441699"/>
                    </a:ext>
                  </a:extLst>
                </a:gridCol>
                <a:gridCol w="208280">
                  <a:extLst>
                    <a:ext uri="{9D8B030D-6E8A-4147-A177-3AD203B41FA5}">
                      <a16:colId xmlns:a16="http://schemas.microsoft.com/office/drawing/2014/main" val="1699067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051496480"/>
                  </a:ext>
                </a:extLst>
              </a:tr>
            </a:tbl>
          </a:graphicData>
        </a:graphic>
      </p:graphicFrame>
      <p:sp>
        <p:nvSpPr>
          <p:cNvPr id="4" name="Text Placeholder 3">
            <a:extLst>
              <a:ext uri="{FF2B5EF4-FFF2-40B4-BE49-F238E27FC236}">
                <a16:creationId xmlns:a16="http://schemas.microsoft.com/office/drawing/2014/main" id="{75540318-19AE-40D4-A9F1-FD9CA2D19BEA}"/>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2466378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CFA2B-7155-4D56-B283-FBA6CD8FFF71}"/>
              </a:ext>
            </a:extLst>
          </p:cNvPr>
          <p:cNvSpPr>
            <a:spLocks noGrp="1"/>
          </p:cNvSpPr>
          <p:nvPr>
            <p:ph type="title"/>
          </p:nvPr>
        </p:nvSpPr>
        <p:spPr/>
        <p:txBody>
          <a:bodyPr/>
          <a:lstStyle/>
          <a:p>
            <a:r>
              <a:rPr lang="es-ES"/>
              <a:t>Facebook Own Videos Table | Asociación Bancaria Costarricense - 2 of 15</a:t>
            </a:r>
            <a:endParaRPr lang="en-US"/>
          </a:p>
        </p:txBody>
      </p:sp>
      <p:graphicFrame>
        <p:nvGraphicFramePr>
          <p:cNvPr id="5" name="Table Placeholder 4">
            <a:extLst>
              <a:ext uri="{FF2B5EF4-FFF2-40B4-BE49-F238E27FC236}">
                <a16:creationId xmlns:a16="http://schemas.microsoft.com/office/drawing/2014/main" id="{2344C7BA-33D4-40EE-BA6D-374D6BFB1C2B}"/>
              </a:ext>
            </a:extLst>
          </p:cNvPr>
          <p:cNvGraphicFramePr>
            <a:graphicFrameLocks noGrp="1"/>
          </p:cNvGraphicFramePr>
          <p:nvPr>
            <p:ph type="tbl" sz="quarter" idx="13"/>
            <p:extLst>
              <p:ext uri="{D42A27DB-BD31-4B8C-83A1-F6EECF244321}">
                <p14:modId xmlns:p14="http://schemas.microsoft.com/office/powerpoint/2010/main" val="1950317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70052871"/>
                    </a:ext>
                  </a:extLst>
                </a:gridCol>
                <a:gridCol w="987552">
                  <a:extLst>
                    <a:ext uri="{9D8B030D-6E8A-4147-A177-3AD203B41FA5}">
                      <a16:colId xmlns:a16="http://schemas.microsoft.com/office/drawing/2014/main" val="4193413896"/>
                    </a:ext>
                  </a:extLst>
                </a:gridCol>
                <a:gridCol w="208280">
                  <a:extLst>
                    <a:ext uri="{9D8B030D-6E8A-4147-A177-3AD203B41FA5}">
                      <a16:colId xmlns:a16="http://schemas.microsoft.com/office/drawing/2014/main" val="820994315"/>
                    </a:ext>
                  </a:extLst>
                </a:gridCol>
                <a:gridCol w="246888">
                  <a:extLst>
                    <a:ext uri="{9D8B030D-6E8A-4147-A177-3AD203B41FA5}">
                      <a16:colId xmlns:a16="http://schemas.microsoft.com/office/drawing/2014/main" val="2761430253"/>
                    </a:ext>
                  </a:extLst>
                </a:gridCol>
                <a:gridCol w="246888">
                  <a:extLst>
                    <a:ext uri="{9D8B030D-6E8A-4147-A177-3AD203B41FA5}">
                      <a16:colId xmlns:a16="http://schemas.microsoft.com/office/drawing/2014/main" val="2128128026"/>
                    </a:ext>
                  </a:extLst>
                </a:gridCol>
                <a:gridCol w="246888">
                  <a:extLst>
                    <a:ext uri="{9D8B030D-6E8A-4147-A177-3AD203B41FA5}">
                      <a16:colId xmlns:a16="http://schemas.microsoft.com/office/drawing/2014/main" val="709991263"/>
                    </a:ext>
                  </a:extLst>
                </a:gridCol>
                <a:gridCol w="246888">
                  <a:extLst>
                    <a:ext uri="{9D8B030D-6E8A-4147-A177-3AD203B41FA5}">
                      <a16:colId xmlns:a16="http://schemas.microsoft.com/office/drawing/2014/main" val="1401672232"/>
                    </a:ext>
                  </a:extLst>
                </a:gridCol>
                <a:gridCol w="246888">
                  <a:extLst>
                    <a:ext uri="{9D8B030D-6E8A-4147-A177-3AD203B41FA5}">
                      <a16:colId xmlns:a16="http://schemas.microsoft.com/office/drawing/2014/main" val="263523734"/>
                    </a:ext>
                  </a:extLst>
                </a:gridCol>
                <a:gridCol w="246888">
                  <a:extLst>
                    <a:ext uri="{9D8B030D-6E8A-4147-A177-3AD203B41FA5}">
                      <a16:colId xmlns:a16="http://schemas.microsoft.com/office/drawing/2014/main" val="2219742091"/>
                    </a:ext>
                  </a:extLst>
                </a:gridCol>
                <a:gridCol w="246888">
                  <a:extLst>
                    <a:ext uri="{9D8B030D-6E8A-4147-A177-3AD203B41FA5}">
                      <a16:colId xmlns:a16="http://schemas.microsoft.com/office/drawing/2014/main" val="767079744"/>
                    </a:ext>
                  </a:extLst>
                </a:gridCol>
                <a:gridCol w="246888">
                  <a:extLst>
                    <a:ext uri="{9D8B030D-6E8A-4147-A177-3AD203B41FA5}">
                      <a16:colId xmlns:a16="http://schemas.microsoft.com/office/drawing/2014/main" val="604935424"/>
                    </a:ext>
                  </a:extLst>
                </a:gridCol>
                <a:gridCol w="246888">
                  <a:extLst>
                    <a:ext uri="{9D8B030D-6E8A-4147-A177-3AD203B41FA5}">
                      <a16:colId xmlns:a16="http://schemas.microsoft.com/office/drawing/2014/main" val="4258601518"/>
                    </a:ext>
                  </a:extLst>
                </a:gridCol>
                <a:gridCol w="246888">
                  <a:extLst>
                    <a:ext uri="{9D8B030D-6E8A-4147-A177-3AD203B41FA5}">
                      <a16:colId xmlns:a16="http://schemas.microsoft.com/office/drawing/2014/main" val="2368823031"/>
                    </a:ext>
                  </a:extLst>
                </a:gridCol>
                <a:gridCol w="246888">
                  <a:extLst>
                    <a:ext uri="{9D8B030D-6E8A-4147-A177-3AD203B41FA5}">
                      <a16:colId xmlns:a16="http://schemas.microsoft.com/office/drawing/2014/main" val="3992146107"/>
                    </a:ext>
                  </a:extLst>
                </a:gridCol>
                <a:gridCol w="246888">
                  <a:extLst>
                    <a:ext uri="{9D8B030D-6E8A-4147-A177-3AD203B41FA5}">
                      <a16:colId xmlns:a16="http://schemas.microsoft.com/office/drawing/2014/main" val="2236499859"/>
                    </a:ext>
                  </a:extLst>
                </a:gridCol>
                <a:gridCol w="246888">
                  <a:extLst>
                    <a:ext uri="{9D8B030D-6E8A-4147-A177-3AD203B41FA5}">
                      <a16:colId xmlns:a16="http://schemas.microsoft.com/office/drawing/2014/main" val="764098195"/>
                    </a:ext>
                  </a:extLst>
                </a:gridCol>
                <a:gridCol w="246888">
                  <a:extLst>
                    <a:ext uri="{9D8B030D-6E8A-4147-A177-3AD203B41FA5}">
                      <a16:colId xmlns:a16="http://schemas.microsoft.com/office/drawing/2014/main" val="3976219364"/>
                    </a:ext>
                  </a:extLst>
                </a:gridCol>
                <a:gridCol w="246888">
                  <a:extLst>
                    <a:ext uri="{9D8B030D-6E8A-4147-A177-3AD203B41FA5}">
                      <a16:colId xmlns:a16="http://schemas.microsoft.com/office/drawing/2014/main" val="1085668775"/>
                    </a:ext>
                  </a:extLst>
                </a:gridCol>
                <a:gridCol w="246888">
                  <a:extLst>
                    <a:ext uri="{9D8B030D-6E8A-4147-A177-3AD203B41FA5}">
                      <a16:colId xmlns:a16="http://schemas.microsoft.com/office/drawing/2014/main" val="2742589177"/>
                    </a:ext>
                  </a:extLst>
                </a:gridCol>
                <a:gridCol w="246888">
                  <a:extLst>
                    <a:ext uri="{9D8B030D-6E8A-4147-A177-3AD203B41FA5}">
                      <a16:colId xmlns:a16="http://schemas.microsoft.com/office/drawing/2014/main" val="531332451"/>
                    </a:ext>
                  </a:extLst>
                </a:gridCol>
                <a:gridCol w="246888">
                  <a:extLst>
                    <a:ext uri="{9D8B030D-6E8A-4147-A177-3AD203B41FA5}">
                      <a16:colId xmlns:a16="http://schemas.microsoft.com/office/drawing/2014/main" val="3014831286"/>
                    </a:ext>
                  </a:extLst>
                </a:gridCol>
                <a:gridCol w="246888">
                  <a:extLst>
                    <a:ext uri="{9D8B030D-6E8A-4147-A177-3AD203B41FA5}">
                      <a16:colId xmlns:a16="http://schemas.microsoft.com/office/drawing/2014/main" val="939059452"/>
                    </a:ext>
                  </a:extLst>
                </a:gridCol>
                <a:gridCol w="208280">
                  <a:extLst>
                    <a:ext uri="{9D8B030D-6E8A-4147-A177-3AD203B41FA5}">
                      <a16:colId xmlns:a16="http://schemas.microsoft.com/office/drawing/2014/main" val="2149851719"/>
                    </a:ext>
                  </a:extLst>
                </a:gridCol>
                <a:gridCol w="208280">
                  <a:extLst>
                    <a:ext uri="{9D8B030D-6E8A-4147-A177-3AD203B41FA5}">
                      <a16:colId xmlns:a16="http://schemas.microsoft.com/office/drawing/2014/main" val="3729511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591741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- 2019-09-05 00:27:39</a:t>
                      </a:r>
                      <a:r>
                        <a:rPr kumimoji="0" lang="es-ES" sz="1000" b="0" i="0" u="none" strike="noStrike" kern="1200" cap="none" spc="0" normalizeH="0" baseline="0" noProof="0">
                          <a:ln>
                            <a:noFill/>
                          </a:ln>
                          <a:solidFill>
                            <a:prstClr val="black"/>
                          </a:solidFill>
                          <a:effectLst/>
                          <a:uLnTx/>
                          <a:uFillTx/>
                          <a:latin typeface="+mn-lt"/>
                          <a:ea typeface="+mn-ea"/>
                          <a:cs typeface="+mn-cs"/>
                        </a:rPr>
                        <a:t>
 En las últimas semanas se ha discutido mucho el tema de FRAUDE TELEFÓNICO o por medios electrónicos, en ABC queremos que estés preparado, por eso este mes estaremos hablando de esos consejos prácticos para tomen en cuenta... con humor ¡pero en serio! #YoNoCaigo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https://scontent.xx.fbcdn.net/v/t15.13418-10/s168x128/67523897_2547425801984687_21791762116771840_n.jpeg?_nc_cat=107&amp;_nc_oc=AQkz01KGeWkbAGHo8wmbMPUrQyOdz8ZR0-6a0xpRXcJ8codeO7cmZE6l8rmKeN1gPgg&amp;_nc_ht=scontent.xx&amp;oh=ff5904b6c2b1b7d48f540f8bda7228f0&amp;oe=5E167984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0.92 %</a:t>
                      </a:r>
                    </a:p>
                  </a:txBody>
                  <a:tcPr/>
                </a:tc>
                <a:extLst>
                  <a:ext uri="{0D108BD9-81ED-4DB2-BD59-A6C34878D82A}">
                    <a16:rowId xmlns:a16="http://schemas.microsoft.com/office/drawing/2014/main" val="3193190399"/>
                  </a:ext>
                </a:extLst>
              </a:tr>
            </a:tbl>
          </a:graphicData>
        </a:graphic>
      </p:graphicFrame>
      <p:sp>
        <p:nvSpPr>
          <p:cNvPr id="4" name="Text Placeholder 3">
            <a:extLst>
              <a:ext uri="{FF2B5EF4-FFF2-40B4-BE49-F238E27FC236}">
                <a16:creationId xmlns:a16="http://schemas.microsoft.com/office/drawing/2014/main" id="{69075D05-1C23-43FB-B0C1-49D47E8525FD}"/>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2626262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612F9-F13E-4014-A450-DB4FFD74F81C}"/>
              </a:ext>
            </a:extLst>
          </p:cNvPr>
          <p:cNvSpPr>
            <a:spLocks noGrp="1"/>
          </p:cNvSpPr>
          <p:nvPr>
            <p:ph type="title"/>
          </p:nvPr>
        </p:nvSpPr>
        <p:spPr/>
        <p:txBody>
          <a:bodyPr/>
          <a:lstStyle/>
          <a:p>
            <a:r>
              <a:rPr lang="es-ES"/>
              <a:t>Facebook Own Videos Table | Asociación Bancaria Costarricense - 3 of 15</a:t>
            </a:r>
            <a:endParaRPr lang="en-US"/>
          </a:p>
        </p:txBody>
      </p:sp>
      <p:graphicFrame>
        <p:nvGraphicFramePr>
          <p:cNvPr id="5" name="Table Placeholder 4">
            <a:extLst>
              <a:ext uri="{FF2B5EF4-FFF2-40B4-BE49-F238E27FC236}">
                <a16:creationId xmlns:a16="http://schemas.microsoft.com/office/drawing/2014/main" id="{010E6991-F027-4112-9D14-2A3AB263D893}"/>
              </a:ext>
            </a:extLst>
          </p:cNvPr>
          <p:cNvGraphicFramePr>
            <a:graphicFrameLocks noGrp="1"/>
          </p:cNvGraphicFramePr>
          <p:nvPr>
            <p:ph type="tbl" sz="quarter" idx="13"/>
            <p:extLst>
              <p:ext uri="{D42A27DB-BD31-4B8C-83A1-F6EECF244321}">
                <p14:modId xmlns:p14="http://schemas.microsoft.com/office/powerpoint/2010/main" val="3961815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93063567"/>
                    </a:ext>
                  </a:extLst>
                </a:gridCol>
                <a:gridCol w="987552">
                  <a:extLst>
                    <a:ext uri="{9D8B030D-6E8A-4147-A177-3AD203B41FA5}">
                      <a16:colId xmlns:a16="http://schemas.microsoft.com/office/drawing/2014/main" val="1079345311"/>
                    </a:ext>
                  </a:extLst>
                </a:gridCol>
                <a:gridCol w="208280">
                  <a:extLst>
                    <a:ext uri="{9D8B030D-6E8A-4147-A177-3AD203B41FA5}">
                      <a16:colId xmlns:a16="http://schemas.microsoft.com/office/drawing/2014/main" val="561598166"/>
                    </a:ext>
                  </a:extLst>
                </a:gridCol>
                <a:gridCol w="246888">
                  <a:extLst>
                    <a:ext uri="{9D8B030D-6E8A-4147-A177-3AD203B41FA5}">
                      <a16:colId xmlns:a16="http://schemas.microsoft.com/office/drawing/2014/main" val="2310036918"/>
                    </a:ext>
                  </a:extLst>
                </a:gridCol>
                <a:gridCol w="246888">
                  <a:extLst>
                    <a:ext uri="{9D8B030D-6E8A-4147-A177-3AD203B41FA5}">
                      <a16:colId xmlns:a16="http://schemas.microsoft.com/office/drawing/2014/main" val="589404889"/>
                    </a:ext>
                  </a:extLst>
                </a:gridCol>
                <a:gridCol w="246888">
                  <a:extLst>
                    <a:ext uri="{9D8B030D-6E8A-4147-A177-3AD203B41FA5}">
                      <a16:colId xmlns:a16="http://schemas.microsoft.com/office/drawing/2014/main" val="1505532003"/>
                    </a:ext>
                  </a:extLst>
                </a:gridCol>
                <a:gridCol w="246888">
                  <a:extLst>
                    <a:ext uri="{9D8B030D-6E8A-4147-A177-3AD203B41FA5}">
                      <a16:colId xmlns:a16="http://schemas.microsoft.com/office/drawing/2014/main" val="555782294"/>
                    </a:ext>
                  </a:extLst>
                </a:gridCol>
                <a:gridCol w="246888">
                  <a:extLst>
                    <a:ext uri="{9D8B030D-6E8A-4147-A177-3AD203B41FA5}">
                      <a16:colId xmlns:a16="http://schemas.microsoft.com/office/drawing/2014/main" val="780592164"/>
                    </a:ext>
                  </a:extLst>
                </a:gridCol>
                <a:gridCol w="246888">
                  <a:extLst>
                    <a:ext uri="{9D8B030D-6E8A-4147-A177-3AD203B41FA5}">
                      <a16:colId xmlns:a16="http://schemas.microsoft.com/office/drawing/2014/main" val="2846060449"/>
                    </a:ext>
                  </a:extLst>
                </a:gridCol>
                <a:gridCol w="246888">
                  <a:extLst>
                    <a:ext uri="{9D8B030D-6E8A-4147-A177-3AD203B41FA5}">
                      <a16:colId xmlns:a16="http://schemas.microsoft.com/office/drawing/2014/main" val="350457217"/>
                    </a:ext>
                  </a:extLst>
                </a:gridCol>
                <a:gridCol w="246888">
                  <a:extLst>
                    <a:ext uri="{9D8B030D-6E8A-4147-A177-3AD203B41FA5}">
                      <a16:colId xmlns:a16="http://schemas.microsoft.com/office/drawing/2014/main" val="677600332"/>
                    </a:ext>
                  </a:extLst>
                </a:gridCol>
                <a:gridCol w="246888">
                  <a:extLst>
                    <a:ext uri="{9D8B030D-6E8A-4147-A177-3AD203B41FA5}">
                      <a16:colId xmlns:a16="http://schemas.microsoft.com/office/drawing/2014/main" val="2207254800"/>
                    </a:ext>
                  </a:extLst>
                </a:gridCol>
                <a:gridCol w="246888">
                  <a:extLst>
                    <a:ext uri="{9D8B030D-6E8A-4147-A177-3AD203B41FA5}">
                      <a16:colId xmlns:a16="http://schemas.microsoft.com/office/drawing/2014/main" val="1914494568"/>
                    </a:ext>
                  </a:extLst>
                </a:gridCol>
                <a:gridCol w="246888">
                  <a:extLst>
                    <a:ext uri="{9D8B030D-6E8A-4147-A177-3AD203B41FA5}">
                      <a16:colId xmlns:a16="http://schemas.microsoft.com/office/drawing/2014/main" val="949553750"/>
                    </a:ext>
                  </a:extLst>
                </a:gridCol>
                <a:gridCol w="246888">
                  <a:extLst>
                    <a:ext uri="{9D8B030D-6E8A-4147-A177-3AD203B41FA5}">
                      <a16:colId xmlns:a16="http://schemas.microsoft.com/office/drawing/2014/main" val="1187439222"/>
                    </a:ext>
                  </a:extLst>
                </a:gridCol>
                <a:gridCol w="246888">
                  <a:extLst>
                    <a:ext uri="{9D8B030D-6E8A-4147-A177-3AD203B41FA5}">
                      <a16:colId xmlns:a16="http://schemas.microsoft.com/office/drawing/2014/main" val="2842586436"/>
                    </a:ext>
                  </a:extLst>
                </a:gridCol>
                <a:gridCol w="246888">
                  <a:extLst>
                    <a:ext uri="{9D8B030D-6E8A-4147-A177-3AD203B41FA5}">
                      <a16:colId xmlns:a16="http://schemas.microsoft.com/office/drawing/2014/main" val="2241288391"/>
                    </a:ext>
                  </a:extLst>
                </a:gridCol>
                <a:gridCol w="246888">
                  <a:extLst>
                    <a:ext uri="{9D8B030D-6E8A-4147-A177-3AD203B41FA5}">
                      <a16:colId xmlns:a16="http://schemas.microsoft.com/office/drawing/2014/main" val="2766697506"/>
                    </a:ext>
                  </a:extLst>
                </a:gridCol>
                <a:gridCol w="246888">
                  <a:extLst>
                    <a:ext uri="{9D8B030D-6E8A-4147-A177-3AD203B41FA5}">
                      <a16:colId xmlns:a16="http://schemas.microsoft.com/office/drawing/2014/main" val="1597237892"/>
                    </a:ext>
                  </a:extLst>
                </a:gridCol>
                <a:gridCol w="246888">
                  <a:extLst>
                    <a:ext uri="{9D8B030D-6E8A-4147-A177-3AD203B41FA5}">
                      <a16:colId xmlns:a16="http://schemas.microsoft.com/office/drawing/2014/main" val="546906574"/>
                    </a:ext>
                  </a:extLst>
                </a:gridCol>
                <a:gridCol w="246888">
                  <a:extLst>
                    <a:ext uri="{9D8B030D-6E8A-4147-A177-3AD203B41FA5}">
                      <a16:colId xmlns:a16="http://schemas.microsoft.com/office/drawing/2014/main" val="3772657841"/>
                    </a:ext>
                  </a:extLst>
                </a:gridCol>
                <a:gridCol w="246888">
                  <a:extLst>
                    <a:ext uri="{9D8B030D-6E8A-4147-A177-3AD203B41FA5}">
                      <a16:colId xmlns:a16="http://schemas.microsoft.com/office/drawing/2014/main" val="2025120457"/>
                    </a:ext>
                  </a:extLst>
                </a:gridCol>
                <a:gridCol w="208280">
                  <a:extLst>
                    <a:ext uri="{9D8B030D-6E8A-4147-A177-3AD203B41FA5}">
                      <a16:colId xmlns:a16="http://schemas.microsoft.com/office/drawing/2014/main" val="2572480765"/>
                    </a:ext>
                  </a:extLst>
                </a:gridCol>
                <a:gridCol w="208280">
                  <a:extLst>
                    <a:ext uri="{9D8B030D-6E8A-4147-A177-3AD203B41FA5}">
                      <a16:colId xmlns:a16="http://schemas.microsoft.com/office/drawing/2014/main" val="875836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671504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- 2019-05-17 22:59:13</a:t>
                      </a:r>
                      <a:r>
                        <a:rPr kumimoji="0" lang="es-ES" sz="1000" b="0" i="0" u="none" strike="noStrike" kern="1200" cap="none" spc="0" normalizeH="0" baseline="0" noProof="0">
                          <a:ln>
                            <a:noFill/>
                          </a:ln>
                          <a:solidFill>
                            <a:prstClr val="black"/>
                          </a:solidFill>
                          <a:effectLst/>
                          <a:uLnTx/>
                          <a:uFillTx/>
                          <a:latin typeface="+mn-lt"/>
                          <a:ea typeface="+mn-ea"/>
                          <a:cs typeface="+mn-cs"/>
                        </a:rPr>
                        <a:t>
 ¿Alguna vez el ahorro ha sido una salvada para vos? Tu historia podría ser una próxima aventura para AYUDAR a Paquito. ¡Contanos! (Si conocés alguien con una buena historia de ahorro, compartile esta publicación). #NoSeasTanPaquito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https://scontent.xx.fbcdn.net/v/t15.5256-10/p168x128/59492714_448852092592737_6975574084717379584_n.jpg?_nc_cat=101&amp;_nc_oc=AQncEz2eDPdjtlQO9ZA1__McDEnxB0txt14F1VJqIe8zBVFssW81QW9fYXICODD6XY8&amp;_nc_ht=scontent.xx&amp;oh=f8f6e61e856c34e006e2e7df659c9e23&amp;oe=5E38F2BA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1.34 %</a:t>
                      </a:r>
                    </a:p>
                  </a:txBody>
                  <a:tcPr/>
                </a:tc>
                <a:extLst>
                  <a:ext uri="{0D108BD9-81ED-4DB2-BD59-A6C34878D82A}">
                    <a16:rowId xmlns:a16="http://schemas.microsoft.com/office/drawing/2014/main" val="1503656955"/>
                  </a:ext>
                </a:extLst>
              </a:tr>
            </a:tbl>
          </a:graphicData>
        </a:graphic>
      </p:graphicFrame>
      <p:sp>
        <p:nvSpPr>
          <p:cNvPr id="4" name="Text Placeholder 3">
            <a:extLst>
              <a:ext uri="{FF2B5EF4-FFF2-40B4-BE49-F238E27FC236}">
                <a16:creationId xmlns:a16="http://schemas.microsoft.com/office/drawing/2014/main" id="{D6E0AB16-19EF-45D8-95B2-E24D474FB76C}"/>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37410345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4AA39-73A1-4B55-8B60-D824255413F6}"/>
              </a:ext>
            </a:extLst>
          </p:cNvPr>
          <p:cNvSpPr>
            <a:spLocks noGrp="1"/>
          </p:cNvSpPr>
          <p:nvPr>
            <p:ph type="title"/>
          </p:nvPr>
        </p:nvSpPr>
        <p:spPr/>
        <p:txBody>
          <a:bodyPr/>
          <a:lstStyle/>
          <a:p>
            <a:r>
              <a:rPr lang="es-ES"/>
              <a:t>Facebook Own Videos Table | Asociación Bancaria Costarricense - 4 of 15</a:t>
            </a:r>
            <a:endParaRPr lang="en-US"/>
          </a:p>
        </p:txBody>
      </p:sp>
      <p:graphicFrame>
        <p:nvGraphicFramePr>
          <p:cNvPr id="5" name="Table Placeholder 4">
            <a:extLst>
              <a:ext uri="{FF2B5EF4-FFF2-40B4-BE49-F238E27FC236}">
                <a16:creationId xmlns:a16="http://schemas.microsoft.com/office/drawing/2014/main" id="{713CD653-1235-4D38-81C1-1DEEC72652A5}"/>
              </a:ext>
            </a:extLst>
          </p:cNvPr>
          <p:cNvGraphicFramePr>
            <a:graphicFrameLocks noGrp="1"/>
          </p:cNvGraphicFramePr>
          <p:nvPr>
            <p:ph type="tbl" sz="quarter" idx="13"/>
            <p:extLst>
              <p:ext uri="{D42A27DB-BD31-4B8C-83A1-F6EECF244321}">
                <p14:modId xmlns:p14="http://schemas.microsoft.com/office/powerpoint/2010/main" val="2826977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64058523"/>
                    </a:ext>
                  </a:extLst>
                </a:gridCol>
                <a:gridCol w="987552">
                  <a:extLst>
                    <a:ext uri="{9D8B030D-6E8A-4147-A177-3AD203B41FA5}">
                      <a16:colId xmlns:a16="http://schemas.microsoft.com/office/drawing/2014/main" val="3002621683"/>
                    </a:ext>
                  </a:extLst>
                </a:gridCol>
                <a:gridCol w="208280">
                  <a:extLst>
                    <a:ext uri="{9D8B030D-6E8A-4147-A177-3AD203B41FA5}">
                      <a16:colId xmlns:a16="http://schemas.microsoft.com/office/drawing/2014/main" val="4238874288"/>
                    </a:ext>
                  </a:extLst>
                </a:gridCol>
                <a:gridCol w="246888">
                  <a:extLst>
                    <a:ext uri="{9D8B030D-6E8A-4147-A177-3AD203B41FA5}">
                      <a16:colId xmlns:a16="http://schemas.microsoft.com/office/drawing/2014/main" val="3863085203"/>
                    </a:ext>
                  </a:extLst>
                </a:gridCol>
                <a:gridCol w="246888">
                  <a:extLst>
                    <a:ext uri="{9D8B030D-6E8A-4147-A177-3AD203B41FA5}">
                      <a16:colId xmlns:a16="http://schemas.microsoft.com/office/drawing/2014/main" val="163044634"/>
                    </a:ext>
                  </a:extLst>
                </a:gridCol>
                <a:gridCol w="246888">
                  <a:extLst>
                    <a:ext uri="{9D8B030D-6E8A-4147-A177-3AD203B41FA5}">
                      <a16:colId xmlns:a16="http://schemas.microsoft.com/office/drawing/2014/main" val="2383715137"/>
                    </a:ext>
                  </a:extLst>
                </a:gridCol>
                <a:gridCol w="246888">
                  <a:extLst>
                    <a:ext uri="{9D8B030D-6E8A-4147-A177-3AD203B41FA5}">
                      <a16:colId xmlns:a16="http://schemas.microsoft.com/office/drawing/2014/main" val="3808374517"/>
                    </a:ext>
                  </a:extLst>
                </a:gridCol>
                <a:gridCol w="246888">
                  <a:extLst>
                    <a:ext uri="{9D8B030D-6E8A-4147-A177-3AD203B41FA5}">
                      <a16:colId xmlns:a16="http://schemas.microsoft.com/office/drawing/2014/main" val="2093020885"/>
                    </a:ext>
                  </a:extLst>
                </a:gridCol>
                <a:gridCol w="246888">
                  <a:extLst>
                    <a:ext uri="{9D8B030D-6E8A-4147-A177-3AD203B41FA5}">
                      <a16:colId xmlns:a16="http://schemas.microsoft.com/office/drawing/2014/main" val="2075394967"/>
                    </a:ext>
                  </a:extLst>
                </a:gridCol>
                <a:gridCol w="246888">
                  <a:extLst>
                    <a:ext uri="{9D8B030D-6E8A-4147-A177-3AD203B41FA5}">
                      <a16:colId xmlns:a16="http://schemas.microsoft.com/office/drawing/2014/main" val="544429392"/>
                    </a:ext>
                  </a:extLst>
                </a:gridCol>
                <a:gridCol w="246888">
                  <a:extLst>
                    <a:ext uri="{9D8B030D-6E8A-4147-A177-3AD203B41FA5}">
                      <a16:colId xmlns:a16="http://schemas.microsoft.com/office/drawing/2014/main" val="664030372"/>
                    </a:ext>
                  </a:extLst>
                </a:gridCol>
                <a:gridCol w="246888">
                  <a:extLst>
                    <a:ext uri="{9D8B030D-6E8A-4147-A177-3AD203B41FA5}">
                      <a16:colId xmlns:a16="http://schemas.microsoft.com/office/drawing/2014/main" val="303631600"/>
                    </a:ext>
                  </a:extLst>
                </a:gridCol>
                <a:gridCol w="246888">
                  <a:extLst>
                    <a:ext uri="{9D8B030D-6E8A-4147-A177-3AD203B41FA5}">
                      <a16:colId xmlns:a16="http://schemas.microsoft.com/office/drawing/2014/main" val="3876148772"/>
                    </a:ext>
                  </a:extLst>
                </a:gridCol>
                <a:gridCol w="246888">
                  <a:extLst>
                    <a:ext uri="{9D8B030D-6E8A-4147-A177-3AD203B41FA5}">
                      <a16:colId xmlns:a16="http://schemas.microsoft.com/office/drawing/2014/main" val="3060227238"/>
                    </a:ext>
                  </a:extLst>
                </a:gridCol>
                <a:gridCol w="246888">
                  <a:extLst>
                    <a:ext uri="{9D8B030D-6E8A-4147-A177-3AD203B41FA5}">
                      <a16:colId xmlns:a16="http://schemas.microsoft.com/office/drawing/2014/main" val="2791345826"/>
                    </a:ext>
                  </a:extLst>
                </a:gridCol>
                <a:gridCol w="246888">
                  <a:extLst>
                    <a:ext uri="{9D8B030D-6E8A-4147-A177-3AD203B41FA5}">
                      <a16:colId xmlns:a16="http://schemas.microsoft.com/office/drawing/2014/main" val="2838844677"/>
                    </a:ext>
                  </a:extLst>
                </a:gridCol>
                <a:gridCol w="246888">
                  <a:extLst>
                    <a:ext uri="{9D8B030D-6E8A-4147-A177-3AD203B41FA5}">
                      <a16:colId xmlns:a16="http://schemas.microsoft.com/office/drawing/2014/main" val="1192174785"/>
                    </a:ext>
                  </a:extLst>
                </a:gridCol>
                <a:gridCol w="246888">
                  <a:extLst>
                    <a:ext uri="{9D8B030D-6E8A-4147-A177-3AD203B41FA5}">
                      <a16:colId xmlns:a16="http://schemas.microsoft.com/office/drawing/2014/main" val="3564906831"/>
                    </a:ext>
                  </a:extLst>
                </a:gridCol>
                <a:gridCol w="246888">
                  <a:extLst>
                    <a:ext uri="{9D8B030D-6E8A-4147-A177-3AD203B41FA5}">
                      <a16:colId xmlns:a16="http://schemas.microsoft.com/office/drawing/2014/main" val="790818196"/>
                    </a:ext>
                  </a:extLst>
                </a:gridCol>
                <a:gridCol w="246888">
                  <a:extLst>
                    <a:ext uri="{9D8B030D-6E8A-4147-A177-3AD203B41FA5}">
                      <a16:colId xmlns:a16="http://schemas.microsoft.com/office/drawing/2014/main" val="186512394"/>
                    </a:ext>
                  </a:extLst>
                </a:gridCol>
                <a:gridCol w="246888">
                  <a:extLst>
                    <a:ext uri="{9D8B030D-6E8A-4147-A177-3AD203B41FA5}">
                      <a16:colId xmlns:a16="http://schemas.microsoft.com/office/drawing/2014/main" val="3627540188"/>
                    </a:ext>
                  </a:extLst>
                </a:gridCol>
                <a:gridCol w="246888">
                  <a:extLst>
                    <a:ext uri="{9D8B030D-6E8A-4147-A177-3AD203B41FA5}">
                      <a16:colId xmlns:a16="http://schemas.microsoft.com/office/drawing/2014/main" val="3120200379"/>
                    </a:ext>
                  </a:extLst>
                </a:gridCol>
                <a:gridCol w="208280">
                  <a:extLst>
                    <a:ext uri="{9D8B030D-6E8A-4147-A177-3AD203B41FA5}">
                      <a16:colId xmlns:a16="http://schemas.microsoft.com/office/drawing/2014/main" val="2550270986"/>
                    </a:ext>
                  </a:extLst>
                </a:gridCol>
                <a:gridCol w="208280">
                  <a:extLst>
                    <a:ext uri="{9D8B030D-6E8A-4147-A177-3AD203B41FA5}">
                      <a16:colId xmlns:a16="http://schemas.microsoft.com/office/drawing/2014/main" val="1534188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719341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- 2019-05-14 22:42:27</a:t>
                      </a:r>
                      <a:r>
                        <a:rPr kumimoji="0" lang="es-ES" sz="1000" b="0" i="0" u="none" strike="noStrike" kern="1200" cap="none" spc="0" normalizeH="0" baseline="0" noProof="0">
                          <a:ln>
                            <a:noFill/>
                          </a:ln>
                          <a:solidFill>
                            <a:prstClr val="black"/>
                          </a:solidFill>
                          <a:effectLst/>
                          <a:uLnTx/>
                          <a:uFillTx/>
                          <a:latin typeface="+mn-lt"/>
                          <a:ea typeface="+mn-ea"/>
                          <a:cs typeface="+mn-cs"/>
                        </a:rPr>
                        <a:t>
 Toda acción, tiene consecuencias. ¿Estás siendo ordenado o le estás siguiendo el ejemplo a Paquito? Disfrutá de sus cosas, pero de forma responsable. (Compartí este consejo con algún Paquito). #NoSeasTanPaquito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https://scontent.xx.fbcdn.net/v/t15.5256-10/p168x128/59654508_2304775359766021_3641723231502598144_n.jpg?_nc_cat=106&amp;_nc_oc=AQnvaB6qA5aMnaEX0poQy7pVQHJeQgmIgAgKAIX6GHtRWsit74FwiuL_bPuToB0Pzj8&amp;_nc_ht=scontent.xx&amp;oh=628af5acfcfb6dc6fd45e6576e975a86&amp;oe=5E1F6AAA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2.01 %</a:t>
                      </a:r>
                    </a:p>
                  </a:txBody>
                  <a:tcPr/>
                </a:tc>
                <a:extLst>
                  <a:ext uri="{0D108BD9-81ED-4DB2-BD59-A6C34878D82A}">
                    <a16:rowId xmlns:a16="http://schemas.microsoft.com/office/drawing/2014/main" val="3929526703"/>
                  </a:ext>
                </a:extLst>
              </a:tr>
            </a:tbl>
          </a:graphicData>
        </a:graphic>
      </p:graphicFrame>
      <p:sp>
        <p:nvSpPr>
          <p:cNvPr id="4" name="Text Placeholder 3">
            <a:extLst>
              <a:ext uri="{FF2B5EF4-FFF2-40B4-BE49-F238E27FC236}">
                <a16:creationId xmlns:a16="http://schemas.microsoft.com/office/drawing/2014/main" id="{6C316DDF-8BAC-4A60-9E64-B3CAF0DD6A4A}"/>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39279200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91FC0-8F8F-4440-8F34-EA4DDF7DAAC0}"/>
              </a:ext>
            </a:extLst>
          </p:cNvPr>
          <p:cNvSpPr>
            <a:spLocks noGrp="1"/>
          </p:cNvSpPr>
          <p:nvPr>
            <p:ph type="title"/>
          </p:nvPr>
        </p:nvSpPr>
        <p:spPr/>
        <p:txBody>
          <a:bodyPr/>
          <a:lstStyle/>
          <a:p>
            <a:r>
              <a:rPr lang="es-ES"/>
              <a:t>Facebook Own Videos Table | Asociación Bancaria Costarricense - 5 of 15</a:t>
            </a:r>
            <a:endParaRPr lang="en-US"/>
          </a:p>
        </p:txBody>
      </p:sp>
      <p:graphicFrame>
        <p:nvGraphicFramePr>
          <p:cNvPr id="5" name="Table Placeholder 4">
            <a:extLst>
              <a:ext uri="{FF2B5EF4-FFF2-40B4-BE49-F238E27FC236}">
                <a16:creationId xmlns:a16="http://schemas.microsoft.com/office/drawing/2014/main" id="{BFE78AA7-EBBF-40CB-959A-C7934C2D654A}"/>
              </a:ext>
            </a:extLst>
          </p:cNvPr>
          <p:cNvGraphicFramePr>
            <a:graphicFrameLocks noGrp="1"/>
          </p:cNvGraphicFramePr>
          <p:nvPr>
            <p:ph type="tbl" sz="quarter" idx="13"/>
            <p:extLst>
              <p:ext uri="{D42A27DB-BD31-4B8C-83A1-F6EECF244321}">
                <p14:modId xmlns:p14="http://schemas.microsoft.com/office/powerpoint/2010/main" val="3941935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1773073"/>
                    </a:ext>
                  </a:extLst>
                </a:gridCol>
                <a:gridCol w="987552">
                  <a:extLst>
                    <a:ext uri="{9D8B030D-6E8A-4147-A177-3AD203B41FA5}">
                      <a16:colId xmlns:a16="http://schemas.microsoft.com/office/drawing/2014/main" val="3890612755"/>
                    </a:ext>
                  </a:extLst>
                </a:gridCol>
                <a:gridCol w="208280">
                  <a:extLst>
                    <a:ext uri="{9D8B030D-6E8A-4147-A177-3AD203B41FA5}">
                      <a16:colId xmlns:a16="http://schemas.microsoft.com/office/drawing/2014/main" val="121514678"/>
                    </a:ext>
                  </a:extLst>
                </a:gridCol>
                <a:gridCol w="246888">
                  <a:extLst>
                    <a:ext uri="{9D8B030D-6E8A-4147-A177-3AD203B41FA5}">
                      <a16:colId xmlns:a16="http://schemas.microsoft.com/office/drawing/2014/main" val="2378220164"/>
                    </a:ext>
                  </a:extLst>
                </a:gridCol>
                <a:gridCol w="246888">
                  <a:extLst>
                    <a:ext uri="{9D8B030D-6E8A-4147-A177-3AD203B41FA5}">
                      <a16:colId xmlns:a16="http://schemas.microsoft.com/office/drawing/2014/main" val="2108315837"/>
                    </a:ext>
                  </a:extLst>
                </a:gridCol>
                <a:gridCol w="246888">
                  <a:extLst>
                    <a:ext uri="{9D8B030D-6E8A-4147-A177-3AD203B41FA5}">
                      <a16:colId xmlns:a16="http://schemas.microsoft.com/office/drawing/2014/main" val="1037078372"/>
                    </a:ext>
                  </a:extLst>
                </a:gridCol>
                <a:gridCol w="246888">
                  <a:extLst>
                    <a:ext uri="{9D8B030D-6E8A-4147-A177-3AD203B41FA5}">
                      <a16:colId xmlns:a16="http://schemas.microsoft.com/office/drawing/2014/main" val="1934405575"/>
                    </a:ext>
                  </a:extLst>
                </a:gridCol>
                <a:gridCol w="246888">
                  <a:extLst>
                    <a:ext uri="{9D8B030D-6E8A-4147-A177-3AD203B41FA5}">
                      <a16:colId xmlns:a16="http://schemas.microsoft.com/office/drawing/2014/main" val="3064646086"/>
                    </a:ext>
                  </a:extLst>
                </a:gridCol>
                <a:gridCol w="246888">
                  <a:extLst>
                    <a:ext uri="{9D8B030D-6E8A-4147-A177-3AD203B41FA5}">
                      <a16:colId xmlns:a16="http://schemas.microsoft.com/office/drawing/2014/main" val="1300702574"/>
                    </a:ext>
                  </a:extLst>
                </a:gridCol>
                <a:gridCol w="246888">
                  <a:extLst>
                    <a:ext uri="{9D8B030D-6E8A-4147-A177-3AD203B41FA5}">
                      <a16:colId xmlns:a16="http://schemas.microsoft.com/office/drawing/2014/main" val="2145244202"/>
                    </a:ext>
                  </a:extLst>
                </a:gridCol>
                <a:gridCol w="246888">
                  <a:extLst>
                    <a:ext uri="{9D8B030D-6E8A-4147-A177-3AD203B41FA5}">
                      <a16:colId xmlns:a16="http://schemas.microsoft.com/office/drawing/2014/main" val="2658574377"/>
                    </a:ext>
                  </a:extLst>
                </a:gridCol>
                <a:gridCol w="246888">
                  <a:extLst>
                    <a:ext uri="{9D8B030D-6E8A-4147-A177-3AD203B41FA5}">
                      <a16:colId xmlns:a16="http://schemas.microsoft.com/office/drawing/2014/main" val="1493720866"/>
                    </a:ext>
                  </a:extLst>
                </a:gridCol>
                <a:gridCol w="246888">
                  <a:extLst>
                    <a:ext uri="{9D8B030D-6E8A-4147-A177-3AD203B41FA5}">
                      <a16:colId xmlns:a16="http://schemas.microsoft.com/office/drawing/2014/main" val="4144729917"/>
                    </a:ext>
                  </a:extLst>
                </a:gridCol>
                <a:gridCol w="246888">
                  <a:extLst>
                    <a:ext uri="{9D8B030D-6E8A-4147-A177-3AD203B41FA5}">
                      <a16:colId xmlns:a16="http://schemas.microsoft.com/office/drawing/2014/main" val="3477473890"/>
                    </a:ext>
                  </a:extLst>
                </a:gridCol>
                <a:gridCol w="246888">
                  <a:extLst>
                    <a:ext uri="{9D8B030D-6E8A-4147-A177-3AD203B41FA5}">
                      <a16:colId xmlns:a16="http://schemas.microsoft.com/office/drawing/2014/main" val="1751056479"/>
                    </a:ext>
                  </a:extLst>
                </a:gridCol>
                <a:gridCol w="246888">
                  <a:extLst>
                    <a:ext uri="{9D8B030D-6E8A-4147-A177-3AD203B41FA5}">
                      <a16:colId xmlns:a16="http://schemas.microsoft.com/office/drawing/2014/main" val="3009156231"/>
                    </a:ext>
                  </a:extLst>
                </a:gridCol>
                <a:gridCol w="246888">
                  <a:extLst>
                    <a:ext uri="{9D8B030D-6E8A-4147-A177-3AD203B41FA5}">
                      <a16:colId xmlns:a16="http://schemas.microsoft.com/office/drawing/2014/main" val="1110182594"/>
                    </a:ext>
                  </a:extLst>
                </a:gridCol>
                <a:gridCol w="246888">
                  <a:extLst>
                    <a:ext uri="{9D8B030D-6E8A-4147-A177-3AD203B41FA5}">
                      <a16:colId xmlns:a16="http://schemas.microsoft.com/office/drawing/2014/main" val="789969596"/>
                    </a:ext>
                  </a:extLst>
                </a:gridCol>
                <a:gridCol w="246888">
                  <a:extLst>
                    <a:ext uri="{9D8B030D-6E8A-4147-A177-3AD203B41FA5}">
                      <a16:colId xmlns:a16="http://schemas.microsoft.com/office/drawing/2014/main" val="2872116644"/>
                    </a:ext>
                  </a:extLst>
                </a:gridCol>
                <a:gridCol w="246888">
                  <a:extLst>
                    <a:ext uri="{9D8B030D-6E8A-4147-A177-3AD203B41FA5}">
                      <a16:colId xmlns:a16="http://schemas.microsoft.com/office/drawing/2014/main" val="368493266"/>
                    </a:ext>
                  </a:extLst>
                </a:gridCol>
                <a:gridCol w="246888">
                  <a:extLst>
                    <a:ext uri="{9D8B030D-6E8A-4147-A177-3AD203B41FA5}">
                      <a16:colId xmlns:a16="http://schemas.microsoft.com/office/drawing/2014/main" val="4214941754"/>
                    </a:ext>
                  </a:extLst>
                </a:gridCol>
                <a:gridCol w="246888">
                  <a:extLst>
                    <a:ext uri="{9D8B030D-6E8A-4147-A177-3AD203B41FA5}">
                      <a16:colId xmlns:a16="http://schemas.microsoft.com/office/drawing/2014/main" val="2303753486"/>
                    </a:ext>
                  </a:extLst>
                </a:gridCol>
                <a:gridCol w="208280">
                  <a:extLst>
                    <a:ext uri="{9D8B030D-6E8A-4147-A177-3AD203B41FA5}">
                      <a16:colId xmlns:a16="http://schemas.microsoft.com/office/drawing/2014/main" val="4169341906"/>
                    </a:ext>
                  </a:extLst>
                </a:gridCol>
                <a:gridCol w="208280">
                  <a:extLst>
                    <a:ext uri="{9D8B030D-6E8A-4147-A177-3AD203B41FA5}">
                      <a16:colId xmlns:a16="http://schemas.microsoft.com/office/drawing/2014/main" val="2224376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27326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- 2019-03-23 00:08:07</a:t>
                      </a:r>
                      <a:r>
                        <a:rPr kumimoji="0" lang="es-ES"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https://scontent.xx.fbcdn.net/v/t15.5256-10/p160x160/54455431_425269674894888_8279481501008003072_n.jpg?_nc_cat=101&amp;_nc_oc=AQnnvAxbD3F6DQW5qiwkNWpDRaYwNkx3yzVr5X-eLXCcXkSGPfgfeITDD2HMMUYHayU&amp;_nc_ht=scontent.xx&amp;oh=406c90d8088b1603d719114759a8e614&amp;oe=5E2C7E68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3.18 %</a:t>
                      </a:r>
                    </a:p>
                  </a:txBody>
                  <a:tcPr/>
                </a:tc>
                <a:extLst>
                  <a:ext uri="{0D108BD9-81ED-4DB2-BD59-A6C34878D82A}">
                    <a16:rowId xmlns:a16="http://schemas.microsoft.com/office/drawing/2014/main" val="2464851971"/>
                  </a:ext>
                </a:extLst>
              </a:tr>
            </a:tbl>
          </a:graphicData>
        </a:graphic>
      </p:graphicFrame>
      <p:sp>
        <p:nvSpPr>
          <p:cNvPr id="4" name="Text Placeholder 3">
            <a:extLst>
              <a:ext uri="{FF2B5EF4-FFF2-40B4-BE49-F238E27FC236}">
                <a16:creationId xmlns:a16="http://schemas.microsoft.com/office/drawing/2014/main" id="{5BC3CC3E-C88C-4F04-BD8D-CE861E099C60}"/>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32540890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79FAC-5170-4E37-AD83-790EF227E399}"/>
              </a:ext>
            </a:extLst>
          </p:cNvPr>
          <p:cNvSpPr>
            <a:spLocks noGrp="1"/>
          </p:cNvSpPr>
          <p:nvPr>
            <p:ph type="title"/>
          </p:nvPr>
        </p:nvSpPr>
        <p:spPr/>
        <p:txBody>
          <a:bodyPr/>
          <a:lstStyle/>
          <a:p>
            <a:r>
              <a:rPr lang="es-ES"/>
              <a:t>Facebook Own Videos Table | Asociación Bancaria Costarricense - 6 of 15</a:t>
            </a:r>
            <a:endParaRPr lang="en-US"/>
          </a:p>
        </p:txBody>
      </p:sp>
      <p:graphicFrame>
        <p:nvGraphicFramePr>
          <p:cNvPr id="5" name="Table Placeholder 4">
            <a:extLst>
              <a:ext uri="{FF2B5EF4-FFF2-40B4-BE49-F238E27FC236}">
                <a16:creationId xmlns:a16="http://schemas.microsoft.com/office/drawing/2014/main" id="{428D8ED6-D667-4F18-B326-DF888CFE37F5}"/>
              </a:ext>
            </a:extLst>
          </p:cNvPr>
          <p:cNvGraphicFramePr>
            <a:graphicFrameLocks noGrp="1"/>
          </p:cNvGraphicFramePr>
          <p:nvPr>
            <p:ph type="tbl" sz="quarter" idx="13"/>
            <p:extLst>
              <p:ext uri="{D42A27DB-BD31-4B8C-83A1-F6EECF244321}">
                <p14:modId xmlns:p14="http://schemas.microsoft.com/office/powerpoint/2010/main" val="4287078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223652"/>
                    </a:ext>
                  </a:extLst>
                </a:gridCol>
                <a:gridCol w="987552">
                  <a:extLst>
                    <a:ext uri="{9D8B030D-6E8A-4147-A177-3AD203B41FA5}">
                      <a16:colId xmlns:a16="http://schemas.microsoft.com/office/drawing/2014/main" val="735494734"/>
                    </a:ext>
                  </a:extLst>
                </a:gridCol>
                <a:gridCol w="208280">
                  <a:extLst>
                    <a:ext uri="{9D8B030D-6E8A-4147-A177-3AD203B41FA5}">
                      <a16:colId xmlns:a16="http://schemas.microsoft.com/office/drawing/2014/main" val="2271169173"/>
                    </a:ext>
                  </a:extLst>
                </a:gridCol>
                <a:gridCol w="246888">
                  <a:extLst>
                    <a:ext uri="{9D8B030D-6E8A-4147-A177-3AD203B41FA5}">
                      <a16:colId xmlns:a16="http://schemas.microsoft.com/office/drawing/2014/main" val="3286529392"/>
                    </a:ext>
                  </a:extLst>
                </a:gridCol>
                <a:gridCol w="246888">
                  <a:extLst>
                    <a:ext uri="{9D8B030D-6E8A-4147-A177-3AD203B41FA5}">
                      <a16:colId xmlns:a16="http://schemas.microsoft.com/office/drawing/2014/main" val="1920840457"/>
                    </a:ext>
                  </a:extLst>
                </a:gridCol>
                <a:gridCol w="246888">
                  <a:extLst>
                    <a:ext uri="{9D8B030D-6E8A-4147-A177-3AD203B41FA5}">
                      <a16:colId xmlns:a16="http://schemas.microsoft.com/office/drawing/2014/main" val="2770401270"/>
                    </a:ext>
                  </a:extLst>
                </a:gridCol>
                <a:gridCol w="246888">
                  <a:extLst>
                    <a:ext uri="{9D8B030D-6E8A-4147-A177-3AD203B41FA5}">
                      <a16:colId xmlns:a16="http://schemas.microsoft.com/office/drawing/2014/main" val="1325460326"/>
                    </a:ext>
                  </a:extLst>
                </a:gridCol>
                <a:gridCol w="246888">
                  <a:extLst>
                    <a:ext uri="{9D8B030D-6E8A-4147-A177-3AD203B41FA5}">
                      <a16:colId xmlns:a16="http://schemas.microsoft.com/office/drawing/2014/main" val="1400151059"/>
                    </a:ext>
                  </a:extLst>
                </a:gridCol>
                <a:gridCol w="246888">
                  <a:extLst>
                    <a:ext uri="{9D8B030D-6E8A-4147-A177-3AD203B41FA5}">
                      <a16:colId xmlns:a16="http://schemas.microsoft.com/office/drawing/2014/main" val="2435316364"/>
                    </a:ext>
                  </a:extLst>
                </a:gridCol>
                <a:gridCol w="246888">
                  <a:extLst>
                    <a:ext uri="{9D8B030D-6E8A-4147-A177-3AD203B41FA5}">
                      <a16:colId xmlns:a16="http://schemas.microsoft.com/office/drawing/2014/main" val="10275892"/>
                    </a:ext>
                  </a:extLst>
                </a:gridCol>
                <a:gridCol w="246888">
                  <a:extLst>
                    <a:ext uri="{9D8B030D-6E8A-4147-A177-3AD203B41FA5}">
                      <a16:colId xmlns:a16="http://schemas.microsoft.com/office/drawing/2014/main" val="3044738023"/>
                    </a:ext>
                  </a:extLst>
                </a:gridCol>
                <a:gridCol w="246888">
                  <a:extLst>
                    <a:ext uri="{9D8B030D-6E8A-4147-A177-3AD203B41FA5}">
                      <a16:colId xmlns:a16="http://schemas.microsoft.com/office/drawing/2014/main" val="2478318380"/>
                    </a:ext>
                  </a:extLst>
                </a:gridCol>
                <a:gridCol w="246888">
                  <a:extLst>
                    <a:ext uri="{9D8B030D-6E8A-4147-A177-3AD203B41FA5}">
                      <a16:colId xmlns:a16="http://schemas.microsoft.com/office/drawing/2014/main" val="3043946499"/>
                    </a:ext>
                  </a:extLst>
                </a:gridCol>
                <a:gridCol w="246888">
                  <a:extLst>
                    <a:ext uri="{9D8B030D-6E8A-4147-A177-3AD203B41FA5}">
                      <a16:colId xmlns:a16="http://schemas.microsoft.com/office/drawing/2014/main" val="650065999"/>
                    </a:ext>
                  </a:extLst>
                </a:gridCol>
                <a:gridCol w="246888">
                  <a:extLst>
                    <a:ext uri="{9D8B030D-6E8A-4147-A177-3AD203B41FA5}">
                      <a16:colId xmlns:a16="http://schemas.microsoft.com/office/drawing/2014/main" val="254283509"/>
                    </a:ext>
                  </a:extLst>
                </a:gridCol>
                <a:gridCol w="246888">
                  <a:extLst>
                    <a:ext uri="{9D8B030D-6E8A-4147-A177-3AD203B41FA5}">
                      <a16:colId xmlns:a16="http://schemas.microsoft.com/office/drawing/2014/main" val="313726871"/>
                    </a:ext>
                  </a:extLst>
                </a:gridCol>
                <a:gridCol w="246888">
                  <a:extLst>
                    <a:ext uri="{9D8B030D-6E8A-4147-A177-3AD203B41FA5}">
                      <a16:colId xmlns:a16="http://schemas.microsoft.com/office/drawing/2014/main" val="1770626485"/>
                    </a:ext>
                  </a:extLst>
                </a:gridCol>
                <a:gridCol w="246888">
                  <a:extLst>
                    <a:ext uri="{9D8B030D-6E8A-4147-A177-3AD203B41FA5}">
                      <a16:colId xmlns:a16="http://schemas.microsoft.com/office/drawing/2014/main" val="2863013835"/>
                    </a:ext>
                  </a:extLst>
                </a:gridCol>
                <a:gridCol w="246888">
                  <a:extLst>
                    <a:ext uri="{9D8B030D-6E8A-4147-A177-3AD203B41FA5}">
                      <a16:colId xmlns:a16="http://schemas.microsoft.com/office/drawing/2014/main" val="1969310726"/>
                    </a:ext>
                  </a:extLst>
                </a:gridCol>
                <a:gridCol w="246888">
                  <a:extLst>
                    <a:ext uri="{9D8B030D-6E8A-4147-A177-3AD203B41FA5}">
                      <a16:colId xmlns:a16="http://schemas.microsoft.com/office/drawing/2014/main" val="4009103776"/>
                    </a:ext>
                  </a:extLst>
                </a:gridCol>
                <a:gridCol w="246888">
                  <a:extLst>
                    <a:ext uri="{9D8B030D-6E8A-4147-A177-3AD203B41FA5}">
                      <a16:colId xmlns:a16="http://schemas.microsoft.com/office/drawing/2014/main" val="1638737333"/>
                    </a:ext>
                  </a:extLst>
                </a:gridCol>
                <a:gridCol w="246888">
                  <a:extLst>
                    <a:ext uri="{9D8B030D-6E8A-4147-A177-3AD203B41FA5}">
                      <a16:colId xmlns:a16="http://schemas.microsoft.com/office/drawing/2014/main" val="3034868245"/>
                    </a:ext>
                  </a:extLst>
                </a:gridCol>
                <a:gridCol w="208280">
                  <a:extLst>
                    <a:ext uri="{9D8B030D-6E8A-4147-A177-3AD203B41FA5}">
                      <a16:colId xmlns:a16="http://schemas.microsoft.com/office/drawing/2014/main" val="2397382964"/>
                    </a:ext>
                  </a:extLst>
                </a:gridCol>
                <a:gridCol w="208280">
                  <a:extLst>
                    <a:ext uri="{9D8B030D-6E8A-4147-A177-3AD203B41FA5}">
                      <a16:colId xmlns:a16="http://schemas.microsoft.com/office/drawing/2014/main" val="14210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399187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- 2019-05-01 03:53:33</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la FIRMA DEL CONVENIO DE COOPERACIÓN CON EL CLUB DE RIESGOS DE ESPAÑA, con el fin de reforzar la difusión de la cultura del riesgo en Costa Rica y servir de foro para el intercambio de ideas y experiencias sobre las mejores prácticas en materia de  riesgos derivados de la actividad financiera. En octubre tendremos el primer Congreso de Riesgo organizado por el Club y la ABC; los mantendremos informados.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https://scontent.xx.fbcdn.net/v/t15.5256-10/p160x160/58734146_1129750770541443_9105518722663055360_n.jpg?_nc_cat=106&amp;_nc_oc=AQnAXlcq-zApjU67uIIuKvD0SQymd7b13GO3qeg5e2ZP_MEgV-l_04YmaShpJu8gkvw&amp;_nc_ht=scontent.xx&amp;oh=7f0db824bc133a92c35ab5413f6f4df5&amp;oe=5E262164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2.89 %</a:t>
                      </a:r>
                    </a:p>
                  </a:txBody>
                  <a:tcPr/>
                </a:tc>
                <a:extLst>
                  <a:ext uri="{0D108BD9-81ED-4DB2-BD59-A6C34878D82A}">
                    <a16:rowId xmlns:a16="http://schemas.microsoft.com/office/drawing/2014/main" val="2573000428"/>
                  </a:ext>
                </a:extLst>
              </a:tr>
            </a:tbl>
          </a:graphicData>
        </a:graphic>
      </p:graphicFrame>
      <p:sp>
        <p:nvSpPr>
          <p:cNvPr id="4" name="Text Placeholder 3">
            <a:extLst>
              <a:ext uri="{FF2B5EF4-FFF2-40B4-BE49-F238E27FC236}">
                <a16:creationId xmlns:a16="http://schemas.microsoft.com/office/drawing/2014/main" id="{0569A494-2EE9-457D-9D76-5C91AD0DE994}"/>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2269941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C678-3785-49A9-A79B-5F4669CECFCE}"/>
              </a:ext>
            </a:extLst>
          </p:cNvPr>
          <p:cNvSpPr>
            <a:spLocks noGrp="1"/>
          </p:cNvSpPr>
          <p:nvPr>
            <p:ph type="title"/>
          </p:nvPr>
        </p:nvSpPr>
        <p:spPr/>
        <p:txBody>
          <a:bodyPr/>
          <a:lstStyle/>
          <a:p>
            <a:r>
              <a:rPr lang="es-ES"/>
              <a:t>Facebook Own Videos Table | Asociación Bancaria Costarricense - 7 of 15</a:t>
            </a:r>
            <a:endParaRPr lang="en-US"/>
          </a:p>
        </p:txBody>
      </p:sp>
      <p:graphicFrame>
        <p:nvGraphicFramePr>
          <p:cNvPr id="5" name="Table Placeholder 4">
            <a:extLst>
              <a:ext uri="{FF2B5EF4-FFF2-40B4-BE49-F238E27FC236}">
                <a16:creationId xmlns:a16="http://schemas.microsoft.com/office/drawing/2014/main" id="{AFCF3DF3-BA84-4049-AD62-ED165384DA7E}"/>
              </a:ext>
            </a:extLst>
          </p:cNvPr>
          <p:cNvGraphicFramePr>
            <a:graphicFrameLocks noGrp="1"/>
          </p:cNvGraphicFramePr>
          <p:nvPr>
            <p:ph type="tbl" sz="quarter" idx="13"/>
            <p:extLst>
              <p:ext uri="{D42A27DB-BD31-4B8C-83A1-F6EECF244321}">
                <p14:modId xmlns:p14="http://schemas.microsoft.com/office/powerpoint/2010/main" val="2863345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05104558"/>
                    </a:ext>
                  </a:extLst>
                </a:gridCol>
                <a:gridCol w="987552">
                  <a:extLst>
                    <a:ext uri="{9D8B030D-6E8A-4147-A177-3AD203B41FA5}">
                      <a16:colId xmlns:a16="http://schemas.microsoft.com/office/drawing/2014/main" val="468428533"/>
                    </a:ext>
                  </a:extLst>
                </a:gridCol>
                <a:gridCol w="208280">
                  <a:extLst>
                    <a:ext uri="{9D8B030D-6E8A-4147-A177-3AD203B41FA5}">
                      <a16:colId xmlns:a16="http://schemas.microsoft.com/office/drawing/2014/main" val="3149201038"/>
                    </a:ext>
                  </a:extLst>
                </a:gridCol>
                <a:gridCol w="246888">
                  <a:extLst>
                    <a:ext uri="{9D8B030D-6E8A-4147-A177-3AD203B41FA5}">
                      <a16:colId xmlns:a16="http://schemas.microsoft.com/office/drawing/2014/main" val="592201368"/>
                    </a:ext>
                  </a:extLst>
                </a:gridCol>
                <a:gridCol w="246888">
                  <a:extLst>
                    <a:ext uri="{9D8B030D-6E8A-4147-A177-3AD203B41FA5}">
                      <a16:colId xmlns:a16="http://schemas.microsoft.com/office/drawing/2014/main" val="863395670"/>
                    </a:ext>
                  </a:extLst>
                </a:gridCol>
                <a:gridCol w="246888">
                  <a:extLst>
                    <a:ext uri="{9D8B030D-6E8A-4147-A177-3AD203B41FA5}">
                      <a16:colId xmlns:a16="http://schemas.microsoft.com/office/drawing/2014/main" val="401037133"/>
                    </a:ext>
                  </a:extLst>
                </a:gridCol>
                <a:gridCol w="246888">
                  <a:extLst>
                    <a:ext uri="{9D8B030D-6E8A-4147-A177-3AD203B41FA5}">
                      <a16:colId xmlns:a16="http://schemas.microsoft.com/office/drawing/2014/main" val="1971084437"/>
                    </a:ext>
                  </a:extLst>
                </a:gridCol>
                <a:gridCol w="246888">
                  <a:extLst>
                    <a:ext uri="{9D8B030D-6E8A-4147-A177-3AD203B41FA5}">
                      <a16:colId xmlns:a16="http://schemas.microsoft.com/office/drawing/2014/main" val="782940105"/>
                    </a:ext>
                  </a:extLst>
                </a:gridCol>
                <a:gridCol w="246888">
                  <a:extLst>
                    <a:ext uri="{9D8B030D-6E8A-4147-A177-3AD203B41FA5}">
                      <a16:colId xmlns:a16="http://schemas.microsoft.com/office/drawing/2014/main" val="2382363937"/>
                    </a:ext>
                  </a:extLst>
                </a:gridCol>
                <a:gridCol w="246888">
                  <a:extLst>
                    <a:ext uri="{9D8B030D-6E8A-4147-A177-3AD203B41FA5}">
                      <a16:colId xmlns:a16="http://schemas.microsoft.com/office/drawing/2014/main" val="1775284603"/>
                    </a:ext>
                  </a:extLst>
                </a:gridCol>
                <a:gridCol w="246888">
                  <a:extLst>
                    <a:ext uri="{9D8B030D-6E8A-4147-A177-3AD203B41FA5}">
                      <a16:colId xmlns:a16="http://schemas.microsoft.com/office/drawing/2014/main" val="3431179110"/>
                    </a:ext>
                  </a:extLst>
                </a:gridCol>
                <a:gridCol w="246888">
                  <a:extLst>
                    <a:ext uri="{9D8B030D-6E8A-4147-A177-3AD203B41FA5}">
                      <a16:colId xmlns:a16="http://schemas.microsoft.com/office/drawing/2014/main" val="3330997845"/>
                    </a:ext>
                  </a:extLst>
                </a:gridCol>
                <a:gridCol w="246888">
                  <a:extLst>
                    <a:ext uri="{9D8B030D-6E8A-4147-A177-3AD203B41FA5}">
                      <a16:colId xmlns:a16="http://schemas.microsoft.com/office/drawing/2014/main" val="1226909399"/>
                    </a:ext>
                  </a:extLst>
                </a:gridCol>
                <a:gridCol w="246888">
                  <a:extLst>
                    <a:ext uri="{9D8B030D-6E8A-4147-A177-3AD203B41FA5}">
                      <a16:colId xmlns:a16="http://schemas.microsoft.com/office/drawing/2014/main" val="1914619082"/>
                    </a:ext>
                  </a:extLst>
                </a:gridCol>
                <a:gridCol w="246888">
                  <a:extLst>
                    <a:ext uri="{9D8B030D-6E8A-4147-A177-3AD203B41FA5}">
                      <a16:colId xmlns:a16="http://schemas.microsoft.com/office/drawing/2014/main" val="556605006"/>
                    </a:ext>
                  </a:extLst>
                </a:gridCol>
                <a:gridCol w="246888">
                  <a:extLst>
                    <a:ext uri="{9D8B030D-6E8A-4147-A177-3AD203B41FA5}">
                      <a16:colId xmlns:a16="http://schemas.microsoft.com/office/drawing/2014/main" val="4017188687"/>
                    </a:ext>
                  </a:extLst>
                </a:gridCol>
                <a:gridCol w="246888">
                  <a:extLst>
                    <a:ext uri="{9D8B030D-6E8A-4147-A177-3AD203B41FA5}">
                      <a16:colId xmlns:a16="http://schemas.microsoft.com/office/drawing/2014/main" val="36776049"/>
                    </a:ext>
                  </a:extLst>
                </a:gridCol>
                <a:gridCol w="246888">
                  <a:extLst>
                    <a:ext uri="{9D8B030D-6E8A-4147-A177-3AD203B41FA5}">
                      <a16:colId xmlns:a16="http://schemas.microsoft.com/office/drawing/2014/main" val="1245526423"/>
                    </a:ext>
                  </a:extLst>
                </a:gridCol>
                <a:gridCol w="246888">
                  <a:extLst>
                    <a:ext uri="{9D8B030D-6E8A-4147-A177-3AD203B41FA5}">
                      <a16:colId xmlns:a16="http://schemas.microsoft.com/office/drawing/2014/main" val="2852718093"/>
                    </a:ext>
                  </a:extLst>
                </a:gridCol>
                <a:gridCol w="246888">
                  <a:extLst>
                    <a:ext uri="{9D8B030D-6E8A-4147-A177-3AD203B41FA5}">
                      <a16:colId xmlns:a16="http://schemas.microsoft.com/office/drawing/2014/main" val="3564548709"/>
                    </a:ext>
                  </a:extLst>
                </a:gridCol>
                <a:gridCol w="246888">
                  <a:extLst>
                    <a:ext uri="{9D8B030D-6E8A-4147-A177-3AD203B41FA5}">
                      <a16:colId xmlns:a16="http://schemas.microsoft.com/office/drawing/2014/main" val="3592230635"/>
                    </a:ext>
                  </a:extLst>
                </a:gridCol>
                <a:gridCol w="246888">
                  <a:extLst>
                    <a:ext uri="{9D8B030D-6E8A-4147-A177-3AD203B41FA5}">
                      <a16:colId xmlns:a16="http://schemas.microsoft.com/office/drawing/2014/main" val="2456129040"/>
                    </a:ext>
                  </a:extLst>
                </a:gridCol>
                <a:gridCol w="208280">
                  <a:extLst>
                    <a:ext uri="{9D8B030D-6E8A-4147-A177-3AD203B41FA5}">
                      <a16:colId xmlns:a16="http://schemas.microsoft.com/office/drawing/2014/main" val="3582085060"/>
                    </a:ext>
                  </a:extLst>
                </a:gridCol>
                <a:gridCol w="208280">
                  <a:extLst>
                    <a:ext uri="{9D8B030D-6E8A-4147-A177-3AD203B41FA5}">
                      <a16:colId xmlns:a16="http://schemas.microsoft.com/office/drawing/2014/main" val="224172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679940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- 2019-07-13 00:44:50</a:t>
                      </a:r>
                      <a:r>
                        <a:rPr kumimoji="0" lang="es-ES" sz="1000" b="0" i="0" u="none" strike="noStrike" kern="1200" cap="none" spc="0" normalizeH="0" baseline="0" noProof="0">
                          <a:ln>
                            <a:noFill/>
                          </a:ln>
                          <a:solidFill>
                            <a:prstClr val="black"/>
                          </a:solidFill>
                          <a:effectLst/>
                          <a:uLnTx/>
                          <a:uFillTx/>
                          <a:latin typeface="+mn-lt"/>
                          <a:ea typeface="+mn-ea"/>
                          <a:cs typeface="+mn-cs"/>
                        </a:rPr>
                        <a:t>
 ¿Conocés alguno se los servicios financieros que no pagarán IVA? Te lo contamos en este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https://scontent.xx.fbcdn.net/v/t15.5256-10/p168x128/64458507_1088263824896649_5365045491421675520_n.jpg?_nc_cat=110&amp;_nc_oc=AQnID1qZk-U26LFaJskgFjzkOW20lh4xWCTPaHyAr7PPVhewDRdoW94DAJxwaF9PCvw&amp;_nc_ht=scontent.xx&amp;oh=5b31f9095e387a4f09d410d1a66e4eab&amp;oe=5E2732B0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2.55 %</a:t>
                      </a:r>
                    </a:p>
                  </a:txBody>
                  <a:tcPr/>
                </a:tc>
                <a:extLst>
                  <a:ext uri="{0D108BD9-81ED-4DB2-BD59-A6C34878D82A}">
                    <a16:rowId xmlns:a16="http://schemas.microsoft.com/office/drawing/2014/main" val="2366749799"/>
                  </a:ext>
                </a:extLst>
              </a:tr>
            </a:tbl>
          </a:graphicData>
        </a:graphic>
      </p:graphicFrame>
      <p:sp>
        <p:nvSpPr>
          <p:cNvPr id="4" name="Text Placeholder 3">
            <a:extLst>
              <a:ext uri="{FF2B5EF4-FFF2-40B4-BE49-F238E27FC236}">
                <a16:creationId xmlns:a16="http://schemas.microsoft.com/office/drawing/2014/main" id="{E2C02368-1428-40C4-9640-ACB27CE6F8C2}"/>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36162659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4FB43-30CF-4C25-9910-E5B8FA8BA53F}"/>
              </a:ext>
            </a:extLst>
          </p:cNvPr>
          <p:cNvSpPr>
            <a:spLocks noGrp="1"/>
          </p:cNvSpPr>
          <p:nvPr>
            <p:ph type="title"/>
          </p:nvPr>
        </p:nvSpPr>
        <p:spPr/>
        <p:txBody>
          <a:bodyPr/>
          <a:lstStyle/>
          <a:p>
            <a:r>
              <a:rPr lang="es-ES"/>
              <a:t>Facebook Own Videos Table | Asociación Bancaria Costarricense - 8 of 15</a:t>
            </a:r>
            <a:endParaRPr lang="en-US"/>
          </a:p>
        </p:txBody>
      </p:sp>
      <p:graphicFrame>
        <p:nvGraphicFramePr>
          <p:cNvPr id="5" name="Table Placeholder 4">
            <a:extLst>
              <a:ext uri="{FF2B5EF4-FFF2-40B4-BE49-F238E27FC236}">
                <a16:creationId xmlns:a16="http://schemas.microsoft.com/office/drawing/2014/main" id="{AAFCFC0D-D0BF-4CCF-9836-95A9F3BB44E3}"/>
              </a:ext>
            </a:extLst>
          </p:cNvPr>
          <p:cNvGraphicFramePr>
            <a:graphicFrameLocks noGrp="1"/>
          </p:cNvGraphicFramePr>
          <p:nvPr>
            <p:ph type="tbl" sz="quarter" idx="13"/>
            <p:extLst>
              <p:ext uri="{D42A27DB-BD31-4B8C-83A1-F6EECF244321}">
                <p14:modId xmlns:p14="http://schemas.microsoft.com/office/powerpoint/2010/main" val="2837705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97283102"/>
                    </a:ext>
                  </a:extLst>
                </a:gridCol>
                <a:gridCol w="987552">
                  <a:extLst>
                    <a:ext uri="{9D8B030D-6E8A-4147-A177-3AD203B41FA5}">
                      <a16:colId xmlns:a16="http://schemas.microsoft.com/office/drawing/2014/main" val="784648042"/>
                    </a:ext>
                  </a:extLst>
                </a:gridCol>
                <a:gridCol w="208280">
                  <a:extLst>
                    <a:ext uri="{9D8B030D-6E8A-4147-A177-3AD203B41FA5}">
                      <a16:colId xmlns:a16="http://schemas.microsoft.com/office/drawing/2014/main" val="3653697723"/>
                    </a:ext>
                  </a:extLst>
                </a:gridCol>
                <a:gridCol w="246888">
                  <a:extLst>
                    <a:ext uri="{9D8B030D-6E8A-4147-A177-3AD203B41FA5}">
                      <a16:colId xmlns:a16="http://schemas.microsoft.com/office/drawing/2014/main" val="3487425904"/>
                    </a:ext>
                  </a:extLst>
                </a:gridCol>
                <a:gridCol w="246888">
                  <a:extLst>
                    <a:ext uri="{9D8B030D-6E8A-4147-A177-3AD203B41FA5}">
                      <a16:colId xmlns:a16="http://schemas.microsoft.com/office/drawing/2014/main" val="249623774"/>
                    </a:ext>
                  </a:extLst>
                </a:gridCol>
                <a:gridCol w="246888">
                  <a:extLst>
                    <a:ext uri="{9D8B030D-6E8A-4147-A177-3AD203B41FA5}">
                      <a16:colId xmlns:a16="http://schemas.microsoft.com/office/drawing/2014/main" val="2021362259"/>
                    </a:ext>
                  </a:extLst>
                </a:gridCol>
                <a:gridCol w="246888">
                  <a:extLst>
                    <a:ext uri="{9D8B030D-6E8A-4147-A177-3AD203B41FA5}">
                      <a16:colId xmlns:a16="http://schemas.microsoft.com/office/drawing/2014/main" val="3673085949"/>
                    </a:ext>
                  </a:extLst>
                </a:gridCol>
                <a:gridCol w="246888">
                  <a:extLst>
                    <a:ext uri="{9D8B030D-6E8A-4147-A177-3AD203B41FA5}">
                      <a16:colId xmlns:a16="http://schemas.microsoft.com/office/drawing/2014/main" val="1729834819"/>
                    </a:ext>
                  </a:extLst>
                </a:gridCol>
                <a:gridCol w="246888">
                  <a:extLst>
                    <a:ext uri="{9D8B030D-6E8A-4147-A177-3AD203B41FA5}">
                      <a16:colId xmlns:a16="http://schemas.microsoft.com/office/drawing/2014/main" val="3372676591"/>
                    </a:ext>
                  </a:extLst>
                </a:gridCol>
                <a:gridCol w="246888">
                  <a:extLst>
                    <a:ext uri="{9D8B030D-6E8A-4147-A177-3AD203B41FA5}">
                      <a16:colId xmlns:a16="http://schemas.microsoft.com/office/drawing/2014/main" val="918722401"/>
                    </a:ext>
                  </a:extLst>
                </a:gridCol>
                <a:gridCol w="246888">
                  <a:extLst>
                    <a:ext uri="{9D8B030D-6E8A-4147-A177-3AD203B41FA5}">
                      <a16:colId xmlns:a16="http://schemas.microsoft.com/office/drawing/2014/main" val="1648430516"/>
                    </a:ext>
                  </a:extLst>
                </a:gridCol>
                <a:gridCol w="246888">
                  <a:extLst>
                    <a:ext uri="{9D8B030D-6E8A-4147-A177-3AD203B41FA5}">
                      <a16:colId xmlns:a16="http://schemas.microsoft.com/office/drawing/2014/main" val="3147372391"/>
                    </a:ext>
                  </a:extLst>
                </a:gridCol>
                <a:gridCol w="246888">
                  <a:extLst>
                    <a:ext uri="{9D8B030D-6E8A-4147-A177-3AD203B41FA5}">
                      <a16:colId xmlns:a16="http://schemas.microsoft.com/office/drawing/2014/main" val="1215748692"/>
                    </a:ext>
                  </a:extLst>
                </a:gridCol>
                <a:gridCol w="246888">
                  <a:extLst>
                    <a:ext uri="{9D8B030D-6E8A-4147-A177-3AD203B41FA5}">
                      <a16:colId xmlns:a16="http://schemas.microsoft.com/office/drawing/2014/main" val="2552791054"/>
                    </a:ext>
                  </a:extLst>
                </a:gridCol>
                <a:gridCol w="246888">
                  <a:extLst>
                    <a:ext uri="{9D8B030D-6E8A-4147-A177-3AD203B41FA5}">
                      <a16:colId xmlns:a16="http://schemas.microsoft.com/office/drawing/2014/main" val="3550171130"/>
                    </a:ext>
                  </a:extLst>
                </a:gridCol>
                <a:gridCol w="246888">
                  <a:extLst>
                    <a:ext uri="{9D8B030D-6E8A-4147-A177-3AD203B41FA5}">
                      <a16:colId xmlns:a16="http://schemas.microsoft.com/office/drawing/2014/main" val="2557243119"/>
                    </a:ext>
                  </a:extLst>
                </a:gridCol>
                <a:gridCol w="246888">
                  <a:extLst>
                    <a:ext uri="{9D8B030D-6E8A-4147-A177-3AD203B41FA5}">
                      <a16:colId xmlns:a16="http://schemas.microsoft.com/office/drawing/2014/main" val="313370457"/>
                    </a:ext>
                  </a:extLst>
                </a:gridCol>
                <a:gridCol w="246888">
                  <a:extLst>
                    <a:ext uri="{9D8B030D-6E8A-4147-A177-3AD203B41FA5}">
                      <a16:colId xmlns:a16="http://schemas.microsoft.com/office/drawing/2014/main" val="1045274128"/>
                    </a:ext>
                  </a:extLst>
                </a:gridCol>
                <a:gridCol w="246888">
                  <a:extLst>
                    <a:ext uri="{9D8B030D-6E8A-4147-A177-3AD203B41FA5}">
                      <a16:colId xmlns:a16="http://schemas.microsoft.com/office/drawing/2014/main" val="554969254"/>
                    </a:ext>
                  </a:extLst>
                </a:gridCol>
                <a:gridCol w="246888">
                  <a:extLst>
                    <a:ext uri="{9D8B030D-6E8A-4147-A177-3AD203B41FA5}">
                      <a16:colId xmlns:a16="http://schemas.microsoft.com/office/drawing/2014/main" val="2390228942"/>
                    </a:ext>
                  </a:extLst>
                </a:gridCol>
                <a:gridCol w="246888">
                  <a:extLst>
                    <a:ext uri="{9D8B030D-6E8A-4147-A177-3AD203B41FA5}">
                      <a16:colId xmlns:a16="http://schemas.microsoft.com/office/drawing/2014/main" val="3846190641"/>
                    </a:ext>
                  </a:extLst>
                </a:gridCol>
                <a:gridCol w="246888">
                  <a:extLst>
                    <a:ext uri="{9D8B030D-6E8A-4147-A177-3AD203B41FA5}">
                      <a16:colId xmlns:a16="http://schemas.microsoft.com/office/drawing/2014/main" val="2537932946"/>
                    </a:ext>
                  </a:extLst>
                </a:gridCol>
                <a:gridCol w="208280">
                  <a:extLst>
                    <a:ext uri="{9D8B030D-6E8A-4147-A177-3AD203B41FA5}">
                      <a16:colId xmlns:a16="http://schemas.microsoft.com/office/drawing/2014/main" val="567436300"/>
                    </a:ext>
                  </a:extLst>
                </a:gridCol>
                <a:gridCol w="208280">
                  <a:extLst>
                    <a:ext uri="{9D8B030D-6E8A-4147-A177-3AD203B41FA5}">
                      <a16:colId xmlns:a16="http://schemas.microsoft.com/office/drawing/2014/main" val="1655881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655791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- 2019-01-22 02:24:06</a:t>
                      </a:r>
                      <a:r>
                        <a:rPr kumimoji="0" lang="es-ES" sz="1000" b="0" i="0" u="none" strike="noStrike" kern="1200" cap="none" spc="0" normalizeH="0" baseline="0" noProof="0">
                          <a:ln>
                            <a:noFill/>
                          </a:ln>
                          <a:solidFill>
                            <a:prstClr val="black"/>
                          </a:solidFill>
                          <a:effectLst/>
                          <a:uLnTx/>
                          <a:uFillTx/>
                          <a:latin typeface="+mn-lt"/>
                          <a:ea typeface="+mn-ea"/>
                          <a:cs typeface="+mn-cs"/>
                        </a:rPr>
                        <a:t>
 Si estás pensando en iniciar con las compras de entrada a clases seguí este consejo. #tipcuestadeenero.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https://scontent.xx.fbcdn.net/v/t15.5256-10/p160x160/50549459_383186572445413_1291118296468291584_n.jpg?_nc_cat=101&amp;_nc_oc=AQn510Te7GEDlTWH-dQX4moF32eAtzuR6QUO6cn46s80re8-6qw_eMDtEpxi5mtP6IQ&amp;_nc_ht=scontent.xx&amp;oh=58fc1b6867b38f7dd02f5086096d7588&amp;oe=5E170D3A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5.52 %</a:t>
                      </a:r>
                    </a:p>
                  </a:txBody>
                  <a:tcPr/>
                </a:tc>
                <a:extLst>
                  <a:ext uri="{0D108BD9-81ED-4DB2-BD59-A6C34878D82A}">
                    <a16:rowId xmlns:a16="http://schemas.microsoft.com/office/drawing/2014/main" val="2687562017"/>
                  </a:ext>
                </a:extLst>
              </a:tr>
            </a:tbl>
          </a:graphicData>
        </a:graphic>
      </p:graphicFrame>
      <p:sp>
        <p:nvSpPr>
          <p:cNvPr id="4" name="Text Placeholder 3">
            <a:extLst>
              <a:ext uri="{FF2B5EF4-FFF2-40B4-BE49-F238E27FC236}">
                <a16:creationId xmlns:a16="http://schemas.microsoft.com/office/drawing/2014/main" id="{AE061338-8E4B-4250-BCB9-A23BECBF7FBA}"/>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13301260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A1553-C9DC-45C8-BF8D-51CE16481545}"/>
              </a:ext>
            </a:extLst>
          </p:cNvPr>
          <p:cNvSpPr>
            <a:spLocks noGrp="1"/>
          </p:cNvSpPr>
          <p:nvPr>
            <p:ph type="title"/>
          </p:nvPr>
        </p:nvSpPr>
        <p:spPr/>
        <p:txBody>
          <a:bodyPr/>
          <a:lstStyle/>
          <a:p>
            <a:r>
              <a:rPr lang="es-ES"/>
              <a:t>Facebook Own Videos Table | Asociación Bancaria Costarricense - 9 of 15</a:t>
            </a:r>
            <a:endParaRPr lang="en-US"/>
          </a:p>
        </p:txBody>
      </p:sp>
      <p:graphicFrame>
        <p:nvGraphicFramePr>
          <p:cNvPr id="5" name="Table Placeholder 4">
            <a:extLst>
              <a:ext uri="{FF2B5EF4-FFF2-40B4-BE49-F238E27FC236}">
                <a16:creationId xmlns:a16="http://schemas.microsoft.com/office/drawing/2014/main" id="{1CD04369-1F2E-428D-AB0A-61378B586FB9}"/>
              </a:ext>
            </a:extLst>
          </p:cNvPr>
          <p:cNvGraphicFramePr>
            <a:graphicFrameLocks noGrp="1"/>
          </p:cNvGraphicFramePr>
          <p:nvPr>
            <p:ph type="tbl" sz="quarter" idx="13"/>
            <p:extLst>
              <p:ext uri="{D42A27DB-BD31-4B8C-83A1-F6EECF244321}">
                <p14:modId xmlns:p14="http://schemas.microsoft.com/office/powerpoint/2010/main" val="892838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14608023"/>
                    </a:ext>
                  </a:extLst>
                </a:gridCol>
                <a:gridCol w="987552">
                  <a:extLst>
                    <a:ext uri="{9D8B030D-6E8A-4147-A177-3AD203B41FA5}">
                      <a16:colId xmlns:a16="http://schemas.microsoft.com/office/drawing/2014/main" val="2384030553"/>
                    </a:ext>
                  </a:extLst>
                </a:gridCol>
                <a:gridCol w="208280">
                  <a:extLst>
                    <a:ext uri="{9D8B030D-6E8A-4147-A177-3AD203B41FA5}">
                      <a16:colId xmlns:a16="http://schemas.microsoft.com/office/drawing/2014/main" val="3635156058"/>
                    </a:ext>
                  </a:extLst>
                </a:gridCol>
                <a:gridCol w="246888">
                  <a:extLst>
                    <a:ext uri="{9D8B030D-6E8A-4147-A177-3AD203B41FA5}">
                      <a16:colId xmlns:a16="http://schemas.microsoft.com/office/drawing/2014/main" val="2259548052"/>
                    </a:ext>
                  </a:extLst>
                </a:gridCol>
                <a:gridCol w="246888">
                  <a:extLst>
                    <a:ext uri="{9D8B030D-6E8A-4147-A177-3AD203B41FA5}">
                      <a16:colId xmlns:a16="http://schemas.microsoft.com/office/drawing/2014/main" val="3062687116"/>
                    </a:ext>
                  </a:extLst>
                </a:gridCol>
                <a:gridCol w="246888">
                  <a:extLst>
                    <a:ext uri="{9D8B030D-6E8A-4147-A177-3AD203B41FA5}">
                      <a16:colId xmlns:a16="http://schemas.microsoft.com/office/drawing/2014/main" val="1343501895"/>
                    </a:ext>
                  </a:extLst>
                </a:gridCol>
                <a:gridCol w="246888">
                  <a:extLst>
                    <a:ext uri="{9D8B030D-6E8A-4147-A177-3AD203B41FA5}">
                      <a16:colId xmlns:a16="http://schemas.microsoft.com/office/drawing/2014/main" val="1330300697"/>
                    </a:ext>
                  </a:extLst>
                </a:gridCol>
                <a:gridCol w="246888">
                  <a:extLst>
                    <a:ext uri="{9D8B030D-6E8A-4147-A177-3AD203B41FA5}">
                      <a16:colId xmlns:a16="http://schemas.microsoft.com/office/drawing/2014/main" val="4061340642"/>
                    </a:ext>
                  </a:extLst>
                </a:gridCol>
                <a:gridCol w="246888">
                  <a:extLst>
                    <a:ext uri="{9D8B030D-6E8A-4147-A177-3AD203B41FA5}">
                      <a16:colId xmlns:a16="http://schemas.microsoft.com/office/drawing/2014/main" val="2433733834"/>
                    </a:ext>
                  </a:extLst>
                </a:gridCol>
                <a:gridCol w="246888">
                  <a:extLst>
                    <a:ext uri="{9D8B030D-6E8A-4147-A177-3AD203B41FA5}">
                      <a16:colId xmlns:a16="http://schemas.microsoft.com/office/drawing/2014/main" val="2831656844"/>
                    </a:ext>
                  </a:extLst>
                </a:gridCol>
                <a:gridCol w="246888">
                  <a:extLst>
                    <a:ext uri="{9D8B030D-6E8A-4147-A177-3AD203B41FA5}">
                      <a16:colId xmlns:a16="http://schemas.microsoft.com/office/drawing/2014/main" val="1266214042"/>
                    </a:ext>
                  </a:extLst>
                </a:gridCol>
                <a:gridCol w="246888">
                  <a:extLst>
                    <a:ext uri="{9D8B030D-6E8A-4147-A177-3AD203B41FA5}">
                      <a16:colId xmlns:a16="http://schemas.microsoft.com/office/drawing/2014/main" val="939880863"/>
                    </a:ext>
                  </a:extLst>
                </a:gridCol>
                <a:gridCol w="246888">
                  <a:extLst>
                    <a:ext uri="{9D8B030D-6E8A-4147-A177-3AD203B41FA5}">
                      <a16:colId xmlns:a16="http://schemas.microsoft.com/office/drawing/2014/main" val="3499327855"/>
                    </a:ext>
                  </a:extLst>
                </a:gridCol>
                <a:gridCol w="246888">
                  <a:extLst>
                    <a:ext uri="{9D8B030D-6E8A-4147-A177-3AD203B41FA5}">
                      <a16:colId xmlns:a16="http://schemas.microsoft.com/office/drawing/2014/main" val="2562975078"/>
                    </a:ext>
                  </a:extLst>
                </a:gridCol>
                <a:gridCol w="246888">
                  <a:extLst>
                    <a:ext uri="{9D8B030D-6E8A-4147-A177-3AD203B41FA5}">
                      <a16:colId xmlns:a16="http://schemas.microsoft.com/office/drawing/2014/main" val="4119173228"/>
                    </a:ext>
                  </a:extLst>
                </a:gridCol>
                <a:gridCol w="246888">
                  <a:extLst>
                    <a:ext uri="{9D8B030D-6E8A-4147-A177-3AD203B41FA5}">
                      <a16:colId xmlns:a16="http://schemas.microsoft.com/office/drawing/2014/main" val="1489307046"/>
                    </a:ext>
                  </a:extLst>
                </a:gridCol>
                <a:gridCol w="246888">
                  <a:extLst>
                    <a:ext uri="{9D8B030D-6E8A-4147-A177-3AD203B41FA5}">
                      <a16:colId xmlns:a16="http://schemas.microsoft.com/office/drawing/2014/main" val="2179275372"/>
                    </a:ext>
                  </a:extLst>
                </a:gridCol>
                <a:gridCol w="246888">
                  <a:extLst>
                    <a:ext uri="{9D8B030D-6E8A-4147-A177-3AD203B41FA5}">
                      <a16:colId xmlns:a16="http://schemas.microsoft.com/office/drawing/2014/main" val="245699774"/>
                    </a:ext>
                  </a:extLst>
                </a:gridCol>
                <a:gridCol w="246888">
                  <a:extLst>
                    <a:ext uri="{9D8B030D-6E8A-4147-A177-3AD203B41FA5}">
                      <a16:colId xmlns:a16="http://schemas.microsoft.com/office/drawing/2014/main" val="3277595528"/>
                    </a:ext>
                  </a:extLst>
                </a:gridCol>
                <a:gridCol w="246888">
                  <a:extLst>
                    <a:ext uri="{9D8B030D-6E8A-4147-A177-3AD203B41FA5}">
                      <a16:colId xmlns:a16="http://schemas.microsoft.com/office/drawing/2014/main" val="239961133"/>
                    </a:ext>
                  </a:extLst>
                </a:gridCol>
                <a:gridCol w="246888">
                  <a:extLst>
                    <a:ext uri="{9D8B030D-6E8A-4147-A177-3AD203B41FA5}">
                      <a16:colId xmlns:a16="http://schemas.microsoft.com/office/drawing/2014/main" val="4077049914"/>
                    </a:ext>
                  </a:extLst>
                </a:gridCol>
                <a:gridCol w="246888">
                  <a:extLst>
                    <a:ext uri="{9D8B030D-6E8A-4147-A177-3AD203B41FA5}">
                      <a16:colId xmlns:a16="http://schemas.microsoft.com/office/drawing/2014/main" val="571221516"/>
                    </a:ext>
                  </a:extLst>
                </a:gridCol>
                <a:gridCol w="208280">
                  <a:extLst>
                    <a:ext uri="{9D8B030D-6E8A-4147-A177-3AD203B41FA5}">
                      <a16:colId xmlns:a16="http://schemas.microsoft.com/office/drawing/2014/main" val="2672487362"/>
                    </a:ext>
                  </a:extLst>
                </a:gridCol>
                <a:gridCol w="208280">
                  <a:extLst>
                    <a:ext uri="{9D8B030D-6E8A-4147-A177-3AD203B41FA5}">
                      <a16:colId xmlns:a16="http://schemas.microsoft.com/office/drawing/2014/main" val="3522246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742366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- 2019-06-15 00:04:39</a:t>
                      </a:r>
                      <a:r>
                        <a:rPr kumimoji="0" lang="es-ES" sz="1000" b="0" i="0" u="none" strike="noStrike" kern="1200" cap="none" spc="0" normalizeH="0" baseline="0" noProof="0">
                          <a:ln>
                            <a:noFill/>
                          </a:ln>
                          <a:solidFill>
                            <a:prstClr val="black"/>
                          </a:solidFill>
                          <a:effectLst/>
                          <a:uLnTx/>
                          <a:uFillTx/>
                          <a:latin typeface="+mn-lt"/>
                          <a:ea typeface="+mn-ea"/>
                          <a:cs typeface="+mn-cs"/>
                        </a:rPr>
                        <a:t>
 ¡IMPORTANTE! Aquí te contamos que sobre algunos productos y servicios que están exentos del IVA. #HablemosDelIva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https://scontent.xx.fbcdn.net/v/t15.5256-10/p168x128/61631304_1253347881498431_378759933040001024_n.jpg?_nc_cat=106&amp;_nc_oc=AQkzqHMPr1L7NoJplxbhMP1pfURBgpI5qenAFKGmXiwrjDIpVGa6lgl57Gsn41nagvs&amp;_nc_ht=scontent.xx&amp;oh=15030deb2048dff9cca6d00a8dd6f960&amp;oe=5E32D133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2.15 %</a:t>
                      </a:r>
                    </a:p>
                  </a:txBody>
                  <a:tcPr/>
                </a:tc>
                <a:extLst>
                  <a:ext uri="{0D108BD9-81ED-4DB2-BD59-A6C34878D82A}">
                    <a16:rowId xmlns:a16="http://schemas.microsoft.com/office/drawing/2014/main" val="1087498789"/>
                  </a:ext>
                </a:extLst>
              </a:tr>
            </a:tbl>
          </a:graphicData>
        </a:graphic>
      </p:graphicFrame>
      <p:sp>
        <p:nvSpPr>
          <p:cNvPr id="4" name="Text Placeholder 3">
            <a:extLst>
              <a:ext uri="{FF2B5EF4-FFF2-40B4-BE49-F238E27FC236}">
                <a16:creationId xmlns:a16="http://schemas.microsoft.com/office/drawing/2014/main" id="{FB32FEDE-2639-4CE7-92AD-99A84B661E5F}"/>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13421804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B6E93-3306-4761-8097-4F1C6C0950A1}"/>
              </a:ext>
            </a:extLst>
          </p:cNvPr>
          <p:cNvSpPr>
            <a:spLocks noGrp="1"/>
          </p:cNvSpPr>
          <p:nvPr>
            <p:ph type="title"/>
          </p:nvPr>
        </p:nvSpPr>
        <p:spPr/>
        <p:txBody>
          <a:bodyPr/>
          <a:lstStyle/>
          <a:p>
            <a:r>
              <a:rPr lang="es-ES"/>
              <a:t>Facebook Own Videos Table | Asociación Bancaria Costarricense - 10 of 15</a:t>
            </a:r>
            <a:endParaRPr lang="en-US"/>
          </a:p>
        </p:txBody>
      </p:sp>
      <p:graphicFrame>
        <p:nvGraphicFramePr>
          <p:cNvPr id="5" name="Table Placeholder 4">
            <a:extLst>
              <a:ext uri="{FF2B5EF4-FFF2-40B4-BE49-F238E27FC236}">
                <a16:creationId xmlns:a16="http://schemas.microsoft.com/office/drawing/2014/main" id="{4E6F0EAF-031B-4B13-889D-16F6411EAD5C}"/>
              </a:ext>
            </a:extLst>
          </p:cNvPr>
          <p:cNvGraphicFramePr>
            <a:graphicFrameLocks noGrp="1"/>
          </p:cNvGraphicFramePr>
          <p:nvPr>
            <p:ph type="tbl" sz="quarter" idx="13"/>
            <p:extLst>
              <p:ext uri="{D42A27DB-BD31-4B8C-83A1-F6EECF244321}">
                <p14:modId xmlns:p14="http://schemas.microsoft.com/office/powerpoint/2010/main" val="88693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7408303"/>
                    </a:ext>
                  </a:extLst>
                </a:gridCol>
                <a:gridCol w="987552">
                  <a:extLst>
                    <a:ext uri="{9D8B030D-6E8A-4147-A177-3AD203B41FA5}">
                      <a16:colId xmlns:a16="http://schemas.microsoft.com/office/drawing/2014/main" val="1013277836"/>
                    </a:ext>
                  </a:extLst>
                </a:gridCol>
                <a:gridCol w="208280">
                  <a:extLst>
                    <a:ext uri="{9D8B030D-6E8A-4147-A177-3AD203B41FA5}">
                      <a16:colId xmlns:a16="http://schemas.microsoft.com/office/drawing/2014/main" val="1004425188"/>
                    </a:ext>
                  </a:extLst>
                </a:gridCol>
                <a:gridCol w="246888">
                  <a:extLst>
                    <a:ext uri="{9D8B030D-6E8A-4147-A177-3AD203B41FA5}">
                      <a16:colId xmlns:a16="http://schemas.microsoft.com/office/drawing/2014/main" val="1220280066"/>
                    </a:ext>
                  </a:extLst>
                </a:gridCol>
                <a:gridCol w="246888">
                  <a:extLst>
                    <a:ext uri="{9D8B030D-6E8A-4147-A177-3AD203B41FA5}">
                      <a16:colId xmlns:a16="http://schemas.microsoft.com/office/drawing/2014/main" val="1010057012"/>
                    </a:ext>
                  </a:extLst>
                </a:gridCol>
                <a:gridCol w="246888">
                  <a:extLst>
                    <a:ext uri="{9D8B030D-6E8A-4147-A177-3AD203B41FA5}">
                      <a16:colId xmlns:a16="http://schemas.microsoft.com/office/drawing/2014/main" val="747270373"/>
                    </a:ext>
                  </a:extLst>
                </a:gridCol>
                <a:gridCol w="246888">
                  <a:extLst>
                    <a:ext uri="{9D8B030D-6E8A-4147-A177-3AD203B41FA5}">
                      <a16:colId xmlns:a16="http://schemas.microsoft.com/office/drawing/2014/main" val="443203575"/>
                    </a:ext>
                  </a:extLst>
                </a:gridCol>
                <a:gridCol w="246888">
                  <a:extLst>
                    <a:ext uri="{9D8B030D-6E8A-4147-A177-3AD203B41FA5}">
                      <a16:colId xmlns:a16="http://schemas.microsoft.com/office/drawing/2014/main" val="2509394713"/>
                    </a:ext>
                  </a:extLst>
                </a:gridCol>
                <a:gridCol w="246888">
                  <a:extLst>
                    <a:ext uri="{9D8B030D-6E8A-4147-A177-3AD203B41FA5}">
                      <a16:colId xmlns:a16="http://schemas.microsoft.com/office/drawing/2014/main" val="620216587"/>
                    </a:ext>
                  </a:extLst>
                </a:gridCol>
                <a:gridCol w="246888">
                  <a:extLst>
                    <a:ext uri="{9D8B030D-6E8A-4147-A177-3AD203B41FA5}">
                      <a16:colId xmlns:a16="http://schemas.microsoft.com/office/drawing/2014/main" val="2488626015"/>
                    </a:ext>
                  </a:extLst>
                </a:gridCol>
                <a:gridCol w="246888">
                  <a:extLst>
                    <a:ext uri="{9D8B030D-6E8A-4147-A177-3AD203B41FA5}">
                      <a16:colId xmlns:a16="http://schemas.microsoft.com/office/drawing/2014/main" val="3557007643"/>
                    </a:ext>
                  </a:extLst>
                </a:gridCol>
                <a:gridCol w="246888">
                  <a:extLst>
                    <a:ext uri="{9D8B030D-6E8A-4147-A177-3AD203B41FA5}">
                      <a16:colId xmlns:a16="http://schemas.microsoft.com/office/drawing/2014/main" val="1951241390"/>
                    </a:ext>
                  </a:extLst>
                </a:gridCol>
                <a:gridCol w="246888">
                  <a:extLst>
                    <a:ext uri="{9D8B030D-6E8A-4147-A177-3AD203B41FA5}">
                      <a16:colId xmlns:a16="http://schemas.microsoft.com/office/drawing/2014/main" val="1766169421"/>
                    </a:ext>
                  </a:extLst>
                </a:gridCol>
                <a:gridCol w="246888">
                  <a:extLst>
                    <a:ext uri="{9D8B030D-6E8A-4147-A177-3AD203B41FA5}">
                      <a16:colId xmlns:a16="http://schemas.microsoft.com/office/drawing/2014/main" val="2711844103"/>
                    </a:ext>
                  </a:extLst>
                </a:gridCol>
                <a:gridCol w="246888">
                  <a:extLst>
                    <a:ext uri="{9D8B030D-6E8A-4147-A177-3AD203B41FA5}">
                      <a16:colId xmlns:a16="http://schemas.microsoft.com/office/drawing/2014/main" val="3888082599"/>
                    </a:ext>
                  </a:extLst>
                </a:gridCol>
                <a:gridCol w="246888">
                  <a:extLst>
                    <a:ext uri="{9D8B030D-6E8A-4147-A177-3AD203B41FA5}">
                      <a16:colId xmlns:a16="http://schemas.microsoft.com/office/drawing/2014/main" val="4075092691"/>
                    </a:ext>
                  </a:extLst>
                </a:gridCol>
                <a:gridCol w="246888">
                  <a:extLst>
                    <a:ext uri="{9D8B030D-6E8A-4147-A177-3AD203B41FA5}">
                      <a16:colId xmlns:a16="http://schemas.microsoft.com/office/drawing/2014/main" val="977819568"/>
                    </a:ext>
                  </a:extLst>
                </a:gridCol>
                <a:gridCol w="246888">
                  <a:extLst>
                    <a:ext uri="{9D8B030D-6E8A-4147-A177-3AD203B41FA5}">
                      <a16:colId xmlns:a16="http://schemas.microsoft.com/office/drawing/2014/main" val="3545825639"/>
                    </a:ext>
                  </a:extLst>
                </a:gridCol>
                <a:gridCol w="246888">
                  <a:extLst>
                    <a:ext uri="{9D8B030D-6E8A-4147-A177-3AD203B41FA5}">
                      <a16:colId xmlns:a16="http://schemas.microsoft.com/office/drawing/2014/main" val="2070675683"/>
                    </a:ext>
                  </a:extLst>
                </a:gridCol>
                <a:gridCol w="246888">
                  <a:extLst>
                    <a:ext uri="{9D8B030D-6E8A-4147-A177-3AD203B41FA5}">
                      <a16:colId xmlns:a16="http://schemas.microsoft.com/office/drawing/2014/main" val="723432782"/>
                    </a:ext>
                  </a:extLst>
                </a:gridCol>
                <a:gridCol w="246888">
                  <a:extLst>
                    <a:ext uri="{9D8B030D-6E8A-4147-A177-3AD203B41FA5}">
                      <a16:colId xmlns:a16="http://schemas.microsoft.com/office/drawing/2014/main" val="1892913270"/>
                    </a:ext>
                  </a:extLst>
                </a:gridCol>
                <a:gridCol w="246888">
                  <a:extLst>
                    <a:ext uri="{9D8B030D-6E8A-4147-A177-3AD203B41FA5}">
                      <a16:colId xmlns:a16="http://schemas.microsoft.com/office/drawing/2014/main" val="4111821933"/>
                    </a:ext>
                  </a:extLst>
                </a:gridCol>
                <a:gridCol w="208280">
                  <a:extLst>
                    <a:ext uri="{9D8B030D-6E8A-4147-A177-3AD203B41FA5}">
                      <a16:colId xmlns:a16="http://schemas.microsoft.com/office/drawing/2014/main" val="2115690565"/>
                    </a:ext>
                  </a:extLst>
                </a:gridCol>
                <a:gridCol w="208280">
                  <a:extLst>
                    <a:ext uri="{9D8B030D-6E8A-4147-A177-3AD203B41FA5}">
                      <a16:colId xmlns:a16="http://schemas.microsoft.com/office/drawing/2014/main" val="2560903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636626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- 2019-06-20 21:44:28</a:t>
                      </a:r>
                      <a:r>
                        <a:rPr kumimoji="0" lang="es-ES" sz="1000" b="0" i="0" u="none" strike="noStrike" kern="1200" cap="none" spc="0" normalizeH="0" baseline="0" noProof="0">
                          <a:ln>
                            <a:noFill/>
                          </a:ln>
                          <a:solidFill>
                            <a:prstClr val="black"/>
                          </a:solidFill>
                          <a:effectLst/>
                          <a:uLnTx/>
                          <a:uFillTx/>
                          <a:latin typeface="+mn-lt"/>
                          <a:ea typeface="+mn-ea"/>
                          <a:cs typeface="+mn-cs"/>
                        </a:rPr>
                        <a:t>
 Si sos productor, emprendedor o vendedor de servicios, podés deducir el IVA de los insumos y servicios que comprés a lo largo de la cadena productiva.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https://scontent.xx.fbcdn.net/v/t15.5256-10/p168x128/62406030_569241626934930_7477976776065417216_n.jpg?_nc_cat=102&amp;_nc_oc=AQnyV8mbNKX6PGFLM-oKJK089zHhomXt1aChZiaDmK56lsfjp841LMZ6W5D3iS300G4&amp;_nc_ht=scontent.xx&amp;oh=e6c6830280383892c2cd3658c4e4b868&amp;oe=5E2A8934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3.36 %</a:t>
                      </a:r>
                    </a:p>
                  </a:txBody>
                  <a:tcPr/>
                </a:tc>
                <a:extLst>
                  <a:ext uri="{0D108BD9-81ED-4DB2-BD59-A6C34878D82A}">
                    <a16:rowId xmlns:a16="http://schemas.microsoft.com/office/drawing/2014/main" val="3665169303"/>
                  </a:ext>
                </a:extLst>
              </a:tr>
            </a:tbl>
          </a:graphicData>
        </a:graphic>
      </p:graphicFrame>
      <p:sp>
        <p:nvSpPr>
          <p:cNvPr id="4" name="Text Placeholder 3">
            <a:extLst>
              <a:ext uri="{FF2B5EF4-FFF2-40B4-BE49-F238E27FC236}">
                <a16:creationId xmlns:a16="http://schemas.microsoft.com/office/drawing/2014/main" id="{BC55C24F-2B5C-4C74-BF29-21B2F80731A7}"/>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3663219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62CB2-6C03-4F25-925E-50258BC7654A}"/>
              </a:ext>
            </a:extLst>
          </p:cNvPr>
          <p:cNvSpPr>
            <a:spLocks noGrp="1"/>
          </p:cNvSpPr>
          <p:nvPr>
            <p:ph type="title"/>
          </p:nvPr>
        </p:nvSpPr>
        <p:spPr/>
        <p:txBody>
          <a:bodyPr/>
          <a:lstStyle/>
          <a:p>
            <a:r>
              <a:rPr lang="es-ES"/>
              <a:t>Facebook Own Videos Table | Asociación Bancaria Costarricense - 11 of 15</a:t>
            </a:r>
            <a:endParaRPr lang="en-US"/>
          </a:p>
        </p:txBody>
      </p:sp>
      <p:graphicFrame>
        <p:nvGraphicFramePr>
          <p:cNvPr id="5" name="Table Placeholder 4">
            <a:extLst>
              <a:ext uri="{FF2B5EF4-FFF2-40B4-BE49-F238E27FC236}">
                <a16:creationId xmlns:a16="http://schemas.microsoft.com/office/drawing/2014/main" id="{7FD133BF-231E-4A67-B73E-ED445D1AEC04}"/>
              </a:ext>
            </a:extLst>
          </p:cNvPr>
          <p:cNvGraphicFramePr>
            <a:graphicFrameLocks noGrp="1"/>
          </p:cNvGraphicFramePr>
          <p:nvPr>
            <p:ph type="tbl" sz="quarter" idx="13"/>
            <p:extLst>
              <p:ext uri="{D42A27DB-BD31-4B8C-83A1-F6EECF244321}">
                <p14:modId xmlns:p14="http://schemas.microsoft.com/office/powerpoint/2010/main" val="2084352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59967124"/>
                    </a:ext>
                  </a:extLst>
                </a:gridCol>
                <a:gridCol w="987552">
                  <a:extLst>
                    <a:ext uri="{9D8B030D-6E8A-4147-A177-3AD203B41FA5}">
                      <a16:colId xmlns:a16="http://schemas.microsoft.com/office/drawing/2014/main" val="3233872846"/>
                    </a:ext>
                  </a:extLst>
                </a:gridCol>
                <a:gridCol w="208280">
                  <a:extLst>
                    <a:ext uri="{9D8B030D-6E8A-4147-A177-3AD203B41FA5}">
                      <a16:colId xmlns:a16="http://schemas.microsoft.com/office/drawing/2014/main" val="669463485"/>
                    </a:ext>
                  </a:extLst>
                </a:gridCol>
                <a:gridCol w="246888">
                  <a:extLst>
                    <a:ext uri="{9D8B030D-6E8A-4147-A177-3AD203B41FA5}">
                      <a16:colId xmlns:a16="http://schemas.microsoft.com/office/drawing/2014/main" val="890975043"/>
                    </a:ext>
                  </a:extLst>
                </a:gridCol>
                <a:gridCol w="246888">
                  <a:extLst>
                    <a:ext uri="{9D8B030D-6E8A-4147-A177-3AD203B41FA5}">
                      <a16:colId xmlns:a16="http://schemas.microsoft.com/office/drawing/2014/main" val="407684185"/>
                    </a:ext>
                  </a:extLst>
                </a:gridCol>
                <a:gridCol w="246888">
                  <a:extLst>
                    <a:ext uri="{9D8B030D-6E8A-4147-A177-3AD203B41FA5}">
                      <a16:colId xmlns:a16="http://schemas.microsoft.com/office/drawing/2014/main" val="368147762"/>
                    </a:ext>
                  </a:extLst>
                </a:gridCol>
                <a:gridCol w="246888">
                  <a:extLst>
                    <a:ext uri="{9D8B030D-6E8A-4147-A177-3AD203B41FA5}">
                      <a16:colId xmlns:a16="http://schemas.microsoft.com/office/drawing/2014/main" val="2359005604"/>
                    </a:ext>
                  </a:extLst>
                </a:gridCol>
                <a:gridCol w="246888">
                  <a:extLst>
                    <a:ext uri="{9D8B030D-6E8A-4147-A177-3AD203B41FA5}">
                      <a16:colId xmlns:a16="http://schemas.microsoft.com/office/drawing/2014/main" val="2979919786"/>
                    </a:ext>
                  </a:extLst>
                </a:gridCol>
                <a:gridCol w="246888">
                  <a:extLst>
                    <a:ext uri="{9D8B030D-6E8A-4147-A177-3AD203B41FA5}">
                      <a16:colId xmlns:a16="http://schemas.microsoft.com/office/drawing/2014/main" val="3206081261"/>
                    </a:ext>
                  </a:extLst>
                </a:gridCol>
                <a:gridCol w="246888">
                  <a:extLst>
                    <a:ext uri="{9D8B030D-6E8A-4147-A177-3AD203B41FA5}">
                      <a16:colId xmlns:a16="http://schemas.microsoft.com/office/drawing/2014/main" val="283925365"/>
                    </a:ext>
                  </a:extLst>
                </a:gridCol>
                <a:gridCol w="246888">
                  <a:extLst>
                    <a:ext uri="{9D8B030D-6E8A-4147-A177-3AD203B41FA5}">
                      <a16:colId xmlns:a16="http://schemas.microsoft.com/office/drawing/2014/main" val="570349050"/>
                    </a:ext>
                  </a:extLst>
                </a:gridCol>
                <a:gridCol w="246888">
                  <a:extLst>
                    <a:ext uri="{9D8B030D-6E8A-4147-A177-3AD203B41FA5}">
                      <a16:colId xmlns:a16="http://schemas.microsoft.com/office/drawing/2014/main" val="2507694304"/>
                    </a:ext>
                  </a:extLst>
                </a:gridCol>
                <a:gridCol w="246888">
                  <a:extLst>
                    <a:ext uri="{9D8B030D-6E8A-4147-A177-3AD203B41FA5}">
                      <a16:colId xmlns:a16="http://schemas.microsoft.com/office/drawing/2014/main" val="145315912"/>
                    </a:ext>
                  </a:extLst>
                </a:gridCol>
                <a:gridCol w="246888">
                  <a:extLst>
                    <a:ext uri="{9D8B030D-6E8A-4147-A177-3AD203B41FA5}">
                      <a16:colId xmlns:a16="http://schemas.microsoft.com/office/drawing/2014/main" val="1867386660"/>
                    </a:ext>
                  </a:extLst>
                </a:gridCol>
                <a:gridCol w="246888">
                  <a:extLst>
                    <a:ext uri="{9D8B030D-6E8A-4147-A177-3AD203B41FA5}">
                      <a16:colId xmlns:a16="http://schemas.microsoft.com/office/drawing/2014/main" val="2147605565"/>
                    </a:ext>
                  </a:extLst>
                </a:gridCol>
                <a:gridCol w="246888">
                  <a:extLst>
                    <a:ext uri="{9D8B030D-6E8A-4147-A177-3AD203B41FA5}">
                      <a16:colId xmlns:a16="http://schemas.microsoft.com/office/drawing/2014/main" val="1820947950"/>
                    </a:ext>
                  </a:extLst>
                </a:gridCol>
                <a:gridCol w="246888">
                  <a:extLst>
                    <a:ext uri="{9D8B030D-6E8A-4147-A177-3AD203B41FA5}">
                      <a16:colId xmlns:a16="http://schemas.microsoft.com/office/drawing/2014/main" val="1318539571"/>
                    </a:ext>
                  </a:extLst>
                </a:gridCol>
                <a:gridCol w="246888">
                  <a:extLst>
                    <a:ext uri="{9D8B030D-6E8A-4147-A177-3AD203B41FA5}">
                      <a16:colId xmlns:a16="http://schemas.microsoft.com/office/drawing/2014/main" val="1536145268"/>
                    </a:ext>
                  </a:extLst>
                </a:gridCol>
                <a:gridCol w="246888">
                  <a:extLst>
                    <a:ext uri="{9D8B030D-6E8A-4147-A177-3AD203B41FA5}">
                      <a16:colId xmlns:a16="http://schemas.microsoft.com/office/drawing/2014/main" val="2867761465"/>
                    </a:ext>
                  </a:extLst>
                </a:gridCol>
                <a:gridCol w="246888">
                  <a:extLst>
                    <a:ext uri="{9D8B030D-6E8A-4147-A177-3AD203B41FA5}">
                      <a16:colId xmlns:a16="http://schemas.microsoft.com/office/drawing/2014/main" val="4188832096"/>
                    </a:ext>
                  </a:extLst>
                </a:gridCol>
                <a:gridCol w="246888">
                  <a:extLst>
                    <a:ext uri="{9D8B030D-6E8A-4147-A177-3AD203B41FA5}">
                      <a16:colId xmlns:a16="http://schemas.microsoft.com/office/drawing/2014/main" val="1841952736"/>
                    </a:ext>
                  </a:extLst>
                </a:gridCol>
                <a:gridCol w="246888">
                  <a:extLst>
                    <a:ext uri="{9D8B030D-6E8A-4147-A177-3AD203B41FA5}">
                      <a16:colId xmlns:a16="http://schemas.microsoft.com/office/drawing/2014/main" val="325791237"/>
                    </a:ext>
                  </a:extLst>
                </a:gridCol>
                <a:gridCol w="208280">
                  <a:extLst>
                    <a:ext uri="{9D8B030D-6E8A-4147-A177-3AD203B41FA5}">
                      <a16:colId xmlns:a16="http://schemas.microsoft.com/office/drawing/2014/main" val="2462603361"/>
                    </a:ext>
                  </a:extLst>
                </a:gridCol>
                <a:gridCol w="208280">
                  <a:extLst>
                    <a:ext uri="{9D8B030D-6E8A-4147-A177-3AD203B41FA5}">
                      <a16:colId xmlns:a16="http://schemas.microsoft.com/office/drawing/2014/main" val="3460107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197266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- 2019-06-12 02:05:36</a:t>
                      </a:r>
                      <a:r>
                        <a:rPr kumimoji="0" lang="es-ES" sz="1000" b="0" i="0" u="none" strike="noStrike" kern="1200" cap="none" spc="0" normalizeH="0" baseline="0" noProof="0">
                          <a:ln>
                            <a:noFill/>
                          </a:ln>
                          <a:solidFill>
                            <a:prstClr val="black"/>
                          </a:solidFill>
                          <a:effectLst/>
                          <a:uLnTx/>
                          <a:uFillTx/>
                          <a:latin typeface="+mn-lt"/>
                          <a:ea typeface="+mn-ea"/>
                          <a:cs typeface="+mn-cs"/>
                        </a:rPr>
                        <a:t>
 ¡El 1 de julio comienza la aplicación del Impuesto de Valor Agregado (IVA)!¿Quién lo paga y cómo funciona? En este primer video te lo contamos. #HablemosDelIVA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https://scontent.xx.fbcdn.net/v/t15.5256-10/p168x128/61372787_2295525650701145_6116866842137985024_n.jpg?_nc_cat=105&amp;_nc_oc=AQl7ChinXiuwhRO6QkTp-YRGvKa8fqSsqA34EhflYzWkR5W34wmUh_CMD7n6wxfhxiM&amp;_nc_ht=scontent.xx&amp;oh=40cc83d1050377fc9efd2220bcfdb618&amp;oe=5E31B251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2.69 %</a:t>
                      </a:r>
                    </a:p>
                  </a:txBody>
                  <a:tcPr/>
                </a:tc>
                <a:extLst>
                  <a:ext uri="{0D108BD9-81ED-4DB2-BD59-A6C34878D82A}">
                    <a16:rowId xmlns:a16="http://schemas.microsoft.com/office/drawing/2014/main" val="2911801704"/>
                  </a:ext>
                </a:extLst>
              </a:tr>
            </a:tbl>
          </a:graphicData>
        </a:graphic>
      </p:graphicFrame>
      <p:sp>
        <p:nvSpPr>
          <p:cNvPr id="4" name="Text Placeholder 3">
            <a:extLst>
              <a:ext uri="{FF2B5EF4-FFF2-40B4-BE49-F238E27FC236}">
                <a16:creationId xmlns:a16="http://schemas.microsoft.com/office/drawing/2014/main" id="{83E2C831-AC47-41BE-A547-E09CA8584B0F}"/>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11075131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868F7-5B8D-4C34-B421-BF29C61BBE70}"/>
              </a:ext>
            </a:extLst>
          </p:cNvPr>
          <p:cNvSpPr>
            <a:spLocks noGrp="1"/>
          </p:cNvSpPr>
          <p:nvPr>
            <p:ph type="title"/>
          </p:nvPr>
        </p:nvSpPr>
        <p:spPr/>
        <p:txBody>
          <a:bodyPr/>
          <a:lstStyle/>
          <a:p>
            <a:r>
              <a:rPr lang="es-ES"/>
              <a:t>Facebook Own Videos Table | Asociación Bancaria Costarricense - 12 of 15</a:t>
            </a:r>
            <a:endParaRPr lang="en-US"/>
          </a:p>
        </p:txBody>
      </p:sp>
      <p:graphicFrame>
        <p:nvGraphicFramePr>
          <p:cNvPr id="5" name="Table Placeholder 4">
            <a:extLst>
              <a:ext uri="{FF2B5EF4-FFF2-40B4-BE49-F238E27FC236}">
                <a16:creationId xmlns:a16="http://schemas.microsoft.com/office/drawing/2014/main" id="{4C5F5A3B-3B32-4A41-88CD-24B141B6B5DA}"/>
              </a:ext>
            </a:extLst>
          </p:cNvPr>
          <p:cNvGraphicFramePr>
            <a:graphicFrameLocks noGrp="1"/>
          </p:cNvGraphicFramePr>
          <p:nvPr>
            <p:ph type="tbl" sz="quarter" idx="13"/>
            <p:extLst>
              <p:ext uri="{D42A27DB-BD31-4B8C-83A1-F6EECF244321}">
                <p14:modId xmlns:p14="http://schemas.microsoft.com/office/powerpoint/2010/main" val="2134420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54011779"/>
                    </a:ext>
                  </a:extLst>
                </a:gridCol>
                <a:gridCol w="987552">
                  <a:extLst>
                    <a:ext uri="{9D8B030D-6E8A-4147-A177-3AD203B41FA5}">
                      <a16:colId xmlns:a16="http://schemas.microsoft.com/office/drawing/2014/main" val="114556915"/>
                    </a:ext>
                  </a:extLst>
                </a:gridCol>
                <a:gridCol w="208280">
                  <a:extLst>
                    <a:ext uri="{9D8B030D-6E8A-4147-A177-3AD203B41FA5}">
                      <a16:colId xmlns:a16="http://schemas.microsoft.com/office/drawing/2014/main" val="915870005"/>
                    </a:ext>
                  </a:extLst>
                </a:gridCol>
                <a:gridCol w="246888">
                  <a:extLst>
                    <a:ext uri="{9D8B030D-6E8A-4147-A177-3AD203B41FA5}">
                      <a16:colId xmlns:a16="http://schemas.microsoft.com/office/drawing/2014/main" val="823931193"/>
                    </a:ext>
                  </a:extLst>
                </a:gridCol>
                <a:gridCol w="246888">
                  <a:extLst>
                    <a:ext uri="{9D8B030D-6E8A-4147-A177-3AD203B41FA5}">
                      <a16:colId xmlns:a16="http://schemas.microsoft.com/office/drawing/2014/main" val="2562680460"/>
                    </a:ext>
                  </a:extLst>
                </a:gridCol>
                <a:gridCol w="246888">
                  <a:extLst>
                    <a:ext uri="{9D8B030D-6E8A-4147-A177-3AD203B41FA5}">
                      <a16:colId xmlns:a16="http://schemas.microsoft.com/office/drawing/2014/main" val="1286008621"/>
                    </a:ext>
                  </a:extLst>
                </a:gridCol>
                <a:gridCol w="246888">
                  <a:extLst>
                    <a:ext uri="{9D8B030D-6E8A-4147-A177-3AD203B41FA5}">
                      <a16:colId xmlns:a16="http://schemas.microsoft.com/office/drawing/2014/main" val="1916602379"/>
                    </a:ext>
                  </a:extLst>
                </a:gridCol>
                <a:gridCol w="246888">
                  <a:extLst>
                    <a:ext uri="{9D8B030D-6E8A-4147-A177-3AD203B41FA5}">
                      <a16:colId xmlns:a16="http://schemas.microsoft.com/office/drawing/2014/main" val="4245668583"/>
                    </a:ext>
                  </a:extLst>
                </a:gridCol>
                <a:gridCol w="246888">
                  <a:extLst>
                    <a:ext uri="{9D8B030D-6E8A-4147-A177-3AD203B41FA5}">
                      <a16:colId xmlns:a16="http://schemas.microsoft.com/office/drawing/2014/main" val="1790826255"/>
                    </a:ext>
                  </a:extLst>
                </a:gridCol>
                <a:gridCol w="246888">
                  <a:extLst>
                    <a:ext uri="{9D8B030D-6E8A-4147-A177-3AD203B41FA5}">
                      <a16:colId xmlns:a16="http://schemas.microsoft.com/office/drawing/2014/main" val="386594408"/>
                    </a:ext>
                  </a:extLst>
                </a:gridCol>
                <a:gridCol w="246888">
                  <a:extLst>
                    <a:ext uri="{9D8B030D-6E8A-4147-A177-3AD203B41FA5}">
                      <a16:colId xmlns:a16="http://schemas.microsoft.com/office/drawing/2014/main" val="2885037894"/>
                    </a:ext>
                  </a:extLst>
                </a:gridCol>
                <a:gridCol w="246888">
                  <a:extLst>
                    <a:ext uri="{9D8B030D-6E8A-4147-A177-3AD203B41FA5}">
                      <a16:colId xmlns:a16="http://schemas.microsoft.com/office/drawing/2014/main" val="1252172290"/>
                    </a:ext>
                  </a:extLst>
                </a:gridCol>
                <a:gridCol w="246888">
                  <a:extLst>
                    <a:ext uri="{9D8B030D-6E8A-4147-A177-3AD203B41FA5}">
                      <a16:colId xmlns:a16="http://schemas.microsoft.com/office/drawing/2014/main" val="1983854389"/>
                    </a:ext>
                  </a:extLst>
                </a:gridCol>
                <a:gridCol w="246888">
                  <a:extLst>
                    <a:ext uri="{9D8B030D-6E8A-4147-A177-3AD203B41FA5}">
                      <a16:colId xmlns:a16="http://schemas.microsoft.com/office/drawing/2014/main" val="949133435"/>
                    </a:ext>
                  </a:extLst>
                </a:gridCol>
                <a:gridCol w="246888">
                  <a:extLst>
                    <a:ext uri="{9D8B030D-6E8A-4147-A177-3AD203B41FA5}">
                      <a16:colId xmlns:a16="http://schemas.microsoft.com/office/drawing/2014/main" val="1081035295"/>
                    </a:ext>
                  </a:extLst>
                </a:gridCol>
                <a:gridCol w="246888">
                  <a:extLst>
                    <a:ext uri="{9D8B030D-6E8A-4147-A177-3AD203B41FA5}">
                      <a16:colId xmlns:a16="http://schemas.microsoft.com/office/drawing/2014/main" val="3246192306"/>
                    </a:ext>
                  </a:extLst>
                </a:gridCol>
                <a:gridCol w="246888">
                  <a:extLst>
                    <a:ext uri="{9D8B030D-6E8A-4147-A177-3AD203B41FA5}">
                      <a16:colId xmlns:a16="http://schemas.microsoft.com/office/drawing/2014/main" val="1770734433"/>
                    </a:ext>
                  </a:extLst>
                </a:gridCol>
                <a:gridCol w="246888">
                  <a:extLst>
                    <a:ext uri="{9D8B030D-6E8A-4147-A177-3AD203B41FA5}">
                      <a16:colId xmlns:a16="http://schemas.microsoft.com/office/drawing/2014/main" val="3907418534"/>
                    </a:ext>
                  </a:extLst>
                </a:gridCol>
                <a:gridCol w="246888">
                  <a:extLst>
                    <a:ext uri="{9D8B030D-6E8A-4147-A177-3AD203B41FA5}">
                      <a16:colId xmlns:a16="http://schemas.microsoft.com/office/drawing/2014/main" val="4131992626"/>
                    </a:ext>
                  </a:extLst>
                </a:gridCol>
                <a:gridCol w="246888">
                  <a:extLst>
                    <a:ext uri="{9D8B030D-6E8A-4147-A177-3AD203B41FA5}">
                      <a16:colId xmlns:a16="http://schemas.microsoft.com/office/drawing/2014/main" val="470631885"/>
                    </a:ext>
                  </a:extLst>
                </a:gridCol>
                <a:gridCol w="246888">
                  <a:extLst>
                    <a:ext uri="{9D8B030D-6E8A-4147-A177-3AD203B41FA5}">
                      <a16:colId xmlns:a16="http://schemas.microsoft.com/office/drawing/2014/main" val="3645883000"/>
                    </a:ext>
                  </a:extLst>
                </a:gridCol>
                <a:gridCol w="246888">
                  <a:extLst>
                    <a:ext uri="{9D8B030D-6E8A-4147-A177-3AD203B41FA5}">
                      <a16:colId xmlns:a16="http://schemas.microsoft.com/office/drawing/2014/main" val="3375110410"/>
                    </a:ext>
                  </a:extLst>
                </a:gridCol>
                <a:gridCol w="208280">
                  <a:extLst>
                    <a:ext uri="{9D8B030D-6E8A-4147-A177-3AD203B41FA5}">
                      <a16:colId xmlns:a16="http://schemas.microsoft.com/office/drawing/2014/main" val="3191088390"/>
                    </a:ext>
                  </a:extLst>
                </a:gridCol>
                <a:gridCol w="208280">
                  <a:extLst>
                    <a:ext uri="{9D8B030D-6E8A-4147-A177-3AD203B41FA5}">
                      <a16:colId xmlns:a16="http://schemas.microsoft.com/office/drawing/2014/main" val="44773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71392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- 2019-07-17 00:58:06</a:t>
                      </a:r>
                      <a:r>
                        <a:rPr kumimoji="0" lang="es-ES" sz="1000" b="0" i="0" u="none" strike="noStrike" kern="1200" cap="none" spc="0" normalizeH="0" baseline="0" noProof="0">
                          <a:ln>
                            <a:noFill/>
                          </a:ln>
                          <a:solidFill>
                            <a:prstClr val="black"/>
                          </a:solidFill>
                          <a:effectLst/>
                          <a:uLnTx/>
                          <a:uFillTx/>
                          <a:latin typeface="+mn-lt"/>
                          <a:ea typeface="+mn-ea"/>
                          <a:cs typeface="+mn-cs"/>
                        </a:rPr>
                        <a:t>
 Muy importante: ¡Conocé los productos y condiciones exentas que NO se ven afectados por el 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https://scontent.xx.fbcdn.net/v/t15.5256-10/p168x128/65726114_467986080663452_6993609657415630848_n.jpg?_nc_cat=100&amp;_nc_oc=AQkv-c11gCe0UDihnRWoYqOWI0R5H8TaE_qABFszRnh_PKQ63jjUwfhVCEmj7hQvl1U&amp;_nc_ht=scontent.xx&amp;oh=80393ae7d8b7ec5136ddafd8c82822ef&amp;oe=5E2302C0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3.17 %</a:t>
                      </a:r>
                    </a:p>
                  </a:txBody>
                  <a:tcPr/>
                </a:tc>
                <a:extLst>
                  <a:ext uri="{0D108BD9-81ED-4DB2-BD59-A6C34878D82A}">
                    <a16:rowId xmlns:a16="http://schemas.microsoft.com/office/drawing/2014/main" val="3148940825"/>
                  </a:ext>
                </a:extLst>
              </a:tr>
            </a:tbl>
          </a:graphicData>
        </a:graphic>
      </p:graphicFrame>
      <p:sp>
        <p:nvSpPr>
          <p:cNvPr id="4" name="Text Placeholder 3">
            <a:extLst>
              <a:ext uri="{FF2B5EF4-FFF2-40B4-BE49-F238E27FC236}">
                <a16:creationId xmlns:a16="http://schemas.microsoft.com/office/drawing/2014/main" id="{023A1AB4-176E-4B24-841F-4C895F74721B}"/>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25162876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7C2B7-B8AF-4387-8FF7-2646F971FEA9}"/>
              </a:ext>
            </a:extLst>
          </p:cNvPr>
          <p:cNvSpPr>
            <a:spLocks noGrp="1"/>
          </p:cNvSpPr>
          <p:nvPr>
            <p:ph type="title"/>
          </p:nvPr>
        </p:nvSpPr>
        <p:spPr/>
        <p:txBody>
          <a:bodyPr/>
          <a:lstStyle/>
          <a:p>
            <a:r>
              <a:rPr lang="es-ES"/>
              <a:t>Facebook Own Videos Table | Asociación Bancaria Costarricense - 13 of 15</a:t>
            </a:r>
            <a:endParaRPr lang="en-US"/>
          </a:p>
        </p:txBody>
      </p:sp>
      <p:graphicFrame>
        <p:nvGraphicFramePr>
          <p:cNvPr id="5" name="Table Placeholder 4">
            <a:extLst>
              <a:ext uri="{FF2B5EF4-FFF2-40B4-BE49-F238E27FC236}">
                <a16:creationId xmlns:a16="http://schemas.microsoft.com/office/drawing/2014/main" id="{76113EAD-6795-433D-A73B-319BB60BF6C7}"/>
              </a:ext>
            </a:extLst>
          </p:cNvPr>
          <p:cNvGraphicFramePr>
            <a:graphicFrameLocks noGrp="1"/>
          </p:cNvGraphicFramePr>
          <p:nvPr>
            <p:ph type="tbl" sz="quarter" idx="13"/>
            <p:extLst>
              <p:ext uri="{D42A27DB-BD31-4B8C-83A1-F6EECF244321}">
                <p14:modId xmlns:p14="http://schemas.microsoft.com/office/powerpoint/2010/main" val="932462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09607528"/>
                    </a:ext>
                  </a:extLst>
                </a:gridCol>
                <a:gridCol w="987552">
                  <a:extLst>
                    <a:ext uri="{9D8B030D-6E8A-4147-A177-3AD203B41FA5}">
                      <a16:colId xmlns:a16="http://schemas.microsoft.com/office/drawing/2014/main" val="1369679768"/>
                    </a:ext>
                  </a:extLst>
                </a:gridCol>
                <a:gridCol w="208280">
                  <a:extLst>
                    <a:ext uri="{9D8B030D-6E8A-4147-A177-3AD203B41FA5}">
                      <a16:colId xmlns:a16="http://schemas.microsoft.com/office/drawing/2014/main" val="2849511708"/>
                    </a:ext>
                  </a:extLst>
                </a:gridCol>
                <a:gridCol w="246888">
                  <a:extLst>
                    <a:ext uri="{9D8B030D-6E8A-4147-A177-3AD203B41FA5}">
                      <a16:colId xmlns:a16="http://schemas.microsoft.com/office/drawing/2014/main" val="1755307141"/>
                    </a:ext>
                  </a:extLst>
                </a:gridCol>
                <a:gridCol w="246888">
                  <a:extLst>
                    <a:ext uri="{9D8B030D-6E8A-4147-A177-3AD203B41FA5}">
                      <a16:colId xmlns:a16="http://schemas.microsoft.com/office/drawing/2014/main" val="2621887154"/>
                    </a:ext>
                  </a:extLst>
                </a:gridCol>
                <a:gridCol w="246888">
                  <a:extLst>
                    <a:ext uri="{9D8B030D-6E8A-4147-A177-3AD203B41FA5}">
                      <a16:colId xmlns:a16="http://schemas.microsoft.com/office/drawing/2014/main" val="3065604509"/>
                    </a:ext>
                  </a:extLst>
                </a:gridCol>
                <a:gridCol w="246888">
                  <a:extLst>
                    <a:ext uri="{9D8B030D-6E8A-4147-A177-3AD203B41FA5}">
                      <a16:colId xmlns:a16="http://schemas.microsoft.com/office/drawing/2014/main" val="2099043911"/>
                    </a:ext>
                  </a:extLst>
                </a:gridCol>
                <a:gridCol w="246888">
                  <a:extLst>
                    <a:ext uri="{9D8B030D-6E8A-4147-A177-3AD203B41FA5}">
                      <a16:colId xmlns:a16="http://schemas.microsoft.com/office/drawing/2014/main" val="3892340423"/>
                    </a:ext>
                  </a:extLst>
                </a:gridCol>
                <a:gridCol w="246888">
                  <a:extLst>
                    <a:ext uri="{9D8B030D-6E8A-4147-A177-3AD203B41FA5}">
                      <a16:colId xmlns:a16="http://schemas.microsoft.com/office/drawing/2014/main" val="3000408419"/>
                    </a:ext>
                  </a:extLst>
                </a:gridCol>
                <a:gridCol w="246888">
                  <a:extLst>
                    <a:ext uri="{9D8B030D-6E8A-4147-A177-3AD203B41FA5}">
                      <a16:colId xmlns:a16="http://schemas.microsoft.com/office/drawing/2014/main" val="4013372930"/>
                    </a:ext>
                  </a:extLst>
                </a:gridCol>
                <a:gridCol w="246888">
                  <a:extLst>
                    <a:ext uri="{9D8B030D-6E8A-4147-A177-3AD203B41FA5}">
                      <a16:colId xmlns:a16="http://schemas.microsoft.com/office/drawing/2014/main" val="1946474161"/>
                    </a:ext>
                  </a:extLst>
                </a:gridCol>
                <a:gridCol w="246888">
                  <a:extLst>
                    <a:ext uri="{9D8B030D-6E8A-4147-A177-3AD203B41FA5}">
                      <a16:colId xmlns:a16="http://schemas.microsoft.com/office/drawing/2014/main" val="3233920506"/>
                    </a:ext>
                  </a:extLst>
                </a:gridCol>
                <a:gridCol w="246888">
                  <a:extLst>
                    <a:ext uri="{9D8B030D-6E8A-4147-A177-3AD203B41FA5}">
                      <a16:colId xmlns:a16="http://schemas.microsoft.com/office/drawing/2014/main" val="2750135071"/>
                    </a:ext>
                  </a:extLst>
                </a:gridCol>
                <a:gridCol w="246888">
                  <a:extLst>
                    <a:ext uri="{9D8B030D-6E8A-4147-A177-3AD203B41FA5}">
                      <a16:colId xmlns:a16="http://schemas.microsoft.com/office/drawing/2014/main" val="3576070980"/>
                    </a:ext>
                  </a:extLst>
                </a:gridCol>
                <a:gridCol w="246888">
                  <a:extLst>
                    <a:ext uri="{9D8B030D-6E8A-4147-A177-3AD203B41FA5}">
                      <a16:colId xmlns:a16="http://schemas.microsoft.com/office/drawing/2014/main" val="1514449769"/>
                    </a:ext>
                  </a:extLst>
                </a:gridCol>
                <a:gridCol w="246888">
                  <a:extLst>
                    <a:ext uri="{9D8B030D-6E8A-4147-A177-3AD203B41FA5}">
                      <a16:colId xmlns:a16="http://schemas.microsoft.com/office/drawing/2014/main" val="3683864473"/>
                    </a:ext>
                  </a:extLst>
                </a:gridCol>
                <a:gridCol w="246888">
                  <a:extLst>
                    <a:ext uri="{9D8B030D-6E8A-4147-A177-3AD203B41FA5}">
                      <a16:colId xmlns:a16="http://schemas.microsoft.com/office/drawing/2014/main" val="864205269"/>
                    </a:ext>
                  </a:extLst>
                </a:gridCol>
                <a:gridCol w="246888">
                  <a:extLst>
                    <a:ext uri="{9D8B030D-6E8A-4147-A177-3AD203B41FA5}">
                      <a16:colId xmlns:a16="http://schemas.microsoft.com/office/drawing/2014/main" val="1402904269"/>
                    </a:ext>
                  </a:extLst>
                </a:gridCol>
                <a:gridCol w="246888">
                  <a:extLst>
                    <a:ext uri="{9D8B030D-6E8A-4147-A177-3AD203B41FA5}">
                      <a16:colId xmlns:a16="http://schemas.microsoft.com/office/drawing/2014/main" val="4163570765"/>
                    </a:ext>
                  </a:extLst>
                </a:gridCol>
                <a:gridCol w="246888">
                  <a:extLst>
                    <a:ext uri="{9D8B030D-6E8A-4147-A177-3AD203B41FA5}">
                      <a16:colId xmlns:a16="http://schemas.microsoft.com/office/drawing/2014/main" val="2764644762"/>
                    </a:ext>
                  </a:extLst>
                </a:gridCol>
                <a:gridCol w="246888">
                  <a:extLst>
                    <a:ext uri="{9D8B030D-6E8A-4147-A177-3AD203B41FA5}">
                      <a16:colId xmlns:a16="http://schemas.microsoft.com/office/drawing/2014/main" val="1996424496"/>
                    </a:ext>
                  </a:extLst>
                </a:gridCol>
                <a:gridCol w="246888">
                  <a:extLst>
                    <a:ext uri="{9D8B030D-6E8A-4147-A177-3AD203B41FA5}">
                      <a16:colId xmlns:a16="http://schemas.microsoft.com/office/drawing/2014/main" val="674017695"/>
                    </a:ext>
                  </a:extLst>
                </a:gridCol>
                <a:gridCol w="208280">
                  <a:extLst>
                    <a:ext uri="{9D8B030D-6E8A-4147-A177-3AD203B41FA5}">
                      <a16:colId xmlns:a16="http://schemas.microsoft.com/office/drawing/2014/main" val="1269336935"/>
                    </a:ext>
                  </a:extLst>
                </a:gridCol>
                <a:gridCol w="208280">
                  <a:extLst>
                    <a:ext uri="{9D8B030D-6E8A-4147-A177-3AD203B41FA5}">
                      <a16:colId xmlns:a16="http://schemas.microsoft.com/office/drawing/2014/main" val="3749301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225520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- 2019-07-24 19:53:07</a:t>
                      </a:r>
                      <a:r>
                        <a:rPr kumimoji="0" lang="es-ES" sz="1000" b="0" i="0" u="none" strike="noStrike" kern="1200" cap="none" spc="0" normalizeH="0" baseline="0" noProof="0">
                          <a:ln>
                            <a:noFill/>
                          </a:ln>
                          <a:solidFill>
                            <a:prstClr val="black"/>
                          </a:solidFill>
                          <a:effectLst/>
                          <a:uLnTx/>
                          <a:uFillTx/>
                          <a:latin typeface="+mn-lt"/>
                          <a:ea typeface="+mn-ea"/>
                          <a:cs typeface="+mn-cs"/>
                        </a:rPr>
                        <a:t>
 El Sistema Bancario Nacional te permite hacer los pagos del IVA a través de sus plataformas virtuales y presenciales. Consulte con su banco cómo aprovechar estos servicios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https://scontent.xx.fbcdn.net/v/t15.5256-10/p228x119/65812610_2307866945993749_3076754690696806400_n.jpg?_nc_cat=101&amp;_nc_oc=AQl9w8GX6eFTn_vzQm0CAJ0pbTRMNpSZscwKzCL9kb4LaH3ol2e2-WoQvxeZca7wMFM&amp;_nc_ht=scontent.xx&amp;oh=d4c20bc3e1bd6b669ddda85ecb878dd5&amp;oe=5E24E6DB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3.00 %</a:t>
                      </a:r>
                    </a:p>
                  </a:txBody>
                  <a:tcPr/>
                </a:tc>
                <a:extLst>
                  <a:ext uri="{0D108BD9-81ED-4DB2-BD59-A6C34878D82A}">
                    <a16:rowId xmlns:a16="http://schemas.microsoft.com/office/drawing/2014/main" val="2219217732"/>
                  </a:ext>
                </a:extLst>
              </a:tr>
            </a:tbl>
          </a:graphicData>
        </a:graphic>
      </p:graphicFrame>
      <p:sp>
        <p:nvSpPr>
          <p:cNvPr id="4" name="Text Placeholder 3">
            <a:extLst>
              <a:ext uri="{FF2B5EF4-FFF2-40B4-BE49-F238E27FC236}">
                <a16:creationId xmlns:a16="http://schemas.microsoft.com/office/drawing/2014/main" id="{F7A056F6-BFD6-476D-B153-214729666CD6}"/>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25884602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3AD47-EA21-4680-8FAB-D4C076C8E51D}"/>
              </a:ext>
            </a:extLst>
          </p:cNvPr>
          <p:cNvSpPr>
            <a:spLocks noGrp="1"/>
          </p:cNvSpPr>
          <p:nvPr>
            <p:ph type="title"/>
          </p:nvPr>
        </p:nvSpPr>
        <p:spPr/>
        <p:txBody>
          <a:bodyPr/>
          <a:lstStyle/>
          <a:p>
            <a:r>
              <a:rPr lang="es-ES"/>
              <a:t>Facebook Own Videos Table | Asociación Bancaria Costarricense - 14 of 15</a:t>
            </a:r>
            <a:endParaRPr lang="en-US"/>
          </a:p>
        </p:txBody>
      </p:sp>
      <p:graphicFrame>
        <p:nvGraphicFramePr>
          <p:cNvPr id="5" name="Table Placeholder 4">
            <a:extLst>
              <a:ext uri="{FF2B5EF4-FFF2-40B4-BE49-F238E27FC236}">
                <a16:creationId xmlns:a16="http://schemas.microsoft.com/office/drawing/2014/main" id="{AA6DA2A2-6A31-43DB-8243-1A8D406A4BDD}"/>
              </a:ext>
            </a:extLst>
          </p:cNvPr>
          <p:cNvGraphicFramePr>
            <a:graphicFrameLocks noGrp="1"/>
          </p:cNvGraphicFramePr>
          <p:nvPr>
            <p:ph type="tbl" sz="quarter" idx="13"/>
            <p:extLst>
              <p:ext uri="{D42A27DB-BD31-4B8C-83A1-F6EECF244321}">
                <p14:modId xmlns:p14="http://schemas.microsoft.com/office/powerpoint/2010/main" val="2760858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5257697"/>
                    </a:ext>
                  </a:extLst>
                </a:gridCol>
                <a:gridCol w="987552">
                  <a:extLst>
                    <a:ext uri="{9D8B030D-6E8A-4147-A177-3AD203B41FA5}">
                      <a16:colId xmlns:a16="http://schemas.microsoft.com/office/drawing/2014/main" val="499104322"/>
                    </a:ext>
                  </a:extLst>
                </a:gridCol>
                <a:gridCol w="208280">
                  <a:extLst>
                    <a:ext uri="{9D8B030D-6E8A-4147-A177-3AD203B41FA5}">
                      <a16:colId xmlns:a16="http://schemas.microsoft.com/office/drawing/2014/main" val="1825865978"/>
                    </a:ext>
                  </a:extLst>
                </a:gridCol>
                <a:gridCol w="246888">
                  <a:extLst>
                    <a:ext uri="{9D8B030D-6E8A-4147-A177-3AD203B41FA5}">
                      <a16:colId xmlns:a16="http://schemas.microsoft.com/office/drawing/2014/main" val="3308205736"/>
                    </a:ext>
                  </a:extLst>
                </a:gridCol>
                <a:gridCol w="246888">
                  <a:extLst>
                    <a:ext uri="{9D8B030D-6E8A-4147-A177-3AD203B41FA5}">
                      <a16:colId xmlns:a16="http://schemas.microsoft.com/office/drawing/2014/main" val="717297146"/>
                    </a:ext>
                  </a:extLst>
                </a:gridCol>
                <a:gridCol w="246888">
                  <a:extLst>
                    <a:ext uri="{9D8B030D-6E8A-4147-A177-3AD203B41FA5}">
                      <a16:colId xmlns:a16="http://schemas.microsoft.com/office/drawing/2014/main" val="2903834273"/>
                    </a:ext>
                  </a:extLst>
                </a:gridCol>
                <a:gridCol w="246888">
                  <a:extLst>
                    <a:ext uri="{9D8B030D-6E8A-4147-A177-3AD203B41FA5}">
                      <a16:colId xmlns:a16="http://schemas.microsoft.com/office/drawing/2014/main" val="2585316638"/>
                    </a:ext>
                  </a:extLst>
                </a:gridCol>
                <a:gridCol w="246888">
                  <a:extLst>
                    <a:ext uri="{9D8B030D-6E8A-4147-A177-3AD203B41FA5}">
                      <a16:colId xmlns:a16="http://schemas.microsoft.com/office/drawing/2014/main" val="2610910690"/>
                    </a:ext>
                  </a:extLst>
                </a:gridCol>
                <a:gridCol w="246888">
                  <a:extLst>
                    <a:ext uri="{9D8B030D-6E8A-4147-A177-3AD203B41FA5}">
                      <a16:colId xmlns:a16="http://schemas.microsoft.com/office/drawing/2014/main" val="1672120607"/>
                    </a:ext>
                  </a:extLst>
                </a:gridCol>
                <a:gridCol w="246888">
                  <a:extLst>
                    <a:ext uri="{9D8B030D-6E8A-4147-A177-3AD203B41FA5}">
                      <a16:colId xmlns:a16="http://schemas.microsoft.com/office/drawing/2014/main" val="3664613396"/>
                    </a:ext>
                  </a:extLst>
                </a:gridCol>
                <a:gridCol w="246888">
                  <a:extLst>
                    <a:ext uri="{9D8B030D-6E8A-4147-A177-3AD203B41FA5}">
                      <a16:colId xmlns:a16="http://schemas.microsoft.com/office/drawing/2014/main" val="4202550136"/>
                    </a:ext>
                  </a:extLst>
                </a:gridCol>
                <a:gridCol w="246888">
                  <a:extLst>
                    <a:ext uri="{9D8B030D-6E8A-4147-A177-3AD203B41FA5}">
                      <a16:colId xmlns:a16="http://schemas.microsoft.com/office/drawing/2014/main" val="131617692"/>
                    </a:ext>
                  </a:extLst>
                </a:gridCol>
                <a:gridCol w="246888">
                  <a:extLst>
                    <a:ext uri="{9D8B030D-6E8A-4147-A177-3AD203B41FA5}">
                      <a16:colId xmlns:a16="http://schemas.microsoft.com/office/drawing/2014/main" val="3638363145"/>
                    </a:ext>
                  </a:extLst>
                </a:gridCol>
                <a:gridCol w="246888">
                  <a:extLst>
                    <a:ext uri="{9D8B030D-6E8A-4147-A177-3AD203B41FA5}">
                      <a16:colId xmlns:a16="http://schemas.microsoft.com/office/drawing/2014/main" val="4294839488"/>
                    </a:ext>
                  </a:extLst>
                </a:gridCol>
                <a:gridCol w="246888">
                  <a:extLst>
                    <a:ext uri="{9D8B030D-6E8A-4147-A177-3AD203B41FA5}">
                      <a16:colId xmlns:a16="http://schemas.microsoft.com/office/drawing/2014/main" val="4198937708"/>
                    </a:ext>
                  </a:extLst>
                </a:gridCol>
                <a:gridCol w="246888">
                  <a:extLst>
                    <a:ext uri="{9D8B030D-6E8A-4147-A177-3AD203B41FA5}">
                      <a16:colId xmlns:a16="http://schemas.microsoft.com/office/drawing/2014/main" val="1333291559"/>
                    </a:ext>
                  </a:extLst>
                </a:gridCol>
                <a:gridCol w="246888">
                  <a:extLst>
                    <a:ext uri="{9D8B030D-6E8A-4147-A177-3AD203B41FA5}">
                      <a16:colId xmlns:a16="http://schemas.microsoft.com/office/drawing/2014/main" val="1076462802"/>
                    </a:ext>
                  </a:extLst>
                </a:gridCol>
                <a:gridCol w="246888">
                  <a:extLst>
                    <a:ext uri="{9D8B030D-6E8A-4147-A177-3AD203B41FA5}">
                      <a16:colId xmlns:a16="http://schemas.microsoft.com/office/drawing/2014/main" val="2697785976"/>
                    </a:ext>
                  </a:extLst>
                </a:gridCol>
                <a:gridCol w="246888">
                  <a:extLst>
                    <a:ext uri="{9D8B030D-6E8A-4147-A177-3AD203B41FA5}">
                      <a16:colId xmlns:a16="http://schemas.microsoft.com/office/drawing/2014/main" val="2529651079"/>
                    </a:ext>
                  </a:extLst>
                </a:gridCol>
                <a:gridCol w="246888">
                  <a:extLst>
                    <a:ext uri="{9D8B030D-6E8A-4147-A177-3AD203B41FA5}">
                      <a16:colId xmlns:a16="http://schemas.microsoft.com/office/drawing/2014/main" val="3752405880"/>
                    </a:ext>
                  </a:extLst>
                </a:gridCol>
                <a:gridCol w="246888">
                  <a:extLst>
                    <a:ext uri="{9D8B030D-6E8A-4147-A177-3AD203B41FA5}">
                      <a16:colId xmlns:a16="http://schemas.microsoft.com/office/drawing/2014/main" val="1467283804"/>
                    </a:ext>
                  </a:extLst>
                </a:gridCol>
                <a:gridCol w="246888">
                  <a:extLst>
                    <a:ext uri="{9D8B030D-6E8A-4147-A177-3AD203B41FA5}">
                      <a16:colId xmlns:a16="http://schemas.microsoft.com/office/drawing/2014/main" val="1691483600"/>
                    </a:ext>
                  </a:extLst>
                </a:gridCol>
                <a:gridCol w="208280">
                  <a:extLst>
                    <a:ext uri="{9D8B030D-6E8A-4147-A177-3AD203B41FA5}">
                      <a16:colId xmlns:a16="http://schemas.microsoft.com/office/drawing/2014/main" val="2620433068"/>
                    </a:ext>
                  </a:extLst>
                </a:gridCol>
                <a:gridCol w="208280">
                  <a:extLst>
                    <a:ext uri="{9D8B030D-6E8A-4147-A177-3AD203B41FA5}">
                      <a16:colId xmlns:a16="http://schemas.microsoft.com/office/drawing/2014/main" val="2074845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686178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- 2019-09-05 20:57:46</a:t>
                      </a:r>
                      <a:r>
                        <a:rPr kumimoji="0" lang="es-ES" sz="1000" b="0" i="0" u="none" strike="noStrike" kern="1200" cap="none" spc="0" normalizeH="0" baseline="0" noProof="0">
                          <a:ln>
                            <a:noFill/>
                          </a:ln>
                          <a:solidFill>
                            <a:prstClr val="black"/>
                          </a:solidFill>
                          <a:effectLst/>
                          <a:uLnTx/>
                          <a:uFillTx/>
                          <a:latin typeface="+mn-lt"/>
                          <a:ea typeface="+mn-ea"/>
                          <a:cs typeface="+mn-cs"/>
                        </a:rPr>
                        <a:t>
 Se acerca el 5° Congreso de PLA/FT – ABCPLAT 2019. Expertos de alto nivel y temáticas de actualidad como: Reg Tech, Desafíos de AML, Intercambio de Información, Banca Corresponsal, Machine Learning, APNFDS y mucho más. https://abcplat.cr/index.html#programa
No puedes faltar a esta cita de actualización, 1 y 2 de octubre del 2019, Hotel Crowne Plaza Corobici. Inscripciones: https://abcplat.cr/form_inscripcion.html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https://scontent.xx.fbcdn.net/v/t15.5256-10/p168x128/69321037_504545080109000_4884203905266745344_n.jpg?_nc_cat=107&amp;_nc_oc=AQk8ebSvTJ2OGnMxZavuU47-FdCN4G-LD-F895agAK8uPmMlYGj-ju3th10pS953X4Y&amp;_nc_ht=scontent.xx&amp;oh=74d8be11a5f603a504cacb7f5b977aca&amp;oe=5E33F6B7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7.36 %</a:t>
                      </a:r>
                    </a:p>
                  </a:txBody>
                  <a:tcPr/>
                </a:tc>
                <a:extLst>
                  <a:ext uri="{0D108BD9-81ED-4DB2-BD59-A6C34878D82A}">
                    <a16:rowId xmlns:a16="http://schemas.microsoft.com/office/drawing/2014/main" val="2037146897"/>
                  </a:ext>
                </a:extLst>
              </a:tr>
            </a:tbl>
          </a:graphicData>
        </a:graphic>
      </p:graphicFrame>
      <p:sp>
        <p:nvSpPr>
          <p:cNvPr id="4" name="Text Placeholder 3">
            <a:extLst>
              <a:ext uri="{FF2B5EF4-FFF2-40B4-BE49-F238E27FC236}">
                <a16:creationId xmlns:a16="http://schemas.microsoft.com/office/drawing/2014/main" id="{A641715A-4A57-414D-BC91-AD0B4DE33EAE}"/>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21733663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05409-3D2A-4714-86FA-BD1358193390}"/>
              </a:ext>
            </a:extLst>
          </p:cNvPr>
          <p:cNvSpPr>
            <a:spLocks noGrp="1"/>
          </p:cNvSpPr>
          <p:nvPr>
            <p:ph type="title"/>
          </p:nvPr>
        </p:nvSpPr>
        <p:spPr/>
        <p:txBody>
          <a:bodyPr/>
          <a:lstStyle/>
          <a:p>
            <a:r>
              <a:rPr lang="es-ES"/>
              <a:t>Facebook Own Videos Table | Asociación Bancaria Costarricense - 15 of 15</a:t>
            </a:r>
            <a:endParaRPr lang="en-US"/>
          </a:p>
        </p:txBody>
      </p:sp>
      <p:graphicFrame>
        <p:nvGraphicFramePr>
          <p:cNvPr id="5" name="Table Placeholder 4">
            <a:extLst>
              <a:ext uri="{FF2B5EF4-FFF2-40B4-BE49-F238E27FC236}">
                <a16:creationId xmlns:a16="http://schemas.microsoft.com/office/drawing/2014/main" id="{DA1F4B9E-C206-4453-97D4-4B755C672934}"/>
              </a:ext>
            </a:extLst>
          </p:cNvPr>
          <p:cNvGraphicFramePr>
            <a:graphicFrameLocks noGrp="1"/>
          </p:cNvGraphicFramePr>
          <p:nvPr>
            <p:ph type="tbl" sz="quarter" idx="13"/>
            <p:extLst>
              <p:ext uri="{D42A27DB-BD31-4B8C-83A1-F6EECF244321}">
                <p14:modId xmlns:p14="http://schemas.microsoft.com/office/powerpoint/2010/main" val="3637853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58186021"/>
                    </a:ext>
                  </a:extLst>
                </a:gridCol>
                <a:gridCol w="987552">
                  <a:extLst>
                    <a:ext uri="{9D8B030D-6E8A-4147-A177-3AD203B41FA5}">
                      <a16:colId xmlns:a16="http://schemas.microsoft.com/office/drawing/2014/main" val="1952121849"/>
                    </a:ext>
                  </a:extLst>
                </a:gridCol>
                <a:gridCol w="208280">
                  <a:extLst>
                    <a:ext uri="{9D8B030D-6E8A-4147-A177-3AD203B41FA5}">
                      <a16:colId xmlns:a16="http://schemas.microsoft.com/office/drawing/2014/main" val="3249429271"/>
                    </a:ext>
                  </a:extLst>
                </a:gridCol>
                <a:gridCol w="246888">
                  <a:extLst>
                    <a:ext uri="{9D8B030D-6E8A-4147-A177-3AD203B41FA5}">
                      <a16:colId xmlns:a16="http://schemas.microsoft.com/office/drawing/2014/main" val="96816100"/>
                    </a:ext>
                  </a:extLst>
                </a:gridCol>
                <a:gridCol w="246888">
                  <a:extLst>
                    <a:ext uri="{9D8B030D-6E8A-4147-A177-3AD203B41FA5}">
                      <a16:colId xmlns:a16="http://schemas.microsoft.com/office/drawing/2014/main" val="4008275572"/>
                    </a:ext>
                  </a:extLst>
                </a:gridCol>
                <a:gridCol w="246888">
                  <a:extLst>
                    <a:ext uri="{9D8B030D-6E8A-4147-A177-3AD203B41FA5}">
                      <a16:colId xmlns:a16="http://schemas.microsoft.com/office/drawing/2014/main" val="759335292"/>
                    </a:ext>
                  </a:extLst>
                </a:gridCol>
                <a:gridCol w="246888">
                  <a:extLst>
                    <a:ext uri="{9D8B030D-6E8A-4147-A177-3AD203B41FA5}">
                      <a16:colId xmlns:a16="http://schemas.microsoft.com/office/drawing/2014/main" val="3620012109"/>
                    </a:ext>
                  </a:extLst>
                </a:gridCol>
                <a:gridCol w="246888">
                  <a:extLst>
                    <a:ext uri="{9D8B030D-6E8A-4147-A177-3AD203B41FA5}">
                      <a16:colId xmlns:a16="http://schemas.microsoft.com/office/drawing/2014/main" val="2943371769"/>
                    </a:ext>
                  </a:extLst>
                </a:gridCol>
                <a:gridCol w="246888">
                  <a:extLst>
                    <a:ext uri="{9D8B030D-6E8A-4147-A177-3AD203B41FA5}">
                      <a16:colId xmlns:a16="http://schemas.microsoft.com/office/drawing/2014/main" val="3164653795"/>
                    </a:ext>
                  </a:extLst>
                </a:gridCol>
                <a:gridCol w="246888">
                  <a:extLst>
                    <a:ext uri="{9D8B030D-6E8A-4147-A177-3AD203B41FA5}">
                      <a16:colId xmlns:a16="http://schemas.microsoft.com/office/drawing/2014/main" val="610214169"/>
                    </a:ext>
                  </a:extLst>
                </a:gridCol>
                <a:gridCol w="246888">
                  <a:extLst>
                    <a:ext uri="{9D8B030D-6E8A-4147-A177-3AD203B41FA5}">
                      <a16:colId xmlns:a16="http://schemas.microsoft.com/office/drawing/2014/main" val="4241277525"/>
                    </a:ext>
                  </a:extLst>
                </a:gridCol>
                <a:gridCol w="246888">
                  <a:extLst>
                    <a:ext uri="{9D8B030D-6E8A-4147-A177-3AD203B41FA5}">
                      <a16:colId xmlns:a16="http://schemas.microsoft.com/office/drawing/2014/main" val="2238968393"/>
                    </a:ext>
                  </a:extLst>
                </a:gridCol>
                <a:gridCol w="246888">
                  <a:extLst>
                    <a:ext uri="{9D8B030D-6E8A-4147-A177-3AD203B41FA5}">
                      <a16:colId xmlns:a16="http://schemas.microsoft.com/office/drawing/2014/main" val="1683396638"/>
                    </a:ext>
                  </a:extLst>
                </a:gridCol>
                <a:gridCol w="246888">
                  <a:extLst>
                    <a:ext uri="{9D8B030D-6E8A-4147-A177-3AD203B41FA5}">
                      <a16:colId xmlns:a16="http://schemas.microsoft.com/office/drawing/2014/main" val="354013725"/>
                    </a:ext>
                  </a:extLst>
                </a:gridCol>
                <a:gridCol w="246888">
                  <a:extLst>
                    <a:ext uri="{9D8B030D-6E8A-4147-A177-3AD203B41FA5}">
                      <a16:colId xmlns:a16="http://schemas.microsoft.com/office/drawing/2014/main" val="2541852682"/>
                    </a:ext>
                  </a:extLst>
                </a:gridCol>
                <a:gridCol w="246888">
                  <a:extLst>
                    <a:ext uri="{9D8B030D-6E8A-4147-A177-3AD203B41FA5}">
                      <a16:colId xmlns:a16="http://schemas.microsoft.com/office/drawing/2014/main" val="4109575829"/>
                    </a:ext>
                  </a:extLst>
                </a:gridCol>
                <a:gridCol w="246888">
                  <a:extLst>
                    <a:ext uri="{9D8B030D-6E8A-4147-A177-3AD203B41FA5}">
                      <a16:colId xmlns:a16="http://schemas.microsoft.com/office/drawing/2014/main" val="2209252407"/>
                    </a:ext>
                  </a:extLst>
                </a:gridCol>
                <a:gridCol w="246888">
                  <a:extLst>
                    <a:ext uri="{9D8B030D-6E8A-4147-A177-3AD203B41FA5}">
                      <a16:colId xmlns:a16="http://schemas.microsoft.com/office/drawing/2014/main" val="2347530015"/>
                    </a:ext>
                  </a:extLst>
                </a:gridCol>
                <a:gridCol w="246888">
                  <a:extLst>
                    <a:ext uri="{9D8B030D-6E8A-4147-A177-3AD203B41FA5}">
                      <a16:colId xmlns:a16="http://schemas.microsoft.com/office/drawing/2014/main" val="1857764041"/>
                    </a:ext>
                  </a:extLst>
                </a:gridCol>
                <a:gridCol w="246888">
                  <a:extLst>
                    <a:ext uri="{9D8B030D-6E8A-4147-A177-3AD203B41FA5}">
                      <a16:colId xmlns:a16="http://schemas.microsoft.com/office/drawing/2014/main" val="3944797885"/>
                    </a:ext>
                  </a:extLst>
                </a:gridCol>
                <a:gridCol w="246888">
                  <a:extLst>
                    <a:ext uri="{9D8B030D-6E8A-4147-A177-3AD203B41FA5}">
                      <a16:colId xmlns:a16="http://schemas.microsoft.com/office/drawing/2014/main" val="1989957784"/>
                    </a:ext>
                  </a:extLst>
                </a:gridCol>
                <a:gridCol w="246888">
                  <a:extLst>
                    <a:ext uri="{9D8B030D-6E8A-4147-A177-3AD203B41FA5}">
                      <a16:colId xmlns:a16="http://schemas.microsoft.com/office/drawing/2014/main" val="4116964054"/>
                    </a:ext>
                  </a:extLst>
                </a:gridCol>
                <a:gridCol w="208280">
                  <a:extLst>
                    <a:ext uri="{9D8B030D-6E8A-4147-A177-3AD203B41FA5}">
                      <a16:colId xmlns:a16="http://schemas.microsoft.com/office/drawing/2014/main" val="1281263384"/>
                    </a:ext>
                  </a:extLst>
                </a:gridCol>
                <a:gridCol w="208280">
                  <a:extLst>
                    <a:ext uri="{9D8B030D-6E8A-4147-A177-3AD203B41FA5}">
                      <a16:colId xmlns:a16="http://schemas.microsoft.com/office/drawing/2014/main" val="1070236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484135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- 2019-06-29 00:30:13</a:t>
                      </a:r>
                      <a:r>
                        <a:rPr kumimoji="0" lang="es-ES" sz="1000" b="0" i="0" u="none" strike="noStrike" kern="1200" cap="none" spc="0" normalizeH="0" baseline="0" noProof="0">
                          <a:ln>
                            <a:noFill/>
                          </a:ln>
                          <a:solidFill>
                            <a:prstClr val="black"/>
                          </a:solidFill>
                          <a:effectLst/>
                          <a:uLnTx/>
                          <a:uFillTx/>
                          <a:latin typeface="+mn-lt"/>
                          <a:ea typeface="+mn-ea"/>
                          <a:cs typeface="+mn-cs"/>
                        </a:rPr>
                        <a:t>
 Los servicios médicos estarán gravados con un 4% de IVA ¿Querés saber cómo pasar del 4% al 0% de Impuesto? ¡Te lo contamos en este video! #HablemosDelIVA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https://scontent.xx.fbcdn.net/v/t15.5256-10/p168x128/65523873_1315693138594084_8155757658012385280_n.jpg?_nc_cat=104&amp;_nc_oc=AQm-dQDrCMAVC5vHndNAlPUuaATHLqfjnU6hEgND2Y_PdFI7xEaFYcxjwmv8MD-DpPw&amp;_nc_ht=scontent.xx&amp;oh=c428064e8e655d54adbcd351892d7231&amp;oe=5E64A28D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3.47 %</a:t>
                      </a:r>
                    </a:p>
                  </a:txBody>
                  <a:tcPr/>
                </a:tc>
                <a:extLst>
                  <a:ext uri="{0D108BD9-81ED-4DB2-BD59-A6C34878D82A}">
                    <a16:rowId xmlns:a16="http://schemas.microsoft.com/office/drawing/2014/main" val="2234918741"/>
                  </a:ext>
                </a:extLst>
              </a:tr>
            </a:tbl>
          </a:graphicData>
        </a:graphic>
      </p:graphicFrame>
      <p:sp>
        <p:nvSpPr>
          <p:cNvPr id="4" name="Text Placeholder 3">
            <a:extLst>
              <a:ext uri="{FF2B5EF4-FFF2-40B4-BE49-F238E27FC236}">
                <a16:creationId xmlns:a16="http://schemas.microsoft.com/office/drawing/2014/main" id="{DB696BE2-794C-4050-A7C7-6AFD9924EECF}"/>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30585289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4230</Words>
  <Application>Microsoft Office PowerPoint</Application>
  <PresentationFormat>On-screen Show (4:3)</PresentationFormat>
  <Paragraphs>1348</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Estadísticas Generales</vt:lpstr>
      <vt:lpstr>Crecimiento General de Seguidores | Asociación Bancaria Costarricense</vt:lpstr>
      <vt:lpstr>Alcance | Asociación Bancaria Costarricense</vt:lpstr>
      <vt:lpstr>Engagement | Asociación Bancaria Costarricense</vt:lpstr>
      <vt:lpstr>Distribución Interacciones | Asociación Bancaria Costarricense</vt:lpstr>
      <vt:lpstr>Engagement x tipo post | Asociación Bancaria Costarricense</vt:lpstr>
      <vt:lpstr>Top 14 Posts del Periodo (Por % de interacción) | Asociación Bancaria Costarricense - 1 of 16</vt:lpstr>
      <vt:lpstr>Top 14 Posts del Periodo (Por % de interacción) | Asociación Bancaria Costarricense - 2 of 16</vt:lpstr>
      <vt:lpstr>Top 14 Posts del Periodo (Por % de interacción) | Asociación Bancaria Costarricense - 3 of 16</vt:lpstr>
      <vt:lpstr>Top 14 Posts del Periodo (Por % de interacción) | Asociación Bancaria Costarricense - 4 of 16</vt:lpstr>
      <vt:lpstr>Top 14 Posts del Periodo (Por % de interacción) | Asociación Bancaria Costarricense - 5 of 16</vt:lpstr>
      <vt:lpstr>Top 14 Posts del Periodo (Por % de interacción) | Asociación Bancaria Costarricense - 6 of 16</vt:lpstr>
      <vt:lpstr>Top 14 Posts del Periodo (Por % de interacción) | Asociación Bancaria Costarricense - 7 of 16</vt:lpstr>
      <vt:lpstr>Top 14 Posts del Periodo (Por % de interacción) | Asociación Bancaria Costarricense - 8 of 16</vt:lpstr>
      <vt:lpstr>Top 14 Posts del Periodo (Por % de interacción) | Asociación Bancaria Costarricense - 9 of 16</vt:lpstr>
      <vt:lpstr>Top 14 Posts del Periodo (Por % de interacción) | Asociación Bancaria Costarricense - 10 of 16</vt:lpstr>
      <vt:lpstr>Top 14 Posts del Periodo (Por % de interacción) | Asociación Bancaria Costarricense - 11 of 16</vt:lpstr>
      <vt:lpstr>Top 14 Posts del Periodo (Por % de interacción) | Asociación Bancaria Costarricense - 12 of 16</vt:lpstr>
      <vt:lpstr>Top 14 Posts del Periodo (Por % de interacción) | Asociación Bancaria Costarricense - 13 of 16</vt:lpstr>
      <vt:lpstr>Top 14 Posts del Periodo (Por % de interacción) | Asociación Bancaria Costarricense - 14 of 16</vt:lpstr>
      <vt:lpstr>Top 14 Posts del Periodo (Por % de interacción) | Asociación Bancaria Costarricense - 15 of 16</vt:lpstr>
      <vt:lpstr>Top 14 Posts del Periodo (Por % de interacción) | Asociación Bancaria Costarricense - 16 of 16</vt:lpstr>
      <vt:lpstr>Facebook Own Videos Table | Asociación Bancaria Costarricense - 1 of 15</vt:lpstr>
      <vt:lpstr>Facebook Own Videos Table | Asociación Bancaria Costarricense - 2 of 15</vt:lpstr>
      <vt:lpstr>Facebook Own Videos Table | Asociación Bancaria Costarricense - 3 of 15</vt:lpstr>
      <vt:lpstr>Facebook Own Videos Table | Asociación Bancaria Costarricense - 4 of 15</vt:lpstr>
      <vt:lpstr>Facebook Own Videos Table | Asociación Bancaria Costarricense - 5 of 15</vt:lpstr>
      <vt:lpstr>Facebook Own Videos Table | Asociación Bancaria Costarricense - 6 of 15</vt:lpstr>
      <vt:lpstr>Facebook Own Videos Table | Asociación Bancaria Costarricense - 7 of 15</vt:lpstr>
      <vt:lpstr>Facebook Own Videos Table | Asociación Bancaria Costarricense - 8 of 15</vt:lpstr>
      <vt:lpstr>Facebook Own Videos Table | Asociación Bancaria Costarricense - 9 of 15</vt:lpstr>
      <vt:lpstr>Facebook Own Videos Table | Asociación Bancaria Costarricense - 10 of 15</vt:lpstr>
      <vt:lpstr>Facebook Own Videos Table | Asociación Bancaria Costarricense - 11 of 15</vt:lpstr>
      <vt:lpstr>Facebook Own Videos Table | Asociación Bancaria Costarricense - 12 of 15</vt:lpstr>
      <vt:lpstr>Facebook Own Videos Table | Asociación Bancaria Costarricense - 13 of 15</vt:lpstr>
      <vt:lpstr>Facebook Own Videos Table | Asociación Bancaria Costarricense - 14 of 15</vt:lpstr>
      <vt:lpstr>Facebook Own Videos Table | Asociación Bancaria Costarricense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Estadísticas Generales</dc:title>
  <dc:creator>Frederik Peiniger</dc:creator>
  <cp:lastModifiedBy>Frederik Peiniger</cp:lastModifiedBy>
  <cp:revision>1</cp:revision>
  <dcterms:created xsi:type="dcterms:W3CDTF">2019-10-14T19:30:55Z</dcterms:created>
  <dcterms:modified xsi:type="dcterms:W3CDTF">2019-10-14T19:34:05Z</dcterms:modified>
</cp:coreProperties>
</file>