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A88B-478F-A99F-5564535ED732}"/>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A88B-478F-A99F-5564535ED732}"/>
            </c:ext>
          </c:extLst>
        </c:ser>
        <c:dLbls>
          <c:showLegendKey val="0"/>
          <c:showVal val="0"/>
          <c:showCatName val="0"/>
          <c:showSerName val="0"/>
          <c:showPercent val="0"/>
          <c:showBubbleSize val="0"/>
        </c:dLbls>
        <c:gapWidth val="219"/>
        <c:overlap val="-27"/>
        <c:axId val="311375184"/>
        <c:axId val="311379776"/>
      </c:barChart>
      <c:catAx>
        <c:axId val="311375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379776"/>
        <c:crosses val="autoZero"/>
        <c:auto val="1"/>
        <c:lblAlgn val="ctr"/>
        <c:lblOffset val="100"/>
        <c:noMultiLvlLbl val="0"/>
      </c:catAx>
      <c:valAx>
        <c:axId val="311379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37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Sheet1!$A$2:$A$11</c:f>
              <c:numCache>
                <c:formatCode>m/d/yyyy</c:formatCode>
                <c:ptCount val="10"/>
                <c:pt idx="0">
                  <c:v>43466</c:v>
                </c:pt>
                <c:pt idx="1">
                  <c:v>43497</c:v>
                </c:pt>
                <c:pt idx="2">
                  <c:v>43525</c:v>
                </c:pt>
                <c:pt idx="3">
                  <c:v>43556</c:v>
                </c:pt>
                <c:pt idx="4">
                  <c:v>43586</c:v>
                </c:pt>
                <c:pt idx="5">
                  <c:v>43617</c:v>
                </c:pt>
                <c:pt idx="6">
                  <c:v>43647</c:v>
                </c:pt>
                <c:pt idx="7">
                  <c:v>43678</c:v>
                </c:pt>
                <c:pt idx="8">
                  <c:v>43709</c:v>
                </c:pt>
                <c:pt idx="9">
                  <c:v>43739</c:v>
                </c:pt>
              </c:numCache>
            </c:numRef>
          </c:cat>
          <c:val>
            <c:numRef>
              <c:f>Sheet1!$B$2:$B$11</c:f>
              <c:numCache>
                <c:formatCode>General</c:formatCode>
                <c:ptCount val="10"/>
                <c:pt idx="0">
                  <c:v>118628</c:v>
                </c:pt>
                <c:pt idx="1">
                  <c:v>139350</c:v>
                </c:pt>
                <c:pt idx="2">
                  <c:v>169761</c:v>
                </c:pt>
                <c:pt idx="3">
                  <c:v>183134</c:v>
                </c:pt>
                <c:pt idx="4">
                  <c:v>180656</c:v>
                </c:pt>
                <c:pt idx="5">
                  <c:v>248070</c:v>
                </c:pt>
                <c:pt idx="6">
                  <c:v>200715</c:v>
                </c:pt>
                <c:pt idx="7">
                  <c:v>88253</c:v>
                </c:pt>
                <c:pt idx="8">
                  <c:v>169287</c:v>
                </c:pt>
                <c:pt idx="9">
                  <c:v>49216</c:v>
                </c:pt>
              </c:numCache>
            </c:numRef>
          </c:val>
          <c:smooth val="0"/>
          <c:extLst>
            <c:ext xmlns:c16="http://schemas.microsoft.com/office/drawing/2014/chart" uri="{C3380CC4-5D6E-409C-BE32-E72D297353CC}">
              <c16:uniqueId val="{00000000-CFF3-494A-999F-DC03C1089015}"/>
            </c:ext>
          </c:extLst>
        </c:ser>
        <c:dLbls>
          <c:showLegendKey val="0"/>
          <c:showVal val="0"/>
          <c:showCatName val="0"/>
          <c:showSerName val="0"/>
          <c:showPercent val="0"/>
          <c:showBubbleSize val="0"/>
        </c:dLbls>
        <c:smooth val="0"/>
        <c:axId val="313177408"/>
        <c:axId val="313177736"/>
      </c:lineChart>
      <c:dateAx>
        <c:axId val="313177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177736"/>
        <c:crosses val="autoZero"/>
        <c:auto val="1"/>
        <c:lblOffset val="100"/>
        <c:baseTimeUnit val="months"/>
      </c:dateAx>
      <c:valAx>
        <c:axId val="313177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17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Sheet1!$A$2:$A$11</c:f>
              <c:numCache>
                <c:formatCode>m/d/yyyy</c:formatCode>
                <c:ptCount val="10"/>
                <c:pt idx="0">
                  <c:v>43466</c:v>
                </c:pt>
                <c:pt idx="1">
                  <c:v>43497</c:v>
                </c:pt>
                <c:pt idx="2">
                  <c:v>43525</c:v>
                </c:pt>
                <c:pt idx="3">
                  <c:v>43556</c:v>
                </c:pt>
                <c:pt idx="4">
                  <c:v>43586</c:v>
                </c:pt>
                <c:pt idx="5">
                  <c:v>43617</c:v>
                </c:pt>
                <c:pt idx="6">
                  <c:v>43647</c:v>
                </c:pt>
                <c:pt idx="7">
                  <c:v>43678</c:v>
                </c:pt>
                <c:pt idx="8">
                  <c:v>43709</c:v>
                </c:pt>
                <c:pt idx="9">
                  <c:v>43739</c:v>
                </c:pt>
              </c:numCache>
            </c:numRef>
          </c:cat>
          <c:val>
            <c:numRef>
              <c:f>Sheet1!$B$2:$B$11</c:f>
              <c:numCache>
                <c:formatCode>General</c:formatCode>
                <c:ptCount val="10"/>
                <c:pt idx="0">
                  <c:v>2.0770812961526799</c:v>
                </c:pt>
                <c:pt idx="1">
                  <c:v>1.7610333692142099</c:v>
                </c:pt>
                <c:pt idx="2">
                  <c:v>1.0550126354109599</c:v>
                </c:pt>
                <c:pt idx="3">
                  <c:v>2.8847728985333099</c:v>
                </c:pt>
                <c:pt idx="4">
                  <c:v>2.5711850146134099</c:v>
                </c:pt>
                <c:pt idx="5">
                  <c:v>4.27822791953884</c:v>
                </c:pt>
                <c:pt idx="6">
                  <c:v>3.8990608574346699</c:v>
                </c:pt>
                <c:pt idx="7">
                  <c:v>3.48090149909918</c:v>
                </c:pt>
                <c:pt idx="8">
                  <c:v>4.9525362254632697</c:v>
                </c:pt>
                <c:pt idx="9">
                  <c:v>5.3153446033810097</c:v>
                </c:pt>
              </c:numCache>
            </c:numRef>
          </c:val>
          <c:smooth val="0"/>
          <c:extLst>
            <c:ext xmlns:c16="http://schemas.microsoft.com/office/drawing/2014/chart" uri="{C3380CC4-5D6E-409C-BE32-E72D297353CC}">
              <c16:uniqueId val="{00000000-B571-438F-B7B6-11C3B24714B6}"/>
            </c:ext>
          </c:extLst>
        </c:ser>
        <c:dLbls>
          <c:showLegendKey val="0"/>
          <c:showVal val="0"/>
          <c:showCatName val="0"/>
          <c:showSerName val="0"/>
          <c:showPercent val="0"/>
          <c:showBubbleSize val="0"/>
        </c:dLbls>
        <c:smooth val="0"/>
        <c:axId val="261565280"/>
        <c:axId val="189676048"/>
      </c:lineChart>
      <c:dateAx>
        <c:axId val="261565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676048"/>
        <c:crosses val="autoZero"/>
        <c:auto val="1"/>
        <c:lblOffset val="100"/>
        <c:baseTimeUnit val="months"/>
      </c:dateAx>
      <c:valAx>
        <c:axId val="189676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56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Asociación Bancaria Costarricense</c:v>
                </c:pt>
              </c:strCache>
            </c:strRef>
          </c:cat>
          <c:val>
            <c:numRef>
              <c:f>Sheet1!$B$2</c:f>
              <c:numCache>
                <c:formatCode>General</c:formatCode>
                <c:ptCount val="1"/>
                <c:pt idx="0">
                  <c:v>13753</c:v>
                </c:pt>
              </c:numCache>
            </c:numRef>
          </c:val>
          <c:extLst>
            <c:ext xmlns:c16="http://schemas.microsoft.com/office/drawing/2014/chart" uri="{C3380CC4-5D6E-409C-BE32-E72D297353CC}">
              <c16:uniqueId val="{00000000-C18F-42FA-B005-80AACEBB0E4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Asociación Bancaria Costarricense</c:v>
                </c:pt>
              </c:strCache>
            </c:strRef>
          </c:cat>
          <c:val>
            <c:numRef>
              <c:f>Sheet1!$C$2</c:f>
              <c:numCache>
                <c:formatCode>General</c:formatCode>
                <c:ptCount val="1"/>
                <c:pt idx="0">
                  <c:v>783</c:v>
                </c:pt>
              </c:numCache>
            </c:numRef>
          </c:val>
          <c:extLst>
            <c:ext xmlns:c16="http://schemas.microsoft.com/office/drawing/2014/chart" uri="{C3380CC4-5D6E-409C-BE32-E72D297353CC}">
              <c16:uniqueId val="{00000001-C18F-42FA-B005-80AACEBB0E4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Asociación Bancaria Costarricense</c:v>
                </c:pt>
              </c:strCache>
            </c:strRef>
          </c:cat>
          <c:val>
            <c:numRef>
              <c:f>Sheet1!$D$2</c:f>
              <c:numCache>
                <c:formatCode>General</c:formatCode>
                <c:ptCount val="1"/>
                <c:pt idx="0">
                  <c:v>607</c:v>
                </c:pt>
              </c:numCache>
            </c:numRef>
          </c:val>
          <c:extLst>
            <c:ext xmlns:c16="http://schemas.microsoft.com/office/drawing/2014/chart" uri="{C3380CC4-5D6E-409C-BE32-E72D297353CC}">
              <c16:uniqueId val="{00000002-C18F-42FA-B005-80AACEBB0E4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Asociación Bancaria Costarricense</c:v>
                </c:pt>
              </c:strCache>
            </c:strRef>
          </c:cat>
          <c:val>
            <c:numRef>
              <c:f>Sheet1!$E$2</c:f>
              <c:numCache>
                <c:formatCode>General</c:formatCode>
                <c:ptCount val="1"/>
                <c:pt idx="0">
                  <c:v>178</c:v>
                </c:pt>
              </c:numCache>
            </c:numRef>
          </c:val>
          <c:extLst>
            <c:ext xmlns:c16="http://schemas.microsoft.com/office/drawing/2014/chart" uri="{C3380CC4-5D6E-409C-BE32-E72D297353CC}">
              <c16:uniqueId val="{00000003-C18F-42FA-B005-80AACEBB0E4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Asociación Bancaria Costarricense</c:v>
                </c:pt>
              </c:strCache>
            </c:strRef>
          </c:cat>
          <c:val>
            <c:numRef>
              <c:f>Sheet1!$F$2</c:f>
              <c:numCache>
                <c:formatCode>General</c:formatCode>
                <c:ptCount val="1"/>
                <c:pt idx="0">
                  <c:v>58</c:v>
                </c:pt>
              </c:numCache>
            </c:numRef>
          </c:val>
          <c:extLst>
            <c:ext xmlns:c16="http://schemas.microsoft.com/office/drawing/2014/chart" uri="{C3380CC4-5D6E-409C-BE32-E72D297353CC}">
              <c16:uniqueId val="{00000004-C18F-42FA-B005-80AACEBB0E4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Asociación Bancaria Costarricense</c:v>
                </c:pt>
              </c:strCache>
            </c:strRef>
          </c:cat>
          <c:val>
            <c:numRef>
              <c:f>Sheet1!$G$2</c:f>
              <c:numCache>
                <c:formatCode>General</c:formatCode>
                <c:ptCount val="1"/>
                <c:pt idx="0">
                  <c:v>232</c:v>
                </c:pt>
              </c:numCache>
            </c:numRef>
          </c:val>
          <c:extLst>
            <c:ext xmlns:c16="http://schemas.microsoft.com/office/drawing/2014/chart" uri="{C3380CC4-5D6E-409C-BE32-E72D297353CC}">
              <c16:uniqueId val="{00000005-C18F-42FA-B005-80AACEBB0E4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Asociación Bancaria Costarricense</c:v>
                </c:pt>
              </c:strCache>
            </c:strRef>
          </c:cat>
          <c:val>
            <c:numRef>
              <c:f>Sheet1!$H$2</c:f>
              <c:numCache>
                <c:formatCode>General</c:formatCode>
                <c:ptCount val="1"/>
                <c:pt idx="0">
                  <c:v>1130</c:v>
                </c:pt>
              </c:numCache>
            </c:numRef>
          </c:val>
          <c:extLst>
            <c:ext xmlns:c16="http://schemas.microsoft.com/office/drawing/2014/chart" uri="{C3380CC4-5D6E-409C-BE32-E72D297353CC}">
              <c16:uniqueId val="{00000006-C18F-42FA-B005-80AACEBB0E4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Asociación Bancaria Costarricense</c:v>
                </c:pt>
              </c:strCache>
            </c:strRef>
          </c:cat>
          <c:val>
            <c:numRef>
              <c:f>Sheet1!$I$2</c:f>
              <c:numCache>
                <c:formatCode>General</c:formatCode>
                <c:ptCount val="1"/>
                <c:pt idx="0">
                  <c:v>4149</c:v>
                </c:pt>
              </c:numCache>
            </c:numRef>
          </c:val>
          <c:extLst>
            <c:ext xmlns:c16="http://schemas.microsoft.com/office/drawing/2014/chart" uri="{C3380CC4-5D6E-409C-BE32-E72D297353CC}">
              <c16:uniqueId val="{00000007-C18F-42FA-B005-80AACEBB0E46}"/>
            </c:ext>
          </c:extLst>
        </c:ser>
        <c:dLbls>
          <c:showLegendKey val="0"/>
          <c:showVal val="0"/>
          <c:showCatName val="0"/>
          <c:showSerName val="0"/>
          <c:showPercent val="0"/>
          <c:showBubbleSize val="0"/>
        </c:dLbls>
        <c:gapWidth val="150"/>
        <c:overlap val="100"/>
        <c:axId val="189674080"/>
        <c:axId val="189677688"/>
      </c:barChart>
      <c:catAx>
        <c:axId val="189674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677688"/>
        <c:crosses val="autoZero"/>
        <c:auto val="1"/>
        <c:lblAlgn val="ctr"/>
        <c:lblOffset val="100"/>
        <c:noMultiLvlLbl val="0"/>
      </c:catAx>
      <c:valAx>
        <c:axId val="189677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67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Asociación Bancaria Costarricense</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5.8614564831261102</c:v>
                </c:pt>
                <c:pt idx="1">
                  <c:v>2.05175833108814</c:v>
                </c:pt>
                <c:pt idx="2">
                  <c:v>3.4683843670883201</c:v>
                </c:pt>
                <c:pt idx="3">
                  <c:v>2.4194338018208401</c:v>
                </c:pt>
              </c:numCache>
            </c:numRef>
          </c:val>
          <c:extLst>
            <c:ext xmlns:c16="http://schemas.microsoft.com/office/drawing/2014/chart" uri="{C3380CC4-5D6E-409C-BE32-E72D297353CC}">
              <c16:uniqueId val="{00000000-2E8F-43EE-AD2C-DE7BA1024B44}"/>
            </c:ext>
          </c:extLst>
        </c:ser>
        <c:dLbls>
          <c:showLegendKey val="0"/>
          <c:showVal val="0"/>
          <c:showCatName val="0"/>
          <c:showSerName val="0"/>
          <c:showPercent val="0"/>
          <c:showBubbleSize val="0"/>
        </c:dLbls>
        <c:gapWidth val="219"/>
        <c:overlap val="-27"/>
        <c:axId val="311381744"/>
        <c:axId val="310450816"/>
      </c:barChart>
      <c:catAx>
        <c:axId val="311381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50816"/>
        <c:crosses val="autoZero"/>
        <c:auto val="1"/>
        <c:lblAlgn val="ctr"/>
        <c:lblOffset val="100"/>
        <c:noMultiLvlLbl val="0"/>
      </c:catAx>
      <c:valAx>
        <c:axId val="31045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38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5.9732072498029902</c:v>
                </c:pt>
                <c:pt idx="1">
                  <c:v>6.0590140968391601</c:v>
                </c:pt>
                <c:pt idx="2">
                  <c:v>3.8467600169727798</c:v>
                </c:pt>
                <c:pt idx="3">
                  <c:v>2.4783293932230102</c:v>
                </c:pt>
                <c:pt idx="4">
                  <c:v>3.7785657998423998</c:v>
                </c:pt>
                <c:pt idx="5">
                  <c:v>1.05069608615708E-2</c:v>
                </c:pt>
                <c:pt idx="6">
                  <c:v>0</c:v>
                </c:pt>
                <c:pt idx="7">
                  <c:v>0</c:v>
                </c:pt>
                <c:pt idx="8">
                  <c:v>0</c:v>
                </c:pt>
                <c:pt idx="9">
                  <c:v>0</c:v>
                </c:pt>
                <c:pt idx="10">
                  <c:v>0</c:v>
                </c:pt>
                <c:pt idx="11">
                  <c:v>0</c:v>
                </c:pt>
                <c:pt idx="12">
                  <c:v>0</c:v>
                </c:pt>
                <c:pt idx="13">
                  <c:v>0</c:v>
                </c:pt>
                <c:pt idx="14">
                  <c:v>0.323089046493302</c:v>
                </c:pt>
                <c:pt idx="15">
                  <c:v>7.09219858156028E-2</c:v>
                </c:pt>
                <c:pt idx="16">
                  <c:v>2.9314420803782499</c:v>
                </c:pt>
                <c:pt idx="17">
                  <c:v>0</c:v>
                </c:pt>
                <c:pt idx="18">
                  <c:v>2.5185185185185199</c:v>
                </c:pt>
                <c:pt idx="19">
                  <c:v>0.40977147360126098</c:v>
                </c:pt>
                <c:pt idx="20">
                  <c:v>0.84581034935644905</c:v>
                </c:pt>
                <c:pt idx="21">
                  <c:v>1.3921723141581299</c:v>
                </c:pt>
                <c:pt idx="22">
                  <c:v>1.5697399527186799</c:v>
                </c:pt>
                <c:pt idx="23">
                  <c:v>5.5886524822694996</c:v>
                </c:pt>
              </c:numCache>
            </c:numRef>
          </c:val>
          <c:smooth val="0"/>
          <c:extLst>
            <c:ext xmlns:c16="http://schemas.microsoft.com/office/drawing/2014/chart" uri="{C3380CC4-5D6E-409C-BE32-E72D297353CC}">
              <c16:uniqueId val="{00000000-130E-4844-B311-ACE22F981F83}"/>
            </c:ext>
          </c:extLst>
        </c:ser>
        <c:dLbls>
          <c:showLegendKey val="0"/>
          <c:showVal val="0"/>
          <c:showCatName val="0"/>
          <c:showSerName val="0"/>
          <c:showPercent val="0"/>
          <c:showBubbleSize val="0"/>
        </c:dLbls>
        <c:smooth val="0"/>
        <c:axId val="519831192"/>
        <c:axId val="519827256"/>
      </c:lineChart>
      <c:catAx>
        <c:axId val="519831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827256"/>
        <c:crosses val="autoZero"/>
        <c:auto val="1"/>
        <c:lblAlgn val="ctr"/>
        <c:lblOffset val="100"/>
        <c:noMultiLvlLbl val="0"/>
      </c:catAx>
      <c:valAx>
        <c:axId val="519827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83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FFEC0-9BA0-4E1B-90D3-FC07E99C08AD}"/>
              </a:ext>
            </a:extLst>
          </p:cNvPr>
          <p:cNvSpPr>
            <a:spLocks noGrp="1"/>
          </p:cNvSpPr>
          <p:nvPr>
            <p:ph type="ctrTitle"/>
          </p:nvPr>
        </p:nvSpPr>
        <p:spPr/>
        <p:txBody>
          <a:bodyPr/>
          <a:lstStyle/>
          <a:p>
            <a:r>
              <a:rPr lang="en-US"/>
              <a:t>Estadísticas Generales</a:t>
            </a:r>
          </a:p>
        </p:txBody>
      </p:sp>
      <p:sp>
        <p:nvSpPr>
          <p:cNvPr id="3" name="Subtitle 2">
            <a:extLst>
              <a:ext uri="{FF2B5EF4-FFF2-40B4-BE49-F238E27FC236}">
                <a16:creationId xmlns:a16="http://schemas.microsoft.com/office/drawing/2014/main" id="{D80585B9-566F-4043-89AD-5AE9C68E11E4}"/>
              </a:ext>
            </a:extLst>
          </p:cNvPr>
          <p:cNvSpPr>
            <a:spLocks noGrp="1"/>
          </p:cNvSpPr>
          <p:nvPr>
            <p:ph type="subTitle" idx="1"/>
          </p:nvPr>
        </p:nvSpPr>
        <p:spPr/>
        <p:txBody>
          <a:bodyPr/>
          <a:lstStyle/>
          <a:p>
            <a:r>
              <a:rPr lang="en-US"/>
              <a:t>Asociación Bancaria Costarricense</a:t>
            </a:r>
          </a:p>
        </p:txBody>
      </p:sp>
    </p:spTree>
    <p:extLst>
      <p:ext uri="{BB962C8B-B14F-4D97-AF65-F5344CB8AC3E}">
        <p14:creationId xmlns:p14="http://schemas.microsoft.com/office/powerpoint/2010/main" val="1716818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B95C0-3115-490E-8CC6-88E9EA899023}"/>
              </a:ext>
            </a:extLst>
          </p:cNvPr>
          <p:cNvSpPr>
            <a:spLocks noGrp="1"/>
          </p:cNvSpPr>
          <p:nvPr>
            <p:ph type="title"/>
          </p:nvPr>
        </p:nvSpPr>
        <p:spPr/>
        <p:txBody>
          <a:bodyPr/>
          <a:lstStyle/>
          <a:p>
            <a:r>
              <a:rPr lang="es-ES"/>
              <a:t>Crecimiento General de Seguidores | Asociación Bancaria Costarricense</a:t>
            </a:r>
            <a:endParaRPr lang="en-US"/>
          </a:p>
        </p:txBody>
      </p:sp>
      <p:graphicFrame>
        <p:nvGraphicFramePr>
          <p:cNvPr id="5" name="Table Placeholder 4">
            <a:extLst>
              <a:ext uri="{FF2B5EF4-FFF2-40B4-BE49-F238E27FC236}">
                <a16:creationId xmlns:a16="http://schemas.microsoft.com/office/drawing/2014/main" id="{D63EA1D4-8AEF-47B0-9662-7421DA14A8E5}"/>
              </a:ext>
            </a:extLst>
          </p:cNvPr>
          <p:cNvGraphicFramePr>
            <a:graphicFrameLocks noGrp="1"/>
          </p:cNvGraphicFramePr>
          <p:nvPr>
            <p:ph type="tbl" sz="quarter" idx="13"/>
            <p:extLst>
              <p:ext uri="{D42A27DB-BD31-4B8C-83A1-F6EECF244321}">
                <p14:modId xmlns:p14="http://schemas.microsoft.com/office/powerpoint/2010/main" val="2563338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0234324"/>
                    </a:ext>
                  </a:extLst>
                </a:gridCol>
                <a:gridCol w="1234440">
                  <a:extLst>
                    <a:ext uri="{9D8B030D-6E8A-4147-A177-3AD203B41FA5}">
                      <a16:colId xmlns:a16="http://schemas.microsoft.com/office/drawing/2014/main" val="3500445780"/>
                    </a:ext>
                  </a:extLst>
                </a:gridCol>
                <a:gridCol w="822960">
                  <a:extLst>
                    <a:ext uri="{9D8B030D-6E8A-4147-A177-3AD203B41FA5}">
                      <a16:colId xmlns:a16="http://schemas.microsoft.com/office/drawing/2014/main" val="4028064284"/>
                    </a:ext>
                  </a:extLst>
                </a:gridCol>
                <a:gridCol w="822960">
                  <a:extLst>
                    <a:ext uri="{9D8B030D-6E8A-4147-A177-3AD203B41FA5}">
                      <a16:colId xmlns:a16="http://schemas.microsoft.com/office/drawing/2014/main" val="1723227378"/>
                    </a:ext>
                  </a:extLst>
                </a:gridCol>
                <a:gridCol w="822960">
                  <a:extLst>
                    <a:ext uri="{9D8B030D-6E8A-4147-A177-3AD203B41FA5}">
                      <a16:colId xmlns:a16="http://schemas.microsoft.com/office/drawing/2014/main" val="1840267121"/>
                    </a:ext>
                  </a:extLst>
                </a:gridCol>
                <a:gridCol w="822960">
                  <a:extLst>
                    <a:ext uri="{9D8B030D-6E8A-4147-A177-3AD203B41FA5}">
                      <a16:colId xmlns:a16="http://schemas.microsoft.com/office/drawing/2014/main" val="1541593192"/>
                    </a:ext>
                  </a:extLst>
                </a:gridCol>
                <a:gridCol w="822960">
                  <a:extLst>
                    <a:ext uri="{9D8B030D-6E8A-4147-A177-3AD203B41FA5}">
                      <a16:colId xmlns:a16="http://schemas.microsoft.com/office/drawing/2014/main" val="2872243021"/>
                    </a:ext>
                  </a:extLst>
                </a:gridCol>
                <a:gridCol w="822960">
                  <a:extLst>
                    <a:ext uri="{9D8B030D-6E8A-4147-A177-3AD203B41FA5}">
                      <a16:colId xmlns:a16="http://schemas.microsoft.com/office/drawing/2014/main" val="65979190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797503125"/>
                  </a:ext>
                </a:extLst>
              </a:tr>
              <a:tr h="370840">
                <a:tc>
                  <a:txBody>
                    <a:bodyPr/>
                    <a:lstStyle/>
                    <a:p>
                      <a:r>
                        <a:rPr lang="en-US" sz="1000"/>
                        <a:t>Asociación Bancaria Costarricense</a:t>
                      </a:r>
                    </a:p>
                  </a:txBody>
                  <a:tcPr/>
                </a:tc>
                <a:tc>
                  <a:txBody>
                    <a:bodyPr/>
                    <a:lstStyle/>
                    <a:p>
                      <a:r>
                        <a:rPr lang="en-US" sz="1000"/>
                        <a:t>7044</a:t>
                      </a:r>
                    </a:p>
                  </a:txBody>
                  <a:tcPr/>
                </a:tc>
                <a:tc>
                  <a:txBody>
                    <a:bodyPr/>
                    <a:lstStyle/>
                    <a:p>
                      <a:r>
                        <a:rPr lang="en-US" sz="1000"/>
                        <a:t>2</a:t>
                      </a:r>
                    </a:p>
                  </a:txBody>
                  <a:tcPr/>
                </a:tc>
                <a:tc>
                  <a:txBody>
                    <a:bodyPr/>
                    <a:lstStyle/>
                    <a:p>
                      <a:r>
                        <a:rPr lang="en-US" sz="1000"/>
                        <a:t>0.0 %</a:t>
                      </a:r>
                    </a:p>
                  </a:txBody>
                  <a:tcPr/>
                </a:tc>
                <a:tc>
                  <a:txBody>
                    <a:bodyPr/>
                    <a:lstStyle/>
                    <a:p>
                      <a:r>
                        <a:rPr lang="en-US" sz="1000"/>
                        <a:t>38</a:t>
                      </a:r>
                    </a:p>
                  </a:txBody>
                  <a:tcPr/>
                </a:tc>
                <a:tc>
                  <a:txBody>
                    <a:bodyPr/>
                    <a:lstStyle/>
                    <a:p>
                      <a:r>
                        <a:rPr lang="en-US" sz="1000"/>
                        <a:t>0.5 %</a:t>
                      </a:r>
                    </a:p>
                  </a:txBody>
                  <a:tcPr/>
                </a:tc>
                <a:tc>
                  <a:txBody>
                    <a:bodyPr/>
                    <a:lstStyle/>
                    <a:p>
                      <a:r>
                        <a:rPr lang="en-US" sz="1000"/>
                        <a:t>87</a:t>
                      </a:r>
                    </a:p>
                  </a:txBody>
                  <a:tcPr/>
                </a:tc>
                <a:tc>
                  <a:txBody>
                    <a:bodyPr/>
                    <a:lstStyle/>
                    <a:p>
                      <a:r>
                        <a:rPr lang="en-US" sz="1000"/>
                        <a:t>1.3 %</a:t>
                      </a:r>
                    </a:p>
                  </a:txBody>
                  <a:tcPr/>
                </a:tc>
                <a:extLst>
                  <a:ext uri="{0D108BD9-81ED-4DB2-BD59-A6C34878D82A}">
                    <a16:rowId xmlns:a16="http://schemas.microsoft.com/office/drawing/2014/main" val="2408543854"/>
                  </a:ext>
                </a:extLst>
              </a:tr>
            </a:tbl>
          </a:graphicData>
        </a:graphic>
      </p:graphicFrame>
      <p:sp>
        <p:nvSpPr>
          <p:cNvPr id="4" name="Text Placeholder 3">
            <a:extLst>
              <a:ext uri="{FF2B5EF4-FFF2-40B4-BE49-F238E27FC236}">
                <a16:creationId xmlns:a16="http://schemas.microsoft.com/office/drawing/2014/main" id="{0649BCF8-4D1F-4243-8E6A-40516446080F}"/>
              </a:ext>
            </a:extLst>
          </p:cNvPr>
          <p:cNvSpPr>
            <a:spLocks noGrp="1"/>
          </p:cNvSpPr>
          <p:nvPr>
            <p:ph type="body" sz="quarter" idx="14"/>
          </p:nvPr>
        </p:nvSpPr>
        <p:spPr/>
        <p:txBody>
          <a:bodyPr/>
          <a:lstStyle/>
          <a:p>
            <a:r>
              <a:rPr lang="en-US"/>
              <a:t>09/14/2019 - 10/14/2019</a:t>
            </a:r>
          </a:p>
        </p:txBody>
      </p:sp>
    </p:spTree>
    <p:extLst>
      <p:ext uri="{BB962C8B-B14F-4D97-AF65-F5344CB8AC3E}">
        <p14:creationId xmlns:p14="http://schemas.microsoft.com/office/powerpoint/2010/main" val="2805333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DA9D6-EDB3-4E5A-A31A-030C97E77625}"/>
              </a:ext>
            </a:extLst>
          </p:cNvPr>
          <p:cNvSpPr>
            <a:spLocks noGrp="1"/>
          </p:cNvSpPr>
          <p:nvPr>
            <p:ph type="title"/>
          </p:nvPr>
        </p:nvSpPr>
        <p:spPr/>
        <p:txBody>
          <a:bodyPr/>
          <a:lstStyle/>
          <a:p>
            <a:r>
              <a:rPr lang="es-ES"/>
              <a:t>Demográficos Seguidores | Asociación Bancaria Costarricense</a:t>
            </a:r>
            <a:endParaRPr lang="en-US"/>
          </a:p>
        </p:txBody>
      </p:sp>
      <p:graphicFrame>
        <p:nvGraphicFramePr>
          <p:cNvPr id="6" name="Chart Placeholder 5">
            <a:extLst>
              <a:ext uri="{FF2B5EF4-FFF2-40B4-BE49-F238E27FC236}">
                <a16:creationId xmlns:a16="http://schemas.microsoft.com/office/drawing/2014/main" id="{0877A2B3-6AC5-45F7-865A-44173D5E006F}"/>
              </a:ext>
            </a:extLst>
          </p:cNvPr>
          <p:cNvGraphicFramePr>
            <a:graphicFrameLocks noGrp="1"/>
          </p:cNvGraphicFramePr>
          <p:nvPr>
            <p:ph type="chart" sz="quarter" idx="13"/>
            <p:extLst>
              <p:ext uri="{D42A27DB-BD31-4B8C-83A1-F6EECF244321}">
                <p14:modId xmlns:p14="http://schemas.microsoft.com/office/powerpoint/2010/main" val="17205718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8BB6C2-B5F9-434F-A712-E95C9F52E811}"/>
              </a:ext>
            </a:extLst>
          </p:cNvPr>
          <p:cNvSpPr>
            <a:spLocks noGrp="1"/>
          </p:cNvSpPr>
          <p:nvPr>
            <p:ph type="body" sz="quarter" idx="14"/>
          </p:nvPr>
        </p:nvSpPr>
        <p:spPr/>
        <p:txBody>
          <a:bodyPr/>
          <a:lstStyle/>
          <a:p>
            <a:r>
              <a:rPr lang="en-US"/>
              <a:t>01/01/2019 - 10/14/2019</a:t>
            </a:r>
          </a:p>
        </p:txBody>
      </p:sp>
      <p:sp>
        <p:nvSpPr>
          <p:cNvPr id="5" name="Footer Placeholder 4">
            <a:extLst>
              <a:ext uri="{FF2B5EF4-FFF2-40B4-BE49-F238E27FC236}">
                <a16:creationId xmlns:a16="http://schemas.microsoft.com/office/drawing/2014/main" id="{108FA3D7-0EED-496C-A386-AF2C4BDD16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3709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9577C-F9A2-4DAA-88B4-04FB3894D25E}"/>
              </a:ext>
            </a:extLst>
          </p:cNvPr>
          <p:cNvSpPr>
            <a:spLocks noGrp="1"/>
          </p:cNvSpPr>
          <p:nvPr>
            <p:ph type="title"/>
          </p:nvPr>
        </p:nvSpPr>
        <p:spPr/>
        <p:txBody>
          <a:bodyPr/>
          <a:lstStyle/>
          <a:p>
            <a:r>
              <a:rPr lang="en-US"/>
              <a:t>Alcance | Asociación Bancaria Costarricense</a:t>
            </a:r>
          </a:p>
        </p:txBody>
      </p:sp>
      <p:graphicFrame>
        <p:nvGraphicFramePr>
          <p:cNvPr id="6" name="Chart Placeholder 5">
            <a:extLst>
              <a:ext uri="{FF2B5EF4-FFF2-40B4-BE49-F238E27FC236}">
                <a16:creationId xmlns:a16="http://schemas.microsoft.com/office/drawing/2014/main" id="{D863B014-96AE-47B6-8B67-0D405A06F179}"/>
              </a:ext>
            </a:extLst>
          </p:cNvPr>
          <p:cNvGraphicFramePr>
            <a:graphicFrameLocks noGrp="1"/>
          </p:cNvGraphicFramePr>
          <p:nvPr>
            <p:ph type="chart" sz="quarter" idx="13"/>
            <p:extLst>
              <p:ext uri="{D42A27DB-BD31-4B8C-83A1-F6EECF244321}">
                <p14:modId xmlns:p14="http://schemas.microsoft.com/office/powerpoint/2010/main" val="1612523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EC4C7F-6907-4DA7-A825-F1CB181A8D74}"/>
              </a:ext>
            </a:extLst>
          </p:cNvPr>
          <p:cNvSpPr>
            <a:spLocks noGrp="1"/>
          </p:cNvSpPr>
          <p:nvPr>
            <p:ph type="body" sz="quarter" idx="14"/>
          </p:nvPr>
        </p:nvSpPr>
        <p:spPr/>
        <p:txBody>
          <a:bodyPr/>
          <a:lstStyle/>
          <a:p>
            <a:r>
              <a:rPr lang="en-US"/>
              <a:t>01/01/2019 - 10/31/2019</a:t>
            </a:r>
          </a:p>
        </p:txBody>
      </p:sp>
      <p:sp>
        <p:nvSpPr>
          <p:cNvPr id="5" name="Footer Placeholder 4">
            <a:extLst>
              <a:ext uri="{FF2B5EF4-FFF2-40B4-BE49-F238E27FC236}">
                <a16:creationId xmlns:a16="http://schemas.microsoft.com/office/drawing/2014/main" id="{959C47A6-8313-46E2-BC64-AD55679CCA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7936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10282-F53B-4517-8028-C02BC9DF175C}"/>
              </a:ext>
            </a:extLst>
          </p:cNvPr>
          <p:cNvSpPr>
            <a:spLocks noGrp="1"/>
          </p:cNvSpPr>
          <p:nvPr>
            <p:ph type="title"/>
          </p:nvPr>
        </p:nvSpPr>
        <p:spPr/>
        <p:txBody>
          <a:bodyPr/>
          <a:lstStyle/>
          <a:p>
            <a:r>
              <a:rPr lang="en-US"/>
              <a:t>Engagement | Asociación Bancaria Costarricense</a:t>
            </a:r>
          </a:p>
        </p:txBody>
      </p:sp>
      <p:graphicFrame>
        <p:nvGraphicFramePr>
          <p:cNvPr id="6" name="Chart Placeholder 5">
            <a:extLst>
              <a:ext uri="{FF2B5EF4-FFF2-40B4-BE49-F238E27FC236}">
                <a16:creationId xmlns:a16="http://schemas.microsoft.com/office/drawing/2014/main" id="{09A25870-7DFA-43FB-BE8D-490B130E05DC}"/>
              </a:ext>
            </a:extLst>
          </p:cNvPr>
          <p:cNvGraphicFramePr>
            <a:graphicFrameLocks noGrp="1"/>
          </p:cNvGraphicFramePr>
          <p:nvPr>
            <p:ph type="chart" sz="quarter" idx="13"/>
            <p:extLst>
              <p:ext uri="{D42A27DB-BD31-4B8C-83A1-F6EECF244321}">
                <p14:modId xmlns:p14="http://schemas.microsoft.com/office/powerpoint/2010/main" val="4102478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DE33C9-82B6-49C3-B289-99C21474B459}"/>
              </a:ext>
            </a:extLst>
          </p:cNvPr>
          <p:cNvSpPr>
            <a:spLocks noGrp="1"/>
          </p:cNvSpPr>
          <p:nvPr>
            <p:ph type="body" sz="quarter" idx="14"/>
          </p:nvPr>
        </p:nvSpPr>
        <p:spPr/>
        <p:txBody>
          <a:bodyPr/>
          <a:lstStyle/>
          <a:p>
            <a:r>
              <a:rPr lang="en-US"/>
              <a:t>01/01/2019 - 10/31/2019</a:t>
            </a:r>
          </a:p>
        </p:txBody>
      </p:sp>
      <p:sp>
        <p:nvSpPr>
          <p:cNvPr id="5" name="Footer Placeholder 4">
            <a:extLst>
              <a:ext uri="{FF2B5EF4-FFF2-40B4-BE49-F238E27FC236}">
                <a16:creationId xmlns:a16="http://schemas.microsoft.com/office/drawing/2014/main" id="{64C1B184-63DE-48AF-B6C8-5A798C88B8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1931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B6A2D-CDEB-42A8-B8F3-CB18C5C67FE0}"/>
              </a:ext>
            </a:extLst>
          </p:cNvPr>
          <p:cNvSpPr>
            <a:spLocks noGrp="1"/>
          </p:cNvSpPr>
          <p:nvPr>
            <p:ph type="title"/>
          </p:nvPr>
        </p:nvSpPr>
        <p:spPr/>
        <p:txBody>
          <a:bodyPr/>
          <a:lstStyle/>
          <a:p>
            <a:r>
              <a:rPr lang="es-ES"/>
              <a:t>Distribución Interacciones | Asociación Bancaria Costarricense</a:t>
            </a:r>
            <a:endParaRPr lang="en-US"/>
          </a:p>
        </p:txBody>
      </p:sp>
      <p:graphicFrame>
        <p:nvGraphicFramePr>
          <p:cNvPr id="6" name="Chart Placeholder 5">
            <a:extLst>
              <a:ext uri="{FF2B5EF4-FFF2-40B4-BE49-F238E27FC236}">
                <a16:creationId xmlns:a16="http://schemas.microsoft.com/office/drawing/2014/main" id="{9DFA4847-41E0-4391-AD99-5E3D1339DD11}"/>
              </a:ext>
            </a:extLst>
          </p:cNvPr>
          <p:cNvGraphicFramePr>
            <a:graphicFrameLocks noGrp="1"/>
          </p:cNvGraphicFramePr>
          <p:nvPr>
            <p:ph type="chart" sz="quarter" idx="13"/>
            <p:extLst>
              <p:ext uri="{D42A27DB-BD31-4B8C-83A1-F6EECF244321}">
                <p14:modId xmlns:p14="http://schemas.microsoft.com/office/powerpoint/2010/main" val="3401188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F131A2-4D0F-4FA7-A932-2719B8903B1B}"/>
              </a:ext>
            </a:extLst>
          </p:cNvPr>
          <p:cNvSpPr>
            <a:spLocks noGrp="1"/>
          </p:cNvSpPr>
          <p:nvPr>
            <p:ph type="body" sz="quarter" idx="14"/>
          </p:nvPr>
        </p:nvSpPr>
        <p:spPr/>
        <p:txBody>
          <a:bodyPr/>
          <a:lstStyle/>
          <a:p>
            <a:r>
              <a:rPr lang="en-US"/>
              <a:t>01/01/2019 - 10/14/2019</a:t>
            </a:r>
          </a:p>
        </p:txBody>
      </p:sp>
      <p:sp>
        <p:nvSpPr>
          <p:cNvPr id="5" name="Footer Placeholder 4">
            <a:extLst>
              <a:ext uri="{FF2B5EF4-FFF2-40B4-BE49-F238E27FC236}">
                <a16:creationId xmlns:a16="http://schemas.microsoft.com/office/drawing/2014/main" id="{462A9DAB-D06F-46F5-9369-60E1EB7747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5982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C1AD5-0B30-4C15-89D0-EB1B521A9275}"/>
              </a:ext>
            </a:extLst>
          </p:cNvPr>
          <p:cNvSpPr>
            <a:spLocks noGrp="1"/>
          </p:cNvSpPr>
          <p:nvPr>
            <p:ph type="title"/>
          </p:nvPr>
        </p:nvSpPr>
        <p:spPr/>
        <p:txBody>
          <a:bodyPr/>
          <a:lstStyle/>
          <a:p>
            <a:r>
              <a:rPr lang="es-ES"/>
              <a:t>Engagement x tipo post | Asociación Bancaria Costarricense</a:t>
            </a:r>
            <a:endParaRPr lang="en-US"/>
          </a:p>
        </p:txBody>
      </p:sp>
      <p:graphicFrame>
        <p:nvGraphicFramePr>
          <p:cNvPr id="6" name="Chart Placeholder 5">
            <a:extLst>
              <a:ext uri="{FF2B5EF4-FFF2-40B4-BE49-F238E27FC236}">
                <a16:creationId xmlns:a16="http://schemas.microsoft.com/office/drawing/2014/main" id="{53E33BC7-0203-4CAA-BC3A-F366C056CB89}"/>
              </a:ext>
            </a:extLst>
          </p:cNvPr>
          <p:cNvGraphicFramePr>
            <a:graphicFrameLocks noGrp="1"/>
          </p:cNvGraphicFramePr>
          <p:nvPr>
            <p:ph type="chart" sz="quarter" idx="13"/>
            <p:extLst>
              <p:ext uri="{D42A27DB-BD31-4B8C-83A1-F6EECF244321}">
                <p14:modId xmlns:p14="http://schemas.microsoft.com/office/powerpoint/2010/main" val="3440247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18B49C-7203-4271-932B-6ECEFB6AE3FF}"/>
              </a:ext>
            </a:extLst>
          </p:cNvPr>
          <p:cNvSpPr>
            <a:spLocks noGrp="1"/>
          </p:cNvSpPr>
          <p:nvPr>
            <p:ph type="body" sz="quarter" idx="14"/>
          </p:nvPr>
        </p:nvSpPr>
        <p:spPr/>
        <p:txBody>
          <a:bodyPr/>
          <a:lstStyle/>
          <a:p>
            <a:r>
              <a:rPr lang="en-US"/>
              <a:t>01/01/2019 - 10/14/2019</a:t>
            </a:r>
          </a:p>
        </p:txBody>
      </p:sp>
      <p:sp>
        <p:nvSpPr>
          <p:cNvPr id="5" name="Footer Placeholder 4">
            <a:extLst>
              <a:ext uri="{FF2B5EF4-FFF2-40B4-BE49-F238E27FC236}">
                <a16:creationId xmlns:a16="http://schemas.microsoft.com/office/drawing/2014/main" id="{647A23FE-F911-45B6-99F2-0A63E1CDC0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4999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6A3B4-482E-4E55-A9C3-5C5AB1FF296C}"/>
              </a:ext>
            </a:extLst>
          </p:cNvPr>
          <p:cNvSpPr>
            <a:spLocks noGrp="1"/>
          </p:cNvSpPr>
          <p:nvPr>
            <p:ph type="title"/>
          </p:nvPr>
        </p:nvSpPr>
        <p:spPr/>
        <p:txBody>
          <a:bodyPr/>
          <a:lstStyle/>
          <a:p>
            <a:r>
              <a:rPr lang="es-ES"/>
              <a:t>Top 14 Posts del Periodo (Por % de interacción) | Asociación Bancaria Costarricense - 1 of 16</a:t>
            </a:r>
            <a:endParaRPr lang="en-US"/>
          </a:p>
        </p:txBody>
      </p:sp>
      <p:graphicFrame>
        <p:nvGraphicFramePr>
          <p:cNvPr id="5" name="Table Placeholder 4">
            <a:extLst>
              <a:ext uri="{FF2B5EF4-FFF2-40B4-BE49-F238E27FC236}">
                <a16:creationId xmlns:a16="http://schemas.microsoft.com/office/drawing/2014/main" id="{4BAE5689-2955-4E2C-B8E5-D13AE7367DB4}"/>
              </a:ext>
            </a:extLst>
          </p:cNvPr>
          <p:cNvGraphicFramePr>
            <a:graphicFrameLocks noGrp="1"/>
          </p:cNvGraphicFramePr>
          <p:nvPr>
            <p:ph type="tbl" sz="quarter" idx="13"/>
            <p:extLst>
              <p:ext uri="{D42A27DB-BD31-4B8C-83A1-F6EECF244321}">
                <p14:modId xmlns:p14="http://schemas.microsoft.com/office/powerpoint/2010/main" val="896444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89349695"/>
                    </a:ext>
                  </a:extLst>
                </a:gridCol>
                <a:gridCol w="905256">
                  <a:extLst>
                    <a:ext uri="{9D8B030D-6E8A-4147-A177-3AD203B41FA5}">
                      <a16:colId xmlns:a16="http://schemas.microsoft.com/office/drawing/2014/main" val="2174775931"/>
                    </a:ext>
                  </a:extLst>
                </a:gridCol>
                <a:gridCol w="658368">
                  <a:extLst>
                    <a:ext uri="{9D8B030D-6E8A-4147-A177-3AD203B41FA5}">
                      <a16:colId xmlns:a16="http://schemas.microsoft.com/office/drawing/2014/main" val="631501453"/>
                    </a:ext>
                  </a:extLst>
                </a:gridCol>
                <a:gridCol w="329184">
                  <a:extLst>
                    <a:ext uri="{9D8B030D-6E8A-4147-A177-3AD203B41FA5}">
                      <a16:colId xmlns:a16="http://schemas.microsoft.com/office/drawing/2014/main" val="2406052"/>
                    </a:ext>
                  </a:extLst>
                </a:gridCol>
                <a:gridCol w="329184">
                  <a:extLst>
                    <a:ext uri="{9D8B030D-6E8A-4147-A177-3AD203B41FA5}">
                      <a16:colId xmlns:a16="http://schemas.microsoft.com/office/drawing/2014/main" val="3431262368"/>
                    </a:ext>
                  </a:extLst>
                </a:gridCol>
                <a:gridCol w="329184">
                  <a:extLst>
                    <a:ext uri="{9D8B030D-6E8A-4147-A177-3AD203B41FA5}">
                      <a16:colId xmlns:a16="http://schemas.microsoft.com/office/drawing/2014/main" val="3743395138"/>
                    </a:ext>
                  </a:extLst>
                </a:gridCol>
                <a:gridCol w="329184">
                  <a:extLst>
                    <a:ext uri="{9D8B030D-6E8A-4147-A177-3AD203B41FA5}">
                      <a16:colId xmlns:a16="http://schemas.microsoft.com/office/drawing/2014/main" val="4103062644"/>
                    </a:ext>
                  </a:extLst>
                </a:gridCol>
                <a:gridCol w="329184">
                  <a:extLst>
                    <a:ext uri="{9D8B030D-6E8A-4147-A177-3AD203B41FA5}">
                      <a16:colId xmlns:a16="http://schemas.microsoft.com/office/drawing/2014/main" val="3161824725"/>
                    </a:ext>
                  </a:extLst>
                </a:gridCol>
                <a:gridCol w="329184">
                  <a:extLst>
                    <a:ext uri="{9D8B030D-6E8A-4147-A177-3AD203B41FA5}">
                      <a16:colId xmlns:a16="http://schemas.microsoft.com/office/drawing/2014/main" val="2805865637"/>
                    </a:ext>
                  </a:extLst>
                </a:gridCol>
                <a:gridCol w="329184">
                  <a:extLst>
                    <a:ext uri="{9D8B030D-6E8A-4147-A177-3AD203B41FA5}">
                      <a16:colId xmlns:a16="http://schemas.microsoft.com/office/drawing/2014/main" val="2792415068"/>
                    </a:ext>
                  </a:extLst>
                </a:gridCol>
                <a:gridCol w="329184">
                  <a:extLst>
                    <a:ext uri="{9D8B030D-6E8A-4147-A177-3AD203B41FA5}">
                      <a16:colId xmlns:a16="http://schemas.microsoft.com/office/drawing/2014/main" val="3872127185"/>
                    </a:ext>
                  </a:extLst>
                </a:gridCol>
                <a:gridCol w="329184">
                  <a:extLst>
                    <a:ext uri="{9D8B030D-6E8A-4147-A177-3AD203B41FA5}">
                      <a16:colId xmlns:a16="http://schemas.microsoft.com/office/drawing/2014/main" val="1357265286"/>
                    </a:ext>
                  </a:extLst>
                </a:gridCol>
                <a:gridCol w="329184">
                  <a:extLst>
                    <a:ext uri="{9D8B030D-6E8A-4147-A177-3AD203B41FA5}">
                      <a16:colId xmlns:a16="http://schemas.microsoft.com/office/drawing/2014/main" val="2193235941"/>
                    </a:ext>
                  </a:extLst>
                </a:gridCol>
                <a:gridCol w="329184">
                  <a:extLst>
                    <a:ext uri="{9D8B030D-6E8A-4147-A177-3AD203B41FA5}">
                      <a16:colId xmlns:a16="http://schemas.microsoft.com/office/drawing/2014/main" val="2660646584"/>
                    </a:ext>
                  </a:extLst>
                </a:gridCol>
                <a:gridCol w="329184">
                  <a:extLst>
                    <a:ext uri="{9D8B030D-6E8A-4147-A177-3AD203B41FA5}">
                      <a16:colId xmlns:a16="http://schemas.microsoft.com/office/drawing/2014/main" val="974674125"/>
                    </a:ext>
                  </a:extLst>
                </a:gridCol>
                <a:gridCol w="329184">
                  <a:extLst>
                    <a:ext uri="{9D8B030D-6E8A-4147-A177-3AD203B41FA5}">
                      <a16:colId xmlns:a16="http://schemas.microsoft.com/office/drawing/2014/main" val="3759281519"/>
                    </a:ext>
                  </a:extLst>
                </a:gridCol>
                <a:gridCol w="329184">
                  <a:extLst>
                    <a:ext uri="{9D8B030D-6E8A-4147-A177-3AD203B41FA5}">
                      <a16:colId xmlns:a16="http://schemas.microsoft.com/office/drawing/2014/main" val="4169289835"/>
                    </a:ext>
                  </a:extLst>
                </a:gridCol>
                <a:gridCol w="329184">
                  <a:extLst>
                    <a:ext uri="{9D8B030D-6E8A-4147-A177-3AD203B41FA5}">
                      <a16:colId xmlns:a16="http://schemas.microsoft.com/office/drawing/2014/main" val="2296743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2155691"/>
                  </a:ext>
                </a:extLst>
              </a:tr>
            </a:tbl>
          </a:graphicData>
        </a:graphic>
      </p:graphicFrame>
      <p:sp>
        <p:nvSpPr>
          <p:cNvPr id="4" name="Text Placeholder 3">
            <a:extLst>
              <a:ext uri="{FF2B5EF4-FFF2-40B4-BE49-F238E27FC236}">
                <a16:creationId xmlns:a16="http://schemas.microsoft.com/office/drawing/2014/main" id="{B9D1EDB0-937D-4C5E-977B-37AAE6BAD30B}"/>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173395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06CBD-732D-4AD8-81A3-58974BCE4522}"/>
              </a:ext>
            </a:extLst>
          </p:cNvPr>
          <p:cNvSpPr>
            <a:spLocks noGrp="1"/>
          </p:cNvSpPr>
          <p:nvPr>
            <p:ph type="title"/>
          </p:nvPr>
        </p:nvSpPr>
        <p:spPr/>
        <p:txBody>
          <a:bodyPr/>
          <a:lstStyle/>
          <a:p>
            <a:r>
              <a:rPr lang="es-ES"/>
              <a:t>Top 14 Posts del Periodo (Por % de interacción) | Asociación Bancaria Costarricense - 2 of 16</a:t>
            </a:r>
            <a:endParaRPr lang="en-US"/>
          </a:p>
        </p:txBody>
      </p:sp>
      <p:graphicFrame>
        <p:nvGraphicFramePr>
          <p:cNvPr id="5" name="Table Placeholder 4">
            <a:extLst>
              <a:ext uri="{FF2B5EF4-FFF2-40B4-BE49-F238E27FC236}">
                <a16:creationId xmlns:a16="http://schemas.microsoft.com/office/drawing/2014/main" id="{F212EADF-45BE-4156-AB40-F478A4856DEE}"/>
              </a:ext>
            </a:extLst>
          </p:cNvPr>
          <p:cNvGraphicFramePr>
            <a:graphicFrameLocks noGrp="1"/>
          </p:cNvGraphicFramePr>
          <p:nvPr>
            <p:ph type="tbl" sz="quarter" idx="13"/>
            <p:extLst>
              <p:ext uri="{D42A27DB-BD31-4B8C-83A1-F6EECF244321}">
                <p14:modId xmlns:p14="http://schemas.microsoft.com/office/powerpoint/2010/main" val="1338419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7974194"/>
                    </a:ext>
                  </a:extLst>
                </a:gridCol>
                <a:gridCol w="905256">
                  <a:extLst>
                    <a:ext uri="{9D8B030D-6E8A-4147-A177-3AD203B41FA5}">
                      <a16:colId xmlns:a16="http://schemas.microsoft.com/office/drawing/2014/main" val="3691912548"/>
                    </a:ext>
                  </a:extLst>
                </a:gridCol>
                <a:gridCol w="658368">
                  <a:extLst>
                    <a:ext uri="{9D8B030D-6E8A-4147-A177-3AD203B41FA5}">
                      <a16:colId xmlns:a16="http://schemas.microsoft.com/office/drawing/2014/main" val="2619217290"/>
                    </a:ext>
                  </a:extLst>
                </a:gridCol>
                <a:gridCol w="329184">
                  <a:extLst>
                    <a:ext uri="{9D8B030D-6E8A-4147-A177-3AD203B41FA5}">
                      <a16:colId xmlns:a16="http://schemas.microsoft.com/office/drawing/2014/main" val="2820049886"/>
                    </a:ext>
                  </a:extLst>
                </a:gridCol>
                <a:gridCol w="329184">
                  <a:extLst>
                    <a:ext uri="{9D8B030D-6E8A-4147-A177-3AD203B41FA5}">
                      <a16:colId xmlns:a16="http://schemas.microsoft.com/office/drawing/2014/main" val="3443766548"/>
                    </a:ext>
                  </a:extLst>
                </a:gridCol>
                <a:gridCol w="329184">
                  <a:extLst>
                    <a:ext uri="{9D8B030D-6E8A-4147-A177-3AD203B41FA5}">
                      <a16:colId xmlns:a16="http://schemas.microsoft.com/office/drawing/2014/main" val="2121428176"/>
                    </a:ext>
                  </a:extLst>
                </a:gridCol>
                <a:gridCol w="329184">
                  <a:extLst>
                    <a:ext uri="{9D8B030D-6E8A-4147-A177-3AD203B41FA5}">
                      <a16:colId xmlns:a16="http://schemas.microsoft.com/office/drawing/2014/main" val="3753967311"/>
                    </a:ext>
                  </a:extLst>
                </a:gridCol>
                <a:gridCol w="329184">
                  <a:extLst>
                    <a:ext uri="{9D8B030D-6E8A-4147-A177-3AD203B41FA5}">
                      <a16:colId xmlns:a16="http://schemas.microsoft.com/office/drawing/2014/main" val="1633380651"/>
                    </a:ext>
                  </a:extLst>
                </a:gridCol>
                <a:gridCol w="329184">
                  <a:extLst>
                    <a:ext uri="{9D8B030D-6E8A-4147-A177-3AD203B41FA5}">
                      <a16:colId xmlns:a16="http://schemas.microsoft.com/office/drawing/2014/main" val="2891155637"/>
                    </a:ext>
                  </a:extLst>
                </a:gridCol>
                <a:gridCol w="329184">
                  <a:extLst>
                    <a:ext uri="{9D8B030D-6E8A-4147-A177-3AD203B41FA5}">
                      <a16:colId xmlns:a16="http://schemas.microsoft.com/office/drawing/2014/main" val="4142276759"/>
                    </a:ext>
                  </a:extLst>
                </a:gridCol>
                <a:gridCol w="329184">
                  <a:extLst>
                    <a:ext uri="{9D8B030D-6E8A-4147-A177-3AD203B41FA5}">
                      <a16:colId xmlns:a16="http://schemas.microsoft.com/office/drawing/2014/main" val="738549832"/>
                    </a:ext>
                  </a:extLst>
                </a:gridCol>
                <a:gridCol w="329184">
                  <a:extLst>
                    <a:ext uri="{9D8B030D-6E8A-4147-A177-3AD203B41FA5}">
                      <a16:colId xmlns:a16="http://schemas.microsoft.com/office/drawing/2014/main" val="2059613467"/>
                    </a:ext>
                  </a:extLst>
                </a:gridCol>
                <a:gridCol w="329184">
                  <a:extLst>
                    <a:ext uri="{9D8B030D-6E8A-4147-A177-3AD203B41FA5}">
                      <a16:colId xmlns:a16="http://schemas.microsoft.com/office/drawing/2014/main" val="954572339"/>
                    </a:ext>
                  </a:extLst>
                </a:gridCol>
                <a:gridCol w="329184">
                  <a:extLst>
                    <a:ext uri="{9D8B030D-6E8A-4147-A177-3AD203B41FA5}">
                      <a16:colId xmlns:a16="http://schemas.microsoft.com/office/drawing/2014/main" val="2151717076"/>
                    </a:ext>
                  </a:extLst>
                </a:gridCol>
                <a:gridCol w="329184">
                  <a:extLst>
                    <a:ext uri="{9D8B030D-6E8A-4147-A177-3AD203B41FA5}">
                      <a16:colId xmlns:a16="http://schemas.microsoft.com/office/drawing/2014/main" val="2909939353"/>
                    </a:ext>
                  </a:extLst>
                </a:gridCol>
                <a:gridCol w="329184">
                  <a:extLst>
                    <a:ext uri="{9D8B030D-6E8A-4147-A177-3AD203B41FA5}">
                      <a16:colId xmlns:a16="http://schemas.microsoft.com/office/drawing/2014/main" val="222704188"/>
                    </a:ext>
                  </a:extLst>
                </a:gridCol>
                <a:gridCol w="329184">
                  <a:extLst>
                    <a:ext uri="{9D8B030D-6E8A-4147-A177-3AD203B41FA5}">
                      <a16:colId xmlns:a16="http://schemas.microsoft.com/office/drawing/2014/main" val="3734754092"/>
                    </a:ext>
                  </a:extLst>
                </a:gridCol>
                <a:gridCol w="329184">
                  <a:extLst>
                    <a:ext uri="{9D8B030D-6E8A-4147-A177-3AD203B41FA5}">
                      <a16:colId xmlns:a16="http://schemas.microsoft.com/office/drawing/2014/main" val="280366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3127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- 2019-07-20 02:26:52</a:t>
                      </a:r>
                      <a:r>
                        <a:rPr kumimoji="0" lang="es-ES" sz="1000" b="0" i="0" u="none" strike="noStrike" kern="1200" cap="none" spc="0" normalizeH="0" baseline="0" noProof="0">
                          <a:ln>
                            <a:noFill/>
                          </a:ln>
                          <a:solidFill>
                            <a:prstClr val="black"/>
                          </a:solidFill>
                          <a:effectLst/>
                          <a:uLnTx/>
                          <a:uFillTx/>
                          <a:latin typeface="+mn-lt"/>
                          <a:ea typeface="+mn-ea"/>
                          <a:cs typeface="+mn-cs"/>
                        </a:rPr>
                        <a:t>
 Recordá que si pagás servicios médicos mediante tarjeta, te devolverán el 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https://scontent.xx.fbcdn.net/v/t1.0-9/p720x720/67301606_2201248576640732_1557056856050892800_n.jpg?_nc_cat=110&amp;_nc_oc=AQl4FoLrRDhLU7e-dmgexstsWt5V8yN-WCh8TEtOVMhwfd1FVXR2__9TsbvqHODWH7U&amp;_nc_ht=scontent.xx&amp;oh=8f69ee02327f57ab7d56411ca1a9e26d&amp;oe=5E394EAC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10:11:08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45749771"/>
                  </a:ext>
                </a:extLst>
              </a:tr>
            </a:tbl>
          </a:graphicData>
        </a:graphic>
      </p:graphicFrame>
      <p:sp>
        <p:nvSpPr>
          <p:cNvPr id="4" name="Text Placeholder 3">
            <a:extLst>
              <a:ext uri="{FF2B5EF4-FFF2-40B4-BE49-F238E27FC236}">
                <a16:creationId xmlns:a16="http://schemas.microsoft.com/office/drawing/2014/main" id="{3813A8C6-6A2F-4DFC-91E0-67A0BFEC1356}"/>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211246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EFC9D-322F-4872-9670-E5467C70F044}"/>
              </a:ext>
            </a:extLst>
          </p:cNvPr>
          <p:cNvSpPr>
            <a:spLocks noGrp="1"/>
          </p:cNvSpPr>
          <p:nvPr>
            <p:ph type="title"/>
          </p:nvPr>
        </p:nvSpPr>
        <p:spPr/>
        <p:txBody>
          <a:bodyPr/>
          <a:lstStyle/>
          <a:p>
            <a:r>
              <a:rPr lang="es-ES"/>
              <a:t>Top 14 Posts del Periodo (Por % de interacción) | Asociación Bancaria Costarricense - 3 of 16</a:t>
            </a:r>
            <a:endParaRPr lang="en-US"/>
          </a:p>
        </p:txBody>
      </p:sp>
      <p:graphicFrame>
        <p:nvGraphicFramePr>
          <p:cNvPr id="5" name="Table Placeholder 4">
            <a:extLst>
              <a:ext uri="{FF2B5EF4-FFF2-40B4-BE49-F238E27FC236}">
                <a16:creationId xmlns:a16="http://schemas.microsoft.com/office/drawing/2014/main" id="{9A3248F2-474A-4CE6-B29F-CCFCC78A77FC}"/>
              </a:ext>
            </a:extLst>
          </p:cNvPr>
          <p:cNvGraphicFramePr>
            <a:graphicFrameLocks noGrp="1"/>
          </p:cNvGraphicFramePr>
          <p:nvPr>
            <p:ph type="tbl" sz="quarter" idx="13"/>
            <p:extLst>
              <p:ext uri="{D42A27DB-BD31-4B8C-83A1-F6EECF244321}">
                <p14:modId xmlns:p14="http://schemas.microsoft.com/office/powerpoint/2010/main" val="1115561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76929347"/>
                    </a:ext>
                  </a:extLst>
                </a:gridCol>
                <a:gridCol w="905256">
                  <a:extLst>
                    <a:ext uri="{9D8B030D-6E8A-4147-A177-3AD203B41FA5}">
                      <a16:colId xmlns:a16="http://schemas.microsoft.com/office/drawing/2014/main" val="2691470450"/>
                    </a:ext>
                  </a:extLst>
                </a:gridCol>
                <a:gridCol w="658368">
                  <a:extLst>
                    <a:ext uri="{9D8B030D-6E8A-4147-A177-3AD203B41FA5}">
                      <a16:colId xmlns:a16="http://schemas.microsoft.com/office/drawing/2014/main" val="81428565"/>
                    </a:ext>
                  </a:extLst>
                </a:gridCol>
                <a:gridCol w="329184">
                  <a:extLst>
                    <a:ext uri="{9D8B030D-6E8A-4147-A177-3AD203B41FA5}">
                      <a16:colId xmlns:a16="http://schemas.microsoft.com/office/drawing/2014/main" val="3094442359"/>
                    </a:ext>
                  </a:extLst>
                </a:gridCol>
                <a:gridCol w="329184">
                  <a:extLst>
                    <a:ext uri="{9D8B030D-6E8A-4147-A177-3AD203B41FA5}">
                      <a16:colId xmlns:a16="http://schemas.microsoft.com/office/drawing/2014/main" val="2226199508"/>
                    </a:ext>
                  </a:extLst>
                </a:gridCol>
                <a:gridCol w="329184">
                  <a:extLst>
                    <a:ext uri="{9D8B030D-6E8A-4147-A177-3AD203B41FA5}">
                      <a16:colId xmlns:a16="http://schemas.microsoft.com/office/drawing/2014/main" val="12002500"/>
                    </a:ext>
                  </a:extLst>
                </a:gridCol>
                <a:gridCol w="329184">
                  <a:extLst>
                    <a:ext uri="{9D8B030D-6E8A-4147-A177-3AD203B41FA5}">
                      <a16:colId xmlns:a16="http://schemas.microsoft.com/office/drawing/2014/main" val="4240578209"/>
                    </a:ext>
                  </a:extLst>
                </a:gridCol>
                <a:gridCol w="329184">
                  <a:extLst>
                    <a:ext uri="{9D8B030D-6E8A-4147-A177-3AD203B41FA5}">
                      <a16:colId xmlns:a16="http://schemas.microsoft.com/office/drawing/2014/main" val="2956890794"/>
                    </a:ext>
                  </a:extLst>
                </a:gridCol>
                <a:gridCol w="329184">
                  <a:extLst>
                    <a:ext uri="{9D8B030D-6E8A-4147-A177-3AD203B41FA5}">
                      <a16:colId xmlns:a16="http://schemas.microsoft.com/office/drawing/2014/main" val="349643877"/>
                    </a:ext>
                  </a:extLst>
                </a:gridCol>
                <a:gridCol w="329184">
                  <a:extLst>
                    <a:ext uri="{9D8B030D-6E8A-4147-A177-3AD203B41FA5}">
                      <a16:colId xmlns:a16="http://schemas.microsoft.com/office/drawing/2014/main" val="4197897260"/>
                    </a:ext>
                  </a:extLst>
                </a:gridCol>
                <a:gridCol w="329184">
                  <a:extLst>
                    <a:ext uri="{9D8B030D-6E8A-4147-A177-3AD203B41FA5}">
                      <a16:colId xmlns:a16="http://schemas.microsoft.com/office/drawing/2014/main" val="1903045494"/>
                    </a:ext>
                  </a:extLst>
                </a:gridCol>
                <a:gridCol w="329184">
                  <a:extLst>
                    <a:ext uri="{9D8B030D-6E8A-4147-A177-3AD203B41FA5}">
                      <a16:colId xmlns:a16="http://schemas.microsoft.com/office/drawing/2014/main" val="474763455"/>
                    </a:ext>
                  </a:extLst>
                </a:gridCol>
                <a:gridCol w="329184">
                  <a:extLst>
                    <a:ext uri="{9D8B030D-6E8A-4147-A177-3AD203B41FA5}">
                      <a16:colId xmlns:a16="http://schemas.microsoft.com/office/drawing/2014/main" val="3230039506"/>
                    </a:ext>
                  </a:extLst>
                </a:gridCol>
                <a:gridCol w="329184">
                  <a:extLst>
                    <a:ext uri="{9D8B030D-6E8A-4147-A177-3AD203B41FA5}">
                      <a16:colId xmlns:a16="http://schemas.microsoft.com/office/drawing/2014/main" val="2628769455"/>
                    </a:ext>
                  </a:extLst>
                </a:gridCol>
                <a:gridCol w="329184">
                  <a:extLst>
                    <a:ext uri="{9D8B030D-6E8A-4147-A177-3AD203B41FA5}">
                      <a16:colId xmlns:a16="http://schemas.microsoft.com/office/drawing/2014/main" val="912009261"/>
                    </a:ext>
                  </a:extLst>
                </a:gridCol>
                <a:gridCol w="329184">
                  <a:extLst>
                    <a:ext uri="{9D8B030D-6E8A-4147-A177-3AD203B41FA5}">
                      <a16:colId xmlns:a16="http://schemas.microsoft.com/office/drawing/2014/main" val="960201511"/>
                    </a:ext>
                  </a:extLst>
                </a:gridCol>
                <a:gridCol w="329184">
                  <a:extLst>
                    <a:ext uri="{9D8B030D-6E8A-4147-A177-3AD203B41FA5}">
                      <a16:colId xmlns:a16="http://schemas.microsoft.com/office/drawing/2014/main" val="1815682857"/>
                    </a:ext>
                  </a:extLst>
                </a:gridCol>
                <a:gridCol w="329184">
                  <a:extLst>
                    <a:ext uri="{9D8B030D-6E8A-4147-A177-3AD203B41FA5}">
                      <a16:colId xmlns:a16="http://schemas.microsoft.com/office/drawing/2014/main" val="1049401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20361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- 2019-05-28 23:55:01</a:t>
                      </a:r>
                      <a:r>
                        <a:rPr kumimoji="0" lang="es-ES" sz="1000" b="0" i="0" u="none" strike="noStrike" kern="1200" cap="none" spc="0" normalizeH="0" baseline="0" noProof="0">
                          <a:ln>
                            <a:noFill/>
                          </a:ln>
                          <a:solidFill>
                            <a:prstClr val="black"/>
                          </a:solidFill>
                          <a:effectLst/>
                          <a:uLnTx/>
                          <a:uFillTx/>
                          <a:latin typeface="+mn-lt"/>
                          <a:ea typeface="+mn-ea"/>
                          <a:cs typeface="+mn-cs"/>
                        </a:rPr>
                        <a:t>
 “Utilizá tus medios de pago de forma responsable, para que al llegar tu estado de cuenta podás pagar tranquilamente y continués disfrutando los beneficios”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https://scontent.xx.fbcdn.net/v/t1.0-9/p720x720/61298357_2110211425744448_3109309344504610816_o.png?_nc_cat=100&amp;_nc_oc=AQlAwPw_mhZK1MScuOdWRDX8RTCWWhDhSBzRG2g3taysUQCr4uRzW-WiWN0rbyhj3UQ&amp;_nc_ht=scontent.xx&amp;oh=b82538a8d280cca9c2929bfb60002d31&amp;oe=5DF289F1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09/20/2019 10:05:56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28127086"/>
                  </a:ext>
                </a:extLst>
              </a:tr>
            </a:tbl>
          </a:graphicData>
        </a:graphic>
      </p:graphicFrame>
      <p:sp>
        <p:nvSpPr>
          <p:cNvPr id="4" name="Text Placeholder 3">
            <a:extLst>
              <a:ext uri="{FF2B5EF4-FFF2-40B4-BE49-F238E27FC236}">
                <a16:creationId xmlns:a16="http://schemas.microsoft.com/office/drawing/2014/main" id="{B6CD460C-2DBA-446D-9442-C9177528A588}"/>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4003614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6DD2E-57FB-4C2D-8E1D-6E6F0DDDE5B6}"/>
              </a:ext>
            </a:extLst>
          </p:cNvPr>
          <p:cNvSpPr>
            <a:spLocks noGrp="1"/>
          </p:cNvSpPr>
          <p:nvPr>
            <p:ph type="title"/>
          </p:nvPr>
        </p:nvSpPr>
        <p:spPr/>
        <p:txBody>
          <a:bodyPr/>
          <a:lstStyle/>
          <a:p>
            <a:r>
              <a:rPr lang="es-ES"/>
              <a:t>Top 14 Posts del Periodo (Por % de interacción) | Asociación Bancaria Costarricense - 4 of 16</a:t>
            </a:r>
            <a:endParaRPr lang="en-US"/>
          </a:p>
        </p:txBody>
      </p:sp>
      <p:graphicFrame>
        <p:nvGraphicFramePr>
          <p:cNvPr id="5" name="Table Placeholder 4">
            <a:extLst>
              <a:ext uri="{FF2B5EF4-FFF2-40B4-BE49-F238E27FC236}">
                <a16:creationId xmlns:a16="http://schemas.microsoft.com/office/drawing/2014/main" id="{6147D539-D55C-4069-9495-9C66E46FA9FF}"/>
              </a:ext>
            </a:extLst>
          </p:cNvPr>
          <p:cNvGraphicFramePr>
            <a:graphicFrameLocks noGrp="1"/>
          </p:cNvGraphicFramePr>
          <p:nvPr>
            <p:ph type="tbl" sz="quarter" idx="13"/>
            <p:extLst>
              <p:ext uri="{D42A27DB-BD31-4B8C-83A1-F6EECF244321}">
                <p14:modId xmlns:p14="http://schemas.microsoft.com/office/powerpoint/2010/main" val="87595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92706194"/>
                    </a:ext>
                  </a:extLst>
                </a:gridCol>
                <a:gridCol w="905256">
                  <a:extLst>
                    <a:ext uri="{9D8B030D-6E8A-4147-A177-3AD203B41FA5}">
                      <a16:colId xmlns:a16="http://schemas.microsoft.com/office/drawing/2014/main" val="3850914090"/>
                    </a:ext>
                  </a:extLst>
                </a:gridCol>
                <a:gridCol w="658368">
                  <a:extLst>
                    <a:ext uri="{9D8B030D-6E8A-4147-A177-3AD203B41FA5}">
                      <a16:colId xmlns:a16="http://schemas.microsoft.com/office/drawing/2014/main" val="3686158122"/>
                    </a:ext>
                  </a:extLst>
                </a:gridCol>
                <a:gridCol w="329184">
                  <a:extLst>
                    <a:ext uri="{9D8B030D-6E8A-4147-A177-3AD203B41FA5}">
                      <a16:colId xmlns:a16="http://schemas.microsoft.com/office/drawing/2014/main" val="3134283969"/>
                    </a:ext>
                  </a:extLst>
                </a:gridCol>
                <a:gridCol w="329184">
                  <a:extLst>
                    <a:ext uri="{9D8B030D-6E8A-4147-A177-3AD203B41FA5}">
                      <a16:colId xmlns:a16="http://schemas.microsoft.com/office/drawing/2014/main" val="2702140468"/>
                    </a:ext>
                  </a:extLst>
                </a:gridCol>
                <a:gridCol w="329184">
                  <a:extLst>
                    <a:ext uri="{9D8B030D-6E8A-4147-A177-3AD203B41FA5}">
                      <a16:colId xmlns:a16="http://schemas.microsoft.com/office/drawing/2014/main" val="479388927"/>
                    </a:ext>
                  </a:extLst>
                </a:gridCol>
                <a:gridCol w="329184">
                  <a:extLst>
                    <a:ext uri="{9D8B030D-6E8A-4147-A177-3AD203B41FA5}">
                      <a16:colId xmlns:a16="http://schemas.microsoft.com/office/drawing/2014/main" val="151278904"/>
                    </a:ext>
                  </a:extLst>
                </a:gridCol>
                <a:gridCol w="329184">
                  <a:extLst>
                    <a:ext uri="{9D8B030D-6E8A-4147-A177-3AD203B41FA5}">
                      <a16:colId xmlns:a16="http://schemas.microsoft.com/office/drawing/2014/main" val="1302004850"/>
                    </a:ext>
                  </a:extLst>
                </a:gridCol>
                <a:gridCol w="329184">
                  <a:extLst>
                    <a:ext uri="{9D8B030D-6E8A-4147-A177-3AD203B41FA5}">
                      <a16:colId xmlns:a16="http://schemas.microsoft.com/office/drawing/2014/main" val="2793496358"/>
                    </a:ext>
                  </a:extLst>
                </a:gridCol>
                <a:gridCol w="329184">
                  <a:extLst>
                    <a:ext uri="{9D8B030D-6E8A-4147-A177-3AD203B41FA5}">
                      <a16:colId xmlns:a16="http://schemas.microsoft.com/office/drawing/2014/main" val="1066641844"/>
                    </a:ext>
                  </a:extLst>
                </a:gridCol>
                <a:gridCol w="329184">
                  <a:extLst>
                    <a:ext uri="{9D8B030D-6E8A-4147-A177-3AD203B41FA5}">
                      <a16:colId xmlns:a16="http://schemas.microsoft.com/office/drawing/2014/main" val="1527448707"/>
                    </a:ext>
                  </a:extLst>
                </a:gridCol>
                <a:gridCol w="329184">
                  <a:extLst>
                    <a:ext uri="{9D8B030D-6E8A-4147-A177-3AD203B41FA5}">
                      <a16:colId xmlns:a16="http://schemas.microsoft.com/office/drawing/2014/main" val="1452308127"/>
                    </a:ext>
                  </a:extLst>
                </a:gridCol>
                <a:gridCol w="329184">
                  <a:extLst>
                    <a:ext uri="{9D8B030D-6E8A-4147-A177-3AD203B41FA5}">
                      <a16:colId xmlns:a16="http://schemas.microsoft.com/office/drawing/2014/main" val="2378312246"/>
                    </a:ext>
                  </a:extLst>
                </a:gridCol>
                <a:gridCol w="329184">
                  <a:extLst>
                    <a:ext uri="{9D8B030D-6E8A-4147-A177-3AD203B41FA5}">
                      <a16:colId xmlns:a16="http://schemas.microsoft.com/office/drawing/2014/main" val="3084925388"/>
                    </a:ext>
                  </a:extLst>
                </a:gridCol>
                <a:gridCol w="329184">
                  <a:extLst>
                    <a:ext uri="{9D8B030D-6E8A-4147-A177-3AD203B41FA5}">
                      <a16:colId xmlns:a16="http://schemas.microsoft.com/office/drawing/2014/main" val="1016839602"/>
                    </a:ext>
                  </a:extLst>
                </a:gridCol>
                <a:gridCol w="329184">
                  <a:extLst>
                    <a:ext uri="{9D8B030D-6E8A-4147-A177-3AD203B41FA5}">
                      <a16:colId xmlns:a16="http://schemas.microsoft.com/office/drawing/2014/main" val="298644905"/>
                    </a:ext>
                  </a:extLst>
                </a:gridCol>
                <a:gridCol w="329184">
                  <a:extLst>
                    <a:ext uri="{9D8B030D-6E8A-4147-A177-3AD203B41FA5}">
                      <a16:colId xmlns:a16="http://schemas.microsoft.com/office/drawing/2014/main" val="1905497723"/>
                    </a:ext>
                  </a:extLst>
                </a:gridCol>
                <a:gridCol w="329184">
                  <a:extLst>
                    <a:ext uri="{9D8B030D-6E8A-4147-A177-3AD203B41FA5}">
                      <a16:colId xmlns:a16="http://schemas.microsoft.com/office/drawing/2014/main" val="3384918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8479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- 2019-06-05 02:32:59</a:t>
                      </a:r>
                      <a:r>
                        <a:rPr kumimoji="0" lang="es-ES" sz="1000" b="0" i="0" u="none" strike="noStrike" kern="1200" cap="none" spc="0" normalizeH="0" baseline="0" noProof="0">
                          <a:ln>
                            <a:noFill/>
                          </a:ln>
                          <a:solidFill>
                            <a:prstClr val="black"/>
                          </a:solidFill>
                          <a:effectLst/>
                          <a:uLnTx/>
                          <a:uFillTx/>
                          <a:latin typeface="+mn-lt"/>
                          <a:ea typeface="+mn-ea"/>
                          <a:cs typeface="+mn-cs"/>
                        </a:rPr>
                        <a:t>
 ¿Qué tan conscientes somos de nuestros gastos?🤔🤭Seamos prudentes y administremos bien nuestros ingresos💸para tener salud financiera.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https://scontent.xx.fbcdn.net/v/t1.0-9/p720x720/61973264_2122348751197382_987468455147995136_n.jpg?_nc_cat=107&amp;_nc_oc=AQkBxsiDQaydjcRXKaz_gxwV0eq5_qunr7iXWgh_mUscM56jGo7eKThV74ux4VJFpy4&amp;_nc_ht=scontent.xx&amp;oh=8903ea07ae1f1b83d70b74e8cb5106fb&amp;oe=5E38890D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09/30/2019 10:04:22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02882987"/>
                  </a:ext>
                </a:extLst>
              </a:tr>
            </a:tbl>
          </a:graphicData>
        </a:graphic>
      </p:graphicFrame>
      <p:sp>
        <p:nvSpPr>
          <p:cNvPr id="4" name="Text Placeholder 3">
            <a:extLst>
              <a:ext uri="{FF2B5EF4-FFF2-40B4-BE49-F238E27FC236}">
                <a16:creationId xmlns:a16="http://schemas.microsoft.com/office/drawing/2014/main" id="{6227E643-FA8A-42BC-8FC5-3E6F47778B7D}"/>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3384896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C9854-4B6E-4B1E-AF48-7F42DAA60514}"/>
              </a:ext>
            </a:extLst>
          </p:cNvPr>
          <p:cNvSpPr>
            <a:spLocks noGrp="1"/>
          </p:cNvSpPr>
          <p:nvPr>
            <p:ph type="title"/>
          </p:nvPr>
        </p:nvSpPr>
        <p:spPr/>
        <p:txBody>
          <a:bodyPr/>
          <a:lstStyle/>
          <a:p>
            <a:r>
              <a:rPr lang="es-ES"/>
              <a:t>Top 14 Posts del Periodo (Por % de interacción) | Asociación Bancaria Costarricense - 5 of 16</a:t>
            </a:r>
            <a:endParaRPr lang="en-US"/>
          </a:p>
        </p:txBody>
      </p:sp>
      <p:graphicFrame>
        <p:nvGraphicFramePr>
          <p:cNvPr id="5" name="Table Placeholder 4">
            <a:extLst>
              <a:ext uri="{FF2B5EF4-FFF2-40B4-BE49-F238E27FC236}">
                <a16:creationId xmlns:a16="http://schemas.microsoft.com/office/drawing/2014/main" id="{8481ACF4-17CA-450D-97D2-F91290DF0A7D}"/>
              </a:ext>
            </a:extLst>
          </p:cNvPr>
          <p:cNvGraphicFramePr>
            <a:graphicFrameLocks noGrp="1"/>
          </p:cNvGraphicFramePr>
          <p:nvPr>
            <p:ph type="tbl" sz="quarter" idx="13"/>
            <p:extLst>
              <p:ext uri="{D42A27DB-BD31-4B8C-83A1-F6EECF244321}">
                <p14:modId xmlns:p14="http://schemas.microsoft.com/office/powerpoint/2010/main" val="3480272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08907890"/>
                    </a:ext>
                  </a:extLst>
                </a:gridCol>
                <a:gridCol w="905256">
                  <a:extLst>
                    <a:ext uri="{9D8B030D-6E8A-4147-A177-3AD203B41FA5}">
                      <a16:colId xmlns:a16="http://schemas.microsoft.com/office/drawing/2014/main" val="1495470631"/>
                    </a:ext>
                  </a:extLst>
                </a:gridCol>
                <a:gridCol w="658368">
                  <a:extLst>
                    <a:ext uri="{9D8B030D-6E8A-4147-A177-3AD203B41FA5}">
                      <a16:colId xmlns:a16="http://schemas.microsoft.com/office/drawing/2014/main" val="2753412041"/>
                    </a:ext>
                  </a:extLst>
                </a:gridCol>
                <a:gridCol w="329184">
                  <a:extLst>
                    <a:ext uri="{9D8B030D-6E8A-4147-A177-3AD203B41FA5}">
                      <a16:colId xmlns:a16="http://schemas.microsoft.com/office/drawing/2014/main" val="3682990989"/>
                    </a:ext>
                  </a:extLst>
                </a:gridCol>
                <a:gridCol w="329184">
                  <a:extLst>
                    <a:ext uri="{9D8B030D-6E8A-4147-A177-3AD203B41FA5}">
                      <a16:colId xmlns:a16="http://schemas.microsoft.com/office/drawing/2014/main" val="1896826048"/>
                    </a:ext>
                  </a:extLst>
                </a:gridCol>
                <a:gridCol w="329184">
                  <a:extLst>
                    <a:ext uri="{9D8B030D-6E8A-4147-A177-3AD203B41FA5}">
                      <a16:colId xmlns:a16="http://schemas.microsoft.com/office/drawing/2014/main" val="367401920"/>
                    </a:ext>
                  </a:extLst>
                </a:gridCol>
                <a:gridCol w="329184">
                  <a:extLst>
                    <a:ext uri="{9D8B030D-6E8A-4147-A177-3AD203B41FA5}">
                      <a16:colId xmlns:a16="http://schemas.microsoft.com/office/drawing/2014/main" val="2300453968"/>
                    </a:ext>
                  </a:extLst>
                </a:gridCol>
                <a:gridCol w="329184">
                  <a:extLst>
                    <a:ext uri="{9D8B030D-6E8A-4147-A177-3AD203B41FA5}">
                      <a16:colId xmlns:a16="http://schemas.microsoft.com/office/drawing/2014/main" val="3300976989"/>
                    </a:ext>
                  </a:extLst>
                </a:gridCol>
                <a:gridCol w="329184">
                  <a:extLst>
                    <a:ext uri="{9D8B030D-6E8A-4147-A177-3AD203B41FA5}">
                      <a16:colId xmlns:a16="http://schemas.microsoft.com/office/drawing/2014/main" val="163018743"/>
                    </a:ext>
                  </a:extLst>
                </a:gridCol>
                <a:gridCol w="329184">
                  <a:extLst>
                    <a:ext uri="{9D8B030D-6E8A-4147-A177-3AD203B41FA5}">
                      <a16:colId xmlns:a16="http://schemas.microsoft.com/office/drawing/2014/main" val="4084603086"/>
                    </a:ext>
                  </a:extLst>
                </a:gridCol>
                <a:gridCol w="329184">
                  <a:extLst>
                    <a:ext uri="{9D8B030D-6E8A-4147-A177-3AD203B41FA5}">
                      <a16:colId xmlns:a16="http://schemas.microsoft.com/office/drawing/2014/main" val="1471597529"/>
                    </a:ext>
                  </a:extLst>
                </a:gridCol>
                <a:gridCol w="329184">
                  <a:extLst>
                    <a:ext uri="{9D8B030D-6E8A-4147-A177-3AD203B41FA5}">
                      <a16:colId xmlns:a16="http://schemas.microsoft.com/office/drawing/2014/main" val="3650555887"/>
                    </a:ext>
                  </a:extLst>
                </a:gridCol>
                <a:gridCol w="329184">
                  <a:extLst>
                    <a:ext uri="{9D8B030D-6E8A-4147-A177-3AD203B41FA5}">
                      <a16:colId xmlns:a16="http://schemas.microsoft.com/office/drawing/2014/main" val="2308797980"/>
                    </a:ext>
                  </a:extLst>
                </a:gridCol>
                <a:gridCol w="329184">
                  <a:extLst>
                    <a:ext uri="{9D8B030D-6E8A-4147-A177-3AD203B41FA5}">
                      <a16:colId xmlns:a16="http://schemas.microsoft.com/office/drawing/2014/main" val="1389102138"/>
                    </a:ext>
                  </a:extLst>
                </a:gridCol>
                <a:gridCol w="329184">
                  <a:extLst>
                    <a:ext uri="{9D8B030D-6E8A-4147-A177-3AD203B41FA5}">
                      <a16:colId xmlns:a16="http://schemas.microsoft.com/office/drawing/2014/main" val="4121639074"/>
                    </a:ext>
                  </a:extLst>
                </a:gridCol>
                <a:gridCol w="329184">
                  <a:extLst>
                    <a:ext uri="{9D8B030D-6E8A-4147-A177-3AD203B41FA5}">
                      <a16:colId xmlns:a16="http://schemas.microsoft.com/office/drawing/2014/main" val="3705769646"/>
                    </a:ext>
                  </a:extLst>
                </a:gridCol>
                <a:gridCol w="329184">
                  <a:extLst>
                    <a:ext uri="{9D8B030D-6E8A-4147-A177-3AD203B41FA5}">
                      <a16:colId xmlns:a16="http://schemas.microsoft.com/office/drawing/2014/main" val="2701117327"/>
                    </a:ext>
                  </a:extLst>
                </a:gridCol>
                <a:gridCol w="329184">
                  <a:extLst>
                    <a:ext uri="{9D8B030D-6E8A-4147-A177-3AD203B41FA5}">
                      <a16:colId xmlns:a16="http://schemas.microsoft.com/office/drawing/2014/main" val="2095817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9427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- 2019-10-08 00:54:15</a:t>
                      </a:r>
                      <a:r>
                        <a:rPr kumimoji="0" lang="es-ES" sz="1000" b="0" i="0" u="none" strike="noStrike" kern="1200" cap="none" spc="0" normalizeH="0" baseline="0" noProof="0">
                          <a:ln>
                            <a:noFill/>
                          </a:ln>
                          <a:solidFill>
                            <a:prstClr val="black"/>
                          </a:solidFill>
                          <a:effectLst/>
                          <a:uLnTx/>
                          <a:uFillTx/>
                          <a:latin typeface="+mn-lt"/>
                          <a:ea typeface="+mn-ea"/>
                          <a:cs typeface="+mn-cs"/>
                        </a:rPr>
                        <a:t>
 Ahorrar NO siempre se trata de destinar dinero de tu bolsillo, esforzate por ahorrar en cosas que no supongan ningún cambio en tu vida. El ahorro nos asegura un mejor mañana. #DaleunCheckalAhorro. Compartí este consejo con un amigo.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https://scontent.xx.fbcdn.net/v/t1.0-9/p720x720/71340227_2343303185768603_5358226457745162240_o.png?_nc_cat=101&amp;_nc_oc=AQmI949BOIb3YLdC_weK_7l_H3Yn53IxyzhB4Pxu1BUKXWZaAsmYy8v6TwszlLdcR-E&amp;_nc_ht=scontent.xx&amp;oh=51d5b809cfc2476e4eca6eddd5f2f989&amp;oe=5E62910D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10/13/2019 10:04:24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98221267"/>
                  </a:ext>
                </a:extLst>
              </a:tr>
            </a:tbl>
          </a:graphicData>
        </a:graphic>
      </p:graphicFrame>
      <p:sp>
        <p:nvSpPr>
          <p:cNvPr id="4" name="Text Placeholder 3">
            <a:extLst>
              <a:ext uri="{FF2B5EF4-FFF2-40B4-BE49-F238E27FC236}">
                <a16:creationId xmlns:a16="http://schemas.microsoft.com/office/drawing/2014/main" id="{3F087A9D-076D-4F60-A473-B00A019D11FA}"/>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3550392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FE60C-A075-44BC-B2C8-6278B4288F49}"/>
              </a:ext>
            </a:extLst>
          </p:cNvPr>
          <p:cNvSpPr>
            <a:spLocks noGrp="1"/>
          </p:cNvSpPr>
          <p:nvPr>
            <p:ph type="title"/>
          </p:nvPr>
        </p:nvSpPr>
        <p:spPr/>
        <p:txBody>
          <a:bodyPr/>
          <a:lstStyle/>
          <a:p>
            <a:r>
              <a:rPr lang="es-ES"/>
              <a:t>Top 14 Posts del Periodo (Por % de interacción) | Asociación Bancaria Costarricense - 6 of 16</a:t>
            </a:r>
            <a:endParaRPr lang="en-US"/>
          </a:p>
        </p:txBody>
      </p:sp>
      <p:graphicFrame>
        <p:nvGraphicFramePr>
          <p:cNvPr id="5" name="Table Placeholder 4">
            <a:extLst>
              <a:ext uri="{FF2B5EF4-FFF2-40B4-BE49-F238E27FC236}">
                <a16:creationId xmlns:a16="http://schemas.microsoft.com/office/drawing/2014/main" id="{49253771-D0DA-4497-B15E-844E2674CC07}"/>
              </a:ext>
            </a:extLst>
          </p:cNvPr>
          <p:cNvGraphicFramePr>
            <a:graphicFrameLocks noGrp="1"/>
          </p:cNvGraphicFramePr>
          <p:nvPr>
            <p:ph type="tbl" sz="quarter" idx="13"/>
            <p:extLst>
              <p:ext uri="{D42A27DB-BD31-4B8C-83A1-F6EECF244321}">
                <p14:modId xmlns:p14="http://schemas.microsoft.com/office/powerpoint/2010/main" val="3944139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47540873"/>
                    </a:ext>
                  </a:extLst>
                </a:gridCol>
                <a:gridCol w="905256">
                  <a:extLst>
                    <a:ext uri="{9D8B030D-6E8A-4147-A177-3AD203B41FA5}">
                      <a16:colId xmlns:a16="http://schemas.microsoft.com/office/drawing/2014/main" val="639522986"/>
                    </a:ext>
                  </a:extLst>
                </a:gridCol>
                <a:gridCol w="658368">
                  <a:extLst>
                    <a:ext uri="{9D8B030D-6E8A-4147-A177-3AD203B41FA5}">
                      <a16:colId xmlns:a16="http://schemas.microsoft.com/office/drawing/2014/main" val="4073450401"/>
                    </a:ext>
                  </a:extLst>
                </a:gridCol>
                <a:gridCol w="329184">
                  <a:extLst>
                    <a:ext uri="{9D8B030D-6E8A-4147-A177-3AD203B41FA5}">
                      <a16:colId xmlns:a16="http://schemas.microsoft.com/office/drawing/2014/main" val="2429550664"/>
                    </a:ext>
                  </a:extLst>
                </a:gridCol>
                <a:gridCol w="329184">
                  <a:extLst>
                    <a:ext uri="{9D8B030D-6E8A-4147-A177-3AD203B41FA5}">
                      <a16:colId xmlns:a16="http://schemas.microsoft.com/office/drawing/2014/main" val="1445980302"/>
                    </a:ext>
                  </a:extLst>
                </a:gridCol>
                <a:gridCol w="329184">
                  <a:extLst>
                    <a:ext uri="{9D8B030D-6E8A-4147-A177-3AD203B41FA5}">
                      <a16:colId xmlns:a16="http://schemas.microsoft.com/office/drawing/2014/main" val="2198774800"/>
                    </a:ext>
                  </a:extLst>
                </a:gridCol>
                <a:gridCol w="329184">
                  <a:extLst>
                    <a:ext uri="{9D8B030D-6E8A-4147-A177-3AD203B41FA5}">
                      <a16:colId xmlns:a16="http://schemas.microsoft.com/office/drawing/2014/main" val="1670949216"/>
                    </a:ext>
                  </a:extLst>
                </a:gridCol>
                <a:gridCol w="329184">
                  <a:extLst>
                    <a:ext uri="{9D8B030D-6E8A-4147-A177-3AD203B41FA5}">
                      <a16:colId xmlns:a16="http://schemas.microsoft.com/office/drawing/2014/main" val="2280786086"/>
                    </a:ext>
                  </a:extLst>
                </a:gridCol>
                <a:gridCol w="329184">
                  <a:extLst>
                    <a:ext uri="{9D8B030D-6E8A-4147-A177-3AD203B41FA5}">
                      <a16:colId xmlns:a16="http://schemas.microsoft.com/office/drawing/2014/main" val="2901086619"/>
                    </a:ext>
                  </a:extLst>
                </a:gridCol>
                <a:gridCol w="329184">
                  <a:extLst>
                    <a:ext uri="{9D8B030D-6E8A-4147-A177-3AD203B41FA5}">
                      <a16:colId xmlns:a16="http://schemas.microsoft.com/office/drawing/2014/main" val="2262654513"/>
                    </a:ext>
                  </a:extLst>
                </a:gridCol>
                <a:gridCol w="329184">
                  <a:extLst>
                    <a:ext uri="{9D8B030D-6E8A-4147-A177-3AD203B41FA5}">
                      <a16:colId xmlns:a16="http://schemas.microsoft.com/office/drawing/2014/main" val="266353401"/>
                    </a:ext>
                  </a:extLst>
                </a:gridCol>
                <a:gridCol w="329184">
                  <a:extLst>
                    <a:ext uri="{9D8B030D-6E8A-4147-A177-3AD203B41FA5}">
                      <a16:colId xmlns:a16="http://schemas.microsoft.com/office/drawing/2014/main" val="3586948599"/>
                    </a:ext>
                  </a:extLst>
                </a:gridCol>
                <a:gridCol w="329184">
                  <a:extLst>
                    <a:ext uri="{9D8B030D-6E8A-4147-A177-3AD203B41FA5}">
                      <a16:colId xmlns:a16="http://schemas.microsoft.com/office/drawing/2014/main" val="2577930074"/>
                    </a:ext>
                  </a:extLst>
                </a:gridCol>
                <a:gridCol w="329184">
                  <a:extLst>
                    <a:ext uri="{9D8B030D-6E8A-4147-A177-3AD203B41FA5}">
                      <a16:colId xmlns:a16="http://schemas.microsoft.com/office/drawing/2014/main" val="2288735808"/>
                    </a:ext>
                  </a:extLst>
                </a:gridCol>
                <a:gridCol w="329184">
                  <a:extLst>
                    <a:ext uri="{9D8B030D-6E8A-4147-A177-3AD203B41FA5}">
                      <a16:colId xmlns:a16="http://schemas.microsoft.com/office/drawing/2014/main" val="3946271217"/>
                    </a:ext>
                  </a:extLst>
                </a:gridCol>
                <a:gridCol w="329184">
                  <a:extLst>
                    <a:ext uri="{9D8B030D-6E8A-4147-A177-3AD203B41FA5}">
                      <a16:colId xmlns:a16="http://schemas.microsoft.com/office/drawing/2014/main" val="784133940"/>
                    </a:ext>
                  </a:extLst>
                </a:gridCol>
                <a:gridCol w="329184">
                  <a:extLst>
                    <a:ext uri="{9D8B030D-6E8A-4147-A177-3AD203B41FA5}">
                      <a16:colId xmlns:a16="http://schemas.microsoft.com/office/drawing/2014/main" val="887948413"/>
                    </a:ext>
                  </a:extLst>
                </a:gridCol>
                <a:gridCol w="329184">
                  <a:extLst>
                    <a:ext uri="{9D8B030D-6E8A-4147-A177-3AD203B41FA5}">
                      <a16:colId xmlns:a16="http://schemas.microsoft.com/office/drawing/2014/main" val="3284411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77052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- 2019-04-02 03:00:01</a:t>
                      </a:r>
                      <a:r>
                        <a:rPr kumimoji="0" lang="es-ES" sz="1000" b="0" i="0" u="none" strike="noStrike" kern="1200" cap="none" spc="0" normalizeH="0" baseline="0" noProof="0">
                          <a:ln>
                            <a:noFill/>
                          </a:ln>
                          <a:solidFill>
                            <a:prstClr val="black"/>
                          </a:solidFill>
                          <a:effectLst/>
                          <a:uLnTx/>
                          <a:uFillTx/>
                          <a:latin typeface="+mn-lt"/>
                          <a:ea typeface="+mn-ea"/>
                          <a:cs typeface="+mn-cs"/>
                        </a:rPr>
                        <a:t>
 Los pequeños detalles son los que impulsan al ser humano a la excelencia, el éxito es más importante cuando lo hacemos juntos, todos podemos levantarnos juntos, todos podemos ganar.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https://scontent.xx.fbcdn.net/v/t1.0-9/p720x720/55914258_2020919501340308_3074360216364515328_o.png?_nc_cat=100&amp;_nc_oc=AQlCinlCrOJ6zBFlLbj5KuYKSE9eM6TAwC2dgvsqtNhEGaVh2GWBN5Pm_M7BY9Iixu4&amp;_nc_ht=scontent.xx&amp;oh=cf058e16b6d3b1e6830cd05ba1c25585&amp;oe=5DF274DB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09/15/2019 10:41:01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08272269"/>
                  </a:ext>
                </a:extLst>
              </a:tr>
            </a:tbl>
          </a:graphicData>
        </a:graphic>
      </p:graphicFrame>
      <p:sp>
        <p:nvSpPr>
          <p:cNvPr id="4" name="Text Placeholder 3">
            <a:extLst>
              <a:ext uri="{FF2B5EF4-FFF2-40B4-BE49-F238E27FC236}">
                <a16:creationId xmlns:a16="http://schemas.microsoft.com/office/drawing/2014/main" id="{DEC0B9C0-E0AA-4641-9A5C-F1B73F9CDFDB}"/>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2512602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71EB1-E5BB-45C1-92EC-663D79891D80}"/>
              </a:ext>
            </a:extLst>
          </p:cNvPr>
          <p:cNvSpPr>
            <a:spLocks noGrp="1"/>
          </p:cNvSpPr>
          <p:nvPr>
            <p:ph type="title"/>
          </p:nvPr>
        </p:nvSpPr>
        <p:spPr/>
        <p:txBody>
          <a:bodyPr/>
          <a:lstStyle/>
          <a:p>
            <a:r>
              <a:rPr lang="es-ES"/>
              <a:t>Top 14 Posts del Periodo (Por % de interacción) | Asociación Bancaria Costarricense - 7 of 16</a:t>
            </a:r>
            <a:endParaRPr lang="en-US"/>
          </a:p>
        </p:txBody>
      </p:sp>
      <p:graphicFrame>
        <p:nvGraphicFramePr>
          <p:cNvPr id="5" name="Table Placeholder 4">
            <a:extLst>
              <a:ext uri="{FF2B5EF4-FFF2-40B4-BE49-F238E27FC236}">
                <a16:creationId xmlns:a16="http://schemas.microsoft.com/office/drawing/2014/main" id="{25119737-E2FA-46D0-AE1C-454838AD77CD}"/>
              </a:ext>
            </a:extLst>
          </p:cNvPr>
          <p:cNvGraphicFramePr>
            <a:graphicFrameLocks noGrp="1"/>
          </p:cNvGraphicFramePr>
          <p:nvPr>
            <p:ph type="tbl" sz="quarter" idx="13"/>
            <p:extLst>
              <p:ext uri="{D42A27DB-BD31-4B8C-83A1-F6EECF244321}">
                <p14:modId xmlns:p14="http://schemas.microsoft.com/office/powerpoint/2010/main" val="3130850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77305814"/>
                    </a:ext>
                  </a:extLst>
                </a:gridCol>
                <a:gridCol w="905256">
                  <a:extLst>
                    <a:ext uri="{9D8B030D-6E8A-4147-A177-3AD203B41FA5}">
                      <a16:colId xmlns:a16="http://schemas.microsoft.com/office/drawing/2014/main" val="20749870"/>
                    </a:ext>
                  </a:extLst>
                </a:gridCol>
                <a:gridCol w="658368">
                  <a:extLst>
                    <a:ext uri="{9D8B030D-6E8A-4147-A177-3AD203B41FA5}">
                      <a16:colId xmlns:a16="http://schemas.microsoft.com/office/drawing/2014/main" val="67888944"/>
                    </a:ext>
                  </a:extLst>
                </a:gridCol>
                <a:gridCol w="329184">
                  <a:extLst>
                    <a:ext uri="{9D8B030D-6E8A-4147-A177-3AD203B41FA5}">
                      <a16:colId xmlns:a16="http://schemas.microsoft.com/office/drawing/2014/main" val="3737822072"/>
                    </a:ext>
                  </a:extLst>
                </a:gridCol>
                <a:gridCol w="329184">
                  <a:extLst>
                    <a:ext uri="{9D8B030D-6E8A-4147-A177-3AD203B41FA5}">
                      <a16:colId xmlns:a16="http://schemas.microsoft.com/office/drawing/2014/main" val="3057559833"/>
                    </a:ext>
                  </a:extLst>
                </a:gridCol>
                <a:gridCol w="329184">
                  <a:extLst>
                    <a:ext uri="{9D8B030D-6E8A-4147-A177-3AD203B41FA5}">
                      <a16:colId xmlns:a16="http://schemas.microsoft.com/office/drawing/2014/main" val="3924430267"/>
                    </a:ext>
                  </a:extLst>
                </a:gridCol>
                <a:gridCol w="329184">
                  <a:extLst>
                    <a:ext uri="{9D8B030D-6E8A-4147-A177-3AD203B41FA5}">
                      <a16:colId xmlns:a16="http://schemas.microsoft.com/office/drawing/2014/main" val="1253558366"/>
                    </a:ext>
                  </a:extLst>
                </a:gridCol>
                <a:gridCol w="329184">
                  <a:extLst>
                    <a:ext uri="{9D8B030D-6E8A-4147-A177-3AD203B41FA5}">
                      <a16:colId xmlns:a16="http://schemas.microsoft.com/office/drawing/2014/main" val="289949014"/>
                    </a:ext>
                  </a:extLst>
                </a:gridCol>
                <a:gridCol w="329184">
                  <a:extLst>
                    <a:ext uri="{9D8B030D-6E8A-4147-A177-3AD203B41FA5}">
                      <a16:colId xmlns:a16="http://schemas.microsoft.com/office/drawing/2014/main" val="4008207451"/>
                    </a:ext>
                  </a:extLst>
                </a:gridCol>
                <a:gridCol w="329184">
                  <a:extLst>
                    <a:ext uri="{9D8B030D-6E8A-4147-A177-3AD203B41FA5}">
                      <a16:colId xmlns:a16="http://schemas.microsoft.com/office/drawing/2014/main" val="3086795360"/>
                    </a:ext>
                  </a:extLst>
                </a:gridCol>
                <a:gridCol w="329184">
                  <a:extLst>
                    <a:ext uri="{9D8B030D-6E8A-4147-A177-3AD203B41FA5}">
                      <a16:colId xmlns:a16="http://schemas.microsoft.com/office/drawing/2014/main" val="2932018614"/>
                    </a:ext>
                  </a:extLst>
                </a:gridCol>
                <a:gridCol w="329184">
                  <a:extLst>
                    <a:ext uri="{9D8B030D-6E8A-4147-A177-3AD203B41FA5}">
                      <a16:colId xmlns:a16="http://schemas.microsoft.com/office/drawing/2014/main" val="1113986868"/>
                    </a:ext>
                  </a:extLst>
                </a:gridCol>
                <a:gridCol w="329184">
                  <a:extLst>
                    <a:ext uri="{9D8B030D-6E8A-4147-A177-3AD203B41FA5}">
                      <a16:colId xmlns:a16="http://schemas.microsoft.com/office/drawing/2014/main" val="984416698"/>
                    </a:ext>
                  </a:extLst>
                </a:gridCol>
                <a:gridCol w="329184">
                  <a:extLst>
                    <a:ext uri="{9D8B030D-6E8A-4147-A177-3AD203B41FA5}">
                      <a16:colId xmlns:a16="http://schemas.microsoft.com/office/drawing/2014/main" val="2507594106"/>
                    </a:ext>
                  </a:extLst>
                </a:gridCol>
                <a:gridCol w="329184">
                  <a:extLst>
                    <a:ext uri="{9D8B030D-6E8A-4147-A177-3AD203B41FA5}">
                      <a16:colId xmlns:a16="http://schemas.microsoft.com/office/drawing/2014/main" val="1379561858"/>
                    </a:ext>
                  </a:extLst>
                </a:gridCol>
                <a:gridCol w="329184">
                  <a:extLst>
                    <a:ext uri="{9D8B030D-6E8A-4147-A177-3AD203B41FA5}">
                      <a16:colId xmlns:a16="http://schemas.microsoft.com/office/drawing/2014/main" val="1658349109"/>
                    </a:ext>
                  </a:extLst>
                </a:gridCol>
                <a:gridCol w="329184">
                  <a:extLst>
                    <a:ext uri="{9D8B030D-6E8A-4147-A177-3AD203B41FA5}">
                      <a16:colId xmlns:a16="http://schemas.microsoft.com/office/drawing/2014/main" val="3633249429"/>
                    </a:ext>
                  </a:extLst>
                </a:gridCol>
                <a:gridCol w="329184">
                  <a:extLst>
                    <a:ext uri="{9D8B030D-6E8A-4147-A177-3AD203B41FA5}">
                      <a16:colId xmlns:a16="http://schemas.microsoft.com/office/drawing/2014/main" val="962530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0798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- 2019-06-08 01:44:19</a:t>
                      </a:r>
                      <a:r>
                        <a:rPr kumimoji="0" lang="es-ES" sz="1000" b="0" i="0" u="none" strike="noStrike" kern="1200" cap="none" spc="0" normalizeH="0" baseline="0" noProof="0">
                          <a:ln>
                            <a:noFill/>
                          </a:ln>
                          <a:solidFill>
                            <a:prstClr val="black"/>
                          </a:solidFill>
                          <a:effectLst/>
                          <a:uLnTx/>
                          <a:uFillTx/>
                          <a:latin typeface="+mn-lt"/>
                          <a:ea typeface="+mn-ea"/>
                          <a:cs typeface="+mn-cs"/>
                        </a:rPr>
                        <a:t>
 ¿Utilizás un presupuesto para ordenarte? Esta herramienta sencilla que sólo requiere un poco de constancia, nos ayuda a tener una vida financiera saludable.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https://scontent.xx.fbcdn.net/v/t1.0-9/p720x720/62031069_2127427220689535_893303998717624320_n.jpg?_nc_cat=107&amp;_nc_oc=AQlMHpOVaeWLYpkyuZgbGCxlmNbpZXM15hajsB9RtCnMk-U2o_S_qBx29z9ElV8myYc&amp;_nc_ht=scontent.xx&amp;oh=425860bd002a72b8f0c8da1aca4db35b&amp;oe=5E0824E8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09/12/2019 10:38:21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1816145"/>
                  </a:ext>
                </a:extLst>
              </a:tr>
            </a:tbl>
          </a:graphicData>
        </a:graphic>
      </p:graphicFrame>
      <p:sp>
        <p:nvSpPr>
          <p:cNvPr id="4" name="Text Placeholder 3">
            <a:extLst>
              <a:ext uri="{FF2B5EF4-FFF2-40B4-BE49-F238E27FC236}">
                <a16:creationId xmlns:a16="http://schemas.microsoft.com/office/drawing/2014/main" id="{31CC5701-9DD4-462C-95E6-D276A11735A4}"/>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11840562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D1B43-CC47-40F4-A24B-86154B1C59A8}"/>
              </a:ext>
            </a:extLst>
          </p:cNvPr>
          <p:cNvSpPr>
            <a:spLocks noGrp="1"/>
          </p:cNvSpPr>
          <p:nvPr>
            <p:ph type="title"/>
          </p:nvPr>
        </p:nvSpPr>
        <p:spPr/>
        <p:txBody>
          <a:bodyPr/>
          <a:lstStyle/>
          <a:p>
            <a:r>
              <a:rPr lang="es-ES"/>
              <a:t>Top 14 Posts del Periodo (Por % de interacción) | Asociación Bancaria Costarricense - 8 of 16</a:t>
            </a:r>
            <a:endParaRPr lang="en-US"/>
          </a:p>
        </p:txBody>
      </p:sp>
      <p:graphicFrame>
        <p:nvGraphicFramePr>
          <p:cNvPr id="5" name="Table Placeholder 4">
            <a:extLst>
              <a:ext uri="{FF2B5EF4-FFF2-40B4-BE49-F238E27FC236}">
                <a16:creationId xmlns:a16="http://schemas.microsoft.com/office/drawing/2014/main" id="{BBDF326D-8A94-41F5-BDE9-62CF5E362E4A}"/>
              </a:ext>
            </a:extLst>
          </p:cNvPr>
          <p:cNvGraphicFramePr>
            <a:graphicFrameLocks noGrp="1"/>
          </p:cNvGraphicFramePr>
          <p:nvPr>
            <p:ph type="tbl" sz="quarter" idx="13"/>
            <p:extLst>
              <p:ext uri="{D42A27DB-BD31-4B8C-83A1-F6EECF244321}">
                <p14:modId xmlns:p14="http://schemas.microsoft.com/office/powerpoint/2010/main" val="1535654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7933388"/>
                    </a:ext>
                  </a:extLst>
                </a:gridCol>
                <a:gridCol w="905256">
                  <a:extLst>
                    <a:ext uri="{9D8B030D-6E8A-4147-A177-3AD203B41FA5}">
                      <a16:colId xmlns:a16="http://schemas.microsoft.com/office/drawing/2014/main" val="1561763648"/>
                    </a:ext>
                  </a:extLst>
                </a:gridCol>
                <a:gridCol w="658368">
                  <a:extLst>
                    <a:ext uri="{9D8B030D-6E8A-4147-A177-3AD203B41FA5}">
                      <a16:colId xmlns:a16="http://schemas.microsoft.com/office/drawing/2014/main" val="3580734423"/>
                    </a:ext>
                  </a:extLst>
                </a:gridCol>
                <a:gridCol w="329184">
                  <a:extLst>
                    <a:ext uri="{9D8B030D-6E8A-4147-A177-3AD203B41FA5}">
                      <a16:colId xmlns:a16="http://schemas.microsoft.com/office/drawing/2014/main" val="1328517222"/>
                    </a:ext>
                  </a:extLst>
                </a:gridCol>
                <a:gridCol w="329184">
                  <a:extLst>
                    <a:ext uri="{9D8B030D-6E8A-4147-A177-3AD203B41FA5}">
                      <a16:colId xmlns:a16="http://schemas.microsoft.com/office/drawing/2014/main" val="2790269875"/>
                    </a:ext>
                  </a:extLst>
                </a:gridCol>
                <a:gridCol w="329184">
                  <a:extLst>
                    <a:ext uri="{9D8B030D-6E8A-4147-A177-3AD203B41FA5}">
                      <a16:colId xmlns:a16="http://schemas.microsoft.com/office/drawing/2014/main" val="1489173917"/>
                    </a:ext>
                  </a:extLst>
                </a:gridCol>
                <a:gridCol w="329184">
                  <a:extLst>
                    <a:ext uri="{9D8B030D-6E8A-4147-A177-3AD203B41FA5}">
                      <a16:colId xmlns:a16="http://schemas.microsoft.com/office/drawing/2014/main" val="703036806"/>
                    </a:ext>
                  </a:extLst>
                </a:gridCol>
                <a:gridCol w="329184">
                  <a:extLst>
                    <a:ext uri="{9D8B030D-6E8A-4147-A177-3AD203B41FA5}">
                      <a16:colId xmlns:a16="http://schemas.microsoft.com/office/drawing/2014/main" val="3181362419"/>
                    </a:ext>
                  </a:extLst>
                </a:gridCol>
                <a:gridCol w="329184">
                  <a:extLst>
                    <a:ext uri="{9D8B030D-6E8A-4147-A177-3AD203B41FA5}">
                      <a16:colId xmlns:a16="http://schemas.microsoft.com/office/drawing/2014/main" val="1814678821"/>
                    </a:ext>
                  </a:extLst>
                </a:gridCol>
                <a:gridCol w="329184">
                  <a:extLst>
                    <a:ext uri="{9D8B030D-6E8A-4147-A177-3AD203B41FA5}">
                      <a16:colId xmlns:a16="http://schemas.microsoft.com/office/drawing/2014/main" val="2540818068"/>
                    </a:ext>
                  </a:extLst>
                </a:gridCol>
                <a:gridCol w="329184">
                  <a:extLst>
                    <a:ext uri="{9D8B030D-6E8A-4147-A177-3AD203B41FA5}">
                      <a16:colId xmlns:a16="http://schemas.microsoft.com/office/drawing/2014/main" val="1303087245"/>
                    </a:ext>
                  </a:extLst>
                </a:gridCol>
                <a:gridCol w="329184">
                  <a:extLst>
                    <a:ext uri="{9D8B030D-6E8A-4147-A177-3AD203B41FA5}">
                      <a16:colId xmlns:a16="http://schemas.microsoft.com/office/drawing/2014/main" val="4009784086"/>
                    </a:ext>
                  </a:extLst>
                </a:gridCol>
                <a:gridCol w="329184">
                  <a:extLst>
                    <a:ext uri="{9D8B030D-6E8A-4147-A177-3AD203B41FA5}">
                      <a16:colId xmlns:a16="http://schemas.microsoft.com/office/drawing/2014/main" val="1355843893"/>
                    </a:ext>
                  </a:extLst>
                </a:gridCol>
                <a:gridCol w="329184">
                  <a:extLst>
                    <a:ext uri="{9D8B030D-6E8A-4147-A177-3AD203B41FA5}">
                      <a16:colId xmlns:a16="http://schemas.microsoft.com/office/drawing/2014/main" val="3211736110"/>
                    </a:ext>
                  </a:extLst>
                </a:gridCol>
                <a:gridCol w="329184">
                  <a:extLst>
                    <a:ext uri="{9D8B030D-6E8A-4147-A177-3AD203B41FA5}">
                      <a16:colId xmlns:a16="http://schemas.microsoft.com/office/drawing/2014/main" val="1555038568"/>
                    </a:ext>
                  </a:extLst>
                </a:gridCol>
                <a:gridCol w="329184">
                  <a:extLst>
                    <a:ext uri="{9D8B030D-6E8A-4147-A177-3AD203B41FA5}">
                      <a16:colId xmlns:a16="http://schemas.microsoft.com/office/drawing/2014/main" val="327983522"/>
                    </a:ext>
                  </a:extLst>
                </a:gridCol>
                <a:gridCol w="329184">
                  <a:extLst>
                    <a:ext uri="{9D8B030D-6E8A-4147-A177-3AD203B41FA5}">
                      <a16:colId xmlns:a16="http://schemas.microsoft.com/office/drawing/2014/main" val="311937488"/>
                    </a:ext>
                  </a:extLst>
                </a:gridCol>
                <a:gridCol w="329184">
                  <a:extLst>
                    <a:ext uri="{9D8B030D-6E8A-4147-A177-3AD203B41FA5}">
                      <a16:colId xmlns:a16="http://schemas.microsoft.com/office/drawing/2014/main" val="3905190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7356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- 2019-07-04 00:32:21</a:t>
                      </a:r>
                      <a:r>
                        <a:rPr kumimoji="0" lang="es-ES" sz="1000" b="0" i="0" u="none" strike="noStrike" kern="1200" cap="none" spc="0" normalizeH="0" baseline="0" noProof="0">
                          <a:ln>
                            <a:noFill/>
                          </a:ln>
                          <a:solidFill>
                            <a:prstClr val="black"/>
                          </a:solidFill>
                          <a:effectLst/>
                          <a:uLnTx/>
                          <a:uFillTx/>
                          <a:latin typeface="+mn-lt"/>
                          <a:ea typeface="+mn-ea"/>
                          <a:cs typeface="+mn-cs"/>
                        </a:rPr>
                        <a:t>
 Para recordar: Tome muy en cuenta que las comisiones de sus tarjetas están exentas del 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https://scontent.xx.fbcdn.net/v/t1.0-9/p720x720/66336864_2173305889435001_3860475455010242560_o.jpg?_nc_cat=105&amp;_nc_oc=AQn0SPLatYH0-od0Ct8Fz8K_d713y1A7_ahiGtKlrzVdfGKjTwxB6XgPhYc5hpbxHb8&amp;_nc_ht=scontent.xx&amp;oh=0093a96cc1ae949226933f9f9a903e08&amp;oe=5DFC9598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10:35:31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84870854"/>
                  </a:ext>
                </a:extLst>
              </a:tr>
            </a:tbl>
          </a:graphicData>
        </a:graphic>
      </p:graphicFrame>
      <p:sp>
        <p:nvSpPr>
          <p:cNvPr id="4" name="Text Placeholder 3">
            <a:extLst>
              <a:ext uri="{FF2B5EF4-FFF2-40B4-BE49-F238E27FC236}">
                <a16:creationId xmlns:a16="http://schemas.microsoft.com/office/drawing/2014/main" id="{39E7CD57-0DFF-4317-B49F-9113E00668A3}"/>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3590250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AAD2C-586A-4E48-A15B-A2876FC5D36D}"/>
              </a:ext>
            </a:extLst>
          </p:cNvPr>
          <p:cNvSpPr>
            <a:spLocks noGrp="1"/>
          </p:cNvSpPr>
          <p:nvPr>
            <p:ph type="title"/>
          </p:nvPr>
        </p:nvSpPr>
        <p:spPr/>
        <p:txBody>
          <a:bodyPr/>
          <a:lstStyle/>
          <a:p>
            <a:r>
              <a:rPr lang="es-ES"/>
              <a:t>Top 14 Posts del Periodo (Por % de interacción) | Asociación Bancaria Costarricense - 9 of 16</a:t>
            </a:r>
            <a:endParaRPr lang="en-US"/>
          </a:p>
        </p:txBody>
      </p:sp>
      <p:graphicFrame>
        <p:nvGraphicFramePr>
          <p:cNvPr id="5" name="Table Placeholder 4">
            <a:extLst>
              <a:ext uri="{FF2B5EF4-FFF2-40B4-BE49-F238E27FC236}">
                <a16:creationId xmlns:a16="http://schemas.microsoft.com/office/drawing/2014/main" id="{88E452CE-37A6-466C-A0ED-7CBB64187E0D}"/>
              </a:ext>
            </a:extLst>
          </p:cNvPr>
          <p:cNvGraphicFramePr>
            <a:graphicFrameLocks noGrp="1"/>
          </p:cNvGraphicFramePr>
          <p:nvPr>
            <p:ph type="tbl" sz="quarter" idx="13"/>
            <p:extLst>
              <p:ext uri="{D42A27DB-BD31-4B8C-83A1-F6EECF244321}">
                <p14:modId xmlns:p14="http://schemas.microsoft.com/office/powerpoint/2010/main" val="3986454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77445418"/>
                    </a:ext>
                  </a:extLst>
                </a:gridCol>
                <a:gridCol w="905256">
                  <a:extLst>
                    <a:ext uri="{9D8B030D-6E8A-4147-A177-3AD203B41FA5}">
                      <a16:colId xmlns:a16="http://schemas.microsoft.com/office/drawing/2014/main" val="2668916585"/>
                    </a:ext>
                  </a:extLst>
                </a:gridCol>
                <a:gridCol w="658368">
                  <a:extLst>
                    <a:ext uri="{9D8B030D-6E8A-4147-A177-3AD203B41FA5}">
                      <a16:colId xmlns:a16="http://schemas.microsoft.com/office/drawing/2014/main" val="2076350160"/>
                    </a:ext>
                  </a:extLst>
                </a:gridCol>
                <a:gridCol w="329184">
                  <a:extLst>
                    <a:ext uri="{9D8B030D-6E8A-4147-A177-3AD203B41FA5}">
                      <a16:colId xmlns:a16="http://schemas.microsoft.com/office/drawing/2014/main" val="1200525226"/>
                    </a:ext>
                  </a:extLst>
                </a:gridCol>
                <a:gridCol w="329184">
                  <a:extLst>
                    <a:ext uri="{9D8B030D-6E8A-4147-A177-3AD203B41FA5}">
                      <a16:colId xmlns:a16="http://schemas.microsoft.com/office/drawing/2014/main" val="2039570275"/>
                    </a:ext>
                  </a:extLst>
                </a:gridCol>
                <a:gridCol w="329184">
                  <a:extLst>
                    <a:ext uri="{9D8B030D-6E8A-4147-A177-3AD203B41FA5}">
                      <a16:colId xmlns:a16="http://schemas.microsoft.com/office/drawing/2014/main" val="3303192996"/>
                    </a:ext>
                  </a:extLst>
                </a:gridCol>
                <a:gridCol w="329184">
                  <a:extLst>
                    <a:ext uri="{9D8B030D-6E8A-4147-A177-3AD203B41FA5}">
                      <a16:colId xmlns:a16="http://schemas.microsoft.com/office/drawing/2014/main" val="3613901956"/>
                    </a:ext>
                  </a:extLst>
                </a:gridCol>
                <a:gridCol w="329184">
                  <a:extLst>
                    <a:ext uri="{9D8B030D-6E8A-4147-A177-3AD203B41FA5}">
                      <a16:colId xmlns:a16="http://schemas.microsoft.com/office/drawing/2014/main" val="2737596727"/>
                    </a:ext>
                  </a:extLst>
                </a:gridCol>
                <a:gridCol w="329184">
                  <a:extLst>
                    <a:ext uri="{9D8B030D-6E8A-4147-A177-3AD203B41FA5}">
                      <a16:colId xmlns:a16="http://schemas.microsoft.com/office/drawing/2014/main" val="3804333226"/>
                    </a:ext>
                  </a:extLst>
                </a:gridCol>
                <a:gridCol w="329184">
                  <a:extLst>
                    <a:ext uri="{9D8B030D-6E8A-4147-A177-3AD203B41FA5}">
                      <a16:colId xmlns:a16="http://schemas.microsoft.com/office/drawing/2014/main" val="1886972259"/>
                    </a:ext>
                  </a:extLst>
                </a:gridCol>
                <a:gridCol w="329184">
                  <a:extLst>
                    <a:ext uri="{9D8B030D-6E8A-4147-A177-3AD203B41FA5}">
                      <a16:colId xmlns:a16="http://schemas.microsoft.com/office/drawing/2014/main" val="1308005596"/>
                    </a:ext>
                  </a:extLst>
                </a:gridCol>
                <a:gridCol w="329184">
                  <a:extLst>
                    <a:ext uri="{9D8B030D-6E8A-4147-A177-3AD203B41FA5}">
                      <a16:colId xmlns:a16="http://schemas.microsoft.com/office/drawing/2014/main" val="3927171521"/>
                    </a:ext>
                  </a:extLst>
                </a:gridCol>
                <a:gridCol w="329184">
                  <a:extLst>
                    <a:ext uri="{9D8B030D-6E8A-4147-A177-3AD203B41FA5}">
                      <a16:colId xmlns:a16="http://schemas.microsoft.com/office/drawing/2014/main" val="2133332304"/>
                    </a:ext>
                  </a:extLst>
                </a:gridCol>
                <a:gridCol w="329184">
                  <a:extLst>
                    <a:ext uri="{9D8B030D-6E8A-4147-A177-3AD203B41FA5}">
                      <a16:colId xmlns:a16="http://schemas.microsoft.com/office/drawing/2014/main" val="2810973717"/>
                    </a:ext>
                  </a:extLst>
                </a:gridCol>
                <a:gridCol w="329184">
                  <a:extLst>
                    <a:ext uri="{9D8B030D-6E8A-4147-A177-3AD203B41FA5}">
                      <a16:colId xmlns:a16="http://schemas.microsoft.com/office/drawing/2014/main" val="3967520145"/>
                    </a:ext>
                  </a:extLst>
                </a:gridCol>
                <a:gridCol w="329184">
                  <a:extLst>
                    <a:ext uri="{9D8B030D-6E8A-4147-A177-3AD203B41FA5}">
                      <a16:colId xmlns:a16="http://schemas.microsoft.com/office/drawing/2014/main" val="1470212239"/>
                    </a:ext>
                  </a:extLst>
                </a:gridCol>
                <a:gridCol w="329184">
                  <a:extLst>
                    <a:ext uri="{9D8B030D-6E8A-4147-A177-3AD203B41FA5}">
                      <a16:colId xmlns:a16="http://schemas.microsoft.com/office/drawing/2014/main" val="3274887056"/>
                    </a:ext>
                  </a:extLst>
                </a:gridCol>
                <a:gridCol w="329184">
                  <a:extLst>
                    <a:ext uri="{9D8B030D-6E8A-4147-A177-3AD203B41FA5}">
                      <a16:colId xmlns:a16="http://schemas.microsoft.com/office/drawing/2014/main" val="269050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6433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- 2019-07-06 04:25:10</a:t>
                      </a:r>
                      <a:r>
                        <a:rPr kumimoji="0" lang="es-ES" sz="1000" b="0" i="0" u="none" strike="noStrike" kern="1200" cap="none" spc="0" normalizeH="0" baseline="0" noProof="0">
                          <a:ln>
                            <a:noFill/>
                          </a:ln>
                          <a:solidFill>
                            <a:prstClr val="black"/>
                          </a:solidFill>
                          <a:effectLst/>
                          <a:uLnTx/>
                          <a:uFillTx/>
                          <a:latin typeface="+mn-lt"/>
                          <a:ea typeface="+mn-ea"/>
                          <a:cs typeface="+mn-cs"/>
                        </a:rPr>
                        <a:t>
 Si sos usuario del servicio de transferencias electrónicas del Sistema Financiero Nacional, tené en cuenta que este servicio  está exento del IVA. Podés transferir dinero de tus cuentas sin pagar 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https://scontent.xx.fbcdn.net/v/t1.0-9/p720x720/65847816_2176921332406790_7661124193135624192_o.jpg?_nc_cat=106&amp;_nc_oc=AQmyIhl69EC25ujfCZKvNMUh12zrWBJsmIqrUq0QoC-ebIM5R_bJMmhAagr--NLYh1s&amp;_nc_ht=scontent.xx&amp;oh=e798f4de478b0494de8714d769facb85&amp;oe=5E0FA49C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10:35:31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80664031"/>
                  </a:ext>
                </a:extLst>
              </a:tr>
            </a:tbl>
          </a:graphicData>
        </a:graphic>
      </p:graphicFrame>
      <p:sp>
        <p:nvSpPr>
          <p:cNvPr id="4" name="Text Placeholder 3">
            <a:extLst>
              <a:ext uri="{FF2B5EF4-FFF2-40B4-BE49-F238E27FC236}">
                <a16:creationId xmlns:a16="http://schemas.microsoft.com/office/drawing/2014/main" id="{C0ED54B2-7168-4D3E-B434-1CB5CE8DA78E}"/>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4156316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137D1-C6C4-4EA8-8A31-3A5D02A858D6}"/>
              </a:ext>
            </a:extLst>
          </p:cNvPr>
          <p:cNvSpPr>
            <a:spLocks noGrp="1"/>
          </p:cNvSpPr>
          <p:nvPr>
            <p:ph type="title"/>
          </p:nvPr>
        </p:nvSpPr>
        <p:spPr/>
        <p:txBody>
          <a:bodyPr/>
          <a:lstStyle/>
          <a:p>
            <a:r>
              <a:rPr lang="es-ES"/>
              <a:t>Top 14 Posts del Periodo (Por % de interacción) | Asociación Bancaria Costarricense - 10 of 16</a:t>
            </a:r>
            <a:endParaRPr lang="en-US"/>
          </a:p>
        </p:txBody>
      </p:sp>
      <p:graphicFrame>
        <p:nvGraphicFramePr>
          <p:cNvPr id="5" name="Table Placeholder 4">
            <a:extLst>
              <a:ext uri="{FF2B5EF4-FFF2-40B4-BE49-F238E27FC236}">
                <a16:creationId xmlns:a16="http://schemas.microsoft.com/office/drawing/2014/main" id="{3639492F-50A8-4C36-93A7-A138D45ADD1B}"/>
              </a:ext>
            </a:extLst>
          </p:cNvPr>
          <p:cNvGraphicFramePr>
            <a:graphicFrameLocks noGrp="1"/>
          </p:cNvGraphicFramePr>
          <p:nvPr>
            <p:ph type="tbl" sz="quarter" idx="13"/>
            <p:extLst>
              <p:ext uri="{D42A27DB-BD31-4B8C-83A1-F6EECF244321}">
                <p14:modId xmlns:p14="http://schemas.microsoft.com/office/powerpoint/2010/main" val="2894841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39053327"/>
                    </a:ext>
                  </a:extLst>
                </a:gridCol>
                <a:gridCol w="905256">
                  <a:extLst>
                    <a:ext uri="{9D8B030D-6E8A-4147-A177-3AD203B41FA5}">
                      <a16:colId xmlns:a16="http://schemas.microsoft.com/office/drawing/2014/main" val="1490051124"/>
                    </a:ext>
                  </a:extLst>
                </a:gridCol>
                <a:gridCol w="658368">
                  <a:extLst>
                    <a:ext uri="{9D8B030D-6E8A-4147-A177-3AD203B41FA5}">
                      <a16:colId xmlns:a16="http://schemas.microsoft.com/office/drawing/2014/main" val="1549440036"/>
                    </a:ext>
                  </a:extLst>
                </a:gridCol>
                <a:gridCol w="329184">
                  <a:extLst>
                    <a:ext uri="{9D8B030D-6E8A-4147-A177-3AD203B41FA5}">
                      <a16:colId xmlns:a16="http://schemas.microsoft.com/office/drawing/2014/main" val="2919463555"/>
                    </a:ext>
                  </a:extLst>
                </a:gridCol>
                <a:gridCol w="329184">
                  <a:extLst>
                    <a:ext uri="{9D8B030D-6E8A-4147-A177-3AD203B41FA5}">
                      <a16:colId xmlns:a16="http://schemas.microsoft.com/office/drawing/2014/main" val="2518279533"/>
                    </a:ext>
                  </a:extLst>
                </a:gridCol>
                <a:gridCol w="329184">
                  <a:extLst>
                    <a:ext uri="{9D8B030D-6E8A-4147-A177-3AD203B41FA5}">
                      <a16:colId xmlns:a16="http://schemas.microsoft.com/office/drawing/2014/main" val="1025304308"/>
                    </a:ext>
                  </a:extLst>
                </a:gridCol>
                <a:gridCol w="329184">
                  <a:extLst>
                    <a:ext uri="{9D8B030D-6E8A-4147-A177-3AD203B41FA5}">
                      <a16:colId xmlns:a16="http://schemas.microsoft.com/office/drawing/2014/main" val="3933966703"/>
                    </a:ext>
                  </a:extLst>
                </a:gridCol>
                <a:gridCol w="329184">
                  <a:extLst>
                    <a:ext uri="{9D8B030D-6E8A-4147-A177-3AD203B41FA5}">
                      <a16:colId xmlns:a16="http://schemas.microsoft.com/office/drawing/2014/main" val="329769041"/>
                    </a:ext>
                  </a:extLst>
                </a:gridCol>
                <a:gridCol w="329184">
                  <a:extLst>
                    <a:ext uri="{9D8B030D-6E8A-4147-A177-3AD203B41FA5}">
                      <a16:colId xmlns:a16="http://schemas.microsoft.com/office/drawing/2014/main" val="3071911228"/>
                    </a:ext>
                  </a:extLst>
                </a:gridCol>
                <a:gridCol w="329184">
                  <a:extLst>
                    <a:ext uri="{9D8B030D-6E8A-4147-A177-3AD203B41FA5}">
                      <a16:colId xmlns:a16="http://schemas.microsoft.com/office/drawing/2014/main" val="3503840666"/>
                    </a:ext>
                  </a:extLst>
                </a:gridCol>
                <a:gridCol w="329184">
                  <a:extLst>
                    <a:ext uri="{9D8B030D-6E8A-4147-A177-3AD203B41FA5}">
                      <a16:colId xmlns:a16="http://schemas.microsoft.com/office/drawing/2014/main" val="3970256607"/>
                    </a:ext>
                  </a:extLst>
                </a:gridCol>
                <a:gridCol w="329184">
                  <a:extLst>
                    <a:ext uri="{9D8B030D-6E8A-4147-A177-3AD203B41FA5}">
                      <a16:colId xmlns:a16="http://schemas.microsoft.com/office/drawing/2014/main" val="2234094018"/>
                    </a:ext>
                  </a:extLst>
                </a:gridCol>
                <a:gridCol w="329184">
                  <a:extLst>
                    <a:ext uri="{9D8B030D-6E8A-4147-A177-3AD203B41FA5}">
                      <a16:colId xmlns:a16="http://schemas.microsoft.com/office/drawing/2014/main" val="3895491603"/>
                    </a:ext>
                  </a:extLst>
                </a:gridCol>
                <a:gridCol w="329184">
                  <a:extLst>
                    <a:ext uri="{9D8B030D-6E8A-4147-A177-3AD203B41FA5}">
                      <a16:colId xmlns:a16="http://schemas.microsoft.com/office/drawing/2014/main" val="28660349"/>
                    </a:ext>
                  </a:extLst>
                </a:gridCol>
                <a:gridCol w="329184">
                  <a:extLst>
                    <a:ext uri="{9D8B030D-6E8A-4147-A177-3AD203B41FA5}">
                      <a16:colId xmlns:a16="http://schemas.microsoft.com/office/drawing/2014/main" val="2708230828"/>
                    </a:ext>
                  </a:extLst>
                </a:gridCol>
                <a:gridCol w="329184">
                  <a:extLst>
                    <a:ext uri="{9D8B030D-6E8A-4147-A177-3AD203B41FA5}">
                      <a16:colId xmlns:a16="http://schemas.microsoft.com/office/drawing/2014/main" val="372579008"/>
                    </a:ext>
                  </a:extLst>
                </a:gridCol>
                <a:gridCol w="329184">
                  <a:extLst>
                    <a:ext uri="{9D8B030D-6E8A-4147-A177-3AD203B41FA5}">
                      <a16:colId xmlns:a16="http://schemas.microsoft.com/office/drawing/2014/main" val="1159199844"/>
                    </a:ext>
                  </a:extLst>
                </a:gridCol>
                <a:gridCol w="329184">
                  <a:extLst>
                    <a:ext uri="{9D8B030D-6E8A-4147-A177-3AD203B41FA5}">
                      <a16:colId xmlns:a16="http://schemas.microsoft.com/office/drawing/2014/main" val="985323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6643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- 2019-05-25 16:22:51</a:t>
                      </a:r>
                      <a:r>
                        <a:rPr kumimoji="0" lang="es-ES" sz="1000" b="0" i="0" u="none" strike="noStrike" kern="1200" cap="none" spc="0" normalizeH="0" baseline="0" noProof="0">
                          <a:ln>
                            <a:noFill/>
                          </a:ln>
                          <a:solidFill>
                            <a:prstClr val="black"/>
                          </a:solidFill>
                          <a:effectLst/>
                          <a:uLnTx/>
                          <a:uFillTx/>
                          <a:latin typeface="+mn-lt"/>
                          <a:ea typeface="+mn-ea"/>
                          <a:cs typeface="+mn-cs"/>
                        </a:rPr>
                        <a:t>
 No es dejar de disfrutar, sino tener para disfrutar. ¡Ahorremos y programemos nuestros gastos! ¡Feliz fin de semana! Y recordá: #NoSeasTanPaquito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https://scontent.xx.fbcdn.net/v/t1.0-9/61405632_2103564076409183_4523018377106554880_n.png?_nc_cat=107&amp;_nc_oc=AQnYjnOGSIhyfBKP1XuUNYXQNPasQ6htxjVs5X1vkGFVQ_hyj8L9uuQN5agMC2WaHEs&amp;_nc_ht=scontent.xx&amp;oh=ae085dd8240182493f4a5fc0ae827b16&amp;oe=5DF96DFC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10:35:31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78904965"/>
                  </a:ext>
                </a:extLst>
              </a:tr>
            </a:tbl>
          </a:graphicData>
        </a:graphic>
      </p:graphicFrame>
      <p:sp>
        <p:nvSpPr>
          <p:cNvPr id="4" name="Text Placeholder 3">
            <a:extLst>
              <a:ext uri="{FF2B5EF4-FFF2-40B4-BE49-F238E27FC236}">
                <a16:creationId xmlns:a16="http://schemas.microsoft.com/office/drawing/2014/main" id="{D15E8CAD-0DC1-49E4-B080-C69E9E400C52}"/>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1025777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B658B-562E-4A82-A9CF-B607477E98BB}"/>
              </a:ext>
            </a:extLst>
          </p:cNvPr>
          <p:cNvSpPr>
            <a:spLocks noGrp="1"/>
          </p:cNvSpPr>
          <p:nvPr>
            <p:ph type="title"/>
          </p:nvPr>
        </p:nvSpPr>
        <p:spPr/>
        <p:txBody>
          <a:bodyPr/>
          <a:lstStyle/>
          <a:p>
            <a:r>
              <a:rPr lang="es-ES"/>
              <a:t>Top 14 Posts del Periodo (Por % de interacción) | Asociación Bancaria Costarricense - 11 of 16</a:t>
            </a:r>
            <a:endParaRPr lang="en-US"/>
          </a:p>
        </p:txBody>
      </p:sp>
      <p:graphicFrame>
        <p:nvGraphicFramePr>
          <p:cNvPr id="5" name="Table Placeholder 4">
            <a:extLst>
              <a:ext uri="{FF2B5EF4-FFF2-40B4-BE49-F238E27FC236}">
                <a16:creationId xmlns:a16="http://schemas.microsoft.com/office/drawing/2014/main" id="{DCC296B0-22D8-4F7C-B43C-61B2079E03C1}"/>
              </a:ext>
            </a:extLst>
          </p:cNvPr>
          <p:cNvGraphicFramePr>
            <a:graphicFrameLocks noGrp="1"/>
          </p:cNvGraphicFramePr>
          <p:nvPr>
            <p:ph type="tbl" sz="quarter" idx="13"/>
            <p:extLst>
              <p:ext uri="{D42A27DB-BD31-4B8C-83A1-F6EECF244321}">
                <p14:modId xmlns:p14="http://schemas.microsoft.com/office/powerpoint/2010/main" val="3395377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805978"/>
                    </a:ext>
                  </a:extLst>
                </a:gridCol>
                <a:gridCol w="905256">
                  <a:extLst>
                    <a:ext uri="{9D8B030D-6E8A-4147-A177-3AD203B41FA5}">
                      <a16:colId xmlns:a16="http://schemas.microsoft.com/office/drawing/2014/main" val="909335250"/>
                    </a:ext>
                  </a:extLst>
                </a:gridCol>
                <a:gridCol w="658368">
                  <a:extLst>
                    <a:ext uri="{9D8B030D-6E8A-4147-A177-3AD203B41FA5}">
                      <a16:colId xmlns:a16="http://schemas.microsoft.com/office/drawing/2014/main" val="1363054210"/>
                    </a:ext>
                  </a:extLst>
                </a:gridCol>
                <a:gridCol w="329184">
                  <a:extLst>
                    <a:ext uri="{9D8B030D-6E8A-4147-A177-3AD203B41FA5}">
                      <a16:colId xmlns:a16="http://schemas.microsoft.com/office/drawing/2014/main" val="3839756198"/>
                    </a:ext>
                  </a:extLst>
                </a:gridCol>
                <a:gridCol w="329184">
                  <a:extLst>
                    <a:ext uri="{9D8B030D-6E8A-4147-A177-3AD203B41FA5}">
                      <a16:colId xmlns:a16="http://schemas.microsoft.com/office/drawing/2014/main" val="4240485589"/>
                    </a:ext>
                  </a:extLst>
                </a:gridCol>
                <a:gridCol w="329184">
                  <a:extLst>
                    <a:ext uri="{9D8B030D-6E8A-4147-A177-3AD203B41FA5}">
                      <a16:colId xmlns:a16="http://schemas.microsoft.com/office/drawing/2014/main" val="3442588767"/>
                    </a:ext>
                  </a:extLst>
                </a:gridCol>
                <a:gridCol w="329184">
                  <a:extLst>
                    <a:ext uri="{9D8B030D-6E8A-4147-A177-3AD203B41FA5}">
                      <a16:colId xmlns:a16="http://schemas.microsoft.com/office/drawing/2014/main" val="2383816581"/>
                    </a:ext>
                  </a:extLst>
                </a:gridCol>
                <a:gridCol w="329184">
                  <a:extLst>
                    <a:ext uri="{9D8B030D-6E8A-4147-A177-3AD203B41FA5}">
                      <a16:colId xmlns:a16="http://schemas.microsoft.com/office/drawing/2014/main" val="2425949974"/>
                    </a:ext>
                  </a:extLst>
                </a:gridCol>
                <a:gridCol w="329184">
                  <a:extLst>
                    <a:ext uri="{9D8B030D-6E8A-4147-A177-3AD203B41FA5}">
                      <a16:colId xmlns:a16="http://schemas.microsoft.com/office/drawing/2014/main" val="1639889551"/>
                    </a:ext>
                  </a:extLst>
                </a:gridCol>
                <a:gridCol w="329184">
                  <a:extLst>
                    <a:ext uri="{9D8B030D-6E8A-4147-A177-3AD203B41FA5}">
                      <a16:colId xmlns:a16="http://schemas.microsoft.com/office/drawing/2014/main" val="2781085167"/>
                    </a:ext>
                  </a:extLst>
                </a:gridCol>
                <a:gridCol w="329184">
                  <a:extLst>
                    <a:ext uri="{9D8B030D-6E8A-4147-A177-3AD203B41FA5}">
                      <a16:colId xmlns:a16="http://schemas.microsoft.com/office/drawing/2014/main" val="667543373"/>
                    </a:ext>
                  </a:extLst>
                </a:gridCol>
                <a:gridCol w="329184">
                  <a:extLst>
                    <a:ext uri="{9D8B030D-6E8A-4147-A177-3AD203B41FA5}">
                      <a16:colId xmlns:a16="http://schemas.microsoft.com/office/drawing/2014/main" val="2399619162"/>
                    </a:ext>
                  </a:extLst>
                </a:gridCol>
                <a:gridCol w="329184">
                  <a:extLst>
                    <a:ext uri="{9D8B030D-6E8A-4147-A177-3AD203B41FA5}">
                      <a16:colId xmlns:a16="http://schemas.microsoft.com/office/drawing/2014/main" val="3079157898"/>
                    </a:ext>
                  </a:extLst>
                </a:gridCol>
                <a:gridCol w="329184">
                  <a:extLst>
                    <a:ext uri="{9D8B030D-6E8A-4147-A177-3AD203B41FA5}">
                      <a16:colId xmlns:a16="http://schemas.microsoft.com/office/drawing/2014/main" val="1855513847"/>
                    </a:ext>
                  </a:extLst>
                </a:gridCol>
                <a:gridCol w="329184">
                  <a:extLst>
                    <a:ext uri="{9D8B030D-6E8A-4147-A177-3AD203B41FA5}">
                      <a16:colId xmlns:a16="http://schemas.microsoft.com/office/drawing/2014/main" val="1451809660"/>
                    </a:ext>
                  </a:extLst>
                </a:gridCol>
                <a:gridCol w="329184">
                  <a:extLst>
                    <a:ext uri="{9D8B030D-6E8A-4147-A177-3AD203B41FA5}">
                      <a16:colId xmlns:a16="http://schemas.microsoft.com/office/drawing/2014/main" val="721025438"/>
                    </a:ext>
                  </a:extLst>
                </a:gridCol>
                <a:gridCol w="329184">
                  <a:extLst>
                    <a:ext uri="{9D8B030D-6E8A-4147-A177-3AD203B41FA5}">
                      <a16:colId xmlns:a16="http://schemas.microsoft.com/office/drawing/2014/main" val="2809201547"/>
                    </a:ext>
                  </a:extLst>
                </a:gridCol>
                <a:gridCol w="329184">
                  <a:extLst>
                    <a:ext uri="{9D8B030D-6E8A-4147-A177-3AD203B41FA5}">
                      <a16:colId xmlns:a16="http://schemas.microsoft.com/office/drawing/2014/main" val="1495670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3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- 2019-04-05 01:00:00</a:t>
                      </a:r>
                      <a:r>
                        <a:rPr kumimoji="0" lang="es-ES" sz="1000" b="0" i="0" u="none" strike="noStrike" kern="1200" cap="none" spc="0" normalizeH="0" baseline="0" noProof="0">
                          <a:ln>
                            <a:noFill/>
                          </a:ln>
                          <a:solidFill>
                            <a:prstClr val="black"/>
                          </a:solidFill>
                          <a:effectLst/>
                          <a:uLnTx/>
                          <a:uFillTx/>
                          <a:latin typeface="+mn-lt"/>
                          <a:ea typeface="+mn-ea"/>
                          <a:cs typeface="+mn-cs"/>
                        </a:rPr>
                        <a:t>
 Henry Ford escondía en sus palabras gran sabiduría, fue un hombre con una visión diferente e ingeniosa y gracias a ésta, logró identiﬁcar las necesidades de su época y construir un imperio. ¡Mantené viva tu visión!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https://scontent.xx.fbcdn.net/v/t1.0-9/p720x720/56232194_2025302440902014_8535199442880430080_o.png?_nc_cat=105&amp;_nc_oc=AQmns0mEwXhxkMzpSAiIx6PKuE2v7agLhoCjqHfEXub0VJAvzlMpUyTJYe_o2n7p9Zc&amp;_nc_ht=scontent.xx&amp;oh=2b22c548f657a7f14e6e28d114f6083b&amp;oe=5E14D70C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10:35:31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77673142"/>
                  </a:ext>
                </a:extLst>
              </a:tr>
            </a:tbl>
          </a:graphicData>
        </a:graphic>
      </p:graphicFrame>
      <p:sp>
        <p:nvSpPr>
          <p:cNvPr id="4" name="Text Placeholder 3">
            <a:extLst>
              <a:ext uri="{FF2B5EF4-FFF2-40B4-BE49-F238E27FC236}">
                <a16:creationId xmlns:a16="http://schemas.microsoft.com/office/drawing/2014/main" id="{62E410C6-5C0E-4A1E-8ABE-1E2231696AFD}"/>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104936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1F828-32E9-4B2D-9D11-2203FF24D877}"/>
              </a:ext>
            </a:extLst>
          </p:cNvPr>
          <p:cNvSpPr>
            <a:spLocks noGrp="1"/>
          </p:cNvSpPr>
          <p:nvPr>
            <p:ph type="title"/>
          </p:nvPr>
        </p:nvSpPr>
        <p:spPr/>
        <p:txBody>
          <a:bodyPr/>
          <a:lstStyle/>
          <a:p>
            <a:r>
              <a:rPr lang="es-ES"/>
              <a:t>Top 14 Posts del Periodo (Por % de interacción) | Asociación Bancaria Costarricense - 12 of 16</a:t>
            </a:r>
            <a:endParaRPr lang="en-US"/>
          </a:p>
        </p:txBody>
      </p:sp>
      <p:graphicFrame>
        <p:nvGraphicFramePr>
          <p:cNvPr id="5" name="Table Placeholder 4">
            <a:extLst>
              <a:ext uri="{FF2B5EF4-FFF2-40B4-BE49-F238E27FC236}">
                <a16:creationId xmlns:a16="http://schemas.microsoft.com/office/drawing/2014/main" id="{1F37DA7D-BB46-4A7B-9925-0D4A443334E8}"/>
              </a:ext>
            </a:extLst>
          </p:cNvPr>
          <p:cNvGraphicFramePr>
            <a:graphicFrameLocks noGrp="1"/>
          </p:cNvGraphicFramePr>
          <p:nvPr>
            <p:ph type="tbl" sz="quarter" idx="13"/>
            <p:extLst>
              <p:ext uri="{D42A27DB-BD31-4B8C-83A1-F6EECF244321}">
                <p14:modId xmlns:p14="http://schemas.microsoft.com/office/powerpoint/2010/main" val="4015705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99082886"/>
                    </a:ext>
                  </a:extLst>
                </a:gridCol>
                <a:gridCol w="905256">
                  <a:extLst>
                    <a:ext uri="{9D8B030D-6E8A-4147-A177-3AD203B41FA5}">
                      <a16:colId xmlns:a16="http://schemas.microsoft.com/office/drawing/2014/main" val="1108266479"/>
                    </a:ext>
                  </a:extLst>
                </a:gridCol>
                <a:gridCol w="658368">
                  <a:extLst>
                    <a:ext uri="{9D8B030D-6E8A-4147-A177-3AD203B41FA5}">
                      <a16:colId xmlns:a16="http://schemas.microsoft.com/office/drawing/2014/main" val="3229248359"/>
                    </a:ext>
                  </a:extLst>
                </a:gridCol>
                <a:gridCol w="329184">
                  <a:extLst>
                    <a:ext uri="{9D8B030D-6E8A-4147-A177-3AD203B41FA5}">
                      <a16:colId xmlns:a16="http://schemas.microsoft.com/office/drawing/2014/main" val="721560147"/>
                    </a:ext>
                  </a:extLst>
                </a:gridCol>
                <a:gridCol w="329184">
                  <a:extLst>
                    <a:ext uri="{9D8B030D-6E8A-4147-A177-3AD203B41FA5}">
                      <a16:colId xmlns:a16="http://schemas.microsoft.com/office/drawing/2014/main" val="693817094"/>
                    </a:ext>
                  </a:extLst>
                </a:gridCol>
                <a:gridCol w="329184">
                  <a:extLst>
                    <a:ext uri="{9D8B030D-6E8A-4147-A177-3AD203B41FA5}">
                      <a16:colId xmlns:a16="http://schemas.microsoft.com/office/drawing/2014/main" val="2686768798"/>
                    </a:ext>
                  </a:extLst>
                </a:gridCol>
                <a:gridCol w="329184">
                  <a:extLst>
                    <a:ext uri="{9D8B030D-6E8A-4147-A177-3AD203B41FA5}">
                      <a16:colId xmlns:a16="http://schemas.microsoft.com/office/drawing/2014/main" val="2288890665"/>
                    </a:ext>
                  </a:extLst>
                </a:gridCol>
                <a:gridCol w="329184">
                  <a:extLst>
                    <a:ext uri="{9D8B030D-6E8A-4147-A177-3AD203B41FA5}">
                      <a16:colId xmlns:a16="http://schemas.microsoft.com/office/drawing/2014/main" val="2302316572"/>
                    </a:ext>
                  </a:extLst>
                </a:gridCol>
                <a:gridCol w="329184">
                  <a:extLst>
                    <a:ext uri="{9D8B030D-6E8A-4147-A177-3AD203B41FA5}">
                      <a16:colId xmlns:a16="http://schemas.microsoft.com/office/drawing/2014/main" val="2432143750"/>
                    </a:ext>
                  </a:extLst>
                </a:gridCol>
                <a:gridCol w="329184">
                  <a:extLst>
                    <a:ext uri="{9D8B030D-6E8A-4147-A177-3AD203B41FA5}">
                      <a16:colId xmlns:a16="http://schemas.microsoft.com/office/drawing/2014/main" val="3222487975"/>
                    </a:ext>
                  </a:extLst>
                </a:gridCol>
                <a:gridCol w="329184">
                  <a:extLst>
                    <a:ext uri="{9D8B030D-6E8A-4147-A177-3AD203B41FA5}">
                      <a16:colId xmlns:a16="http://schemas.microsoft.com/office/drawing/2014/main" val="2405205942"/>
                    </a:ext>
                  </a:extLst>
                </a:gridCol>
                <a:gridCol w="329184">
                  <a:extLst>
                    <a:ext uri="{9D8B030D-6E8A-4147-A177-3AD203B41FA5}">
                      <a16:colId xmlns:a16="http://schemas.microsoft.com/office/drawing/2014/main" val="1558889494"/>
                    </a:ext>
                  </a:extLst>
                </a:gridCol>
                <a:gridCol w="329184">
                  <a:extLst>
                    <a:ext uri="{9D8B030D-6E8A-4147-A177-3AD203B41FA5}">
                      <a16:colId xmlns:a16="http://schemas.microsoft.com/office/drawing/2014/main" val="3097752327"/>
                    </a:ext>
                  </a:extLst>
                </a:gridCol>
                <a:gridCol w="329184">
                  <a:extLst>
                    <a:ext uri="{9D8B030D-6E8A-4147-A177-3AD203B41FA5}">
                      <a16:colId xmlns:a16="http://schemas.microsoft.com/office/drawing/2014/main" val="770050392"/>
                    </a:ext>
                  </a:extLst>
                </a:gridCol>
                <a:gridCol w="329184">
                  <a:extLst>
                    <a:ext uri="{9D8B030D-6E8A-4147-A177-3AD203B41FA5}">
                      <a16:colId xmlns:a16="http://schemas.microsoft.com/office/drawing/2014/main" val="2504026410"/>
                    </a:ext>
                  </a:extLst>
                </a:gridCol>
                <a:gridCol w="329184">
                  <a:extLst>
                    <a:ext uri="{9D8B030D-6E8A-4147-A177-3AD203B41FA5}">
                      <a16:colId xmlns:a16="http://schemas.microsoft.com/office/drawing/2014/main" val="236299280"/>
                    </a:ext>
                  </a:extLst>
                </a:gridCol>
                <a:gridCol w="329184">
                  <a:extLst>
                    <a:ext uri="{9D8B030D-6E8A-4147-A177-3AD203B41FA5}">
                      <a16:colId xmlns:a16="http://schemas.microsoft.com/office/drawing/2014/main" val="2779916465"/>
                    </a:ext>
                  </a:extLst>
                </a:gridCol>
                <a:gridCol w="329184">
                  <a:extLst>
                    <a:ext uri="{9D8B030D-6E8A-4147-A177-3AD203B41FA5}">
                      <a16:colId xmlns:a16="http://schemas.microsoft.com/office/drawing/2014/main" val="1405363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1982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- 2019-10-10 01:13:39</a:t>
                      </a:r>
                      <a:r>
                        <a:rPr kumimoji="0" lang="es-ES" sz="1000" b="0" i="0" u="none" strike="noStrike" kern="1200" cap="none" spc="0" normalizeH="0" baseline="0" noProof="0">
                          <a:ln>
                            <a:noFill/>
                          </a:ln>
                          <a:solidFill>
                            <a:prstClr val="black"/>
                          </a:solidFill>
                          <a:effectLst/>
                          <a:uLnTx/>
                          <a:uFillTx/>
                          <a:latin typeface="+mn-lt"/>
                          <a:ea typeface="+mn-ea"/>
                          <a:cs typeface="+mn-cs"/>
                        </a:rPr>
                        <a:t>
 ¿En qué gastás de más? Los primeros gastos que podés controlar son los caprichos. Si dudás en comprarlo puede que no lo necesités realmente, esto puede marcar la diferencia entre AHORRAR O NO HACERLO. ¿Tenés algún amigo al que le vaya bien este consejo? ¡Compartíselo! #DaleunCheckalAhorro.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https://scontent.xx.fbcdn.net/v/t1.0-9/p720x720/72124823_2347141728718082_5975254649333088256_o.png?_nc_cat=101&amp;_nc_oc=AQneur_Q5LzBB1t0bV-BFVy_012PK80CAO3tGE19FE2AZ-wDbEHWvchTZGy4B1A5VtU&amp;_nc_ht=scontent.xx&amp;oh=51275b9f2f014a454288a20c57506247&amp;oe=5E1D7BC1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10:11:08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13448995"/>
                  </a:ext>
                </a:extLst>
              </a:tr>
            </a:tbl>
          </a:graphicData>
        </a:graphic>
      </p:graphicFrame>
      <p:sp>
        <p:nvSpPr>
          <p:cNvPr id="4" name="Text Placeholder 3">
            <a:extLst>
              <a:ext uri="{FF2B5EF4-FFF2-40B4-BE49-F238E27FC236}">
                <a16:creationId xmlns:a16="http://schemas.microsoft.com/office/drawing/2014/main" id="{2D61FF52-EC9C-49A9-B856-F9A5C7D78620}"/>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17570529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ED32E-FB4C-44E0-896A-C628E260F2EC}"/>
              </a:ext>
            </a:extLst>
          </p:cNvPr>
          <p:cNvSpPr>
            <a:spLocks noGrp="1"/>
          </p:cNvSpPr>
          <p:nvPr>
            <p:ph type="title"/>
          </p:nvPr>
        </p:nvSpPr>
        <p:spPr/>
        <p:txBody>
          <a:bodyPr/>
          <a:lstStyle/>
          <a:p>
            <a:r>
              <a:rPr lang="es-ES"/>
              <a:t>Top 14 Posts del Periodo (Por % de interacción) | Asociación Bancaria Costarricense - 13 of 16</a:t>
            </a:r>
            <a:endParaRPr lang="en-US"/>
          </a:p>
        </p:txBody>
      </p:sp>
      <p:graphicFrame>
        <p:nvGraphicFramePr>
          <p:cNvPr id="5" name="Table Placeholder 4">
            <a:extLst>
              <a:ext uri="{FF2B5EF4-FFF2-40B4-BE49-F238E27FC236}">
                <a16:creationId xmlns:a16="http://schemas.microsoft.com/office/drawing/2014/main" id="{A4F1BC7E-EAE0-49A0-B834-67312C9E7C77}"/>
              </a:ext>
            </a:extLst>
          </p:cNvPr>
          <p:cNvGraphicFramePr>
            <a:graphicFrameLocks noGrp="1"/>
          </p:cNvGraphicFramePr>
          <p:nvPr>
            <p:ph type="tbl" sz="quarter" idx="13"/>
            <p:extLst>
              <p:ext uri="{D42A27DB-BD31-4B8C-83A1-F6EECF244321}">
                <p14:modId xmlns:p14="http://schemas.microsoft.com/office/powerpoint/2010/main" val="1888993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48716732"/>
                    </a:ext>
                  </a:extLst>
                </a:gridCol>
                <a:gridCol w="905256">
                  <a:extLst>
                    <a:ext uri="{9D8B030D-6E8A-4147-A177-3AD203B41FA5}">
                      <a16:colId xmlns:a16="http://schemas.microsoft.com/office/drawing/2014/main" val="3027338423"/>
                    </a:ext>
                  </a:extLst>
                </a:gridCol>
                <a:gridCol w="658368">
                  <a:extLst>
                    <a:ext uri="{9D8B030D-6E8A-4147-A177-3AD203B41FA5}">
                      <a16:colId xmlns:a16="http://schemas.microsoft.com/office/drawing/2014/main" val="3826108012"/>
                    </a:ext>
                  </a:extLst>
                </a:gridCol>
                <a:gridCol w="329184">
                  <a:extLst>
                    <a:ext uri="{9D8B030D-6E8A-4147-A177-3AD203B41FA5}">
                      <a16:colId xmlns:a16="http://schemas.microsoft.com/office/drawing/2014/main" val="2260997039"/>
                    </a:ext>
                  </a:extLst>
                </a:gridCol>
                <a:gridCol w="329184">
                  <a:extLst>
                    <a:ext uri="{9D8B030D-6E8A-4147-A177-3AD203B41FA5}">
                      <a16:colId xmlns:a16="http://schemas.microsoft.com/office/drawing/2014/main" val="2000584318"/>
                    </a:ext>
                  </a:extLst>
                </a:gridCol>
                <a:gridCol w="329184">
                  <a:extLst>
                    <a:ext uri="{9D8B030D-6E8A-4147-A177-3AD203B41FA5}">
                      <a16:colId xmlns:a16="http://schemas.microsoft.com/office/drawing/2014/main" val="2455635007"/>
                    </a:ext>
                  </a:extLst>
                </a:gridCol>
                <a:gridCol w="329184">
                  <a:extLst>
                    <a:ext uri="{9D8B030D-6E8A-4147-A177-3AD203B41FA5}">
                      <a16:colId xmlns:a16="http://schemas.microsoft.com/office/drawing/2014/main" val="1266363674"/>
                    </a:ext>
                  </a:extLst>
                </a:gridCol>
                <a:gridCol w="329184">
                  <a:extLst>
                    <a:ext uri="{9D8B030D-6E8A-4147-A177-3AD203B41FA5}">
                      <a16:colId xmlns:a16="http://schemas.microsoft.com/office/drawing/2014/main" val="2620183405"/>
                    </a:ext>
                  </a:extLst>
                </a:gridCol>
                <a:gridCol w="329184">
                  <a:extLst>
                    <a:ext uri="{9D8B030D-6E8A-4147-A177-3AD203B41FA5}">
                      <a16:colId xmlns:a16="http://schemas.microsoft.com/office/drawing/2014/main" val="1737226622"/>
                    </a:ext>
                  </a:extLst>
                </a:gridCol>
                <a:gridCol w="329184">
                  <a:extLst>
                    <a:ext uri="{9D8B030D-6E8A-4147-A177-3AD203B41FA5}">
                      <a16:colId xmlns:a16="http://schemas.microsoft.com/office/drawing/2014/main" val="1908348553"/>
                    </a:ext>
                  </a:extLst>
                </a:gridCol>
                <a:gridCol w="329184">
                  <a:extLst>
                    <a:ext uri="{9D8B030D-6E8A-4147-A177-3AD203B41FA5}">
                      <a16:colId xmlns:a16="http://schemas.microsoft.com/office/drawing/2014/main" val="2808682607"/>
                    </a:ext>
                  </a:extLst>
                </a:gridCol>
                <a:gridCol w="329184">
                  <a:extLst>
                    <a:ext uri="{9D8B030D-6E8A-4147-A177-3AD203B41FA5}">
                      <a16:colId xmlns:a16="http://schemas.microsoft.com/office/drawing/2014/main" val="3927332917"/>
                    </a:ext>
                  </a:extLst>
                </a:gridCol>
                <a:gridCol w="329184">
                  <a:extLst>
                    <a:ext uri="{9D8B030D-6E8A-4147-A177-3AD203B41FA5}">
                      <a16:colId xmlns:a16="http://schemas.microsoft.com/office/drawing/2014/main" val="3596391456"/>
                    </a:ext>
                  </a:extLst>
                </a:gridCol>
                <a:gridCol w="329184">
                  <a:extLst>
                    <a:ext uri="{9D8B030D-6E8A-4147-A177-3AD203B41FA5}">
                      <a16:colId xmlns:a16="http://schemas.microsoft.com/office/drawing/2014/main" val="3198797249"/>
                    </a:ext>
                  </a:extLst>
                </a:gridCol>
                <a:gridCol w="329184">
                  <a:extLst>
                    <a:ext uri="{9D8B030D-6E8A-4147-A177-3AD203B41FA5}">
                      <a16:colId xmlns:a16="http://schemas.microsoft.com/office/drawing/2014/main" val="3538334484"/>
                    </a:ext>
                  </a:extLst>
                </a:gridCol>
                <a:gridCol w="329184">
                  <a:extLst>
                    <a:ext uri="{9D8B030D-6E8A-4147-A177-3AD203B41FA5}">
                      <a16:colId xmlns:a16="http://schemas.microsoft.com/office/drawing/2014/main" val="478842301"/>
                    </a:ext>
                  </a:extLst>
                </a:gridCol>
                <a:gridCol w="329184">
                  <a:extLst>
                    <a:ext uri="{9D8B030D-6E8A-4147-A177-3AD203B41FA5}">
                      <a16:colId xmlns:a16="http://schemas.microsoft.com/office/drawing/2014/main" val="3451902749"/>
                    </a:ext>
                  </a:extLst>
                </a:gridCol>
                <a:gridCol w="329184">
                  <a:extLst>
                    <a:ext uri="{9D8B030D-6E8A-4147-A177-3AD203B41FA5}">
                      <a16:colId xmlns:a16="http://schemas.microsoft.com/office/drawing/2014/main" val="3483932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2546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- 2019-06-12 02:14:20</a:t>
                      </a:r>
                      <a:r>
                        <a:rPr kumimoji="0" lang="es-ES" sz="1000" b="0" i="0" u="none" strike="noStrike" kern="1200" cap="none" spc="0" normalizeH="0" baseline="0" noProof="0">
                          <a:ln>
                            <a:noFill/>
                          </a:ln>
                          <a:solidFill>
                            <a:prstClr val="black"/>
                          </a:solidFill>
                          <a:effectLst/>
                          <a:uLnTx/>
                          <a:uFillTx/>
                          <a:latin typeface="+mn-lt"/>
                          <a:ea typeface="+mn-ea"/>
                          <a:cs typeface="+mn-cs"/>
                        </a:rPr>
                        <a:t>
 ¡El 1 de julio comienza la aplicación del Impuesto de Valor Agregado (IVA)!¿Quién lo paga y cómo funciona? En este primer video te lo contamos. #HablemosDelIVA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https://scontent.xx.fbcdn.net/v/t15.5256-10/s720x720/61372787_2295525650701145_6116866842137985024_n.jpg?_nc_cat=105&amp;_nc_oc=AQlNrxAXnzBAss8yR6S3LyYGzN-wSpGNccSC7qfgs9TUjakEJEMdNKVPhIoqG87S420&amp;_nc_ht=scontent.xx&amp;oh=43af6ef52aff548df84f9c62fbdac6c3&amp;oe=5E093721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10:35:31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12568498"/>
                  </a:ext>
                </a:extLst>
              </a:tr>
            </a:tbl>
          </a:graphicData>
        </a:graphic>
      </p:graphicFrame>
      <p:sp>
        <p:nvSpPr>
          <p:cNvPr id="4" name="Text Placeholder 3">
            <a:extLst>
              <a:ext uri="{FF2B5EF4-FFF2-40B4-BE49-F238E27FC236}">
                <a16:creationId xmlns:a16="http://schemas.microsoft.com/office/drawing/2014/main" id="{87BC2E15-D8B5-4C98-9A6A-1A080067FF08}"/>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12789738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C42A5-FBE8-42F5-86FB-2759D91A11EF}"/>
              </a:ext>
            </a:extLst>
          </p:cNvPr>
          <p:cNvSpPr>
            <a:spLocks noGrp="1"/>
          </p:cNvSpPr>
          <p:nvPr>
            <p:ph type="title"/>
          </p:nvPr>
        </p:nvSpPr>
        <p:spPr/>
        <p:txBody>
          <a:bodyPr/>
          <a:lstStyle/>
          <a:p>
            <a:r>
              <a:rPr lang="es-ES"/>
              <a:t>Top 14 Posts del Periodo (Por % de interacción) | Asociación Bancaria Costarricense - 14 of 16</a:t>
            </a:r>
            <a:endParaRPr lang="en-US"/>
          </a:p>
        </p:txBody>
      </p:sp>
      <p:graphicFrame>
        <p:nvGraphicFramePr>
          <p:cNvPr id="5" name="Table Placeholder 4">
            <a:extLst>
              <a:ext uri="{FF2B5EF4-FFF2-40B4-BE49-F238E27FC236}">
                <a16:creationId xmlns:a16="http://schemas.microsoft.com/office/drawing/2014/main" id="{C701D8F5-86B8-49CE-97C7-773F378CFEAB}"/>
              </a:ext>
            </a:extLst>
          </p:cNvPr>
          <p:cNvGraphicFramePr>
            <a:graphicFrameLocks noGrp="1"/>
          </p:cNvGraphicFramePr>
          <p:nvPr>
            <p:ph type="tbl" sz="quarter" idx="13"/>
            <p:extLst>
              <p:ext uri="{D42A27DB-BD31-4B8C-83A1-F6EECF244321}">
                <p14:modId xmlns:p14="http://schemas.microsoft.com/office/powerpoint/2010/main" val="2676133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82273957"/>
                    </a:ext>
                  </a:extLst>
                </a:gridCol>
                <a:gridCol w="905256">
                  <a:extLst>
                    <a:ext uri="{9D8B030D-6E8A-4147-A177-3AD203B41FA5}">
                      <a16:colId xmlns:a16="http://schemas.microsoft.com/office/drawing/2014/main" val="2223178694"/>
                    </a:ext>
                  </a:extLst>
                </a:gridCol>
                <a:gridCol w="658368">
                  <a:extLst>
                    <a:ext uri="{9D8B030D-6E8A-4147-A177-3AD203B41FA5}">
                      <a16:colId xmlns:a16="http://schemas.microsoft.com/office/drawing/2014/main" val="1329493343"/>
                    </a:ext>
                  </a:extLst>
                </a:gridCol>
                <a:gridCol w="329184">
                  <a:extLst>
                    <a:ext uri="{9D8B030D-6E8A-4147-A177-3AD203B41FA5}">
                      <a16:colId xmlns:a16="http://schemas.microsoft.com/office/drawing/2014/main" val="1416855757"/>
                    </a:ext>
                  </a:extLst>
                </a:gridCol>
                <a:gridCol w="329184">
                  <a:extLst>
                    <a:ext uri="{9D8B030D-6E8A-4147-A177-3AD203B41FA5}">
                      <a16:colId xmlns:a16="http://schemas.microsoft.com/office/drawing/2014/main" val="2151801996"/>
                    </a:ext>
                  </a:extLst>
                </a:gridCol>
                <a:gridCol w="329184">
                  <a:extLst>
                    <a:ext uri="{9D8B030D-6E8A-4147-A177-3AD203B41FA5}">
                      <a16:colId xmlns:a16="http://schemas.microsoft.com/office/drawing/2014/main" val="3254072398"/>
                    </a:ext>
                  </a:extLst>
                </a:gridCol>
                <a:gridCol w="329184">
                  <a:extLst>
                    <a:ext uri="{9D8B030D-6E8A-4147-A177-3AD203B41FA5}">
                      <a16:colId xmlns:a16="http://schemas.microsoft.com/office/drawing/2014/main" val="2086989448"/>
                    </a:ext>
                  </a:extLst>
                </a:gridCol>
                <a:gridCol w="329184">
                  <a:extLst>
                    <a:ext uri="{9D8B030D-6E8A-4147-A177-3AD203B41FA5}">
                      <a16:colId xmlns:a16="http://schemas.microsoft.com/office/drawing/2014/main" val="3356966450"/>
                    </a:ext>
                  </a:extLst>
                </a:gridCol>
                <a:gridCol w="329184">
                  <a:extLst>
                    <a:ext uri="{9D8B030D-6E8A-4147-A177-3AD203B41FA5}">
                      <a16:colId xmlns:a16="http://schemas.microsoft.com/office/drawing/2014/main" val="500245330"/>
                    </a:ext>
                  </a:extLst>
                </a:gridCol>
                <a:gridCol w="329184">
                  <a:extLst>
                    <a:ext uri="{9D8B030D-6E8A-4147-A177-3AD203B41FA5}">
                      <a16:colId xmlns:a16="http://schemas.microsoft.com/office/drawing/2014/main" val="1908989095"/>
                    </a:ext>
                  </a:extLst>
                </a:gridCol>
                <a:gridCol w="329184">
                  <a:extLst>
                    <a:ext uri="{9D8B030D-6E8A-4147-A177-3AD203B41FA5}">
                      <a16:colId xmlns:a16="http://schemas.microsoft.com/office/drawing/2014/main" val="2535116379"/>
                    </a:ext>
                  </a:extLst>
                </a:gridCol>
                <a:gridCol w="329184">
                  <a:extLst>
                    <a:ext uri="{9D8B030D-6E8A-4147-A177-3AD203B41FA5}">
                      <a16:colId xmlns:a16="http://schemas.microsoft.com/office/drawing/2014/main" val="4235473809"/>
                    </a:ext>
                  </a:extLst>
                </a:gridCol>
                <a:gridCol w="329184">
                  <a:extLst>
                    <a:ext uri="{9D8B030D-6E8A-4147-A177-3AD203B41FA5}">
                      <a16:colId xmlns:a16="http://schemas.microsoft.com/office/drawing/2014/main" val="1568236053"/>
                    </a:ext>
                  </a:extLst>
                </a:gridCol>
                <a:gridCol w="329184">
                  <a:extLst>
                    <a:ext uri="{9D8B030D-6E8A-4147-A177-3AD203B41FA5}">
                      <a16:colId xmlns:a16="http://schemas.microsoft.com/office/drawing/2014/main" val="4084231485"/>
                    </a:ext>
                  </a:extLst>
                </a:gridCol>
                <a:gridCol w="329184">
                  <a:extLst>
                    <a:ext uri="{9D8B030D-6E8A-4147-A177-3AD203B41FA5}">
                      <a16:colId xmlns:a16="http://schemas.microsoft.com/office/drawing/2014/main" val="3203750014"/>
                    </a:ext>
                  </a:extLst>
                </a:gridCol>
                <a:gridCol w="329184">
                  <a:extLst>
                    <a:ext uri="{9D8B030D-6E8A-4147-A177-3AD203B41FA5}">
                      <a16:colId xmlns:a16="http://schemas.microsoft.com/office/drawing/2014/main" val="1262307602"/>
                    </a:ext>
                  </a:extLst>
                </a:gridCol>
                <a:gridCol w="329184">
                  <a:extLst>
                    <a:ext uri="{9D8B030D-6E8A-4147-A177-3AD203B41FA5}">
                      <a16:colId xmlns:a16="http://schemas.microsoft.com/office/drawing/2014/main" val="437594982"/>
                    </a:ext>
                  </a:extLst>
                </a:gridCol>
                <a:gridCol w="329184">
                  <a:extLst>
                    <a:ext uri="{9D8B030D-6E8A-4147-A177-3AD203B41FA5}">
                      <a16:colId xmlns:a16="http://schemas.microsoft.com/office/drawing/2014/main" val="3435009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43259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- 2019-07-10 18:54:04</a:t>
                      </a:r>
                      <a:r>
                        <a:rPr kumimoji="0" lang="es-ES" sz="1000" b="0" i="0" u="none" strike="noStrike" kern="1200" cap="none" spc="0" normalizeH="0" baseline="0" noProof="0">
                          <a:ln>
                            <a:noFill/>
                          </a:ln>
                          <a:solidFill>
                            <a:prstClr val="black"/>
                          </a:solidFill>
                          <a:effectLst/>
                          <a:uLnTx/>
                          <a:uFillTx/>
                          <a:latin typeface="+mn-lt"/>
                          <a:ea typeface="+mn-ea"/>
                          <a:cs typeface="+mn-cs"/>
                        </a:rPr>
                        <a:t>
 Si cotizás al Régimen de Pensiones de conformidad con la Ley de Protección al Trabajador, te interesa saber que las comisiones pagadas a las operadoras de pensiones están exentas del 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https://scontent.xx.fbcdn.net/v/t1.0-9/p720x720/66660031_2184964908269099_4657922183182417920_o.jpg?_nc_cat=103&amp;_nc_oc=AQlKqRzDC9yo9PzBdpsiUgPzyqm7Cj5gtjfRbSuL4AV2Xywx36O_y2P1qFetkiHkstg&amp;_nc_ht=scontent.xx&amp;oh=fc76d946b1ba369b86f606fcfeea24cf&amp;oe=5E392AF0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10/11/2019 10:04:37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57114844"/>
                  </a:ext>
                </a:extLst>
              </a:tr>
            </a:tbl>
          </a:graphicData>
        </a:graphic>
      </p:graphicFrame>
      <p:sp>
        <p:nvSpPr>
          <p:cNvPr id="4" name="Text Placeholder 3">
            <a:extLst>
              <a:ext uri="{FF2B5EF4-FFF2-40B4-BE49-F238E27FC236}">
                <a16:creationId xmlns:a16="http://schemas.microsoft.com/office/drawing/2014/main" id="{86180649-D8B2-458D-AAFD-328D69159067}"/>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1091080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69CDA-3847-4400-B2A1-B9DB9C71E856}"/>
              </a:ext>
            </a:extLst>
          </p:cNvPr>
          <p:cNvSpPr>
            <a:spLocks noGrp="1"/>
          </p:cNvSpPr>
          <p:nvPr>
            <p:ph type="title"/>
          </p:nvPr>
        </p:nvSpPr>
        <p:spPr/>
        <p:txBody>
          <a:bodyPr/>
          <a:lstStyle/>
          <a:p>
            <a:r>
              <a:rPr lang="es-ES"/>
              <a:t>Top 14 Posts del Periodo (Por % de interacción) | Asociación Bancaria Costarricense - 15 of 16</a:t>
            </a:r>
            <a:endParaRPr lang="en-US"/>
          </a:p>
        </p:txBody>
      </p:sp>
      <p:graphicFrame>
        <p:nvGraphicFramePr>
          <p:cNvPr id="5" name="Table Placeholder 4">
            <a:extLst>
              <a:ext uri="{FF2B5EF4-FFF2-40B4-BE49-F238E27FC236}">
                <a16:creationId xmlns:a16="http://schemas.microsoft.com/office/drawing/2014/main" id="{D69EC02D-4DD5-48FE-817C-AA2F57C7854D}"/>
              </a:ext>
            </a:extLst>
          </p:cNvPr>
          <p:cNvGraphicFramePr>
            <a:graphicFrameLocks noGrp="1"/>
          </p:cNvGraphicFramePr>
          <p:nvPr>
            <p:ph type="tbl" sz="quarter" idx="13"/>
            <p:extLst>
              <p:ext uri="{D42A27DB-BD31-4B8C-83A1-F6EECF244321}">
                <p14:modId xmlns:p14="http://schemas.microsoft.com/office/powerpoint/2010/main" val="3116073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79231531"/>
                    </a:ext>
                  </a:extLst>
                </a:gridCol>
                <a:gridCol w="905256">
                  <a:extLst>
                    <a:ext uri="{9D8B030D-6E8A-4147-A177-3AD203B41FA5}">
                      <a16:colId xmlns:a16="http://schemas.microsoft.com/office/drawing/2014/main" val="1023729641"/>
                    </a:ext>
                  </a:extLst>
                </a:gridCol>
                <a:gridCol w="658368">
                  <a:extLst>
                    <a:ext uri="{9D8B030D-6E8A-4147-A177-3AD203B41FA5}">
                      <a16:colId xmlns:a16="http://schemas.microsoft.com/office/drawing/2014/main" val="101499722"/>
                    </a:ext>
                  </a:extLst>
                </a:gridCol>
                <a:gridCol w="329184">
                  <a:extLst>
                    <a:ext uri="{9D8B030D-6E8A-4147-A177-3AD203B41FA5}">
                      <a16:colId xmlns:a16="http://schemas.microsoft.com/office/drawing/2014/main" val="2671051653"/>
                    </a:ext>
                  </a:extLst>
                </a:gridCol>
                <a:gridCol w="329184">
                  <a:extLst>
                    <a:ext uri="{9D8B030D-6E8A-4147-A177-3AD203B41FA5}">
                      <a16:colId xmlns:a16="http://schemas.microsoft.com/office/drawing/2014/main" val="3367203433"/>
                    </a:ext>
                  </a:extLst>
                </a:gridCol>
                <a:gridCol w="329184">
                  <a:extLst>
                    <a:ext uri="{9D8B030D-6E8A-4147-A177-3AD203B41FA5}">
                      <a16:colId xmlns:a16="http://schemas.microsoft.com/office/drawing/2014/main" val="3050054320"/>
                    </a:ext>
                  </a:extLst>
                </a:gridCol>
                <a:gridCol w="329184">
                  <a:extLst>
                    <a:ext uri="{9D8B030D-6E8A-4147-A177-3AD203B41FA5}">
                      <a16:colId xmlns:a16="http://schemas.microsoft.com/office/drawing/2014/main" val="2516928571"/>
                    </a:ext>
                  </a:extLst>
                </a:gridCol>
                <a:gridCol w="329184">
                  <a:extLst>
                    <a:ext uri="{9D8B030D-6E8A-4147-A177-3AD203B41FA5}">
                      <a16:colId xmlns:a16="http://schemas.microsoft.com/office/drawing/2014/main" val="2581752670"/>
                    </a:ext>
                  </a:extLst>
                </a:gridCol>
                <a:gridCol w="329184">
                  <a:extLst>
                    <a:ext uri="{9D8B030D-6E8A-4147-A177-3AD203B41FA5}">
                      <a16:colId xmlns:a16="http://schemas.microsoft.com/office/drawing/2014/main" val="447306065"/>
                    </a:ext>
                  </a:extLst>
                </a:gridCol>
                <a:gridCol w="329184">
                  <a:extLst>
                    <a:ext uri="{9D8B030D-6E8A-4147-A177-3AD203B41FA5}">
                      <a16:colId xmlns:a16="http://schemas.microsoft.com/office/drawing/2014/main" val="3845087751"/>
                    </a:ext>
                  </a:extLst>
                </a:gridCol>
                <a:gridCol w="329184">
                  <a:extLst>
                    <a:ext uri="{9D8B030D-6E8A-4147-A177-3AD203B41FA5}">
                      <a16:colId xmlns:a16="http://schemas.microsoft.com/office/drawing/2014/main" val="507467344"/>
                    </a:ext>
                  </a:extLst>
                </a:gridCol>
                <a:gridCol w="329184">
                  <a:extLst>
                    <a:ext uri="{9D8B030D-6E8A-4147-A177-3AD203B41FA5}">
                      <a16:colId xmlns:a16="http://schemas.microsoft.com/office/drawing/2014/main" val="933998910"/>
                    </a:ext>
                  </a:extLst>
                </a:gridCol>
                <a:gridCol w="329184">
                  <a:extLst>
                    <a:ext uri="{9D8B030D-6E8A-4147-A177-3AD203B41FA5}">
                      <a16:colId xmlns:a16="http://schemas.microsoft.com/office/drawing/2014/main" val="3994690631"/>
                    </a:ext>
                  </a:extLst>
                </a:gridCol>
                <a:gridCol w="329184">
                  <a:extLst>
                    <a:ext uri="{9D8B030D-6E8A-4147-A177-3AD203B41FA5}">
                      <a16:colId xmlns:a16="http://schemas.microsoft.com/office/drawing/2014/main" val="2287977802"/>
                    </a:ext>
                  </a:extLst>
                </a:gridCol>
                <a:gridCol w="329184">
                  <a:extLst>
                    <a:ext uri="{9D8B030D-6E8A-4147-A177-3AD203B41FA5}">
                      <a16:colId xmlns:a16="http://schemas.microsoft.com/office/drawing/2014/main" val="2017358624"/>
                    </a:ext>
                  </a:extLst>
                </a:gridCol>
                <a:gridCol w="329184">
                  <a:extLst>
                    <a:ext uri="{9D8B030D-6E8A-4147-A177-3AD203B41FA5}">
                      <a16:colId xmlns:a16="http://schemas.microsoft.com/office/drawing/2014/main" val="1873042518"/>
                    </a:ext>
                  </a:extLst>
                </a:gridCol>
                <a:gridCol w="329184">
                  <a:extLst>
                    <a:ext uri="{9D8B030D-6E8A-4147-A177-3AD203B41FA5}">
                      <a16:colId xmlns:a16="http://schemas.microsoft.com/office/drawing/2014/main" val="1458552198"/>
                    </a:ext>
                  </a:extLst>
                </a:gridCol>
                <a:gridCol w="329184">
                  <a:extLst>
                    <a:ext uri="{9D8B030D-6E8A-4147-A177-3AD203B41FA5}">
                      <a16:colId xmlns:a16="http://schemas.microsoft.com/office/drawing/2014/main" val="1149184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46835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- 2019-05-31 01:16:13</a:t>
                      </a:r>
                      <a:r>
                        <a:rPr kumimoji="0" lang="es-ES" sz="1000" b="0" i="0" u="none" strike="noStrike" kern="1200" cap="none" spc="0" normalizeH="0" baseline="0" noProof="0">
                          <a:ln>
                            <a:noFill/>
                          </a:ln>
                          <a:solidFill>
                            <a:prstClr val="black"/>
                          </a:solidFill>
                          <a:effectLst/>
                          <a:uLnTx/>
                          <a:uFillTx/>
                          <a:latin typeface="+mn-lt"/>
                          <a:ea typeface="+mn-ea"/>
                          <a:cs typeface="+mn-cs"/>
                        </a:rPr>
                        <a:t>
 ¡Paquito seguirá aprendiendo porque quiere tener sus finanzas en orden. ¿Qué consejos le podrías compartir? ¡Contanos! #NoSeasTanPaquito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https://scontent.xx.fbcdn.net/v/t1.0-9/p720x720/61764915_2113649508733973_2512924333404323840_o.png?_nc_cat=110&amp;_nc_oc=AQnz9tP693uyCIqy9TLeIqJY4qz6wyUFnbd_nRMIjG_1xHPdL1yjYcZ8WPzbxXfkrnk&amp;_nc_ht=scontent.xx&amp;oh=673bb49cff820cd7d6b799c7fc4a8806&amp;oe=5DFBC401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10:35:31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4926492"/>
                  </a:ext>
                </a:extLst>
              </a:tr>
            </a:tbl>
          </a:graphicData>
        </a:graphic>
      </p:graphicFrame>
      <p:sp>
        <p:nvSpPr>
          <p:cNvPr id="4" name="Text Placeholder 3">
            <a:extLst>
              <a:ext uri="{FF2B5EF4-FFF2-40B4-BE49-F238E27FC236}">
                <a16:creationId xmlns:a16="http://schemas.microsoft.com/office/drawing/2014/main" id="{7E83944F-5978-4978-8D70-2896280FF2A6}"/>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34698333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BDB40-986F-4464-99D8-64EC161509C7}"/>
              </a:ext>
            </a:extLst>
          </p:cNvPr>
          <p:cNvSpPr>
            <a:spLocks noGrp="1"/>
          </p:cNvSpPr>
          <p:nvPr>
            <p:ph type="title"/>
          </p:nvPr>
        </p:nvSpPr>
        <p:spPr/>
        <p:txBody>
          <a:bodyPr/>
          <a:lstStyle/>
          <a:p>
            <a:r>
              <a:rPr lang="es-ES"/>
              <a:t>Top 14 Posts del Periodo (Por % de interacción) | Asociación Bancaria Costarricense - 16 of 16</a:t>
            </a:r>
            <a:endParaRPr lang="en-US"/>
          </a:p>
        </p:txBody>
      </p:sp>
      <p:graphicFrame>
        <p:nvGraphicFramePr>
          <p:cNvPr id="5" name="Table Placeholder 4">
            <a:extLst>
              <a:ext uri="{FF2B5EF4-FFF2-40B4-BE49-F238E27FC236}">
                <a16:creationId xmlns:a16="http://schemas.microsoft.com/office/drawing/2014/main" id="{0D20AB87-37A1-4AF4-A6BE-9D494056B4D3}"/>
              </a:ext>
            </a:extLst>
          </p:cNvPr>
          <p:cNvGraphicFramePr>
            <a:graphicFrameLocks noGrp="1"/>
          </p:cNvGraphicFramePr>
          <p:nvPr>
            <p:ph type="tbl" sz="quarter" idx="13"/>
            <p:extLst>
              <p:ext uri="{D42A27DB-BD31-4B8C-83A1-F6EECF244321}">
                <p14:modId xmlns:p14="http://schemas.microsoft.com/office/powerpoint/2010/main" val="1002078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778885"/>
                    </a:ext>
                  </a:extLst>
                </a:gridCol>
                <a:gridCol w="905256">
                  <a:extLst>
                    <a:ext uri="{9D8B030D-6E8A-4147-A177-3AD203B41FA5}">
                      <a16:colId xmlns:a16="http://schemas.microsoft.com/office/drawing/2014/main" val="1799841805"/>
                    </a:ext>
                  </a:extLst>
                </a:gridCol>
                <a:gridCol w="658368">
                  <a:extLst>
                    <a:ext uri="{9D8B030D-6E8A-4147-A177-3AD203B41FA5}">
                      <a16:colId xmlns:a16="http://schemas.microsoft.com/office/drawing/2014/main" val="191617731"/>
                    </a:ext>
                  </a:extLst>
                </a:gridCol>
                <a:gridCol w="329184">
                  <a:extLst>
                    <a:ext uri="{9D8B030D-6E8A-4147-A177-3AD203B41FA5}">
                      <a16:colId xmlns:a16="http://schemas.microsoft.com/office/drawing/2014/main" val="1058584633"/>
                    </a:ext>
                  </a:extLst>
                </a:gridCol>
                <a:gridCol w="329184">
                  <a:extLst>
                    <a:ext uri="{9D8B030D-6E8A-4147-A177-3AD203B41FA5}">
                      <a16:colId xmlns:a16="http://schemas.microsoft.com/office/drawing/2014/main" val="1367728634"/>
                    </a:ext>
                  </a:extLst>
                </a:gridCol>
                <a:gridCol w="329184">
                  <a:extLst>
                    <a:ext uri="{9D8B030D-6E8A-4147-A177-3AD203B41FA5}">
                      <a16:colId xmlns:a16="http://schemas.microsoft.com/office/drawing/2014/main" val="2643385933"/>
                    </a:ext>
                  </a:extLst>
                </a:gridCol>
                <a:gridCol w="329184">
                  <a:extLst>
                    <a:ext uri="{9D8B030D-6E8A-4147-A177-3AD203B41FA5}">
                      <a16:colId xmlns:a16="http://schemas.microsoft.com/office/drawing/2014/main" val="3045135114"/>
                    </a:ext>
                  </a:extLst>
                </a:gridCol>
                <a:gridCol w="329184">
                  <a:extLst>
                    <a:ext uri="{9D8B030D-6E8A-4147-A177-3AD203B41FA5}">
                      <a16:colId xmlns:a16="http://schemas.microsoft.com/office/drawing/2014/main" val="2022829507"/>
                    </a:ext>
                  </a:extLst>
                </a:gridCol>
                <a:gridCol w="329184">
                  <a:extLst>
                    <a:ext uri="{9D8B030D-6E8A-4147-A177-3AD203B41FA5}">
                      <a16:colId xmlns:a16="http://schemas.microsoft.com/office/drawing/2014/main" val="1904566390"/>
                    </a:ext>
                  </a:extLst>
                </a:gridCol>
                <a:gridCol w="329184">
                  <a:extLst>
                    <a:ext uri="{9D8B030D-6E8A-4147-A177-3AD203B41FA5}">
                      <a16:colId xmlns:a16="http://schemas.microsoft.com/office/drawing/2014/main" val="4180978648"/>
                    </a:ext>
                  </a:extLst>
                </a:gridCol>
                <a:gridCol w="329184">
                  <a:extLst>
                    <a:ext uri="{9D8B030D-6E8A-4147-A177-3AD203B41FA5}">
                      <a16:colId xmlns:a16="http://schemas.microsoft.com/office/drawing/2014/main" val="2802996081"/>
                    </a:ext>
                  </a:extLst>
                </a:gridCol>
                <a:gridCol w="329184">
                  <a:extLst>
                    <a:ext uri="{9D8B030D-6E8A-4147-A177-3AD203B41FA5}">
                      <a16:colId xmlns:a16="http://schemas.microsoft.com/office/drawing/2014/main" val="101648555"/>
                    </a:ext>
                  </a:extLst>
                </a:gridCol>
                <a:gridCol w="329184">
                  <a:extLst>
                    <a:ext uri="{9D8B030D-6E8A-4147-A177-3AD203B41FA5}">
                      <a16:colId xmlns:a16="http://schemas.microsoft.com/office/drawing/2014/main" val="4079588795"/>
                    </a:ext>
                  </a:extLst>
                </a:gridCol>
                <a:gridCol w="329184">
                  <a:extLst>
                    <a:ext uri="{9D8B030D-6E8A-4147-A177-3AD203B41FA5}">
                      <a16:colId xmlns:a16="http://schemas.microsoft.com/office/drawing/2014/main" val="3827507154"/>
                    </a:ext>
                  </a:extLst>
                </a:gridCol>
                <a:gridCol w="329184">
                  <a:extLst>
                    <a:ext uri="{9D8B030D-6E8A-4147-A177-3AD203B41FA5}">
                      <a16:colId xmlns:a16="http://schemas.microsoft.com/office/drawing/2014/main" val="328533720"/>
                    </a:ext>
                  </a:extLst>
                </a:gridCol>
                <a:gridCol w="329184">
                  <a:extLst>
                    <a:ext uri="{9D8B030D-6E8A-4147-A177-3AD203B41FA5}">
                      <a16:colId xmlns:a16="http://schemas.microsoft.com/office/drawing/2014/main" val="2628542353"/>
                    </a:ext>
                  </a:extLst>
                </a:gridCol>
                <a:gridCol w="329184">
                  <a:extLst>
                    <a:ext uri="{9D8B030D-6E8A-4147-A177-3AD203B41FA5}">
                      <a16:colId xmlns:a16="http://schemas.microsoft.com/office/drawing/2014/main" val="1523705952"/>
                    </a:ext>
                  </a:extLst>
                </a:gridCol>
                <a:gridCol w="329184">
                  <a:extLst>
                    <a:ext uri="{9D8B030D-6E8A-4147-A177-3AD203B41FA5}">
                      <a16:colId xmlns:a16="http://schemas.microsoft.com/office/drawing/2014/main" val="1048229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5856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- 2019-08-29 02:09:57</a:t>
                      </a:r>
                      <a:r>
                        <a:rPr kumimoji="0" lang="es-ES" sz="1000" b="0" i="0" u="none" strike="noStrike" kern="1200" cap="none" spc="0" normalizeH="0" baseline="0" noProof="0">
                          <a:ln>
                            <a:noFill/>
                          </a:ln>
                          <a:solidFill>
                            <a:prstClr val="black"/>
                          </a:solidFill>
                          <a:effectLst/>
                          <a:uLnTx/>
                          <a:uFillTx/>
                          <a:latin typeface="+mn-lt"/>
                          <a:ea typeface="+mn-ea"/>
                          <a:cs typeface="+mn-cs"/>
                        </a:rPr>
                        <a:t>
 Pagar a tiempo es el aspecto más importante para mejorar tu record, creá disciplina y planifica tus pagos.
• Adquirí únicamente los compromisos que podás pagar. 
• Evitá solicitar varios compromisos financieros a la vez que afecten tu capacidad de pago.
#TipsABC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https://scontent.xx.fbcdn.net/v/t1.0-9/69329439_2270500803048842_405574646524542976_n.jpg?_nc_cat=101&amp;_nc_oc=AQkT2QzES3gi_pg712ej3Ej_fZNgoTGnoCBChais39KlepqUwy3qdFsehAycdN4qG80&amp;_nc_ht=scontent.xx&amp;oh=c8fb19413e88ce2bacf171f51bfb40a8&amp;oe=5E24893C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10/10/2019 10:10:14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91379974"/>
                  </a:ext>
                </a:extLst>
              </a:tr>
            </a:tbl>
          </a:graphicData>
        </a:graphic>
      </p:graphicFrame>
      <p:sp>
        <p:nvSpPr>
          <p:cNvPr id="4" name="Text Placeholder 3">
            <a:extLst>
              <a:ext uri="{FF2B5EF4-FFF2-40B4-BE49-F238E27FC236}">
                <a16:creationId xmlns:a16="http://schemas.microsoft.com/office/drawing/2014/main" id="{2F062F90-63E4-4779-A648-FCB7FDB0A63C}"/>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1555393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B3F2C-F46E-4245-A4B4-19F14A36672E}"/>
              </a:ext>
            </a:extLst>
          </p:cNvPr>
          <p:cNvSpPr>
            <a:spLocks noGrp="1"/>
          </p:cNvSpPr>
          <p:nvPr>
            <p:ph type="title"/>
          </p:nvPr>
        </p:nvSpPr>
        <p:spPr/>
        <p:txBody>
          <a:bodyPr/>
          <a:lstStyle/>
          <a:p>
            <a:r>
              <a:rPr lang="es-ES"/>
              <a:t>Facebook Own Videos Table | Asociación Bancaria Costarricense - 1 of 15</a:t>
            </a:r>
            <a:endParaRPr lang="en-US"/>
          </a:p>
        </p:txBody>
      </p:sp>
      <p:graphicFrame>
        <p:nvGraphicFramePr>
          <p:cNvPr id="5" name="Table Placeholder 4">
            <a:extLst>
              <a:ext uri="{FF2B5EF4-FFF2-40B4-BE49-F238E27FC236}">
                <a16:creationId xmlns:a16="http://schemas.microsoft.com/office/drawing/2014/main" id="{6750F497-EA46-42F6-B3E6-A0FB0AA1BD94}"/>
              </a:ext>
            </a:extLst>
          </p:cNvPr>
          <p:cNvGraphicFramePr>
            <a:graphicFrameLocks noGrp="1"/>
          </p:cNvGraphicFramePr>
          <p:nvPr>
            <p:ph type="tbl" sz="quarter" idx="13"/>
            <p:extLst>
              <p:ext uri="{D42A27DB-BD31-4B8C-83A1-F6EECF244321}">
                <p14:modId xmlns:p14="http://schemas.microsoft.com/office/powerpoint/2010/main" val="2034340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39106326"/>
                    </a:ext>
                  </a:extLst>
                </a:gridCol>
                <a:gridCol w="987552">
                  <a:extLst>
                    <a:ext uri="{9D8B030D-6E8A-4147-A177-3AD203B41FA5}">
                      <a16:colId xmlns:a16="http://schemas.microsoft.com/office/drawing/2014/main" val="911236726"/>
                    </a:ext>
                  </a:extLst>
                </a:gridCol>
                <a:gridCol w="208280">
                  <a:extLst>
                    <a:ext uri="{9D8B030D-6E8A-4147-A177-3AD203B41FA5}">
                      <a16:colId xmlns:a16="http://schemas.microsoft.com/office/drawing/2014/main" val="592921428"/>
                    </a:ext>
                  </a:extLst>
                </a:gridCol>
                <a:gridCol w="246888">
                  <a:extLst>
                    <a:ext uri="{9D8B030D-6E8A-4147-A177-3AD203B41FA5}">
                      <a16:colId xmlns:a16="http://schemas.microsoft.com/office/drawing/2014/main" val="3647024711"/>
                    </a:ext>
                  </a:extLst>
                </a:gridCol>
                <a:gridCol w="246888">
                  <a:extLst>
                    <a:ext uri="{9D8B030D-6E8A-4147-A177-3AD203B41FA5}">
                      <a16:colId xmlns:a16="http://schemas.microsoft.com/office/drawing/2014/main" val="2238766760"/>
                    </a:ext>
                  </a:extLst>
                </a:gridCol>
                <a:gridCol w="246888">
                  <a:extLst>
                    <a:ext uri="{9D8B030D-6E8A-4147-A177-3AD203B41FA5}">
                      <a16:colId xmlns:a16="http://schemas.microsoft.com/office/drawing/2014/main" val="1142690688"/>
                    </a:ext>
                  </a:extLst>
                </a:gridCol>
                <a:gridCol w="246888">
                  <a:extLst>
                    <a:ext uri="{9D8B030D-6E8A-4147-A177-3AD203B41FA5}">
                      <a16:colId xmlns:a16="http://schemas.microsoft.com/office/drawing/2014/main" val="297924564"/>
                    </a:ext>
                  </a:extLst>
                </a:gridCol>
                <a:gridCol w="246888">
                  <a:extLst>
                    <a:ext uri="{9D8B030D-6E8A-4147-A177-3AD203B41FA5}">
                      <a16:colId xmlns:a16="http://schemas.microsoft.com/office/drawing/2014/main" val="1260869957"/>
                    </a:ext>
                  </a:extLst>
                </a:gridCol>
                <a:gridCol w="246888">
                  <a:extLst>
                    <a:ext uri="{9D8B030D-6E8A-4147-A177-3AD203B41FA5}">
                      <a16:colId xmlns:a16="http://schemas.microsoft.com/office/drawing/2014/main" val="3039339416"/>
                    </a:ext>
                  </a:extLst>
                </a:gridCol>
                <a:gridCol w="246888">
                  <a:extLst>
                    <a:ext uri="{9D8B030D-6E8A-4147-A177-3AD203B41FA5}">
                      <a16:colId xmlns:a16="http://schemas.microsoft.com/office/drawing/2014/main" val="3222813326"/>
                    </a:ext>
                  </a:extLst>
                </a:gridCol>
                <a:gridCol w="246888">
                  <a:extLst>
                    <a:ext uri="{9D8B030D-6E8A-4147-A177-3AD203B41FA5}">
                      <a16:colId xmlns:a16="http://schemas.microsoft.com/office/drawing/2014/main" val="2210997324"/>
                    </a:ext>
                  </a:extLst>
                </a:gridCol>
                <a:gridCol w="246888">
                  <a:extLst>
                    <a:ext uri="{9D8B030D-6E8A-4147-A177-3AD203B41FA5}">
                      <a16:colId xmlns:a16="http://schemas.microsoft.com/office/drawing/2014/main" val="442238736"/>
                    </a:ext>
                  </a:extLst>
                </a:gridCol>
                <a:gridCol w="246888">
                  <a:extLst>
                    <a:ext uri="{9D8B030D-6E8A-4147-A177-3AD203B41FA5}">
                      <a16:colId xmlns:a16="http://schemas.microsoft.com/office/drawing/2014/main" val="2071658580"/>
                    </a:ext>
                  </a:extLst>
                </a:gridCol>
                <a:gridCol w="246888">
                  <a:extLst>
                    <a:ext uri="{9D8B030D-6E8A-4147-A177-3AD203B41FA5}">
                      <a16:colId xmlns:a16="http://schemas.microsoft.com/office/drawing/2014/main" val="1749359261"/>
                    </a:ext>
                  </a:extLst>
                </a:gridCol>
                <a:gridCol w="246888">
                  <a:extLst>
                    <a:ext uri="{9D8B030D-6E8A-4147-A177-3AD203B41FA5}">
                      <a16:colId xmlns:a16="http://schemas.microsoft.com/office/drawing/2014/main" val="4026436525"/>
                    </a:ext>
                  </a:extLst>
                </a:gridCol>
                <a:gridCol w="246888">
                  <a:extLst>
                    <a:ext uri="{9D8B030D-6E8A-4147-A177-3AD203B41FA5}">
                      <a16:colId xmlns:a16="http://schemas.microsoft.com/office/drawing/2014/main" val="2851338982"/>
                    </a:ext>
                  </a:extLst>
                </a:gridCol>
                <a:gridCol w="246888">
                  <a:extLst>
                    <a:ext uri="{9D8B030D-6E8A-4147-A177-3AD203B41FA5}">
                      <a16:colId xmlns:a16="http://schemas.microsoft.com/office/drawing/2014/main" val="552028595"/>
                    </a:ext>
                  </a:extLst>
                </a:gridCol>
                <a:gridCol w="246888">
                  <a:extLst>
                    <a:ext uri="{9D8B030D-6E8A-4147-A177-3AD203B41FA5}">
                      <a16:colId xmlns:a16="http://schemas.microsoft.com/office/drawing/2014/main" val="433793783"/>
                    </a:ext>
                  </a:extLst>
                </a:gridCol>
                <a:gridCol w="246888">
                  <a:extLst>
                    <a:ext uri="{9D8B030D-6E8A-4147-A177-3AD203B41FA5}">
                      <a16:colId xmlns:a16="http://schemas.microsoft.com/office/drawing/2014/main" val="1343442642"/>
                    </a:ext>
                  </a:extLst>
                </a:gridCol>
                <a:gridCol w="246888">
                  <a:extLst>
                    <a:ext uri="{9D8B030D-6E8A-4147-A177-3AD203B41FA5}">
                      <a16:colId xmlns:a16="http://schemas.microsoft.com/office/drawing/2014/main" val="1630047703"/>
                    </a:ext>
                  </a:extLst>
                </a:gridCol>
                <a:gridCol w="246888">
                  <a:extLst>
                    <a:ext uri="{9D8B030D-6E8A-4147-A177-3AD203B41FA5}">
                      <a16:colId xmlns:a16="http://schemas.microsoft.com/office/drawing/2014/main" val="2986498778"/>
                    </a:ext>
                  </a:extLst>
                </a:gridCol>
                <a:gridCol w="246888">
                  <a:extLst>
                    <a:ext uri="{9D8B030D-6E8A-4147-A177-3AD203B41FA5}">
                      <a16:colId xmlns:a16="http://schemas.microsoft.com/office/drawing/2014/main" val="789484079"/>
                    </a:ext>
                  </a:extLst>
                </a:gridCol>
                <a:gridCol w="208280">
                  <a:extLst>
                    <a:ext uri="{9D8B030D-6E8A-4147-A177-3AD203B41FA5}">
                      <a16:colId xmlns:a16="http://schemas.microsoft.com/office/drawing/2014/main" val="3404511199"/>
                    </a:ext>
                  </a:extLst>
                </a:gridCol>
                <a:gridCol w="208280">
                  <a:extLst>
                    <a:ext uri="{9D8B030D-6E8A-4147-A177-3AD203B41FA5}">
                      <a16:colId xmlns:a16="http://schemas.microsoft.com/office/drawing/2014/main" val="2586068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020595261"/>
                  </a:ext>
                </a:extLst>
              </a:tr>
            </a:tbl>
          </a:graphicData>
        </a:graphic>
      </p:graphicFrame>
      <p:sp>
        <p:nvSpPr>
          <p:cNvPr id="4" name="Text Placeholder 3">
            <a:extLst>
              <a:ext uri="{FF2B5EF4-FFF2-40B4-BE49-F238E27FC236}">
                <a16:creationId xmlns:a16="http://schemas.microsoft.com/office/drawing/2014/main" id="{1150B42C-3A18-4E47-B68B-BFD8AE131BFC}"/>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2980591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486CD-E67E-4637-BACB-166AAA09DB4E}"/>
              </a:ext>
            </a:extLst>
          </p:cNvPr>
          <p:cNvSpPr>
            <a:spLocks noGrp="1"/>
          </p:cNvSpPr>
          <p:nvPr>
            <p:ph type="title"/>
          </p:nvPr>
        </p:nvSpPr>
        <p:spPr/>
        <p:txBody>
          <a:bodyPr/>
          <a:lstStyle/>
          <a:p>
            <a:r>
              <a:rPr lang="es-ES"/>
              <a:t>Facebook Own Videos Table | Asociación Bancaria Costarricense - 2 of 15</a:t>
            </a:r>
            <a:endParaRPr lang="en-US"/>
          </a:p>
        </p:txBody>
      </p:sp>
      <p:graphicFrame>
        <p:nvGraphicFramePr>
          <p:cNvPr id="5" name="Table Placeholder 4">
            <a:extLst>
              <a:ext uri="{FF2B5EF4-FFF2-40B4-BE49-F238E27FC236}">
                <a16:creationId xmlns:a16="http://schemas.microsoft.com/office/drawing/2014/main" id="{82CC6B5A-55D0-4A32-A6E5-597F2B429A9C}"/>
              </a:ext>
            </a:extLst>
          </p:cNvPr>
          <p:cNvGraphicFramePr>
            <a:graphicFrameLocks noGrp="1"/>
          </p:cNvGraphicFramePr>
          <p:nvPr>
            <p:ph type="tbl" sz="quarter" idx="13"/>
            <p:extLst>
              <p:ext uri="{D42A27DB-BD31-4B8C-83A1-F6EECF244321}">
                <p14:modId xmlns:p14="http://schemas.microsoft.com/office/powerpoint/2010/main" val="1478884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67174503"/>
                    </a:ext>
                  </a:extLst>
                </a:gridCol>
                <a:gridCol w="987552">
                  <a:extLst>
                    <a:ext uri="{9D8B030D-6E8A-4147-A177-3AD203B41FA5}">
                      <a16:colId xmlns:a16="http://schemas.microsoft.com/office/drawing/2014/main" val="1277795710"/>
                    </a:ext>
                  </a:extLst>
                </a:gridCol>
                <a:gridCol w="208280">
                  <a:extLst>
                    <a:ext uri="{9D8B030D-6E8A-4147-A177-3AD203B41FA5}">
                      <a16:colId xmlns:a16="http://schemas.microsoft.com/office/drawing/2014/main" val="286738714"/>
                    </a:ext>
                  </a:extLst>
                </a:gridCol>
                <a:gridCol w="246888">
                  <a:extLst>
                    <a:ext uri="{9D8B030D-6E8A-4147-A177-3AD203B41FA5}">
                      <a16:colId xmlns:a16="http://schemas.microsoft.com/office/drawing/2014/main" val="1512065211"/>
                    </a:ext>
                  </a:extLst>
                </a:gridCol>
                <a:gridCol w="246888">
                  <a:extLst>
                    <a:ext uri="{9D8B030D-6E8A-4147-A177-3AD203B41FA5}">
                      <a16:colId xmlns:a16="http://schemas.microsoft.com/office/drawing/2014/main" val="3554899573"/>
                    </a:ext>
                  </a:extLst>
                </a:gridCol>
                <a:gridCol w="246888">
                  <a:extLst>
                    <a:ext uri="{9D8B030D-6E8A-4147-A177-3AD203B41FA5}">
                      <a16:colId xmlns:a16="http://schemas.microsoft.com/office/drawing/2014/main" val="2796201831"/>
                    </a:ext>
                  </a:extLst>
                </a:gridCol>
                <a:gridCol w="246888">
                  <a:extLst>
                    <a:ext uri="{9D8B030D-6E8A-4147-A177-3AD203B41FA5}">
                      <a16:colId xmlns:a16="http://schemas.microsoft.com/office/drawing/2014/main" val="193566178"/>
                    </a:ext>
                  </a:extLst>
                </a:gridCol>
                <a:gridCol w="246888">
                  <a:extLst>
                    <a:ext uri="{9D8B030D-6E8A-4147-A177-3AD203B41FA5}">
                      <a16:colId xmlns:a16="http://schemas.microsoft.com/office/drawing/2014/main" val="212418212"/>
                    </a:ext>
                  </a:extLst>
                </a:gridCol>
                <a:gridCol w="246888">
                  <a:extLst>
                    <a:ext uri="{9D8B030D-6E8A-4147-A177-3AD203B41FA5}">
                      <a16:colId xmlns:a16="http://schemas.microsoft.com/office/drawing/2014/main" val="3915736428"/>
                    </a:ext>
                  </a:extLst>
                </a:gridCol>
                <a:gridCol w="246888">
                  <a:extLst>
                    <a:ext uri="{9D8B030D-6E8A-4147-A177-3AD203B41FA5}">
                      <a16:colId xmlns:a16="http://schemas.microsoft.com/office/drawing/2014/main" val="3505955382"/>
                    </a:ext>
                  </a:extLst>
                </a:gridCol>
                <a:gridCol w="246888">
                  <a:extLst>
                    <a:ext uri="{9D8B030D-6E8A-4147-A177-3AD203B41FA5}">
                      <a16:colId xmlns:a16="http://schemas.microsoft.com/office/drawing/2014/main" val="1133781482"/>
                    </a:ext>
                  </a:extLst>
                </a:gridCol>
                <a:gridCol w="246888">
                  <a:extLst>
                    <a:ext uri="{9D8B030D-6E8A-4147-A177-3AD203B41FA5}">
                      <a16:colId xmlns:a16="http://schemas.microsoft.com/office/drawing/2014/main" val="3099474626"/>
                    </a:ext>
                  </a:extLst>
                </a:gridCol>
                <a:gridCol w="246888">
                  <a:extLst>
                    <a:ext uri="{9D8B030D-6E8A-4147-A177-3AD203B41FA5}">
                      <a16:colId xmlns:a16="http://schemas.microsoft.com/office/drawing/2014/main" val="3514953474"/>
                    </a:ext>
                  </a:extLst>
                </a:gridCol>
                <a:gridCol w="246888">
                  <a:extLst>
                    <a:ext uri="{9D8B030D-6E8A-4147-A177-3AD203B41FA5}">
                      <a16:colId xmlns:a16="http://schemas.microsoft.com/office/drawing/2014/main" val="2577867008"/>
                    </a:ext>
                  </a:extLst>
                </a:gridCol>
                <a:gridCol w="246888">
                  <a:extLst>
                    <a:ext uri="{9D8B030D-6E8A-4147-A177-3AD203B41FA5}">
                      <a16:colId xmlns:a16="http://schemas.microsoft.com/office/drawing/2014/main" val="553181852"/>
                    </a:ext>
                  </a:extLst>
                </a:gridCol>
                <a:gridCol w="246888">
                  <a:extLst>
                    <a:ext uri="{9D8B030D-6E8A-4147-A177-3AD203B41FA5}">
                      <a16:colId xmlns:a16="http://schemas.microsoft.com/office/drawing/2014/main" val="3431057388"/>
                    </a:ext>
                  </a:extLst>
                </a:gridCol>
                <a:gridCol w="246888">
                  <a:extLst>
                    <a:ext uri="{9D8B030D-6E8A-4147-A177-3AD203B41FA5}">
                      <a16:colId xmlns:a16="http://schemas.microsoft.com/office/drawing/2014/main" val="2730056369"/>
                    </a:ext>
                  </a:extLst>
                </a:gridCol>
                <a:gridCol w="246888">
                  <a:extLst>
                    <a:ext uri="{9D8B030D-6E8A-4147-A177-3AD203B41FA5}">
                      <a16:colId xmlns:a16="http://schemas.microsoft.com/office/drawing/2014/main" val="3951395105"/>
                    </a:ext>
                  </a:extLst>
                </a:gridCol>
                <a:gridCol w="246888">
                  <a:extLst>
                    <a:ext uri="{9D8B030D-6E8A-4147-A177-3AD203B41FA5}">
                      <a16:colId xmlns:a16="http://schemas.microsoft.com/office/drawing/2014/main" val="3407868412"/>
                    </a:ext>
                  </a:extLst>
                </a:gridCol>
                <a:gridCol w="246888">
                  <a:extLst>
                    <a:ext uri="{9D8B030D-6E8A-4147-A177-3AD203B41FA5}">
                      <a16:colId xmlns:a16="http://schemas.microsoft.com/office/drawing/2014/main" val="2470724283"/>
                    </a:ext>
                  </a:extLst>
                </a:gridCol>
                <a:gridCol w="246888">
                  <a:extLst>
                    <a:ext uri="{9D8B030D-6E8A-4147-A177-3AD203B41FA5}">
                      <a16:colId xmlns:a16="http://schemas.microsoft.com/office/drawing/2014/main" val="144168826"/>
                    </a:ext>
                  </a:extLst>
                </a:gridCol>
                <a:gridCol w="246888">
                  <a:extLst>
                    <a:ext uri="{9D8B030D-6E8A-4147-A177-3AD203B41FA5}">
                      <a16:colId xmlns:a16="http://schemas.microsoft.com/office/drawing/2014/main" val="2026509502"/>
                    </a:ext>
                  </a:extLst>
                </a:gridCol>
                <a:gridCol w="208280">
                  <a:extLst>
                    <a:ext uri="{9D8B030D-6E8A-4147-A177-3AD203B41FA5}">
                      <a16:colId xmlns:a16="http://schemas.microsoft.com/office/drawing/2014/main" val="1134856794"/>
                    </a:ext>
                  </a:extLst>
                </a:gridCol>
                <a:gridCol w="208280">
                  <a:extLst>
                    <a:ext uri="{9D8B030D-6E8A-4147-A177-3AD203B41FA5}">
                      <a16:colId xmlns:a16="http://schemas.microsoft.com/office/drawing/2014/main" val="4034116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680689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- 2019-09-05 00:27:39</a:t>
                      </a:r>
                      <a:r>
                        <a:rPr kumimoji="0" lang="es-ES" sz="1000" b="0" i="0" u="none" strike="noStrike" kern="1200" cap="none" spc="0" normalizeH="0" baseline="0" noProof="0">
                          <a:ln>
                            <a:noFill/>
                          </a:ln>
                          <a:solidFill>
                            <a:prstClr val="black"/>
                          </a:solidFill>
                          <a:effectLst/>
                          <a:uLnTx/>
                          <a:uFillTx/>
                          <a:latin typeface="+mn-lt"/>
                          <a:ea typeface="+mn-ea"/>
                          <a:cs typeface="+mn-cs"/>
                        </a:rPr>
                        <a:t>
 En las últimas semanas se ha discutido mucho el tema de FRAUDE TELEFÓNICO o por medios electrónicos, en ABC queremos que estés preparado, por eso este mes estaremos hablando de esos consejos prácticos para tomen en cuenta... con humor ¡pero en serio! #YoNoCaigo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https://scontent.xx.fbcdn.net/v/t15.13418-10/s168x128/67523897_2547425801984687_21791762116771840_n.jpeg?_nc_cat=107&amp;_nc_oc=AQkz01KGeWkbAGHo8wmbMPUrQyOdz8ZR0-6a0xpRXcJ8codeO7cmZE6l8rmKeN1gPgg&amp;_nc_ht=scontent.xx&amp;oh=ff5904b6c2b1b7d48f540f8bda7228f0&amp;oe=5E167984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0.92 %</a:t>
                      </a:r>
                    </a:p>
                  </a:txBody>
                  <a:tcPr/>
                </a:tc>
                <a:extLst>
                  <a:ext uri="{0D108BD9-81ED-4DB2-BD59-A6C34878D82A}">
                    <a16:rowId xmlns:a16="http://schemas.microsoft.com/office/drawing/2014/main" val="4118838118"/>
                  </a:ext>
                </a:extLst>
              </a:tr>
            </a:tbl>
          </a:graphicData>
        </a:graphic>
      </p:graphicFrame>
      <p:sp>
        <p:nvSpPr>
          <p:cNvPr id="4" name="Text Placeholder 3">
            <a:extLst>
              <a:ext uri="{FF2B5EF4-FFF2-40B4-BE49-F238E27FC236}">
                <a16:creationId xmlns:a16="http://schemas.microsoft.com/office/drawing/2014/main" id="{4F5883C6-E488-4E4D-A8A9-847A07F6CE82}"/>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41170357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5F343-D474-44BB-A3A9-576DFFEB0E0D}"/>
              </a:ext>
            </a:extLst>
          </p:cNvPr>
          <p:cNvSpPr>
            <a:spLocks noGrp="1"/>
          </p:cNvSpPr>
          <p:nvPr>
            <p:ph type="title"/>
          </p:nvPr>
        </p:nvSpPr>
        <p:spPr/>
        <p:txBody>
          <a:bodyPr/>
          <a:lstStyle/>
          <a:p>
            <a:r>
              <a:rPr lang="es-ES"/>
              <a:t>Facebook Own Videos Table | Asociación Bancaria Costarricense - 3 of 15</a:t>
            </a:r>
            <a:endParaRPr lang="en-US"/>
          </a:p>
        </p:txBody>
      </p:sp>
      <p:graphicFrame>
        <p:nvGraphicFramePr>
          <p:cNvPr id="5" name="Table Placeholder 4">
            <a:extLst>
              <a:ext uri="{FF2B5EF4-FFF2-40B4-BE49-F238E27FC236}">
                <a16:creationId xmlns:a16="http://schemas.microsoft.com/office/drawing/2014/main" id="{E7B0E8D8-1499-4A05-B4CC-05B9600D296C}"/>
              </a:ext>
            </a:extLst>
          </p:cNvPr>
          <p:cNvGraphicFramePr>
            <a:graphicFrameLocks noGrp="1"/>
          </p:cNvGraphicFramePr>
          <p:nvPr>
            <p:ph type="tbl" sz="quarter" idx="13"/>
            <p:extLst>
              <p:ext uri="{D42A27DB-BD31-4B8C-83A1-F6EECF244321}">
                <p14:modId xmlns:p14="http://schemas.microsoft.com/office/powerpoint/2010/main" val="3269434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8956610"/>
                    </a:ext>
                  </a:extLst>
                </a:gridCol>
                <a:gridCol w="987552">
                  <a:extLst>
                    <a:ext uri="{9D8B030D-6E8A-4147-A177-3AD203B41FA5}">
                      <a16:colId xmlns:a16="http://schemas.microsoft.com/office/drawing/2014/main" val="4282800963"/>
                    </a:ext>
                  </a:extLst>
                </a:gridCol>
                <a:gridCol w="208280">
                  <a:extLst>
                    <a:ext uri="{9D8B030D-6E8A-4147-A177-3AD203B41FA5}">
                      <a16:colId xmlns:a16="http://schemas.microsoft.com/office/drawing/2014/main" val="1477606409"/>
                    </a:ext>
                  </a:extLst>
                </a:gridCol>
                <a:gridCol w="246888">
                  <a:extLst>
                    <a:ext uri="{9D8B030D-6E8A-4147-A177-3AD203B41FA5}">
                      <a16:colId xmlns:a16="http://schemas.microsoft.com/office/drawing/2014/main" val="842554954"/>
                    </a:ext>
                  </a:extLst>
                </a:gridCol>
                <a:gridCol w="246888">
                  <a:extLst>
                    <a:ext uri="{9D8B030D-6E8A-4147-A177-3AD203B41FA5}">
                      <a16:colId xmlns:a16="http://schemas.microsoft.com/office/drawing/2014/main" val="1390990761"/>
                    </a:ext>
                  </a:extLst>
                </a:gridCol>
                <a:gridCol w="246888">
                  <a:extLst>
                    <a:ext uri="{9D8B030D-6E8A-4147-A177-3AD203B41FA5}">
                      <a16:colId xmlns:a16="http://schemas.microsoft.com/office/drawing/2014/main" val="2010065517"/>
                    </a:ext>
                  </a:extLst>
                </a:gridCol>
                <a:gridCol w="246888">
                  <a:extLst>
                    <a:ext uri="{9D8B030D-6E8A-4147-A177-3AD203B41FA5}">
                      <a16:colId xmlns:a16="http://schemas.microsoft.com/office/drawing/2014/main" val="3249156403"/>
                    </a:ext>
                  </a:extLst>
                </a:gridCol>
                <a:gridCol w="246888">
                  <a:extLst>
                    <a:ext uri="{9D8B030D-6E8A-4147-A177-3AD203B41FA5}">
                      <a16:colId xmlns:a16="http://schemas.microsoft.com/office/drawing/2014/main" val="2732514222"/>
                    </a:ext>
                  </a:extLst>
                </a:gridCol>
                <a:gridCol w="246888">
                  <a:extLst>
                    <a:ext uri="{9D8B030D-6E8A-4147-A177-3AD203B41FA5}">
                      <a16:colId xmlns:a16="http://schemas.microsoft.com/office/drawing/2014/main" val="215731077"/>
                    </a:ext>
                  </a:extLst>
                </a:gridCol>
                <a:gridCol w="246888">
                  <a:extLst>
                    <a:ext uri="{9D8B030D-6E8A-4147-A177-3AD203B41FA5}">
                      <a16:colId xmlns:a16="http://schemas.microsoft.com/office/drawing/2014/main" val="3416252312"/>
                    </a:ext>
                  </a:extLst>
                </a:gridCol>
                <a:gridCol w="246888">
                  <a:extLst>
                    <a:ext uri="{9D8B030D-6E8A-4147-A177-3AD203B41FA5}">
                      <a16:colId xmlns:a16="http://schemas.microsoft.com/office/drawing/2014/main" val="4020102441"/>
                    </a:ext>
                  </a:extLst>
                </a:gridCol>
                <a:gridCol w="246888">
                  <a:extLst>
                    <a:ext uri="{9D8B030D-6E8A-4147-A177-3AD203B41FA5}">
                      <a16:colId xmlns:a16="http://schemas.microsoft.com/office/drawing/2014/main" val="2761695284"/>
                    </a:ext>
                  </a:extLst>
                </a:gridCol>
                <a:gridCol w="246888">
                  <a:extLst>
                    <a:ext uri="{9D8B030D-6E8A-4147-A177-3AD203B41FA5}">
                      <a16:colId xmlns:a16="http://schemas.microsoft.com/office/drawing/2014/main" val="3889759396"/>
                    </a:ext>
                  </a:extLst>
                </a:gridCol>
                <a:gridCol w="246888">
                  <a:extLst>
                    <a:ext uri="{9D8B030D-6E8A-4147-A177-3AD203B41FA5}">
                      <a16:colId xmlns:a16="http://schemas.microsoft.com/office/drawing/2014/main" val="3277874549"/>
                    </a:ext>
                  </a:extLst>
                </a:gridCol>
                <a:gridCol w="246888">
                  <a:extLst>
                    <a:ext uri="{9D8B030D-6E8A-4147-A177-3AD203B41FA5}">
                      <a16:colId xmlns:a16="http://schemas.microsoft.com/office/drawing/2014/main" val="2298036367"/>
                    </a:ext>
                  </a:extLst>
                </a:gridCol>
                <a:gridCol w="246888">
                  <a:extLst>
                    <a:ext uri="{9D8B030D-6E8A-4147-A177-3AD203B41FA5}">
                      <a16:colId xmlns:a16="http://schemas.microsoft.com/office/drawing/2014/main" val="3852249468"/>
                    </a:ext>
                  </a:extLst>
                </a:gridCol>
                <a:gridCol w="246888">
                  <a:extLst>
                    <a:ext uri="{9D8B030D-6E8A-4147-A177-3AD203B41FA5}">
                      <a16:colId xmlns:a16="http://schemas.microsoft.com/office/drawing/2014/main" val="2473833796"/>
                    </a:ext>
                  </a:extLst>
                </a:gridCol>
                <a:gridCol w="246888">
                  <a:extLst>
                    <a:ext uri="{9D8B030D-6E8A-4147-A177-3AD203B41FA5}">
                      <a16:colId xmlns:a16="http://schemas.microsoft.com/office/drawing/2014/main" val="1730396861"/>
                    </a:ext>
                  </a:extLst>
                </a:gridCol>
                <a:gridCol w="246888">
                  <a:extLst>
                    <a:ext uri="{9D8B030D-6E8A-4147-A177-3AD203B41FA5}">
                      <a16:colId xmlns:a16="http://schemas.microsoft.com/office/drawing/2014/main" val="3269800720"/>
                    </a:ext>
                  </a:extLst>
                </a:gridCol>
                <a:gridCol w="246888">
                  <a:extLst>
                    <a:ext uri="{9D8B030D-6E8A-4147-A177-3AD203B41FA5}">
                      <a16:colId xmlns:a16="http://schemas.microsoft.com/office/drawing/2014/main" val="3928075586"/>
                    </a:ext>
                  </a:extLst>
                </a:gridCol>
                <a:gridCol w="246888">
                  <a:extLst>
                    <a:ext uri="{9D8B030D-6E8A-4147-A177-3AD203B41FA5}">
                      <a16:colId xmlns:a16="http://schemas.microsoft.com/office/drawing/2014/main" val="2112382197"/>
                    </a:ext>
                  </a:extLst>
                </a:gridCol>
                <a:gridCol w="246888">
                  <a:extLst>
                    <a:ext uri="{9D8B030D-6E8A-4147-A177-3AD203B41FA5}">
                      <a16:colId xmlns:a16="http://schemas.microsoft.com/office/drawing/2014/main" val="1361365554"/>
                    </a:ext>
                  </a:extLst>
                </a:gridCol>
                <a:gridCol w="208280">
                  <a:extLst>
                    <a:ext uri="{9D8B030D-6E8A-4147-A177-3AD203B41FA5}">
                      <a16:colId xmlns:a16="http://schemas.microsoft.com/office/drawing/2014/main" val="2405021208"/>
                    </a:ext>
                  </a:extLst>
                </a:gridCol>
                <a:gridCol w="208280">
                  <a:extLst>
                    <a:ext uri="{9D8B030D-6E8A-4147-A177-3AD203B41FA5}">
                      <a16:colId xmlns:a16="http://schemas.microsoft.com/office/drawing/2014/main" val="2661862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040648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- 2019-05-17 22:59:13</a:t>
                      </a:r>
                      <a:r>
                        <a:rPr kumimoji="0" lang="es-ES" sz="1000" b="0" i="0" u="none" strike="noStrike" kern="1200" cap="none" spc="0" normalizeH="0" baseline="0" noProof="0">
                          <a:ln>
                            <a:noFill/>
                          </a:ln>
                          <a:solidFill>
                            <a:prstClr val="black"/>
                          </a:solidFill>
                          <a:effectLst/>
                          <a:uLnTx/>
                          <a:uFillTx/>
                          <a:latin typeface="+mn-lt"/>
                          <a:ea typeface="+mn-ea"/>
                          <a:cs typeface="+mn-cs"/>
                        </a:rPr>
                        <a:t>
 ¿Alguna vez el ahorro ha sido una salvada para vos? Tu historia podría ser una próxima aventura para AYUDAR a Paquito. ¡Contanos! (Si conocés alguien con una buena historia de ahorro, compartile esta publicación). #NoSeasTanPaquito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https://scontent.xx.fbcdn.net/v/t15.5256-10/p168x128/59492714_448852092592737_6975574084717379584_n.jpg?_nc_cat=101&amp;_nc_oc=AQncEz2eDPdjtlQO9ZA1__McDEnxB0txt14F1VJqIe8zBVFssW81QW9fYXICODD6XY8&amp;_nc_ht=scontent.xx&amp;oh=f8f6e61e856c34e006e2e7df659c9e23&amp;oe=5E38F2BA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1.34 %</a:t>
                      </a:r>
                    </a:p>
                  </a:txBody>
                  <a:tcPr/>
                </a:tc>
                <a:extLst>
                  <a:ext uri="{0D108BD9-81ED-4DB2-BD59-A6C34878D82A}">
                    <a16:rowId xmlns:a16="http://schemas.microsoft.com/office/drawing/2014/main" val="401546911"/>
                  </a:ext>
                </a:extLst>
              </a:tr>
            </a:tbl>
          </a:graphicData>
        </a:graphic>
      </p:graphicFrame>
      <p:sp>
        <p:nvSpPr>
          <p:cNvPr id="4" name="Text Placeholder 3">
            <a:extLst>
              <a:ext uri="{FF2B5EF4-FFF2-40B4-BE49-F238E27FC236}">
                <a16:creationId xmlns:a16="http://schemas.microsoft.com/office/drawing/2014/main" id="{AC70E149-041E-474B-A600-38825CD10577}"/>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13537098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B6F1E-B6F1-4491-8089-AE01B5F233E2}"/>
              </a:ext>
            </a:extLst>
          </p:cNvPr>
          <p:cNvSpPr>
            <a:spLocks noGrp="1"/>
          </p:cNvSpPr>
          <p:nvPr>
            <p:ph type="title"/>
          </p:nvPr>
        </p:nvSpPr>
        <p:spPr/>
        <p:txBody>
          <a:bodyPr/>
          <a:lstStyle/>
          <a:p>
            <a:r>
              <a:rPr lang="es-ES"/>
              <a:t>Facebook Own Videos Table | Asociación Bancaria Costarricense - 4 of 15</a:t>
            </a:r>
            <a:endParaRPr lang="en-US"/>
          </a:p>
        </p:txBody>
      </p:sp>
      <p:graphicFrame>
        <p:nvGraphicFramePr>
          <p:cNvPr id="5" name="Table Placeholder 4">
            <a:extLst>
              <a:ext uri="{FF2B5EF4-FFF2-40B4-BE49-F238E27FC236}">
                <a16:creationId xmlns:a16="http://schemas.microsoft.com/office/drawing/2014/main" id="{C2486027-12F5-4F16-B11A-099E33AFDC51}"/>
              </a:ext>
            </a:extLst>
          </p:cNvPr>
          <p:cNvGraphicFramePr>
            <a:graphicFrameLocks noGrp="1"/>
          </p:cNvGraphicFramePr>
          <p:nvPr>
            <p:ph type="tbl" sz="quarter" idx="13"/>
            <p:extLst>
              <p:ext uri="{D42A27DB-BD31-4B8C-83A1-F6EECF244321}">
                <p14:modId xmlns:p14="http://schemas.microsoft.com/office/powerpoint/2010/main" val="374467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54651741"/>
                    </a:ext>
                  </a:extLst>
                </a:gridCol>
                <a:gridCol w="987552">
                  <a:extLst>
                    <a:ext uri="{9D8B030D-6E8A-4147-A177-3AD203B41FA5}">
                      <a16:colId xmlns:a16="http://schemas.microsoft.com/office/drawing/2014/main" val="825057382"/>
                    </a:ext>
                  </a:extLst>
                </a:gridCol>
                <a:gridCol w="208280">
                  <a:extLst>
                    <a:ext uri="{9D8B030D-6E8A-4147-A177-3AD203B41FA5}">
                      <a16:colId xmlns:a16="http://schemas.microsoft.com/office/drawing/2014/main" val="1574187883"/>
                    </a:ext>
                  </a:extLst>
                </a:gridCol>
                <a:gridCol w="246888">
                  <a:extLst>
                    <a:ext uri="{9D8B030D-6E8A-4147-A177-3AD203B41FA5}">
                      <a16:colId xmlns:a16="http://schemas.microsoft.com/office/drawing/2014/main" val="4270362450"/>
                    </a:ext>
                  </a:extLst>
                </a:gridCol>
                <a:gridCol w="246888">
                  <a:extLst>
                    <a:ext uri="{9D8B030D-6E8A-4147-A177-3AD203B41FA5}">
                      <a16:colId xmlns:a16="http://schemas.microsoft.com/office/drawing/2014/main" val="1015706028"/>
                    </a:ext>
                  </a:extLst>
                </a:gridCol>
                <a:gridCol w="246888">
                  <a:extLst>
                    <a:ext uri="{9D8B030D-6E8A-4147-A177-3AD203B41FA5}">
                      <a16:colId xmlns:a16="http://schemas.microsoft.com/office/drawing/2014/main" val="3964234691"/>
                    </a:ext>
                  </a:extLst>
                </a:gridCol>
                <a:gridCol w="246888">
                  <a:extLst>
                    <a:ext uri="{9D8B030D-6E8A-4147-A177-3AD203B41FA5}">
                      <a16:colId xmlns:a16="http://schemas.microsoft.com/office/drawing/2014/main" val="2400343843"/>
                    </a:ext>
                  </a:extLst>
                </a:gridCol>
                <a:gridCol w="246888">
                  <a:extLst>
                    <a:ext uri="{9D8B030D-6E8A-4147-A177-3AD203B41FA5}">
                      <a16:colId xmlns:a16="http://schemas.microsoft.com/office/drawing/2014/main" val="1714520755"/>
                    </a:ext>
                  </a:extLst>
                </a:gridCol>
                <a:gridCol w="246888">
                  <a:extLst>
                    <a:ext uri="{9D8B030D-6E8A-4147-A177-3AD203B41FA5}">
                      <a16:colId xmlns:a16="http://schemas.microsoft.com/office/drawing/2014/main" val="153553926"/>
                    </a:ext>
                  </a:extLst>
                </a:gridCol>
                <a:gridCol w="246888">
                  <a:extLst>
                    <a:ext uri="{9D8B030D-6E8A-4147-A177-3AD203B41FA5}">
                      <a16:colId xmlns:a16="http://schemas.microsoft.com/office/drawing/2014/main" val="928783718"/>
                    </a:ext>
                  </a:extLst>
                </a:gridCol>
                <a:gridCol w="246888">
                  <a:extLst>
                    <a:ext uri="{9D8B030D-6E8A-4147-A177-3AD203B41FA5}">
                      <a16:colId xmlns:a16="http://schemas.microsoft.com/office/drawing/2014/main" val="3447958903"/>
                    </a:ext>
                  </a:extLst>
                </a:gridCol>
                <a:gridCol w="246888">
                  <a:extLst>
                    <a:ext uri="{9D8B030D-6E8A-4147-A177-3AD203B41FA5}">
                      <a16:colId xmlns:a16="http://schemas.microsoft.com/office/drawing/2014/main" val="3245099966"/>
                    </a:ext>
                  </a:extLst>
                </a:gridCol>
                <a:gridCol w="246888">
                  <a:extLst>
                    <a:ext uri="{9D8B030D-6E8A-4147-A177-3AD203B41FA5}">
                      <a16:colId xmlns:a16="http://schemas.microsoft.com/office/drawing/2014/main" val="1650791554"/>
                    </a:ext>
                  </a:extLst>
                </a:gridCol>
                <a:gridCol w="246888">
                  <a:extLst>
                    <a:ext uri="{9D8B030D-6E8A-4147-A177-3AD203B41FA5}">
                      <a16:colId xmlns:a16="http://schemas.microsoft.com/office/drawing/2014/main" val="3150421042"/>
                    </a:ext>
                  </a:extLst>
                </a:gridCol>
                <a:gridCol w="246888">
                  <a:extLst>
                    <a:ext uri="{9D8B030D-6E8A-4147-A177-3AD203B41FA5}">
                      <a16:colId xmlns:a16="http://schemas.microsoft.com/office/drawing/2014/main" val="3387772379"/>
                    </a:ext>
                  </a:extLst>
                </a:gridCol>
                <a:gridCol w="246888">
                  <a:extLst>
                    <a:ext uri="{9D8B030D-6E8A-4147-A177-3AD203B41FA5}">
                      <a16:colId xmlns:a16="http://schemas.microsoft.com/office/drawing/2014/main" val="4072784306"/>
                    </a:ext>
                  </a:extLst>
                </a:gridCol>
                <a:gridCol w="246888">
                  <a:extLst>
                    <a:ext uri="{9D8B030D-6E8A-4147-A177-3AD203B41FA5}">
                      <a16:colId xmlns:a16="http://schemas.microsoft.com/office/drawing/2014/main" val="1250724227"/>
                    </a:ext>
                  </a:extLst>
                </a:gridCol>
                <a:gridCol w="246888">
                  <a:extLst>
                    <a:ext uri="{9D8B030D-6E8A-4147-A177-3AD203B41FA5}">
                      <a16:colId xmlns:a16="http://schemas.microsoft.com/office/drawing/2014/main" val="570002920"/>
                    </a:ext>
                  </a:extLst>
                </a:gridCol>
                <a:gridCol w="246888">
                  <a:extLst>
                    <a:ext uri="{9D8B030D-6E8A-4147-A177-3AD203B41FA5}">
                      <a16:colId xmlns:a16="http://schemas.microsoft.com/office/drawing/2014/main" val="4036466274"/>
                    </a:ext>
                  </a:extLst>
                </a:gridCol>
                <a:gridCol w="246888">
                  <a:extLst>
                    <a:ext uri="{9D8B030D-6E8A-4147-A177-3AD203B41FA5}">
                      <a16:colId xmlns:a16="http://schemas.microsoft.com/office/drawing/2014/main" val="3825166695"/>
                    </a:ext>
                  </a:extLst>
                </a:gridCol>
                <a:gridCol w="246888">
                  <a:extLst>
                    <a:ext uri="{9D8B030D-6E8A-4147-A177-3AD203B41FA5}">
                      <a16:colId xmlns:a16="http://schemas.microsoft.com/office/drawing/2014/main" val="1345591905"/>
                    </a:ext>
                  </a:extLst>
                </a:gridCol>
                <a:gridCol w="246888">
                  <a:extLst>
                    <a:ext uri="{9D8B030D-6E8A-4147-A177-3AD203B41FA5}">
                      <a16:colId xmlns:a16="http://schemas.microsoft.com/office/drawing/2014/main" val="1798897015"/>
                    </a:ext>
                  </a:extLst>
                </a:gridCol>
                <a:gridCol w="208280">
                  <a:extLst>
                    <a:ext uri="{9D8B030D-6E8A-4147-A177-3AD203B41FA5}">
                      <a16:colId xmlns:a16="http://schemas.microsoft.com/office/drawing/2014/main" val="2176414391"/>
                    </a:ext>
                  </a:extLst>
                </a:gridCol>
                <a:gridCol w="208280">
                  <a:extLst>
                    <a:ext uri="{9D8B030D-6E8A-4147-A177-3AD203B41FA5}">
                      <a16:colId xmlns:a16="http://schemas.microsoft.com/office/drawing/2014/main" val="733937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865383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- 2019-05-14 22:42:27</a:t>
                      </a:r>
                      <a:r>
                        <a:rPr kumimoji="0" lang="es-ES" sz="1000" b="0" i="0" u="none" strike="noStrike" kern="1200" cap="none" spc="0" normalizeH="0" baseline="0" noProof="0">
                          <a:ln>
                            <a:noFill/>
                          </a:ln>
                          <a:solidFill>
                            <a:prstClr val="black"/>
                          </a:solidFill>
                          <a:effectLst/>
                          <a:uLnTx/>
                          <a:uFillTx/>
                          <a:latin typeface="+mn-lt"/>
                          <a:ea typeface="+mn-ea"/>
                          <a:cs typeface="+mn-cs"/>
                        </a:rPr>
                        <a:t>
 Toda acción, tiene consecuencias. ¿Estás siendo ordenado o le estás siguiendo el ejemplo a Paquito? Disfrutá de sus cosas, pero de forma responsable. (Compartí este consejo con algún Paquito). #NoSeasTanPaquito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https://scontent.xx.fbcdn.net/v/t15.5256-10/p168x128/59654508_2304775359766021_3641723231502598144_n.jpg?_nc_cat=106&amp;_nc_oc=AQnvaB6qA5aMnaEX0poQy7pVQHJeQgmIgAgKAIX6GHtRWsit74FwiuL_bPuToB0Pzj8&amp;_nc_ht=scontent.xx&amp;oh=628af5acfcfb6dc6fd45e6576e975a86&amp;oe=5E1F6AAA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2.01 %</a:t>
                      </a:r>
                    </a:p>
                  </a:txBody>
                  <a:tcPr/>
                </a:tc>
                <a:extLst>
                  <a:ext uri="{0D108BD9-81ED-4DB2-BD59-A6C34878D82A}">
                    <a16:rowId xmlns:a16="http://schemas.microsoft.com/office/drawing/2014/main" val="1634969824"/>
                  </a:ext>
                </a:extLst>
              </a:tr>
            </a:tbl>
          </a:graphicData>
        </a:graphic>
      </p:graphicFrame>
      <p:sp>
        <p:nvSpPr>
          <p:cNvPr id="4" name="Text Placeholder 3">
            <a:extLst>
              <a:ext uri="{FF2B5EF4-FFF2-40B4-BE49-F238E27FC236}">
                <a16:creationId xmlns:a16="http://schemas.microsoft.com/office/drawing/2014/main" id="{7340CE2B-9E9F-4D3C-9BC9-0A4E00F75D72}"/>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32715349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2979C-D013-450A-887F-8EA2B751E161}"/>
              </a:ext>
            </a:extLst>
          </p:cNvPr>
          <p:cNvSpPr>
            <a:spLocks noGrp="1"/>
          </p:cNvSpPr>
          <p:nvPr>
            <p:ph type="title"/>
          </p:nvPr>
        </p:nvSpPr>
        <p:spPr/>
        <p:txBody>
          <a:bodyPr/>
          <a:lstStyle/>
          <a:p>
            <a:r>
              <a:rPr lang="es-ES"/>
              <a:t>Facebook Own Videos Table | Asociación Bancaria Costarricense - 5 of 15</a:t>
            </a:r>
            <a:endParaRPr lang="en-US"/>
          </a:p>
        </p:txBody>
      </p:sp>
      <p:graphicFrame>
        <p:nvGraphicFramePr>
          <p:cNvPr id="5" name="Table Placeholder 4">
            <a:extLst>
              <a:ext uri="{FF2B5EF4-FFF2-40B4-BE49-F238E27FC236}">
                <a16:creationId xmlns:a16="http://schemas.microsoft.com/office/drawing/2014/main" id="{5B153330-7435-4857-BB71-A13140EB7D9C}"/>
              </a:ext>
            </a:extLst>
          </p:cNvPr>
          <p:cNvGraphicFramePr>
            <a:graphicFrameLocks noGrp="1"/>
          </p:cNvGraphicFramePr>
          <p:nvPr>
            <p:ph type="tbl" sz="quarter" idx="13"/>
            <p:extLst>
              <p:ext uri="{D42A27DB-BD31-4B8C-83A1-F6EECF244321}">
                <p14:modId xmlns:p14="http://schemas.microsoft.com/office/powerpoint/2010/main" val="191793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80513813"/>
                    </a:ext>
                  </a:extLst>
                </a:gridCol>
                <a:gridCol w="987552">
                  <a:extLst>
                    <a:ext uri="{9D8B030D-6E8A-4147-A177-3AD203B41FA5}">
                      <a16:colId xmlns:a16="http://schemas.microsoft.com/office/drawing/2014/main" val="375543329"/>
                    </a:ext>
                  </a:extLst>
                </a:gridCol>
                <a:gridCol w="208280">
                  <a:extLst>
                    <a:ext uri="{9D8B030D-6E8A-4147-A177-3AD203B41FA5}">
                      <a16:colId xmlns:a16="http://schemas.microsoft.com/office/drawing/2014/main" val="2557699268"/>
                    </a:ext>
                  </a:extLst>
                </a:gridCol>
                <a:gridCol w="246888">
                  <a:extLst>
                    <a:ext uri="{9D8B030D-6E8A-4147-A177-3AD203B41FA5}">
                      <a16:colId xmlns:a16="http://schemas.microsoft.com/office/drawing/2014/main" val="2772674235"/>
                    </a:ext>
                  </a:extLst>
                </a:gridCol>
                <a:gridCol w="246888">
                  <a:extLst>
                    <a:ext uri="{9D8B030D-6E8A-4147-A177-3AD203B41FA5}">
                      <a16:colId xmlns:a16="http://schemas.microsoft.com/office/drawing/2014/main" val="1307876198"/>
                    </a:ext>
                  </a:extLst>
                </a:gridCol>
                <a:gridCol w="246888">
                  <a:extLst>
                    <a:ext uri="{9D8B030D-6E8A-4147-A177-3AD203B41FA5}">
                      <a16:colId xmlns:a16="http://schemas.microsoft.com/office/drawing/2014/main" val="3004257962"/>
                    </a:ext>
                  </a:extLst>
                </a:gridCol>
                <a:gridCol w="246888">
                  <a:extLst>
                    <a:ext uri="{9D8B030D-6E8A-4147-A177-3AD203B41FA5}">
                      <a16:colId xmlns:a16="http://schemas.microsoft.com/office/drawing/2014/main" val="168529530"/>
                    </a:ext>
                  </a:extLst>
                </a:gridCol>
                <a:gridCol w="246888">
                  <a:extLst>
                    <a:ext uri="{9D8B030D-6E8A-4147-A177-3AD203B41FA5}">
                      <a16:colId xmlns:a16="http://schemas.microsoft.com/office/drawing/2014/main" val="215755591"/>
                    </a:ext>
                  </a:extLst>
                </a:gridCol>
                <a:gridCol w="246888">
                  <a:extLst>
                    <a:ext uri="{9D8B030D-6E8A-4147-A177-3AD203B41FA5}">
                      <a16:colId xmlns:a16="http://schemas.microsoft.com/office/drawing/2014/main" val="1909140818"/>
                    </a:ext>
                  </a:extLst>
                </a:gridCol>
                <a:gridCol w="246888">
                  <a:extLst>
                    <a:ext uri="{9D8B030D-6E8A-4147-A177-3AD203B41FA5}">
                      <a16:colId xmlns:a16="http://schemas.microsoft.com/office/drawing/2014/main" val="581008249"/>
                    </a:ext>
                  </a:extLst>
                </a:gridCol>
                <a:gridCol w="246888">
                  <a:extLst>
                    <a:ext uri="{9D8B030D-6E8A-4147-A177-3AD203B41FA5}">
                      <a16:colId xmlns:a16="http://schemas.microsoft.com/office/drawing/2014/main" val="2226085098"/>
                    </a:ext>
                  </a:extLst>
                </a:gridCol>
                <a:gridCol w="246888">
                  <a:extLst>
                    <a:ext uri="{9D8B030D-6E8A-4147-A177-3AD203B41FA5}">
                      <a16:colId xmlns:a16="http://schemas.microsoft.com/office/drawing/2014/main" val="373989495"/>
                    </a:ext>
                  </a:extLst>
                </a:gridCol>
                <a:gridCol w="246888">
                  <a:extLst>
                    <a:ext uri="{9D8B030D-6E8A-4147-A177-3AD203B41FA5}">
                      <a16:colId xmlns:a16="http://schemas.microsoft.com/office/drawing/2014/main" val="2699038408"/>
                    </a:ext>
                  </a:extLst>
                </a:gridCol>
                <a:gridCol w="246888">
                  <a:extLst>
                    <a:ext uri="{9D8B030D-6E8A-4147-A177-3AD203B41FA5}">
                      <a16:colId xmlns:a16="http://schemas.microsoft.com/office/drawing/2014/main" val="716987641"/>
                    </a:ext>
                  </a:extLst>
                </a:gridCol>
                <a:gridCol w="246888">
                  <a:extLst>
                    <a:ext uri="{9D8B030D-6E8A-4147-A177-3AD203B41FA5}">
                      <a16:colId xmlns:a16="http://schemas.microsoft.com/office/drawing/2014/main" val="3817029251"/>
                    </a:ext>
                  </a:extLst>
                </a:gridCol>
                <a:gridCol w="246888">
                  <a:extLst>
                    <a:ext uri="{9D8B030D-6E8A-4147-A177-3AD203B41FA5}">
                      <a16:colId xmlns:a16="http://schemas.microsoft.com/office/drawing/2014/main" val="243333436"/>
                    </a:ext>
                  </a:extLst>
                </a:gridCol>
                <a:gridCol w="246888">
                  <a:extLst>
                    <a:ext uri="{9D8B030D-6E8A-4147-A177-3AD203B41FA5}">
                      <a16:colId xmlns:a16="http://schemas.microsoft.com/office/drawing/2014/main" val="2609663447"/>
                    </a:ext>
                  </a:extLst>
                </a:gridCol>
                <a:gridCol w="246888">
                  <a:extLst>
                    <a:ext uri="{9D8B030D-6E8A-4147-A177-3AD203B41FA5}">
                      <a16:colId xmlns:a16="http://schemas.microsoft.com/office/drawing/2014/main" val="3242273013"/>
                    </a:ext>
                  </a:extLst>
                </a:gridCol>
                <a:gridCol w="246888">
                  <a:extLst>
                    <a:ext uri="{9D8B030D-6E8A-4147-A177-3AD203B41FA5}">
                      <a16:colId xmlns:a16="http://schemas.microsoft.com/office/drawing/2014/main" val="1282717771"/>
                    </a:ext>
                  </a:extLst>
                </a:gridCol>
                <a:gridCol w="246888">
                  <a:extLst>
                    <a:ext uri="{9D8B030D-6E8A-4147-A177-3AD203B41FA5}">
                      <a16:colId xmlns:a16="http://schemas.microsoft.com/office/drawing/2014/main" val="2724998690"/>
                    </a:ext>
                  </a:extLst>
                </a:gridCol>
                <a:gridCol w="246888">
                  <a:extLst>
                    <a:ext uri="{9D8B030D-6E8A-4147-A177-3AD203B41FA5}">
                      <a16:colId xmlns:a16="http://schemas.microsoft.com/office/drawing/2014/main" val="1532929046"/>
                    </a:ext>
                  </a:extLst>
                </a:gridCol>
                <a:gridCol w="246888">
                  <a:extLst>
                    <a:ext uri="{9D8B030D-6E8A-4147-A177-3AD203B41FA5}">
                      <a16:colId xmlns:a16="http://schemas.microsoft.com/office/drawing/2014/main" val="2560063607"/>
                    </a:ext>
                  </a:extLst>
                </a:gridCol>
                <a:gridCol w="208280">
                  <a:extLst>
                    <a:ext uri="{9D8B030D-6E8A-4147-A177-3AD203B41FA5}">
                      <a16:colId xmlns:a16="http://schemas.microsoft.com/office/drawing/2014/main" val="3793159913"/>
                    </a:ext>
                  </a:extLst>
                </a:gridCol>
                <a:gridCol w="208280">
                  <a:extLst>
                    <a:ext uri="{9D8B030D-6E8A-4147-A177-3AD203B41FA5}">
                      <a16:colId xmlns:a16="http://schemas.microsoft.com/office/drawing/2014/main" val="1008658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092992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- 2019-03-23 00:08:07</a:t>
                      </a:r>
                      <a:r>
                        <a:rPr kumimoji="0" lang="es-ES"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https://scontent.xx.fbcdn.net/v/t15.5256-10/p160x160/54455431_425269674894888_8279481501008003072_n.jpg?_nc_cat=101&amp;_nc_oc=AQnnvAxbD3F6DQW5qiwkNWpDRaYwNkx3yzVr5X-eLXCcXkSGPfgfeITDD2HMMUYHayU&amp;_nc_ht=scontent.xx&amp;oh=406c90d8088b1603d719114759a8e614&amp;oe=5E2C7E68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3.18 %</a:t>
                      </a:r>
                    </a:p>
                  </a:txBody>
                  <a:tcPr/>
                </a:tc>
                <a:extLst>
                  <a:ext uri="{0D108BD9-81ED-4DB2-BD59-A6C34878D82A}">
                    <a16:rowId xmlns:a16="http://schemas.microsoft.com/office/drawing/2014/main" val="388801625"/>
                  </a:ext>
                </a:extLst>
              </a:tr>
            </a:tbl>
          </a:graphicData>
        </a:graphic>
      </p:graphicFrame>
      <p:sp>
        <p:nvSpPr>
          <p:cNvPr id="4" name="Text Placeholder 3">
            <a:extLst>
              <a:ext uri="{FF2B5EF4-FFF2-40B4-BE49-F238E27FC236}">
                <a16:creationId xmlns:a16="http://schemas.microsoft.com/office/drawing/2014/main" id="{89A79701-2D3A-4E24-9EC8-DB5DA38447E3}"/>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35263531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6CEAF-4015-4DC2-80D0-B723AD0A5273}"/>
              </a:ext>
            </a:extLst>
          </p:cNvPr>
          <p:cNvSpPr>
            <a:spLocks noGrp="1"/>
          </p:cNvSpPr>
          <p:nvPr>
            <p:ph type="title"/>
          </p:nvPr>
        </p:nvSpPr>
        <p:spPr/>
        <p:txBody>
          <a:bodyPr/>
          <a:lstStyle/>
          <a:p>
            <a:r>
              <a:rPr lang="es-ES"/>
              <a:t>Facebook Own Videos Table | Asociación Bancaria Costarricense - 6 of 15</a:t>
            </a:r>
            <a:endParaRPr lang="en-US"/>
          </a:p>
        </p:txBody>
      </p:sp>
      <p:graphicFrame>
        <p:nvGraphicFramePr>
          <p:cNvPr id="5" name="Table Placeholder 4">
            <a:extLst>
              <a:ext uri="{FF2B5EF4-FFF2-40B4-BE49-F238E27FC236}">
                <a16:creationId xmlns:a16="http://schemas.microsoft.com/office/drawing/2014/main" id="{3364B864-625C-4A9F-9D93-3A7112D1B30F}"/>
              </a:ext>
            </a:extLst>
          </p:cNvPr>
          <p:cNvGraphicFramePr>
            <a:graphicFrameLocks noGrp="1"/>
          </p:cNvGraphicFramePr>
          <p:nvPr>
            <p:ph type="tbl" sz="quarter" idx="13"/>
            <p:extLst>
              <p:ext uri="{D42A27DB-BD31-4B8C-83A1-F6EECF244321}">
                <p14:modId xmlns:p14="http://schemas.microsoft.com/office/powerpoint/2010/main" val="1239926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02155521"/>
                    </a:ext>
                  </a:extLst>
                </a:gridCol>
                <a:gridCol w="987552">
                  <a:extLst>
                    <a:ext uri="{9D8B030D-6E8A-4147-A177-3AD203B41FA5}">
                      <a16:colId xmlns:a16="http://schemas.microsoft.com/office/drawing/2014/main" val="907431798"/>
                    </a:ext>
                  </a:extLst>
                </a:gridCol>
                <a:gridCol w="208280">
                  <a:extLst>
                    <a:ext uri="{9D8B030D-6E8A-4147-A177-3AD203B41FA5}">
                      <a16:colId xmlns:a16="http://schemas.microsoft.com/office/drawing/2014/main" val="519856714"/>
                    </a:ext>
                  </a:extLst>
                </a:gridCol>
                <a:gridCol w="246888">
                  <a:extLst>
                    <a:ext uri="{9D8B030D-6E8A-4147-A177-3AD203B41FA5}">
                      <a16:colId xmlns:a16="http://schemas.microsoft.com/office/drawing/2014/main" val="2611258882"/>
                    </a:ext>
                  </a:extLst>
                </a:gridCol>
                <a:gridCol w="246888">
                  <a:extLst>
                    <a:ext uri="{9D8B030D-6E8A-4147-A177-3AD203B41FA5}">
                      <a16:colId xmlns:a16="http://schemas.microsoft.com/office/drawing/2014/main" val="1317190925"/>
                    </a:ext>
                  </a:extLst>
                </a:gridCol>
                <a:gridCol w="246888">
                  <a:extLst>
                    <a:ext uri="{9D8B030D-6E8A-4147-A177-3AD203B41FA5}">
                      <a16:colId xmlns:a16="http://schemas.microsoft.com/office/drawing/2014/main" val="1136986202"/>
                    </a:ext>
                  </a:extLst>
                </a:gridCol>
                <a:gridCol w="246888">
                  <a:extLst>
                    <a:ext uri="{9D8B030D-6E8A-4147-A177-3AD203B41FA5}">
                      <a16:colId xmlns:a16="http://schemas.microsoft.com/office/drawing/2014/main" val="952460091"/>
                    </a:ext>
                  </a:extLst>
                </a:gridCol>
                <a:gridCol w="246888">
                  <a:extLst>
                    <a:ext uri="{9D8B030D-6E8A-4147-A177-3AD203B41FA5}">
                      <a16:colId xmlns:a16="http://schemas.microsoft.com/office/drawing/2014/main" val="2838616195"/>
                    </a:ext>
                  </a:extLst>
                </a:gridCol>
                <a:gridCol w="246888">
                  <a:extLst>
                    <a:ext uri="{9D8B030D-6E8A-4147-A177-3AD203B41FA5}">
                      <a16:colId xmlns:a16="http://schemas.microsoft.com/office/drawing/2014/main" val="3047876730"/>
                    </a:ext>
                  </a:extLst>
                </a:gridCol>
                <a:gridCol w="246888">
                  <a:extLst>
                    <a:ext uri="{9D8B030D-6E8A-4147-A177-3AD203B41FA5}">
                      <a16:colId xmlns:a16="http://schemas.microsoft.com/office/drawing/2014/main" val="3837309450"/>
                    </a:ext>
                  </a:extLst>
                </a:gridCol>
                <a:gridCol w="246888">
                  <a:extLst>
                    <a:ext uri="{9D8B030D-6E8A-4147-A177-3AD203B41FA5}">
                      <a16:colId xmlns:a16="http://schemas.microsoft.com/office/drawing/2014/main" val="4052548870"/>
                    </a:ext>
                  </a:extLst>
                </a:gridCol>
                <a:gridCol w="246888">
                  <a:extLst>
                    <a:ext uri="{9D8B030D-6E8A-4147-A177-3AD203B41FA5}">
                      <a16:colId xmlns:a16="http://schemas.microsoft.com/office/drawing/2014/main" val="3050931599"/>
                    </a:ext>
                  </a:extLst>
                </a:gridCol>
                <a:gridCol w="246888">
                  <a:extLst>
                    <a:ext uri="{9D8B030D-6E8A-4147-A177-3AD203B41FA5}">
                      <a16:colId xmlns:a16="http://schemas.microsoft.com/office/drawing/2014/main" val="1418168982"/>
                    </a:ext>
                  </a:extLst>
                </a:gridCol>
                <a:gridCol w="246888">
                  <a:extLst>
                    <a:ext uri="{9D8B030D-6E8A-4147-A177-3AD203B41FA5}">
                      <a16:colId xmlns:a16="http://schemas.microsoft.com/office/drawing/2014/main" val="4226525311"/>
                    </a:ext>
                  </a:extLst>
                </a:gridCol>
                <a:gridCol w="246888">
                  <a:extLst>
                    <a:ext uri="{9D8B030D-6E8A-4147-A177-3AD203B41FA5}">
                      <a16:colId xmlns:a16="http://schemas.microsoft.com/office/drawing/2014/main" val="814868282"/>
                    </a:ext>
                  </a:extLst>
                </a:gridCol>
                <a:gridCol w="246888">
                  <a:extLst>
                    <a:ext uri="{9D8B030D-6E8A-4147-A177-3AD203B41FA5}">
                      <a16:colId xmlns:a16="http://schemas.microsoft.com/office/drawing/2014/main" val="2301280188"/>
                    </a:ext>
                  </a:extLst>
                </a:gridCol>
                <a:gridCol w="246888">
                  <a:extLst>
                    <a:ext uri="{9D8B030D-6E8A-4147-A177-3AD203B41FA5}">
                      <a16:colId xmlns:a16="http://schemas.microsoft.com/office/drawing/2014/main" val="1127248811"/>
                    </a:ext>
                  </a:extLst>
                </a:gridCol>
                <a:gridCol w="246888">
                  <a:extLst>
                    <a:ext uri="{9D8B030D-6E8A-4147-A177-3AD203B41FA5}">
                      <a16:colId xmlns:a16="http://schemas.microsoft.com/office/drawing/2014/main" val="3761179586"/>
                    </a:ext>
                  </a:extLst>
                </a:gridCol>
                <a:gridCol w="246888">
                  <a:extLst>
                    <a:ext uri="{9D8B030D-6E8A-4147-A177-3AD203B41FA5}">
                      <a16:colId xmlns:a16="http://schemas.microsoft.com/office/drawing/2014/main" val="403912892"/>
                    </a:ext>
                  </a:extLst>
                </a:gridCol>
                <a:gridCol w="246888">
                  <a:extLst>
                    <a:ext uri="{9D8B030D-6E8A-4147-A177-3AD203B41FA5}">
                      <a16:colId xmlns:a16="http://schemas.microsoft.com/office/drawing/2014/main" val="2776492165"/>
                    </a:ext>
                  </a:extLst>
                </a:gridCol>
                <a:gridCol w="246888">
                  <a:extLst>
                    <a:ext uri="{9D8B030D-6E8A-4147-A177-3AD203B41FA5}">
                      <a16:colId xmlns:a16="http://schemas.microsoft.com/office/drawing/2014/main" val="425817855"/>
                    </a:ext>
                  </a:extLst>
                </a:gridCol>
                <a:gridCol w="246888">
                  <a:extLst>
                    <a:ext uri="{9D8B030D-6E8A-4147-A177-3AD203B41FA5}">
                      <a16:colId xmlns:a16="http://schemas.microsoft.com/office/drawing/2014/main" val="2390011219"/>
                    </a:ext>
                  </a:extLst>
                </a:gridCol>
                <a:gridCol w="208280">
                  <a:extLst>
                    <a:ext uri="{9D8B030D-6E8A-4147-A177-3AD203B41FA5}">
                      <a16:colId xmlns:a16="http://schemas.microsoft.com/office/drawing/2014/main" val="72934648"/>
                    </a:ext>
                  </a:extLst>
                </a:gridCol>
                <a:gridCol w="208280">
                  <a:extLst>
                    <a:ext uri="{9D8B030D-6E8A-4147-A177-3AD203B41FA5}">
                      <a16:colId xmlns:a16="http://schemas.microsoft.com/office/drawing/2014/main" val="1593142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004313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- 2019-05-01 03:53:33</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la FIRMA DEL CONVENIO DE COOPERACIÓN CON EL CLUB DE RIESGOS DE ESPAÑA, con el fin de reforzar la difusión de la cultura del riesgo en Costa Rica y servir de foro para el intercambio de ideas y experiencias sobre las mejores prácticas en materia de  riesgos derivados de la actividad financiera. En octubre tendremos el primer Congreso de Riesgo organizado por el Club y la ABC; los mantendremos informados.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https://scontent.xx.fbcdn.net/v/t15.5256-10/p160x160/58734146_1129750770541443_9105518722663055360_n.jpg?_nc_cat=106&amp;_nc_oc=AQnAXlcq-zApjU67uIIuKvD0SQymd7b13GO3qeg5e2ZP_MEgV-l_04YmaShpJu8gkvw&amp;_nc_ht=scontent.xx&amp;oh=7f0db824bc133a92c35ab5413f6f4df5&amp;oe=5E262164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2.89 %</a:t>
                      </a:r>
                    </a:p>
                  </a:txBody>
                  <a:tcPr/>
                </a:tc>
                <a:extLst>
                  <a:ext uri="{0D108BD9-81ED-4DB2-BD59-A6C34878D82A}">
                    <a16:rowId xmlns:a16="http://schemas.microsoft.com/office/drawing/2014/main" val="1422313994"/>
                  </a:ext>
                </a:extLst>
              </a:tr>
            </a:tbl>
          </a:graphicData>
        </a:graphic>
      </p:graphicFrame>
      <p:sp>
        <p:nvSpPr>
          <p:cNvPr id="4" name="Text Placeholder 3">
            <a:extLst>
              <a:ext uri="{FF2B5EF4-FFF2-40B4-BE49-F238E27FC236}">
                <a16:creationId xmlns:a16="http://schemas.microsoft.com/office/drawing/2014/main" id="{31B5D393-204F-4960-855F-682D803C46B3}"/>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2161716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3CB8B-9F8E-4E55-8969-4D63A38FBF56}"/>
              </a:ext>
            </a:extLst>
          </p:cNvPr>
          <p:cNvSpPr>
            <a:spLocks noGrp="1"/>
          </p:cNvSpPr>
          <p:nvPr>
            <p:ph type="title"/>
          </p:nvPr>
        </p:nvSpPr>
        <p:spPr/>
        <p:txBody>
          <a:bodyPr/>
          <a:lstStyle/>
          <a:p>
            <a:r>
              <a:rPr lang="es-ES"/>
              <a:t>Facebook Own Videos Table | Asociación Bancaria Costarricense - 7 of 15</a:t>
            </a:r>
            <a:endParaRPr lang="en-US"/>
          </a:p>
        </p:txBody>
      </p:sp>
      <p:graphicFrame>
        <p:nvGraphicFramePr>
          <p:cNvPr id="5" name="Table Placeholder 4">
            <a:extLst>
              <a:ext uri="{FF2B5EF4-FFF2-40B4-BE49-F238E27FC236}">
                <a16:creationId xmlns:a16="http://schemas.microsoft.com/office/drawing/2014/main" id="{2557AA05-4672-4FFF-8813-39D0F70D35B9}"/>
              </a:ext>
            </a:extLst>
          </p:cNvPr>
          <p:cNvGraphicFramePr>
            <a:graphicFrameLocks noGrp="1"/>
          </p:cNvGraphicFramePr>
          <p:nvPr>
            <p:ph type="tbl" sz="quarter" idx="13"/>
            <p:extLst>
              <p:ext uri="{D42A27DB-BD31-4B8C-83A1-F6EECF244321}">
                <p14:modId xmlns:p14="http://schemas.microsoft.com/office/powerpoint/2010/main" val="3266629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10093740"/>
                    </a:ext>
                  </a:extLst>
                </a:gridCol>
                <a:gridCol w="987552">
                  <a:extLst>
                    <a:ext uri="{9D8B030D-6E8A-4147-A177-3AD203B41FA5}">
                      <a16:colId xmlns:a16="http://schemas.microsoft.com/office/drawing/2014/main" val="596520102"/>
                    </a:ext>
                  </a:extLst>
                </a:gridCol>
                <a:gridCol w="208280">
                  <a:extLst>
                    <a:ext uri="{9D8B030D-6E8A-4147-A177-3AD203B41FA5}">
                      <a16:colId xmlns:a16="http://schemas.microsoft.com/office/drawing/2014/main" val="2418474372"/>
                    </a:ext>
                  </a:extLst>
                </a:gridCol>
                <a:gridCol w="246888">
                  <a:extLst>
                    <a:ext uri="{9D8B030D-6E8A-4147-A177-3AD203B41FA5}">
                      <a16:colId xmlns:a16="http://schemas.microsoft.com/office/drawing/2014/main" val="4138953159"/>
                    </a:ext>
                  </a:extLst>
                </a:gridCol>
                <a:gridCol w="246888">
                  <a:extLst>
                    <a:ext uri="{9D8B030D-6E8A-4147-A177-3AD203B41FA5}">
                      <a16:colId xmlns:a16="http://schemas.microsoft.com/office/drawing/2014/main" val="2226136249"/>
                    </a:ext>
                  </a:extLst>
                </a:gridCol>
                <a:gridCol w="246888">
                  <a:extLst>
                    <a:ext uri="{9D8B030D-6E8A-4147-A177-3AD203B41FA5}">
                      <a16:colId xmlns:a16="http://schemas.microsoft.com/office/drawing/2014/main" val="3353095805"/>
                    </a:ext>
                  </a:extLst>
                </a:gridCol>
                <a:gridCol w="246888">
                  <a:extLst>
                    <a:ext uri="{9D8B030D-6E8A-4147-A177-3AD203B41FA5}">
                      <a16:colId xmlns:a16="http://schemas.microsoft.com/office/drawing/2014/main" val="1513006830"/>
                    </a:ext>
                  </a:extLst>
                </a:gridCol>
                <a:gridCol w="246888">
                  <a:extLst>
                    <a:ext uri="{9D8B030D-6E8A-4147-A177-3AD203B41FA5}">
                      <a16:colId xmlns:a16="http://schemas.microsoft.com/office/drawing/2014/main" val="1016106578"/>
                    </a:ext>
                  </a:extLst>
                </a:gridCol>
                <a:gridCol w="246888">
                  <a:extLst>
                    <a:ext uri="{9D8B030D-6E8A-4147-A177-3AD203B41FA5}">
                      <a16:colId xmlns:a16="http://schemas.microsoft.com/office/drawing/2014/main" val="2075233950"/>
                    </a:ext>
                  </a:extLst>
                </a:gridCol>
                <a:gridCol w="246888">
                  <a:extLst>
                    <a:ext uri="{9D8B030D-6E8A-4147-A177-3AD203B41FA5}">
                      <a16:colId xmlns:a16="http://schemas.microsoft.com/office/drawing/2014/main" val="2763878156"/>
                    </a:ext>
                  </a:extLst>
                </a:gridCol>
                <a:gridCol w="246888">
                  <a:extLst>
                    <a:ext uri="{9D8B030D-6E8A-4147-A177-3AD203B41FA5}">
                      <a16:colId xmlns:a16="http://schemas.microsoft.com/office/drawing/2014/main" val="940057861"/>
                    </a:ext>
                  </a:extLst>
                </a:gridCol>
                <a:gridCol w="246888">
                  <a:extLst>
                    <a:ext uri="{9D8B030D-6E8A-4147-A177-3AD203B41FA5}">
                      <a16:colId xmlns:a16="http://schemas.microsoft.com/office/drawing/2014/main" val="3091819136"/>
                    </a:ext>
                  </a:extLst>
                </a:gridCol>
                <a:gridCol w="246888">
                  <a:extLst>
                    <a:ext uri="{9D8B030D-6E8A-4147-A177-3AD203B41FA5}">
                      <a16:colId xmlns:a16="http://schemas.microsoft.com/office/drawing/2014/main" val="737510132"/>
                    </a:ext>
                  </a:extLst>
                </a:gridCol>
                <a:gridCol w="246888">
                  <a:extLst>
                    <a:ext uri="{9D8B030D-6E8A-4147-A177-3AD203B41FA5}">
                      <a16:colId xmlns:a16="http://schemas.microsoft.com/office/drawing/2014/main" val="2512624955"/>
                    </a:ext>
                  </a:extLst>
                </a:gridCol>
                <a:gridCol w="246888">
                  <a:extLst>
                    <a:ext uri="{9D8B030D-6E8A-4147-A177-3AD203B41FA5}">
                      <a16:colId xmlns:a16="http://schemas.microsoft.com/office/drawing/2014/main" val="1386884141"/>
                    </a:ext>
                  </a:extLst>
                </a:gridCol>
                <a:gridCol w="246888">
                  <a:extLst>
                    <a:ext uri="{9D8B030D-6E8A-4147-A177-3AD203B41FA5}">
                      <a16:colId xmlns:a16="http://schemas.microsoft.com/office/drawing/2014/main" val="4269539212"/>
                    </a:ext>
                  </a:extLst>
                </a:gridCol>
                <a:gridCol w="246888">
                  <a:extLst>
                    <a:ext uri="{9D8B030D-6E8A-4147-A177-3AD203B41FA5}">
                      <a16:colId xmlns:a16="http://schemas.microsoft.com/office/drawing/2014/main" val="1521945221"/>
                    </a:ext>
                  </a:extLst>
                </a:gridCol>
                <a:gridCol w="246888">
                  <a:extLst>
                    <a:ext uri="{9D8B030D-6E8A-4147-A177-3AD203B41FA5}">
                      <a16:colId xmlns:a16="http://schemas.microsoft.com/office/drawing/2014/main" val="1764560492"/>
                    </a:ext>
                  </a:extLst>
                </a:gridCol>
                <a:gridCol w="246888">
                  <a:extLst>
                    <a:ext uri="{9D8B030D-6E8A-4147-A177-3AD203B41FA5}">
                      <a16:colId xmlns:a16="http://schemas.microsoft.com/office/drawing/2014/main" val="2149381326"/>
                    </a:ext>
                  </a:extLst>
                </a:gridCol>
                <a:gridCol w="246888">
                  <a:extLst>
                    <a:ext uri="{9D8B030D-6E8A-4147-A177-3AD203B41FA5}">
                      <a16:colId xmlns:a16="http://schemas.microsoft.com/office/drawing/2014/main" val="3620840575"/>
                    </a:ext>
                  </a:extLst>
                </a:gridCol>
                <a:gridCol w="246888">
                  <a:extLst>
                    <a:ext uri="{9D8B030D-6E8A-4147-A177-3AD203B41FA5}">
                      <a16:colId xmlns:a16="http://schemas.microsoft.com/office/drawing/2014/main" val="1713655684"/>
                    </a:ext>
                  </a:extLst>
                </a:gridCol>
                <a:gridCol w="246888">
                  <a:extLst>
                    <a:ext uri="{9D8B030D-6E8A-4147-A177-3AD203B41FA5}">
                      <a16:colId xmlns:a16="http://schemas.microsoft.com/office/drawing/2014/main" val="1078505933"/>
                    </a:ext>
                  </a:extLst>
                </a:gridCol>
                <a:gridCol w="208280">
                  <a:extLst>
                    <a:ext uri="{9D8B030D-6E8A-4147-A177-3AD203B41FA5}">
                      <a16:colId xmlns:a16="http://schemas.microsoft.com/office/drawing/2014/main" val="3245971690"/>
                    </a:ext>
                  </a:extLst>
                </a:gridCol>
                <a:gridCol w="208280">
                  <a:extLst>
                    <a:ext uri="{9D8B030D-6E8A-4147-A177-3AD203B41FA5}">
                      <a16:colId xmlns:a16="http://schemas.microsoft.com/office/drawing/2014/main" val="2468410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747712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- 2019-07-13 00:44:50</a:t>
                      </a:r>
                      <a:r>
                        <a:rPr kumimoji="0" lang="es-ES" sz="1000" b="0" i="0" u="none" strike="noStrike" kern="1200" cap="none" spc="0" normalizeH="0" baseline="0" noProof="0">
                          <a:ln>
                            <a:noFill/>
                          </a:ln>
                          <a:solidFill>
                            <a:prstClr val="black"/>
                          </a:solidFill>
                          <a:effectLst/>
                          <a:uLnTx/>
                          <a:uFillTx/>
                          <a:latin typeface="+mn-lt"/>
                          <a:ea typeface="+mn-ea"/>
                          <a:cs typeface="+mn-cs"/>
                        </a:rPr>
                        <a:t>
 ¿Conocés alguno se los servicios financieros que no pagarán IVA? Te lo contamos en este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https://scontent.xx.fbcdn.net/v/t15.5256-10/p168x128/64458507_1088263824896649_5365045491421675520_n.jpg?_nc_cat=110&amp;_nc_oc=AQnID1qZk-U26LFaJskgFjzkOW20lh4xWCTPaHyAr7PPVhewDRdoW94DAJxwaF9PCvw&amp;_nc_ht=scontent.xx&amp;oh=5b31f9095e387a4f09d410d1a66e4eab&amp;oe=5E2732B0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2.55 %</a:t>
                      </a:r>
                    </a:p>
                  </a:txBody>
                  <a:tcPr/>
                </a:tc>
                <a:extLst>
                  <a:ext uri="{0D108BD9-81ED-4DB2-BD59-A6C34878D82A}">
                    <a16:rowId xmlns:a16="http://schemas.microsoft.com/office/drawing/2014/main" val="177818616"/>
                  </a:ext>
                </a:extLst>
              </a:tr>
            </a:tbl>
          </a:graphicData>
        </a:graphic>
      </p:graphicFrame>
      <p:sp>
        <p:nvSpPr>
          <p:cNvPr id="4" name="Text Placeholder 3">
            <a:extLst>
              <a:ext uri="{FF2B5EF4-FFF2-40B4-BE49-F238E27FC236}">
                <a16:creationId xmlns:a16="http://schemas.microsoft.com/office/drawing/2014/main" id="{C2FD9EC8-87D3-47A6-9798-02E5E242B4E7}"/>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1957098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ED4A4-4F7A-4C87-B5A0-9FB7EB8BDD19}"/>
              </a:ext>
            </a:extLst>
          </p:cNvPr>
          <p:cNvSpPr>
            <a:spLocks noGrp="1"/>
          </p:cNvSpPr>
          <p:nvPr>
            <p:ph type="title"/>
          </p:nvPr>
        </p:nvSpPr>
        <p:spPr/>
        <p:txBody>
          <a:bodyPr/>
          <a:lstStyle/>
          <a:p>
            <a:r>
              <a:rPr lang="es-ES"/>
              <a:t>Facebook Own Videos Table | Asociación Bancaria Costarricense - 8 of 15</a:t>
            </a:r>
            <a:endParaRPr lang="en-US"/>
          </a:p>
        </p:txBody>
      </p:sp>
      <p:graphicFrame>
        <p:nvGraphicFramePr>
          <p:cNvPr id="5" name="Table Placeholder 4">
            <a:extLst>
              <a:ext uri="{FF2B5EF4-FFF2-40B4-BE49-F238E27FC236}">
                <a16:creationId xmlns:a16="http://schemas.microsoft.com/office/drawing/2014/main" id="{CAC67296-B7AC-4B2F-8B7A-FFC283DCA4E6}"/>
              </a:ext>
            </a:extLst>
          </p:cNvPr>
          <p:cNvGraphicFramePr>
            <a:graphicFrameLocks noGrp="1"/>
          </p:cNvGraphicFramePr>
          <p:nvPr>
            <p:ph type="tbl" sz="quarter" idx="13"/>
            <p:extLst>
              <p:ext uri="{D42A27DB-BD31-4B8C-83A1-F6EECF244321}">
                <p14:modId xmlns:p14="http://schemas.microsoft.com/office/powerpoint/2010/main" val="1820816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1342399"/>
                    </a:ext>
                  </a:extLst>
                </a:gridCol>
                <a:gridCol w="987552">
                  <a:extLst>
                    <a:ext uri="{9D8B030D-6E8A-4147-A177-3AD203B41FA5}">
                      <a16:colId xmlns:a16="http://schemas.microsoft.com/office/drawing/2014/main" val="341332683"/>
                    </a:ext>
                  </a:extLst>
                </a:gridCol>
                <a:gridCol w="208280">
                  <a:extLst>
                    <a:ext uri="{9D8B030D-6E8A-4147-A177-3AD203B41FA5}">
                      <a16:colId xmlns:a16="http://schemas.microsoft.com/office/drawing/2014/main" val="3765158065"/>
                    </a:ext>
                  </a:extLst>
                </a:gridCol>
                <a:gridCol w="246888">
                  <a:extLst>
                    <a:ext uri="{9D8B030D-6E8A-4147-A177-3AD203B41FA5}">
                      <a16:colId xmlns:a16="http://schemas.microsoft.com/office/drawing/2014/main" val="5413204"/>
                    </a:ext>
                  </a:extLst>
                </a:gridCol>
                <a:gridCol w="246888">
                  <a:extLst>
                    <a:ext uri="{9D8B030D-6E8A-4147-A177-3AD203B41FA5}">
                      <a16:colId xmlns:a16="http://schemas.microsoft.com/office/drawing/2014/main" val="420477336"/>
                    </a:ext>
                  </a:extLst>
                </a:gridCol>
                <a:gridCol w="246888">
                  <a:extLst>
                    <a:ext uri="{9D8B030D-6E8A-4147-A177-3AD203B41FA5}">
                      <a16:colId xmlns:a16="http://schemas.microsoft.com/office/drawing/2014/main" val="758574103"/>
                    </a:ext>
                  </a:extLst>
                </a:gridCol>
                <a:gridCol w="246888">
                  <a:extLst>
                    <a:ext uri="{9D8B030D-6E8A-4147-A177-3AD203B41FA5}">
                      <a16:colId xmlns:a16="http://schemas.microsoft.com/office/drawing/2014/main" val="2068076203"/>
                    </a:ext>
                  </a:extLst>
                </a:gridCol>
                <a:gridCol w="246888">
                  <a:extLst>
                    <a:ext uri="{9D8B030D-6E8A-4147-A177-3AD203B41FA5}">
                      <a16:colId xmlns:a16="http://schemas.microsoft.com/office/drawing/2014/main" val="665968755"/>
                    </a:ext>
                  </a:extLst>
                </a:gridCol>
                <a:gridCol w="246888">
                  <a:extLst>
                    <a:ext uri="{9D8B030D-6E8A-4147-A177-3AD203B41FA5}">
                      <a16:colId xmlns:a16="http://schemas.microsoft.com/office/drawing/2014/main" val="4118634858"/>
                    </a:ext>
                  </a:extLst>
                </a:gridCol>
                <a:gridCol w="246888">
                  <a:extLst>
                    <a:ext uri="{9D8B030D-6E8A-4147-A177-3AD203B41FA5}">
                      <a16:colId xmlns:a16="http://schemas.microsoft.com/office/drawing/2014/main" val="877581639"/>
                    </a:ext>
                  </a:extLst>
                </a:gridCol>
                <a:gridCol w="246888">
                  <a:extLst>
                    <a:ext uri="{9D8B030D-6E8A-4147-A177-3AD203B41FA5}">
                      <a16:colId xmlns:a16="http://schemas.microsoft.com/office/drawing/2014/main" val="3407884415"/>
                    </a:ext>
                  </a:extLst>
                </a:gridCol>
                <a:gridCol w="246888">
                  <a:extLst>
                    <a:ext uri="{9D8B030D-6E8A-4147-A177-3AD203B41FA5}">
                      <a16:colId xmlns:a16="http://schemas.microsoft.com/office/drawing/2014/main" val="2297047644"/>
                    </a:ext>
                  </a:extLst>
                </a:gridCol>
                <a:gridCol w="246888">
                  <a:extLst>
                    <a:ext uri="{9D8B030D-6E8A-4147-A177-3AD203B41FA5}">
                      <a16:colId xmlns:a16="http://schemas.microsoft.com/office/drawing/2014/main" val="2184237716"/>
                    </a:ext>
                  </a:extLst>
                </a:gridCol>
                <a:gridCol w="246888">
                  <a:extLst>
                    <a:ext uri="{9D8B030D-6E8A-4147-A177-3AD203B41FA5}">
                      <a16:colId xmlns:a16="http://schemas.microsoft.com/office/drawing/2014/main" val="1412787863"/>
                    </a:ext>
                  </a:extLst>
                </a:gridCol>
                <a:gridCol w="246888">
                  <a:extLst>
                    <a:ext uri="{9D8B030D-6E8A-4147-A177-3AD203B41FA5}">
                      <a16:colId xmlns:a16="http://schemas.microsoft.com/office/drawing/2014/main" val="4075091635"/>
                    </a:ext>
                  </a:extLst>
                </a:gridCol>
                <a:gridCol w="246888">
                  <a:extLst>
                    <a:ext uri="{9D8B030D-6E8A-4147-A177-3AD203B41FA5}">
                      <a16:colId xmlns:a16="http://schemas.microsoft.com/office/drawing/2014/main" val="842585514"/>
                    </a:ext>
                  </a:extLst>
                </a:gridCol>
                <a:gridCol w="246888">
                  <a:extLst>
                    <a:ext uri="{9D8B030D-6E8A-4147-A177-3AD203B41FA5}">
                      <a16:colId xmlns:a16="http://schemas.microsoft.com/office/drawing/2014/main" val="1610462054"/>
                    </a:ext>
                  </a:extLst>
                </a:gridCol>
                <a:gridCol w="246888">
                  <a:extLst>
                    <a:ext uri="{9D8B030D-6E8A-4147-A177-3AD203B41FA5}">
                      <a16:colId xmlns:a16="http://schemas.microsoft.com/office/drawing/2014/main" val="846711605"/>
                    </a:ext>
                  </a:extLst>
                </a:gridCol>
                <a:gridCol w="246888">
                  <a:extLst>
                    <a:ext uri="{9D8B030D-6E8A-4147-A177-3AD203B41FA5}">
                      <a16:colId xmlns:a16="http://schemas.microsoft.com/office/drawing/2014/main" val="155195270"/>
                    </a:ext>
                  </a:extLst>
                </a:gridCol>
                <a:gridCol w="246888">
                  <a:extLst>
                    <a:ext uri="{9D8B030D-6E8A-4147-A177-3AD203B41FA5}">
                      <a16:colId xmlns:a16="http://schemas.microsoft.com/office/drawing/2014/main" val="1998585346"/>
                    </a:ext>
                  </a:extLst>
                </a:gridCol>
                <a:gridCol w="246888">
                  <a:extLst>
                    <a:ext uri="{9D8B030D-6E8A-4147-A177-3AD203B41FA5}">
                      <a16:colId xmlns:a16="http://schemas.microsoft.com/office/drawing/2014/main" val="2242275303"/>
                    </a:ext>
                  </a:extLst>
                </a:gridCol>
                <a:gridCol w="246888">
                  <a:extLst>
                    <a:ext uri="{9D8B030D-6E8A-4147-A177-3AD203B41FA5}">
                      <a16:colId xmlns:a16="http://schemas.microsoft.com/office/drawing/2014/main" val="3775985439"/>
                    </a:ext>
                  </a:extLst>
                </a:gridCol>
                <a:gridCol w="208280">
                  <a:extLst>
                    <a:ext uri="{9D8B030D-6E8A-4147-A177-3AD203B41FA5}">
                      <a16:colId xmlns:a16="http://schemas.microsoft.com/office/drawing/2014/main" val="902696547"/>
                    </a:ext>
                  </a:extLst>
                </a:gridCol>
                <a:gridCol w="208280">
                  <a:extLst>
                    <a:ext uri="{9D8B030D-6E8A-4147-A177-3AD203B41FA5}">
                      <a16:colId xmlns:a16="http://schemas.microsoft.com/office/drawing/2014/main" val="2685793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78982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- 2019-01-22 02:24:06</a:t>
                      </a:r>
                      <a:r>
                        <a:rPr kumimoji="0" lang="es-ES" sz="1000" b="0" i="0" u="none" strike="noStrike" kern="1200" cap="none" spc="0" normalizeH="0" baseline="0" noProof="0">
                          <a:ln>
                            <a:noFill/>
                          </a:ln>
                          <a:solidFill>
                            <a:prstClr val="black"/>
                          </a:solidFill>
                          <a:effectLst/>
                          <a:uLnTx/>
                          <a:uFillTx/>
                          <a:latin typeface="+mn-lt"/>
                          <a:ea typeface="+mn-ea"/>
                          <a:cs typeface="+mn-cs"/>
                        </a:rPr>
                        <a:t>
 Si estás pensando en iniciar con las compras de entrada a clases seguí este consejo. #tipcuestadeenero.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https://scontent.xx.fbcdn.net/v/t15.5256-10/p160x160/50549459_383186572445413_1291118296468291584_n.jpg?_nc_cat=101&amp;_nc_oc=AQn510Te7GEDlTWH-dQX4moF32eAtzuR6QUO6cn46s80re8-6qw_eMDtEpxi5mtP6IQ&amp;_nc_ht=scontent.xx&amp;oh=58fc1b6867b38f7dd02f5086096d7588&amp;oe=5E170D3A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5.52 %</a:t>
                      </a:r>
                    </a:p>
                  </a:txBody>
                  <a:tcPr/>
                </a:tc>
                <a:extLst>
                  <a:ext uri="{0D108BD9-81ED-4DB2-BD59-A6C34878D82A}">
                    <a16:rowId xmlns:a16="http://schemas.microsoft.com/office/drawing/2014/main" val="3653702397"/>
                  </a:ext>
                </a:extLst>
              </a:tr>
            </a:tbl>
          </a:graphicData>
        </a:graphic>
      </p:graphicFrame>
      <p:sp>
        <p:nvSpPr>
          <p:cNvPr id="4" name="Text Placeholder 3">
            <a:extLst>
              <a:ext uri="{FF2B5EF4-FFF2-40B4-BE49-F238E27FC236}">
                <a16:creationId xmlns:a16="http://schemas.microsoft.com/office/drawing/2014/main" id="{79E3933E-FC69-4AC9-8F5C-32E661DD43DE}"/>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16869547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3C723-83DE-4DB9-A68E-6C84C78D1D19}"/>
              </a:ext>
            </a:extLst>
          </p:cNvPr>
          <p:cNvSpPr>
            <a:spLocks noGrp="1"/>
          </p:cNvSpPr>
          <p:nvPr>
            <p:ph type="title"/>
          </p:nvPr>
        </p:nvSpPr>
        <p:spPr/>
        <p:txBody>
          <a:bodyPr/>
          <a:lstStyle/>
          <a:p>
            <a:r>
              <a:rPr lang="es-ES"/>
              <a:t>Facebook Own Videos Table | Asociación Bancaria Costarricense - 9 of 15</a:t>
            </a:r>
            <a:endParaRPr lang="en-US"/>
          </a:p>
        </p:txBody>
      </p:sp>
      <p:graphicFrame>
        <p:nvGraphicFramePr>
          <p:cNvPr id="5" name="Table Placeholder 4">
            <a:extLst>
              <a:ext uri="{FF2B5EF4-FFF2-40B4-BE49-F238E27FC236}">
                <a16:creationId xmlns:a16="http://schemas.microsoft.com/office/drawing/2014/main" id="{D1E8528B-C921-4300-A412-AC94CF1FE302}"/>
              </a:ext>
            </a:extLst>
          </p:cNvPr>
          <p:cNvGraphicFramePr>
            <a:graphicFrameLocks noGrp="1"/>
          </p:cNvGraphicFramePr>
          <p:nvPr>
            <p:ph type="tbl" sz="quarter" idx="13"/>
            <p:extLst>
              <p:ext uri="{D42A27DB-BD31-4B8C-83A1-F6EECF244321}">
                <p14:modId xmlns:p14="http://schemas.microsoft.com/office/powerpoint/2010/main" val="1086978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71227744"/>
                    </a:ext>
                  </a:extLst>
                </a:gridCol>
                <a:gridCol w="987552">
                  <a:extLst>
                    <a:ext uri="{9D8B030D-6E8A-4147-A177-3AD203B41FA5}">
                      <a16:colId xmlns:a16="http://schemas.microsoft.com/office/drawing/2014/main" val="105055660"/>
                    </a:ext>
                  </a:extLst>
                </a:gridCol>
                <a:gridCol w="208280">
                  <a:extLst>
                    <a:ext uri="{9D8B030D-6E8A-4147-A177-3AD203B41FA5}">
                      <a16:colId xmlns:a16="http://schemas.microsoft.com/office/drawing/2014/main" val="1714971671"/>
                    </a:ext>
                  </a:extLst>
                </a:gridCol>
                <a:gridCol w="246888">
                  <a:extLst>
                    <a:ext uri="{9D8B030D-6E8A-4147-A177-3AD203B41FA5}">
                      <a16:colId xmlns:a16="http://schemas.microsoft.com/office/drawing/2014/main" val="2638008985"/>
                    </a:ext>
                  </a:extLst>
                </a:gridCol>
                <a:gridCol w="246888">
                  <a:extLst>
                    <a:ext uri="{9D8B030D-6E8A-4147-A177-3AD203B41FA5}">
                      <a16:colId xmlns:a16="http://schemas.microsoft.com/office/drawing/2014/main" val="1233769041"/>
                    </a:ext>
                  </a:extLst>
                </a:gridCol>
                <a:gridCol w="246888">
                  <a:extLst>
                    <a:ext uri="{9D8B030D-6E8A-4147-A177-3AD203B41FA5}">
                      <a16:colId xmlns:a16="http://schemas.microsoft.com/office/drawing/2014/main" val="1666631952"/>
                    </a:ext>
                  </a:extLst>
                </a:gridCol>
                <a:gridCol w="246888">
                  <a:extLst>
                    <a:ext uri="{9D8B030D-6E8A-4147-A177-3AD203B41FA5}">
                      <a16:colId xmlns:a16="http://schemas.microsoft.com/office/drawing/2014/main" val="348995019"/>
                    </a:ext>
                  </a:extLst>
                </a:gridCol>
                <a:gridCol w="246888">
                  <a:extLst>
                    <a:ext uri="{9D8B030D-6E8A-4147-A177-3AD203B41FA5}">
                      <a16:colId xmlns:a16="http://schemas.microsoft.com/office/drawing/2014/main" val="586657463"/>
                    </a:ext>
                  </a:extLst>
                </a:gridCol>
                <a:gridCol w="246888">
                  <a:extLst>
                    <a:ext uri="{9D8B030D-6E8A-4147-A177-3AD203B41FA5}">
                      <a16:colId xmlns:a16="http://schemas.microsoft.com/office/drawing/2014/main" val="3545958163"/>
                    </a:ext>
                  </a:extLst>
                </a:gridCol>
                <a:gridCol w="246888">
                  <a:extLst>
                    <a:ext uri="{9D8B030D-6E8A-4147-A177-3AD203B41FA5}">
                      <a16:colId xmlns:a16="http://schemas.microsoft.com/office/drawing/2014/main" val="1200243949"/>
                    </a:ext>
                  </a:extLst>
                </a:gridCol>
                <a:gridCol w="246888">
                  <a:extLst>
                    <a:ext uri="{9D8B030D-6E8A-4147-A177-3AD203B41FA5}">
                      <a16:colId xmlns:a16="http://schemas.microsoft.com/office/drawing/2014/main" val="4042704252"/>
                    </a:ext>
                  </a:extLst>
                </a:gridCol>
                <a:gridCol w="246888">
                  <a:extLst>
                    <a:ext uri="{9D8B030D-6E8A-4147-A177-3AD203B41FA5}">
                      <a16:colId xmlns:a16="http://schemas.microsoft.com/office/drawing/2014/main" val="2395737585"/>
                    </a:ext>
                  </a:extLst>
                </a:gridCol>
                <a:gridCol w="246888">
                  <a:extLst>
                    <a:ext uri="{9D8B030D-6E8A-4147-A177-3AD203B41FA5}">
                      <a16:colId xmlns:a16="http://schemas.microsoft.com/office/drawing/2014/main" val="1293028018"/>
                    </a:ext>
                  </a:extLst>
                </a:gridCol>
                <a:gridCol w="246888">
                  <a:extLst>
                    <a:ext uri="{9D8B030D-6E8A-4147-A177-3AD203B41FA5}">
                      <a16:colId xmlns:a16="http://schemas.microsoft.com/office/drawing/2014/main" val="88466352"/>
                    </a:ext>
                  </a:extLst>
                </a:gridCol>
                <a:gridCol w="246888">
                  <a:extLst>
                    <a:ext uri="{9D8B030D-6E8A-4147-A177-3AD203B41FA5}">
                      <a16:colId xmlns:a16="http://schemas.microsoft.com/office/drawing/2014/main" val="1566666147"/>
                    </a:ext>
                  </a:extLst>
                </a:gridCol>
                <a:gridCol w="246888">
                  <a:extLst>
                    <a:ext uri="{9D8B030D-6E8A-4147-A177-3AD203B41FA5}">
                      <a16:colId xmlns:a16="http://schemas.microsoft.com/office/drawing/2014/main" val="2587610352"/>
                    </a:ext>
                  </a:extLst>
                </a:gridCol>
                <a:gridCol w="246888">
                  <a:extLst>
                    <a:ext uri="{9D8B030D-6E8A-4147-A177-3AD203B41FA5}">
                      <a16:colId xmlns:a16="http://schemas.microsoft.com/office/drawing/2014/main" val="112569227"/>
                    </a:ext>
                  </a:extLst>
                </a:gridCol>
                <a:gridCol w="246888">
                  <a:extLst>
                    <a:ext uri="{9D8B030D-6E8A-4147-A177-3AD203B41FA5}">
                      <a16:colId xmlns:a16="http://schemas.microsoft.com/office/drawing/2014/main" val="3609517306"/>
                    </a:ext>
                  </a:extLst>
                </a:gridCol>
                <a:gridCol w="246888">
                  <a:extLst>
                    <a:ext uri="{9D8B030D-6E8A-4147-A177-3AD203B41FA5}">
                      <a16:colId xmlns:a16="http://schemas.microsoft.com/office/drawing/2014/main" val="1064312324"/>
                    </a:ext>
                  </a:extLst>
                </a:gridCol>
                <a:gridCol w="246888">
                  <a:extLst>
                    <a:ext uri="{9D8B030D-6E8A-4147-A177-3AD203B41FA5}">
                      <a16:colId xmlns:a16="http://schemas.microsoft.com/office/drawing/2014/main" val="2229632345"/>
                    </a:ext>
                  </a:extLst>
                </a:gridCol>
                <a:gridCol w="246888">
                  <a:extLst>
                    <a:ext uri="{9D8B030D-6E8A-4147-A177-3AD203B41FA5}">
                      <a16:colId xmlns:a16="http://schemas.microsoft.com/office/drawing/2014/main" val="3321939759"/>
                    </a:ext>
                  </a:extLst>
                </a:gridCol>
                <a:gridCol w="246888">
                  <a:extLst>
                    <a:ext uri="{9D8B030D-6E8A-4147-A177-3AD203B41FA5}">
                      <a16:colId xmlns:a16="http://schemas.microsoft.com/office/drawing/2014/main" val="1933992978"/>
                    </a:ext>
                  </a:extLst>
                </a:gridCol>
                <a:gridCol w="208280">
                  <a:extLst>
                    <a:ext uri="{9D8B030D-6E8A-4147-A177-3AD203B41FA5}">
                      <a16:colId xmlns:a16="http://schemas.microsoft.com/office/drawing/2014/main" val="2930671076"/>
                    </a:ext>
                  </a:extLst>
                </a:gridCol>
                <a:gridCol w="208280">
                  <a:extLst>
                    <a:ext uri="{9D8B030D-6E8A-4147-A177-3AD203B41FA5}">
                      <a16:colId xmlns:a16="http://schemas.microsoft.com/office/drawing/2014/main" val="2620771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477174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- 2019-06-15 00:04:39</a:t>
                      </a:r>
                      <a:r>
                        <a:rPr kumimoji="0" lang="es-ES" sz="1000" b="0" i="0" u="none" strike="noStrike" kern="1200" cap="none" spc="0" normalizeH="0" baseline="0" noProof="0">
                          <a:ln>
                            <a:noFill/>
                          </a:ln>
                          <a:solidFill>
                            <a:prstClr val="black"/>
                          </a:solidFill>
                          <a:effectLst/>
                          <a:uLnTx/>
                          <a:uFillTx/>
                          <a:latin typeface="+mn-lt"/>
                          <a:ea typeface="+mn-ea"/>
                          <a:cs typeface="+mn-cs"/>
                        </a:rPr>
                        <a:t>
 ¡IMPORTANTE! Aquí te contamos que sobre algunos productos y servicios que están exentos del IVA. #HablemosDelIva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https://scontent.xx.fbcdn.net/v/t15.5256-10/p168x128/61631304_1253347881498431_378759933040001024_n.jpg?_nc_cat=106&amp;_nc_oc=AQkzqHMPr1L7NoJplxbhMP1pfURBgpI5qenAFKGmXiwrjDIpVGa6lgl57Gsn41nagvs&amp;_nc_ht=scontent.xx&amp;oh=15030deb2048dff9cca6d00a8dd6f960&amp;oe=5E32D133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2.15 %</a:t>
                      </a:r>
                    </a:p>
                  </a:txBody>
                  <a:tcPr/>
                </a:tc>
                <a:extLst>
                  <a:ext uri="{0D108BD9-81ED-4DB2-BD59-A6C34878D82A}">
                    <a16:rowId xmlns:a16="http://schemas.microsoft.com/office/drawing/2014/main" val="3871999226"/>
                  </a:ext>
                </a:extLst>
              </a:tr>
            </a:tbl>
          </a:graphicData>
        </a:graphic>
      </p:graphicFrame>
      <p:sp>
        <p:nvSpPr>
          <p:cNvPr id="4" name="Text Placeholder 3">
            <a:extLst>
              <a:ext uri="{FF2B5EF4-FFF2-40B4-BE49-F238E27FC236}">
                <a16:creationId xmlns:a16="http://schemas.microsoft.com/office/drawing/2014/main" id="{3D06F333-7D5A-4C4D-A8E9-262FA65F1F64}"/>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40797293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D9262-B329-4546-88FB-93F475EA5BEA}"/>
              </a:ext>
            </a:extLst>
          </p:cNvPr>
          <p:cNvSpPr>
            <a:spLocks noGrp="1"/>
          </p:cNvSpPr>
          <p:nvPr>
            <p:ph type="title"/>
          </p:nvPr>
        </p:nvSpPr>
        <p:spPr/>
        <p:txBody>
          <a:bodyPr/>
          <a:lstStyle/>
          <a:p>
            <a:r>
              <a:rPr lang="es-ES"/>
              <a:t>Facebook Own Videos Table | Asociación Bancaria Costarricense - 10 of 15</a:t>
            </a:r>
            <a:endParaRPr lang="en-US"/>
          </a:p>
        </p:txBody>
      </p:sp>
      <p:graphicFrame>
        <p:nvGraphicFramePr>
          <p:cNvPr id="5" name="Table Placeholder 4">
            <a:extLst>
              <a:ext uri="{FF2B5EF4-FFF2-40B4-BE49-F238E27FC236}">
                <a16:creationId xmlns:a16="http://schemas.microsoft.com/office/drawing/2014/main" id="{B5193F08-F202-4567-A512-952C8ED3A37B}"/>
              </a:ext>
            </a:extLst>
          </p:cNvPr>
          <p:cNvGraphicFramePr>
            <a:graphicFrameLocks noGrp="1"/>
          </p:cNvGraphicFramePr>
          <p:nvPr>
            <p:ph type="tbl" sz="quarter" idx="13"/>
            <p:extLst>
              <p:ext uri="{D42A27DB-BD31-4B8C-83A1-F6EECF244321}">
                <p14:modId xmlns:p14="http://schemas.microsoft.com/office/powerpoint/2010/main" val="376520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5515483"/>
                    </a:ext>
                  </a:extLst>
                </a:gridCol>
                <a:gridCol w="987552">
                  <a:extLst>
                    <a:ext uri="{9D8B030D-6E8A-4147-A177-3AD203B41FA5}">
                      <a16:colId xmlns:a16="http://schemas.microsoft.com/office/drawing/2014/main" val="1550803702"/>
                    </a:ext>
                  </a:extLst>
                </a:gridCol>
                <a:gridCol w="208280">
                  <a:extLst>
                    <a:ext uri="{9D8B030D-6E8A-4147-A177-3AD203B41FA5}">
                      <a16:colId xmlns:a16="http://schemas.microsoft.com/office/drawing/2014/main" val="3293224135"/>
                    </a:ext>
                  </a:extLst>
                </a:gridCol>
                <a:gridCol w="246888">
                  <a:extLst>
                    <a:ext uri="{9D8B030D-6E8A-4147-A177-3AD203B41FA5}">
                      <a16:colId xmlns:a16="http://schemas.microsoft.com/office/drawing/2014/main" val="3752440926"/>
                    </a:ext>
                  </a:extLst>
                </a:gridCol>
                <a:gridCol w="246888">
                  <a:extLst>
                    <a:ext uri="{9D8B030D-6E8A-4147-A177-3AD203B41FA5}">
                      <a16:colId xmlns:a16="http://schemas.microsoft.com/office/drawing/2014/main" val="4151593366"/>
                    </a:ext>
                  </a:extLst>
                </a:gridCol>
                <a:gridCol w="246888">
                  <a:extLst>
                    <a:ext uri="{9D8B030D-6E8A-4147-A177-3AD203B41FA5}">
                      <a16:colId xmlns:a16="http://schemas.microsoft.com/office/drawing/2014/main" val="2449411695"/>
                    </a:ext>
                  </a:extLst>
                </a:gridCol>
                <a:gridCol w="246888">
                  <a:extLst>
                    <a:ext uri="{9D8B030D-6E8A-4147-A177-3AD203B41FA5}">
                      <a16:colId xmlns:a16="http://schemas.microsoft.com/office/drawing/2014/main" val="4115159773"/>
                    </a:ext>
                  </a:extLst>
                </a:gridCol>
                <a:gridCol w="246888">
                  <a:extLst>
                    <a:ext uri="{9D8B030D-6E8A-4147-A177-3AD203B41FA5}">
                      <a16:colId xmlns:a16="http://schemas.microsoft.com/office/drawing/2014/main" val="476598790"/>
                    </a:ext>
                  </a:extLst>
                </a:gridCol>
                <a:gridCol w="246888">
                  <a:extLst>
                    <a:ext uri="{9D8B030D-6E8A-4147-A177-3AD203B41FA5}">
                      <a16:colId xmlns:a16="http://schemas.microsoft.com/office/drawing/2014/main" val="1422129544"/>
                    </a:ext>
                  </a:extLst>
                </a:gridCol>
                <a:gridCol w="246888">
                  <a:extLst>
                    <a:ext uri="{9D8B030D-6E8A-4147-A177-3AD203B41FA5}">
                      <a16:colId xmlns:a16="http://schemas.microsoft.com/office/drawing/2014/main" val="3752064168"/>
                    </a:ext>
                  </a:extLst>
                </a:gridCol>
                <a:gridCol w="246888">
                  <a:extLst>
                    <a:ext uri="{9D8B030D-6E8A-4147-A177-3AD203B41FA5}">
                      <a16:colId xmlns:a16="http://schemas.microsoft.com/office/drawing/2014/main" val="1694738609"/>
                    </a:ext>
                  </a:extLst>
                </a:gridCol>
                <a:gridCol w="246888">
                  <a:extLst>
                    <a:ext uri="{9D8B030D-6E8A-4147-A177-3AD203B41FA5}">
                      <a16:colId xmlns:a16="http://schemas.microsoft.com/office/drawing/2014/main" val="3488842560"/>
                    </a:ext>
                  </a:extLst>
                </a:gridCol>
                <a:gridCol w="246888">
                  <a:extLst>
                    <a:ext uri="{9D8B030D-6E8A-4147-A177-3AD203B41FA5}">
                      <a16:colId xmlns:a16="http://schemas.microsoft.com/office/drawing/2014/main" val="965167597"/>
                    </a:ext>
                  </a:extLst>
                </a:gridCol>
                <a:gridCol w="246888">
                  <a:extLst>
                    <a:ext uri="{9D8B030D-6E8A-4147-A177-3AD203B41FA5}">
                      <a16:colId xmlns:a16="http://schemas.microsoft.com/office/drawing/2014/main" val="3715967390"/>
                    </a:ext>
                  </a:extLst>
                </a:gridCol>
                <a:gridCol w="246888">
                  <a:extLst>
                    <a:ext uri="{9D8B030D-6E8A-4147-A177-3AD203B41FA5}">
                      <a16:colId xmlns:a16="http://schemas.microsoft.com/office/drawing/2014/main" val="3983121479"/>
                    </a:ext>
                  </a:extLst>
                </a:gridCol>
                <a:gridCol w="246888">
                  <a:extLst>
                    <a:ext uri="{9D8B030D-6E8A-4147-A177-3AD203B41FA5}">
                      <a16:colId xmlns:a16="http://schemas.microsoft.com/office/drawing/2014/main" val="2900758314"/>
                    </a:ext>
                  </a:extLst>
                </a:gridCol>
                <a:gridCol w="246888">
                  <a:extLst>
                    <a:ext uri="{9D8B030D-6E8A-4147-A177-3AD203B41FA5}">
                      <a16:colId xmlns:a16="http://schemas.microsoft.com/office/drawing/2014/main" val="2637005829"/>
                    </a:ext>
                  </a:extLst>
                </a:gridCol>
                <a:gridCol w="246888">
                  <a:extLst>
                    <a:ext uri="{9D8B030D-6E8A-4147-A177-3AD203B41FA5}">
                      <a16:colId xmlns:a16="http://schemas.microsoft.com/office/drawing/2014/main" val="579095660"/>
                    </a:ext>
                  </a:extLst>
                </a:gridCol>
                <a:gridCol w="246888">
                  <a:extLst>
                    <a:ext uri="{9D8B030D-6E8A-4147-A177-3AD203B41FA5}">
                      <a16:colId xmlns:a16="http://schemas.microsoft.com/office/drawing/2014/main" val="2396380809"/>
                    </a:ext>
                  </a:extLst>
                </a:gridCol>
                <a:gridCol w="246888">
                  <a:extLst>
                    <a:ext uri="{9D8B030D-6E8A-4147-A177-3AD203B41FA5}">
                      <a16:colId xmlns:a16="http://schemas.microsoft.com/office/drawing/2014/main" val="3682075352"/>
                    </a:ext>
                  </a:extLst>
                </a:gridCol>
                <a:gridCol w="246888">
                  <a:extLst>
                    <a:ext uri="{9D8B030D-6E8A-4147-A177-3AD203B41FA5}">
                      <a16:colId xmlns:a16="http://schemas.microsoft.com/office/drawing/2014/main" val="1827240104"/>
                    </a:ext>
                  </a:extLst>
                </a:gridCol>
                <a:gridCol w="246888">
                  <a:extLst>
                    <a:ext uri="{9D8B030D-6E8A-4147-A177-3AD203B41FA5}">
                      <a16:colId xmlns:a16="http://schemas.microsoft.com/office/drawing/2014/main" val="335461758"/>
                    </a:ext>
                  </a:extLst>
                </a:gridCol>
                <a:gridCol w="208280">
                  <a:extLst>
                    <a:ext uri="{9D8B030D-6E8A-4147-A177-3AD203B41FA5}">
                      <a16:colId xmlns:a16="http://schemas.microsoft.com/office/drawing/2014/main" val="181428029"/>
                    </a:ext>
                  </a:extLst>
                </a:gridCol>
                <a:gridCol w="208280">
                  <a:extLst>
                    <a:ext uri="{9D8B030D-6E8A-4147-A177-3AD203B41FA5}">
                      <a16:colId xmlns:a16="http://schemas.microsoft.com/office/drawing/2014/main" val="146866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703923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- 2019-06-20 21:44:28</a:t>
                      </a:r>
                      <a:r>
                        <a:rPr kumimoji="0" lang="es-ES" sz="1000" b="0" i="0" u="none" strike="noStrike" kern="1200" cap="none" spc="0" normalizeH="0" baseline="0" noProof="0">
                          <a:ln>
                            <a:noFill/>
                          </a:ln>
                          <a:solidFill>
                            <a:prstClr val="black"/>
                          </a:solidFill>
                          <a:effectLst/>
                          <a:uLnTx/>
                          <a:uFillTx/>
                          <a:latin typeface="+mn-lt"/>
                          <a:ea typeface="+mn-ea"/>
                          <a:cs typeface="+mn-cs"/>
                        </a:rPr>
                        <a:t>
 Si sos productor, emprendedor o vendedor de servicios, podés deducir el IVA de los insumos y servicios que comprés a lo largo de la cadena productiva.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https://scontent.xx.fbcdn.net/v/t15.5256-10/p168x128/62406030_569241626934930_7477976776065417216_n.jpg?_nc_cat=102&amp;_nc_oc=AQnyV8mbNKX6PGFLM-oKJK089zHhomXt1aChZiaDmK56lsfjp841LMZ6W5D3iS300G4&amp;_nc_ht=scontent.xx&amp;oh=e6c6830280383892c2cd3658c4e4b868&amp;oe=5E2A8934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3.36 %</a:t>
                      </a:r>
                    </a:p>
                  </a:txBody>
                  <a:tcPr/>
                </a:tc>
                <a:extLst>
                  <a:ext uri="{0D108BD9-81ED-4DB2-BD59-A6C34878D82A}">
                    <a16:rowId xmlns:a16="http://schemas.microsoft.com/office/drawing/2014/main" val="3472929985"/>
                  </a:ext>
                </a:extLst>
              </a:tr>
            </a:tbl>
          </a:graphicData>
        </a:graphic>
      </p:graphicFrame>
      <p:sp>
        <p:nvSpPr>
          <p:cNvPr id="4" name="Text Placeholder 3">
            <a:extLst>
              <a:ext uri="{FF2B5EF4-FFF2-40B4-BE49-F238E27FC236}">
                <a16:creationId xmlns:a16="http://schemas.microsoft.com/office/drawing/2014/main" id="{98FB1BB7-A9E0-4A85-913D-BBA5D6D9F1AF}"/>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30253654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60E16-55A8-4345-80F8-1A46225DFD48}"/>
              </a:ext>
            </a:extLst>
          </p:cNvPr>
          <p:cNvSpPr>
            <a:spLocks noGrp="1"/>
          </p:cNvSpPr>
          <p:nvPr>
            <p:ph type="title"/>
          </p:nvPr>
        </p:nvSpPr>
        <p:spPr/>
        <p:txBody>
          <a:bodyPr/>
          <a:lstStyle/>
          <a:p>
            <a:r>
              <a:rPr lang="es-ES"/>
              <a:t>Facebook Own Videos Table | Asociación Bancaria Costarricense - 11 of 15</a:t>
            </a:r>
            <a:endParaRPr lang="en-US"/>
          </a:p>
        </p:txBody>
      </p:sp>
      <p:graphicFrame>
        <p:nvGraphicFramePr>
          <p:cNvPr id="5" name="Table Placeholder 4">
            <a:extLst>
              <a:ext uri="{FF2B5EF4-FFF2-40B4-BE49-F238E27FC236}">
                <a16:creationId xmlns:a16="http://schemas.microsoft.com/office/drawing/2014/main" id="{0B3049E9-CC50-4DDC-818B-292FE89EA2FB}"/>
              </a:ext>
            </a:extLst>
          </p:cNvPr>
          <p:cNvGraphicFramePr>
            <a:graphicFrameLocks noGrp="1"/>
          </p:cNvGraphicFramePr>
          <p:nvPr>
            <p:ph type="tbl" sz="quarter" idx="13"/>
            <p:extLst>
              <p:ext uri="{D42A27DB-BD31-4B8C-83A1-F6EECF244321}">
                <p14:modId xmlns:p14="http://schemas.microsoft.com/office/powerpoint/2010/main" val="4172024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74882390"/>
                    </a:ext>
                  </a:extLst>
                </a:gridCol>
                <a:gridCol w="987552">
                  <a:extLst>
                    <a:ext uri="{9D8B030D-6E8A-4147-A177-3AD203B41FA5}">
                      <a16:colId xmlns:a16="http://schemas.microsoft.com/office/drawing/2014/main" val="3896349330"/>
                    </a:ext>
                  </a:extLst>
                </a:gridCol>
                <a:gridCol w="208280">
                  <a:extLst>
                    <a:ext uri="{9D8B030D-6E8A-4147-A177-3AD203B41FA5}">
                      <a16:colId xmlns:a16="http://schemas.microsoft.com/office/drawing/2014/main" val="546845626"/>
                    </a:ext>
                  </a:extLst>
                </a:gridCol>
                <a:gridCol w="246888">
                  <a:extLst>
                    <a:ext uri="{9D8B030D-6E8A-4147-A177-3AD203B41FA5}">
                      <a16:colId xmlns:a16="http://schemas.microsoft.com/office/drawing/2014/main" val="2105721786"/>
                    </a:ext>
                  </a:extLst>
                </a:gridCol>
                <a:gridCol w="246888">
                  <a:extLst>
                    <a:ext uri="{9D8B030D-6E8A-4147-A177-3AD203B41FA5}">
                      <a16:colId xmlns:a16="http://schemas.microsoft.com/office/drawing/2014/main" val="2237023254"/>
                    </a:ext>
                  </a:extLst>
                </a:gridCol>
                <a:gridCol w="246888">
                  <a:extLst>
                    <a:ext uri="{9D8B030D-6E8A-4147-A177-3AD203B41FA5}">
                      <a16:colId xmlns:a16="http://schemas.microsoft.com/office/drawing/2014/main" val="3659493624"/>
                    </a:ext>
                  </a:extLst>
                </a:gridCol>
                <a:gridCol w="246888">
                  <a:extLst>
                    <a:ext uri="{9D8B030D-6E8A-4147-A177-3AD203B41FA5}">
                      <a16:colId xmlns:a16="http://schemas.microsoft.com/office/drawing/2014/main" val="2576985574"/>
                    </a:ext>
                  </a:extLst>
                </a:gridCol>
                <a:gridCol w="246888">
                  <a:extLst>
                    <a:ext uri="{9D8B030D-6E8A-4147-A177-3AD203B41FA5}">
                      <a16:colId xmlns:a16="http://schemas.microsoft.com/office/drawing/2014/main" val="4124417413"/>
                    </a:ext>
                  </a:extLst>
                </a:gridCol>
                <a:gridCol w="246888">
                  <a:extLst>
                    <a:ext uri="{9D8B030D-6E8A-4147-A177-3AD203B41FA5}">
                      <a16:colId xmlns:a16="http://schemas.microsoft.com/office/drawing/2014/main" val="2629522301"/>
                    </a:ext>
                  </a:extLst>
                </a:gridCol>
                <a:gridCol w="246888">
                  <a:extLst>
                    <a:ext uri="{9D8B030D-6E8A-4147-A177-3AD203B41FA5}">
                      <a16:colId xmlns:a16="http://schemas.microsoft.com/office/drawing/2014/main" val="2568852692"/>
                    </a:ext>
                  </a:extLst>
                </a:gridCol>
                <a:gridCol w="246888">
                  <a:extLst>
                    <a:ext uri="{9D8B030D-6E8A-4147-A177-3AD203B41FA5}">
                      <a16:colId xmlns:a16="http://schemas.microsoft.com/office/drawing/2014/main" val="391092266"/>
                    </a:ext>
                  </a:extLst>
                </a:gridCol>
                <a:gridCol w="246888">
                  <a:extLst>
                    <a:ext uri="{9D8B030D-6E8A-4147-A177-3AD203B41FA5}">
                      <a16:colId xmlns:a16="http://schemas.microsoft.com/office/drawing/2014/main" val="2276869664"/>
                    </a:ext>
                  </a:extLst>
                </a:gridCol>
                <a:gridCol w="246888">
                  <a:extLst>
                    <a:ext uri="{9D8B030D-6E8A-4147-A177-3AD203B41FA5}">
                      <a16:colId xmlns:a16="http://schemas.microsoft.com/office/drawing/2014/main" val="2565046673"/>
                    </a:ext>
                  </a:extLst>
                </a:gridCol>
                <a:gridCol w="246888">
                  <a:extLst>
                    <a:ext uri="{9D8B030D-6E8A-4147-A177-3AD203B41FA5}">
                      <a16:colId xmlns:a16="http://schemas.microsoft.com/office/drawing/2014/main" val="3819782296"/>
                    </a:ext>
                  </a:extLst>
                </a:gridCol>
                <a:gridCol w="246888">
                  <a:extLst>
                    <a:ext uri="{9D8B030D-6E8A-4147-A177-3AD203B41FA5}">
                      <a16:colId xmlns:a16="http://schemas.microsoft.com/office/drawing/2014/main" val="3587012308"/>
                    </a:ext>
                  </a:extLst>
                </a:gridCol>
                <a:gridCol w="246888">
                  <a:extLst>
                    <a:ext uri="{9D8B030D-6E8A-4147-A177-3AD203B41FA5}">
                      <a16:colId xmlns:a16="http://schemas.microsoft.com/office/drawing/2014/main" val="3093914583"/>
                    </a:ext>
                  </a:extLst>
                </a:gridCol>
                <a:gridCol w="246888">
                  <a:extLst>
                    <a:ext uri="{9D8B030D-6E8A-4147-A177-3AD203B41FA5}">
                      <a16:colId xmlns:a16="http://schemas.microsoft.com/office/drawing/2014/main" val="812823659"/>
                    </a:ext>
                  </a:extLst>
                </a:gridCol>
                <a:gridCol w="246888">
                  <a:extLst>
                    <a:ext uri="{9D8B030D-6E8A-4147-A177-3AD203B41FA5}">
                      <a16:colId xmlns:a16="http://schemas.microsoft.com/office/drawing/2014/main" val="2040282362"/>
                    </a:ext>
                  </a:extLst>
                </a:gridCol>
                <a:gridCol w="246888">
                  <a:extLst>
                    <a:ext uri="{9D8B030D-6E8A-4147-A177-3AD203B41FA5}">
                      <a16:colId xmlns:a16="http://schemas.microsoft.com/office/drawing/2014/main" val="837027597"/>
                    </a:ext>
                  </a:extLst>
                </a:gridCol>
                <a:gridCol w="246888">
                  <a:extLst>
                    <a:ext uri="{9D8B030D-6E8A-4147-A177-3AD203B41FA5}">
                      <a16:colId xmlns:a16="http://schemas.microsoft.com/office/drawing/2014/main" val="2819330871"/>
                    </a:ext>
                  </a:extLst>
                </a:gridCol>
                <a:gridCol w="246888">
                  <a:extLst>
                    <a:ext uri="{9D8B030D-6E8A-4147-A177-3AD203B41FA5}">
                      <a16:colId xmlns:a16="http://schemas.microsoft.com/office/drawing/2014/main" val="285525184"/>
                    </a:ext>
                  </a:extLst>
                </a:gridCol>
                <a:gridCol w="246888">
                  <a:extLst>
                    <a:ext uri="{9D8B030D-6E8A-4147-A177-3AD203B41FA5}">
                      <a16:colId xmlns:a16="http://schemas.microsoft.com/office/drawing/2014/main" val="2635829664"/>
                    </a:ext>
                  </a:extLst>
                </a:gridCol>
                <a:gridCol w="208280">
                  <a:extLst>
                    <a:ext uri="{9D8B030D-6E8A-4147-A177-3AD203B41FA5}">
                      <a16:colId xmlns:a16="http://schemas.microsoft.com/office/drawing/2014/main" val="1607313500"/>
                    </a:ext>
                  </a:extLst>
                </a:gridCol>
                <a:gridCol w="208280">
                  <a:extLst>
                    <a:ext uri="{9D8B030D-6E8A-4147-A177-3AD203B41FA5}">
                      <a16:colId xmlns:a16="http://schemas.microsoft.com/office/drawing/2014/main" val="2658651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966158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- 2019-06-12 02:05:36</a:t>
                      </a:r>
                      <a:r>
                        <a:rPr kumimoji="0" lang="es-ES" sz="1000" b="0" i="0" u="none" strike="noStrike" kern="1200" cap="none" spc="0" normalizeH="0" baseline="0" noProof="0">
                          <a:ln>
                            <a:noFill/>
                          </a:ln>
                          <a:solidFill>
                            <a:prstClr val="black"/>
                          </a:solidFill>
                          <a:effectLst/>
                          <a:uLnTx/>
                          <a:uFillTx/>
                          <a:latin typeface="+mn-lt"/>
                          <a:ea typeface="+mn-ea"/>
                          <a:cs typeface="+mn-cs"/>
                        </a:rPr>
                        <a:t>
 ¡El 1 de julio comienza la aplicación del Impuesto de Valor Agregado (IVA)!¿Quién lo paga y cómo funciona? En este primer video te lo contamos. #HablemosDelIVA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https://scontent.xx.fbcdn.net/v/t15.5256-10/p168x128/61372787_2295525650701145_6116866842137985024_n.jpg?_nc_cat=105&amp;_nc_oc=AQl7ChinXiuwhRO6QkTp-YRGvKa8fqSsqA34EhflYzWkR5W34wmUh_CMD7n6wxfhxiM&amp;_nc_ht=scontent.xx&amp;oh=40cc83d1050377fc9efd2220bcfdb618&amp;oe=5E31B251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2.69 %</a:t>
                      </a:r>
                    </a:p>
                  </a:txBody>
                  <a:tcPr/>
                </a:tc>
                <a:extLst>
                  <a:ext uri="{0D108BD9-81ED-4DB2-BD59-A6C34878D82A}">
                    <a16:rowId xmlns:a16="http://schemas.microsoft.com/office/drawing/2014/main" val="1438884847"/>
                  </a:ext>
                </a:extLst>
              </a:tr>
            </a:tbl>
          </a:graphicData>
        </a:graphic>
      </p:graphicFrame>
      <p:sp>
        <p:nvSpPr>
          <p:cNvPr id="4" name="Text Placeholder 3">
            <a:extLst>
              <a:ext uri="{FF2B5EF4-FFF2-40B4-BE49-F238E27FC236}">
                <a16:creationId xmlns:a16="http://schemas.microsoft.com/office/drawing/2014/main" id="{370638A2-B7D8-405A-BBC7-AABCF77D3275}"/>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42821092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1DEF1-AFC4-4720-B051-7B2639BB320C}"/>
              </a:ext>
            </a:extLst>
          </p:cNvPr>
          <p:cNvSpPr>
            <a:spLocks noGrp="1"/>
          </p:cNvSpPr>
          <p:nvPr>
            <p:ph type="title"/>
          </p:nvPr>
        </p:nvSpPr>
        <p:spPr/>
        <p:txBody>
          <a:bodyPr/>
          <a:lstStyle/>
          <a:p>
            <a:r>
              <a:rPr lang="es-ES"/>
              <a:t>Facebook Own Videos Table | Asociación Bancaria Costarricense - 12 of 15</a:t>
            </a:r>
            <a:endParaRPr lang="en-US"/>
          </a:p>
        </p:txBody>
      </p:sp>
      <p:graphicFrame>
        <p:nvGraphicFramePr>
          <p:cNvPr id="5" name="Table Placeholder 4">
            <a:extLst>
              <a:ext uri="{FF2B5EF4-FFF2-40B4-BE49-F238E27FC236}">
                <a16:creationId xmlns:a16="http://schemas.microsoft.com/office/drawing/2014/main" id="{699B5302-E47C-41CA-842B-1C9D534AAD01}"/>
              </a:ext>
            </a:extLst>
          </p:cNvPr>
          <p:cNvGraphicFramePr>
            <a:graphicFrameLocks noGrp="1"/>
          </p:cNvGraphicFramePr>
          <p:nvPr>
            <p:ph type="tbl" sz="quarter" idx="13"/>
            <p:extLst>
              <p:ext uri="{D42A27DB-BD31-4B8C-83A1-F6EECF244321}">
                <p14:modId xmlns:p14="http://schemas.microsoft.com/office/powerpoint/2010/main" val="4176827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42821168"/>
                    </a:ext>
                  </a:extLst>
                </a:gridCol>
                <a:gridCol w="987552">
                  <a:extLst>
                    <a:ext uri="{9D8B030D-6E8A-4147-A177-3AD203B41FA5}">
                      <a16:colId xmlns:a16="http://schemas.microsoft.com/office/drawing/2014/main" val="90960792"/>
                    </a:ext>
                  </a:extLst>
                </a:gridCol>
                <a:gridCol w="208280">
                  <a:extLst>
                    <a:ext uri="{9D8B030D-6E8A-4147-A177-3AD203B41FA5}">
                      <a16:colId xmlns:a16="http://schemas.microsoft.com/office/drawing/2014/main" val="746471615"/>
                    </a:ext>
                  </a:extLst>
                </a:gridCol>
                <a:gridCol w="246888">
                  <a:extLst>
                    <a:ext uri="{9D8B030D-6E8A-4147-A177-3AD203B41FA5}">
                      <a16:colId xmlns:a16="http://schemas.microsoft.com/office/drawing/2014/main" val="2947924761"/>
                    </a:ext>
                  </a:extLst>
                </a:gridCol>
                <a:gridCol w="246888">
                  <a:extLst>
                    <a:ext uri="{9D8B030D-6E8A-4147-A177-3AD203B41FA5}">
                      <a16:colId xmlns:a16="http://schemas.microsoft.com/office/drawing/2014/main" val="1957641838"/>
                    </a:ext>
                  </a:extLst>
                </a:gridCol>
                <a:gridCol w="246888">
                  <a:extLst>
                    <a:ext uri="{9D8B030D-6E8A-4147-A177-3AD203B41FA5}">
                      <a16:colId xmlns:a16="http://schemas.microsoft.com/office/drawing/2014/main" val="1797614356"/>
                    </a:ext>
                  </a:extLst>
                </a:gridCol>
                <a:gridCol w="246888">
                  <a:extLst>
                    <a:ext uri="{9D8B030D-6E8A-4147-A177-3AD203B41FA5}">
                      <a16:colId xmlns:a16="http://schemas.microsoft.com/office/drawing/2014/main" val="1427065996"/>
                    </a:ext>
                  </a:extLst>
                </a:gridCol>
                <a:gridCol w="246888">
                  <a:extLst>
                    <a:ext uri="{9D8B030D-6E8A-4147-A177-3AD203B41FA5}">
                      <a16:colId xmlns:a16="http://schemas.microsoft.com/office/drawing/2014/main" val="1489257410"/>
                    </a:ext>
                  </a:extLst>
                </a:gridCol>
                <a:gridCol w="246888">
                  <a:extLst>
                    <a:ext uri="{9D8B030D-6E8A-4147-A177-3AD203B41FA5}">
                      <a16:colId xmlns:a16="http://schemas.microsoft.com/office/drawing/2014/main" val="3705388498"/>
                    </a:ext>
                  </a:extLst>
                </a:gridCol>
                <a:gridCol w="246888">
                  <a:extLst>
                    <a:ext uri="{9D8B030D-6E8A-4147-A177-3AD203B41FA5}">
                      <a16:colId xmlns:a16="http://schemas.microsoft.com/office/drawing/2014/main" val="1218618178"/>
                    </a:ext>
                  </a:extLst>
                </a:gridCol>
                <a:gridCol w="246888">
                  <a:extLst>
                    <a:ext uri="{9D8B030D-6E8A-4147-A177-3AD203B41FA5}">
                      <a16:colId xmlns:a16="http://schemas.microsoft.com/office/drawing/2014/main" val="3277461661"/>
                    </a:ext>
                  </a:extLst>
                </a:gridCol>
                <a:gridCol w="246888">
                  <a:extLst>
                    <a:ext uri="{9D8B030D-6E8A-4147-A177-3AD203B41FA5}">
                      <a16:colId xmlns:a16="http://schemas.microsoft.com/office/drawing/2014/main" val="287384450"/>
                    </a:ext>
                  </a:extLst>
                </a:gridCol>
                <a:gridCol w="246888">
                  <a:extLst>
                    <a:ext uri="{9D8B030D-6E8A-4147-A177-3AD203B41FA5}">
                      <a16:colId xmlns:a16="http://schemas.microsoft.com/office/drawing/2014/main" val="4592642"/>
                    </a:ext>
                  </a:extLst>
                </a:gridCol>
                <a:gridCol w="246888">
                  <a:extLst>
                    <a:ext uri="{9D8B030D-6E8A-4147-A177-3AD203B41FA5}">
                      <a16:colId xmlns:a16="http://schemas.microsoft.com/office/drawing/2014/main" val="33561799"/>
                    </a:ext>
                  </a:extLst>
                </a:gridCol>
                <a:gridCol w="246888">
                  <a:extLst>
                    <a:ext uri="{9D8B030D-6E8A-4147-A177-3AD203B41FA5}">
                      <a16:colId xmlns:a16="http://schemas.microsoft.com/office/drawing/2014/main" val="3313766435"/>
                    </a:ext>
                  </a:extLst>
                </a:gridCol>
                <a:gridCol w="246888">
                  <a:extLst>
                    <a:ext uri="{9D8B030D-6E8A-4147-A177-3AD203B41FA5}">
                      <a16:colId xmlns:a16="http://schemas.microsoft.com/office/drawing/2014/main" val="3490745186"/>
                    </a:ext>
                  </a:extLst>
                </a:gridCol>
                <a:gridCol w="246888">
                  <a:extLst>
                    <a:ext uri="{9D8B030D-6E8A-4147-A177-3AD203B41FA5}">
                      <a16:colId xmlns:a16="http://schemas.microsoft.com/office/drawing/2014/main" val="4218040163"/>
                    </a:ext>
                  </a:extLst>
                </a:gridCol>
                <a:gridCol w="246888">
                  <a:extLst>
                    <a:ext uri="{9D8B030D-6E8A-4147-A177-3AD203B41FA5}">
                      <a16:colId xmlns:a16="http://schemas.microsoft.com/office/drawing/2014/main" val="2438965575"/>
                    </a:ext>
                  </a:extLst>
                </a:gridCol>
                <a:gridCol w="246888">
                  <a:extLst>
                    <a:ext uri="{9D8B030D-6E8A-4147-A177-3AD203B41FA5}">
                      <a16:colId xmlns:a16="http://schemas.microsoft.com/office/drawing/2014/main" val="3299182409"/>
                    </a:ext>
                  </a:extLst>
                </a:gridCol>
                <a:gridCol w="246888">
                  <a:extLst>
                    <a:ext uri="{9D8B030D-6E8A-4147-A177-3AD203B41FA5}">
                      <a16:colId xmlns:a16="http://schemas.microsoft.com/office/drawing/2014/main" val="2050711746"/>
                    </a:ext>
                  </a:extLst>
                </a:gridCol>
                <a:gridCol w="246888">
                  <a:extLst>
                    <a:ext uri="{9D8B030D-6E8A-4147-A177-3AD203B41FA5}">
                      <a16:colId xmlns:a16="http://schemas.microsoft.com/office/drawing/2014/main" val="4004366560"/>
                    </a:ext>
                  </a:extLst>
                </a:gridCol>
                <a:gridCol w="246888">
                  <a:extLst>
                    <a:ext uri="{9D8B030D-6E8A-4147-A177-3AD203B41FA5}">
                      <a16:colId xmlns:a16="http://schemas.microsoft.com/office/drawing/2014/main" val="3679854775"/>
                    </a:ext>
                  </a:extLst>
                </a:gridCol>
                <a:gridCol w="208280">
                  <a:extLst>
                    <a:ext uri="{9D8B030D-6E8A-4147-A177-3AD203B41FA5}">
                      <a16:colId xmlns:a16="http://schemas.microsoft.com/office/drawing/2014/main" val="583666441"/>
                    </a:ext>
                  </a:extLst>
                </a:gridCol>
                <a:gridCol w="208280">
                  <a:extLst>
                    <a:ext uri="{9D8B030D-6E8A-4147-A177-3AD203B41FA5}">
                      <a16:colId xmlns:a16="http://schemas.microsoft.com/office/drawing/2014/main" val="3116079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700768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- 2019-07-17 00:58:06</a:t>
                      </a:r>
                      <a:r>
                        <a:rPr kumimoji="0" lang="es-ES" sz="1000" b="0" i="0" u="none" strike="noStrike" kern="1200" cap="none" spc="0" normalizeH="0" baseline="0" noProof="0">
                          <a:ln>
                            <a:noFill/>
                          </a:ln>
                          <a:solidFill>
                            <a:prstClr val="black"/>
                          </a:solidFill>
                          <a:effectLst/>
                          <a:uLnTx/>
                          <a:uFillTx/>
                          <a:latin typeface="+mn-lt"/>
                          <a:ea typeface="+mn-ea"/>
                          <a:cs typeface="+mn-cs"/>
                        </a:rPr>
                        <a:t>
 Muy importante: ¡Conocé los productos y condiciones exentas que NO se ven afectados por el 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https://scontent.xx.fbcdn.net/v/t15.5256-10/p168x128/65726114_467986080663452_6993609657415630848_n.jpg?_nc_cat=100&amp;_nc_oc=AQkv-c11gCe0UDihnRWoYqOWI0R5H8TaE_qABFszRnh_PKQ63jjUwfhVCEmj7hQvl1U&amp;_nc_ht=scontent.xx&amp;oh=80393ae7d8b7ec5136ddafd8c82822ef&amp;oe=5E2302C0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3.17 %</a:t>
                      </a:r>
                    </a:p>
                  </a:txBody>
                  <a:tcPr/>
                </a:tc>
                <a:extLst>
                  <a:ext uri="{0D108BD9-81ED-4DB2-BD59-A6C34878D82A}">
                    <a16:rowId xmlns:a16="http://schemas.microsoft.com/office/drawing/2014/main" val="2519788782"/>
                  </a:ext>
                </a:extLst>
              </a:tr>
            </a:tbl>
          </a:graphicData>
        </a:graphic>
      </p:graphicFrame>
      <p:sp>
        <p:nvSpPr>
          <p:cNvPr id="4" name="Text Placeholder 3">
            <a:extLst>
              <a:ext uri="{FF2B5EF4-FFF2-40B4-BE49-F238E27FC236}">
                <a16:creationId xmlns:a16="http://schemas.microsoft.com/office/drawing/2014/main" id="{B01D155D-3CE6-4635-B79F-8D8F61B09A36}"/>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479541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354EC-EED2-4902-A0CC-A9F760FED4C9}"/>
              </a:ext>
            </a:extLst>
          </p:cNvPr>
          <p:cNvSpPr>
            <a:spLocks noGrp="1"/>
          </p:cNvSpPr>
          <p:nvPr>
            <p:ph type="title"/>
          </p:nvPr>
        </p:nvSpPr>
        <p:spPr/>
        <p:txBody>
          <a:bodyPr/>
          <a:lstStyle/>
          <a:p>
            <a:r>
              <a:rPr lang="es-ES"/>
              <a:t>Facebook Own Videos Table | Asociación Bancaria Costarricense - 13 of 15</a:t>
            </a:r>
            <a:endParaRPr lang="en-US"/>
          </a:p>
        </p:txBody>
      </p:sp>
      <p:graphicFrame>
        <p:nvGraphicFramePr>
          <p:cNvPr id="5" name="Table Placeholder 4">
            <a:extLst>
              <a:ext uri="{FF2B5EF4-FFF2-40B4-BE49-F238E27FC236}">
                <a16:creationId xmlns:a16="http://schemas.microsoft.com/office/drawing/2014/main" id="{F8639E5C-03B0-47FF-AB02-3271A9F7727E}"/>
              </a:ext>
            </a:extLst>
          </p:cNvPr>
          <p:cNvGraphicFramePr>
            <a:graphicFrameLocks noGrp="1"/>
          </p:cNvGraphicFramePr>
          <p:nvPr>
            <p:ph type="tbl" sz="quarter" idx="13"/>
            <p:extLst>
              <p:ext uri="{D42A27DB-BD31-4B8C-83A1-F6EECF244321}">
                <p14:modId xmlns:p14="http://schemas.microsoft.com/office/powerpoint/2010/main" val="656801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68937694"/>
                    </a:ext>
                  </a:extLst>
                </a:gridCol>
                <a:gridCol w="987552">
                  <a:extLst>
                    <a:ext uri="{9D8B030D-6E8A-4147-A177-3AD203B41FA5}">
                      <a16:colId xmlns:a16="http://schemas.microsoft.com/office/drawing/2014/main" val="808637557"/>
                    </a:ext>
                  </a:extLst>
                </a:gridCol>
                <a:gridCol w="208280">
                  <a:extLst>
                    <a:ext uri="{9D8B030D-6E8A-4147-A177-3AD203B41FA5}">
                      <a16:colId xmlns:a16="http://schemas.microsoft.com/office/drawing/2014/main" val="2564621273"/>
                    </a:ext>
                  </a:extLst>
                </a:gridCol>
                <a:gridCol w="246888">
                  <a:extLst>
                    <a:ext uri="{9D8B030D-6E8A-4147-A177-3AD203B41FA5}">
                      <a16:colId xmlns:a16="http://schemas.microsoft.com/office/drawing/2014/main" val="2288943746"/>
                    </a:ext>
                  </a:extLst>
                </a:gridCol>
                <a:gridCol w="246888">
                  <a:extLst>
                    <a:ext uri="{9D8B030D-6E8A-4147-A177-3AD203B41FA5}">
                      <a16:colId xmlns:a16="http://schemas.microsoft.com/office/drawing/2014/main" val="1846676845"/>
                    </a:ext>
                  </a:extLst>
                </a:gridCol>
                <a:gridCol w="246888">
                  <a:extLst>
                    <a:ext uri="{9D8B030D-6E8A-4147-A177-3AD203B41FA5}">
                      <a16:colId xmlns:a16="http://schemas.microsoft.com/office/drawing/2014/main" val="964541407"/>
                    </a:ext>
                  </a:extLst>
                </a:gridCol>
                <a:gridCol w="246888">
                  <a:extLst>
                    <a:ext uri="{9D8B030D-6E8A-4147-A177-3AD203B41FA5}">
                      <a16:colId xmlns:a16="http://schemas.microsoft.com/office/drawing/2014/main" val="1974740283"/>
                    </a:ext>
                  </a:extLst>
                </a:gridCol>
                <a:gridCol w="246888">
                  <a:extLst>
                    <a:ext uri="{9D8B030D-6E8A-4147-A177-3AD203B41FA5}">
                      <a16:colId xmlns:a16="http://schemas.microsoft.com/office/drawing/2014/main" val="1625911913"/>
                    </a:ext>
                  </a:extLst>
                </a:gridCol>
                <a:gridCol w="246888">
                  <a:extLst>
                    <a:ext uri="{9D8B030D-6E8A-4147-A177-3AD203B41FA5}">
                      <a16:colId xmlns:a16="http://schemas.microsoft.com/office/drawing/2014/main" val="2215299975"/>
                    </a:ext>
                  </a:extLst>
                </a:gridCol>
                <a:gridCol w="246888">
                  <a:extLst>
                    <a:ext uri="{9D8B030D-6E8A-4147-A177-3AD203B41FA5}">
                      <a16:colId xmlns:a16="http://schemas.microsoft.com/office/drawing/2014/main" val="2514426457"/>
                    </a:ext>
                  </a:extLst>
                </a:gridCol>
                <a:gridCol w="246888">
                  <a:extLst>
                    <a:ext uri="{9D8B030D-6E8A-4147-A177-3AD203B41FA5}">
                      <a16:colId xmlns:a16="http://schemas.microsoft.com/office/drawing/2014/main" val="2179933970"/>
                    </a:ext>
                  </a:extLst>
                </a:gridCol>
                <a:gridCol w="246888">
                  <a:extLst>
                    <a:ext uri="{9D8B030D-6E8A-4147-A177-3AD203B41FA5}">
                      <a16:colId xmlns:a16="http://schemas.microsoft.com/office/drawing/2014/main" val="1737961175"/>
                    </a:ext>
                  </a:extLst>
                </a:gridCol>
                <a:gridCol w="246888">
                  <a:extLst>
                    <a:ext uri="{9D8B030D-6E8A-4147-A177-3AD203B41FA5}">
                      <a16:colId xmlns:a16="http://schemas.microsoft.com/office/drawing/2014/main" val="4007551149"/>
                    </a:ext>
                  </a:extLst>
                </a:gridCol>
                <a:gridCol w="246888">
                  <a:extLst>
                    <a:ext uri="{9D8B030D-6E8A-4147-A177-3AD203B41FA5}">
                      <a16:colId xmlns:a16="http://schemas.microsoft.com/office/drawing/2014/main" val="2405867714"/>
                    </a:ext>
                  </a:extLst>
                </a:gridCol>
                <a:gridCol w="246888">
                  <a:extLst>
                    <a:ext uri="{9D8B030D-6E8A-4147-A177-3AD203B41FA5}">
                      <a16:colId xmlns:a16="http://schemas.microsoft.com/office/drawing/2014/main" val="2797035202"/>
                    </a:ext>
                  </a:extLst>
                </a:gridCol>
                <a:gridCol w="246888">
                  <a:extLst>
                    <a:ext uri="{9D8B030D-6E8A-4147-A177-3AD203B41FA5}">
                      <a16:colId xmlns:a16="http://schemas.microsoft.com/office/drawing/2014/main" val="4063142442"/>
                    </a:ext>
                  </a:extLst>
                </a:gridCol>
                <a:gridCol w="246888">
                  <a:extLst>
                    <a:ext uri="{9D8B030D-6E8A-4147-A177-3AD203B41FA5}">
                      <a16:colId xmlns:a16="http://schemas.microsoft.com/office/drawing/2014/main" val="707062294"/>
                    </a:ext>
                  </a:extLst>
                </a:gridCol>
                <a:gridCol w="246888">
                  <a:extLst>
                    <a:ext uri="{9D8B030D-6E8A-4147-A177-3AD203B41FA5}">
                      <a16:colId xmlns:a16="http://schemas.microsoft.com/office/drawing/2014/main" val="4026573027"/>
                    </a:ext>
                  </a:extLst>
                </a:gridCol>
                <a:gridCol w="246888">
                  <a:extLst>
                    <a:ext uri="{9D8B030D-6E8A-4147-A177-3AD203B41FA5}">
                      <a16:colId xmlns:a16="http://schemas.microsoft.com/office/drawing/2014/main" val="2323604449"/>
                    </a:ext>
                  </a:extLst>
                </a:gridCol>
                <a:gridCol w="246888">
                  <a:extLst>
                    <a:ext uri="{9D8B030D-6E8A-4147-A177-3AD203B41FA5}">
                      <a16:colId xmlns:a16="http://schemas.microsoft.com/office/drawing/2014/main" val="873530046"/>
                    </a:ext>
                  </a:extLst>
                </a:gridCol>
                <a:gridCol w="246888">
                  <a:extLst>
                    <a:ext uri="{9D8B030D-6E8A-4147-A177-3AD203B41FA5}">
                      <a16:colId xmlns:a16="http://schemas.microsoft.com/office/drawing/2014/main" val="556164038"/>
                    </a:ext>
                  </a:extLst>
                </a:gridCol>
                <a:gridCol w="246888">
                  <a:extLst>
                    <a:ext uri="{9D8B030D-6E8A-4147-A177-3AD203B41FA5}">
                      <a16:colId xmlns:a16="http://schemas.microsoft.com/office/drawing/2014/main" val="2912981935"/>
                    </a:ext>
                  </a:extLst>
                </a:gridCol>
                <a:gridCol w="208280">
                  <a:extLst>
                    <a:ext uri="{9D8B030D-6E8A-4147-A177-3AD203B41FA5}">
                      <a16:colId xmlns:a16="http://schemas.microsoft.com/office/drawing/2014/main" val="3835955027"/>
                    </a:ext>
                  </a:extLst>
                </a:gridCol>
                <a:gridCol w="208280">
                  <a:extLst>
                    <a:ext uri="{9D8B030D-6E8A-4147-A177-3AD203B41FA5}">
                      <a16:colId xmlns:a16="http://schemas.microsoft.com/office/drawing/2014/main" val="1782286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124607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- 2019-07-24 19:53:07</a:t>
                      </a:r>
                      <a:r>
                        <a:rPr kumimoji="0" lang="es-ES" sz="1000" b="0" i="0" u="none" strike="noStrike" kern="1200" cap="none" spc="0" normalizeH="0" baseline="0" noProof="0">
                          <a:ln>
                            <a:noFill/>
                          </a:ln>
                          <a:solidFill>
                            <a:prstClr val="black"/>
                          </a:solidFill>
                          <a:effectLst/>
                          <a:uLnTx/>
                          <a:uFillTx/>
                          <a:latin typeface="+mn-lt"/>
                          <a:ea typeface="+mn-ea"/>
                          <a:cs typeface="+mn-cs"/>
                        </a:rPr>
                        <a:t>
 El Sistema Bancario Nacional te permite hacer los pagos del IVA a través de sus plataformas virtuales y presenciales. Consulte con su banco cómo aprovechar estos servicios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https://scontent.xx.fbcdn.net/v/t15.5256-10/p228x119/65812610_2307866945993749_3076754690696806400_n.jpg?_nc_cat=101&amp;_nc_oc=AQl9w8GX6eFTn_vzQm0CAJ0pbTRMNpSZscwKzCL9kb4LaH3ol2e2-WoQvxeZca7wMFM&amp;_nc_ht=scontent.xx&amp;oh=d4c20bc3e1bd6b669ddda85ecb878dd5&amp;oe=5E24E6DB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3.00 %</a:t>
                      </a:r>
                    </a:p>
                  </a:txBody>
                  <a:tcPr/>
                </a:tc>
                <a:extLst>
                  <a:ext uri="{0D108BD9-81ED-4DB2-BD59-A6C34878D82A}">
                    <a16:rowId xmlns:a16="http://schemas.microsoft.com/office/drawing/2014/main" val="2194399400"/>
                  </a:ext>
                </a:extLst>
              </a:tr>
            </a:tbl>
          </a:graphicData>
        </a:graphic>
      </p:graphicFrame>
      <p:sp>
        <p:nvSpPr>
          <p:cNvPr id="4" name="Text Placeholder 3">
            <a:extLst>
              <a:ext uri="{FF2B5EF4-FFF2-40B4-BE49-F238E27FC236}">
                <a16:creationId xmlns:a16="http://schemas.microsoft.com/office/drawing/2014/main" id="{7B2CD500-0E9E-4DE3-BFF2-665E2058A5B1}"/>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4189407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5C7BA-93AD-4263-AE2B-1020F1EB7761}"/>
              </a:ext>
            </a:extLst>
          </p:cNvPr>
          <p:cNvSpPr>
            <a:spLocks noGrp="1"/>
          </p:cNvSpPr>
          <p:nvPr>
            <p:ph type="title"/>
          </p:nvPr>
        </p:nvSpPr>
        <p:spPr/>
        <p:txBody>
          <a:bodyPr/>
          <a:lstStyle/>
          <a:p>
            <a:r>
              <a:rPr lang="es-ES"/>
              <a:t>Facebook Own Videos Table | Asociación Bancaria Costarricense - 14 of 15</a:t>
            </a:r>
            <a:endParaRPr lang="en-US"/>
          </a:p>
        </p:txBody>
      </p:sp>
      <p:graphicFrame>
        <p:nvGraphicFramePr>
          <p:cNvPr id="5" name="Table Placeholder 4">
            <a:extLst>
              <a:ext uri="{FF2B5EF4-FFF2-40B4-BE49-F238E27FC236}">
                <a16:creationId xmlns:a16="http://schemas.microsoft.com/office/drawing/2014/main" id="{27199017-679D-4EEF-AD21-66979D897FFA}"/>
              </a:ext>
            </a:extLst>
          </p:cNvPr>
          <p:cNvGraphicFramePr>
            <a:graphicFrameLocks noGrp="1"/>
          </p:cNvGraphicFramePr>
          <p:nvPr>
            <p:ph type="tbl" sz="quarter" idx="13"/>
            <p:extLst>
              <p:ext uri="{D42A27DB-BD31-4B8C-83A1-F6EECF244321}">
                <p14:modId xmlns:p14="http://schemas.microsoft.com/office/powerpoint/2010/main" val="3606003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04671983"/>
                    </a:ext>
                  </a:extLst>
                </a:gridCol>
                <a:gridCol w="987552">
                  <a:extLst>
                    <a:ext uri="{9D8B030D-6E8A-4147-A177-3AD203B41FA5}">
                      <a16:colId xmlns:a16="http://schemas.microsoft.com/office/drawing/2014/main" val="2754817687"/>
                    </a:ext>
                  </a:extLst>
                </a:gridCol>
                <a:gridCol w="208280">
                  <a:extLst>
                    <a:ext uri="{9D8B030D-6E8A-4147-A177-3AD203B41FA5}">
                      <a16:colId xmlns:a16="http://schemas.microsoft.com/office/drawing/2014/main" val="2723169983"/>
                    </a:ext>
                  </a:extLst>
                </a:gridCol>
                <a:gridCol w="246888">
                  <a:extLst>
                    <a:ext uri="{9D8B030D-6E8A-4147-A177-3AD203B41FA5}">
                      <a16:colId xmlns:a16="http://schemas.microsoft.com/office/drawing/2014/main" val="2583853026"/>
                    </a:ext>
                  </a:extLst>
                </a:gridCol>
                <a:gridCol w="246888">
                  <a:extLst>
                    <a:ext uri="{9D8B030D-6E8A-4147-A177-3AD203B41FA5}">
                      <a16:colId xmlns:a16="http://schemas.microsoft.com/office/drawing/2014/main" val="3148070434"/>
                    </a:ext>
                  </a:extLst>
                </a:gridCol>
                <a:gridCol w="246888">
                  <a:extLst>
                    <a:ext uri="{9D8B030D-6E8A-4147-A177-3AD203B41FA5}">
                      <a16:colId xmlns:a16="http://schemas.microsoft.com/office/drawing/2014/main" val="115622746"/>
                    </a:ext>
                  </a:extLst>
                </a:gridCol>
                <a:gridCol w="246888">
                  <a:extLst>
                    <a:ext uri="{9D8B030D-6E8A-4147-A177-3AD203B41FA5}">
                      <a16:colId xmlns:a16="http://schemas.microsoft.com/office/drawing/2014/main" val="691410574"/>
                    </a:ext>
                  </a:extLst>
                </a:gridCol>
                <a:gridCol w="246888">
                  <a:extLst>
                    <a:ext uri="{9D8B030D-6E8A-4147-A177-3AD203B41FA5}">
                      <a16:colId xmlns:a16="http://schemas.microsoft.com/office/drawing/2014/main" val="4075025751"/>
                    </a:ext>
                  </a:extLst>
                </a:gridCol>
                <a:gridCol w="246888">
                  <a:extLst>
                    <a:ext uri="{9D8B030D-6E8A-4147-A177-3AD203B41FA5}">
                      <a16:colId xmlns:a16="http://schemas.microsoft.com/office/drawing/2014/main" val="2176030955"/>
                    </a:ext>
                  </a:extLst>
                </a:gridCol>
                <a:gridCol w="246888">
                  <a:extLst>
                    <a:ext uri="{9D8B030D-6E8A-4147-A177-3AD203B41FA5}">
                      <a16:colId xmlns:a16="http://schemas.microsoft.com/office/drawing/2014/main" val="2400069704"/>
                    </a:ext>
                  </a:extLst>
                </a:gridCol>
                <a:gridCol w="246888">
                  <a:extLst>
                    <a:ext uri="{9D8B030D-6E8A-4147-A177-3AD203B41FA5}">
                      <a16:colId xmlns:a16="http://schemas.microsoft.com/office/drawing/2014/main" val="10297595"/>
                    </a:ext>
                  </a:extLst>
                </a:gridCol>
                <a:gridCol w="246888">
                  <a:extLst>
                    <a:ext uri="{9D8B030D-6E8A-4147-A177-3AD203B41FA5}">
                      <a16:colId xmlns:a16="http://schemas.microsoft.com/office/drawing/2014/main" val="1282201653"/>
                    </a:ext>
                  </a:extLst>
                </a:gridCol>
                <a:gridCol w="246888">
                  <a:extLst>
                    <a:ext uri="{9D8B030D-6E8A-4147-A177-3AD203B41FA5}">
                      <a16:colId xmlns:a16="http://schemas.microsoft.com/office/drawing/2014/main" val="66272471"/>
                    </a:ext>
                  </a:extLst>
                </a:gridCol>
                <a:gridCol w="246888">
                  <a:extLst>
                    <a:ext uri="{9D8B030D-6E8A-4147-A177-3AD203B41FA5}">
                      <a16:colId xmlns:a16="http://schemas.microsoft.com/office/drawing/2014/main" val="155310799"/>
                    </a:ext>
                  </a:extLst>
                </a:gridCol>
                <a:gridCol w="246888">
                  <a:extLst>
                    <a:ext uri="{9D8B030D-6E8A-4147-A177-3AD203B41FA5}">
                      <a16:colId xmlns:a16="http://schemas.microsoft.com/office/drawing/2014/main" val="3860645936"/>
                    </a:ext>
                  </a:extLst>
                </a:gridCol>
                <a:gridCol w="246888">
                  <a:extLst>
                    <a:ext uri="{9D8B030D-6E8A-4147-A177-3AD203B41FA5}">
                      <a16:colId xmlns:a16="http://schemas.microsoft.com/office/drawing/2014/main" val="3547565108"/>
                    </a:ext>
                  </a:extLst>
                </a:gridCol>
                <a:gridCol w="246888">
                  <a:extLst>
                    <a:ext uri="{9D8B030D-6E8A-4147-A177-3AD203B41FA5}">
                      <a16:colId xmlns:a16="http://schemas.microsoft.com/office/drawing/2014/main" val="4211926218"/>
                    </a:ext>
                  </a:extLst>
                </a:gridCol>
                <a:gridCol w="246888">
                  <a:extLst>
                    <a:ext uri="{9D8B030D-6E8A-4147-A177-3AD203B41FA5}">
                      <a16:colId xmlns:a16="http://schemas.microsoft.com/office/drawing/2014/main" val="2364157819"/>
                    </a:ext>
                  </a:extLst>
                </a:gridCol>
                <a:gridCol w="246888">
                  <a:extLst>
                    <a:ext uri="{9D8B030D-6E8A-4147-A177-3AD203B41FA5}">
                      <a16:colId xmlns:a16="http://schemas.microsoft.com/office/drawing/2014/main" val="3423915853"/>
                    </a:ext>
                  </a:extLst>
                </a:gridCol>
                <a:gridCol w="246888">
                  <a:extLst>
                    <a:ext uri="{9D8B030D-6E8A-4147-A177-3AD203B41FA5}">
                      <a16:colId xmlns:a16="http://schemas.microsoft.com/office/drawing/2014/main" val="857524632"/>
                    </a:ext>
                  </a:extLst>
                </a:gridCol>
                <a:gridCol w="246888">
                  <a:extLst>
                    <a:ext uri="{9D8B030D-6E8A-4147-A177-3AD203B41FA5}">
                      <a16:colId xmlns:a16="http://schemas.microsoft.com/office/drawing/2014/main" val="1103885809"/>
                    </a:ext>
                  </a:extLst>
                </a:gridCol>
                <a:gridCol w="246888">
                  <a:extLst>
                    <a:ext uri="{9D8B030D-6E8A-4147-A177-3AD203B41FA5}">
                      <a16:colId xmlns:a16="http://schemas.microsoft.com/office/drawing/2014/main" val="2725481492"/>
                    </a:ext>
                  </a:extLst>
                </a:gridCol>
                <a:gridCol w="208280">
                  <a:extLst>
                    <a:ext uri="{9D8B030D-6E8A-4147-A177-3AD203B41FA5}">
                      <a16:colId xmlns:a16="http://schemas.microsoft.com/office/drawing/2014/main" val="1870349156"/>
                    </a:ext>
                  </a:extLst>
                </a:gridCol>
                <a:gridCol w="208280">
                  <a:extLst>
                    <a:ext uri="{9D8B030D-6E8A-4147-A177-3AD203B41FA5}">
                      <a16:colId xmlns:a16="http://schemas.microsoft.com/office/drawing/2014/main" val="2661354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642638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- 2019-09-05 20:57:46</a:t>
                      </a:r>
                      <a:r>
                        <a:rPr kumimoji="0" lang="es-ES" sz="1000" b="0" i="0" u="none" strike="noStrike" kern="1200" cap="none" spc="0" normalizeH="0" baseline="0" noProof="0">
                          <a:ln>
                            <a:noFill/>
                          </a:ln>
                          <a:solidFill>
                            <a:prstClr val="black"/>
                          </a:solidFill>
                          <a:effectLst/>
                          <a:uLnTx/>
                          <a:uFillTx/>
                          <a:latin typeface="+mn-lt"/>
                          <a:ea typeface="+mn-ea"/>
                          <a:cs typeface="+mn-cs"/>
                        </a:rPr>
                        <a:t>
 Se acerca el 5° Congreso de PLA/FT – ABCPLAT 2019. Expertos de alto nivel y temáticas de actualidad como: Reg Tech, Desafíos de AML, Intercambio de Información, Banca Corresponsal, Machine Learning, APNFDS y mucho más. https://abcplat.cr/index.html#programa
No puedes faltar a esta cita de actualización, 1 y 2 de octubre del 2019, Hotel Crowne Plaza Corobici. Inscripciones: https://abcplat.cr/form_inscripcion.html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https://scontent.xx.fbcdn.net/v/t15.5256-10/p168x128/69321037_504545080109000_4884203905266745344_n.jpg?_nc_cat=107&amp;_nc_oc=AQk8ebSvTJ2OGnMxZavuU47-FdCN4G-LD-F895agAK8uPmMlYGj-ju3th10pS953X4Y&amp;_nc_ht=scontent.xx&amp;oh=74d8be11a5f603a504cacb7f5b977aca&amp;oe=5E33F6B7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7.36 %</a:t>
                      </a:r>
                    </a:p>
                  </a:txBody>
                  <a:tcPr/>
                </a:tc>
                <a:extLst>
                  <a:ext uri="{0D108BD9-81ED-4DB2-BD59-A6C34878D82A}">
                    <a16:rowId xmlns:a16="http://schemas.microsoft.com/office/drawing/2014/main" val="2159493324"/>
                  </a:ext>
                </a:extLst>
              </a:tr>
            </a:tbl>
          </a:graphicData>
        </a:graphic>
      </p:graphicFrame>
      <p:sp>
        <p:nvSpPr>
          <p:cNvPr id="4" name="Text Placeholder 3">
            <a:extLst>
              <a:ext uri="{FF2B5EF4-FFF2-40B4-BE49-F238E27FC236}">
                <a16:creationId xmlns:a16="http://schemas.microsoft.com/office/drawing/2014/main" id="{48B411FF-0A61-40C6-8BFA-F27FA1B7CE6F}"/>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12679298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6986E-8D46-44E2-98E7-3C8E5A8E4B01}"/>
              </a:ext>
            </a:extLst>
          </p:cNvPr>
          <p:cNvSpPr>
            <a:spLocks noGrp="1"/>
          </p:cNvSpPr>
          <p:nvPr>
            <p:ph type="title"/>
          </p:nvPr>
        </p:nvSpPr>
        <p:spPr/>
        <p:txBody>
          <a:bodyPr/>
          <a:lstStyle/>
          <a:p>
            <a:r>
              <a:rPr lang="es-ES"/>
              <a:t>Facebook Own Videos Table | Asociación Bancaria Costarricense - 15 of 15</a:t>
            </a:r>
            <a:endParaRPr lang="en-US"/>
          </a:p>
        </p:txBody>
      </p:sp>
      <p:graphicFrame>
        <p:nvGraphicFramePr>
          <p:cNvPr id="5" name="Table Placeholder 4">
            <a:extLst>
              <a:ext uri="{FF2B5EF4-FFF2-40B4-BE49-F238E27FC236}">
                <a16:creationId xmlns:a16="http://schemas.microsoft.com/office/drawing/2014/main" id="{E9CD24C6-3580-4590-956E-47DCF9F9A6FF}"/>
              </a:ext>
            </a:extLst>
          </p:cNvPr>
          <p:cNvGraphicFramePr>
            <a:graphicFrameLocks noGrp="1"/>
          </p:cNvGraphicFramePr>
          <p:nvPr>
            <p:ph type="tbl" sz="quarter" idx="13"/>
            <p:extLst>
              <p:ext uri="{D42A27DB-BD31-4B8C-83A1-F6EECF244321}">
                <p14:modId xmlns:p14="http://schemas.microsoft.com/office/powerpoint/2010/main" val="3231556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86913336"/>
                    </a:ext>
                  </a:extLst>
                </a:gridCol>
                <a:gridCol w="987552">
                  <a:extLst>
                    <a:ext uri="{9D8B030D-6E8A-4147-A177-3AD203B41FA5}">
                      <a16:colId xmlns:a16="http://schemas.microsoft.com/office/drawing/2014/main" val="3742544478"/>
                    </a:ext>
                  </a:extLst>
                </a:gridCol>
                <a:gridCol w="208280">
                  <a:extLst>
                    <a:ext uri="{9D8B030D-6E8A-4147-A177-3AD203B41FA5}">
                      <a16:colId xmlns:a16="http://schemas.microsoft.com/office/drawing/2014/main" val="3367750886"/>
                    </a:ext>
                  </a:extLst>
                </a:gridCol>
                <a:gridCol w="246888">
                  <a:extLst>
                    <a:ext uri="{9D8B030D-6E8A-4147-A177-3AD203B41FA5}">
                      <a16:colId xmlns:a16="http://schemas.microsoft.com/office/drawing/2014/main" val="1449753484"/>
                    </a:ext>
                  </a:extLst>
                </a:gridCol>
                <a:gridCol w="246888">
                  <a:extLst>
                    <a:ext uri="{9D8B030D-6E8A-4147-A177-3AD203B41FA5}">
                      <a16:colId xmlns:a16="http://schemas.microsoft.com/office/drawing/2014/main" val="2799140052"/>
                    </a:ext>
                  </a:extLst>
                </a:gridCol>
                <a:gridCol w="246888">
                  <a:extLst>
                    <a:ext uri="{9D8B030D-6E8A-4147-A177-3AD203B41FA5}">
                      <a16:colId xmlns:a16="http://schemas.microsoft.com/office/drawing/2014/main" val="2297597820"/>
                    </a:ext>
                  </a:extLst>
                </a:gridCol>
                <a:gridCol w="246888">
                  <a:extLst>
                    <a:ext uri="{9D8B030D-6E8A-4147-A177-3AD203B41FA5}">
                      <a16:colId xmlns:a16="http://schemas.microsoft.com/office/drawing/2014/main" val="2479909947"/>
                    </a:ext>
                  </a:extLst>
                </a:gridCol>
                <a:gridCol w="246888">
                  <a:extLst>
                    <a:ext uri="{9D8B030D-6E8A-4147-A177-3AD203B41FA5}">
                      <a16:colId xmlns:a16="http://schemas.microsoft.com/office/drawing/2014/main" val="3529507231"/>
                    </a:ext>
                  </a:extLst>
                </a:gridCol>
                <a:gridCol w="246888">
                  <a:extLst>
                    <a:ext uri="{9D8B030D-6E8A-4147-A177-3AD203B41FA5}">
                      <a16:colId xmlns:a16="http://schemas.microsoft.com/office/drawing/2014/main" val="1509426478"/>
                    </a:ext>
                  </a:extLst>
                </a:gridCol>
                <a:gridCol w="246888">
                  <a:extLst>
                    <a:ext uri="{9D8B030D-6E8A-4147-A177-3AD203B41FA5}">
                      <a16:colId xmlns:a16="http://schemas.microsoft.com/office/drawing/2014/main" val="2943601264"/>
                    </a:ext>
                  </a:extLst>
                </a:gridCol>
                <a:gridCol w="246888">
                  <a:extLst>
                    <a:ext uri="{9D8B030D-6E8A-4147-A177-3AD203B41FA5}">
                      <a16:colId xmlns:a16="http://schemas.microsoft.com/office/drawing/2014/main" val="2258664167"/>
                    </a:ext>
                  </a:extLst>
                </a:gridCol>
                <a:gridCol w="246888">
                  <a:extLst>
                    <a:ext uri="{9D8B030D-6E8A-4147-A177-3AD203B41FA5}">
                      <a16:colId xmlns:a16="http://schemas.microsoft.com/office/drawing/2014/main" val="3101084118"/>
                    </a:ext>
                  </a:extLst>
                </a:gridCol>
                <a:gridCol w="246888">
                  <a:extLst>
                    <a:ext uri="{9D8B030D-6E8A-4147-A177-3AD203B41FA5}">
                      <a16:colId xmlns:a16="http://schemas.microsoft.com/office/drawing/2014/main" val="3196093929"/>
                    </a:ext>
                  </a:extLst>
                </a:gridCol>
                <a:gridCol w="246888">
                  <a:extLst>
                    <a:ext uri="{9D8B030D-6E8A-4147-A177-3AD203B41FA5}">
                      <a16:colId xmlns:a16="http://schemas.microsoft.com/office/drawing/2014/main" val="69117377"/>
                    </a:ext>
                  </a:extLst>
                </a:gridCol>
                <a:gridCol w="246888">
                  <a:extLst>
                    <a:ext uri="{9D8B030D-6E8A-4147-A177-3AD203B41FA5}">
                      <a16:colId xmlns:a16="http://schemas.microsoft.com/office/drawing/2014/main" val="2157325758"/>
                    </a:ext>
                  </a:extLst>
                </a:gridCol>
                <a:gridCol w="246888">
                  <a:extLst>
                    <a:ext uri="{9D8B030D-6E8A-4147-A177-3AD203B41FA5}">
                      <a16:colId xmlns:a16="http://schemas.microsoft.com/office/drawing/2014/main" val="2617595755"/>
                    </a:ext>
                  </a:extLst>
                </a:gridCol>
                <a:gridCol w="246888">
                  <a:extLst>
                    <a:ext uri="{9D8B030D-6E8A-4147-A177-3AD203B41FA5}">
                      <a16:colId xmlns:a16="http://schemas.microsoft.com/office/drawing/2014/main" val="2743196755"/>
                    </a:ext>
                  </a:extLst>
                </a:gridCol>
                <a:gridCol w="246888">
                  <a:extLst>
                    <a:ext uri="{9D8B030D-6E8A-4147-A177-3AD203B41FA5}">
                      <a16:colId xmlns:a16="http://schemas.microsoft.com/office/drawing/2014/main" val="3872684254"/>
                    </a:ext>
                  </a:extLst>
                </a:gridCol>
                <a:gridCol w="246888">
                  <a:extLst>
                    <a:ext uri="{9D8B030D-6E8A-4147-A177-3AD203B41FA5}">
                      <a16:colId xmlns:a16="http://schemas.microsoft.com/office/drawing/2014/main" val="948311196"/>
                    </a:ext>
                  </a:extLst>
                </a:gridCol>
                <a:gridCol w="246888">
                  <a:extLst>
                    <a:ext uri="{9D8B030D-6E8A-4147-A177-3AD203B41FA5}">
                      <a16:colId xmlns:a16="http://schemas.microsoft.com/office/drawing/2014/main" val="967293050"/>
                    </a:ext>
                  </a:extLst>
                </a:gridCol>
                <a:gridCol w="246888">
                  <a:extLst>
                    <a:ext uri="{9D8B030D-6E8A-4147-A177-3AD203B41FA5}">
                      <a16:colId xmlns:a16="http://schemas.microsoft.com/office/drawing/2014/main" val="1134634132"/>
                    </a:ext>
                  </a:extLst>
                </a:gridCol>
                <a:gridCol w="246888">
                  <a:extLst>
                    <a:ext uri="{9D8B030D-6E8A-4147-A177-3AD203B41FA5}">
                      <a16:colId xmlns:a16="http://schemas.microsoft.com/office/drawing/2014/main" val="3930830971"/>
                    </a:ext>
                  </a:extLst>
                </a:gridCol>
                <a:gridCol w="208280">
                  <a:extLst>
                    <a:ext uri="{9D8B030D-6E8A-4147-A177-3AD203B41FA5}">
                      <a16:colId xmlns:a16="http://schemas.microsoft.com/office/drawing/2014/main" val="4115577526"/>
                    </a:ext>
                  </a:extLst>
                </a:gridCol>
                <a:gridCol w="208280">
                  <a:extLst>
                    <a:ext uri="{9D8B030D-6E8A-4147-A177-3AD203B41FA5}">
                      <a16:colId xmlns:a16="http://schemas.microsoft.com/office/drawing/2014/main" val="1030281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667991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- 2019-06-29 00:30:13</a:t>
                      </a:r>
                      <a:r>
                        <a:rPr kumimoji="0" lang="es-ES" sz="1000" b="0" i="0" u="none" strike="noStrike" kern="1200" cap="none" spc="0" normalizeH="0" baseline="0" noProof="0">
                          <a:ln>
                            <a:noFill/>
                          </a:ln>
                          <a:solidFill>
                            <a:prstClr val="black"/>
                          </a:solidFill>
                          <a:effectLst/>
                          <a:uLnTx/>
                          <a:uFillTx/>
                          <a:latin typeface="+mn-lt"/>
                          <a:ea typeface="+mn-ea"/>
                          <a:cs typeface="+mn-cs"/>
                        </a:rPr>
                        <a:t>
 Los servicios médicos estarán gravados con un 4% de IVA ¿Querés saber cómo pasar del 4% al 0% de Impuesto? ¡Te lo contamos en este video! #HablemosDelIVA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https://scontent.xx.fbcdn.net/v/t15.5256-10/p168x128/65523873_1315693138594084_8155757658012385280_n.jpg?_nc_cat=104&amp;_nc_oc=AQm-dQDrCMAVC5vHndNAlPUuaATHLqfjnU6hEgND2Y_PdFI7xEaFYcxjwmv8MD-DpPw&amp;_nc_ht=scontent.xx&amp;oh=c428064e8e655d54adbcd351892d7231&amp;oe=5E64A28D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3.47 %</a:t>
                      </a:r>
                    </a:p>
                  </a:txBody>
                  <a:tcPr/>
                </a:tc>
                <a:extLst>
                  <a:ext uri="{0D108BD9-81ED-4DB2-BD59-A6C34878D82A}">
                    <a16:rowId xmlns:a16="http://schemas.microsoft.com/office/drawing/2014/main" val="1070956369"/>
                  </a:ext>
                </a:extLst>
              </a:tr>
            </a:tbl>
          </a:graphicData>
        </a:graphic>
      </p:graphicFrame>
      <p:sp>
        <p:nvSpPr>
          <p:cNvPr id="4" name="Text Placeholder 3">
            <a:extLst>
              <a:ext uri="{FF2B5EF4-FFF2-40B4-BE49-F238E27FC236}">
                <a16:creationId xmlns:a16="http://schemas.microsoft.com/office/drawing/2014/main" id="{CD9CE411-ABDB-4299-9085-C3F492C6B9F5}"/>
              </a:ext>
            </a:extLst>
          </p:cNvPr>
          <p:cNvSpPr>
            <a:spLocks noGrp="1"/>
          </p:cNvSpPr>
          <p:nvPr>
            <p:ph type="body" sz="quarter" idx="14"/>
          </p:nvPr>
        </p:nvSpPr>
        <p:spPr/>
        <p:txBody>
          <a:bodyPr/>
          <a:lstStyle/>
          <a:p>
            <a:r>
              <a:rPr lang="en-US"/>
              <a:t>01/01/2019 - 10/14/2019</a:t>
            </a:r>
          </a:p>
        </p:txBody>
      </p:sp>
    </p:spTree>
    <p:extLst>
      <p:ext uri="{BB962C8B-B14F-4D97-AF65-F5344CB8AC3E}">
        <p14:creationId xmlns:p14="http://schemas.microsoft.com/office/powerpoint/2010/main" val="27913428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AABA3-8231-4EDC-BAAB-144CE348A96F}"/>
              </a:ext>
            </a:extLst>
          </p:cNvPr>
          <p:cNvSpPr>
            <a:spLocks noGrp="1"/>
          </p:cNvSpPr>
          <p:nvPr>
            <p:ph type="title"/>
          </p:nvPr>
        </p:nvSpPr>
        <p:spPr/>
        <p:txBody>
          <a:bodyPr/>
          <a:lstStyle/>
          <a:p>
            <a:r>
              <a:rPr lang="en-US"/>
              <a:t>Facebook Interaction Rate By Hour | Asociación Bancaria Costarricense</a:t>
            </a:r>
          </a:p>
        </p:txBody>
      </p:sp>
      <p:graphicFrame>
        <p:nvGraphicFramePr>
          <p:cNvPr id="6" name="Chart Placeholder 5">
            <a:extLst>
              <a:ext uri="{FF2B5EF4-FFF2-40B4-BE49-F238E27FC236}">
                <a16:creationId xmlns:a16="http://schemas.microsoft.com/office/drawing/2014/main" id="{095C97F3-EBFB-4A1A-9178-0A3DAB1A3BED}"/>
              </a:ext>
            </a:extLst>
          </p:cNvPr>
          <p:cNvGraphicFramePr>
            <a:graphicFrameLocks noGrp="1"/>
          </p:cNvGraphicFramePr>
          <p:nvPr>
            <p:ph type="chart" sz="quarter" idx="13"/>
            <p:extLst>
              <p:ext uri="{D42A27DB-BD31-4B8C-83A1-F6EECF244321}">
                <p14:modId xmlns:p14="http://schemas.microsoft.com/office/powerpoint/2010/main" val="10890175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F13202-BBBF-4FC1-B0F4-40BA543959AD}"/>
              </a:ext>
            </a:extLst>
          </p:cNvPr>
          <p:cNvSpPr>
            <a:spLocks noGrp="1"/>
          </p:cNvSpPr>
          <p:nvPr>
            <p:ph type="body" sz="quarter" idx="14"/>
          </p:nvPr>
        </p:nvSpPr>
        <p:spPr/>
        <p:txBody>
          <a:bodyPr/>
          <a:lstStyle/>
          <a:p>
            <a:r>
              <a:rPr lang="en-US"/>
              <a:t>01/01/2019 - 10/14/2019</a:t>
            </a:r>
          </a:p>
        </p:txBody>
      </p:sp>
      <p:sp>
        <p:nvSpPr>
          <p:cNvPr id="5" name="Footer Placeholder 4">
            <a:extLst>
              <a:ext uri="{FF2B5EF4-FFF2-40B4-BE49-F238E27FC236}">
                <a16:creationId xmlns:a16="http://schemas.microsoft.com/office/drawing/2014/main" id="{56000F58-7473-419B-B29D-29C5F4A563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27445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4257</Words>
  <Application>Microsoft Office PowerPoint</Application>
  <PresentationFormat>On-screen Show (4:3)</PresentationFormat>
  <Paragraphs>1354</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Estadísticas Generales</vt:lpstr>
      <vt:lpstr>Crecimiento General de Seguidores | Asociación Bancaria Costarricense</vt:lpstr>
      <vt:lpstr>Demográficos Seguidores | Asociación Bancaria Costarricense</vt:lpstr>
      <vt:lpstr>Alcance | Asociación Bancaria Costarricense</vt:lpstr>
      <vt:lpstr>Engagement | Asociación Bancaria Costarricense</vt:lpstr>
      <vt:lpstr>Distribución Interacciones | Asociación Bancaria Costarricense</vt:lpstr>
      <vt:lpstr>Engagement x tipo post | Asociación Bancaria Costarricense</vt:lpstr>
      <vt:lpstr>Top 14 Posts del Periodo (Por % de interacción) | Asociación Bancaria Costarricense - 1 of 16</vt:lpstr>
      <vt:lpstr>Top 14 Posts del Periodo (Por % de interacción) | Asociación Bancaria Costarricense - 2 of 16</vt:lpstr>
      <vt:lpstr>Top 14 Posts del Periodo (Por % de interacción) | Asociación Bancaria Costarricense - 3 of 16</vt:lpstr>
      <vt:lpstr>Top 14 Posts del Periodo (Por % de interacción) | Asociación Bancaria Costarricense - 4 of 16</vt:lpstr>
      <vt:lpstr>Top 14 Posts del Periodo (Por % de interacción) | Asociación Bancaria Costarricense - 5 of 16</vt:lpstr>
      <vt:lpstr>Top 14 Posts del Periodo (Por % de interacción) | Asociación Bancaria Costarricense - 6 of 16</vt:lpstr>
      <vt:lpstr>Top 14 Posts del Periodo (Por % de interacción) | Asociación Bancaria Costarricense - 7 of 16</vt:lpstr>
      <vt:lpstr>Top 14 Posts del Periodo (Por % de interacción) | Asociación Bancaria Costarricense - 8 of 16</vt:lpstr>
      <vt:lpstr>Top 14 Posts del Periodo (Por % de interacción) | Asociación Bancaria Costarricense - 9 of 16</vt:lpstr>
      <vt:lpstr>Top 14 Posts del Periodo (Por % de interacción) | Asociación Bancaria Costarricense - 10 of 16</vt:lpstr>
      <vt:lpstr>Top 14 Posts del Periodo (Por % de interacción) | Asociación Bancaria Costarricense - 11 of 16</vt:lpstr>
      <vt:lpstr>Top 14 Posts del Periodo (Por % de interacción) | Asociación Bancaria Costarricense - 12 of 16</vt:lpstr>
      <vt:lpstr>Top 14 Posts del Periodo (Por % de interacción) | Asociación Bancaria Costarricense - 13 of 16</vt:lpstr>
      <vt:lpstr>Top 14 Posts del Periodo (Por % de interacción) | Asociación Bancaria Costarricense - 14 of 16</vt:lpstr>
      <vt:lpstr>Top 14 Posts del Periodo (Por % de interacción) | Asociación Bancaria Costarricense - 15 of 16</vt:lpstr>
      <vt:lpstr>Top 14 Posts del Periodo (Por % de interacción) | Asociación Bancaria Costarricense - 16 of 16</vt:lpstr>
      <vt:lpstr>Facebook Own Videos Table | Asociación Bancaria Costarricense - 1 of 15</vt:lpstr>
      <vt:lpstr>Facebook Own Videos Table | Asociación Bancaria Costarricense - 2 of 15</vt:lpstr>
      <vt:lpstr>Facebook Own Videos Table | Asociación Bancaria Costarricense - 3 of 15</vt:lpstr>
      <vt:lpstr>Facebook Own Videos Table | Asociación Bancaria Costarricense - 4 of 15</vt:lpstr>
      <vt:lpstr>Facebook Own Videos Table | Asociación Bancaria Costarricense - 5 of 15</vt:lpstr>
      <vt:lpstr>Facebook Own Videos Table | Asociación Bancaria Costarricense - 6 of 15</vt:lpstr>
      <vt:lpstr>Facebook Own Videos Table | Asociación Bancaria Costarricense - 7 of 15</vt:lpstr>
      <vt:lpstr>Facebook Own Videos Table | Asociación Bancaria Costarricense - 8 of 15</vt:lpstr>
      <vt:lpstr>Facebook Own Videos Table | Asociación Bancaria Costarricense - 9 of 15</vt:lpstr>
      <vt:lpstr>Facebook Own Videos Table | Asociación Bancaria Costarricense - 10 of 15</vt:lpstr>
      <vt:lpstr>Facebook Own Videos Table | Asociación Bancaria Costarricense - 11 of 15</vt:lpstr>
      <vt:lpstr>Facebook Own Videos Table | Asociación Bancaria Costarricense - 12 of 15</vt:lpstr>
      <vt:lpstr>Facebook Own Videos Table | Asociación Bancaria Costarricense - 13 of 15</vt:lpstr>
      <vt:lpstr>Facebook Own Videos Table | Asociación Bancaria Costarricense - 14 of 15</vt:lpstr>
      <vt:lpstr>Facebook Own Videos Table | Asociación Bancaria Costarricense - 15 of 15</vt:lpstr>
      <vt:lpstr>Facebook Interaction Rate By Hour | Asociación Bancaria Costarricense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Estadísticas Generales</dc:title>
  <dc:creator>Frederik Peiniger</dc:creator>
  <cp:lastModifiedBy>Frederik Peiniger</cp:lastModifiedBy>
  <cp:revision>1</cp:revision>
  <dcterms:created xsi:type="dcterms:W3CDTF">2019-10-14T19:26:49Z</dcterms:created>
  <dcterms:modified xsi:type="dcterms:W3CDTF">2019-10-14T19:30:01Z</dcterms:modified>
</cp:coreProperties>
</file>