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504</c:v>
                </c:pt>
                <c:pt idx="2">
                  <c:v>1288</c:v>
                </c:pt>
                <c:pt idx="3">
                  <c:v>732</c:v>
                </c:pt>
                <c:pt idx="4">
                  <c:v>306</c:v>
                </c:pt>
                <c:pt idx="5">
                  <c:v>102</c:v>
                </c:pt>
                <c:pt idx="6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48-4292-B7BA-B13B3B7AC7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422</c:v>
                </c:pt>
                <c:pt idx="2">
                  <c:v>1149</c:v>
                </c:pt>
                <c:pt idx="3">
                  <c:v>844</c:v>
                </c:pt>
                <c:pt idx="4">
                  <c:v>340</c:v>
                </c:pt>
                <c:pt idx="5">
                  <c:v>116</c:v>
                </c:pt>
                <c:pt idx="6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48-4292-B7BA-B13B3B7AC7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417296"/>
        <c:axId val="313411720"/>
      </c:barChart>
      <c:catAx>
        <c:axId val="31341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11720"/>
        <c:crosses val="autoZero"/>
        <c:auto val="1"/>
        <c:lblAlgn val="ctr"/>
        <c:lblOffset val="100"/>
        <c:noMultiLvlLbl val="0"/>
      </c:catAx>
      <c:valAx>
        <c:axId val="313411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1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Asociación Bancaria Costarricense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43586</c:v>
                </c:pt>
                <c:pt idx="1">
                  <c:v>43587</c:v>
                </c:pt>
                <c:pt idx="2">
                  <c:v>43588</c:v>
                </c:pt>
                <c:pt idx="3">
                  <c:v>43589</c:v>
                </c:pt>
                <c:pt idx="4">
                  <c:v>43590</c:v>
                </c:pt>
                <c:pt idx="5">
                  <c:v>43591</c:v>
                </c:pt>
                <c:pt idx="6">
                  <c:v>43592</c:v>
                </c:pt>
                <c:pt idx="7">
                  <c:v>43593</c:v>
                </c:pt>
                <c:pt idx="8">
                  <c:v>43594</c:v>
                </c:pt>
                <c:pt idx="9">
                  <c:v>43595</c:v>
                </c:pt>
                <c:pt idx="10">
                  <c:v>43596</c:v>
                </c:pt>
                <c:pt idx="11">
                  <c:v>43597</c:v>
                </c:pt>
                <c:pt idx="12">
                  <c:v>43598</c:v>
                </c:pt>
                <c:pt idx="13">
                  <c:v>43599</c:v>
                </c:pt>
                <c:pt idx="14">
                  <c:v>43600</c:v>
                </c:pt>
                <c:pt idx="15">
                  <c:v>43601</c:v>
                </c:pt>
                <c:pt idx="16">
                  <c:v>43602</c:v>
                </c:pt>
                <c:pt idx="17">
                  <c:v>43603</c:v>
                </c:pt>
                <c:pt idx="18">
                  <c:v>43604</c:v>
                </c:pt>
                <c:pt idx="19">
                  <c:v>43605</c:v>
                </c:pt>
                <c:pt idx="20">
                  <c:v>43606</c:v>
                </c:pt>
                <c:pt idx="21">
                  <c:v>43607</c:v>
                </c:pt>
                <c:pt idx="22">
                  <c:v>43608</c:v>
                </c:pt>
                <c:pt idx="23">
                  <c:v>43609</c:v>
                </c:pt>
                <c:pt idx="24">
                  <c:v>43610</c:v>
                </c:pt>
                <c:pt idx="25">
                  <c:v>43611</c:v>
                </c:pt>
                <c:pt idx="26">
                  <c:v>43612</c:v>
                </c:pt>
                <c:pt idx="27">
                  <c:v>43613</c:v>
                </c:pt>
                <c:pt idx="28">
                  <c:v>43614</c:v>
                </c:pt>
                <c:pt idx="29">
                  <c:v>43615</c:v>
                </c:pt>
                <c:pt idx="30">
                  <c:v>43616</c:v>
                </c:pt>
                <c:pt idx="31">
                  <c:v>43617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20712</c:v>
                </c:pt>
                <c:pt idx="1">
                  <c:v>26509</c:v>
                </c:pt>
                <c:pt idx="2">
                  <c:v>18209</c:v>
                </c:pt>
                <c:pt idx="3">
                  <c:v>8316</c:v>
                </c:pt>
                <c:pt idx="4">
                  <c:v>8496</c:v>
                </c:pt>
                <c:pt idx="5">
                  <c:v>8710</c:v>
                </c:pt>
                <c:pt idx="6">
                  <c:v>12298</c:v>
                </c:pt>
                <c:pt idx="7">
                  <c:v>21119</c:v>
                </c:pt>
                <c:pt idx="8">
                  <c:v>15693</c:v>
                </c:pt>
                <c:pt idx="9">
                  <c:v>5719</c:v>
                </c:pt>
                <c:pt idx="10">
                  <c:v>168</c:v>
                </c:pt>
                <c:pt idx="11">
                  <c:v>29</c:v>
                </c:pt>
                <c:pt idx="12">
                  <c:v>86</c:v>
                </c:pt>
                <c:pt idx="13">
                  <c:v>2807</c:v>
                </c:pt>
                <c:pt idx="14">
                  <c:v>8221</c:v>
                </c:pt>
                <c:pt idx="15">
                  <c:v>8383</c:v>
                </c:pt>
                <c:pt idx="16">
                  <c:v>6303</c:v>
                </c:pt>
                <c:pt idx="17">
                  <c:v>7508</c:v>
                </c:pt>
                <c:pt idx="18">
                  <c:v>9395</c:v>
                </c:pt>
                <c:pt idx="19">
                  <c:v>8813</c:v>
                </c:pt>
                <c:pt idx="20">
                  <c:v>6225</c:v>
                </c:pt>
                <c:pt idx="21">
                  <c:v>5156</c:v>
                </c:pt>
                <c:pt idx="22">
                  <c:v>18464</c:v>
                </c:pt>
                <c:pt idx="23">
                  <c:v>17110</c:v>
                </c:pt>
                <c:pt idx="24">
                  <c:v>7503</c:v>
                </c:pt>
                <c:pt idx="25">
                  <c:v>12823</c:v>
                </c:pt>
                <c:pt idx="26">
                  <c:v>9398</c:v>
                </c:pt>
                <c:pt idx="27">
                  <c:v>5750</c:v>
                </c:pt>
                <c:pt idx="28">
                  <c:v>13649</c:v>
                </c:pt>
                <c:pt idx="29">
                  <c:v>11560</c:v>
                </c:pt>
                <c:pt idx="30">
                  <c:v>11767</c:v>
                </c:pt>
                <c:pt idx="31">
                  <c:v>5879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D8-4CE9-ABFB-69026BF3BC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070432"/>
        <c:axId val="50076008"/>
      </c:lineChart>
      <c:dateAx>
        <c:axId val="50070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6008"/>
        <c:crosses val="autoZero"/>
        <c:auto val="1"/>
        <c:lblOffset val="100"/>
        <c:baseTimeUnit val="days"/>
      </c:dateAx>
      <c:valAx>
        <c:axId val="50076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0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Asociación Bancaria Costarricense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43586</c:v>
                </c:pt>
                <c:pt idx="1">
                  <c:v>43587</c:v>
                </c:pt>
                <c:pt idx="2">
                  <c:v>43588</c:v>
                </c:pt>
                <c:pt idx="3">
                  <c:v>43589</c:v>
                </c:pt>
                <c:pt idx="4">
                  <c:v>43590</c:v>
                </c:pt>
                <c:pt idx="5">
                  <c:v>43591</c:v>
                </c:pt>
                <c:pt idx="6">
                  <c:v>43592</c:v>
                </c:pt>
                <c:pt idx="7">
                  <c:v>43593</c:v>
                </c:pt>
                <c:pt idx="8">
                  <c:v>43594</c:v>
                </c:pt>
                <c:pt idx="9">
                  <c:v>43595</c:v>
                </c:pt>
                <c:pt idx="10">
                  <c:v>43596</c:v>
                </c:pt>
                <c:pt idx="11">
                  <c:v>43597</c:v>
                </c:pt>
                <c:pt idx="12">
                  <c:v>43598</c:v>
                </c:pt>
                <c:pt idx="13">
                  <c:v>43599</c:v>
                </c:pt>
                <c:pt idx="14">
                  <c:v>43600</c:v>
                </c:pt>
                <c:pt idx="15">
                  <c:v>43601</c:v>
                </c:pt>
                <c:pt idx="16">
                  <c:v>43602</c:v>
                </c:pt>
                <c:pt idx="17">
                  <c:v>43603</c:v>
                </c:pt>
                <c:pt idx="18">
                  <c:v>43604</c:v>
                </c:pt>
                <c:pt idx="19">
                  <c:v>43605</c:v>
                </c:pt>
                <c:pt idx="20">
                  <c:v>43606</c:v>
                </c:pt>
                <c:pt idx="21">
                  <c:v>43607</c:v>
                </c:pt>
                <c:pt idx="22">
                  <c:v>43608</c:v>
                </c:pt>
                <c:pt idx="23">
                  <c:v>43609</c:v>
                </c:pt>
                <c:pt idx="24">
                  <c:v>43610</c:v>
                </c:pt>
                <c:pt idx="25">
                  <c:v>43611</c:v>
                </c:pt>
                <c:pt idx="26">
                  <c:v>43612</c:v>
                </c:pt>
                <c:pt idx="27">
                  <c:v>43613</c:v>
                </c:pt>
                <c:pt idx="28">
                  <c:v>43614</c:v>
                </c:pt>
                <c:pt idx="29">
                  <c:v>43615</c:v>
                </c:pt>
                <c:pt idx="30">
                  <c:v>43616</c:v>
                </c:pt>
                <c:pt idx="31">
                  <c:v>43617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1.7332947083816099</c:v>
                </c:pt>
                <c:pt idx="1">
                  <c:v>0.56584556188464297</c:v>
                </c:pt>
                <c:pt idx="2">
                  <c:v>0.80729309682025396</c:v>
                </c:pt>
                <c:pt idx="3">
                  <c:v>1.02212602212602</c:v>
                </c:pt>
                <c:pt idx="4">
                  <c:v>1.3182674199623401</c:v>
                </c:pt>
                <c:pt idx="5">
                  <c:v>0.97588978185993103</c:v>
                </c:pt>
                <c:pt idx="6">
                  <c:v>0.93511140022767902</c:v>
                </c:pt>
                <c:pt idx="7">
                  <c:v>0.97068990008996603</c:v>
                </c:pt>
                <c:pt idx="8">
                  <c:v>0.47792009176065797</c:v>
                </c:pt>
                <c:pt idx="9">
                  <c:v>0.542052806434691</c:v>
                </c:pt>
                <c:pt idx="10">
                  <c:v>4.7619047619047601</c:v>
                </c:pt>
                <c:pt idx="11">
                  <c:v>3.4482758620689702</c:v>
                </c:pt>
                <c:pt idx="12">
                  <c:v>0</c:v>
                </c:pt>
                <c:pt idx="13">
                  <c:v>0.89063056644103999</c:v>
                </c:pt>
                <c:pt idx="14">
                  <c:v>0.717674248874833</c:v>
                </c:pt>
                <c:pt idx="15">
                  <c:v>0.429440534414887</c:v>
                </c:pt>
                <c:pt idx="16">
                  <c:v>0.618752974773917</c:v>
                </c:pt>
                <c:pt idx="17">
                  <c:v>0.65263718700053297</c:v>
                </c:pt>
                <c:pt idx="18">
                  <c:v>0.81958488557743503</c:v>
                </c:pt>
                <c:pt idx="19">
                  <c:v>0.99852490638828995</c:v>
                </c:pt>
                <c:pt idx="20">
                  <c:v>0.81927710843373502</c:v>
                </c:pt>
                <c:pt idx="21">
                  <c:v>0.93095422808378603</c:v>
                </c:pt>
                <c:pt idx="22">
                  <c:v>1.3810658578856201</c:v>
                </c:pt>
                <c:pt idx="23">
                  <c:v>2.0338983050847501</c:v>
                </c:pt>
                <c:pt idx="24">
                  <c:v>3.4652805544448899</c:v>
                </c:pt>
                <c:pt idx="25">
                  <c:v>2.90883568587694</c:v>
                </c:pt>
                <c:pt idx="26">
                  <c:v>3.05384124281762</c:v>
                </c:pt>
                <c:pt idx="27">
                  <c:v>6.0173913043478304</c:v>
                </c:pt>
                <c:pt idx="28">
                  <c:v>5.8392556231225701</c:v>
                </c:pt>
                <c:pt idx="29">
                  <c:v>4.8875432525951599</c:v>
                </c:pt>
                <c:pt idx="30">
                  <c:v>4.8355570663720604</c:v>
                </c:pt>
                <c:pt idx="31">
                  <c:v>2.5174349379146101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00-4E91-BFFA-0F01465916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075352"/>
        <c:axId val="50075680"/>
      </c:lineChart>
      <c:dateAx>
        <c:axId val="50075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5680"/>
        <c:crosses val="autoZero"/>
        <c:auto val="1"/>
        <c:lblOffset val="100"/>
        <c:baseTimeUnit val="days"/>
      </c:dateAx>
      <c:valAx>
        <c:axId val="5007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5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Asociación Bancaria Costarricense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D7-46CA-8134-D6BBFCFED2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Asociación Bancaria Costarricense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D7-46CA-8134-D6BBFCFED2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Asociación Bancaria Costarricense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D7-46CA-8134-D6BBFCFED2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Asociación Bancaria Costarricense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D7-46CA-8134-D6BBFCFED22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Asociación Bancaria Costarricense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D7-46CA-8134-D6BBFCFED22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Asociación Bancaria Costarricense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ED7-46CA-8134-D6BBFCFED22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Asociación Bancaria Costarricense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ED7-46CA-8134-D6BBFCFED22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Asociación Bancaria Costarricense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ED7-46CA-8134-D6BBFCFED2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4999336"/>
        <c:axId val="315000320"/>
      </c:barChart>
      <c:catAx>
        <c:axId val="314999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000320"/>
        <c:crosses val="autoZero"/>
        <c:auto val="1"/>
        <c:lblAlgn val="ctr"/>
        <c:lblOffset val="100"/>
        <c:noMultiLvlLbl val="0"/>
      </c:catAx>
      <c:valAx>
        <c:axId val="31500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999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Asociación Bancaria Costarricense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Status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4.30177713438247</c:v>
                </c:pt>
                <c:pt idx="1">
                  <c:v>1.4836795252225501</c:v>
                </c:pt>
                <c:pt idx="2">
                  <c:v>1.2888330390109699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C6-4B39-B85C-1CDC07F258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4996712"/>
        <c:axId val="314997040"/>
      </c:barChart>
      <c:catAx>
        <c:axId val="314996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997040"/>
        <c:crosses val="autoZero"/>
        <c:auto val="1"/>
        <c:lblAlgn val="ctr"/>
        <c:lblOffset val="100"/>
        <c:noMultiLvlLbl val="0"/>
      </c:catAx>
      <c:valAx>
        <c:axId val="31499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996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F34F0-009C-441E-ADFF-7DEB214B2D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Estadísticas Generales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295A2F-FC92-4C80-A7C3-50B6064922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Asociación Bancaria Costarricense</a:t>
            </a:r>
          </a:p>
        </p:txBody>
      </p:sp>
    </p:spTree>
    <p:extLst>
      <p:ext uri="{BB962C8B-B14F-4D97-AF65-F5344CB8AC3E}">
        <p14:creationId xmlns:p14="http://schemas.microsoft.com/office/powerpoint/2010/main" val="825031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554BE-E2E9-4AEE-9ACD-E1FDD3ADF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Crecimiento General de Seguidores | All Pages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286CDA-1D23-409A-8802-67AF3E8FEF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1126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663062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07868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3696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0603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5235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3945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7741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8897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784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Asociación Bancaria Costarricense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78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0EFAE-9831-4558-8C4B-E463FB0183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05/02/2019 - 06/01/2019</a:t>
            </a:r>
          </a:p>
        </p:txBody>
      </p:sp>
    </p:spTree>
    <p:extLst>
      <p:ext uri="{BB962C8B-B14F-4D97-AF65-F5344CB8AC3E}">
        <p14:creationId xmlns:p14="http://schemas.microsoft.com/office/powerpoint/2010/main" val="2498717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5549C-DC5D-40F1-A084-6E545E7FA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Demográficos Seguidores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37E7FA-51A2-457A-8E47-A94F761392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34409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C53ED-C6FC-4378-87DC-94CD891FD4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3D5B5-93E8-4D5E-9166-0B49FD86A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126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87A1F-7B81-4CBB-9D58-748D919DF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Alcance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092F85-39CA-4388-9E03-954E4176F0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9039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D84C36-5D7B-4CCD-B725-85EE6C8BA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1DB58-0F04-4D81-9F57-4957079E6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535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26800-93C7-4F00-AEF6-F8120E1E6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Engagement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A2777C-95E7-4E98-BCD5-1BB4FA6308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76613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CE636F-0E9E-4D10-9DFD-3F9A73C6E7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B47E4-6974-4840-AB93-0B76488A3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288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9C993-0737-4E8E-8F27-5D34245D4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Distribución Interacciones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0E45BE-8F0B-455D-AB8C-667EE73158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07376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7AC34-0100-4E23-BF09-7AE5C1315A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8B605-3414-4867-B1B3-93BC3082C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132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C3C45-68D4-4E52-85BF-AB5721723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Engagement x tipo post | All Pages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AFBEC1-4377-44A6-A079-C82C073518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9808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55BA1F-8FAB-49B9-9656-C72EE28DC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6633B-0EAD-4222-8942-843A86558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589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20CD9-104C-4906-BC7D-CE3E5BB42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Top 14 Posts del Periodo (Por % de interacción) | All Pages - 1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339FE0-4F4B-4843-8A1C-384FC7FA5D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2109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9508563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76170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9332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2710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070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383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2913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38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6543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0986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75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0938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0762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6741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3715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2232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8544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2525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785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Asociación Bancaria Costarricense - 2019-05-28 23:55:01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“Utilizá tus medios de pago de forma responsable, para que al llegar tu estado de cuenta podás pagar tranquilamente y continués disfrutando los beneficios”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https://scontent.xx.fbcdn.net/v/t1.0-9/p720x720/61298357_2110211425744448_3109309344504610816_o.png?_nc_cat=100&amp;_nc_ht=scontent.xx&amp;oh=930c80868dfca2ea42fd81cc739d3025&amp;oe=5D5455F1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06/02/2019 10:36:29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29.0828 %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379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59948E-37BA-4EB1-AC64-E419AFFDCB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</p:spTree>
    <p:extLst>
      <p:ext uri="{BB962C8B-B14F-4D97-AF65-F5344CB8AC3E}">
        <p14:creationId xmlns:p14="http://schemas.microsoft.com/office/powerpoint/2010/main" val="2071843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B9385-7B64-4F59-BA66-E88E8026A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Top 14 Posts del Periodo (Por % de interacción) | All Pages - 2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C1D4FD-06EC-4B9D-82FD-9236201448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4308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7485754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81730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7802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8400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0569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9101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5953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2638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9951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0666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8928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0822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5316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0018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7258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1998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2285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222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643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Asociación Bancaria Costarricense - 2019-05-25 16:22:51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es dejar de disfrutar, sino tener para disfrutar. ¡Ahorremos y programemos nuestros gastos! ¡Feliz fin de semana! Y recordá: #NoSeasTanPaquito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https://scontent.xx.fbcdn.net/v/t1.0-9/61405632_2103564076409183_4523018377106554880_n.png?_nc_cat=107&amp;_nc_ht=scontent.xx&amp;oh=0c11bbb4dfc98f3996bf2e95f090b92f&amp;oe=5D5B39FC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06/01/2019 10:35:07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12.4308 %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963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C52D7-BC2F-4214-A52C-BDEA99523B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</p:spTree>
    <p:extLst>
      <p:ext uri="{BB962C8B-B14F-4D97-AF65-F5344CB8AC3E}">
        <p14:creationId xmlns:p14="http://schemas.microsoft.com/office/powerpoint/2010/main" val="3669682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2E080-AB91-475C-82BE-A420BAC0E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Top 14 Posts del Periodo (Por % de interacción) | All Pages - 3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DDB598-8F47-4D9C-8B69-315C752AF9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8000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3362351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20319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5260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8914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8121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9767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5552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285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0980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4299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4618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1801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9113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2534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7465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4082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2108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1558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903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Asociación Bancaria Costarricense - 2019-05-31 01:16:13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¡Paquito seguirá aprendiendo porque quiere tener sus finanzas en orden. ¿Qué consejos le podrías compartir? ¡Contanos! #NoSeasTanPaquito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https://scontent.xx.fbcdn.net/v/t1.0-9/p720x720/61764915_2113649508733973_2512924333404323840_o.png?_nc_cat=110&amp;_nc_ht=scontent.xx&amp;oh=0fab4156797b904f7bc45a5d53b104e8&amp;oe=5D5D9001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06/02/2019 10:36:29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2.9507 %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870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2A144-9CAB-4F22-A3C6-0CA7ADE261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</p:spTree>
    <p:extLst>
      <p:ext uri="{BB962C8B-B14F-4D97-AF65-F5344CB8AC3E}">
        <p14:creationId xmlns:p14="http://schemas.microsoft.com/office/powerpoint/2010/main" val="147498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8C998-E28D-40D6-A2D2-98052A97C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Top 14 Posts del Periodo (Por % de interacción) | All Pages - 4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0CD25B-36F1-418E-BFCC-482089F25C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4729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4149272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99725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558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7106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7628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9191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9535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6051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9353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2334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7425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9906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55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2804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252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0368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6330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8622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553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Asociación Bancaria Costarricense - 2019-05-01 03:53:27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celebramos la FIRMA DEL CONVENIO DE COOPERACIÓN CON EL CLUB DE RIESGOS DE ESPAÑA, con el fin de reforzar la difusión de la cultura del riesgo en Costa Rica y servir de foro para el intercambio de ideas y experiencias sobre las mejores prácticas en materia de  riesgos derivados de la actividad financiera. En octubre tendremos el primer Congreso de Riesgo organizado por el Club y la ABC; los mantendremos informados.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https://scontent.xx.fbcdn.net/v/t15.5256-10/58734146_1129750770541443_9105518722663055360_n.jpg?_nc_cat=106&amp;_nc_ht=scontent.xx&amp;oh=b834c9327eeadf80ce0714d6ee92ac20&amp;oe=5D61EA02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05/10/2019 10:37:38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428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23CB6-7A30-41B3-8593-CF459BED11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</p:spTree>
    <p:extLst>
      <p:ext uri="{BB962C8B-B14F-4D97-AF65-F5344CB8AC3E}">
        <p14:creationId xmlns:p14="http://schemas.microsoft.com/office/powerpoint/2010/main" val="2528868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C9131-5D2D-49BC-BC9C-E9ABA07A8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Top 14 Posts del Periodo (Por % de interacción) | All Pages - 5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AC7255-4437-477A-8707-D8D1F5CDB9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0917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9453513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83565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9312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6942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1526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684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4923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4479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9082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6096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7600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7033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1028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6068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2927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6713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6896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1170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262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Asociación Bancaria Costarricense - 2019-05-21 22:14:57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Comprarse nuevas cosas está muy bien, sobre todo si somos ordenados. ¡Planifiquemos con ahorro nuestras compras! #NoSeasTanPaquito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https://scontent.xx.fbcdn.net/v/t15.5256-10/s720x720/60333933_642065302928075_220623734032039936_n.jpg?_nc_cat=103&amp;_nc_ht=scontent.xx&amp;oh=7f77d9118c56bd76f0e8d6e483c7db9a&amp;oe=5D9B9529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05/27/2019 10:36:52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690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506FAE-05F4-4755-A3DB-E955B59EC7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</p:spTree>
    <p:extLst>
      <p:ext uri="{BB962C8B-B14F-4D97-AF65-F5344CB8AC3E}">
        <p14:creationId xmlns:p14="http://schemas.microsoft.com/office/powerpoint/2010/main" val="1454685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9B4F9-8A3D-46DC-9D8C-519061B5A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Top 14 Posts del Periodo (Por % de interacción) | All Pages - 6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EE9B86-CCCE-4344-B181-30E67D7D38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2841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6868359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01570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2611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7979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7565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4345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5273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7820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0053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4085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7607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8579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6510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6128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2773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6291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8728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7286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703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Asociación Bancaria Costarricense - 2019-05-08 19:35:54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Comenzamos las aventuras de Paquito un personaje particular que necesita aprender algunas lecciones… ¿Conocés a alguien como Paquito? #NoSeasTanPaquito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https://scontent.xx.fbcdn.net/v/t15.5256-10/s720x720/59465160_1283203541829323_4835902548437106688_n.jpg?_nc_cat=102&amp;_nc_ht=scontent.xx&amp;oh=678589f460a28856166e0408e72a26e3&amp;oe=5D71955B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05/15/2019 10:35:14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357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94F580-9E51-45DA-8FC5-D9EC16BDDB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</p:spTree>
    <p:extLst>
      <p:ext uri="{BB962C8B-B14F-4D97-AF65-F5344CB8AC3E}">
        <p14:creationId xmlns:p14="http://schemas.microsoft.com/office/powerpoint/2010/main" val="2804161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C0049-ECE7-4697-8A59-3DCEED663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Top 14 Posts del Periodo (Por % de interacción) | All Pages - 7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8CFFE1-A3D6-4BD1-88A7-A2DE05B46A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5786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8348505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30265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5600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5284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5645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9639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3041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7174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5718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8250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1043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4324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4357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2113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2077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9544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2303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631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437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Asociación Bancaria Costarricense - 2019-05-14 23:02:06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Toda acción, tiene consecuencias. ¿Estás siendo ordenado o le estás siguiendo el ejemplo a Paquito? Disfrutá de sus cosas, pero de forma responsable. (Compartí este consejo con algún Paquito). #NoSeasTanPaquito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https://scontent.xx.fbcdn.net/v/t15.5256-10/s720x720/59654508_2304775359766021_3641723231502598144_n.jpg?_nc_cat=106&amp;_nc_ht=scontent.xx&amp;oh=1422b9c2c15c802c390bafe8af7fccd6&amp;oe=5D6046DA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10:34:55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723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03F1D-EBC1-448D-9CEF-9D8AF2E60D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</p:spTree>
    <p:extLst>
      <p:ext uri="{BB962C8B-B14F-4D97-AF65-F5344CB8AC3E}">
        <p14:creationId xmlns:p14="http://schemas.microsoft.com/office/powerpoint/2010/main" val="2550423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66398-76BA-4F43-8227-31451645E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Top 14 Posts del Periodo (Por % de interacción) | All Pages - 8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E18685-E6B9-43CB-BBF3-0B36DB54B4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13594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5451268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51237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4622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8763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8759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4323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8635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9329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2865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693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8968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3879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2094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9298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8272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8091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3224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931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908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Asociación Bancaria Costarricense - 2019-05-08 02:30:48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https://scontent.xx.fbcdn.net/v/t1.0-9/s720x720/59762397_2075605799205011_4801199148260917248_n.jpg?_nc_cat=106&amp;_nc_ht=scontent.xx&amp;oh=396ce20cae6d7d044efefd3728ac9678&amp;oe=5D76B04F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10:36:14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054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E698A3-955D-4714-889F-81F00C3106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</p:spTree>
    <p:extLst>
      <p:ext uri="{BB962C8B-B14F-4D97-AF65-F5344CB8AC3E}">
        <p14:creationId xmlns:p14="http://schemas.microsoft.com/office/powerpoint/2010/main" val="2144016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BF52F-F226-4FA6-B760-448017DDB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Top 14 Posts del Periodo (Por % de interacción) | All Pages - 9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BD216F-F735-419D-9CAF-8BAD6446A4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9727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3868366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27496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5389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4439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0359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4033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7690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2853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5214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9525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9156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4344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6622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5972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1335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8940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4016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5322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01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Asociación Bancaria Costarricense - 2019-05-08 02:30:00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https://scontent.xx.fbcdn.net/v/t1.0-9/59762344_2075605019205089_3237076482597584896_n.jpg?_nc_cat=102&amp;_nc_ht=scontent.xx&amp;oh=0217c4527c0b2e08f387b7684fe55cbd&amp;oe=5D76A712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10:36:14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012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75CC5-1B7A-42AE-A06A-A223A01852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</p:spTree>
    <p:extLst>
      <p:ext uri="{BB962C8B-B14F-4D97-AF65-F5344CB8AC3E}">
        <p14:creationId xmlns:p14="http://schemas.microsoft.com/office/powerpoint/2010/main" val="3251398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6C625-E476-45B1-8748-4729A60FB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Top 14 Posts del Periodo (Por % de interacción) | All Pages - 10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D84888-D679-4F56-8221-65D52800C2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9811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7008011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12574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3407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2334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5706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4592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1990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0739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5356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2152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1541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2826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7951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1876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3433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0632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8078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3981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26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Asociación Bancaria Costarricense - 2019-05-08 02:31:59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https://scontent.xx.fbcdn.net/v/t1.0-9/p720x720/20664583_1337080233057575_1383002288924215330_n.jpg?_nc_cat=106&amp;_nc_ht=scontent.xx&amp;oh=2055f04bd22bd16b2a5a0c9456536c4b&amp;oe=5D664C3C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10:37:31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633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4421E-5941-44FA-BB49-57D0ED2FD1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</p:spTree>
    <p:extLst>
      <p:ext uri="{BB962C8B-B14F-4D97-AF65-F5344CB8AC3E}">
        <p14:creationId xmlns:p14="http://schemas.microsoft.com/office/powerpoint/2010/main" val="19526798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951E5-25C8-4A55-98BE-2F7678E22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Top 14 Posts del Periodo (Por % de interacción) | All Pages - 11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1905DF-3BA7-4B0E-B293-DDED3B003D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9769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3147005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67683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3465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6288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2520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343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3893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449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6209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0094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4779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8472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6109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0595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4036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6471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6423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7804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8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Asociación Bancaria Costarricense - 2019-05-11 14:52:56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Nuestro amigo Paquito se fue de paseo🏝 ¿Y sabés lo que le pasó? Velo en el video… Este fin de semana: #NoSeasTanPaquito. (Compartí este video con alguien que de repente lo necesita).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https://scontent.xx.fbcdn.net/v/t15.5256-10/s720x720/59797541_2337864646234868_1995777186832842752_n.jpg?_nc_cat=103&amp;_nc_ht=scontent.xx&amp;oh=b562da27295686d07e644e850deeb4f0&amp;oe=5D712CAC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05/15/2019 10:35:14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451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F84E3-043C-4083-84DF-AAC171E8BF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</p:spTree>
    <p:extLst>
      <p:ext uri="{BB962C8B-B14F-4D97-AF65-F5344CB8AC3E}">
        <p14:creationId xmlns:p14="http://schemas.microsoft.com/office/powerpoint/2010/main" val="2192056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06CE5-DB3A-43F3-8AFB-FF999D815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Top 14 Posts del Periodo (Por % de interacción) | All Pages - 12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627652-940C-4441-8919-321B884DD7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2302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788488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67759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4407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4062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3619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1788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7845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1000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6799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8845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5532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597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5876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8161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9647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7996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8173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5679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731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Asociación Bancaria Costarricense - 2019-05-02 19:26:53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https://scontent.xx.fbcdn.net/v/t1.0-9/s720x720/59762397_2075605799205011_4801199148260917248_n.jpg?_nc_cat=106&amp;_nc_ht=scontent.xx&amp;oh=396ce20cae6d7d044efefd3728ac9678&amp;oe=5D76B04F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10:37:31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391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C3E23-81CF-4828-85BC-062EDB5061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</p:spTree>
    <p:extLst>
      <p:ext uri="{BB962C8B-B14F-4D97-AF65-F5344CB8AC3E}">
        <p14:creationId xmlns:p14="http://schemas.microsoft.com/office/powerpoint/2010/main" val="377493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C5F95-500F-4879-9A13-7B272AE03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Top 14 Posts del Periodo (Por % de interacción) | All Pages - 13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4A4726-F039-4687-9C58-1188864CEA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6432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2743769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67685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2063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4399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9760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0819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8703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3550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4233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3299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1842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4737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8473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8653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5490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4325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7180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6925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478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Asociación Bancaria Costarricense - 2019-05-17 23:16:22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¿Alguna vez el ahorro ha sido una salvada para vos? Tu historia podría ser una próxima aventura para AYUDAR a Paquito. ¡Contanos! (Si conocés alguien con una buena historia de ahorro, compartile esta publicación). #NoSeasTanPaquito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https://scontent.xx.fbcdn.net/v/t15.5256-10/s720x720/59492714_448852092592737_6975574084717379584_n.jpg?_nc_cat=101&amp;_nc_ht=scontent.xx&amp;oh=b6b3c7f50172d43d4854b0a9b5160c46&amp;oe=5D9B31F4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05/18/2019 10:33:58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034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B4137-E5D7-42E3-BC71-47C6F9531F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</p:spTree>
    <p:extLst>
      <p:ext uri="{BB962C8B-B14F-4D97-AF65-F5344CB8AC3E}">
        <p14:creationId xmlns:p14="http://schemas.microsoft.com/office/powerpoint/2010/main" val="12506516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D9FDC-F035-4768-839C-88F7489F3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Top 14 Posts del Periodo (Por % de interacción) | All Pages - 14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1F8F3D-B06A-4C51-8FE7-A5D6DB7B2F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7619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4016321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39029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3041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1195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8851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5310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3789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847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2922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0208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6018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6054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629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7234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9150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9562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7761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720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308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Asociación Bancaria Costarricense - 2019-05-08 02:29:09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https://scontent.xx.fbcdn.net/v/t1.0-9/59610076_2075604282538496_2252746106649706496_n.jpg?_nc_cat=105&amp;_nc_ht=scontent.xx&amp;oh=66f325930a5783340e62f05ac1e18ad7&amp;oe=5D68C4C2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10:37:31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442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4268BE-87DA-4CC5-A0EA-08E7475ABD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</p:spTree>
    <p:extLst>
      <p:ext uri="{BB962C8B-B14F-4D97-AF65-F5344CB8AC3E}">
        <p14:creationId xmlns:p14="http://schemas.microsoft.com/office/powerpoint/2010/main" val="31795011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7F148-11C8-42E6-B766-63E90501A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All Pages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BF81B7-B1E5-4A22-A04E-F34E67F867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4678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742127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8231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0672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2462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6917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1924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5315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0359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8388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2567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1234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6252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1327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1360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1000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0470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2477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8392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8451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3249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6155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41910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36852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7990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730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9AFC97-A388-4594-838D-77E05869EE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</p:spTree>
    <p:extLst>
      <p:ext uri="{BB962C8B-B14F-4D97-AF65-F5344CB8AC3E}">
        <p14:creationId xmlns:p14="http://schemas.microsoft.com/office/powerpoint/2010/main" val="37600297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38E88-B8B0-48C8-B967-E2D00E632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All Pages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E845E1-E5A1-4019-BCC7-9C516F71B9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2452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074295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3250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6041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6777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1255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9117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1755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3777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7617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3010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2901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5690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0757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0742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4292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3035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5016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3066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8636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2591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5415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1678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6979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4627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896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Asociación Bancaria Costarricense - 2019-05-17 22:59:13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#NoSeasTanPaquito - Video 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¿Alguna vez el ahorro ha sido una salvada para vos? Tu historia podría ser una próxima aventura para AYUDAR a Paquito. ¡Contanos! (Si conocés alguien con una buena historia de ahorro, compartile esta publicación). #NoSeasTanPaquito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https://scontent.xx.fbcdn.net/v/t15.5256-10/p168x128/59492714_448852092592737_6975574084717379584_n.jpg?_nc_cat=101&amp;_nc_ht=scontent.xx&amp;oh=d7806873a55db24fbef3c2d910591379&amp;oe=5D9ABEBA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06/03/2019 06:16:32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447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8328A-1D4A-45B9-BE90-139BDD2B7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</p:spTree>
    <p:extLst>
      <p:ext uri="{BB962C8B-B14F-4D97-AF65-F5344CB8AC3E}">
        <p14:creationId xmlns:p14="http://schemas.microsoft.com/office/powerpoint/2010/main" val="38731260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7B64E-358F-44D8-B30C-FF1DCD396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All Pages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89EB9B-9A6D-40CC-A820-EB354B41D0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1531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926357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8642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4524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3386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5367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9040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4097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3467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3740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5905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8596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9067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1150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5568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3818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7512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7774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6432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5043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2829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1594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9032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5955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3598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47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Asociación Bancaria Costarricense - 2019-05-14 22:42:27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 acción, tiene consecuencias. ¿Estás siendo ordenado o le estás siguiendo el ejemplo a Paquito? Disfrutá de sus cosas, pero de forma responsable. (Compartí este consejo con algún Paquito). #NoSeasTanPaquito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https://scontent.xx.fbcdn.net/v/t15.5256-10/p168x128/59654508_2304775359766021_3641723231502598144_n.jpg?_nc_cat=106&amp;_nc_ht=scontent.xx&amp;oh=1b0e9eec2fa4e112ffa273b25055ef52&amp;oe=5D59A9AA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06/03/2019 06:16:32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976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056D98-F9E2-4A30-B846-AA02FAEE65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</p:spTree>
    <p:extLst>
      <p:ext uri="{BB962C8B-B14F-4D97-AF65-F5344CB8AC3E}">
        <p14:creationId xmlns:p14="http://schemas.microsoft.com/office/powerpoint/2010/main" val="37546691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EB530-318E-43E0-968C-3C815D557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All Pages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6CFFEA-C37B-4B80-8EAA-093E495E62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6552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208019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9813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0725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1607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623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8182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7973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1963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500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650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1855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8304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1375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4478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518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2446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2266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6022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709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158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7161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7232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9595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5150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457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Asociación Bancaria Costarricense - 2019-05-01 03:53:33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celebramos la FIRMA DEL CONVENIO DE COOPERACIÓN CON EL CLUB DE RIESGOS DE ESPAÑA, con el fin de reforzar la difusión de la cultura del riesgo en Costa Rica y servir de foro para el intercambio de ideas y experiencias sobre las mejores prácticas en materia de  riesgos derivados de la actividad financiera. En octubre tendremos el primer Congreso de Riesgo organizado por el Club y la ABC; los mantendremos informados.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https://scontent.xx.fbcdn.net/v/t15.5256-10/p160x160/58734146_1129750770541443_9105518722663055360_n.jpg?_nc_cat=106&amp;_nc_ht=scontent.xx&amp;oh=9a340a3b3f5b8d1bcc1cdb7a6248fdce&amp;oe=5D87ED64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06/03/2019 06:16:32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296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BB409-6253-4F7E-9701-8EFCAF6EA5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</p:spTree>
    <p:extLst>
      <p:ext uri="{BB962C8B-B14F-4D97-AF65-F5344CB8AC3E}">
        <p14:creationId xmlns:p14="http://schemas.microsoft.com/office/powerpoint/2010/main" val="24124605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CB159-C3AD-40A8-8820-486FF3EA0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All Pages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4D4C3D-7A96-43DF-B04C-0A8BFFAF40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746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97213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40724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0844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9400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7554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8030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4228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510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8720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0251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3567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7273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8492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8917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5354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7332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7260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9943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4918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8689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7475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2197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40378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4405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384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Asociación Bancaria Costarricense - 2019-05-11 14:53:11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#NoSeasTanPaquito - Video 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 amigo Paquito se fue de paseo🏝 ¿Y sabés lo que le pasó? Velo en el video… Este fin de semana: #NoSeasTanPaquito. (Compartí este video con alguien que de repente lo necesita).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https://scontent.xx.fbcdn.net/v/t15.5256-10/p168x128/59797541_2337864646234868_1995777186832842752_n.jpg?_nc_cat=103&amp;_nc_ht=scontent.xx&amp;oh=a1797e53c41c39330e8f785401210184&amp;oe=5D5AB1DC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06/03/2019 06:16:32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506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60706-1479-482F-8CE2-7AF82518A3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</p:spTree>
    <p:extLst>
      <p:ext uri="{BB962C8B-B14F-4D97-AF65-F5344CB8AC3E}">
        <p14:creationId xmlns:p14="http://schemas.microsoft.com/office/powerpoint/2010/main" val="15953751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787F4-8154-467E-A87F-DF045E250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All Pages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6459F4-02CC-4463-BEC9-5AEAC1667A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7077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755122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7751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3941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4886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9866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6065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7843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4532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1886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9006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208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145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788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8172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6850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5307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5790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9009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8204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6957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1485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9149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5636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9633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07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Asociación Bancaria Costarricense - 2019-05-21 22:15:13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#NoSeasTanPaquiito-Video 5 - Compra Pantalla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Comprarse nuevas cosas está muy bien, sobre todo si somos ordenados. ¡Planifiquemos con ahorro nuestras compras! #NoSeasTanPaquito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https://scontent.xx.fbcdn.net/v/t15.5256-10/p168x128/60333933_642065302928075_220623734032039936_n.jpg?_nc_cat=103&amp;_nc_ht=scontent.xx&amp;oh=5b36453d59ebf969fd02ca990fd31dcc&amp;oe=5D8D9943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06/03/2019 06:16:32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277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89DE6D-7A32-43DE-8D96-D10A3012A0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05/01/2019 - 06/01/2019</a:t>
            </a:r>
          </a:p>
        </p:txBody>
      </p:sp>
    </p:spTree>
    <p:extLst>
      <p:ext uri="{BB962C8B-B14F-4D97-AF65-F5344CB8AC3E}">
        <p14:creationId xmlns:p14="http://schemas.microsoft.com/office/powerpoint/2010/main" val="31194956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2481</Words>
  <Application>Microsoft Office PowerPoint</Application>
  <PresentationFormat>On-screen Show (4:3)</PresentationFormat>
  <Paragraphs>843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Estadísticas Generales</vt:lpstr>
      <vt:lpstr>Crecimiento General de Seguidores | All Pages</vt:lpstr>
      <vt:lpstr>Demográficos Seguidores | All Pages</vt:lpstr>
      <vt:lpstr>Alcance | All Pages</vt:lpstr>
      <vt:lpstr>Engagement | All Pages</vt:lpstr>
      <vt:lpstr>Distribución Interacciones | All Pages</vt:lpstr>
      <vt:lpstr>Engagement x tipo post | All Pages</vt:lpstr>
      <vt:lpstr>Top 14 Posts del Periodo (Por % de interacción) | All Pages - 1 of 14</vt:lpstr>
      <vt:lpstr>Top 14 Posts del Periodo (Por % de interacción) | All Pages - 2 of 14</vt:lpstr>
      <vt:lpstr>Top 14 Posts del Periodo (Por % de interacción) | All Pages - 3 of 14</vt:lpstr>
      <vt:lpstr>Top 14 Posts del Periodo (Por % de interacción) | All Pages - 4 of 14</vt:lpstr>
      <vt:lpstr>Top 14 Posts del Periodo (Por % de interacción) | All Pages - 5 of 14</vt:lpstr>
      <vt:lpstr>Top 14 Posts del Periodo (Por % de interacción) | All Pages - 6 of 14</vt:lpstr>
      <vt:lpstr>Top 14 Posts del Periodo (Por % de interacción) | All Pages - 7 of 14</vt:lpstr>
      <vt:lpstr>Top 14 Posts del Periodo (Por % de interacción) | All Pages - 8 of 14</vt:lpstr>
      <vt:lpstr>Top 14 Posts del Periodo (Por % de interacción) | All Pages - 9 of 14</vt:lpstr>
      <vt:lpstr>Top 14 Posts del Periodo (Por % de interacción) | All Pages - 10 of 14</vt:lpstr>
      <vt:lpstr>Top 14 Posts del Periodo (Por % de interacción) | All Pages - 11 of 14</vt:lpstr>
      <vt:lpstr>Top 14 Posts del Periodo (Por % de interacción) | All Pages - 12 of 14</vt:lpstr>
      <vt:lpstr>Top 14 Posts del Periodo (Por % de interacción) | All Pages - 13 of 14</vt:lpstr>
      <vt:lpstr>Top 14 Posts del Periodo (Por % de interacción) | All Pages - 14 of 14</vt:lpstr>
      <vt:lpstr>Facebook Own Videos Table | All Pages - 1 of 6</vt:lpstr>
      <vt:lpstr>Facebook Own Videos Table | All Pages - 2 of 6</vt:lpstr>
      <vt:lpstr>Facebook Own Videos Table | All Pages - 3 of 6</vt:lpstr>
      <vt:lpstr>Facebook Own Videos Table | All Pages - 4 of 6</vt:lpstr>
      <vt:lpstr>Facebook Own Videos Table | All Pages - 5 of 6</vt:lpstr>
      <vt:lpstr>Facebook Own Videos Table | All Pages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Estadísticas Generales</dc:title>
  <dc:creator>Frederik Peiniger</dc:creator>
  <cp:lastModifiedBy>Frederik Peiniger</cp:lastModifiedBy>
  <cp:revision>1</cp:revision>
  <dcterms:created xsi:type="dcterms:W3CDTF">2019-06-03T04:46:26Z</dcterms:created>
  <dcterms:modified xsi:type="dcterms:W3CDTF">2019-06-03T04:48:01Z</dcterms:modified>
</cp:coreProperties>
</file>