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Lst>
  <p:sldSz cx="9144000" cy="6858000" type="screen4x3"/>
  <p:notesSz cx="6858000" cy="9144000"/>
  <p:embeddedFontLst>
    <p:embeddedFont>
      <p:font typeface="Calibri" panose="020F0502020204030204" pitchFamily="34" charset="0"/>
      <p:regular r:id="rId16"/>
      <p:bold r:id="rId17"/>
      <p:italic r:id="rId18"/>
      <p:boldItalic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8/19/2019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8/19/2019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8/19/2019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8/19/2019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8/19/2019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8/19/2019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8/19/2019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8/19/2019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8/19/2019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8/19/2019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63AC6E-5E15-45C6-A9F1-824DA7024E15}"/>
              </a:ext>
            </a:extLst>
          </p:cNvPr>
          <p:cNvSpPr>
            <a:spLocks noGrp="1"/>
          </p:cNvSpPr>
          <p:nvPr>
            <p:ph type="title"/>
          </p:nvPr>
        </p:nvSpPr>
        <p:spPr/>
        <p:txBody>
          <a:bodyPr/>
          <a:lstStyle/>
          <a:p>
            <a:r>
              <a:rPr lang="en-US"/>
              <a:t>Instagram Posts Table | All Pages - 1 of 14</a:t>
            </a:r>
          </a:p>
        </p:txBody>
      </p:sp>
      <p:graphicFrame>
        <p:nvGraphicFramePr>
          <p:cNvPr id="5" name="Table Placeholder 4">
            <a:extLst>
              <a:ext uri="{FF2B5EF4-FFF2-40B4-BE49-F238E27FC236}">
                <a16:creationId xmlns:a16="http://schemas.microsoft.com/office/drawing/2014/main" id="{4AA67F65-C82C-4627-A8C4-49B96FA2B719}"/>
              </a:ext>
            </a:extLst>
          </p:cNvPr>
          <p:cNvGraphicFramePr>
            <a:graphicFrameLocks noGrp="1"/>
          </p:cNvGraphicFramePr>
          <p:nvPr>
            <p:ph type="tbl" sz="quarter" idx="13"/>
            <p:extLst>
              <p:ext uri="{D42A27DB-BD31-4B8C-83A1-F6EECF244321}">
                <p14:modId xmlns:p14="http://schemas.microsoft.com/office/powerpoint/2010/main" val="2047890118"/>
              </p:ext>
            </p:extLst>
          </p:nvPr>
        </p:nvGraphicFramePr>
        <p:xfrm>
          <a:off x="457200" y="1731963"/>
          <a:ext cx="8229598" cy="4236720"/>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3610540733"/>
                    </a:ext>
                  </a:extLst>
                </a:gridCol>
                <a:gridCol w="1234439">
                  <a:extLst>
                    <a:ext uri="{9D8B030D-6E8A-4147-A177-3AD203B41FA5}">
                      <a16:colId xmlns:a16="http://schemas.microsoft.com/office/drawing/2014/main" val="360323246"/>
                    </a:ext>
                  </a:extLst>
                </a:gridCol>
                <a:gridCol w="576072">
                  <a:extLst>
                    <a:ext uri="{9D8B030D-6E8A-4147-A177-3AD203B41FA5}">
                      <a16:colId xmlns:a16="http://schemas.microsoft.com/office/drawing/2014/main" val="18537294"/>
                    </a:ext>
                  </a:extLst>
                </a:gridCol>
                <a:gridCol w="576072">
                  <a:extLst>
                    <a:ext uri="{9D8B030D-6E8A-4147-A177-3AD203B41FA5}">
                      <a16:colId xmlns:a16="http://schemas.microsoft.com/office/drawing/2014/main" val="1847864682"/>
                    </a:ext>
                  </a:extLst>
                </a:gridCol>
                <a:gridCol w="576072">
                  <a:extLst>
                    <a:ext uri="{9D8B030D-6E8A-4147-A177-3AD203B41FA5}">
                      <a16:colId xmlns:a16="http://schemas.microsoft.com/office/drawing/2014/main" val="4027869122"/>
                    </a:ext>
                  </a:extLst>
                </a:gridCol>
                <a:gridCol w="576072">
                  <a:extLst>
                    <a:ext uri="{9D8B030D-6E8A-4147-A177-3AD203B41FA5}">
                      <a16:colId xmlns:a16="http://schemas.microsoft.com/office/drawing/2014/main" val="2331496736"/>
                    </a:ext>
                  </a:extLst>
                </a:gridCol>
                <a:gridCol w="576072">
                  <a:extLst>
                    <a:ext uri="{9D8B030D-6E8A-4147-A177-3AD203B41FA5}">
                      <a16:colId xmlns:a16="http://schemas.microsoft.com/office/drawing/2014/main" val="2884090655"/>
                    </a:ext>
                  </a:extLst>
                </a:gridCol>
                <a:gridCol w="576072">
                  <a:extLst>
                    <a:ext uri="{9D8B030D-6E8A-4147-A177-3AD203B41FA5}">
                      <a16:colId xmlns:a16="http://schemas.microsoft.com/office/drawing/2014/main" val="4041585147"/>
                    </a:ext>
                  </a:extLst>
                </a:gridCol>
                <a:gridCol w="576072">
                  <a:extLst>
                    <a:ext uri="{9D8B030D-6E8A-4147-A177-3AD203B41FA5}">
                      <a16:colId xmlns:a16="http://schemas.microsoft.com/office/drawing/2014/main" val="1889407164"/>
                    </a:ext>
                  </a:extLst>
                </a:gridCol>
                <a:gridCol w="576072">
                  <a:extLst>
                    <a:ext uri="{9D8B030D-6E8A-4147-A177-3AD203B41FA5}">
                      <a16:colId xmlns:a16="http://schemas.microsoft.com/office/drawing/2014/main" val="3298046176"/>
                    </a:ext>
                  </a:extLst>
                </a:gridCol>
                <a:gridCol w="576072">
                  <a:extLst>
                    <a:ext uri="{9D8B030D-6E8A-4147-A177-3AD203B41FA5}">
                      <a16:colId xmlns:a16="http://schemas.microsoft.com/office/drawing/2014/main" val="35132282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1923099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goustocooking - 2019-07-31 18:30:10</a:t>
                      </a:r>
                      <a:r>
                        <a:rPr kumimoji="0" lang="en-US" sz="1000" b="0" i="0" u="none" strike="noStrike" kern="1200" cap="none" spc="0" normalizeH="0" baseline="0" noProof="0">
                          <a:ln>
                            <a:noFill/>
                          </a:ln>
                          <a:solidFill>
                            <a:prstClr val="black"/>
                          </a:solidFill>
                          <a:effectLst/>
                          <a:uLnTx/>
                          <a:uFillTx/>
                          <a:latin typeface="+mn-lt"/>
                          <a:ea typeface="+mn-ea"/>
                          <a:cs typeface="+mn-cs"/>
                        </a:rPr>
                        <a:t>
 Long day? Escape to Spain for the night with this simple paella-inspired Prawn, Red Pepper &amp; Saffron Orzo. It's smoky, summery and will bring on the holiday vibes in just 25 mins – Arriba!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https://www.instagram.com/p/B0ln_-4CZq8/media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08/19/2019 14:09:51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11097</a:t>
                      </a:r>
                    </a:p>
                  </a:txBody>
                  <a:tcPr/>
                </a:tc>
                <a:extLst>
                  <a:ext uri="{0D108BD9-81ED-4DB2-BD59-A6C34878D82A}">
                    <a16:rowId xmlns:a16="http://schemas.microsoft.com/office/drawing/2014/main" val="12295589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goustocooking - 2019-07-30 19:35:04</a:t>
                      </a:r>
                      <a:r>
                        <a:rPr kumimoji="0" lang="en-US" sz="1000" b="0" i="0" u="none" strike="noStrike" kern="1200" cap="none" spc="0" normalizeH="0" baseline="0" noProof="0">
                          <a:ln>
                            <a:noFill/>
                          </a:ln>
                          <a:solidFill>
                            <a:prstClr val="black"/>
                          </a:solidFill>
                          <a:effectLst/>
                          <a:uLnTx/>
                          <a:uFillTx/>
                          <a:latin typeface="+mn-lt"/>
                          <a:ea typeface="+mn-ea"/>
                          <a:cs typeface="+mn-cs"/>
                        </a:rPr>
                        <a:t>
 Get ready for a banger! 💣
Roast up some British Cumberland sausages whack them in a crispy ciabatta add some sweet Romano peppers and oozy mozzarella then pile on the basil nut pesto and serve with greens and wedges. Bite. Hold for the taste explosion. BOOM. Dinner, done.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https://www.instagram.com/p/B0jKodfDuXY/media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08/19/2019 14:09:51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11094</a:t>
                      </a:r>
                    </a:p>
                  </a:txBody>
                  <a:tcPr/>
                </a:tc>
                <a:extLst>
                  <a:ext uri="{0D108BD9-81ED-4DB2-BD59-A6C34878D82A}">
                    <a16:rowId xmlns:a16="http://schemas.microsoft.com/office/drawing/2014/main" val="218701663"/>
                  </a:ext>
                </a:extLst>
              </a:tr>
            </a:tbl>
          </a:graphicData>
        </a:graphic>
      </p:graphicFrame>
      <p:sp>
        <p:nvSpPr>
          <p:cNvPr id="4" name="Text Placeholder 3">
            <a:extLst>
              <a:ext uri="{FF2B5EF4-FFF2-40B4-BE49-F238E27FC236}">
                <a16:creationId xmlns:a16="http://schemas.microsoft.com/office/drawing/2014/main" id="{D6CA5AE9-D74E-4A07-B815-61B0F9487B28}"/>
              </a:ext>
            </a:extLst>
          </p:cNvPr>
          <p:cNvSpPr>
            <a:spLocks noGrp="1"/>
          </p:cNvSpPr>
          <p:nvPr>
            <p:ph type="body" sz="quarter" idx="14"/>
          </p:nvPr>
        </p:nvSpPr>
        <p:spPr/>
        <p:txBody>
          <a:bodyPr/>
          <a:lstStyle/>
          <a:p>
            <a:r>
              <a:rPr lang="en-US"/>
              <a:t>01/31/2019 - 07/31/2019</a:t>
            </a:r>
          </a:p>
        </p:txBody>
      </p:sp>
    </p:spTree>
    <p:extLst>
      <p:ext uri="{BB962C8B-B14F-4D97-AF65-F5344CB8AC3E}">
        <p14:creationId xmlns:p14="http://schemas.microsoft.com/office/powerpoint/2010/main" val="11710593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7833FB-0D72-477C-8BF9-3A5B50F4858B}"/>
              </a:ext>
            </a:extLst>
          </p:cNvPr>
          <p:cNvSpPr>
            <a:spLocks noGrp="1"/>
          </p:cNvSpPr>
          <p:nvPr>
            <p:ph type="title"/>
          </p:nvPr>
        </p:nvSpPr>
        <p:spPr/>
        <p:txBody>
          <a:bodyPr/>
          <a:lstStyle/>
          <a:p>
            <a:r>
              <a:rPr lang="en-US"/>
              <a:t>Instagram Posts Table | All Pages - 2 of 14</a:t>
            </a:r>
          </a:p>
        </p:txBody>
      </p:sp>
      <p:graphicFrame>
        <p:nvGraphicFramePr>
          <p:cNvPr id="5" name="Table Placeholder 4">
            <a:extLst>
              <a:ext uri="{FF2B5EF4-FFF2-40B4-BE49-F238E27FC236}">
                <a16:creationId xmlns:a16="http://schemas.microsoft.com/office/drawing/2014/main" id="{6D5E26FC-DA68-481F-822F-BC95E9775AF7}"/>
              </a:ext>
            </a:extLst>
          </p:cNvPr>
          <p:cNvGraphicFramePr>
            <a:graphicFrameLocks noGrp="1"/>
          </p:cNvGraphicFramePr>
          <p:nvPr>
            <p:ph type="tbl" sz="quarter" idx="13"/>
            <p:extLst>
              <p:ext uri="{D42A27DB-BD31-4B8C-83A1-F6EECF244321}">
                <p14:modId xmlns:p14="http://schemas.microsoft.com/office/powerpoint/2010/main" val="27576684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2872377697"/>
                    </a:ext>
                  </a:extLst>
                </a:gridCol>
                <a:gridCol w="1234439">
                  <a:extLst>
                    <a:ext uri="{9D8B030D-6E8A-4147-A177-3AD203B41FA5}">
                      <a16:colId xmlns:a16="http://schemas.microsoft.com/office/drawing/2014/main" val="2336065452"/>
                    </a:ext>
                  </a:extLst>
                </a:gridCol>
                <a:gridCol w="576072">
                  <a:extLst>
                    <a:ext uri="{9D8B030D-6E8A-4147-A177-3AD203B41FA5}">
                      <a16:colId xmlns:a16="http://schemas.microsoft.com/office/drawing/2014/main" val="700775065"/>
                    </a:ext>
                  </a:extLst>
                </a:gridCol>
                <a:gridCol w="576072">
                  <a:extLst>
                    <a:ext uri="{9D8B030D-6E8A-4147-A177-3AD203B41FA5}">
                      <a16:colId xmlns:a16="http://schemas.microsoft.com/office/drawing/2014/main" val="890756361"/>
                    </a:ext>
                  </a:extLst>
                </a:gridCol>
                <a:gridCol w="576072">
                  <a:extLst>
                    <a:ext uri="{9D8B030D-6E8A-4147-A177-3AD203B41FA5}">
                      <a16:colId xmlns:a16="http://schemas.microsoft.com/office/drawing/2014/main" val="2121556409"/>
                    </a:ext>
                  </a:extLst>
                </a:gridCol>
                <a:gridCol w="576072">
                  <a:extLst>
                    <a:ext uri="{9D8B030D-6E8A-4147-A177-3AD203B41FA5}">
                      <a16:colId xmlns:a16="http://schemas.microsoft.com/office/drawing/2014/main" val="1609335918"/>
                    </a:ext>
                  </a:extLst>
                </a:gridCol>
                <a:gridCol w="576072">
                  <a:extLst>
                    <a:ext uri="{9D8B030D-6E8A-4147-A177-3AD203B41FA5}">
                      <a16:colId xmlns:a16="http://schemas.microsoft.com/office/drawing/2014/main" val="200687535"/>
                    </a:ext>
                  </a:extLst>
                </a:gridCol>
                <a:gridCol w="576072">
                  <a:extLst>
                    <a:ext uri="{9D8B030D-6E8A-4147-A177-3AD203B41FA5}">
                      <a16:colId xmlns:a16="http://schemas.microsoft.com/office/drawing/2014/main" val="4184011087"/>
                    </a:ext>
                  </a:extLst>
                </a:gridCol>
                <a:gridCol w="576072">
                  <a:extLst>
                    <a:ext uri="{9D8B030D-6E8A-4147-A177-3AD203B41FA5}">
                      <a16:colId xmlns:a16="http://schemas.microsoft.com/office/drawing/2014/main" val="2100920273"/>
                    </a:ext>
                  </a:extLst>
                </a:gridCol>
                <a:gridCol w="576072">
                  <a:extLst>
                    <a:ext uri="{9D8B030D-6E8A-4147-A177-3AD203B41FA5}">
                      <a16:colId xmlns:a16="http://schemas.microsoft.com/office/drawing/2014/main" val="2338705462"/>
                    </a:ext>
                  </a:extLst>
                </a:gridCol>
                <a:gridCol w="576072">
                  <a:extLst>
                    <a:ext uri="{9D8B030D-6E8A-4147-A177-3AD203B41FA5}">
                      <a16:colId xmlns:a16="http://schemas.microsoft.com/office/drawing/2014/main" val="23349740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7334944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goustocooking - 2019-07-29 18:00:35</a:t>
                      </a:r>
                      <a:r>
                        <a:rPr kumimoji="0" lang="en-US" sz="1000" b="0" i="0" u="none" strike="noStrike" kern="1200" cap="none" spc="0" normalizeH="0" baseline="0" noProof="0">
                          <a:ln>
                            <a:noFill/>
                          </a:ln>
                          <a:solidFill>
                            <a:prstClr val="black"/>
                          </a:solidFill>
                          <a:effectLst/>
                          <a:uLnTx/>
                          <a:uFillTx/>
                          <a:latin typeface="+mn-lt"/>
                          <a:ea typeface="+mn-ea"/>
                          <a:cs typeface="+mn-cs"/>
                        </a:rPr>
                        <a:t>
 Crispy, creamy (and not too goaty!), served hot or cold– everyone loves this classic tart. Serve with crispy potatoes and salad leaves for a work of art tart!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https://www.instagram.com/p/B0gbBpCIuXj/media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08/19/2019 14:09:51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23005</a:t>
                      </a:r>
                    </a:p>
                  </a:txBody>
                  <a:tcPr/>
                </a:tc>
                <a:extLst>
                  <a:ext uri="{0D108BD9-81ED-4DB2-BD59-A6C34878D82A}">
                    <a16:rowId xmlns:a16="http://schemas.microsoft.com/office/drawing/2014/main" val="32763072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goustocooking - 2019-07-28 13:00:10</a:t>
                      </a:r>
                      <a:r>
                        <a:rPr kumimoji="0" lang="en-US" sz="1000" b="0" i="0" u="none" strike="noStrike" kern="1200" cap="none" spc="0" normalizeH="0" baseline="0" noProof="0">
                          <a:ln>
                            <a:noFill/>
                          </a:ln>
                          <a:solidFill>
                            <a:prstClr val="black"/>
                          </a:solidFill>
                          <a:effectLst/>
                          <a:uLnTx/>
                          <a:uFillTx/>
                          <a:latin typeface="+mn-lt"/>
                          <a:ea typeface="+mn-ea"/>
                          <a:cs typeface="+mn-cs"/>
                        </a:rPr>
                        <a:t>
 So meaty. 🥩
So cheesy. 🧀
So gooooood. 🤤
These Tex-Mex inspired Chilli Cheese Fries are piled high and served with a zesty slaw on the side. What're y'all waiting for?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https://www.instagram.com/p/B0dT2XHDoTV/media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08/19/2019 14:09:51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18091</a:t>
                      </a:r>
                    </a:p>
                  </a:txBody>
                  <a:tcPr/>
                </a:tc>
                <a:extLst>
                  <a:ext uri="{0D108BD9-81ED-4DB2-BD59-A6C34878D82A}">
                    <a16:rowId xmlns:a16="http://schemas.microsoft.com/office/drawing/2014/main" val="1896225671"/>
                  </a:ext>
                </a:extLst>
              </a:tr>
            </a:tbl>
          </a:graphicData>
        </a:graphic>
      </p:graphicFrame>
      <p:sp>
        <p:nvSpPr>
          <p:cNvPr id="4" name="Text Placeholder 3">
            <a:extLst>
              <a:ext uri="{FF2B5EF4-FFF2-40B4-BE49-F238E27FC236}">
                <a16:creationId xmlns:a16="http://schemas.microsoft.com/office/drawing/2014/main" id="{85C65E9A-C2AD-4DE4-8F2A-D431775762BB}"/>
              </a:ext>
            </a:extLst>
          </p:cNvPr>
          <p:cNvSpPr>
            <a:spLocks noGrp="1"/>
          </p:cNvSpPr>
          <p:nvPr>
            <p:ph type="body" sz="quarter" idx="14"/>
          </p:nvPr>
        </p:nvSpPr>
        <p:spPr/>
        <p:txBody>
          <a:bodyPr/>
          <a:lstStyle/>
          <a:p>
            <a:r>
              <a:rPr lang="en-US"/>
              <a:t>01/31/2019 - 07/31/2019</a:t>
            </a:r>
          </a:p>
        </p:txBody>
      </p:sp>
    </p:spTree>
    <p:extLst>
      <p:ext uri="{BB962C8B-B14F-4D97-AF65-F5344CB8AC3E}">
        <p14:creationId xmlns:p14="http://schemas.microsoft.com/office/powerpoint/2010/main" val="28857434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21B740-987D-4930-B26A-1FF33E3CDE22}"/>
              </a:ext>
            </a:extLst>
          </p:cNvPr>
          <p:cNvSpPr>
            <a:spLocks noGrp="1"/>
          </p:cNvSpPr>
          <p:nvPr>
            <p:ph type="title"/>
          </p:nvPr>
        </p:nvSpPr>
        <p:spPr/>
        <p:txBody>
          <a:bodyPr/>
          <a:lstStyle/>
          <a:p>
            <a:r>
              <a:rPr lang="en-US"/>
              <a:t>Instagram Posts Table | All Pages - 3 of 14</a:t>
            </a:r>
          </a:p>
        </p:txBody>
      </p:sp>
      <p:graphicFrame>
        <p:nvGraphicFramePr>
          <p:cNvPr id="5" name="Table Placeholder 4">
            <a:extLst>
              <a:ext uri="{FF2B5EF4-FFF2-40B4-BE49-F238E27FC236}">
                <a16:creationId xmlns:a16="http://schemas.microsoft.com/office/drawing/2014/main" id="{4EFB5F4F-7EAC-4B97-9BAF-6ADF356308E0}"/>
              </a:ext>
            </a:extLst>
          </p:cNvPr>
          <p:cNvGraphicFramePr>
            <a:graphicFrameLocks noGrp="1"/>
          </p:cNvGraphicFramePr>
          <p:nvPr>
            <p:ph type="tbl" sz="quarter" idx="13"/>
            <p:extLst>
              <p:ext uri="{D42A27DB-BD31-4B8C-83A1-F6EECF244321}">
                <p14:modId xmlns:p14="http://schemas.microsoft.com/office/powerpoint/2010/main" val="10286193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990796890"/>
                    </a:ext>
                  </a:extLst>
                </a:gridCol>
                <a:gridCol w="1234439">
                  <a:extLst>
                    <a:ext uri="{9D8B030D-6E8A-4147-A177-3AD203B41FA5}">
                      <a16:colId xmlns:a16="http://schemas.microsoft.com/office/drawing/2014/main" val="1446172531"/>
                    </a:ext>
                  </a:extLst>
                </a:gridCol>
                <a:gridCol w="576072">
                  <a:extLst>
                    <a:ext uri="{9D8B030D-6E8A-4147-A177-3AD203B41FA5}">
                      <a16:colId xmlns:a16="http://schemas.microsoft.com/office/drawing/2014/main" val="2732863689"/>
                    </a:ext>
                  </a:extLst>
                </a:gridCol>
                <a:gridCol w="576072">
                  <a:extLst>
                    <a:ext uri="{9D8B030D-6E8A-4147-A177-3AD203B41FA5}">
                      <a16:colId xmlns:a16="http://schemas.microsoft.com/office/drawing/2014/main" val="2980045200"/>
                    </a:ext>
                  </a:extLst>
                </a:gridCol>
                <a:gridCol w="576072">
                  <a:extLst>
                    <a:ext uri="{9D8B030D-6E8A-4147-A177-3AD203B41FA5}">
                      <a16:colId xmlns:a16="http://schemas.microsoft.com/office/drawing/2014/main" val="1861963685"/>
                    </a:ext>
                  </a:extLst>
                </a:gridCol>
                <a:gridCol w="576072">
                  <a:extLst>
                    <a:ext uri="{9D8B030D-6E8A-4147-A177-3AD203B41FA5}">
                      <a16:colId xmlns:a16="http://schemas.microsoft.com/office/drawing/2014/main" val="524657729"/>
                    </a:ext>
                  </a:extLst>
                </a:gridCol>
                <a:gridCol w="576072">
                  <a:extLst>
                    <a:ext uri="{9D8B030D-6E8A-4147-A177-3AD203B41FA5}">
                      <a16:colId xmlns:a16="http://schemas.microsoft.com/office/drawing/2014/main" val="1804457098"/>
                    </a:ext>
                  </a:extLst>
                </a:gridCol>
                <a:gridCol w="576072">
                  <a:extLst>
                    <a:ext uri="{9D8B030D-6E8A-4147-A177-3AD203B41FA5}">
                      <a16:colId xmlns:a16="http://schemas.microsoft.com/office/drawing/2014/main" val="1742859480"/>
                    </a:ext>
                  </a:extLst>
                </a:gridCol>
                <a:gridCol w="576072">
                  <a:extLst>
                    <a:ext uri="{9D8B030D-6E8A-4147-A177-3AD203B41FA5}">
                      <a16:colId xmlns:a16="http://schemas.microsoft.com/office/drawing/2014/main" val="1287123601"/>
                    </a:ext>
                  </a:extLst>
                </a:gridCol>
                <a:gridCol w="576072">
                  <a:extLst>
                    <a:ext uri="{9D8B030D-6E8A-4147-A177-3AD203B41FA5}">
                      <a16:colId xmlns:a16="http://schemas.microsoft.com/office/drawing/2014/main" val="1241424103"/>
                    </a:ext>
                  </a:extLst>
                </a:gridCol>
                <a:gridCol w="576072">
                  <a:extLst>
                    <a:ext uri="{9D8B030D-6E8A-4147-A177-3AD203B41FA5}">
                      <a16:colId xmlns:a16="http://schemas.microsoft.com/office/drawing/2014/main" val="20237389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4900742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goustocooking - 2019-07-28 13:00:09</a:t>
                      </a:r>
                      <a:r>
                        <a:rPr kumimoji="0" lang="en-US" sz="1000" b="0" i="0" u="none" strike="noStrike" kern="1200" cap="none" spc="0" normalizeH="0" baseline="0" noProof="0">
                          <a:ln>
                            <a:noFill/>
                          </a:ln>
                          <a:solidFill>
                            <a:prstClr val="black"/>
                          </a:solidFill>
                          <a:effectLst/>
                          <a:uLnTx/>
                          <a:uFillTx/>
                          <a:latin typeface="+mn-lt"/>
                          <a:ea typeface="+mn-ea"/>
                          <a:cs typeface="+mn-cs"/>
                        </a:rPr>
                        <a:t>
 Is it #PimmsOClock already? Luckily, Gousto Marketplace stocks @pimmsgb, ready to start your next barbecue off right. Don't mind if we 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https://www.instagram.com/p/B0dT2UvjFa-/media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08/19/2019 14:09:51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14528</a:t>
                      </a:r>
                    </a:p>
                  </a:txBody>
                  <a:tcPr/>
                </a:tc>
                <a:extLst>
                  <a:ext uri="{0D108BD9-81ED-4DB2-BD59-A6C34878D82A}">
                    <a16:rowId xmlns:a16="http://schemas.microsoft.com/office/drawing/2014/main" val="42798541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goustocooking - 2019-07-27 18:00:08</a:t>
                      </a:r>
                      <a:r>
                        <a:rPr kumimoji="0" lang="en-US" sz="1000" b="0" i="0" u="none" strike="noStrike" kern="1200" cap="none" spc="0" normalizeH="0" baseline="0" noProof="0">
                          <a:ln>
                            <a:noFill/>
                          </a:ln>
                          <a:solidFill>
                            <a:prstClr val="black"/>
                          </a:solidFill>
                          <a:effectLst/>
                          <a:uLnTx/>
                          <a:uFillTx/>
                          <a:latin typeface="+mn-lt"/>
                          <a:ea typeface="+mn-ea"/>
                          <a:cs typeface="+mn-cs"/>
                        </a:rPr>
                        <a:t>
 Make a quicker and tastier version of this American classic – no stirring required. 
Buono Appetito!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https://www.instagram.com/p/B0bRYfKCxs-/media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08/19/2019 14:09:51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18039</a:t>
                      </a:r>
                    </a:p>
                  </a:txBody>
                  <a:tcPr/>
                </a:tc>
                <a:extLst>
                  <a:ext uri="{0D108BD9-81ED-4DB2-BD59-A6C34878D82A}">
                    <a16:rowId xmlns:a16="http://schemas.microsoft.com/office/drawing/2014/main" val="23574002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goustocooking - 2019-07-27 13:00:07</a:t>
                      </a:r>
                      <a:r>
                        <a:rPr kumimoji="0" lang="en-US" sz="1000" b="0" i="0" u="none" strike="noStrike" kern="1200" cap="none" spc="0" normalizeH="0" baseline="0" noProof="0">
                          <a:ln>
                            <a:noFill/>
                          </a:ln>
                          <a:solidFill>
                            <a:prstClr val="black"/>
                          </a:solidFill>
                          <a:effectLst/>
                          <a:uLnTx/>
                          <a:uFillTx/>
                          <a:latin typeface="+mn-lt"/>
                          <a:ea typeface="+mn-ea"/>
                          <a:cs typeface="+mn-cs"/>
                        </a:rPr>
                        <a:t>
 This not-too-tricky risotto is all class. Enriched with Cornish fresh crab and clotted cream, you'll top it off with a zingy lemon-y salad. Count us in, Cornwall!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https://www.instagram.com/p/B0avDLvjCqP/media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08/19/2019 14:09:51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13805</a:t>
                      </a:r>
                    </a:p>
                  </a:txBody>
                  <a:tcPr/>
                </a:tc>
                <a:extLst>
                  <a:ext uri="{0D108BD9-81ED-4DB2-BD59-A6C34878D82A}">
                    <a16:rowId xmlns:a16="http://schemas.microsoft.com/office/drawing/2014/main" val="884521914"/>
                  </a:ext>
                </a:extLst>
              </a:tr>
            </a:tbl>
          </a:graphicData>
        </a:graphic>
      </p:graphicFrame>
      <p:sp>
        <p:nvSpPr>
          <p:cNvPr id="4" name="Text Placeholder 3">
            <a:extLst>
              <a:ext uri="{FF2B5EF4-FFF2-40B4-BE49-F238E27FC236}">
                <a16:creationId xmlns:a16="http://schemas.microsoft.com/office/drawing/2014/main" id="{32E744EB-38FF-4932-8CD3-9CDBFD390A56}"/>
              </a:ext>
            </a:extLst>
          </p:cNvPr>
          <p:cNvSpPr>
            <a:spLocks noGrp="1"/>
          </p:cNvSpPr>
          <p:nvPr>
            <p:ph type="body" sz="quarter" idx="14"/>
          </p:nvPr>
        </p:nvSpPr>
        <p:spPr/>
        <p:txBody>
          <a:bodyPr/>
          <a:lstStyle/>
          <a:p>
            <a:r>
              <a:rPr lang="en-US"/>
              <a:t>01/31/2019 - 07/31/2019</a:t>
            </a:r>
          </a:p>
        </p:txBody>
      </p:sp>
    </p:spTree>
    <p:extLst>
      <p:ext uri="{BB962C8B-B14F-4D97-AF65-F5344CB8AC3E}">
        <p14:creationId xmlns:p14="http://schemas.microsoft.com/office/powerpoint/2010/main" val="11312992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E58CF0-3237-419F-AC84-972A91CF3888}"/>
              </a:ext>
            </a:extLst>
          </p:cNvPr>
          <p:cNvSpPr>
            <a:spLocks noGrp="1"/>
          </p:cNvSpPr>
          <p:nvPr>
            <p:ph type="title"/>
          </p:nvPr>
        </p:nvSpPr>
        <p:spPr/>
        <p:txBody>
          <a:bodyPr/>
          <a:lstStyle/>
          <a:p>
            <a:r>
              <a:rPr lang="en-US"/>
              <a:t>Instagram Posts Table | All Pages - 4 of 14</a:t>
            </a:r>
          </a:p>
        </p:txBody>
      </p:sp>
      <p:graphicFrame>
        <p:nvGraphicFramePr>
          <p:cNvPr id="5" name="Table Placeholder 4">
            <a:extLst>
              <a:ext uri="{FF2B5EF4-FFF2-40B4-BE49-F238E27FC236}">
                <a16:creationId xmlns:a16="http://schemas.microsoft.com/office/drawing/2014/main" id="{7A5E5BE1-BD1F-4841-B9D7-2DB874E69C23}"/>
              </a:ext>
            </a:extLst>
          </p:cNvPr>
          <p:cNvGraphicFramePr>
            <a:graphicFrameLocks noGrp="1"/>
          </p:cNvGraphicFramePr>
          <p:nvPr>
            <p:ph type="tbl" sz="quarter" idx="13"/>
            <p:extLst>
              <p:ext uri="{D42A27DB-BD31-4B8C-83A1-F6EECF244321}">
                <p14:modId xmlns:p14="http://schemas.microsoft.com/office/powerpoint/2010/main" val="10504185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380005544"/>
                    </a:ext>
                  </a:extLst>
                </a:gridCol>
                <a:gridCol w="1234439">
                  <a:extLst>
                    <a:ext uri="{9D8B030D-6E8A-4147-A177-3AD203B41FA5}">
                      <a16:colId xmlns:a16="http://schemas.microsoft.com/office/drawing/2014/main" val="3089908703"/>
                    </a:ext>
                  </a:extLst>
                </a:gridCol>
                <a:gridCol w="576072">
                  <a:extLst>
                    <a:ext uri="{9D8B030D-6E8A-4147-A177-3AD203B41FA5}">
                      <a16:colId xmlns:a16="http://schemas.microsoft.com/office/drawing/2014/main" val="4039016474"/>
                    </a:ext>
                  </a:extLst>
                </a:gridCol>
                <a:gridCol w="576072">
                  <a:extLst>
                    <a:ext uri="{9D8B030D-6E8A-4147-A177-3AD203B41FA5}">
                      <a16:colId xmlns:a16="http://schemas.microsoft.com/office/drawing/2014/main" val="3377851959"/>
                    </a:ext>
                  </a:extLst>
                </a:gridCol>
                <a:gridCol w="576072">
                  <a:extLst>
                    <a:ext uri="{9D8B030D-6E8A-4147-A177-3AD203B41FA5}">
                      <a16:colId xmlns:a16="http://schemas.microsoft.com/office/drawing/2014/main" val="4098433924"/>
                    </a:ext>
                  </a:extLst>
                </a:gridCol>
                <a:gridCol w="576072">
                  <a:extLst>
                    <a:ext uri="{9D8B030D-6E8A-4147-A177-3AD203B41FA5}">
                      <a16:colId xmlns:a16="http://schemas.microsoft.com/office/drawing/2014/main" val="3885347199"/>
                    </a:ext>
                  </a:extLst>
                </a:gridCol>
                <a:gridCol w="576072">
                  <a:extLst>
                    <a:ext uri="{9D8B030D-6E8A-4147-A177-3AD203B41FA5}">
                      <a16:colId xmlns:a16="http://schemas.microsoft.com/office/drawing/2014/main" val="1910999893"/>
                    </a:ext>
                  </a:extLst>
                </a:gridCol>
                <a:gridCol w="576072">
                  <a:extLst>
                    <a:ext uri="{9D8B030D-6E8A-4147-A177-3AD203B41FA5}">
                      <a16:colId xmlns:a16="http://schemas.microsoft.com/office/drawing/2014/main" val="2211474310"/>
                    </a:ext>
                  </a:extLst>
                </a:gridCol>
                <a:gridCol w="576072">
                  <a:extLst>
                    <a:ext uri="{9D8B030D-6E8A-4147-A177-3AD203B41FA5}">
                      <a16:colId xmlns:a16="http://schemas.microsoft.com/office/drawing/2014/main" val="1777737691"/>
                    </a:ext>
                  </a:extLst>
                </a:gridCol>
                <a:gridCol w="576072">
                  <a:extLst>
                    <a:ext uri="{9D8B030D-6E8A-4147-A177-3AD203B41FA5}">
                      <a16:colId xmlns:a16="http://schemas.microsoft.com/office/drawing/2014/main" val="223249409"/>
                    </a:ext>
                  </a:extLst>
                </a:gridCol>
                <a:gridCol w="576072">
                  <a:extLst>
                    <a:ext uri="{9D8B030D-6E8A-4147-A177-3AD203B41FA5}">
                      <a16:colId xmlns:a16="http://schemas.microsoft.com/office/drawing/2014/main" val="31564350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5057771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goustocooking - 2019-07-26 18:02:43</a:t>
                      </a:r>
                      <a:r>
                        <a:rPr kumimoji="0" lang="en-US" sz="1000" b="0" i="0" u="none" strike="noStrike" kern="1200" cap="none" spc="0" normalizeH="0" baseline="0" noProof="0">
                          <a:ln>
                            <a:noFill/>
                          </a:ln>
                          <a:solidFill>
                            <a:prstClr val="black"/>
                          </a:solidFill>
                          <a:effectLst/>
                          <a:uLnTx/>
                          <a:uFillTx/>
                          <a:latin typeface="+mn-lt"/>
                          <a:ea typeface="+mn-ea"/>
                          <a:cs typeface="+mn-cs"/>
                        </a:rPr>
                        <a:t>
 That's 24 carrot parenting right there @father_of_daughters ! 🥕
Whether it's a plane, a train, or a rocket ship, don't forget to #unboxpossibility with your Gousto box this week.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https://www.instagram.com/p/B0Ys4lYgbBC/media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08/19/2019 14:09:51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14416</a:t>
                      </a:r>
                    </a:p>
                  </a:txBody>
                  <a:tcPr/>
                </a:tc>
                <a:extLst>
                  <a:ext uri="{0D108BD9-81ED-4DB2-BD59-A6C34878D82A}">
                    <a16:rowId xmlns:a16="http://schemas.microsoft.com/office/drawing/2014/main" val="10419138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goustocooking - 2019-07-24 18:10:08</a:t>
                      </a:r>
                      <a:r>
                        <a:rPr kumimoji="0" lang="en-US" sz="1000" b="0" i="0" u="none" strike="noStrike" kern="1200" cap="none" spc="0" normalizeH="0" baseline="0" noProof="0">
                          <a:ln>
                            <a:noFill/>
                          </a:ln>
                          <a:solidFill>
                            <a:prstClr val="black"/>
                          </a:solidFill>
                          <a:effectLst/>
                          <a:uLnTx/>
                          <a:uFillTx/>
                          <a:latin typeface="+mn-lt"/>
                          <a:ea typeface="+mn-ea"/>
                          <a:cs typeface="+mn-cs"/>
                        </a:rPr>
                        <a:t>
 These succulent vegan skewers are piled high with smoky tofu, crispy potatoes and oven roast veg before being blanketed in a sticky balsamic glaze. Tofu-rrific!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https://www.instagram.com/p/B0TkJIfiqRH/media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08/19/2019 14:09:51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13035</a:t>
                      </a:r>
                    </a:p>
                  </a:txBody>
                  <a:tcPr/>
                </a:tc>
                <a:extLst>
                  <a:ext uri="{0D108BD9-81ED-4DB2-BD59-A6C34878D82A}">
                    <a16:rowId xmlns:a16="http://schemas.microsoft.com/office/drawing/2014/main" val="247015982"/>
                  </a:ext>
                </a:extLst>
              </a:tr>
            </a:tbl>
          </a:graphicData>
        </a:graphic>
      </p:graphicFrame>
      <p:sp>
        <p:nvSpPr>
          <p:cNvPr id="4" name="Text Placeholder 3">
            <a:extLst>
              <a:ext uri="{FF2B5EF4-FFF2-40B4-BE49-F238E27FC236}">
                <a16:creationId xmlns:a16="http://schemas.microsoft.com/office/drawing/2014/main" id="{EF98E0D9-2E27-49E5-89B3-3E64E44509D8}"/>
              </a:ext>
            </a:extLst>
          </p:cNvPr>
          <p:cNvSpPr>
            <a:spLocks noGrp="1"/>
          </p:cNvSpPr>
          <p:nvPr>
            <p:ph type="body" sz="quarter" idx="14"/>
          </p:nvPr>
        </p:nvSpPr>
        <p:spPr/>
        <p:txBody>
          <a:bodyPr/>
          <a:lstStyle/>
          <a:p>
            <a:r>
              <a:rPr lang="en-US"/>
              <a:t>01/31/2019 - 07/31/2019</a:t>
            </a:r>
          </a:p>
        </p:txBody>
      </p:sp>
    </p:spTree>
    <p:extLst>
      <p:ext uri="{BB962C8B-B14F-4D97-AF65-F5344CB8AC3E}">
        <p14:creationId xmlns:p14="http://schemas.microsoft.com/office/powerpoint/2010/main" val="26810442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6FAFBC-8802-4C96-AE3F-40B0AAC830B3}"/>
              </a:ext>
            </a:extLst>
          </p:cNvPr>
          <p:cNvSpPr>
            <a:spLocks noGrp="1"/>
          </p:cNvSpPr>
          <p:nvPr>
            <p:ph type="title"/>
          </p:nvPr>
        </p:nvSpPr>
        <p:spPr/>
        <p:txBody>
          <a:bodyPr/>
          <a:lstStyle/>
          <a:p>
            <a:r>
              <a:rPr lang="en-US"/>
              <a:t>Instagram Posts Table | All Pages - 5 of 14</a:t>
            </a:r>
          </a:p>
        </p:txBody>
      </p:sp>
      <p:graphicFrame>
        <p:nvGraphicFramePr>
          <p:cNvPr id="5" name="Table Placeholder 4">
            <a:extLst>
              <a:ext uri="{FF2B5EF4-FFF2-40B4-BE49-F238E27FC236}">
                <a16:creationId xmlns:a16="http://schemas.microsoft.com/office/drawing/2014/main" id="{2B865D96-88A4-46B2-B67E-48B9034C0BB8}"/>
              </a:ext>
            </a:extLst>
          </p:cNvPr>
          <p:cNvGraphicFramePr>
            <a:graphicFrameLocks noGrp="1"/>
          </p:cNvGraphicFramePr>
          <p:nvPr>
            <p:ph type="tbl" sz="quarter" idx="13"/>
            <p:extLst>
              <p:ext uri="{D42A27DB-BD31-4B8C-83A1-F6EECF244321}">
                <p14:modId xmlns:p14="http://schemas.microsoft.com/office/powerpoint/2010/main" val="36879201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1822252987"/>
                    </a:ext>
                  </a:extLst>
                </a:gridCol>
                <a:gridCol w="1234439">
                  <a:extLst>
                    <a:ext uri="{9D8B030D-6E8A-4147-A177-3AD203B41FA5}">
                      <a16:colId xmlns:a16="http://schemas.microsoft.com/office/drawing/2014/main" val="1803664818"/>
                    </a:ext>
                  </a:extLst>
                </a:gridCol>
                <a:gridCol w="576072">
                  <a:extLst>
                    <a:ext uri="{9D8B030D-6E8A-4147-A177-3AD203B41FA5}">
                      <a16:colId xmlns:a16="http://schemas.microsoft.com/office/drawing/2014/main" val="3931845514"/>
                    </a:ext>
                  </a:extLst>
                </a:gridCol>
                <a:gridCol w="576072">
                  <a:extLst>
                    <a:ext uri="{9D8B030D-6E8A-4147-A177-3AD203B41FA5}">
                      <a16:colId xmlns:a16="http://schemas.microsoft.com/office/drawing/2014/main" val="2162057196"/>
                    </a:ext>
                  </a:extLst>
                </a:gridCol>
                <a:gridCol w="576072">
                  <a:extLst>
                    <a:ext uri="{9D8B030D-6E8A-4147-A177-3AD203B41FA5}">
                      <a16:colId xmlns:a16="http://schemas.microsoft.com/office/drawing/2014/main" val="2949453498"/>
                    </a:ext>
                  </a:extLst>
                </a:gridCol>
                <a:gridCol w="576072">
                  <a:extLst>
                    <a:ext uri="{9D8B030D-6E8A-4147-A177-3AD203B41FA5}">
                      <a16:colId xmlns:a16="http://schemas.microsoft.com/office/drawing/2014/main" val="3232150994"/>
                    </a:ext>
                  </a:extLst>
                </a:gridCol>
                <a:gridCol w="576072">
                  <a:extLst>
                    <a:ext uri="{9D8B030D-6E8A-4147-A177-3AD203B41FA5}">
                      <a16:colId xmlns:a16="http://schemas.microsoft.com/office/drawing/2014/main" val="3360076017"/>
                    </a:ext>
                  </a:extLst>
                </a:gridCol>
                <a:gridCol w="576072">
                  <a:extLst>
                    <a:ext uri="{9D8B030D-6E8A-4147-A177-3AD203B41FA5}">
                      <a16:colId xmlns:a16="http://schemas.microsoft.com/office/drawing/2014/main" val="1330885420"/>
                    </a:ext>
                  </a:extLst>
                </a:gridCol>
                <a:gridCol w="576072">
                  <a:extLst>
                    <a:ext uri="{9D8B030D-6E8A-4147-A177-3AD203B41FA5}">
                      <a16:colId xmlns:a16="http://schemas.microsoft.com/office/drawing/2014/main" val="426575288"/>
                    </a:ext>
                  </a:extLst>
                </a:gridCol>
                <a:gridCol w="576072">
                  <a:extLst>
                    <a:ext uri="{9D8B030D-6E8A-4147-A177-3AD203B41FA5}">
                      <a16:colId xmlns:a16="http://schemas.microsoft.com/office/drawing/2014/main" val="3947283852"/>
                    </a:ext>
                  </a:extLst>
                </a:gridCol>
                <a:gridCol w="576072">
                  <a:extLst>
                    <a:ext uri="{9D8B030D-6E8A-4147-A177-3AD203B41FA5}">
                      <a16:colId xmlns:a16="http://schemas.microsoft.com/office/drawing/2014/main" val="18822686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2341101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goustocooking - 2019-07-24 14:39:37</a:t>
                      </a:r>
                      <a:r>
                        <a:rPr kumimoji="0" lang="en-US" sz="1000" b="0" i="0" u="none" strike="noStrike" kern="1200" cap="none" spc="0" normalizeH="0" baseline="0" noProof="0">
                          <a:ln>
                            <a:noFill/>
                          </a:ln>
                          <a:solidFill>
                            <a:prstClr val="black"/>
                          </a:solidFill>
                          <a:effectLst/>
                          <a:uLnTx/>
                          <a:uFillTx/>
                          <a:latin typeface="+mn-lt"/>
                          <a:ea typeface="+mn-ea"/>
                          <a:cs typeface="+mn-cs"/>
                        </a:rPr>
                        <a:t>
 Mouthwatering Mexican flavours, on the table in 30 minutes 💃 🙌
Our Smoky Pulled Chicken with Fiery Feta is on the menu now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https://www.instagram.com/p/B0TMDVoAWBL/media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08/19/2019 14:09:51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11064</a:t>
                      </a:r>
                    </a:p>
                  </a:txBody>
                  <a:tcPr/>
                </a:tc>
                <a:extLst>
                  <a:ext uri="{0D108BD9-81ED-4DB2-BD59-A6C34878D82A}">
                    <a16:rowId xmlns:a16="http://schemas.microsoft.com/office/drawing/2014/main" val="32375107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goustocooking - 2019-07-23 20:00:51</a:t>
                      </a:r>
                      <a:r>
                        <a:rPr kumimoji="0" lang="en-US" sz="1000" b="0" i="0" u="none" strike="noStrike" kern="1200" cap="none" spc="0" normalizeH="0" baseline="0" noProof="0">
                          <a:ln>
                            <a:noFill/>
                          </a:ln>
                          <a:solidFill>
                            <a:prstClr val="black"/>
                          </a:solidFill>
                          <a:effectLst/>
                          <a:uLnTx/>
                          <a:uFillTx/>
                          <a:latin typeface="+mn-lt"/>
                          <a:ea typeface="+mn-ea"/>
                          <a:cs typeface="+mn-cs"/>
                        </a:rPr>
                        <a:t>
 IT'S HOT 🔥 This kind of heat calls for a G&amp;T... luckily we've just added this ice-cold @GordonsGinUK to the Gousto Market. Add to your next box just after you order your recipes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https://www.instagram.com/p/B0RMBOLCMyb/media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08/19/2019 14:09:51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13034</a:t>
                      </a:r>
                    </a:p>
                  </a:txBody>
                  <a:tcPr/>
                </a:tc>
                <a:extLst>
                  <a:ext uri="{0D108BD9-81ED-4DB2-BD59-A6C34878D82A}">
                    <a16:rowId xmlns:a16="http://schemas.microsoft.com/office/drawing/2014/main" val="4074621013"/>
                  </a:ext>
                </a:extLst>
              </a:tr>
            </a:tbl>
          </a:graphicData>
        </a:graphic>
      </p:graphicFrame>
      <p:sp>
        <p:nvSpPr>
          <p:cNvPr id="4" name="Text Placeholder 3">
            <a:extLst>
              <a:ext uri="{FF2B5EF4-FFF2-40B4-BE49-F238E27FC236}">
                <a16:creationId xmlns:a16="http://schemas.microsoft.com/office/drawing/2014/main" id="{8C376FBF-DA5D-4F52-B184-66C5CEA18481}"/>
              </a:ext>
            </a:extLst>
          </p:cNvPr>
          <p:cNvSpPr>
            <a:spLocks noGrp="1"/>
          </p:cNvSpPr>
          <p:nvPr>
            <p:ph type="body" sz="quarter" idx="14"/>
          </p:nvPr>
        </p:nvSpPr>
        <p:spPr/>
        <p:txBody>
          <a:bodyPr/>
          <a:lstStyle/>
          <a:p>
            <a:r>
              <a:rPr lang="en-US"/>
              <a:t>01/31/2019 - 07/31/2019</a:t>
            </a:r>
          </a:p>
        </p:txBody>
      </p:sp>
    </p:spTree>
    <p:extLst>
      <p:ext uri="{BB962C8B-B14F-4D97-AF65-F5344CB8AC3E}">
        <p14:creationId xmlns:p14="http://schemas.microsoft.com/office/powerpoint/2010/main" val="10791322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49291A-C1A1-4568-8935-AB64532407A4}"/>
              </a:ext>
            </a:extLst>
          </p:cNvPr>
          <p:cNvSpPr>
            <a:spLocks noGrp="1"/>
          </p:cNvSpPr>
          <p:nvPr>
            <p:ph type="title"/>
          </p:nvPr>
        </p:nvSpPr>
        <p:spPr/>
        <p:txBody>
          <a:bodyPr/>
          <a:lstStyle/>
          <a:p>
            <a:r>
              <a:rPr lang="en-US"/>
              <a:t>Instagram Posts Table | All Pages - 6 of 14</a:t>
            </a:r>
          </a:p>
        </p:txBody>
      </p:sp>
      <p:graphicFrame>
        <p:nvGraphicFramePr>
          <p:cNvPr id="5" name="Table Placeholder 4">
            <a:extLst>
              <a:ext uri="{FF2B5EF4-FFF2-40B4-BE49-F238E27FC236}">
                <a16:creationId xmlns:a16="http://schemas.microsoft.com/office/drawing/2014/main" id="{6507AD07-324E-422F-9839-BD39D4164D4E}"/>
              </a:ext>
            </a:extLst>
          </p:cNvPr>
          <p:cNvGraphicFramePr>
            <a:graphicFrameLocks noGrp="1"/>
          </p:cNvGraphicFramePr>
          <p:nvPr>
            <p:ph type="tbl" sz="quarter" idx="13"/>
            <p:extLst>
              <p:ext uri="{D42A27DB-BD31-4B8C-83A1-F6EECF244321}">
                <p14:modId xmlns:p14="http://schemas.microsoft.com/office/powerpoint/2010/main" val="39080943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673243931"/>
                    </a:ext>
                  </a:extLst>
                </a:gridCol>
                <a:gridCol w="1234439">
                  <a:extLst>
                    <a:ext uri="{9D8B030D-6E8A-4147-A177-3AD203B41FA5}">
                      <a16:colId xmlns:a16="http://schemas.microsoft.com/office/drawing/2014/main" val="1431272542"/>
                    </a:ext>
                  </a:extLst>
                </a:gridCol>
                <a:gridCol w="576072">
                  <a:extLst>
                    <a:ext uri="{9D8B030D-6E8A-4147-A177-3AD203B41FA5}">
                      <a16:colId xmlns:a16="http://schemas.microsoft.com/office/drawing/2014/main" val="3541408938"/>
                    </a:ext>
                  </a:extLst>
                </a:gridCol>
                <a:gridCol w="576072">
                  <a:extLst>
                    <a:ext uri="{9D8B030D-6E8A-4147-A177-3AD203B41FA5}">
                      <a16:colId xmlns:a16="http://schemas.microsoft.com/office/drawing/2014/main" val="2240888173"/>
                    </a:ext>
                  </a:extLst>
                </a:gridCol>
                <a:gridCol w="576072">
                  <a:extLst>
                    <a:ext uri="{9D8B030D-6E8A-4147-A177-3AD203B41FA5}">
                      <a16:colId xmlns:a16="http://schemas.microsoft.com/office/drawing/2014/main" val="941161531"/>
                    </a:ext>
                  </a:extLst>
                </a:gridCol>
                <a:gridCol w="576072">
                  <a:extLst>
                    <a:ext uri="{9D8B030D-6E8A-4147-A177-3AD203B41FA5}">
                      <a16:colId xmlns:a16="http://schemas.microsoft.com/office/drawing/2014/main" val="560430685"/>
                    </a:ext>
                  </a:extLst>
                </a:gridCol>
                <a:gridCol w="576072">
                  <a:extLst>
                    <a:ext uri="{9D8B030D-6E8A-4147-A177-3AD203B41FA5}">
                      <a16:colId xmlns:a16="http://schemas.microsoft.com/office/drawing/2014/main" val="332620512"/>
                    </a:ext>
                  </a:extLst>
                </a:gridCol>
                <a:gridCol w="576072">
                  <a:extLst>
                    <a:ext uri="{9D8B030D-6E8A-4147-A177-3AD203B41FA5}">
                      <a16:colId xmlns:a16="http://schemas.microsoft.com/office/drawing/2014/main" val="2702152120"/>
                    </a:ext>
                  </a:extLst>
                </a:gridCol>
                <a:gridCol w="576072">
                  <a:extLst>
                    <a:ext uri="{9D8B030D-6E8A-4147-A177-3AD203B41FA5}">
                      <a16:colId xmlns:a16="http://schemas.microsoft.com/office/drawing/2014/main" val="2846453202"/>
                    </a:ext>
                  </a:extLst>
                </a:gridCol>
                <a:gridCol w="576072">
                  <a:extLst>
                    <a:ext uri="{9D8B030D-6E8A-4147-A177-3AD203B41FA5}">
                      <a16:colId xmlns:a16="http://schemas.microsoft.com/office/drawing/2014/main" val="469332021"/>
                    </a:ext>
                  </a:extLst>
                </a:gridCol>
                <a:gridCol w="576072">
                  <a:extLst>
                    <a:ext uri="{9D8B030D-6E8A-4147-A177-3AD203B41FA5}">
                      <a16:colId xmlns:a16="http://schemas.microsoft.com/office/drawing/2014/main" val="23138722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4922025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goustocooking - 2019-07-22 20:00:10</a:t>
                      </a:r>
                      <a:r>
                        <a:rPr kumimoji="0" lang="en-US" sz="1000" b="0" i="0" u="none" strike="noStrike" kern="1200" cap="none" spc="0" normalizeH="0" baseline="0" noProof="0">
                          <a:ln>
                            <a:noFill/>
                          </a:ln>
                          <a:solidFill>
                            <a:prstClr val="black"/>
                          </a:solidFill>
                          <a:effectLst/>
                          <a:uLnTx/>
                          <a:uFillTx/>
                          <a:latin typeface="+mn-lt"/>
                          <a:ea typeface="+mn-ea"/>
                          <a:cs typeface="+mn-cs"/>
                        </a:rPr>
                        <a:t>
 ❤️ Share the Gousto love this week and save your friends more £££ FOR ONE WEEK ONLY every friend that signs up with your referral link will get our best discount yet –  60% off their first box and 30% off the rest of their boxes for their first month 🎉
Plus you'll get £15 Gousto credit for every friend that signs up 👫
You can find your referral link and more info about the discount in the "Free Food" section of your Gousto App - happy sharing!
Big thanks to the wonderful @treasureeverym for this adorable pic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https://www.instagram.com/p/B0OnJTNDm4S/media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08/19/2019 14:09:51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14722</a:t>
                      </a:r>
                    </a:p>
                  </a:txBody>
                  <a:tcPr/>
                </a:tc>
                <a:extLst>
                  <a:ext uri="{0D108BD9-81ED-4DB2-BD59-A6C34878D82A}">
                    <a16:rowId xmlns:a16="http://schemas.microsoft.com/office/drawing/2014/main" val="263184318"/>
                  </a:ext>
                </a:extLst>
              </a:tr>
            </a:tbl>
          </a:graphicData>
        </a:graphic>
      </p:graphicFrame>
      <p:sp>
        <p:nvSpPr>
          <p:cNvPr id="4" name="Text Placeholder 3">
            <a:extLst>
              <a:ext uri="{FF2B5EF4-FFF2-40B4-BE49-F238E27FC236}">
                <a16:creationId xmlns:a16="http://schemas.microsoft.com/office/drawing/2014/main" id="{293B6400-311E-4A9B-8114-1651FA40387A}"/>
              </a:ext>
            </a:extLst>
          </p:cNvPr>
          <p:cNvSpPr>
            <a:spLocks noGrp="1"/>
          </p:cNvSpPr>
          <p:nvPr>
            <p:ph type="body" sz="quarter" idx="14"/>
          </p:nvPr>
        </p:nvSpPr>
        <p:spPr/>
        <p:txBody>
          <a:bodyPr/>
          <a:lstStyle/>
          <a:p>
            <a:r>
              <a:rPr lang="en-US"/>
              <a:t>01/31/2019 - 07/31/2019</a:t>
            </a:r>
          </a:p>
        </p:txBody>
      </p:sp>
    </p:spTree>
    <p:extLst>
      <p:ext uri="{BB962C8B-B14F-4D97-AF65-F5344CB8AC3E}">
        <p14:creationId xmlns:p14="http://schemas.microsoft.com/office/powerpoint/2010/main" val="12756378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32D915-417D-465C-AB59-1526D8B4A26D}"/>
              </a:ext>
            </a:extLst>
          </p:cNvPr>
          <p:cNvSpPr>
            <a:spLocks noGrp="1"/>
          </p:cNvSpPr>
          <p:nvPr>
            <p:ph type="title"/>
          </p:nvPr>
        </p:nvSpPr>
        <p:spPr/>
        <p:txBody>
          <a:bodyPr/>
          <a:lstStyle/>
          <a:p>
            <a:r>
              <a:rPr lang="en-US"/>
              <a:t>Instagram Posts Table | All Pages - 7 of 14</a:t>
            </a:r>
          </a:p>
        </p:txBody>
      </p:sp>
      <p:graphicFrame>
        <p:nvGraphicFramePr>
          <p:cNvPr id="5" name="Table Placeholder 4">
            <a:extLst>
              <a:ext uri="{FF2B5EF4-FFF2-40B4-BE49-F238E27FC236}">
                <a16:creationId xmlns:a16="http://schemas.microsoft.com/office/drawing/2014/main" id="{A2E83F7D-7D98-4B41-827D-F6D81D3252B8}"/>
              </a:ext>
            </a:extLst>
          </p:cNvPr>
          <p:cNvGraphicFramePr>
            <a:graphicFrameLocks noGrp="1"/>
          </p:cNvGraphicFramePr>
          <p:nvPr>
            <p:ph type="tbl" sz="quarter" idx="13"/>
            <p:extLst>
              <p:ext uri="{D42A27DB-BD31-4B8C-83A1-F6EECF244321}">
                <p14:modId xmlns:p14="http://schemas.microsoft.com/office/powerpoint/2010/main" val="13100887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1321914656"/>
                    </a:ext>
                  </a:extLst>
                </a:gridCol>
                <a:gridCol w="1234439">
                  <a:extLst>
                    <a:ext uri="{9D8B030D-6E8A-4147-A177-3AD203B41FA5}">
                      <a16:colId xmlns:a16="http://schemas.microsoft.com/office/drawing/2014/main" val="3289587107"/>
                    </a:ext>
                  </a:extLst>
                </a:gridCol>
                <a:gridCol w="576072">
                  <a:extLst>
                    <a:ext uri="{9D8B030D-6E8A-4147-A177-3AD203B41FA5}">
                      <a16:colId xmlns:a16="http://schemas.microsoft.com/office/drawing/2014/main" val="99765019"/>
                    </a:ext>
                  </a:extLst>
                </a:gridCol>
                <a:gridCol w="576072">
                  <a:extLst>
                    <a:ext uri="{9D8B030D-6E8A-4147-A177-3AD203B41FA5}">
                      <a16:colId xmlns:a16="http://schemas.microsoft.com/office/drawing/2014/main" val="3624432146"/>
                    </a:ext>
                  </a:extLst>
                </a:gridCol>
                <a:gridCol w="576072">
                  <a:extLst>
                    <a:ext uri="{9D8B030D-6E8A-4147-A177-3AD203B41FA5}">
                      <a16:colId xmlns:a16="http://schemas.microsoft.com/office/drawing/2014/main" val="829409084"/>
                    </a:ext>
                  </a:extLst>
                </a:gridCol>
                <a:gridCol w="576072">
                  <a:extLst>
                    <a:ext uri="{9D8B030D-6E8A-4147-A177-3AD203B41FA5}">
                      <a16:colId xmlns:a16="http://schemas.microsoft.com/office/drawing/2014/main" val="4250385677"/>
                    </a:ext>
                  </a:extLst>
                </a:gridCol>
                <a:gridCol w="576072">
                  <a:extLst>
                    <a:ext uri="{9D8B030D-6E8A-4147-A177-3AD203B41FA5}">
                      <a16:colId xmlns:a16="http://schemas.microsoft.com/office/drawing/2014/main" val="3305807719"/>
                    </a:ext>
                  </a:extLst>
                </a:gridCol>
                <a:gridCol w="576072">
                  <a:extLst>
                    <a:ext uri="{9D8B030D-6E8A-4147-A177-3AD203B41FA5}">
                      <a16:colId xmlns:a16="http://schemas.microsoft.com/office/drawing/2014/main" val="2675051087"/>
                    </a:ext>
                  </a:extLst>
                </a:gridCol>
                <a:gridCol w="576072">
                  <a:extLst>
                    <a:ext uri="{9D8B030D-6E8A-4147-A177-3AD203B41FA5}">
                      <a16:colId xmlns:a16="http://schemas.microsoft.com/office/drawing/2014/main" val="33254233"/>
                    </a:ext>
                  </a:extLst>
                </a:gridCol>
                <a:gridCol w="576072">
                  <a:extLst>
                    <a:ext uri="{9D8B030D-6E8A-4147-A177-3AD203B41FA5}">
                      <a16:colId xmlns:a16="http://schemas.microsoft.com/office/drawing/2014/main" val="2960230805"/>
                    </a:ext>
                  </a:extLst>
                </a:gridCol>
                <a:gridCol w="576072">
                  <a:extLst>
                    <a:ext uri="{9D8B030D-6E8A-4147-A177-3AD203B41FA5}">
                      <a16:colId xmlns:a16="http://schemas.microsoft.com/office/drawing/2014/main" val="24493425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558586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goustocooking - 2019-07-22 18:00:12</a:t>
                      </a:r>
                      <a:r>
                        <a:rPr kumimoji="0" lang="en-US" sz="1000" b="0" i="0" u="none" strike="noStrike" kern="1200" cap="none" spc="0" normalizeH="0" baseline="0" noProof="0">
                          <a:ln>
                            <a:noFill/>
                          </a:ln>
                          <a:solidFill>
                            <a:prstClr val="black"/>
                          </a:solidFill>
                          <a:effectLst/>
                          <a:uLnTx/>
                          <a:uFillTx/>
                          <a:latin typeface="+mn-lt"/>
                          <a:ea typeface="+mn-ea"/>
                          <a:cs typeface="+mn-cs"/>
                        </a:rPr>
                        <a:t>
 Looking for a #MeatFreeMonday dinner that's quick? Wok this way! Throw scrambled tofu, noodles and crunchy sugar snap peas on high, then smother with a sticky chilli lime dressing. Ready in 10 and totally delish! 
Find this week's menu via 🔗 in our bio
#10minutemeals #10minuterecipe #quickrecipe #easyrecipe #nomnom #yum #tasty #dinner #eat #food #quickdinner #plantbasedrecipe #plantbaseddinner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https://www.instagram.com/p/B0OZan5iC6H/media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08/19/2019 14:09:51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19030</a:t>
                      </a:r>
                    </a:p>
                  </a:txBody>
                  <a:tcPr/>
                </a:tc>
                <a:extLst>
                  <a:ext uri="{0D108BD9-81ED-4DB2-BD59-A6C34878D82A}">
                    <a16:rowId xmlns:a16="http://schemas.microsoft.com/office/drawing/2014/main" val="3532275126"/>
                  </a:ext>
                </a:extLst>
              </a:tr>
            </a:tbl>
          </a:graphicData>
        </a:graphic>
      </p:graphicFrame>
      <p:sp>
        <p:nvSpPr>
          <p:cNvPr id="4" name="Text Placeholder 3">
            <a:extLst>
              <a:ext uri="{FF2B5EF4-FFF2-40B4-BE49-F238E27FC236}">
                <a16:creationId xmlns:a16="http://schemas.microsoft.com/office/drawing/2014/main" id="{73481959-97DC-456D-9353-9D252832AED8}"/>
              </a:ext>
            </a:extLst>
          </p:cNvPr>
          <p:cNvSpPr>
            <a:spLocks noGrp="1"/>
          </p:cNvSpPr>
          <p:nvPr>
            <p:ph type="body" sz="quarter" idx="14"/>
          </p:nvPr>
        </p:nvSpPr>
        <p:spPr/>
        <p:txBody>
          <a:bodyPr/>
          <a:lstStyle/>
          <a:p>
            <a:r>
              <a:rPr lang="en-US"/>
              <a:t>01/31/2019 - 07/31/2019</a:t>
            </a:r>
          </a:p>
        </p:txBody>
      </p:sp>
    </p:spTree>
    <p:extLst>
      <p:ext uri="{BB962C8B-B14F-4D97-AF65-F5344CB8AC3E}">
        <p14:creationId xmlns:p14="http://schemas.microsoft.com/office/powerpoint/2010/main" val="17294194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18037E-4FF0-4385-B9B7-3965828C06A4}"/>
              </a:ext>
            </a:extLst>
          </p:cNvPr>
          <p:cNvSpPr>
            <a:spLocks noGrp="1"/>
          </p:cNvSpPr>
          <p:nvPr>
            <p:ph type="title"/>
          </p:nvPr>
        </p:nvSpPr>
        <p:spPr/>
        <p:txBody>
          <a:bodyPr/>
          <a:lstStyle/>
          <a:p>
            <a:r>
              <a:rPr lang="en-US"/>
              <a:t>Instagram Posts Table | All Pages - 8 of 14</a:t>
            </a:r>
          </a:p>
        </p:txBody>
      </p:sp>
      <p:graphicFrame>
        <p:nvGraphicFramePr>
          <p:cNvPr id="5" name="Table Placeholder 4">
            <a:extLst>
              <a:ext uri="{FF2B5EF4-FFF2-40B4-BE49-F238E27FC236}">
                <a16:creationId xmlns:a16="http://schemas.microsoft.com/office/drawing/2014/main" id="{D1720FDF-DBB3-45BE-BE79-9306D1A76AF8}"/>
              </a:ext>
            </a:extLst>
          </p:cNvPr>
          <p:cNvGraphicFramePr>
            <a:graphicFrameLocks noGrp="1"/>
          </p:cNvGraphicFramePr>
          <p:nvPr>
            <p:ph type="tbl" sz="quarter" idx="13"/>
            <p:extLst>
              <p:ext uri="{D42A27DB-BD31-4B8C-83A1-F6EECF244321}">
                <p14:modId xmlns:p14="http://schemas.microsoft.com/office/powerpoint/2010/main" val="29611622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2606728504"/>
                    </a:ext>
                  </a:extLst>
                </a:gridCol>
                <a:gridCol w="1234439">
                  <a:extLst>
                    <a:ext uri="{9D8B030D-6E8A-4147-A177-3AD203B41FA5}">
                      <a16:colId xmlns:a16="http://schemas.microsoft.com/office/drawing/2014/main" val="527581200"/>
                    </a:ext>
                  </a:extLst>
                </a:gridCol>
                <a:gridCol w="576072">
                  <a:extLst>
                    <a:ext uri="{9D8B030D-6E8A-4147-A177-3AD203B41FA5}">
                      <a16:colId xmlns:a16="http://schemas.microsoft.com/office/drawing/2014/main" val="3885359361"/>
                    </a:ext>
                  </a:extLst>
                </a:gridCol>
                <a:gridCol w="576072">
                  <a:extLst>
                    <a:ext uri="{9D8B030D-6E8A-4147-A177-3AD203B41FA5}">
                      <a16:colId xmlns:a16="http://schemas.microsoft.com/office/drawing/2014/main" val="2952444346"/>
                    </a:ext>
                  </a:extLst>
                </a:gridCol>
                <a:gridCol w="576072">
                  <a:extLst>
                    <a:ext uri="{9D8B030D-6E8A-4147-A177-3AD203B41FA5}">
                      <a16:colId xmlns:a16="http://schemas.microsoft.com/office/drawing/2014/main" val="528765532"/>
                    </a:ext>
                  </a:extLst>
                </a:gridCol>
                <a:gridCol w="576072">
                  <a:extLst>
                    <a:ext uri="{9D8B030D-6E8A-4147-A177-3AD203B41FA5}">
                      <a16:colId xmlns:a16="http://schemas.microsoft.com/office/drawing/2014/main" val="3672514780"/>
                    </a:ext>
                  </a:extLst>
                </a:gridCol>
                <a:gridCol w="576072">
                  <a:extLst>
                    <a:ext uri="{9D8B030D-6E8A-4147-A177-3AD203B41FA5}">
                      <a16:colId xmlns:a16="http://schemas.microsoft.com/office/drawing/2014/main" val="2075160465"/>
                    </a:ext>
                  </a:extLst>
                </a:gridCol>
                <a:gridCol w="576072">
                  <a:extLst>
                    <a:ext uri="{9D8B030D-6E8A-4147-A177-3AD203B41FA5}">
                      <a16:colId xmlns:a16="http://schemas.microsoft.com/office/drawing/2014/main" val="3683729770"/>
                    </a:ext>
                  </a:extLst>
                </a:gridCol>
                <a:gridCol w="576072">
                  <a:extLst>
                    <a:ext uri="{9D8B030D-6E8A-4147-A177-3AD203B41FA5}">
                      <a16:colId xmlns:a16="http://schemas.microsoft.com/office/drawing/2014/main" val="2251721270"/>
                    </a:ext>
                  </a:extLst>
                </a:gridCol>
                <a:gridCol w="576072">
                  <a:extLst>
                    <a:ext uri="{9D8B030D-6E8A-4147-A177-3AD203B41FA5}">
                      <a16:colId xmlns:a16="http://schemas.microsoft.com/office/drawing/2014/main" val="2940296124"/>
                    </a:ext>
                  </a:extLst>
                </a:gridCol>
                <a:gridCol w="576072">
                  <a:extLst>
                    <a:ext uri="{9D8B030D-6E8A-4147-A177-3AD203B41FA5}">
                      <a16:colId xmlns:a16="http://schemas.microsoft.com/office/drawing/2014/main" val="39499527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1218299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goustocooking - 2019-07-22 15:00:13</a:t>
                      </a:r>
                      <a:r>
                        <a:rPr kumimoji="0" lang="en-US" sz="1000" b="0" i="0" u="none" strike="noStrike" kern="1200" cap="none" spc="0" normalizeH="0" baseline="0" noProof="0">
                          <a:ln>
                            <a:noFill/>
                          </a:ln>
                          <a:solidFill>
                            <a:prstClr val="black"/>
                          </a:solidFill>
                          <a:effectLst/>
                          <a:uLnTx/>
                          <a:uFillTx/>
                          <a:latin typeface="+mn-lt"/>
                          <a:ea typeface="+mn-ea"/>
                          <a:cs typeface="+mn-cs"/>
                        </a:rPr>
                        <a:t>
 Hummus is where the heart is! ❤️ Especially when combined with succulent smoky chicken and sweet potatoes for a wholesome and flavour-packed Monday night in – get in my belly!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https://www.instagram.com/p/B0OE0bPCUvn/media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08/19/2019 14:09:51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22687</a:t>
                      </a:r>
                    </a:p>
                  </a:txBody>
                  <a:tcPr/>
                </a:tc>
                <a:extLst>
                  <a:ext uri="{0D108BD9-81ED-4DB2-BD59-A6C34878D82A}">
                    <a16:rowId xmlns:a16="http://schemas.microsoft.com/office/drawing/2014/main" val="27276057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goustocooking - 2019-07-20 18:00:04</a:t>
                      </a:r>
                      <a:r>
                        <a:rPr kumimoji="0" lang="en-US" sz="1000" b="0" i="0" u="none" strike="noStrike" kern="1200" cap="none" spc="0" normalizeH="0" baseline="0" noProof="0">
                          <a:ln>
                            <a:noFill/>
                          </a:ln>
                          <a:solidFill>
                            <a:prstClr val="black"/>
                          </a:solidFill>
                          <a:effectLst/>
                          <a:uLnTx/>
                          <a:uFillTx/>
                          <a:latin typeface="+mn-lt"/>
                          <a:ea typeface="+mn-ea"/>
                          <a:cs typeface="+mn-cs"/>
                        </a:rPr>
                        <a:t>
 We're sending noods your way – Vietnamese Noodle Salad that is 😉 With crisp, golden chicken thighs, crunchy gem lettuce and sweet mango, this salad's a straight-up 10/10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https://www.instagram.com/p/B0JPz-8iHC4/media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08/19/2019 14:09:51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13817</a:t>
                      </a:r>
                    </a:p>
                  </a:txBody>
                  <a:tcPr/>
                </a:tc>
                <a:extLst>
                  <a:ext uri="{0D108BD9-81ED-4DB2-BD59-A6C34878D82A}">
                    <a16:rowId xmlns:a16="http://schemas.microsoft.com/office/drawing/2014/main" val="2877596748"/>
                  </a:ext>
                </a:extLst>
              </a:tr>
            </a:tbl>
          </a:graphicData>
        </a:graphic>
      </p:graphicFrame>
      <p:sp>
        <p:nvSpPr>
          <p:cNvPr id="4" name="Text Placeholder 3">
            <a:extLst>
              <a:ext uri="{FF2B5EF4-FFF2-40B4-BE49-F238E27FC236}">
                <a16:creationId xmlns:a16="http://schemas.microsoft.com/office/drawing/2014/main" id="{D0F7FA99-3A40-4206-BA67-2B9900068DC4}"/>
              </a:ext>
            </a:extLst>
          </p:cNvPr>
          <p:cNvSpPr>
            <a:spLocks noGrp="1"/>
          </p:cNvSpPr>
          <p:nvPr>
            <p:ph type="body" sz="quarter" idx="14"/>
          </p:nvPr>
        </p:nvSpPr>
        <p:spPr/>
        <p:txBody>
          <a:bodyPr/>
          <a:lstStyle/>
          <a:p>
            <a:r>
              <a:rPr lang="en-US"/>
              <a:t>01/31/2019 - 07/31/2019</a:t>
            </a:r>
          </a:p>
        </p:txBody>
      </p:sp>
    </p:spTree>
    <p:extLst>
      <p:ext uri="{BB962C8B-B14F-4D97-AF65-F5344CB8AC3E}">
        <p14:creationId xmlns:p14="http://schemas.microsoft.com/office/powerpoint/2010/main" val="29086163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7C7993-8C16-420D-B168-2C5CFC4D6E6B}"/>
              </a:ext>
            </a:extLst>
          </p:cNvPr>
          <p:cNvSpPr>
            <a:spLocks noGrp="1"/>
          </p:cNvSpPr>
          <p:nvPr>
            <p:ph type="title"/>
          </p:nvPr>
        </p:nvSpPr>
        <p:spPr/>
        <p:txBody>
          <a:bodyPr/>
          <a:lstStyle/>
          <a:p>
            <a:r>
              <a:rPr lang="en-US"/>
              <a:t>Instagram Posts Table | All Pages - 9 of 14</a:t>
            </a:r>
          </a:p>
        </p:txBody>
      </p:sp>
      <p:graphicFrame>
        <p:nvGraphicFramePr>
          <p:cNvPr id="5" name="Table Placeholder 4">
            <a:extLst>
              <a:ext uri="{FF2B5EF4-FFF2-40B4-BE49-F238E27FC236}">
                <a16:creationId xmlns:a16="http://schemas.microsoft.com/office/drawing/2014/main" id="{57BA14DC-DF77-4791-8BAE-17F9EB09CB87}"/>
              </a:ext>
            </a:extLst>
          </p:cNvPr>
          <p:cNvGraphicFramePr>
            <a:graphicFrameLocks noGrp="1"/>
          </p:cNvGraphicFramePr>
          <p:nvPr>
            <p:ph type="tbl" sz="quarter" idx="13"/>
            <p:extLst>
              <p:ext uri="{D42A27DB-BD31-4B8C-83A1-F6EECF244321}">
                <p14:modId xmlns:p14="http://schemas.microsoft.com/office/powerpoint/2010/main" val="34979183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1759348167"/>
                    </a:ext>
                  </a:extLst>
                </a:gridCol>
                <a:gridCol w="1234439">
                  <a:extLst>
                    <a:ext uri="{9D8B030D-6E8A-4147-A177-3AD203B41FA5}">
                      <a16:colId xmlns:a16="http://schemas.microsoft.com/office/drawing/2014/main" val="440971865"/>
                    </a:ext>
                  </a:extLst>
                </a:gridCol>
                <a:gridCol w="576072">
                  <a:extLst>
                    <a:ext uri="{9D8B030D-6E8A-4147-A177-3AD203B41FA5}">
                      <a16:colId xmlns:a16="http://schemas.microsoft.com/office/drawing/2014/main" val="1529337875"/>
                    </a:ext>
                  </a:extLst>
                </a:gridCol>
                <a:gridCol w="576072">
                  <a:extLst>
                    <a:ext uri="{9D8B030D-6E8A-4147-A177-3AD203B41FA5}">
                      <a16:colId xmlns:a16="http://schemas.microsoft.com/office/drawing/2014/main" val="3640576686"/>
                    </a:ext>
                  </a:extLst>
                </a:gridCol>
                <a:gridCol w="576072">
                  <a:extLst>
                    <a:ext uri="{9D8B030D-6E8A-4147-A177-3AD203B41FA5}">
                      <a16:colId xmlns:a16="http://schemas.microsoft.com/office/drawing/2014/main" val="1854692906"/>
                    </a:ext>
                  </a:extLst>
                </a:gridCol>
                <a:gridCol w="576072">
                  <a:extLst>
                    <a:ext uri="{9D8B030D-6E8A-4147-A177-3AD203B41FA5}">
                      <a16:colId xmlns:a16="http://schemas.microsoft.com/office/drawing/2014/main" val="1260187857"/>
                    </a:ext>
                  </a:extLst>
                </a:gridCol>
                <a:gridCol w="576072">
                  <a:extLst>
                    <a:ext uri="{9D8B030D-6E8A-4147-A177-3AD203B41FA5}">
                      <a16:colId xmlns:a16="http://schemas.microsoft.com/office/drawing/2014/main" val="2214167419"/>
                    </a:ext>
                  </a:extLst>
                </a:gridCol>
                <a:gridCol w="576072">
                  <a:extLst>
                    <a:ext uri="{9D8B030D-6E8A-4147-A177-3AD203B41FA5}">
                      <a16:colId xmlns:a16="http://schemas.microsoft.com/office/drawing/2014/main" val="3799402447"/>
                    </a:ext>
                  </a:extLst>
                </a:gridCol>
                <a:gridCol w="576072">
                  <a:extLst>
                    <a:ext uri="{9D8B030D-6E8A-4147-A177-3AD203B41FA5}">
                      <a16:colId xmlns:a16="http://schemas.microsoft.com/office/drawing/2014/main" val="866917831"/>
                    </a:ext>
                  </a:extLst>
                </a:gridCol>
                <a:gridCol w="576072">
                  <a:extLst>
                    <a:ext uri="{9D8B030D-6E8A-4147-A177-3AD203B41FA5}">
                      <a16:colId xmlns:a16="http://schemas.microsoft.com/office/drawing/2014/main" val="1033009739"/>
                    </a:ext>
                  </a:extLst>
                </a:gridCol>
                <a:gridCol w="576072">
                  <a:extLst>
                    <a:ext uri="{9D8B030D-6E8A-4147-A177-3AD203B41FA5}">
                      <a16:colId xmlns:a16="http://schemas.microsoft.com/office/drawing/2014/main" val="26889564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665370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goustocooking - 2019-07-19 18:00:06</a:t>
                      </a:r>
                      <a:r>
                        <a:rPr kumimoji="0" lang="en-US" sz="1000" b="0" i="0" u="none" strike="noStrike" kern="1200" cap="none" spc="0" normalizeH="0" baseline="0" noProof="0">
                          <a:ln>
                            <a:noFill/>
                          </a:ln>
                          <a:solidFill>
                            <a:prstClr val="black"/>
                          </a:solidFill>
                          <a:effectLst/>
                          <a:uLnTx/>
                          <a:uFillTx/>
                          <a:latin typeface="+mn-lt"/>
                          <a:ea typeface="+mn-ea"/>
                          <a:cs typeface="+mn-cs"/>
                        </a:rPr>
                        <a:t>
 It's #Friyay and sweet dreams are made of cheese 🧀 Wrap up the week with a slice of BBQ Pulled Pork Pizza With Garlic Dip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https://www.instagram.com/p/B0GrBPRiNSD/media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08/19/2019 14:09:51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17575</a:t>
                      </a:r>
                    </a:p>
                  </a:txBody>
                  <a:tcPr/>
                </a:tc>
                <a:extLst>
                  <a:ext uri="{0D108BD9-81ED-4DB2-BD59-A6C34878D82A}">
                    <a16:rowId xmlns:a16="http://schemas.microsoft.com/office/drawing/2014/main" val="1732783831"/>
                  </a:ext>
                </a:extLst>
              </a:tr>
            </a:tbl>
          </a:graphicData>
        </a:graphic>
      </p:graphicFrame>
      <p:sp>
        <p:nvSpPr>
          <p:cNvPr id="4" name="Text Placeholder 3">
            <a:extLst>
              <a:ext uri="{FF2B5EF4-FFF2-40B4-BE49-F238E27FC236}">
                <a16:creationId xmlns:a16="http://schemas.microsoft.com/office/drawing/2014/main" id="{EDE36C7D-4E23-4102-BEDF-1496FF7E7B32}"/>
              </a:ext>
            </a:extLst>
          </p:cNvPr>
          <p:cNvSpPr>
            <a:spLocks noGrp="1"/>
          </p:cNvSpPr>
          <p:nvPr>
            <p:ph type="body" sz="quarter" idx="14"/>
          </p:nvPr>
        </p:nvSpPr>
        <p:spPr/>
        <p:txBody>
          <a:bodyPr/>
          <a:lstStyle/>
          <a:p>
            <a:r>
              <a:rPr lang="en-US"/>
              <a:t>01/31/2019 - 07/31/2019</a:t>
            </a:r>
          </a:p>
        </p:txBody>
      </p:sp>
    </p:spTree>
    <p:extLst>
      <p:ext uri="{BB962C8B-B14F-4D97-AF65-F5344CB8AC3E}">
        <p14:creationId xmlns:p14="http://schemas.microsoft.com/office/powerpoint/2010/main" val="35670076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3CFA65-DA41-4B62-835A-FCEF82ABB97D}"/>
              </a:ext>
            </a:extLst>
          </p:cNvPr>
          <p:cNvSpPr>
            <a:spLocks noGrp="1"/>
          </p:cNvSpPr>
          <p:nvPr>
            <p:ph type="title"/>
          </p:nvPr>
        </p:nvSpPr>
        <p:spPr/>
        <p:txBody>
          <a:bodyPr/>
          <a:lstStyle/>
          <a:p>
            <a:r>
              <a:rPr lang="en-US"/>
              <a:t>Instagram Posts Table | All Pages - 10 of 14</a:t>
            </a:r>
          </a:p>
        </p:txBody>
      </p:sp>
      <p:graphicFrame>
        <p:nvGraphicFramePr>
          <p:cNvPr id="5" name="Table Placeholder 4">
            <a:extLst>
              <a:ext uri="{FF2B5EF4-FFF2-40B4-BE49-F238E27FC236}">
                <a16:creationId xmlns:a16="http://schemas.microsoft.com/office/drawing/2014/main" id="{1AD67B58-E502-4FFA-AA31-25E122654067}"/>
              </a:ext>
            </a:extLst>
          </p:cNvPr>
          <p:cNvGraphicFramePr>
            <a:graphicFrameLocks noGrp="1"/>
          </p:cNvGraphicFramePr>
          <p:nvPr>
            <p:ph type="tbl" sz="quarter" idx="13"/>
            <p:extLst>
              <p:ext uri="{D42A27DB-BD31-4B8C-83A1-F6EECF244321}">
                <p14:modId xmlns:p14="http://schemas.microsoft.com/office/powerpoint/2010/main" val="13874182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979693908"/>
                    </a:ext>
                  </a:extLst>
                </a:gridCol>
                <a:gridCol w="1234439">
                  <a:extLst>
                    <a:ext uri="{9D8B030D-6E8A-4147-A177-3AD203B41FA5}">
                      <a16:colId xmlns:a16="http://schemas.microsoft.com/office/drawing/2014/main" val="3328930040"/>
                    </a:ext>
                  </a:extLst>
                </a:gridCol>
                <a:gridCol w="576072">
                  <a:extLst>
                    <a:ext uri="{9D8B030D-6E8A-4147-A177-3AD203B41FA5}">
                      <a16:colId xmlns:a16="http://schemas.microsoft.com/office/drawing/2014/main" val="1615731424"/>
                    </a:ext>
                  </a:extLst>
                </a:gridCol>
                <a:gridCol w="576072">
                  <a:extLst>
                    <a:ext uri="{9D8B030D-6E8A-4147-A177-3AD203B41FA5}">
                      <a16:colId xmlns:a16="http://schemas.microsoft.com/office/drawing/2014/main" val="2986408081"/>
                    </a:ext>
                  </a:extLst>
                </a:gridCol>
                <a:gridCol w="576072">
                  <a:extLst>
                    <a:ext uri="{9D8B030D-6E8A-4147-A177-3AD203B41FA5}">
                      <a16:colId xmlns:a16="http://schemas.microsoft.com/office/drawing/2014/main" val="1291597149"/>
                    </a:ext>
                  </a:extLst>
                </a:gridCol>
                <a:gridCol w="576072">
                  <a:extLst>
                    <a:ext uri="{9D8B030D-6E8A-4147-A177-3AD203B41FA5}">
                      <a16:colId xmlns:a16="http://schemas.microsoft.com/office/drawing/2014/main" val="471258490"/>
                    </a:ext>
                  </a:extLst>
                </a:gridCol>
                <a:gridCol w="576072">
                  <a:extLst>
                    <a:ext uri="{9D8B030D-6E8A-4147-A177-3AD203B41FA5}">
                      <a16:colId xmlns:a16="http://schemas.microsoft.com/office/drawing/2014/main" val="2197308859"/>
                    </a:ext>
                  </a:extLst>
                </a:gridCol>
                <a:gridCol w="576072">
                  <a:extLst>
                    <a:ext uri="{9D8B030D-6E8A-4147-A177-3AD203B41FA5}">
                      <a16:colId xmlns:a16="http://schemas.microsoft.com/office/drawing/2014/main" val="3516731090"/>
                    </a:ext>
                  </a:extLst>
                </a:gridCol>
                <a:gridCol w="576072">
                  <a:extLst>
                    <a:ext uri="{9D8B030D-6E8A-4147-A177-3AD203B41FA5}">
                      <a16:colId xmlns:a16="http://schemas.microsoft.com/office/drawing/2014/main" val="4038114365"/>
                    </a:ext>
                  </a:extLst>
                </a:gridCol>
                <a:gridCol w="576072">
                  <a:extLst>
                    <a:ext uri="{9D8B030D-6E8A-4147-A177-3AD203B41FA5}">
                      <a16:colId xmlns:a16="http://schemas.microsoft.com/office/drawing/2014/main" val="224354486"/>
                    </a:ext>
                  </a:extLst>
                </a:gridCol>
                <a:gridCol w="576072">
                  <a:extLst>
                    <a:ext uri="{9D8B030D-6E8A-4147-A177-3AD203B41FA5}">
                      <a16:colId xmlns:a16="http://schemas.microsoft.com/office/drawing/2014/main" val="30604554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5656468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goustocooking - 2019-07-19 17:04:20</a:t>
                      </a:r>
                      <a:r>
                        <a:rPr kumimoji="0" lang="en-US" sz="1000" b="0" i="0" u="none" strike="noStrike" kern="1200" cap="none" spc="0" normalizeH="0" baseline="0" noProof="0">
                          <a:ln>
                            <a:noFill/>
                          </a:ln>
                          <a:solidFill>
                            <a:prstClr val="black"/>
                          </a:solidFill>
                          <a:effectLst/>
                          <a:uLnTx/>
                          <a:uFillTx/>
                          <a:latin typeface="+mn-lt"/>
                          <a:ea typeface="+mn-ea"/>
                          <a:cs typeface="+mn-cs"/>
                        </a:rPr>
                        <a:t>
 Snapped a pic of your Gousto dinner recently? You could win £15 free Gousto credit! Just tag us on instagram to be in with a chance of winning every single Friday!
We need a little help deciding though, so head over to our stories to cast your vote.
T&amp;C's - Please ensure you TAG us in the image, and not just in the caption – or we won't be able to see! Every Friday a new winner will be chosen through an Instagram poll. The winner will be DM'd the following Monday to arrange £15 credit to be applied to their Gousto account.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https://www.instagram.com/p/B0Gko38A5Mq/media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08/19/2019 14:09:51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15623</a:t>
                      </a:r>
                    </a:p>
                  </a:txBody>
                  <a:tcPr/>
                </a:tc>
                <a:extLst>
                  <a:ext uri="{0D108BD9-81ED-4DB2-BD59-A6C34878D82A}">
                    <a16:rowId xmlns:a16="http://schemas.microsoft.com/office/drawing/2014/main" val="292966693"/>
                  </a:ext>
                </a:extLst>
              </a:tr>
            </a:tbl>
          </a:graphicData>
        </a:graphic>
      </p:graphicFrame>
      <p:sp>
        <p:nvSpPr>
          <p:cNvPr id="4" name="Text Placeholder 3">
            <a:extLst>
              <a:ext uri="{FF2B5EF4-FFF2-40B4-BE49-F238E27FC236}">
                <a16:creationId xmlns:a16="http://schemas.microsoft.com/office/drawing/2014/main" id="{6968C7BF-3424-453E-B0B9-EB63E9084540}"/>
              </a:ext>
            </a:extLst>
          </p:cNvPr>
          <p:cNvSpPr>
            <a:spLocks noGrp="1"/>
          </p:cNvSpPr>
          <p:nvPr>
            <p:ph type="body" sz="quarter" idx="14"/>
          </p:nvPr>
        </p:nvSpPr>
        <p:spPr/>
        <p:txBody>
          <a:bodyPr/>
          <a:lstStyle/>
          <a:p>
            <a:r>
              <a:rPr lang="en-US"/>
              <a:t>01/31/2019 - 07/31/2019</a:t>
            </a:r>
          </a:p>
        </p:txBody>
      </p:sp>
    </p:spTree>
    <p:extLst>
      <p:ext uri="{BB962C8B-B14F-4D97-AF65-F5344CB8AC3E}">
        <p14:creationId xmlns:p14="http://schemas.microsoft.com/office/powerpoint/2010/main" val="267324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0B244B-EC0C-4EE1-B97C-C150878A3957}"/>
              </a:ext>
            </a:extLst>
          </p:cNvPr>
          <p:cNvSpPr>
            <a:spLocks noGrp="1"/>
          </p:cNvSpPr>
          <p:nvPr>
            <p:ph type="title"/>
          </p:nvPr>
        </p:nvSpPr>
        <p:spPr/>
        <p:txBody>
          <a:bodyPr/>
          <a:lstStyle/>
          <a:p>
            <a:r>
              <a:rPr lang="en-US"/>
              <a:t>Instagram Posts Table | All Pages - 11 of 14</a:t>
            </a:r>
          </a:p>
        </p:txBody>
      </p:sp>
      <p:graphicFrame>
        <p:nvGraphicFramePr>
          <p:cNvPr id="5" name="Table Placeholder 4">
            <a:extLst>
              <a:ext uri="{FF2B5EF4-FFF2-40B4-BE49-F238E27FC236}">
                <a16:creationId xmlns:a16="http://schemas.microsoft.com/office/drawing/2014/main" id="{8EC205AE-5C12-43B8-B30B-7D09F7169EC1}"/>
              </a:ext>
            </a:extLst>
          </p:cNvPr>
          <p:cNvGraphicFramePr>
            <a:graphicFrameLocks noGrp="1"/>
          </p:cNvGraphicFramePr>
          <p:nvPr>
            <p:ph type="tbl" sz="quarter" idx="13"/>
            <p:extLst>
              <p:ext uri="{D42A27DB-BD31-4B8C-83A1-F6EECF244321}">
                <p14:modId xmlns:p14="http://schemas.microsoft.com/office/powerpoint/2010/main" val="29190370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146957232"/>
                    </a:ext>
                  </a:extLst>
                </a:gridCol>
                <a:gridCol w="1234439">
                  <a:extLst>
                    <a:ext uri="{9D8B030D-6E8A-4147-A177-3AD203B41FA5}">
                      <a16:colId xmlns:a16="http://schemas.microsoft.com/office/drawing/2014/main" val="1378340468"/>
                    </a:ext>
                  </a:extLst>
                </a:gridCol>
                <a:gridCol w="576072">
                  <a:extLst>
                    <a:ext uri="{9D8B030D-6E8A-4147-A177-3AD203B41FA5}">
                      <a16:colId xmlns:a16="http://schemas.microsoft.com/office/drawing/2014/main" val="788921029"/>
                    </a:ext>
                  </a:extLst>
                </a:gridCol>
                <a:gridCol w="576072">
                  <a:extLst>
                    <a:ext uri="{9D8B030D-6E8A-4147-A177-3AD203B41FA5}">
                      <a16:colId xmlns:a16="http://schemas.microsoft.com/office/drawing/2014/main" val="844378186"/>
                    </a:ext>
                  </a:extLst>
                </a:gridCol>
                <a:gridCol w="576072">
                  <a:extLst>
                    <a:ext uri="{9D8B030D-6E8A-4147-A177-3AD203B41FA5}">
                      <a16:colId xmlns:a16="http://schemas.microsoft.com/office/drawing/2014/main" val="3025829911"/>
                    </a:ext>
                  </a:extLst>
                </a:gridCol>
                <a:gridCol w="576072">
                  <a:extLst>
                    <a:ext uri="{9D8B030D-6E8A-4147-A177-3AD203B41FA5}">
                      <a16:colId xmlns:a16="http://schemas.microsoft.com/office/drawing/2014/main" val="1780692074"/>
                    </a:ext>
                  </a:extLst>
                </a:gridCol>
                <a:gridCol w="576072">
                  <a:extLst>
                    <a:ext uri="{9D8B030D-6E8A-4147-A177-3AD203B41FA5}">
                      <a16:colId xmlns:a16="http://schemas.microsoft.com/office/drawing/2014/main" val="173840251"/>
                    </a:ext>
                  </a:extLst>
                </a:gridCol>
                <a:gridCol w="576072">
                  <a:extLst>
                    <a:ext uri="{9D8B030D-6E8A-4147-A177-3AD203B41FA5}">
                      <a16:colId xmlns:a16="http://schemas.microsoft.com/office/drawing/2014/main" val="2968972057"/>
                    </a:ext>
                  </a:extLst>
                </a:gridCol>
                <a:gridCol w="576072">
                  <a:extLst>
                    <a:ext uri="{9D8B030D-6E8A-4147-A177-3AD203B41FA5}">
                      <a16:colId xmlns:a16="http://schemas.microsoft.com/office/drawing/2014/main" val="1618310718"/>
                    </a:ext>
                  </a:extLst>
                </a:gridCol>
                <a:gridCol w="576072">
                  <a:extLst>
                    <a:ext uri="{9D8B030D-6E8A-4147-A177-3AD203B41FA5}">
                      <a16:colId xmlns:a16="http://schemas.microsoft.com/office/drawing/2014/main" val="1407071816"/>
                    </a:ext>
                  </a:extLst>
                </a:gridCol>
                <a:gridCol w="576072">
                  <a:extLst>
                    <a:ext uri="{9D8B030D-6E8A-4147-A177-3AD203B41FA5}">
                      <a16:colId xmlns:a16="http://schemas.microsoft.com/office/drawing/2014/main" val="23001487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8644677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goustocooking - 2019-07-18 18:50:30</a:t>
                      </a:r>
                      <a:r>
                        <a:rPr kumimoji="0" lang="en-US" sz="1000" b="0" i="0" u="none" strike="noStrike" kern="1200" cap="none" spc="0" normalizeH="0" baseline="0" noProof="0">
                          <a:ln>
                            <a:noFill/>
                          </a:ln>
                          <a:solidFill>
                            <a:prstClr val="black"/>
                          </a:solidFill>
                          <a:effectLst/>
                          <a:uLnTx/>
                          <a:uFillTx/>
                          <a:latin typeface="+mn-lt"/>
                          <a:ea typeface="+mn-ea"/>
                          <a:cs typeface="+mn-cs"/>
                        </a:rPr>
                        <a:t>
 Save on stress with some quick and easy comfort food – this winning dinner is meaty, mushroomy and ready in just 20 minutes. Yes please - with extra cheese!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https://www.instagram.com/p/B0EL_jnAnrd/media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08/19/2019 14:09:51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15154</a:t>
                      </a:r>
                    </a:p>
                  </a:txBody>
                  <a:tcPr/>
                </a:tc>
                <a:extLst>
                  <a:ext uri="{0D108BD9-81ED-4DB2-BD59-A6C34878D82A}">
                    <a16:rowId xmlns:a16="http://schemas.microsoft.com/office/drawing/2014/main" val="5057495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goustocooking - 2019-07-17 18:00:15</a:t>
                      </a:r>
                      <a:r>
                        <a:rPr kumimoji="0" lang="en-US" sz="1000" b="0" i="0" u="none" strike="noStrike" kern="1200" cap="none" spc="0" normalizeH="0" baseline="0" noProof="0">
                          <a:ln>
                            <a:noFill/>
                          </a:ln>
                          <a:solidFill>
                            <a:prstClr val="black"/>
                          </a:solidFill>
                          <a:effectLst/>
                          <a:uLnTx/>
                          <a:uFillTx/>
                          <a:latin typeface="+mn-lt"/>
                          <a:ea typeface="+mn-ea"/>
                          <a:cs typeface="+mn-cs"/>
                        </a:rPr>
                        <a:t>
 If your takeaway fave is the crispy duck, you're in luck! We think we've found your new favourite summer salad ☀️ Asian Duck Breast Salad With Hoisin Dressing, on the menu now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https://www.instagram.com/p/B0BhcndCIPm/media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08/19/2019 14:09:51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18156</a:t>
                      </a:r>
                    </a:p>
                  </a:txBody>
                  <a:tcPr/>
                </a:tc>
                <a:extLst>
                  <a:ext uri="{0D108BD9-81ED-4DB2-BD59-A6C34878D82A}">
                    <a16:rowId xmlns:a16="http://schemas.microsoft.com/office/drawing/2014/main" val="3112693218"/>
                  </a:ext>
                </a:extLst>
              </a:tr>
            </a:tbl>
          </a:graphicData>
        </a:graphic>
      </p:graphicFrame>
      <p:sp>
        <p:nvSpPr>
          <p:cNvPr id="4" name="Text Placeholder 3">
            <a:extLst>
              <a:ext uri="{FF2B5EF4-FFF2-40B4-BE49-F238E27FC236}">
                <a16:creationId xmlns:a16="http://schemas.microsoft.com/office/drawing/2014/main" id="{8C8A6B29-B0F2-4307-BA98-1FB7C42599F3}"/>
              </a:ext>
            </a:extLst>
          </p:cNvPr>
          <p:cNvSpPr>
            <a:spLocks noGrp="1"/>
          </p:cNvSpPr>
          <p:nvPr>
            <p:ph type="body" sz="quarter" idx="14"/>
          </p:nvPr>
        </p:nvSpPr>
        <p:spPr/>
        <p:txBody>
          <a:bodyPr/>
          <a:lstStyle/>
          <a:p>
            <a:r>
              <a:rPr lang="en-US"/>
              <a:t>01/31/2019 - 07/31/2019</a:t>
            </a:r>
          </a:p>
        </p:txBody>
      </p:sp>
    </p:spTree>
    <p:extLst>
      <p:ext uri="{BB962C8B-B14F-4D97-AF65-F5344CB8AC3E}">
        <p14:creationId xmlns:p14="http://schemas.microsoft.com/office/powerpoint/2010/main" val="37368108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56A07D-AA9A-4544-9C97-3C6E8A183921}"/>
              </a:ext>
            </a:extLst>
          </p:cNvPr>
          <p:cNvSpPr>
            <a:spLocks noGrp="1"/>
          </p:cNvSpPr>
          <p:nvPr>
            <p:ph type="title"/>
          </p:nvPr>
        </p:nvSpPr>
        <p:spPr/>
        <p:txBody>
          <a:bodyPr/>
          <a:lstStyle/>
          <a:p>
            <a:r>
              <a:rPr lang="en-US"/>
              <a:t>Instagram Posts Table | All Pages - 12 of 14</a:t>
            </a:r>
          </a:p>
        </p:txBody>
      </p:sp>
      <p:graphicFrame>
        <p:nvGraphicFramePr>
          <p:cNvPr id="5" name="Table Placeholder 4">
            <a:extLst>
              <a:ext uri="{FF2B5EF4-FFF2-40B4-BE49-F238E27FC236}">
                <a16:creationId xmlns:a16="http://schemas.microsoft.com/office/drawing/2014/main" id="{56DEDC3C-E9BB-44EE-AAE6-D4B5D7E3BE5A}"/>
              </a:ext>
            </a:extLst>
          </p:cNvPr>
          <p:cNvGraphicFramePr>
            <a:graphicFrameLocks noGrp="1"/>
          </p:cNvGraphicFramePr>
          <p:nvPr>
            <p:ph type="tbl" sz="quarter" idx="13"/>
            <p:extLst>
              <p:ext uri="{D42A27DB-BD31-4B8C-83A1-F6EECF244321}">
                <p14:modId xmlns:p14="http://schemas.microsoft.com/office/powerpoint/2010/main" val="37104067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1984201419"/>
                    </a:ext>
                  </a:extLst>
                </a:gridCol>
                <a:gridCol w="1234439">
                  <a:extLst>
                    <a:ext uri="{9D8B030D-6E8A-4147-A177-3AD203B41FA5}">
                      <a16:colId xmlns:a16="http://schemas.microsoft.com/office/drawing/2014/main" val="392161113"/>
                    </a:ext>
                  </a:extLst>
                </a:gridCol>
                <a:gridCol w="576072">
                  <a:extLst>
                    <a:ext uri="{9D8B030D-6E8A-4147-A177-3AD203B41FA5}">
                      <a16:colId xmlns:a16="http://schemas.microsoft.com/office/drawing/2014/main" val="1927772375"/>
                    </a:ext>
                  </a:extLst>
                </a:gridCol>
                <a:gridCol w="576072">
                  <a:extLst>
                    <a:ext uri="{9D8B030D-6E8A-4147-A177-3AD203B41FA5}">
                      <a16:colId xmlns:a16="http://schemas.microsoft.com/office/drawing/2014/main" val="3937582182"/>
                    </a:ext>
                  </a:extLst>
                </a:gridCol>
                <a:gridCol w="576072">
                  <a:extLst>
                    <a:ext uri="{9D8B030D-6E8A-4147-A177-3AD203B41FA5}">
                      <a16:colId xmlns:a16="http://schemas.microsoft.com/office/drawing/2014/main" val="1481992673"/>
                    </a:ext>
                  </a:extLst>
                </a:gridCol>
                <a:gridCol w="576072">
                  <a:extLst>
                    <a:ext uri="{9D8B030D-6E8A-4147-A177-3AD203B41FA5}">
                      <a16:colId xmlns:a16="http://schemas.microsoft.com/office/drawing/2014/main" val="1696928501"/>
                    </a:ext>
                  </a:extLst>
                </a:gridCol>
                <a:gridCol w="576072">
                  <a:extLst>
                    <a:ext uri="{9D8B030D-6E8A-4147-A177-3AD203B41FA5}">
                      <a16:colId xmlns:a16="http://schemas.microsoft.com/office/drawing/2014/main" val="3289363545"/>
                    </a:ext>
                  </a:extLst>
                </a:gridCol>
                <a:gridCol w="576072">
                  <a:extLst>
                    <a:ext uri="{9D8B030D-6E8A-4147-A177-3AD203B41FA5}">
                      <a16:colId xmlns:a16="http://schemas.microsoft.com/office/drawing/2014/main" val="2511752750"/>
                    </a:ext>
                  </a:extLst>
                </a:gridCol>
                <a:gridCol w="576072">
                  <a:extLst>
                    <a:ext uri="{9D8B030D-6E8A-4147-A177-3AD203B41FA5}">
                      <a16:colId xmlns:a16="http://schemas.microsoft.com/office/drawing/2014/main" val="3213784315"/>
                    </a:ext>
                  </a:extLst>
                </a:gridCol>
                <a:gridCol w="576072">
                  <a:extLst>
                    <a:ext uri="{9D8B030D-6E8A-4147-A177-3AD203B41FA5}">
                      <a16:colId xmlns:a16="http://schemas.microsoft.com/office/drawing/2014/main" val="4214019560"/>
                    </a:ext>
                  </a:extLst>
                </a:gridCol>
                <a:gridCol w="576072">
                  <a:extLst>
                    <a:ext uri="{9D8B030D-6E8A-4147-A177-3AD203B41FA5}">
                      <a16:colId xmlns:a16="http://schemas.microsoft.com/office/drawing/2014/main" val="25832570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1790681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goustocooking - 2019-07-16 18:00:15</a:t>
                      </a:r>
                      <a:r>
                        <a:rPr kumimoji="0" lang="en-US" sz="1000" b="0" i="0" u="none" strike="noStrike" kern="1200" cap="none" spc="0" normalizeH="0" baseline="0" noProof="0">
                          <a:ln>
                            <a:noFill/>
                          </a:ln>
                          <a:solidFill>
                            <a:prstClr val="black"/>
                          </a:solidFill>
                          <a:effectLst/>
                          <a:uLnTx/>
                          <a:uFillTx/>
                          <a:latin typeface="+mn-lt"/>
                          <a:ea typeface="+mn-ea"/>
                          <a:cs typeface="+mn-cs"/>
                        </a:rPr>
                        <a:t>
 Raise the steaks and heat things up with our Spicy Steak Fajitas with Charred Chilli Salsa 🔥, served Tex-Mex style with onions, peppers and cooled down with a dollop of sour cream – yee-haw! 🤠 
#steak #tacotuesday #fajitas #easyrecipe #quickrecipe #Goustorecipe #dinner #yum #nomnom #foodporn #tasty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https://www.instagram.com/p/Bz-8pwToRLb/media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08/19/2019 14:09:51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12195</a:t>
                      </a:r>
                    </a:p>
                  </a:txBody>
                  <a:tcPr/>
                </a:tc>
                <a:extLst>
                  <a:ext uri="{0D108BD9-81ED-4DB2-BD59-A6C34878D82A}">
                    <a16:rowId xmlns:a16="http://schemas.microsoft.com/office/drawing/2014/main" val="10014532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goustocooking - 2019-07-16 13:00:05</a:t>
                      </a:r>
                      <a:r>
                        <a:rPr kumimoji="0" lang="en-US" sz="1000" b="0" i="0" u="none" strike="noStrike" kern="1200" cap="none" spc="0" normalizeH="0" baseline="0" noProof="0">
                          <a:ln>
                            <a:noFill/>
                          </a:ln>
                          <a:solidFill>
                            <a:prstClr val="black"/>
                          </a:solidFill>
                          <a:effectLst/>
                          <a:uLnTx/>
                          <a:uFillTx/>
                          <a:latin typeface="+mn-lt"/>
                          <a:ea typeface="+mn-ea"/>
                          <a:cs typeface="+mn-cs"/>
                        </a:rPr>
                        <a:t>
 Lasagne is always a crowd-pleaser, and ours is so deep in flavour it's bound to put even bigger smiles on the faces round your dinner table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https://www.instagram.com/p/Bz-aTSqDkIt/media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08/19/2019 14:09:51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12273</a:t>
                      </a:r>
                    </a:p>
                  </a:txBody>
                  <a:tcPr/>
                </a:tc>
                <a:extLst>
                  <a:ext uri="{0D108BD9-81ED-4DB2-BD59-A6C34878D82A}">
                    <a16:rowId xmlns:a16="http://schemas.microsoft.com/office/drawing/2014/main" val="1319122008"/>
                  </a:ext>
                </a:extLst>
              </a:tr>
            </a:tbl>
          </a:graphicData>
        </a:graphic>
      </p:graphicFrame>
      <p:sp>
        <p:nvSpPr>
          <p:cNvPr id="4" name="Text Placeholder 3">
            <a:extLst>
              <a:ext uri="{FF2B5EF4-FFF2-40B4-BE49-F238E27FC236}">
                <a16:creationId xmlns:a16="http://schemas.microsoft.com/office/drawing/2014/main" id="{660F30B7-A7EE-4F98-9AC7-06B1DFE34D4A}"/>
              </a:ext>
            </a:extLst>
          </p:cNvPr>
          <p:cNvSpPr>
            <a:spLocks noGrp="1"/>
          </p:cNvSpPr>
          <p:nvPr>
            <p:ph type="body" sz="quarter" idx="14"/>
          </p:nvPr>
        </p:nvSpPr>
        <p:spPr/>
        <p:txBody>
          <a:bodyPr/>
          <a:lstStyle/>
          <a:p>
            <a:r>
              <a:rPr lang="en-US"/>
              <a:t>01/31/2019 - 07/31/2019</a:t>
            </a:r>
          </a:p>
        </p:txBody>
      </p:sp>
    </p:spTree>
    <p:extLst>
      <p:ext uri="{BB962C8B-B14F-4D97-AF65-F5344CB8AC3E}">
        <p14:creationId xmlns:p14="http://schemas.microsoft.com/office/powerpoint/2010/main" val="2551899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36E458-AEB5-49BA-8F61-9A304F87AA55}"/>
              </a:ext>
            </a:extLst>
          </p:cNvPr>
          <p:cNvSpPr>
            <a:spLocks noGrp="1"/>
          </p:cNvSpPr>
          <p:nvPr>
            <p:ph type="title"/>
          </p:nvPr>
        </p:nvSpPr>
        <p:spPr/>
        <p:txBody>
          <a:bodyPr/>
          <a:lstStyle/>
          <a:p>
            <a:r>
              <a:rPr lang="en-US"/>
              <a:t>Instagram Posts Table | All Pages - 13 of 14</a:t>
            </a:r>
          </a:p>
        </p:txBody>
      </p:sp>
      <p:graphicFrame>
        <p:nvGraphicFramePr>
          <p:cNvPr id="5" name="Table Placeholder 4">
            <a:extLst>
              <a:ext uri="{FF2B5EF4-FFF2-40B4-BE49-F238E27FC236}">
                <a16:creationId xmlns:a16="http://schemas.microsoft.com/office/drawing/2014/main" id="{2C164B33-A3BB-4E71-8B31-06B33A03F8C8}"/>
              </a:ext>
            </a:extLst>
          </p:cNvPr>
          <p:cNvGraphicFramePr>
            <a:graphicFrameLocks noGrp="1"/>
          </p:cNvGraphicFramePr>
          <p:nvPr>
            <p:ph type="tbl" sz="quarter" idx="13"/>
            <p:extLst>
              <p:ext uri="{D42A27DB-BD31-4B8C-83A1-F6EECF244321}">
                <p14:modId xmlns:p14="http://schemas.microsoft.com/office/powerpoint/2010/main" val="23864940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2079281298"/>
                    </a:ext>
                  </a:extLst>
                </a:gridCol>
                <a:gridCol w="1234439">
                  <a:extLst>
                    <a:ext uri="{9D8B030D-6E8A-4147-A177-3AD203B41FA5}">
                      <a16:colId xmlns:a16="http://schemas.microsoft.com/office/drawing/2014/main" val="47955349"/>
                    </a:ext>
                  </a:extLst>
                </a:gridCol>
                <a:gridCol w="576072">
                  <a:extLst>
                    <a:ext uri="{9D8B030D-6E8A-4147-A177-3AD203B41FA5}">
                      <a16:colId xmlns:a16="http://schemas.microsoft.com/office/drawing/2014/main" val="1549893211"/>
                    </a:ext>
                  </a:extLst>
                </a:gridCol>
                <a:gridCol w="576072">
                  <a:extLst>
                    <a:ext uri="{9D8B030D-6E8A-4147-A177-3AD203B41FA5}">
                      <a16:colId xmlns:a16="http://schemas.microsoft.com/office/drawing/2014/main" val="784955381"/>
                    </a:ext>
                  </a:extLst>
                </a:gridCol>
                <a:gridCol w="576072">
                  <a:extLst>
                    <a:ext uri="{9D8B030D-6E8A-4147-A177-3AD203B41FA5}">
                      <a16:colId xmlns:a16="http://schemas.microsoft.com/office/drawing/2014/main" val="3936003707"/>
                    </a:ext>
                  </a:extLst>
                </a:gridCol>
                <a:gridCol w="576072">
                  <a:extLst>
                    <a:ext uri="{9D8B030D-6E8A-4147-A177-3AD203B41FA5}">
                      <a16:colId xmlns:a16="http://schemas.microsoft.com/office/drawing/2014/main" val="2837254494"/>
                    </a:ext>
                  </a:extLst>
                </a:gridCol>
                <a:gridCol w="576072">
                  <a:extLst>
                    <a:ext uri="{9D8B030D-6E8A-4147-A177-3AD203B41FA5}">
                      <a16:colId xmlns:a16="http://schemas.microsoft.com/office/drawing/2014/main" val="1421786169"/>
                    </a:ext>
                  </a:extLst>
                </a:gridCol>
                <a:gridCol w="576072">
                  <a:extLst>
                    <a:ext uri="{9D8B030D-6E8A-4147-A177-3AD203B41FA5}">
                      <a16:colId xmlns:a16="http://schemas.microsoft.com/office/drawing/2014/main" val="1264452030"/>
                    </a:ext>
                  </a:extLst>
                </a:gridCol>
                <a:gridCol w="576072">
                  <a:extLst>
                    <a:ext uri="{9D8B030D-6E8A-4147-A177-3AD203B41FA5}">
                      <a16:colId xmlns:a16="http://schemas.microsoft.com/office/drawing/2014/main" val="2814868929"/>
                    </a:ext>
                  </a:extLst>
                </a:gridCol>
                <a:gridCol w="576072">
                  <a:extLst>
                    <a:ext uri="{9D8B030D-6E8A-4147-A177-3AD203B41FA5}">
                      <a16:colId xmlns:a16="http://schemas.microsoft.com/office/drawing/2014/main" val="3755924516"/>
                    </a:ext>
                  </a:extLst>
                </a:gridCol>
                <a:gridCol w="576072">
                  <a:extLst>
                    <a:ext uri="{9D8B030D-6E8A-4147-A177-3AD203B41FA5}">
                      <a16:colId xmlns:a16="http://schemas.microsoft.com/office/drawing/2014/main" val="3815990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7506693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goustocooking - 2019-07-15 13:00:08</a:t>
                      </a:r>
                      <a:r>
                        <a:rPr kumimoji="0" lang="en-US" sz="1000" b="0" i="0" u="none" strike="noStrike" kern="1200" cap="none" spc="0" normalizeH="0" baseline="0" noProof="0">
                          <a:ln>
                            <a:noFill/>
                          </a:ln>
                          <a:solidFill>
                            <a:prstClr val="black"/>
                          </a:solidFill>
                          <a:effectLst/>
                          <a:uLnTx/>
                          <a:uFillTx/>
                          <a:latin typeface="+mn-lt"/>
                          <a:ea typeface="+mn-ea"/>
                          <a:cs typeface="+mn-cs"/>
                        </a:rPr>
                        <a:t>
 Does #meatfreemonday get better than this? Homemade veggie burgers topped with cheese and sandwiched in fluffy brioche buns with sundried tomato mayo and crispy fries. YUM 😋
On the menu now, follow the link in our bio and click "Vegetarian Recipes"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https://www.instagram.com/p/Bz71gt2DqNv/media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08/19/2019 14:09:51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14392</a:t>
                      </a:r>
                    </a:p>
                  </a:txBody>
                  <a:tcPr/>
                </a:tc>
                <a:extLst>
                  <a:ext uri="{0D108BD9-81ED-4DB2-BD59-A6C34878D82A}">
                    <a16:rowId xmlns:a16="http://schemas.microsoft.com/office/drawing/2014/main" val="30194554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goustocooking - 2019-07-14 18:00:09</a:t>
                      </a:r>
                      <a:r>
                        <a:rPr kumimoji="0" lang="en-US" sz="1000" b="0" i="0" u="none" strike="noStrike" kern="1200" cap="none" spc="0" normalizeH="0" baseline="0" noProof="0">
                          <a:ln>
                            <a:noFill/>
                          </a:ln>
                          <a:solidFill>
                            <a:prstClr val="black"/>
                          </a:solidFill>
                          <a:effectLst/>
                          <a:uLnTx/>
                          <a:uFillTx/>
                          <a:latin typeface="+mn-lt"/>
                          <a:ea typeface="+mn-ea"/>
                          <a:cs typeface="+mn-cs"/>
                        </a:rPr>
                        <a:t>
 Mac 'N' Cheese with a Mexican twist, this tasty fave has been amped up with spicy chipotle, a smoked paprika crumb and some mixed peppers. → Easy Chipotle Mac 'N' Cheese, on the menu now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https://www.instagram.com/p/Bz5zDUxoYro/media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08/19/2019 14:09:51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25036</a:t>
                      </a:r>
                    </a:p>
                  </a:txBody>
                  <a:tcPr/>
                </a:tc>
                <a:extLst>
                  <a:ext uri="{0D108BD9-81ED-4DB2-BD59-A6C34878D82A}">
                    <a16:rowId xmlns:a16="http://schemas.microsoft.com/office/drawing/2014/main" val="389596324"/>
                  </a:ext>
                </a:extLst>
              </a:tr>
            </a:tbl>
          </a:graphicData>
        </a:graphic>
      </p:graphicFrame>
      <p:sp>
        <p:nvSpPr>
          <p:cNvPr id="4" name="Text Placeholder 3">
            <a:extLst>
              <a:ext uri="{FF2B5EF4-FFF2-40B4-BE49-F238E27FC236}">
                <a16:creationId xmlns:a16="http://schemas.microsoft.com/office/drawing/2014/main" id="{21F27565-B2FF-4FF6-8568-881F821782AE}"/>
              </a:ext>
            </a:extLst>
          </p:cNvPr>
          <p:cNvSpPr>
            <a:spLocks noGrp="1"/>
          </p:cNvSpPr>
          <p:nvPr>
            <p:ph type="body" sz="quarter" idx="14"/>
          </p:nvPr>
        </p:nvSpPr>
        <p:spPr/>
        <p:txBody>
          <a:bodyPr/>
          <a:lstStyle/>
          <a:p>
            <a:r>
              <a:rPr lang="en-US"/>
              <a:t>01/31/2019 - 07/31/2019</a:t>
            </a:r>
          </a:p>
        </p:txBody>
      </p:sp>
    </p:spTree>
    <p:extLst>
      <p:ext uri="{BB962C8B-B14F-4D97-AF65-F5344CB8AC3E}">
        <p14:creationId xmlns:p14="http://schemas.microsoft.com/office/powerpoint/2010/main" val="42415126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F709EA-2D8A-4CF3-BA15-D174AF663147}"/>
              </a:ext>
            </a:extLst>
          </p:cNvPr>
          <p:cNvSpPr>
            <a:spLocks noGrp="1"/>
          </p:cNvSpPr>
          <p:nvPr>
            <p:ph type="title"/>
          </p:nvPr>
        </p:nvSpPr>
        <p:spPr/>
        <p:txBody>
          <a:bodyPr/>
          <a:lstStyle/>
          <a:p>
            <a:r>
              <a:rPr lang="en-US"/>
              <a:t>Instagram Posts Table | All Pages - 14 of 14</a:t>
            </a:r>
          </a:p>
        </p:txBody>
      </p:sp>
      <p:graphicFrame>
        <p:nvGraphicFramePr>
          <p:cNvPr id="5" name="Table Placeholder 4">
            <a:extLst>
              <a:ext uri="{FF2B5EF4-FFF2-40B4-BE49-F238E27FC236}">
                <a16:creationId xmlns:a16="http://schemas.microsoft.com/office/drawing/2014/main" id="{B2412B25-BB56-4496-9CBF-AF764865B5AC}"/>
              </a:ext>
            </a:extLst>
          </p:cNvPr>
          <p:cNvGraphicFramePr>
            <a:graphicFrameLocks noGrp="1"/>
          </p:cNvGraphicFramePr>
          <p:nvPr>
            <p:ph type="tbl" sz="quarter" idx="13"/>
            <p:extLst>
              <p:ext uri="{D42A27DB-BD31-4B8C-83A1-F6EECF244321}">
                <p14:modId xmlns:p14="http://schemas.microsoft.com/office/powerpoint/2010/main" val="31383871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4167610988"/>
                    </a:ext>
                  </a:extLst>
                </a:gridCol>
                <a:gridCol w="1234439">
                  <a:extLst>
                    <a:ext uri="{9D8B030D-6E8A-4147-A177-3AD203B41FA5}">
                      <a16:colId xmlns:a16="http://schemas.microsoft.com/office/drawing/2014/main" val="643766336"/>
                    </a:ext>
                  </a:extLst>
                </a:gridCol>
                <a:gridCol w="576072">
                  <a:extLst>
                    <a:ext uri="{9D8B030D-6E8A-4147-A177-3AD203B41FA5}">
                      <a16:colId xmlns:a16="http://schemas.microsoft.com/office/drawing/2014/main" val="83408545"/>
                    </a:ext>
                  </a:extLst>
                </a:gridCol>
                <a:gridCol w="576072">
                  <a:extLst>
                    <a:ext uri="{9D8B030D-6E8A-4147-A177-3AD203B41FA5}">
                      <a16:colId xmlns:a16="http://schemas.microsoft.com/office/drawing/2014/main" val="4048359512"/>
                    </a:ext>
                  </a:extLst>
                </a:gridCol>
                <a:gridCol w="576072">
                  <a:extLst>
                    <a:ext uri="{9D8B030D-6E8A-4147-A177-3AD203B41FA5}">
                      <a16:colId xmlns:a16="http://schemas.microsoft.com/office/drawing/2014/main" val="3185483846"/>
                    </a:ext>
                  </a:extLst>
                </a:gridCol>
                <a:gridCol w="576072">
                  <a:extLst>
                    <a:ext uri="{9D8B030D-6E8A-4147-A177-3AD203B41FA5}">
                      <a16:colId xmlns:a16="http://schemas.microsoft.com/office/drawing/2014/main" val="199159271"/>
                    </a:ext>
                  </a:extLst>
                </a:gridCol>
                <a:gridCol w="576072">
                  <a:extLst>
                    <a:ext uri="{9D8B030D-6E8A-4147-A177-3AD203B41FA5}">
                      <a16:colId xmlns:a16="http://schemas.microsoft.com/office/drawing/2014/main" val="2311979664"/>
                    </a:ext>
                  </a:extLst>
                </a:gridCol>
                <a:gridCol w="576072">
                  <a:extLst>
                    <a:ext uri="{9D8B030D-6E8A-4147-A177-3AD203B41FA5}">
                      <a16:colId xmlns:a16="http://schemas.microsoft.com/office/drawing/2014/main" val="3140013744"/>
                    </a:ext>
                  </a:extLst>
                </a:gridCol>
                <a:gridCol w="576072">
                  <a:extLst>
                    <a:ext uri="{9D8B030D-6E8A-4147-A177-3AD203B41FA5}">
                      <a16:colId xmlns:a16="http://schemas.microsoft.com/office/drawing/2014/main" val="3609830321"/>
                    </a:ext>
                  </a:extLst>
                </a:gridCol>
                <a:gridCol w="576072">
                  <a:extLst>
                    <a:ext uri="{9D8B030D-6E8A-4147-A177-3AD203B41FA5}">
                      <a16:colId xmlns:a16="http://schemas.microsoft.com/office/drawing/2014/main" val="2595460500"/>
                    </a:ext>
                  </a:extLst>
                </a:gridCol>
                <a:gridCol w="576072">
                  <a:extLst>
                    <a:ext uri="{9D8B030D-6E8A-4147-A177-3AD203B41FA5}">
                      <a16:colId xmlns:a16="http://schemas.microsoft.com/office/drawing/2014/main" val="17515984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7407270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goustocooking - 2019-07-13 18:00:45</a:t>
                      </a:r>
                      <a:r>
                        <a:rPr kumimoji="0" lang="en-US" sz="1000" b="0" i="0" u="none" strike="noStrike" kern="1200" cap="none" spc="0" normalizeH="0" baseline="0" noProof="0">
                          <a:ln>
                            <a:noFill/>
                          </a:ln>
                          <a:solidFill>
                            <a:prstClr val="black"/>
                          </a:solidFill>
                          <a:effectLst/>
                          <a:uLnTx/>
                          <a:uFillTx/>
                          <a:latin typeface="+mn-lt"/>
                          <a:ea typeface="+mn-ea"/>
                          <a:cs typeface="+mn-cs"/>
                        </a:rPr>
                        <a:t>
 You don't win friends with salad? Challenge accepted.
🥗 2 of your 5-a-day
🥛 Dairy-free
💚 Less than 600 calories
👅 Pork cooked in garlic, ginger, chilli, soy sauce and lime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https://www.instagram.com/p/Bz3OU1jIENz/media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08/19/2019 14:09:51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17043</a:t>
                      </a:r>
                    </a:p>
                  </a:txBody>
                  <a:tcPr/>
                </a:tc>
                <a:extLst>
                  <a:ext uri="{0D108BD9-81ED-4DB2-BD59-A6C34878D82A}">
                    <a16:rowId xmlns:a16="http://schemas.microsoft.com/office/drawing/2014/main" val="7251343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goustocooking - 2019-07-12 18:00:15</a:t>
                      </a:r>
                      <a:r>
                        <a:rPr kumimoji="0" lang="en-US" sz="1000" b="0" i="0" u="none" strike="noStrike" kern="1200" cap="none" spc="0" normalizeH="0" baseline="0" noProof="0">
                          <a:ln>
                            <a:noFill/>
                          </a:ln>
                          <a:solidFill>
                            <a:prstClr val="black"/>
                          </a:solidFill>
                          <a:effectLst/>
                          <a:uLnTx/>
                          <a:uFillTx/>
                          <a:latin typeface="+mn-lt"/>
                          <a:ea typeface="+mn-ea"/>
                          <a:cs typeface="+mn-cs"/>
                        </a:rPr>
                        <a:t>
 These lamb kebabs are dressed to impress this weekend. Seasoned with Middle-Eastern spice blend Baharat and served with red pepper hummus. They're the perfect BBQ dish 
See for yourself. Add this to your box now via our menu, link in bio.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https://www.instagram.com/p/Bz0peNnCi8Q/media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08/19/2019 14:09:51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17753</a:t>
                      </a:r>
                    </a:p>
                  </a:txBody>
                  <a:tcPr/>
                </a:tc>
                <a:extLst>
                  <a:ext uri="{0D108BD9-81ED-4DB2-BD59-A6C34878D82A}">
                    <a16:rowId xmlns:a16="http://schemas.microsoft.com/office/drawing/2014/main" val="1060097973"/>
                  </a:ext>
                </a:extLst>
              </a:tr>
            </a:tbl>
          </a:graphicData>
        </a:graphic>
      </p:graphicFrame>
      <p:sp>
        <p:nvSpPr>
          <p:cNvPr id="4" name="Text Placeholder 3">
            <a:extLst>
              <a:ext uri="{FF2B5EF4-FFF2-40B4-BE49-F238E27FC236}">
                <a16:creationId xmlns:a16="http://schemas.microsoft.com/office/drawing/2014/main" id="{3DB94DCB-2459-4040-BBF5-0B53E3370C2F}"/>
              </a:ext>
            </a:extLst>
          </p:cNvPr>
          <p:cNvSpPr>
            <a:spLocks noGrp="1"/>
          </p:cNvSpPr>
          <p:nvPr>
            <p:ph type="body" sz="quarter" idx="14"/>
          </p:nvPr>
        </p:nvSpPr>
        <p:spPr/>
        <p:txBody>
          <a:bodyPr/>
          <a:lstStyle/>
          <a:p>
            <a:r>
              <a:rPr lang="en-US"/>
              <a:t>01/31/2019 - 07/31/2019</a:t>
            </a:r>
          </a:p>
        </p:txBody>
      </p:sp>
    </p:spTree>
    <p:extLst>
      <p:ext uri="{BB962C8B-B14F-4D97-AF65-F5344CB8AC3E}">
        <p14:creationId xmlns:p14="http://schemas.microsoft.com/office/powerpoint/2010/main" val="119191976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3</TotalTime>
  <Words>1068</Words>
  <Application>Microsoft Office PowerPoint</Application>
  <PresentationFormat>On-screen Show (4:3)</PresentationFormat>
  <Paragraphs>457</Paragraphs>
  <Slides>14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quintly_template</vt:lpstr>
      <vt:lpstr>Instagram Posts Table | All Pages - 1 of 14</vt:lpstr>
      <vt:lpstr>Instagram Posts Table | All Pages - 2 of 14</vt:lpstr>
      <vt:lpstr>Instagram Posts Table | All Pages - 3 of 14</vt:lpstr>
      <vt:lpstr>Instagram Posts Table | All Pages - 4 of 14</vt:lpstr>
      <vt:lpstr>Instagram Posts Table | All Pages - 5 of 14</vt:lpstr>
      <vt:lpstr>Instagram Posts Table | All Pages - 6 of 14</vt:lpstr>
      <vt:lpstr>Instagram Posts Table | All Pages - 7 of 14</vt:lpstr>
      <vt:lpstr>Instagram Posts Table | All Pages - 8 of 14</vt:lpstr>
      <vt:lpstr>Instagram Posts Table | All Pages - 9 of 14</vt:lpstr>
      <vt:lpstr>Instagram Posts Table | All Pages - 10 of 14</vt:lpstr>
      <vt:lpstr>Instagram Posts Table | All Pages - 11 of 14</vt:lpstr>
      <vt:lpstr>Instagram Posts Table | All Pages - 12 of 14</vt:lpstr>
      <vt:lpstr>Instagram Posts Table | All Pages - 13 of 14</vt:lpstr>
      <vt:lpstr>Instagram Posts Table | All Pages - 14 of 14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 All Pages - 1 of 14</dc:title>
  <dc:creator>Frederik Peiniger</dc:creator>
  <cp:lastModifiedBy>Frederik Peiniger</cp:lastModifiedBy>
  <cp:revision>1</cp:revision>
  <dcterms:created xsi:type="dcterms:W3CDTF">2019-08-19T14:46:13Z</dcterms:created>
  <dcterms:modified xsi:type="dcterms:W3CDTF">2019-08-19T14:49:55Z</dcterms:modified>
</cp:coreProperties>
</file>